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4" r:id="rId14"/>
    <p:sldId id="285" r:id="rId15"/>
    <p:sldId id="275" r:id="rId16"/>
    <p:sldId id="276" r:id="rId17"/>
    <p:sldId id="277" r:id="rId18"/>
    <p:sldId id="278" r:id="rId19"/>
    <p:sldId id="279" r:id="rId20"/>
    <p:sldId id="280" r:id="rId21"/>
    <p:sldId id="281" r:id="rId22"/>
    <p:sldId id="282" r:id="rId23"/>
    <p:sldId id="286" r:id="rId24"/>
    <p:sldId id="283" r:id="rId25"/>
    <p:sldId id="292" r:id="rId26"/>
    <p:sldId id="293" r:id="rId27"/>
    <p:sldId id="288" r:id="rId28"/>
    <p:sldId id="287" r:id="rId29"/>
    <p:sldId id="289" r:id="rId30"/>
    <p:sldId id="290" r:id="rId31"/>
    <p:sldId id="291" r:id="rId32"/>
    <p:sldId id="284" r:id="rId33"/>
    <p:sldId id="268" r:id="rId34"/>
    <p:sldId id="269" r:id="rId35"/>
    <p:sldId id="270" r:id="rId36"/>
    <p:sldId id="271" r:id="rId37"/>
    <p:sldId id="272" r:id="rId38"/>
    <p:sldId id="273" r:id="rId39"/>
    <p:sldId id="316" r:id="rId40"/>
    <p:sldId id="318" r:id="rId41"/>
    <p:sldId id="317" r:id="rId42"/>
    <p:sldId id="319" r:id="rId43"/>
    <p:sldId id="320" r:id="rId44"/>
    <p:sldId id="321" r:id="rId45"/>
    <p:sldId id="322" r:id="rId46"/>
    <p:sldId id="323" r:id="rId4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D4D4"/>
          </a:solidFill>
        </a:fill>
      </a:tcStyle>
    </a:wholeTbl>
    <a:band2H>
      <a:tcTxStyle/>
      <a:tcStyle>
        <a:tcBdr/>
        <a:fill>
          <a:solidFill>
            <a:srgbClr val="EBEBEB"/>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n"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2EED8"/>
          </a:solidFill>
        </a:fill>
      </a:tcStyle>
    </a:wholeTbl>
    <a:band2H>
      <a:tcTxStyle/>
      <a:tcStyle>
        <a:tcBdr/>
        <a:fill>
          <a:solidFill>
            <a:srgbClr val="F8F6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n"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DD4CC"/>
          </a:solidFill>
        </a:fill>
      </a:tcStyle>
    </a:wholeTbl>
    <a:band2H>
      <a:tcTxStyle/>
      <a:tcStyle>
        <a:tcBdr/>
        <a:fill>
          <a:solidFill>
            <a:srgbClr val="F6EB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n"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n"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0"/>
    <p:restoredTop sz="94719"/>
  </p:normalViewPr>
  <p:slideViewPr>
    <p:cSldViewPr snapToGrid="0">
      <p:cViewPr varScale="1">
        <p:scale>
          <a:sx n="115" d="100"/>
          <a:sy n="115" d="100"/>
        </p:scale>
        <p:origin x="232"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2" name="Shape 162"/>
          <p:cNvSpPr>
            <a:spLocks noGrp="1" noRot="1" noChangeAspect="1"/>
          </p:cNvSpPr>
          <p:nvPr>
            <p:ph type="sldImg"/>
          </p:nvPr>
        </p:nvSpPr>
        <p:spPr>
          <a:xfrm>
            <a:off x="1143000" y="685800"/>
            <a:ext cx="4572000" cy="3429000"/>
          </a:xfrm>
          <a:prstGeom prst="rect">
            <a:avLst/>
          </a:prstGeom>
        </p:spPr>
        <p:txBody>
          <a:bodyPr/>
          <a:lstStyle/>
          <a:p>
            <a:endParaRPr/>
          </a:p>
        </p:txBody>
      </p:sp>
      <p:sp>
        <p:nvSpPr>
          <p:cNvPr id="163" name="Shape 163"/>
          <p:cNvSpPr>
            <a:spLocks noGrp="1"/>
          </p:cNvSpPr>
          <p:nvPr>
            <p:ph type="body" sz="quarter" idx="1"/>
          </p:nvPr>
        </p:nvSpPr>
        <p:spPr>
          <a:xfrm>
            <a:off x="914400" y="4343400"/>
            <a:ext cx="5029200" cy="4114800"/>
          </a:xfrm>
          <a:prstGeom prst="rect">
            <a:avLst/>
          </a:prstGeom>
        </p:spPr>
        <p:txBody>
          <a:bodyPr/>
          <a:lstStyle/>
          <a:p>
            <a:endParaRPr/>
          </a:p>
        </p:txBody>
      </p:sp>
    </p:spTree>
  </p:cSld>
  <p:clrMap bg1="dk1" tx1="lt1" bg2="dk2" tx2="lt2" accent1="accent1" accent2="accent2" accent3="accent3" accent4="accent4" accent5="accent5" accent6="accent6" hlink="hlink" folHlink="folHlink"/>
  <p:notesStyle>
    <a:lvl1pPr defTabSz="457200" latinLnBrk="0">
      <a:defRPr sz="1200">
        <a:solidFill>
          <a:srgbClr val="FFFFFF"/>
        </a:solidFill>
        <a:latin typeface="+mn-lt"/>
        <a:ea typeface="+mn-ea"/>
        <a:cs typeface="+mn-cs"/>
        <a:sym typeface="Century Gothic"/>
      </a:defRPr>
    </a:lvl1pPr>
    <a:lvl2pPr indent="228600" defTabSz="457200" latinLnBrk="0">
      <a:defRPr sz="1200">
        <a:solidFill>
          <a:srgbClr val="FFFFFF"/>
        </a:solidFill>
        <a:latin typeface="+mn-lt"/>
        <a:ea typeface="+mn-ea"/>
        <a:cs typeface="+mn-cs"/>
        <a:sym typeface="Century Gothic"/>
      </a:defRPr>
    </a:lvl2pPr>
    <a:lvl3pPr indent="457200" defTabSz="457200" latinLnBrk="0">
      <a:defRPr sz="1200">
        <a:solidFill>
          <a:srgbClr val="FFFFFF"/>
        </a:solidFill>
        <a:latin typeface="+mn-lt"/>
        <a:ea typeface="+mn-ea"/>
        <a:cs typeface="+mn-cs"/>
        <a:sym typeface="Century Gothic"/>
      </a:defRPr>
    </a:lvl3pPr>
    <a:lvl4pPr indent="685800" defTabSz="457200" latinLnBrk="0">
      <a:defRPr sz="1200">
        <a:solidFill>
          <a:srgbClr val="FFFFFF"/>
        </a:solidFill>
        <a:latin typeface="+mn-lt"/>
        <a:ea typeface="+mn-ea"/>
        <a:cs typeface="+mn-cs"/>
        <a:sym typeface="Century Gothic"/>
      </a:defRPr>
    </a:lvl4pPr>
    <a:lvl5pPr indent="914400" defTabSz="457200" latinLnBrk="0">
      <a:defRPr sz="1200">
        <a:solidFill>
          <a:srgbClr val="FFFFFF"/>
        </a:solidFill>
        <a:latin typeface="+mn-lt"/>
        <a:ea typeface="+mn-ea"/>
        <a:cs typeface="+mn-cs"/>
        <a:sym typeface="Century Gothic"/>
      </a:defRPr>
    </a:lvl5pPr>
    <a:lvl6pPr indent="1143000" defTabSz="457200" latinLnBrk="0">
      <a:defRPr sz="1200">
        <a:solidFill>
          <a:srgbClr val="FFFFFF"/>
        </a:solidFill>
        <a:latin typeface="+mn-lt"/>
        <a:ea typeface="+mn-ea"/>
        <a:cs typeface="+mn-cs"/>
        <a:sym typeface="Century Gothic"/>
      </a:defRPr>
    </a:lvl6pPr>
    <a:lvl7pPr indent="1371600" defTabSz="457200" latinLnBrk="0">
      <a:defRPr sz="1200">
        <a:solidFill>
          <a:srgbClr val="FFFFFF"/>
        </a:solidFill>
        <a:latin typeface="+mn-lt"/>
        <a:ea typeface="+mn-ea"/>
        <a:cs typeface="+mn-cs"/>
        <a:sym typeface="Century Gothic"/>
      </a:defRPr>
    </a:lvl7pPr>
    <a:lvl8pPr indent="1600200" defTabSz="457200" latinLnBrk="0">
      <a:defRPr sz="1200">
        <a:solidFill>
          <a:srgbClr val="FFFFFF"/>
        </a:solidFill>
        <a:latin typeface="+mn-lt"/>
        <a:ea typeface="+mn-ea"/>
        <a:cs typeface="+mn-cs"/>
        <a:sym typeface="Century Gothic"/>
      </a:defRPr>
    </a:lvl8pPr>
    <a:lvl9pPr indent="1828800" defTabSz="457200" latinLnBrk="0">
      <a:defRPr sz="1200">
        <a:solidFill>
          <a:srgbClr val="FFFFFF"/>
        </a:solidFill>
        <a:latin typeface="+mn-lt"/>
        <a:ea typeface="+mn-ea"/>
        <a:cs typeface="+mn-cs"/>
        <a:sym typeface="Century Gothic"/>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L'analisi volumetrica richiede una soluzione standard del titolante. Skoog distingue standard primari (sostanze pure, stabili, non igroscopiche, ad alto peso equivalente: es. ftalato acido di potassio per basi, carbonato di sodio per acidi) da standard secondari, la cui concentrazione va determinata per standardizzazione contro uno standard primario. NaOH e KOH non sono standard primari (assorbono CO2 e umidita).</a:t>
            </a:r>
          </a:p>
        </p:txBody>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Al punto equivalente vale l'uguaglianza stechiometrica tra le moli di titolante e quelle di titolando (per stechiometria 1:1). Per stechiometrie diverse la condizione generale e: moli titolante = (coefficiente stechiometrico) x moli titolando. Il punto equivalente e un concetto teorico; cio che si osserva sperimentalmente e il punto finale.</a:t>
            </a:r>
          </a:p>
        </p:txBody>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L'errore di titolazione Et = Vf - Veq e un errore sistematico riducibile scegliendo un indicatore con viraggio il piu vicino possibile al pH del punto equivalente, oppure correggendolo con una titolazione del bianco (si titola una soluzione senza analita e si sottrae il volume necessario a far virare l'indicatore).</a:t>
            </a:r>
          </a:p>
        </p:txBody>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Un indicatore acido-base e a sua volta una coppia coniugata acido-base HIn/In- con colori diversi. Poiche e presente in tracce, non altera apprezzabilmente il pH della soluzione. La teoria e identica a quella di ogni equilibrio acido-base: il rapporto delle forme dipende dal pH secondo Henderson-Hasselbalch applicata al pKIn.</a:t>
            </a:r>
          </a:p>
        </p:txBody>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L'intervallo di viraggio pKIn piu o meno 1 deriva dal criterio visivo del rapporto 10:1: l'occhio percepisce il colore di una forma solo quando essa prevale di almeno un fattore 10. Ne consegue che ogni indicatore copre circa 2 unita di pH: la scelta dell'indicatore e quindi vincolata dall'ampiezza e dalla posizione del salto di pH della specifica titolazione.</a:t>
            </a:r>
          </a:p>
        </p:txBody>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Costruzione della curva acido forte-base forte in quattro regioni: (1) prima dell'aggiunta, pH dalla concentrazione dell'acido; (2) pre-equivalenza, pH dall'acido in eccesso non ancora titolato; (3) al punto equivalente pH 7,00 (solo acqua e sale neutro); (4) post-equivalenza, pH dall'eccesso di base. Il salto ripido intorno all'equivalenza e cio che rende possibile la titolazione.</a:t>
            </a:r>
          </a:p>
        </p:txBody>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Il salto di pH si riduce con la diluizione perche le concentrazioni all'equivalenza sono piu basse: per reattivi 0,001 M il salto si riduce a circa 2 unita di pH, dell'ordine dell'intervallo di viraggio di un solo indicatore, e l'errore diventa inaccettabile. Sotto questa concentrazione conviene la rivelazione potenziometrica del punto finale.</a:t>
            </a:r>
          </a:p>
        </p:txBody>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La titolazione di un acido debole attraversa quattro regimi chimici distinti: acido debole puro (pH da Ka e Ca), tampone (Henderson-Hasselbalch: pH = pKa + log [A-]/[HA]; a meta titolazione pH = pKa), base coniugata pura al punto equivalente (pH &gt; 7) ed eccesso di titolante. Nota: piu debole e l'acido, piu piccolo e il salto di pH e piu critica la scelta dell'indicatore.</a:t>
            </a:r>
          </a:p>
        </p:txBody>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Al punto equivalente della titolazione di CH3COOH con NaOH la soluzione contiene acetato: pH determinato dall'idrolisi basica CH3COO- + H2O = CH3COOH + OH- con Kb = Kw/Ka. Per acido acetico 0,05 M all'equivalenza il pH e circa 8,7: e per questo che serve la fenolftaleina (8,3-10,0) e non il metilarancio.</a:t>
            </a:r>
          </a:p>
        </p:txBody>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L'acidita dell'olio e un esempio di titolazione acido-base in solvente non acquoso: gli acidi grassi liberi sono solubili nella miscela etere/etanolo, che deve essere preventivamente neutralizzata per non introdurre un errore sistematico positivo. Il risultato si esprime convenzionalmente come acido oleico (PM 282) perche e l'acido grasso largamente prevalente nell'olio di oliva.</a:t>
            </a:r>
          </a:p>
        </p:txBody>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Analisi dimensionale della formula: V(mL) x c(mol/L) = mmoli di KOH = mmoli di acidi grassi liberi; moltiplicando per 282 mg/mmol si ottengono i mg di acido oleico, e il rapporto con la massa di campione (in mg) per 100 da la percentuale in peso. Verificare sempre la coerenza delle unita e il modo migliore per non sbagliare i calcoli volumetrici.</a:t>
            </a:r>
          </a:p>
        </p:txBody>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L'acidita totale del vino e la titolazione di una miscela di acidi deboli con pKa diversi (tartarico 3,0/4,3; malico 3,4/5,1; lattico 3,9): le curve dei singoli acidi si sovrappongono in un unico salto slargato. Il punto finale convenzionale a pH 7 e un compromesso normativo: oltre pH 9 titolerebbero anche i polifenoli, sottostimare a pH acido lascerebbe acidi non titolati.</a:t>
            </a:r>
          </a:p>
        </p:txBody>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L'acidita volatile si separa per distillazione in corrente di vapore perche gli acidi della serie acetica sono volatili mentre tartarico, malico e lattico non lo sono: e una separazione basata sulla tensione di vapore che precede la titolazione, esempio di come il pretrattamento conferisca selettivita a un metodo intrinsecamente non selettivo come la titolazione acido-base.</a:t>
            </a:r>
          </a:p>
        </p:txBody>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L'acidita del latte (acido lattico da fermentazione) e un indice di freschezza microbiologica: il metodo titolimetrico e piu informativo del solo pH perche il latte e naturalmente tamponato (proteine, fosfati, citrati) e il pH scende apprezzabilmente solo quando la fermentazione e gia avanzata. I gradi Soxhlet-Henckel sono un'unita convenzionale ancora usata nell'industria casearia.</a:t>
            </a:r>
          </a:p>
        </p:txBody>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Nel caso dell'aceto la titolazione e semplice (acido acetico predominante, campione limpido e diluibile) e il calcolo mostra la logica generale: mmoli NaOH = mmoli acido acetico; moltiplicando per il PM (60 mg/mmol) e rapportando al volume di campione si ottiene la concentrazione in g/L o in g/100 mL, da confrontare con il requisito legale del 6%.</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11" name="Titolo Testo"/>
          <p:cNvSpPr txBox="1">
            <a:spLocks noGrp="1"/>
          </p:cNvSpPr>
          <p:nvPr>
            <p:ph type="title"/>
          </p:nvPr>
        </p:nvSpPr>
        <p:spPr>
          <a:xfrm>
            <a:off x="1751010" y="609601"/>
            <a:ext cx="8676225" cy="3200401"/>
          </a:xfrm>
          <a:prstGeom prst="rect">
            <a:avLst/>
          </a:prstGeom>
        </p:spPr>
        <p:txBody>
          <a:bodyPr anchor="b"/>
          <a:lstStyle>
            <a:lvl1pPr algn="ctr">
              <a:defRPr sz="4800">
                <a:effectLst>
                  <a:outerShdw blurRad="25400" dist="31750" dir="13200000" rotWithShape="0">
                    <a:srgbClr val="000000">
                      <a:alpha val="25000"/>
                    </a:srgbClr>
                  </a:outerShdw>
                </a:effectLst>
              </a:defRPr>
            </a:lvl1pPr>
          </a:lstStyle>
          <a:p>
            <a:r>
              <a:rPr>
                <a:solidFill/>
              </a:rPr>
              <a:t>Titolo Testo</a:t>
            </a:r>
          </a:p>
        </p:txBody>
      </p:sp>
      <p:sp>
        <p:nvSpPr>
          <p:cNvPr id="12" name="Corpo livello uno…"/>
          <p:cNvSpPr txBox="1">
            <a:spLocks noGrp="1"/>
          </p:cNvSpPr>
          <p:nvPr>
            <p:ph type="body" sz="quarter" idx="1"/>
          </p:nvPr>
        </p:nvSpPr>
        <p:spPr>
          <a:xfrm>
            <a:off x="1751010" y="3886200"/>
            <a:ext cx="8676225" cy="1905000"/>
          </a:xfrm>
          <a:prstGeom prst="rect">
            <a:avLst/>
          </a:prstGeom>
        </p:spPr>
        <p:txBody>
          <a:bodyPr anchor="t"/>
          <a:lstStyle>
            <a:lvl1pPr marL="0" indent="0" algn="ctr">
              <a:buClrTx/>
              <a:buSzTx/>
              <a:buFontTx/>
              <a:buNone/>
              <a:defRPr sz="2100">
                <a:gradFill flip="none" rotWithShape="1">
                  <a:gsLst>
                    <a:gs pos="0">
                      <a:srgbClr val="FFFFFF"/>
                    </a:gs>
                    <a:gs pos="100000">
                      <a:srgbClr val="BFBFBF"/>
                    </a:gs>
                  </a:gsLst>
                  <a:lin ang="5400000" scaled="0"/>
                </a:gradFill>
              </a:defRPr>
            </a:lvl1pPr>
            <a:lvl2pPr marL="0" indent="0" algn="ctr">
              <a:buClrTx/>
              <a:buSzTx/>
              <a:buFontTx/>
              <a:buNone/>
              <a:defRPr sz="2100">
                <a:gradFill flip="none" rotWithShape="1">
                  <a:gsLst>
                    <a:gs pos="0">
                      <a:srgbClr val="FFFFFF"/>
                    </a:gs>
                    <a:gs pos="100000">
                      <a:srgbClr val="BFBFBF"/>
                    </a:gs>
                  </a:gsLst>
                  <a:lin ang="5400000" scaled="0"/>
                </a:gradFill>
              </a:defRPr>
            </a:lvl2pPr>
            <a:lvl3pPr marL="0" indent="0" algn="ctr">
              <a:buClrTx/>
              <a:buSzTx/>
              <a:buFontTx/>
              <a:buNone/>
              <a:defRPr sz="2100">
                <a:gradFill flip="none" rotWithShape="1">
                  <a:gsLst>
                    <a:gs pos="0">
                      <a:srgbClr val="FFFFFF"/>
                    </a:gs>
                    <a:gs pos="100000">
                      <a:srgbClr val="BFBFBF"/>
                    </a:gs>
                  </a:gsLst>
                  <a:lin ang="5400000" scaled="0"/>
                </a:gradFill>
              </a:defRPr>
            </a:lvl3pPr>
            <a:lvl4pPr marL="0" indent="0" algn="ctr">
              <a:buClrTx/>
              <a:buSzTx/>
              <a:buFontTx/>
              <a:buNone/>
              <a:defRPr sz="2100">
                <a:gradFill flip="none" rotWithShape="1">
                  <a:gsLst>
                    <a:gs pos="0">
                      <a:srgbClr val="FFFFFF"/>
                    </a:gs>
                    <a:gs pos="100000">
                      <a:srgbClr val="BFBFBF"/>
                    </a:gs>
                  </a:gsLst>
                  <a:lin ang="5400000" scaled="0"/>
                </a:gradFill>
              </a:defRPr>
            </a:lvl4pPr>
            <a:lvl5pPr marL="0" indent="0" algn="ctr">
              <a:buClrTx/>
              <a:buSzTx/>
              <a:buFontTx/>
              <a:buNone/>
              <a:defRPr sz="2100">
                <a:gradFill flip="none" rotWithShape="1">
                  <a:gsLst>
                    <a:gs pos="0">
                      <a:srgbClr val="FFFFFF"/>
                    </a:gs>
                    <a:gs pos="100000">
                      <a:srgbClr val="BFBFBF"/>
                    </a:gs>
                  </a:gsLst>
                  <a:lin ang="5400000" scaled="0"/>
                </a:gradFill>
              </a:defRPr>
            </a:lvl5p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1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olo e contenuto">
    <p:spTree>
      <p:nvGrpSpPr>
        <p:cNvPr id="1" name=""/>
        <p:cNvGrpSpPr/>
        <p:nvPr/>
      </p:nvGrpSpPr>
      <p:grpSpPr>
        <a:xfrm>
          <a:off x="0" y="0"/>
          <a:ext cx="0" cy="0"/>
          <a:chOff x="0" y="0"/>
          <a:chExt cx="0" cy="0"/>
        </a:xfrm>
      </p:grpSpPr>
      <p:sp>
        <p:nvSpPr>
          <p:cNvPr id="20" name="Titolo Testo"/>
          <p:cNvSpPr txBox="1">
            <a:spLocks noGrp="1"/>
          </p:cNvSpPr>
          <p:nvPr>
            <p:ph type="title"/>
          </p:nvPr>
        </p:nvSpPr>
        <p:spPr>
          <a:prstGeom prst="rect">
            <a:avLst/>
          </a:prstGeom>
        </p:spPr>
        <p:txBody>
          <a:bodyPr/>
          <a:lstStyle/>
          <a:p>
            <a:r>
              <a:rPr>
                <a:solidFill/>
              </a:rPr>
              <a:t>Titolo Testo</a:t>
            </a:r>
          </a:p>
        </p:txBody>
      </p:sp>
      <p:sp>
        <p:nvSpPr>
          <p:cNvPr id="21" name="Corpo livello uno…"/>
          <p:cNvSpPr txBox="1">
            <a:spLocks noGrp="1"/>
          </p:cNvSpPr>
          <p:nvPr>
            <p:ph type="body" sz="half" idx="1"/>
          </p:nvPr>
        </p:nvSpPr>
        <p:spPr>
          <a:prstGeom prst="rect">
            <a:avLst/>
          </a:prstGeom>
        </p:spPr>
        <p:txBody>
          <a:body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22"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olo e contenuto 0">
    <p:bg>
      <p:bgPr>
        <a:solidFill>
          <a:srgbClr val="FFFFFF"/>
        </a:solidFill>
        <a:effectLst/>
      </p:bgPr>
    </p:bg>
    <p:spTree>
      <p:nvGrpSpPr>
        <p:cNvPr id="1" name=""/>
        <p:cNvGrpSpPr/>
        <p:nvPr/>
      </p:nvGrpSpPr>
      <p:grpSpPr>
        <a:xfrm>
          <a:off x="0" y="0"/>
          <a:ext cx="0" cy="0"/>
          <a:chOff x="0" y="0"/>
          <a:chExt cx="0" cy="0"/>
        </a:xfrm>
      </p:grpSpPr>
      <p:sp>
        <p:nvSpPr>
          <p:cNvPr id="29" name="Titolo Testo"/>
          <p:cNvSpPr txBox="1">
            <a:spLocks noGrp="1"/>
          </p:cNvSpPr>
          <p:nvPr>
            <p:ph type="title"/>
          </p:nvPr>
        </p:nvSpPr>
        <p:spPr>
          <a:prstGeom prst="rect">
            <a:avLst/>
          </a:prstGeom>
        </p:spPr>
        <p:txBody>
          <a:bodyPr/>
          <a:lstStyle>
            <a:lvl1pPr>
              <a:defRPr>
                <a:gradFill flip="none" rotWithShape="1">
                  <a:gsLst>
                    <a:gs pos="0">
                      <a:srgbClr val="000000"/>
                    </a:gs>
                    <a:gs pos="100000">
                      <a:srgbClr val="000000"/>
                    </a:gs>
                  </a:gsLst>
                  <a:lin ang="5580000" scaled="0"/>
                </a:gradFill>
              </a:defRPr>
            </a:lvl1pPr>
          </a:lstStyle>
          <a:p>
            <a:r>
              <a:rPr>
                <a:solidFill/>
              </a:rPr>
              <a:t>Titolo Testo</a:t>
            </a:r>
          </a:p>
        </p:txBody>
      </p:sp>
      <p:sp>
        <p:nvSpPr>
          <p:cNvPr id="30" name="Corpo livello uno…"/>
          <p:cNvSpPr txBox="1">
            <a:spLocks noGrp="1"/>
          </p:cNvSpPr>
          <p:nvPr>
            <p:ph type="body" sz="half" idx="1"/>
          </p:nvPr>
        </p:nvSpPr>
        <p:spPr>
          <a:prstGeom prst="rect">
            <a:avLst/>
          </a:prstGeom>
        </p:spPr>
        <p:txBody>
          <a:bodyPr/>
          <a:lstStyle>
            <a:lvl1pPr>
              <a:buClr>
                <a:srgbClr val="000000"/>
              </a:buClr>
              <a:defRPr>
                <a:gradFill flip="none" rotWithShape="1">
                  <a:gsLst>
                    <a:gs pos="0">
                      <a:srgbClr val="000000"/>
                    </a:gs>
                    <a:gs pos="100000">
                      <a:srgbClr val="000000"/>
                    </a:gs>
                  </a:gsLst>
                  <a:lin ang="5580000" scaled="0"/>
                </a:gradFill>
              </a:defRPr>
            </a:lvl1pPr>
            <a:lvl2pPr>
              <a:buClr>
                <a:srgbClr val="000000"/>
              </a:buClr>
              <a:defRPr>
                <a:gradFill flip="none" rotWithShape="1">
                  <a:gsLst>
                    <a:gs pos="0">
                      <a:srgbClr val="000000"/>
                    </a:gs>
                    <a:gs pos="100000">
                      <a:srgbClr val="000000"/>
                    </a:gs>
                  </a:gsLst>
                  <a:lin ang="5580000" scaled="0"/>
                </a:gradFill>
              </a:defRPr>
            </a:lvl2pPr>
            <a:lvl3pPr>
              <a:buClr>
                <a:srgbClr val="000000"/>
              </a:buClr>
              <a:defRPr>
                <a:gradFill flip="none" rotWithShape="1">
                  <a:gsLst>
                    <a:gs pos="0">
                      <a:srgbClr val="000000"/>
                    </a:gs>
                    <a:gs pos="100000">
                      <a:srgbClr val="000000"/>
                    </a:gs>
                  </a:gsLst>
                  <a:lin ang="5580000" scaled="0"/>
                </a:gradFill>
              </a:defRPr>
            </a:lvl3pPr>
            <a:lvl4pPr>
              <a:buClr>
                <a:srgbClr val="000000"/>
              </a:buClr>
              <a:defRPr>
                <a:gradFill flip="none" rotWithShape="1">
                  <a:gsLst>
                    <a:gs pos="0">
                      <a:srgbClr val="000000"/>
                    </a:gs>
                    <a:gs pos="100000">
                      <a:srgbClr val="000000"/>
                    </a:gs>
                  </a:gsLst>
                  <a:lin ang="5580000" scaled="0"/>
                </a:gradFill>
              </a:defRPr>
            </a:lvl4pPr>
            <a:lvl5pPr>
              <a:buClr>
                <a:srgbClr val="000000"/>
              </a:buClr>
              <a:defRPr>
                <a:gradFill flip="none" rotWithShape="1">
                  <a:gsLst>
                    <a:gs pos="0">
                      <a:srgbClr val="000000"/>
                    </a:gs>
                    <a:gs pos="100000">
                      <a:srgbClr val="000000"/>
                    </a:gs>
                  </a:gsLst>
                  <a:lin ang="5580000" scaled="0"/>
                </a:gradFill>
              </a:defRPr>
            </a:lvl5p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31" name="Numero diapositiva"/>
          <p:cNvSpPr txBox="1">
            <a:spLocks noGrp="1"/>
          </p:cNvSpPr>
          <p:nvPr>
            <p:ph type="sldNum" sz="quarter" idx="2"/>
          </p:nvPr>
        </p:nvSpPr>
        <p:spPr>
          <a:prstGeom prst="rect">
            <a:avLst/>
          </a:prstGeom>
        </p:spPr>
        <p:txBody>
          <a:bodyPr/>
          <a:lstStyle>
            <a:lvl1pPr>
              <a:defRPr>
                <a:solidFill>
                  <a:srgbClr val="000000"/>
                </a:solidFill>
              </a:defRPr>
            </a:lvl1p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Intestazione sezione">
    <p:spTree>
      <p:nvGrpSpPr>
        <p:cNvPr id="1" name=""/>
        <p:cNvGrpSpPr/>
        <p:nvPr/>
      </p:nvGrpSpPr>
      <p:grpSpPr>
        <a:xfrm>
          <a:off x="0" y="0"/>
          <a:ext cx="0" cy="0"/>
          <a:chOff x="0" y="0"/>
          <a:chExt cx="0" cy="0"/>
        </a:xfrm>
      </p:grpSpPr>
      <p:sp>
        <p:nvSpPr>
          <p:cNvPr id="38" name="Titolo Testo"/>
          <p:cNvSpPr txBox="1">
            <a:spLocks noGrp="1"/>
          </p:cNvSpPr>
          <p:nvPr>
            <p:ph type="title"/>
          </p:nvPr>
        </p:nvSpPr>
        <p:spPr>
          <a:xfrm>
            <a:off x="1751013" y="3308579"/>
            <a:ext cx="8686801" cy="1468802"/>
          </a:xfrm>
          <a:prstGeom prst="rect">
            <a:avLst/>
          </a:prstGeom>
        </p:spPr>
        <p:txBody>
          <a:bodyPr anchor="b"/>
          <a:lstStyle>
            <a:lvl1pPr algn="r">
              <a:defRPr sz="4000"/>
            </a:lvl1pPr>
          </a:lstStyle>
          <a:p>
            <a:r>
              <a:rPr>
                <a:solidFill/>
              </a:rPr>
              <a:t>Titolo Testo</a:t>
            </a:r>
          </a:p>
        </p:txBody>
      </p:sp>
      <p:sp>
        <p:nvSpPr>
          <p:cNvPr id="39" name="Corpo livello uno…"/>
          <p:cNvSpPr txBox="1">
            <a:spLocks noGrp="1"/>
          </p:cNvSpPr>
          <p:nvPr>
            <p:ph type="body" sz="quarter" idx="1"/>
          </p:nvPr>
        </p:nvSpPr>
        <p:spPr>
          <a:xfrm>
            <a:off x="1751009" y="4777380"/>
            <a:ext cx="8686804" cy="860402"/>
          </a:xfrm>
          <a:prstGeom prst="rect">
            <a:avLst/>
          </a:prstGeom>
        </p:spPr>
        <p:txBody>
          <a:bodyPr anchor="t"/>
          <a:lstStyle>
            <a:lvl1pPr marL="0" indent="0" algn="r">
              <a:buClrTx/>
              <a:buSzTx/>
              <a:buFontTx/>
              <a:buNone/>
              <a:defRPr>
                <a:gradFill flip="none" rotWithShape="1">
                  <a:gsLst>
                    <a:gs pos="0">
                      <a:srgbClr val="FFFFFF"/>
                    </a:gs>
                    <a:gs pos="100000">
                      <a:srgbClr val="BFBFBF"/>
                    </a:gs>
                  </a:gsLst>
                  <a:lin ang="5400000" scaled="0"/>
                </a:gradFill>
              </a:defRPr>
            </a:lvl1pPr>
            <a:lvl2pPr marL="0" indent="0" algn="r">
              <a:buClrTx/>
              <a:buSzTx/>
              <a:buFontTx/>
              <a:buNone/>
              <a:defRPr>
                <a:gradFill flip="none" rotWithShape="1">
                  <a:gsLst>
                    <a:gs pos="0">
                      <a:srgbClr val="FFFFFF"/>
                    </a:gs>
                    <a:gs pos="100000">
                      <a:srgbClr val="BFBFBF"/>
                    </a:gs>
                  </a:gsLst>
                  <a:lin ang="5400000" scaled="0"/>
                </a:gradFill>
              </a:defRPr>
            </a:lvl2pPr>
            <a:lvl3pPr marL="0" indent="0" algn="r">
              <a:buClrTx/>
              <a:buSzTx/>
              <a:buFontTx/>
              <a:buNone/>
              <a:defRPr>
                <a:gradFill flip="none" rotWithShape="1">
                  <a:gsLst>
                    <a:gs pos="0">
                      <a:srgbClr val="FFFFFF"/>
                    </a:gs>
                    <a:gs pos="100000">
                      <a:srgbClr val="BFBFBF"/>
                    </a:gs>
                  </a:gsLst>
                  <a:lin ang="5400000" scaled="0"/>
                </a:gradFill>
              </a:defRPr>
            </a:lvl3pPr>
            <a:lvl4pPr marL="0" indent="0" algn="r">
              <a:buClrTx/>
              <a:buSzTx/>
              <a:buFontTx/>
              <a:buNone/>
              <a:defRPr>
                <a:gradFill flip="none" rotWithShape="1">
                  <a:gsLst>
                    <a:gs pos="0">
                      <a:srgbClr val="FFFFFF"/>
                    </a:gs>
                    <a:gs pos="100000">
                      <a:srgbClr val="BFBFBF"/>
                    </a:gs>
                  </a:gsLst>
                  <a:lin ang="5400000" scaled="0"/>
                </a:gradFill>
              </a:defRPr>
            </a:lvl4pPr>
            <a:lvl5pPr marL="0" indent="0" algn="r">
              <a:buClrTx/>
              <a:buSzTx/>
              <a:buFontTx/>
              <a:buNone/>
              <a:defRPr>
                <a:gradFill flip="none" rotWithShape="1">
                  <a:gsLst>
                    <a:gs pos="0">
                      <a:srgbClr val="FFFFFF"/>
                    </a:gs>
                    <a:gs pos="100000">
                      <a:srgbClr val="BFBFBF"/>
                    </a:gs>
                  </a:gsLst>
                  <a:lin ang="5400000" scaled="0"/>
                </a:gradFill>
              </a:defRPr>
            </a:lvl5p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4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Due contenuti">
    <p:spTree>
      <p:nvGrpSpPr>
        <p:cNvPr id="1" name=""/>
        <p:cNvGrpSpPr/>
        <p:nvPr/>
      </p:nvGrpSpPr>
      <p:grpSpPr>
        <a:xfrm>
          <a:off x="0" y="0"/>
          <a:ext cx="0" cy="0"/>
          <a:chOff x="0" y="0"/>
          <a:chExt cx="0" cy="0"/>
        </a:xfrm>
      </p:grpSpPr>
      <p:sp>
        <p:nvSpPr>
          <p:cNvPr id="47" name="Titolo Testo"/>
          <p:cNvSpPr txBox="1">
            <a:spLocks noGrp="1"/>
          </p:cNvSpPr>
          <p:nvPr>
            <p:ph type="title"/>
          </p:nvPr>
        </p:nvSpPr>
        <p:spPr>
          <a:prstGeom prst="rect">
            <a:avLst/>
          </a:prstGeom>
        </p:spPr>
        <p:txBody>
          <a:bodyPr/>
          <a:lstStyle/>
          <a:p>
            <a:r>
              <a:rPr>
                <a:solidFill/>
              </a:rPr>
              <a:t>Titolo Testo</a:t>
            </a:r>
          </a:p>
        </p:txBody>
      </p:sp>
      <p:sp>
        <p:nvSpPr>
          <p:cNvPr id="48" name="Corpo livello uno…"/>
          <p:cNvSpPr txBox="1">
            <a:spLocks noGrp="1"/>
          </p:cNvSpPr>
          <p:nvPr>
            <p:ph type="body" sz="quarter" idx="1"/>
          </p:nvPr>
        </p:nvSpPr>
        <p:spPr>
          <a:xfrm>
            <a:off x="1141412" y="2666999"/>
            <a:ext cx="4876802" cy="3124201"/>
          </a:xfrm>
          <a:prstGeom prst="rect">
            <a:avLst/>
          </a:prstGeom>
        </p:spPr>
        <p:txBody>
          <a:bodyPr/>
          <a:lstStyle>
            <a:lvl1pPr>
              <a:defRPr sz="1800"/>
            </a:lvl1pPr>
            <a:lvl2pPr marL="778668" indent="-321468">
              <a:defRPr sz="1800"/>
            </a:lvl2pPr>
            <a:lvl3pPr marL="1281792" indent="-367392">
              <a:defRPr sz="1800"/>
            </a:lvl3pPr>
            <a:lvl4pPr marL="1628775" indent="-257175">
              <a:defRPr sz="1800"/>
            </a:lvl4pPr>
            <a:lvl5pPr marL="2085975" indent="-257175">
              <a:defRPr sz="1800"/>
            </a:lvl5p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49"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nfronto">
    <p:spTree>
      <p:nvGrpSpPr>
        <p:cNvPr id="1" name=""/>
        <p:cNvGrpSpPr/>
        <p:nvPr/>
      </p:nvGrpSpPr>
      <p:grpSpPr>
        <a:xfrm>
          <a:off x="0" y="0"/>
          <a:ext cx="0" cy="0"/>
          <a:chOff x="0" y="0"/>
          <a:chExt cx="0" cy="0"/>
        </a:xfrm>
      </p:grpSpPr>
      <p:sp>
        <p:nvSpPr>
          <p:cNvPr id="56" name="Titolo Testo"/>
          <p:cNvSpPr txBox="1">
            <a:spLocks noGrp="1"/>
          </p:cNvSpPr>
          <p:nvPr>
            <p:ph type="title"/>
          </p:nvPr>
        </p:nvSpPr>
        <p:spPr>
          <a:prstGeom prst="rect">
            <a:avLst/>
          </a:prstGeom>
        </p:spPr>
        <p:txBody>
          <a:bodyPr/>
          <a:lstStyle/>
          <a:p>
            <a:r>
              <a:rPr>
                <a:solidFill/>
              </a:rPr>
              <a:t>Titolo Testo</a:t>
            </a:r>
          </a:p>
        </p:txBody>
      </p:sp>
      <p:sp>
        <p:nvSpPr>
          <p:cNvPr id="57" name="Corpo livello uno…"/>
          <p:cNvSpPr txBox="1">
            <a:spLocks noGrp="1"/>
          </p:cNvSpPr>
          <p:nvPr>
            <p:ph type="body" sz="quarter" idx="1"/>
          </p:nvPr>
        </p:nvSpPr>
        <p:spPr>
          <a:xfrm>
            <a:off x="1429280" y="2658533"/>
            <a:ext cx="4588932" cy="576264"/>
          </a:xfrm>
          <a:prstGeom prst="rect">
            <a:avLst/>
          </a:prstGeom>
        </p:spPr>
        <p:txBody>
          <a:bodyPr anchor="b"/>
          <a:lstStyle>
            <a:lvl1pPr marL="0" indent="0">
              <a:buClrTx/>
              <a:buSzTx/>
              <a:buFontTx/>
              <a:buNone/>
              <a:defRPr sz="2800"/>
            </a:lvl1pPr>
            <a:lvl2pPr marL="0" indent="0">
              <a:buClrTx/>
              <a:buSzTx/>
              <a:buFontTx/>
              <a:buNone/>
              <a:defRPr sz="2800"/>
            </a:lvl2pPr>
            <a:lvl3pPr marL="0" indent="0">
              <a:buClrTx/>
              <a:buSzTx/>
              <a:buFontTx/>
              <a:buNone/>
              <a:defRPr sz="2800"/>
            </a:lvl3pPr>
            <a:lvl4pPr marL="0" indent="0">
              <a:buClrTx/>
              <a:buSzTx/>
              <a:buFontTx/>
              <a:buNone/>
              <a:defRPr sz="2800"/>
            </a:lvl4pPr>
            <a:lvl5pPr marL="0" indent="0">
              <a:buClrTx/>
              <a:buSzTx/>
              <a:buFontTx/>
              <a:buNone/>
              <a:defRPr sz="2800"/>
            </a:lvl5p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58" name="Text Placeholder 4"/>
          <p:cNvSpPr>
            <a:spLocks noGrp="1"/>
          </p:cNvSpPr>
          <p:nvPr>
            <p:ph type="body" sz="quarter" idx="21"/>
          </p:nvPr>
        </p:nvSpPr>
        <p:spPr>
          <a:xfrm>
            <a:off x="6443133" y="2667000"/>
            <a:ext cx="4604280" cy="576263"/>
          </a:xfrm>
          <a:prstGeom prst="rect">
            <a:avLst/>
          </a:prstGeom>
        </p:spPr>
        <p:txBody>
          <a:bodyPr anchor="b"/>
          <a:lstStyle/>
          <a:p>
            <a:endParaRPr/>
          </a:p>
        </p:txBody>
      </p:sp>
      <p:sp>
        <p:nvSpPr>
          <p:cNvPr id="59"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olo titolo">
    <p:spTree>
      <p:nvGrpSpPr>
        <p:cNvPr id="1" name=""/>
        <p:cNvGrpSpPr/>
        <p:nvPr/>
      </p:nvGrpSpPr>
      <p:grpSpPr>
        <a:xfrm>
          <a:off x="0" y="0"/>
          <a:ext cx="0" cy="0"/>
          <a:chOff x="0" y="0"/>
          <a:chExt cx="0" cy="0"/>
        </a:xfrm>
      </p:grpSpPr>
      <p:sp>
        <p:nvSpPr>
          <p:cNvPr id="66" name="Titolo Testo"/>
          <p:cNvSpPr txBox="1">
            <a:spLocks noGrp="1"/>
          </p:cNvSpPr>
          <p:nvPr>
            <p:ph type="title"/>
          </p:nvPr>
        </p:nvSpPr>
        <p:spPr>
          <a:prstGeom prst="rect">
            <a:avLst/>
          </a:prstGeom>
        </p:spPr>
        <p:txBody>
          <a:bodyPr/>
          <a:lstStyle/>
          <a:p>
            <a:r>
              <a:rPr>
                <a:solidFill/>
              </a:rPr>
              <a:t>Titolo Testo</a:t>
            </a:r>
          </a:p>
        </p:txBody>
      </p:sp>
      <p:sp>
        <p:nvSpPr>
          <p:cNvPr id="67"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uto con didascalia">
    <p:spTree>
      <p:nvGrpSpPr>
        <p:cNvPr id="1" name=""/>
        <p:cNvGrpSpPr/>
        <p:nvPr/>
      </p:nvGrpSpPr>
      <p:grpSpPr>
        <a:xfrm>
          <a:off x="0" y="0"/>
          <a:ext cx="0" cy="0"/>
          <a:chOff x="0" y="0"/>
          <a:chExt cx="0" cy="0"/>
        </a:xfrm>
      </p:grpSpPr>
      <p:sp>
        <p:nvSpPr>
          <p:cNvPr id="81" name="Titolo Testo"/>
          <p:cNvSpPr txBox="1">
            <a:spLocks noGrp="1"/>
          </p:cNvSpPr>
          <p:nvPr>
            <p:ph type="title"/>
          </p:nvPr>
        </p:nvSpPr>
        <p:spPr>
          <a:xfrm>
            <a:off x="1141411" y="1600200"/>
            <a:ext cx="3549123" cy="1371600"/>
          </a:xfrm>
          <a:prstGeom prst="rect">
            <a:avLst/>
          </a:prstGeom>
        </p:spPr>
        <p:txBody>
          <a:bodyPr anchor="b"/>
          <a:lstStyle>
            <a:lvl1pPr>
              <a:defRPr sz="2400"/>
            </a:lvl1pPr>
          </a:lstStyle>
          <a:p>
            <a:r>
              <a:rPr>
                <a:solidFill/>
              </a:rPr>
              <a:t>Titolo Testo</a:t>
            </a:r>
          </a:p>
        </p:txBody>
      </p:sp>
      <p:sp>
        <p:nvSpPr>
          <p:cNvPr id="82" name="Corpo livello uno…"/>
          <p:cNvSpPr txBox="1">
            <a:spLocks noGrp="1"/>
          </p:cNvSpPr>
          <p:nvPr>
            <p:ph type="body" sz="half" idx="1"/>
          </p:nvPr>
        </p:nvSpPr>
        <p:spPr>
          <a:xfrm>
            <a:off x="5103812" y="609601"/>
            <a:ext cx="5943603" cy="5181602"/>
          </a:xfrm>
          <a:prstGeom prst="rect">
            <a:avLst/>
          </a:prstGeom>
        </p:spPr>
        <p:txBody>
          <a:body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83" name="Text Placeholder 3"/>
          <p:cNvSpPr>
            <a:spLocks noGrp="1"/>
          </p:cNvSpPr>
          <p:nvPr>
            <p:ph type="body" sz="quarter" idx="21"/>
          </p:nvPr>
        </p:nvSpPr>
        <p:spPr>
          <a:xfrm>
            <a:off x="1141411" y="2971800"/>
            <a:ext cx="3549122" cy="1828800"/>
          </a:xfrm>
          <a:prstGeom prst="rect">
            <a:avLst/>
          </a:prstGeom>
        </p:spPr>
        <p:txBody>
          <a:bodyPr/>
          <a:lstStyle/>
          <a:p>
            <a:endParaRPr/>
          </a:p>
        </p:txBody>
      </p:sp>
      <p:sp>
        <p:nvSpPr>
          <p:cNvPr id="8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magine con didascalia">
    <p:spTree>
      <p:nvGrpSpPr>
        <p:cNvPr id="1" name=""/>
        <p:cNvGrpSpPr/>
        <p:nvPr/>
      </p:nvGrpSpPr>
      <p:grpSpPr>
        <a:xfrm>
          <a:off x="0" y="0"/>
          <a:ext cx="0" cy="0"/>
          <a:chOff x="0" y="0"/>
          <a:chExt cx="0" cy="0"/>
        </a:xfrm>
      </p:grpSpPr>
      <p:sp>
        <p:nvSpPr>
          <p:cNvPr id="91" name="Titolo Testo"/>
          <p:cNvSpPr txBox="1">
            <a:spLocks noGrp="1"/>
          </p:cNvSpPr>
          <p:nvPr>
            <p:ph type="title"/>
          </p:nvPr>
        </p:nvSpPr>
        <p:spPr>
          <a:xfrm>
            <a:off x="1141411" y="1600200"/>
            <a:ext cx="5334002" cy="1371600"/>
          </a:xfrm>
          <a:prstGeom prst="rect">
            <a:avLst/>
          </a:prstGeom>
        </p:spPr>
        <p:txBody>
          <a:bodyPr anchor="b"/>
          <a:lstStyle>
            <a:lvl1pPr>
              <a:defRPr sz="2800"/>
            </a:lvl1pPr>
          </a:lstStyle>
          <a:p>
            <a:r>
              <a:rPr>
                <a:solidFill/>
              </a:rPr>
              <a:t>Titolo Testo</a:t>
            </a:r>
          </a:p>
        </p:txBody>
      </p:sp>
      <p:sp>
        <p:nvSpPr>
          <p:cNvPr id="92" name="Picture Placeholder 2"/>
          <p:cNvSpPr>
            <a:spLocks noGrp="1"/>
          </p:cNvSpPr>
          <p:nvPr>
            <p:ph type="pic" sz="half" idx="21"/>
          </p:nvPr>
        </p:nvSpPr>
        <p:spPr>
          <a:xfrm>
            <a:off x="7433733" y="-18289"/>
            <a:ext cx="3276599" cy="6903722"/>
          </a:xfrm>
          <a:prstGeom prst="rect">
            <a:avLst/>
          </a:prstGeom>
          <a:ln w="38100">
            <a:solidFill>
              <a:srgbClr val="2F353D"/>
            </a:solidFill>
            <a:round/>
          </a:ln>
        </p:spPr>
        <p:txBody>
          <a:bodyPr lIns="91439" tIns="45719" rIns="91439" bIns="45719" anchor="t">
            <a:noAutofit/>
          </a:bodyPr>
          <a:lstStyle/>
          <a:p>
            <a:endParaRPr/>
          </a:p>
        </p:txBody>
      </p:sp>
      <p:sp>
        <p:nvSpPr>
          <p:cNvPr id="93" name="Corpo livello uno…"/>
          <p:cNvSpPr txBox="1">
            <a:spLocks noGrp="1"/>
          </p:cNvSpPr>
          <p:nvPr>
            <p:ph type="body" sz="quarter" idx="1"/>
          </p:nvPr>
        </p:nvSpPr>
        <p:spPr>
          <a:xfrm>
            <a:off x="1141411" y="2971800"/>
            <a:ext cx="5334002" cy="1828800"/>
          </a:xfrm>
          <a:prstGeom prst="rect">
            <a:avLst/>
          </a:prstGeom>
        </p:spPr>
        <p:txBody>
          <a:bodyPr/>
          <a:lstStyle>
            <a:lvl1pPr marL="0" indent="0">
              <a:buClrTx/>
              <a:buSzTx/>
              <a:buFontTx/>
              <a:buNone/>
              <a:defRPr sz="1800"/>
            </a:lvl1pPr>
            <a:lvl2pPr marL="0" indent="0">
              <a:buClrTx/>
              <a:buSzTx/>
              <a:buFontTx/>
              <a:buNone/>
              <a:defRPr sz="1800"/>
            </a:lvl2pPr>
            <a:lvl3pPr marL="0" indent="0">
              <a:buClrTx/>
              <a:buSzTx/>
              <a:buFontTx/>
              <a:buNone/>
              <a:defRPr sz="1800"/>
            </a:lvl3pPr>
            <a:lvl4pPr marL="0" indent="0">
              <a:buClrTx/>
              <a:buSzTx/>
              <a:buFontTx/>
              <a:buNone/>
              <a:defRPr sz="1800"/>
            </a:lvl4pPr>
            <a:lvl5pPr marL="0" indent="0">
              <a:buClrTx/>
              <a:buSzTx/>
              <a:buFontTx/>
              <a:buNone/>
              <a:defRPr sz="1800"/>
            </a:lvl5p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9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Immagine panoramica con didascalia">
    <p:spTree>
      <p:nvGrpSpPr>
        <p:cNvPr id="1" name=""/>
        <p:cNvGrpSpPr/>
        <p:nvPr/>
      </p:nvGrpSpPr>
      <p:grpSpPr>
        <a:xfrm>
          <a:off x="0" y="0"/>
          <a:ext cx="0" cy="0"/>
          <a:chOff x="0" y="0"/>
          <a:chExt cx="0" cy="0"/>
        </a:xfrm>
      </p:grpSpPr>
      <p:sp>
        <p:nvSpPr>
          <p:cNvPr id="101" name="Titolo Testo"/>
          <p:cNvSpPr txBox="1">
            <a:spLocks noGrp="1"/>
          </p:cNvSpPr>
          <p:nvPr>
            <p:ph type="title"/>
          </p:nvPr>
        </p:nvSpPr>
        <p:spPr>
          <a:xfrm>
            <a:off x="1141412" y="4732863"/>
            <a:ext cx="9906001" cy="566740"/>
          </a:xfrm>
          <a:prstGeom prst="rect">
            <a:avLst/>
          </a:prstGeom>
        </p:spPr>
        <p:txBody>
          <a:bodyPr anchor="b"/>
          <a:lstStyle>
            <a:lvl1pPr>
              <a:defRPr sz="2400"/>
            </a:lvl1pPr>
          </a:lstStyle>
          <a:p>
            <a:r>
              <a:rPr>
                <a:solidFill/>
              </a:rPr>
              <a:t>Titolo Testo</a:t>
            </a:r>
          </a:p>
        </p:txBody>
      </p:sp>
      <p:sp>
        <p:nvSpPr>
          <p:cNvPr id="102" name="Picture Placeholder 2"/>
          <p:cNvSpPr>
            <a:spLocks noGrp="1"/>
          </p:cNvSpPr>
          <p:nvPr>
            <p:ph type="pic" sz="half" idx="21"/>
          </p:nvPr>
        </p:nvSpPr>
        <p:spPr>
          <a:xfrm>
            <a:off x="1979610" y="932112"/>
            <a:ext cx="8225945" cy="3164976"/>
          </a:xfrm>
          <a:prstGeom prst="rect">
            <a:avLst/>
          </a:prstGeom>
          <a:ln w="38100">
            <a:solidFill>
              <a:srgbClr val="2F353D"/>
            </a:solidFill>
            <a:round/>
          </a:ln>
        </p:spPr>
        <p:txBody>
          <a:bodyPr lIns="91439" tIns="45719" rIns="91439" bIns="45719" anchor="t">
            <a:noAutofit/>
          </a:bodyPr>
          <a:lstStyle/>
          <a:p>
            <a:endParaRPr/>
          </a:p>
        </p:txBody>
      </p:sp>
      <p:sp>
        <p:nvSpPr>
          <p:cNvPr id="103" name="Corpo livello uno…"/>
          <p:cNvSpPr txBox="1">
            <a:spLocks noGrp="1"/>
          </p:cNvSpPr>
          <p:nvPr>
            <p:ph type="body" sz="quarter" idx="1"/>
          </p:nvPr>
        </p:nvSpPr>
        <p:spPr>
          <a:xfrm>
            <a:off x="1141412" y="5299602"/>
            <a:ext cx="9906001" cy="493714"/>
          </a:xfrm>
          <a:prstGeom prst="rect">
            <a:avLst/>
          </a:prstGeom>
        </p:spPr>
        <p:txBody>
          <a:bodyPr/>
          <a:lstStyle>
            <a:lvl1pPr marL="0" indent="0">
              <a:buClrTx/>
              <a:buSzTx/>
              <a:buFontTx/>
              <a:buNone/>
              <a:defRPr sz="1400"/>
            </a:lvl1pPr>
            <a:lvl2pPr marL="0" indent="0">
              <a:buClrTx/>
              <a:buSzTx/>
              <a:buFontTx/>
              <a:buNone/>
              <a:defRPr sz="1400"/>
            </a:lvl2pPr>
            <a:lvl3pPr marL="0" indent="0">
              <a:buClrTx/>
              <a:buSzTx/>
              <a:buFontTx/>
              <a:buNone/>
              <a:defRPr sz="1400"/>
            </a:lvl3pPr>
            <a:lvl4pPr marL="0" indent="0">
              <a:buClrTx/>
              <a:buSzTx/>
              <a:buFontTx/>
              <a:buNone/>
              <a:defRPr sz="1400"/>
            </a:lvl4pPr>
            <a:lvl5pPr marL="0" indent="0">
              <a:buClrTx/>
              <a:buSzTx/>
              <a:buFontTx/>
              <a:buNone/>
              <a:defRPr sz="1400"/>
            </a:lvl5p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10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olo e sottotitolo">
    <p:spTree>
      <p:nvGrpSpPr>
        <p:cNvPr id="1" name=""/>
        <p:cNvGrpSpPr/>
        <p:nvPr/>
      </p:nvGrpSpPr>
      <p:grpSpPr>
        <a:xfrm>
          <a:off x="0" y="0"/>
          <a:ext cx="0" cy="0"/>
          <a:chOff x="0" y="0"/>
          <a:chExt cx="0" cy="0"/>
        </a:xfrm>
      </p:grpSpPr>
      <p:sp>
        <p:nvSpPr>
          <p:cNvPr id="111" name="Titolo Testo"/>
          <p:cNvSpPr txBox="1">
            <a:spLocks noGrp="1"/>
          </p:cNvSpPr>
          <p:nvPr>
            <p:ph type="title"/>
          </p:nvPr>
        </p:nvSpPr>
        <p:spPr>
          <a:xfrm>
            <a:off x="1141412" y="609601"/>
            <a:ext cx="9906001" cy="3124201"/>
          </a:xfrm>
          <a:prstGeom prst="rect">
            <a:avLst/>
          </a:prstGeom>
        </p:spPr>
        <p:txBody>
          <a:bodyPr/>
          <a:lstStyle/>
          <a:p>
            <a:r>
              <a:rPr>
                <a:solidFill/>
              </a:rPr>
              <a:t>Titolo Testo</a:t>
            </a:r>
          </a:p>
        </p:txBody>
      </p:sp>
      <p:sp>
        <p:nvSpPr>
          <p:cNvPr id="112" name="Corpo livello uno…"/>
          <p:cNvSpPr txBox="1">
            <a:spLocks noGrp="1"/>
          </p:cNvSpPr>
          <p:nvPr>
            <p:ph type="body" sz="quarter" idx="1"/>
          </p:nvPr>
        </p:nvSpPr>
        <p:spPr>
          <a:xfrm>
            <a:off x="1141411" y="4343400"/>
            <a:ext cx="9906001" cy="1447800"/>
          </a:xfrm>
          <a:prstGeom prst="rect">
            <a:avLst/>
          </a:prstGeom>
        </p:spPr>
        <p:txBody>
          <a:bodyPr/>
          <a:lstStyle>
            <a:lvl1pPr marL="0" indent="0">
              <a:buClrTx/>
              <a:buSzTx/>
              <a:buFontTx/>
              <a:buNone/>
              <a:defRPr>
                <a:gradFill flip="none" rotWithShape="1">
                  <a:gsLst>
                    <a:gs pos="0">
                      <a:srgbClr val="FFFFFF"/>
                    </a:gs>
                    <a:gs pos="100000">
                      <a:srgbClr val="BFBFBF"/>
                    </a:gs>
                  </a:gsLst>
                  <a:lin ang="5400000" scaled="0"/>
                </a:gradFill>
              </a:defRPr>
            </a:lvl1pPr>
            <a:lvl2pPr marL="0" indent="0">
              <a:buClrTx/>
              <a:buSzTx/>
              <a:buFontTx/>
              <a:buNone/>
              <a:defRPr>
                <a:gradFill flip="none" rotWithShape="1">
                  <a:gsLst>
                    <a:gs pos="0">
                      <a:srgbClr val="FFFFFF"/>
                    </a:gs>
                    <a:gs pos="100000">
                      <a:srgbClr val="BFBFBF"/>
                    </a:gs>
                  </a:gsLst>
                  <a:lin ang="5400000" scaled="0"/>
                </a:gradFill>
              </a:defRPr>
            </a:lvl2pPr>
            <a:lvl3pPr marL="0" indent="0">
              <a:buClrTx/>
              <a:buSzTx/>
              <a:buFontTx/>
              <a:buNone/>
              <a:defRPr>
                <a:gradFill flip="none" rotWithShape="1">
                  <a:gsLst>
                    <a:gs pos="0">
                      <a:srgbClr val="FFFFFF"/>
                    </a:gs>
                    <a:gs pos="100000">
                      <a:srgbClr val="BFBFBF"/>
                    </a:gs>
                  </a:gsLst>
                  <a:lin ang="5400000" scaled="0"/>
                </a:gradFill>
              </a:defRPr>
            </a:lvl3pPr>
            <a:lvl4pPr marL="0" indent="0">
              <a:buClrTx/>
              <a:buSzTx/>
              <a:buFontTx/>
              <a:buNone/>
              <a:defRPr>
                <a:gradFill flip="none" rotWithShape="1">
                  <a:gsLst>
                    <a:gs pos="0">
                      <a:srgbClr val="FFFFFF"/>
                    </a:gs>
                    <a:gs pos="100000">
                      <a:srgbClr val="BFBFBF"/>
                    </a:gs>
                  </a:gsLst>
                  <a:lin ang="5400000" scaled="0"/>
                </a:gradFill>
              </a:defRPr>
            </a:lvl4pPr>
            <a:lvl5pPr marL="0" indent="0">
              <a:buClrTx/>
              <a:buSzTx/>
              <a:buFontTx/>
              <a:buNone/>
              <a:defRPr>
                <a:gradFill flip="none" rotWithShape="1">
                  <a:gsLst>
                    <a:gs pos="0">
                      <a:srgbClr val="FFFFFF"/>
                    </a:gs>
                    <a:gs pos="100000">
                      <a:srgbClr val="BFBFBF"/>
                    </a:gs>
                  </a:gsLst>
                  <a:lin ang="5400000" scaled="0"/>
                </a:gradFill>
              </a:defRPr>
            </a:lvl5p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11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itazione con didascalia">
    <p:spTree>
      <p:nvGrpSpPr>
        <p:cNvPr id="1" name=""/>
        <p:cNvGrpSpPr/>
        <p:nvPr/>
      </p:nvGrpSpPr>
      <p:grpSpPr>
        <a:xfrm>
          <a:off x="0" y="0"/>
          <a:ext cx="0" cy="0"/>
          <a:chOff x="0" y="0"/>
          <a:chExt cx="0" cy="0"/>
        </a:xfrm>
      </p:grpSpPr>
      <p:sp>
        <p:nvSpPr>
          <p:cNvPr id="120" name="TextBox 13"/>
          <p:cNvSpPr txBox="1"/>
          <p:nvPr/>
        </p:nvSpPr>
        <p:spPr>
          <a:xfrm>
            <a:off x="882331" y="411193"/>
            <a:ext cx="518162" cy="13360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8000" cap="all">
                <a:solidFill>
                  <a:schemeClr val="accent1"/>
                </a:solidFill>
                <a:effectLst>
                  <a:outerShdw blurRad="25400" dist="38100" dir="14040000" rotWithShape="0">
                    <a:srgbClr val="000000">
                      <a:alpha val="25000"/>
                    </a:srgbClr>
                  </a:outerShdw>
                </a:effectLst>
                <a:latin typeface="+mn-lt"/>
                <a:ea typeface="+mn-ea"/>
                <a:cs typeface="+mn-cs"/>
                <a:sym typeface="Century Gothic"/>
              </a:defRPr>
            </a:lvl1pPr>
          </a:lstStyle>
          <a:p>
            <a:r>
              <a:rPr>
                <a:solidFill/>
              </a:rPr>
              <a:t>“</a:t>
            </a:r>
          </a:p>
        </p:txBody>
      </p:sp>
      <p:sp>
        <p:nvSpPr>
          <p:cNvPr id="121" name="TextBox 14"/>
          <p:cNvSpPr txBox="1"/>
          <p:nvPr/>
        </p:nvSpPr>
        <p:spPr>
          <a:xfrm>
            <a:off x="10483530" y="2367567"/>
            <a:ext cx="518162" cy="13360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r">
              <a:defRPr sz="8000" cap="all">
                <a:solidFill>
                  <a:schemeClr val="accent1"/>
                </a:solidFill>
                <a:effectLst>
                  <a:outerShdw blurRad="25400" dist="38100" dir="14040000" rotWithShape="0">
                    <a:srgbClr val="000000">
                      <a:alpha val="25000"/>
                    </a:srgbClr>
                  </a:outerShdw>
                </a:effectLst>
                <a:latin typeface="+mn-lt"/>
                <a:ea typeface="+mn-ea"/>
                <a:cs typeface="+mn-cs"/>
                <a:sym typeface="Century Gothic"/>
              </a:defRPr>
            </a:lvl1pPr>
          </a:lstStyle>
          <a:p>
            <a:r>
              <a:rPr>
                <a:solidFill/>
              </a:rPr>
              <a:t>”</a:t>
            </a:r>
          </a:p>
        </p:txBody>
      </p:sp>
      <p:sp>
        <p:nvSpPr>
          <p:cNvPr id="122" name="Titolo Testo"/>
          <p:cNvSpPr txBox="1">
            <a:spLocks noGrp="1"/>
          </p:cNvSpPr>
          <p:nvPr>
            <p:ph type="title"/>
          </p:nvPr>
        </p:nvSpPr>
        <p:spPr>
          <a:xfrm>
            <a:off x="1446212" y="609601"/>
            <a:ext cx="9296400" cy="2743201"/>
          </a:xfrm>
          <a:prstGeom prst="rect">
            <a:avLst/>
          </a:prstGeom>
        </p:spPr>
        <p:txBody>
          <a:bodyPr/>
          <a:lstStyle>
            <a:lvl1pPr>
              <a:defRPr>
                <a:solidFill>
                  <a:srgbClr val="FFFFFF"/>
                </a:solidFill>
              </a:defRPr>
            </a:lvl1pPr>
          </a:lstStyle>
          <a:p>
            <a:r>
              <a:rPr>
                <a:solidFill/>
              </a:rPr>
              <a:t>Titolo Testo</a:t>
            </a:r>
          </a:p>
        </p:txBody>
      </p:sp>
      <p:sp>
        <p:nvSpPr>
          <p:cNvPr id="123" name="Corpo livello uno…"/>
          <p:cNvSpPr txBox="1">
            <a:spLocks noGrp="1"/>
          </p:cNvSpPr>
          <p:nvPr>
            <p:ph type="body" sz="quarter" idx="1"/>
          </p:nvPr>
        </p:nvSpPr>
        <p:spPr>
          <a:xfrm>
            <a:off x="1674810" y="3352800"/>
            <a:ext cx="8839205" cy="381000"/>
          </a:xfrm>
          <a:prstGeom prst="rect">
            <a:avLst/>
          </a:prstGeom>
        </p:spPr>
        <p:txBody>
          <a:bodyPr/>
          <a:lstStyle>
            <a:lvl1pPr marL="0" indent="0">
              <a:buClrTx/>
              <a:buSzTx/>
              <a:buFontTx/>
              <a:buNone/>
            </a:lvl1pPr>
            <a:lvl2pPr marL="0" indent="0">
              <a:buClrTx/>
              <a:buSzTx/>
              <a:buFontTx/>
              <a:buNone/>
            </a:lvl2pPr>
            <a:lvl3pPr marL="0" indent="0">
              <a:buClrTx/>
              <a:buSzTx/>
              <a:buFontTx/>
              <a:buNone/>
            </a:lvl3pPr>
            <a:lvl4pPr marL="0" indent="0">
              <a:buClrTx/>
              <a:buSzTx/>
              <a:buFontTx/>
              <a:buNone/>
            </a:lvl4pPr>
            <a:lvl5pPr marL="0" indent="0">
              <a:buClrTx/>
              <a:buSzTx/>
              <a:buFontTx/>
              <a:buNone/>
            </a:lvl5p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124" name="Text Placeholder 2"/>
          <p:cNvSpPr>
            <a:spLocks noGrp="1"/>
          </p:cNvSpPr>
          <p:nvPr>
            <p:ph type="body" sz="quarter" idx="21"/>
          </p:nvPr>
        </p:nvSpPr>
        <p:spPr>
          <a:xfrm>
            <a:off x="1141411" y="4343400"/>
            <a:ext cx="9906001" cy="1447800"/>
          </a:xfrm>
          <a:prstGeom prst="rect">
            <a:avLst/>
          </a:prstGeom>
        </p:spPr>
        <p:txBody>
          <a:bodyPr/>
          <a:lstStyle/>
          <a:p>
            <a:endParaRPr/>
          </a:p>
        </p:txBody>
      </p:sp>
      <p:sp>
        <p:nvSpPr>
          <p:cNvPr id="12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Scheda nome">
    <p:spTree>
      <p:nvGrpSpPr>
        <p:cNvPr id="1" name=""/>
        <p:cNvGrpSpPr/>
        <p:nvPr/>
      </p:nvGrpSpPr>
      <p:grpSpPr>
        <a:xfrm>
          <a:off x="0" y="0"/>
          <a:ext cx="0" cy="0"/>
          <a:chOff x="0" y="0"/>
          <a:chExt cx="0" cy="0"/>
        </a:xfrm>
      </p:grpSpPr>
      <p:sp>
        <p:nvSpPr>
          <p:cNvPr id="132" name="Titolo Testo"/>
          <p:cNvSpPr txBox="1">
            <a:spLocks noGrp="1"/>
          </p:cNvSpPr>
          <p:nvPr>
            <p:ph type="title"/>
          </p:nvPr>
        </p:nvSpPr>
        <p:spPr>
          <a:xfrm>
            <a:off x="1141412" y="3308579"/>
            <a:ext cx="9906001" cy="1468802"/>
          </a:xfrm>
          <a:prstGeom prst="rect">
            <a:avLst/>
          </a:prstGeom>
        </p:spPr>
        <p:txBody>
          <a:bodyPr anchor="b"/>
          <a:lstStyle/>
          <a:p>
            <a:r>
              <a:rPr>
                <a:solidFill/>
              </a:rPr>
              <a:t>Titolo Testo</a:t>
            </a:r>
          </a:p>
        </p:txBody>
      </p:sp>
      <p:sp>
        <p:nvSpPr>
          <p:cNvPr id="133" name="Corpo livello uno…"/>
          <p:cNvSpPr txBox="1">
            <a:spLocks noGrp="1"/>
          </p:cNvSpPr>
          <p:nvPr>
            <p:ph type="body" sz="quarter" idx="1"/>
          </p:nvPr>
        </p:nvSpPr>
        <p:spPr>
          <a:xfrm>
            <a:off x="1141409" y="4777380"/>
            <a:ext cx="9906003" cy="860402"/>
          </a:xfrm>
          <a:prstGeom prst="rect">
            <a:avLst/>
          </a:prstGeom>
        </p:spPr>
        <p:txBody>
          <a:bodyPr anchor="t"/>
          <a:lstStyle>
            <a:lvl1pPr marL="0" indent="0">
              <a:buClrTx/>
              <a:buSzTx/>
              <a:buFontTx/>
              <a:buNone/>
              <a:defRPr>
                <a:gradFill flip="none" rotWithShape="1">
                  <a:gsLst>
                    <a:gs pos="0">
                      <a:srgbClr val="FFFFFF"/>
                    </a:gs>
                    <a:gs pos="100000">
                      <a:srgbClr val="BFBFBF"/>
                    </a:gs>
                  </a:gsLst>
                  <a:lin ang="5400000" scaled="0"/>
                </a:gradFill>
              </a:defRPr>
            </a:lvl1pPr>
            <a:lvl2pPr>
              <a:buClrTx/>
              <a:buFontTx/>
              <a:defRPr>
                <a:gradFill flip="none" rotWithShape="1">
                  <a:gsLst>
                    <a:gs pos="0">
                      <a:srgbClr val="FFFFFF"/>
                    </a:gs>
                    <a:gs pos="100000">
                      <a:srgbClr val="BFBFBF"/>
                    </a:gs>
                  </a:gsLst>
                  <a:lin ang="5400000" scaled="0"/>
                </a:gradFill>
              </a:defRPr>
            </a:lvl2pPr>
            <a:lvl3pPr>
              <a:buClrTx/>
              <a:buFontTx/>
              <a:defRPr>
                <a:gradFill flip="none" rotWithShape="1">
                  <a:gsLst>
                    <a:gs pos="0">
                      <a:srgbClr val="FFFFFF"/>
                    </a:gs>
                    <a:gs pos="100000">
                      <a:srgbClr val="BFBFBF"/>
                    </a:gs>
                  </a:gsLst>
                  <a:lin ang="5400000" scaled="0"/>
                </a:gradFill>
              </a:defRPr>
            </a:lvl3pPr>
            <a:lvl4pPr>
              <a:buClrTx/>
              <a:buFontTx/>
              <a:defRPr>
                <a:gradFill flip="none" rotWithShape="1">
                  <a:gsLst>
                    <a:gs pos="0">
                      <a:srgbClr val="FFFFFF"/>
                    </a:gs>
                    <a:gs pos="100000">
                      <a:srgbClr val="BFBFBF"/>
                    </a:gs>
                  </a:gsLst>
                  <a:lin ang="5400000" scaled="0"/>
                </a:gradFill>
              </a:defRPr>
            </a:lvl4pPr>
            <a:lvl5pPr>
              <a:buClrTx/>
              <a:buFontTx/>
              <a:defRPr>
                <a:gradFill flip="none" rotWithShape="1">
                  <a:gsLst>
                    <a:gs pos="0">
                      <a:srgbClr val="FFFFFF"/>
                    </a:gs>
                    <a:gs pos="100000">
                      <a:srgbClr val="BFBFBF"/>
                    </a:gs>
                  </a:gsLst>
                  <a:lin ang="5400000" scaled="0"/>
                </a:gradFill>
              </a:defRPr>
            </a:lvl5p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13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Scheda nome citazione">
    <p:spTree>
      <p:nvGrpSpPr>
        <p:cNvPr id="1" name=""/>
        <p:cNvGrpSpPr/>
        <p:nvPr/>
      </p:nvGrpSpPr>
      <p:grpSpPr>
        <a:xfrm>
          <a:off x="0" y="0"/>
          <a:ext cx="0" cy="0"/>
          <a:chOff x="0" y="0"/>
          <a:chExt cx="0" cy="0"/>
        </a:xfrm>
      </p:grpSpPr>
      <p:sp>
        <p:nvSpPr>
          <p:cNvPr id="141" name="TextBox 13"/>
          <p:cNvSpPr txBox="1"/>
          <p:nvPr/>
        </p:nvSpPr>
        <p:spPr>
          <a:xfrm>
            <a:off x="882331" y="411193"/>
            <a:ext cx="518162" cy="13360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defRPr sz="8000" cap="all">
                <a:solidFill>
                  <a:schemeClr val="accent1"/>
                </a:solidFill>
                <a:effectLst>
                  <a:outerShdw blurRad="25400" dist="38100" dir="14040000" rotWithShape="0">
                    <a:srgbClr val="000000">
                      <a:alpha val="25000"/>
                    </a:srgbClr>
                  </a:outerShdw>
                </a:effectLst>
                <a:latin typeface="+mn-lt"/>
                <a:ea typeface="+mn-ea"/>
                <a:cs typeface="+mn-cs"/>
                <a:sym typeface="Century Gothic"/>
              </a:defRPr>
            </a:lvl1pPr>
          </a:lstStyle>
          <a:p>
            <a:r>
              <a:rPr>
                <a:solidFill/>
              </a:rPr>
              <a:t>“</a:t>
            </a:r>
          </a:p>
        </p:txBody>
      </p:sp>
      <p:sp>
        <p:nvSpPr>
          <p:cNvPr id="142" name="TextBox 14"/>
          <p:cNvSpPr txBox="1"/>
          <p:nvPr/>
        </p:nvSpPr>
        <p:spPr>
          <a:xfrm>
            <a:off x="10483530" y="2367567"/>
            <a:ext cx="518162" cy="13360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r">
              <a:defRPr sz="8000" cap="all">
                <a:solidFill>
                  <a:schemeClr val="accent1"/>
                </a:solidFill>
                <a:effectLst>
                  <a:outerShdw blurRad="25400" dist="38100" dir="14040000" rotWithShape="0">
                    <a:srgbClr val="000000">
                      <a:alpha val="25000"/>
                    </a:srgbClr>
                  </a:outerShdw>
                </a:effectLst>
                <a:latin typeface="+mn-lt"/>
                <a:ea typeface="+mn-ea"/>
                <a:cs typeface="+mn-cs"/>
                <a:sym typeface="Century Gothic"/>
              </a:defRPr>
            </a:lvl1pPr>
          </a:lstStyle>
          <a:p>
            <a:r>
              <a:rPr>
                <a:solidFill/>
              </a:rPr>
              <a:t>”</a:t>
            </a:r>
          </a:p>
        </p:txBody>
      </p:sp>
      <p:sp>
        <p:nvSpPr>
          <p:cNvPr id="143" name="Titolo Testo"/>
          <p:cNvSpPr txBox="1">
            <a:spLocks noGrp="1"/>
          </p:cNvSpPr>
          <p:nvPr>
            <p:ph type="title"/>
          </p:nvPr>
        </p:nvSpPr>
        <p:spPr>
          <a:xfrm>
            <a:off x="1446212" y="609601"/>
            <a:ext cx="9296400" cy="2743201"/>
          </a:xfrm>
          <a:prstGeom prst="rect">
            <a:avLst/>
          </a:prstGeom>
        </p:spPr>
        <p:txBody>
          <a:bodyPr/>
          <a:lstStyle>
            <a:lvl1pPr>
              <a:defRPr>
                <a:gradFill flip="none" rotWithShape="1">
                  <a:gsLst>
                    <a:gs pos="0">
                      <a:srgbClr val="FFFFFF"/>
                    </a:gs>
                    <a:gs pos="100000">
                      <a:srgbClr val="BFBFBF"/>
                    </a:gs>
                  </a:gsLst>
                  <a:lin ang="5400000" scaled="0"/>
                </a:gradFill>
              </a:defRPr>
            </a:lvl1pPr>
          </a:lstStyle>
          <a:p>
            <a:r>
              <a:rPr>
                <a:solidFill/>
              </a:rPr>
              <a:t>Titolo Testo</a:t>
            </a:r>
          </a:p>
        </p:txBody>
      </p:sp>
      <p:sp>
        <p:nvSpPr>
          <p:cNvPr id="144" name="Corpo livello uno…"/>
          <p:cNvSpPr txBox="1">
            <a:spLocks noGrp="1"/>
          </p:cNvSpPr>
          <p:nvPr>
            <p:ph type="body" sz="quarter" idx="1"/>
          </p:nvPr>
        </p:nvSpPr>
        <p:spPr>
          <a:xfrm>
            <a:off x="1141412" y="3886200"/>
            <a:ext cx="9906001" cy="889000"/>
          </a:xfrm>
          <a:prstGeom prst="rect">
            <a:avLst/>
          </a:prstGeom>
        </p:spPr>
        <p:txBody>
          <a:bodyPr anchor="b"/>
          <a:lstStyle>
            <a:lvl1pPr marL="571500" indent="-857250">
              <a:buClrTx/>
              <a:buSzTx/>
              <a:buFontTx/>
              <a:buNone/>
              <a:defRPr sz="2400" cap="all">
                <a:gradFill flip="none" rotWithShape="1">
                  <a:gsLst>
                    <a:gs pos="0">
                      <a:srgbClr val="FFFFFF"/>
                    </a:gs>
                    <a:gs pos="100000">
                      <a:srgbClr val="BFBFBF"/>
                    </a:gs>
                  </a:gsLst>
                  <a:lin ang="5400000" scaled="0"/>
                </a:gradFill>
                <a:effectLst>
                  <a:outerShdw blurRad="25400" dist="38100" dir="14040000" rotWithShape="0">
                    <a:srgbClr val="000000">
                      <a:alpha val="25000"/>
                    </a:srgbClr>
                  </a:outerShdw>
                </a:effectLst>
              </a:defRPr>
            </a:lvl1pPr>
            <a:lvl2pPr marL="838200" indent="-381000">
              <a:buClrTx/>
              <a:buFontTx/>
              <a:defRPr sz="2400" cap="all">
                <a:gradFill flip="none" rotWithShape="1">
                  <a:gsLst>
                    <a:gs pos="0">
                      <a:srgbClr val="FFFFFF"/>
                    </a:gs>
                    <a:gs pos="100000">
                      <a:srgbClr val="BFBFBF"/>
                    </a:gs>
                  </a:gsLst>
                  <a:lin ang="5400000" scaled="0"/>
                </a:gradFill>
                <a:effectLst>
                  <a:outerShdw blurRad="25400" dist="38100" dir="14040000" rotWithShape="0">
                    <a:srgbClr val="000000">
                      <a:alpha val="25000"/>
                    </a:srgbClr>
                  </a:outerShdw>
                </a:effectLst>
              </a:defRPr>
            </a:lvl2pPr>
            <a:lvl3pPr marL="1343025" indent="-428625">
              <a:buClrTx/>
              <a:buFontTx/>
              <a:defRPr sz="2400" cap="all">
                <a:gradFill flip="none" rotWithShape="1">
                  <a:gsLst>
                    <a:gs pos="0">
                      <a:srgbClr val="FFFFFF"/>
                    </a:gs>
                    <a:gs pos="100000">
                      <a:srgbClr val="BFBFBF"/>
                    </a:gs>
                  </a:gsLst>
                  <a:lin ang="5400000" scaled="0"/>
                </a:gradFill>
                <a:effectLst>
                  <a:outerShdw blurRad="25400" dist="38100" dir="14040000" rotWithShape="0">
                    <a:srgbClr val="000000">
                      <a:alpha val="25000"/>
                    </a:srgbClr>
                  </a:outerShdw>
                </a:effectLst>
              </a:defRPr>
            </a:lvl3pPr>
            <a:lvl4pPr marL="1665514" indent="-293914">
              <a:buClrTx/>
              <a:buFontTx/>
              <a:defRPr sz="2400" cap="all">
                <a:gradFill flip="none" rotWithShape="1">
                  <a:gsLst>
                    <a:gs pos="0">
                      <a:srgbClr val="FFFFFF"/>
                    </a:gs>
                    <a:gs pos="100000">
                      <a:srgbClr val="BFBFBF"/>
                    </a:gs>
                  </a:gsLst>
                  <a:lin ang="5400000" scaled="0"/>
                </a:gradFill>
                <a:effectLst>
                  <a:outerShdw blurRad="25400" dist="38100" dir="14040000" rotWithShape="0">
                    <a:srgbClr val="000000">
                      <a:alpha val="25000"/>
                    </a:srgbClr>
                  </a:outerShdw>
                </a:effectLst>
              </a:defRPr>
            </a:lvl4pPr>
            <a:lvl5pPr marL="2122714" indent="-293914">
              <a:buClrTx/>
              <a:buFontTx/>
              <a:defRPr sz="2400" cap="all">
                <a:gradFill flip="none" rotWithShape="1">
                  <a:gsLst>
                    <a:gs pos="0">
                      <a:srgbClr val="FFFFFF"/>
                    </a:gs>
                    <a:gs pos="100000">
                      <a:srgbClr val="BFBFBF"/>
                    </a:gs>
                  </a:gsLst>
                  <a:lin ang="5400000" scaled="0"/>
                </a:gradFill>
                <a:effectLst>
                  <a:outerShdw blurRad="25400" dist="38100" dir="14040000" rotWithShape="0">
                    <a:srgbClr val="000000">
                      <a:alpha val="25000"/>
                    </a:srgbClr>
                  </a:outerShdw>
                </a:effectLst>
              </a:defRPr>
            </a:lvl5p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145" name="Text Placeholder 2"/>
          <p:cNvSpPr>
            <a:spLocks noGrp="1"/>
          </p:cNvSpPr>
          <p:nvPr>
            <p:ph type="body" sz="quarter" idx="21"/>
          </p:nvPr>
        </p:nvSpPr>
        <p:spPr>
          <a:xfrm>
            <a:off x="1141411" y="4775200"/>
            <a:ext cx="9906001" cy="1016000"/>
          </a:xfrm>
          <a:prstGeom prst="rect">
            <a:avLst/>
          </a:prstGeom>
        </p:spPr>
        <p:txBody>
          <a:bodyPr anchor="t"/>
          <a:lstStyle/>
          <a:p>
            <a:endParaRPr/>
          </a:p>
        </p:txBody>
      </p:sp>
      <p:sp>
        <p:nvSpPr>
          <p:cNvPr id="146"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Vero o falso">
    <p:spTree>
      <p:nvGrpSpPr>
        <p:cNvPr id="1" name=""/>
        <p:cNvGrpSpPr/>
        <p:nvPr/>
      </p:nvGrpSpPr>
      <p:grpSpPr>
        <a:xfrm>
          <a:off x="0" y="0"/>
          <a:ext cx="0" cy="0"/>
          <a:chOff x="0" y="0"/>
          <a:chExt cx="0" cy="0"/>
        </a:xfrm>
      </p:grpSpPr>
      <p:sp>
        <p:nvSpPr>
          <p:cNvPr id="153" name="Titolo Testo"/>
          <p:cNvSpPr txBox="1">
            <a:spLocks noGrp="1"/>
          </p:cNvSpPr>
          <p:nvPr>
            <p:ph type="title"/>
          </p:nvPr>
        </p:nvSpPr>
        <p:spPr>
          <a:xfrm>
            <a:off x="1141412" y="609601"/>
            <a:ext cx="9906001" cy="2743201"/>
          </a:xfrm>
          <a:prstGeom prst="rect">
            <a:avLst/>
          </a:prstGeom>
        </p:spPr>
        <p:txBody>
          <a:bodyPr/>
          <a:lstStyle/>
          <a:p>
            <a:r>
              <a:rPr>
                <a:solidFill/>
              </a:rPr>
              <a:t>Titolo Testo</a:t>
            </a:r>
          </a:p>
        </p:txBody>
      </p:sp>
      <p:sp>
        <p:nvSpPr>
          <p:cNvPr id="154" name="Corpo livello uno…"/>
          <p:cNvSpPr txBox="1">
            <a:spLocks noGrp="1"/>
          </p:cNvSpPr>
          <p:nvPr>
            <p:ph type="body" sz="quarter" idx="1"/>
          </p:nvPr>
        </p:nvSpPr>
        <p:spPr>
          <a:xfrm>
            <a:off x="1141412" y="3505200"/>
            <a:ext cx="9906001" cy="838200"/>
          </a:xfrm>
          <a:prstGeom prst="rect">
            <a:avLst/>
          </a:prstGeom>
        </p:spPr>
        <p:txBody>
          <a:bodyPr anchor="b"/>
          <a:lstStyle>
            <a:lvl1pPr marL="571500" indent="-857250">
              <a:buClrTx/>
              <a:buSzTx/>
              <a:buFontTx/>
              <a:buNone/>
              <a:defRPr sz="2800" cap="all">
                <a:gradFill flip="none" rotWithShape="1">
                  <a:gsLst>
                    <a:gs pos="0">
                      <a:srgbClr val="FFFFFF"/>
                    </a:gs>
                    <a:gs pos="100000">
                      <a:srgbClr val="BFBFBF"/>
                    </a:gs>
                  </a:gsLst>
                  <a:lin ang="5400000" scaled="0"/>
                </a:gradFill>
                <a:effectLst>
                  <a:outerShdw blurRad="25400" dist="38100" dir="14040000" rotWithShape="0">
                    <a:srgbClr val="000000">
                      <a:alpha val="25000"/>
                    </a:srgbClr>
                  </a:outerShdw>
                </a:effectLst>
              </a:defRPr>
            </a:lvl1pPr>
            <a:lvl2pPr marL="901700" indent="-444500">
              <a:buClrTx/>
              <a:buFontTx/>
              <a:defRPr sz="2800" cap="all">
                <a:gradFill flip="none" rotWithShape="1">
                  <a:gsLst>
                    <a:gs pos="0">
                      <a:srgbClr val="FFFFFF"/>
                    </a:gs>
                    <a:gs pos="100000">
                      <a:srgbClr val="BFBFBF"/>
                    </a:gs>
                  </a:gsLst>
                  <a:lin ang="5400000" scaled="0"/>
                </a:gradFill>
                <a:effectLst>
                  <a:outerShdw blurRad="25400" dist="38100" dir="14040000" rotWithShape="0">
                    <a:srgbClr val="000000">
                      <a:alpha val="25000"/>
                    </a:srgbClr>
                  </a:outerShdw>
                </a:effectLst>
              </a:defRPr>
            </a:lvl2pPr>
            <a:lvl3pPr marL="1414462" indent="-500062">
              <a:buClrTx/>
              <a:buFontTx/>
              <a:defRPr sz="2800" cap="all">
                <a:gradFill flip="none" rotWithShape="1">
                  <a:gsLst>
                    <a:gs pos="0">
                      <a:srgbClr val="FFFFFF"/>
                    </a:gs>
                    <a:gs pos="100000">
                      <a:srgbClr val="BFBFBF"/>
                    </a:gs>
                  </a:gsLst>
                  <a:lin ang="5400000" scaled="0"/>
                </a:gradFill>
                <a:effectLst>
                  <a:outerShdw blurRad="25400" dist="38100" dir="14040000" rotWithShape="0">
                    <a:srgbClr val="000000">
                      <a:alpha val="25000"/>
                    </a:srgbClr>
                  </a:outerShdw>
                </a:effectLst>
              </a:defRPr>
            </a:lvl3pPr>
            <a:lvl4pPr marL="1714500" indent="-342900">
              <a:buClrTx/>
              <a:buFontTx/>
              <a:defRPr sz="2800" cap="all">
                <a:gradFill flip="none" rotWithShape="1">
                  <a:gsLst>
                    <a:gs pos="0">
                      <a:srgbClr val="FFFFFF"/>
                    </a:gs>
                    <a:gs pos="100000">
                      <a:srgbClr val="BFBFBF"/>
                    </a:gs>
                  </a:gsLst>
                  <a:lin ang="5400000" scaled="0"/>
                </a:gradFill>
                <a:effectLst>
                  <a:outerShdw blurRad="25400" dist="38100" dir="14040000" rotWithShape="0">
                    <a:srgbClr val="000000">
                      <a:alpha val="25000"/>
                    </a:srgbClr>
                  </a:outerShdw>
                </a:effectLst>
              </a:defRPr>
            </a:lvl4pPr>
            <a:lvl5pPr marL="2171700" indent="-342900">
              <a:buClrTx/>
              <a:buFontTx/>
              <a:defRPr sz="2800" cap="all">
                <a:gradFill flip="none" rotWithShape="1">
                  <a:gsLst>
                    <a:gs pos="0">
                      <a:srgbClr val="FFFFFF"/>
                    </a:gs>
                    <a:gs pos="100000">
                      <a:srgbClr val="BFBFBF"/>
                    </a:gs>
                  </a:gsLst>
                  <a:lin ang="5400000" scaled="0"/>
                </a:gradFill>
                <a:effectLst>
                  <a:outerShdw blurRad="25400" dist="38100" dir="14040000" rotWithShape="0">
                    <a:srgbClr val="000000">
                      <a:alpha val="25000"/>
                    </a:srgbClr>
                  </a:outerShdw>
                </a:effectLst>
              </a:defRPr>
            </a:lvl5p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155" name="Text Placeholder 2"/>
          <p:cNvSpPr>
            <a:spLocks noGrp="1"/>
          </p:cNvSpPr>
          <p:nvPr>
            <p:ph type="body" sz="quarter" idx="21"/>
          </p:nvPr>
        </p:nvSpPr>
        <p:spPr>
          <a:xfrm>
            <a:off x="1141411" y="4343400"/>
            <a:ext cx="9906001" cy="1447800"/>
          </a:xfrm>
          <a:prstGeom prst="rect">
            <a:avLst/>
          </a:prstGeom>
        </p:spPr>
        <p:txBody>
          <a:bodyPr anchor="t"/>
          <a:lstStyle/>
          <a:p>
            <a:endParaRPr/>
          </a:p>
        </p:txBody>
      </p:sp>
      <p:sp>
        <p:nvSpPr>
          <p:cNvPr id="156"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7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555492813"/>
      </p:ext>
    </p:extLst>
  </p:cSld>
  <p:clrMapOvr>
    <a:masterClrMapping/>
  </p:clrMapOvr>
  <p:transition spd="med"/>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8"/>
          <a:srcRect/>
          <a:stretch>
            <a:fillRect/>
          </a:stretch>
        </a:blipFill>
        <a:effectLst/>
      </p:bgPr>
    </p:bg>
    <p:spTree>
      <p:nvGrpSpPr>
        <p:cNvPr id="1" name=""/>
        <p:cNvGrpSpPr/>
        <p:nvPr/>
      </p:nvGrpSpPr>
      <p:grpSpPr>
        <a:xfrm>
          <a:off x="0" y="0"/>
          <a:ext cx="0" cy="0"/>
          <a:chOff x="0" y="0"/>
          <a:chExt cx="0" cy="0"/>
        </a:xfrm>
      </p:grpSpPr>
      <p:sp>
        <p:nvSpPr>
          <p:cNvPr id="2" name="Titolo Testo"/>
          <p:cNvSpPr txBox="1">
            <a:spLocks noGrp="1"/>
          </p:cNvSpPr>
          <p:nvPr>
            <p:ph type="title"/>
          </p:nvPr>
        </p:nvSpPr>
        <p:spPr>
          <a:xfrm>
            <a:off x="1141412" y="609600"/>
            <a:ext cx="9906000" cy="1905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rPr>
                <a:solidFill/>
              </a:rPr>
              <a:t>Titolo Testo</a:t>
            </a:r>
          </a:p>
        </p:txBody>
      </p:sp>
      <p:sp>
        <p:nvSpPr>
          <p:cNvPr id="3" name="Corpo livello uno…"/>
          <p:cNvSpPr txBox="1">
            <a:spLocks noGrp="1"/>
          </p:cNvSpPr>
          <p:nvPr>
            <p:ph type="body" idx="1"/>
          </p:nvPr>
        </p:nvSpPr>
        <p:spPr>
          <a:xfrm>
            <a:off x="1141412" y="2666999"/>
            <a:ext cx="9906000" cy="3124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rPr>
                <a:solidFill/>
              </a:rPr>
              <a:t>Corpo livello uno</a:t>
            </a:r>
          </a:p>
          <a:p>
            <a:pPr lvl="1"/>
            <a:r>
              <a:rPr>
                <a:solidFill/>
              </a:rPr>
              <a:t>Corpo livello due</a:t>
            </a:r>
          </a:p>
          <a:p>
            <a:pPr lvl="2"/>
            <a:r>
              <a:rPr>
                <a:solidFill/>
              </a:rPr>
              <a:t>Corpo livello tre</a:t>
            </a:r>
          </a:p>
          <a:p>
            <a:pPr lvl="3"/>
            <a:r>
              <a:rPr>
                <a:solidFill/>
              </a:rPr>
              <a:t>Corpo livello quattro</a:t>
            </a:r>
          </a:p>
          <a:p>
            <a:pPr lvl="4"/>
            <a:r>
              <a:rPr>
                <a:solidFill/>
              </a:rPr>
              <a:t>Corpo livello cinque</a:t>
            </a:r>
          </a:p>
        </p:txBody>
      </p:sp>
      <p:sp>
        <p:nvSpPr>
          <p:cNvPr id="4" name="Numero diapositiva"/>
          <p:cNvSpPr txBox="1">
            <a:spLocks noGrp="1"/>
          </p:cNvSpPr>
          <p:nvPr>
            <p:ph type="sldNum" sz="quarter" idx="2"/>
          </p:nvPr>
        </p:nvSpPr>
        <p:spPr>
          <a:xfrm>
            <a:off x="10833012" y="5950268"/>
            <a:ext cx="232168" cy="231139"/>
          </a:xfrm>
          <a:prstGeom prst="rect">
            <a:avLst/>
          </a:prstGeom>
          <a:ln w="12700">
            <a:miter lim="400000"/>
          </a:ln>
        </p:spPr>
        <p:txBody>
          <a:bodyPr wrap="none" lIns="45718" tIns="45718" rIns="45718" bIns="45718" anchor="ctr">
            <a:spAutoFit/>
          </a:bodyPr>
          <a:lstStyle>
            <a:lvl1pPr algn="r">
              <a:defRPr sz="900" b="1">
                <a:solidFill>
                  <a:srgbClr val="BFBFBF"/>
                </a:solidFill>
                <a:effectLst>
                  <a:outerShdw blurRad="50800" dist="38100" dir="2700000" rotWithShape="0">
                    <a:srgbClr val="000000">
                      <a:alpha val="43000"/>
                    </a:srgbClr>
                  </a:outerShdw>
                </a:effectLst>
                <a:latin typeface="+mn-lt"/>
                <a:ea typeface="+mn-ea"/>
                <a:cs typeface="+mn-cs"/>
                <a:sym typeface="Century Gothic"/>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Lst>
  <p:transition spd="med"/>
  <p:txStyles>
    <p:titleStyle>
      <a:lvl1pPr marL="0" marR="0" indent="0" algn="l" defTabSz="457200" rtl="0" latinLnBrk="0">
        <a:lnSpc>
          <a:spcPct val="100000"/>
        </a:lnSpc>
        <a:spcBef>
          <a:spcPts val="0"/>
        </a:spcBef>
        <a:spcAft>
          <a:spcPts val="0"/>
        </a:spcAft>
        <a:buClrTx/>
        <a:buSzTx/>
        <a:buFontTx/>
        <a:buNone/>
        <a:tabLst/>
        <a:defRPr sz="3200" b="0" i="0" u="none" strike="noStrike" cap="all" spc="0" baseline="0">
          <a:gradFill flip="none" rotWithShape="1">
            <a:gsLst>
              <a:gs pos="0">
                <a:srgbClr val="FFFFFF"/>
              </a:gs>
              <a:gs pos="100000">
                <a:srgbClr val="A6A6A6"/>
              </a:gs>
            </a:gsLst>
            <a:lin ang="5580000" scaled="0"/>
          </a:gradFill>
          <a:effectLst>
            <a:outerShdw blurRad="25400" dist="38100" dir="14040000" rotWithShape="0">
              <a:srgbClr val="000000">
                <a:alpha val="25000"/>
              </a:srgbClr>
            </a:outerShdw>
          </a:effectLst>
          <a:uFillTx/>
          <a:latin typeface="+mn-lt"/>
          <a:ea typeface="+mn-ea"/>
          <a:cs typeface="+mn-cs"/>
          <a:sym typeface="Century Gothic"/>
        </a:defRPr>
      </a:lvl1pPr>
      <a:lvl2pPr marL="0" marR="0" indent="0" algn="l" defTabSz="457200" rtl="0" latinLnBrk="0">
        <a:lnSpc>
          <a:spcPct val="100000"/>
        </a:lnSpc>
        <a:spcBef>
          <a:spcPts val="0"/>
        </a:spcBef>
        <a:spcAft>
          <a:spcPts val="0"/>
        </a:spcAft>
        <a:buClrTx/>
        <a:buSzTx/>
        <a:buFontTx/>
        <a:buNone/>
        <a:tabLst/>
        <a:defRPr sz="3200" b="0" i="0" u="none" strike="noStrike" cap="all" spc="0" baseline="0">
          <a:gradFill flip="none" rotWithShape="1">
            <a:gsLst>
              <a:gs pos="0">
                <a:srgbClr val="FFFFFF"/>
              </a:gs>
              <a:gs pos="100000">
                <a:srgbClr val="A6A6A6"/>
              </a:gs>
            </a:gsLst>
            <a:lin ang="5580000" scaled="0"/>
          </a:gradFill>
          <a:effectLst>
            <a:outerShdw blurRad="25400" dist="38100" dir="14040000" rotWithShape="0">
              <a:srgbClr val="000000">
                <a:alpha val="25000"/>
              </a:srgbClr>
            </a:outerShdw>
          </a:effectLst>
          <a:uFillTx/>
          <a:latin typeface="+mn-lt"/>
          <a:ea typeface="+mn-ea"/>
          <a:cs typeface="+mn-cs"/>
          <a:sym typeface="Century Gothic"/>
        </a:defRPr>
      </a:lvl2pPr>
      <a:lvl3pPr marL="0" marR="0" indent="0" algn="l" defTabSz="457200" rtl="0" latinLnBrk="0">
        <a:lnSpc>
          <a:spcPct val="100000"/>
        </a:lnSpc>
        <a:spcBef>
          <a:spcPts val="0"/>
        </a:spcBef>
        <a:spcAft>
          <a:spcPts val="0"/>
        </a:spcAft>
        <a:buClrTx/>
        <a:buSzTx/>
        <a:buFontTx/>
        <a:buNone/>
        <a:tabLst/>
        <a:defRPr sz="3200" b="0" i="0" u="none" strike="noStrike" cap="all" spc="0" baseline="0">
          <a:gradFill flip="none" rotWithShape="1">
            <a:gsLst>
              <a:gs pos="0">
                <a:srgbClr val="FFFFFF"/>
              </a:gs>
              <a:gs pos="100000">
                <a:srgbClr val="A6A6A6"/>
              </a:gs>
            </a:gsLst>
            <a:lin ang="5580000" scaled="0"/>
          </a:gradFill>
          <a:effectLst>
            <a:outerShdw blurRad="25400" dist="38100" dir="14040000" rotWithShape="0">
              <a:srgbClr val="000000">
                <a:alpha val="25000"/>
              </a:srgbClr>
            </a:outerShdw>
          </a:effectLst>
          <a:uFillTx/>
          <a:latin typeface="+mn-lt"/>
          <a:ea typeface="+mn-ea"/>
          <a:cs typeface="+mn-cs"/>
          <a:sym typeface="Century Gothic"/>
        </a:defRPr>
      </a:lvl3pPr>
      <a:lvl4pPr marL="0" marR="0" indent="0" algn="l" defTabSz="457200" rtl="0" latinLnBrk="0">
        <a:lnSpc>
          <a:spcPct val="100000"/>
        </a:lnSpc>
        <a:spcBef>
          <a:spcPts val="0"/>
        </a:spcBef>
        <a:spcAft>
          <a:spcPts val="0"/>
        </a:spcAft>
        <a:buClrTx/>
        <a:buSzTx/>
        <a:buFontTx/>
        <a:buNone/>
        <a:tabLst/>
        <a:defRPr sz="3200" b="0" i="0" u="none" strike="noStrike" cap="all" spc="0" baseline="0">
          <a:gradFill flip="none" rotWithShape="1">
            <a:gsLst>
              <a:gs pos="0">
                <a:srgbClr val="FFFFFF"/>
              </a:gs>
              <a:gs pos="100000">
                <a:srgbClr val="A6A6A6"/>
              </a:gs>
            </a:gsLst>
            <a:lin ang="5580000" scaled="0"/>
          </a:gradFill>
          <a:effectLst>
            <a:outerShdw blurRad="25400" dist="38100" dir="14040000" rotWithShape="0">
              <a:srgbClr val="000000">
                <a:alpha val="25000"/>
              </a:srgbClr>
            </a:outerShdw>
          </a:effectLst>
          <a:uFillTx/>
          <a:latin typeface="+mn-lt"/>
          <a:ea typeface="+mn-ea"/>
          <a:cs typeface="+mn-cs"/>
          <a:sym typeface="Century Gothic"/>
        </a:defRPr>
      </a:lvl4pPr>
      <a:lvl5pPr marL="0" marR="0" indent="0" algn="l" defTabSz="457200" rtl="0" latinLnBrk="0">
        <a:lnSpc>
          <a:spcPct val="100000"/>
        </a:lnSpc>
        <a:spcBef>
          <a:spcPts val="0"/>
        </a:spcBef>
        <a:spcAft>
          <a:spcPts val="0"/>
        </a:spcAft>
        <a:buClrTx/>
        <a:buSzTx/>
        <a:buFontTx/>
        <a:buNone/>
        <a:tabLst/>
        <a:defRPr sz="3200" b="0" i="0" u="none" strike="noStrike" cap="all" spc="0" baseline="0">
          <a:gradFill flip="none" rotWithShape="1">
            <a:gsLst>
              <a:gs pos="0">
                <a:srgbClr val="FFFFFF"/>
              </a:gs>
              <a:gs pos="100000">
                <a:srgbClr val="A6A6A6"/>
              </a:gs>
            </a:gsLst>
            <a:lin ang="5580000" scaled="0"/>
          </a:gradFill>
          <a:effectLst>
            <a:outerShdw blurRad="25400" dist="38100" dir="14040000" rotWithShape="0">
              <a:srgbClr val="000000">
                <a:alpha val="25000"/>
              </a:srgbClr>
            </a:outerShdw>
          </a:effectLst>
          <a:uFillTx/>
          <a:latin typeface="+mn-lt"/>
          <a:ea typeface="+mn-ea"/>
          <a:cs typeface="+mn-cs"/>
          <a:sym typeface="Century Gothic"/>
        </a:defRPr>
      </a:lvl5pPr>
      <a:lvl6pPr marL="0" marR="0" indent="0" algn="l" defTabSz="457200" rtl="0" latinLnBrk="0">
        <a:lnSpc>
          <a:spcPct val="100000"/>
        </a:lnSpc>
        <a:spcBef>
          <a:spcPts val="0"/>
        </a:spcBef>
        <a:spcAft>
          <a:spcPts val="0"/>
        </a:spcAft>
        <a:buClrTx/>
        <a:buSzTx/>
        <a:buFontTx/>
        <a:buNone/>
        <a:tabLst/>
        <a:defRPr sz="3200" b="0" i="0" u="none" strike="noStrike" cap="all" spc="0" baseline="0">
          <a:gradFill flip="none" rotWithShape="1">
            <a:gsLst>
              <a:gs pos="0">
                <a:srgbClr val="FFFFFF"/>
              </a:gs>
              <a:gs pos="100000">
                <a:srgbClr val="A6A6A6"/>
              </a:gs>
            </a:gsLst>
            <a:lin ang="5580000" scaled="0"/>
          </a:gradFill>
          <a:effectLst>
            <a:outerShdw blurRad="25400" dist="38100" dir="14040000" rotWithShape="0">
              <a:srgbClr val="000000">
                <a:alpha val="25000"/>
              </a:srgbClr>
            </a:outerShdw>
          </a:effectLst>
          <a:uFillTx/>
          <a:latin typeface="+mn-lt"/>
          <a:ea typeface="+mn-ea"/>
          <a:cs typeface="+mn-cs"/>
          <a:sym typeface="Century Gothic"/>
        </a:defRPr>
      </a:lvl6pPr>
      <a:lvl7pPr marL="0" marR="0" indent="0" algn="l" defTabSz="457200" rtl="0" latinLnBrk="0">
        <a:lnSpc>
          <a:spcPct val="100000"/>
        </a:lnSpc>
        <a:spcBef>
          <a:spcPts val="0"/>
        </a:spcBef>
        <a:spcAft>
          <a:spcPts val="0"/>
        </a:spcAft>
        <a:buClrTx/>
        <a:buSzTx/>
        <a:buFontTx/>
        <a:buNone/>
        <a:tabLst/>
        <a:defRPr sz="3200" b="0" i="0" u="none" strike="noStrike" cap="all" spc="0" baseline="0">
          <a:gradFill flip="none" rotWithShape="1">
            <a:gsLst>
              <a:gs pos="0">
                <a:srgbClr val="FFFFFF"/>
              </a:gs>
              <a:gs pos="100000">
                <a:srgbClr val="A6A6A6"/>
              </a:gs>
            </a:gsLst>
            <a:lin ang="5580000" scaled="0"/>
          </a:gradFill>
          <a:effectLst>
            <a:outerShdw blurRad="25400" dist="38100" dir="14040000" rotWithShape="0">
              <a:srgbClr val="000000">
                <a:alpha val="25000"/>
              </a:srgbClr>
            </a:outerShdw>
          </a:effectLst>
          <a:uFillTx/>
          <a:latin typeface="+mn-lt"/>
          <a:ea typeface="+mn-ea"/>
          <a:cs typeface="+mn-cs"/>
          <a:sym typeface="Century Gothic"/>
        </a:defRPr>
      </a:lvl7pPr>
      <a:lvl8pPr marL="0" marR="0" indent="0" algn="l" defTabSz="457200" rtl="0" latinLnBrk="0">
        <a:lnSpc>
          <a:spcPct val="100000"/>
        </a:lnSpc>
        <a:spcBef>
          <a:spcPts val="0"/>
        </a:spcBef>
        <a:spcAft>
          <a:spcPts val="0"/>
        </a:spcAft>
        <a:buClrTx/>
        <a:buSzTx/>
        <a:buFontTx/>
        <a:buNone/>
        <a:tabLst/>
        <a:defRPr sz="3200" b="0" i="0" u="none" strike="noStrike" cap="all" spc="0" baseline="0">
          <a:gradFill flip="none" rotWithShape="1">
            <a:gsLst>
              <a:gs pos="0">
                <a:srgbClr val="FFFFFF"/>
              </a:gs>
              <a:gs pos="100000">
                <a:srgbClr val="A6A6A6"/>
              </a:gs>
            </a:gsLst>
            <a:lin ang="5580000" scaled="0"/>
          </a:gradFill>
          <a:effectLst>
            <a:outerShdw blurRad="25400" dist="38100" dir="14040000" rotWithShape="0">
              <a:srgbClr val="000000">
                <a:alpha val="25000"/>
              </a:srgbClr>
            </a:outerShdw>
          </a:effectLst>
          <a:uFillTx/>
          <a:latin typeface="+mn-lt"/>
          <a:ea typeface="+mn-ea"/>
          <a:cs typeface="+mn-cs"/>
          <a:sym typeface="Century Gothic"/>
        </a:defRPr>
      </a:lvl8pPr>
      <a:lvl9pPr marL="0" marR="0" indent="0" algn="l" defTabSz="457200" rtl="0" latinLnBrk="0">
        <a:lnSpc>
          <a:spcPct val="100000"/>
        </a:lnSpc>
        <a:spcBef>
          <a:spcPts val="0"/>
        </a:spcBef>
        <a:spcAft>
          <a:spcPts val="0"/>
        </a:spcAft>
        <a:buClrTx/>
        <a:buSzTx/>
        <a:buFontTx/>
        <a:buNone/>
        <a:tabLst/>
        <a:defRPr sz="3200" b="0" i="0" u="none" strike="noStrike" cap="all" spc="0" baseline="0">
          <a:gradFill flip="none" rotWithShape="1">
            <a:gsLst>
              <a:gs pos="0">
                <a:srgbClr val="FFFFFF"/>
              </a:gs>
              <a:gs pos="100000">
                <a:srgbClr val="A6A6A6"/>
              </a:gs>
            </a:gsLst>
            <a:lin ang="5580000" scaled="0"/>
          </a:gradFill>
          <a:effectLst>
            <a:outerShdw blurRad="25400" dist="38100" dir="14040000" rotWithShape="0">
              <a:srgbClr val="000000">
                <a:alpha val="25000"/>
              </a:srgbClr>
            </a:outerShdw>
          </a:effectLst>
          <a:uFillTx/>
          <a:latin typeface="+mn-lt"/>
          <a:ea typeface="+mn-ea"/>
          <a:cs typeface="+mn-cs"/>
          <a:sym typeface="Century Gothic"/>
        </a:defRPr>
      </a:lvl9pPr>
    </p:titleStyle>
    <p:bodyStyle>
      <a:lvl1pPr marL="285750" marR="0" indent="-285750" algn="l" defTabSz="457200" rtl="0" latinLnBrk="0">
        <a:lnSpc>
          <a:spcPct val="100000"/>
        </a:lnSpc>
        <a:spcBef>
          <a:spcPts val="600"/>
        </a:spcBef>
        <a:spcAft>
          <a:spcPts val="0"/>
        </a:spcAft>
        <a:buClr>
          <a:srgbClr val="FFFFFF"/>
        </a:buClr>
        <a:buSzPct val="100000"/>
        <a:buFont typeface="Arial"/>
        <a:buChar char="•"/>
        <a:tabLst/>
        <a:defRPr sz="2000" b="0" i="0" u="none" strike="noStrike" cap="small" spc="0" baseline="0">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uFillTx/>
          <a:latin typeface="+mn-lt"/>
          <a:ea typeface="+mn-ea"/>
          <a:cs typeface="+mn-cs"/>
          <a:sym typeface="Century Gothic"/>
        </a:defRPr>
      </a:lvl1pPr>
      <a:lvl2pPr marL="774700" marR="0" indent="-317500" algn="l" defTabSz="457200" rtl="0" latinLnBrk="0">
        <a:lnSpc>
          <a:spcPct val="100000"/>
        </a:lnSpc>
        <a:spcBef>
          <a:spcPts val="600"/>
        </a:spcBef>
        <a:spcAft>
          <a:spcPts val="0"/>
        </a:spcAft>
        <a:buClr>
          <a:srgbClr val="FFFFFF"/>
        </a:buClr>
        <a:buSzPct val="100000"/>
        <a:buFont typeface="Arial"/>
        <a:buChar char="•"/>
        <a:tabLst/>
        <a:defRPr sz="2000" b="0" i="0" u="none" strike="noStrike" cap="small" spc="0" baseline="0">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uFillTx/>
          <a:latin typeface="+mn-lt"/>
          <a:ea typeface="+mn-ea"/>
          <a:cs typeface="+mn-cs"/>
          <a:sym typeface="Century Gothic"/>
        </a:defRPr>
      </a:lvl2pPr>
      <a:lvl3pPr marL="1271587" marR="0" indent="-357187" algn="l" defTabSz="457200" rtl="0" latinLnBrk="0">
        <a:lnSpc>
          <a:spcPct val="100000"/>
        </a:lnSpc>
        <a:spcBef>
          <a:spcPts val="600"/>
        </a:spcBef>
        <a:spcAft>
          <a:spcPts val="0"/>
        </a:spcAft>
        <a:buClr>
          <a:srgbClr val="FFFFFF"/>
        </a:buClr>
        <a:buSzPct val="100000"/>
        <a:buFont typeface="Arial"/>
        <a:buChar char="•"/>
        <a:tabLst/>
        <a:defRPr sz="2000" b="0" i="0" u="none" strike="noStrike" cap="small" spc="0" baseline="0">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uFillTx/>
          <a:latin typeface="+mn-lt"/>
          <a:ea typeface="+mn-ea"/>
          <a:cs typeface="+mn-cs"/>
          <a:sym typeface="Century Gothic"/>
        </a:defRPr>
      </a:lvl3pPr>
      <a:lvl4pPr marL="1616527" marR="0" indent="-244927" algn="l" defTabSz="457200" rtl="0" latinLnBrk="0">
        <a:lnSpc>
          <a:spcPct val="100000"/>
        </a:lnSpc>
        <a:spcBef>
          <a:spcPts val="600"/>
        </a:spcBef>
        <a:spcAft>
          <a:spcPts val="0"/>
        </a:spcAft>
        <a:buClr>
          <a:srgbClr val="FFFFFF"/>
        </a:buClr>
        <a:buSzPct val="100000"/>
        <a:buFont typeface="Arial"/>
        <a:buChar char="•"/>
        <a:tabLst/>
        <a:defRPr sz="2000" b="0" i="0" u="none" strike="noStrike" cap="small" spc="0" baseline="0">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uFillTx/>
          <a:latin typeface="+mn-lt"/>
          <a:ea typeface="+mn-ea"/>
          <a:cs typeface="+mn-cs"/>
          <a:sym typeface="Century Gothic"/>
        </a:defRPr>
      </a:lvl4pPr>
      <a:lvl5pPr marL="2073728" marR="0" indent="-244928" algn="l" defTabSz="457200" rtl="0" latinLnBrk="0">
        <a:lnSpc>
          <a:spcPct val="100000"/>
        </a:lnSpc>
        <a:spcBef>
          <a:spcPts val="600"/>
        </a:spcBef>
        <a:spcAft>
          <a:spcPts val="0"/>
        </a:spcAft>
        <a:buClr>
          <a:srgbClr val="FFFFFF"/>
        </a:buClr>
        <a:buSzPct val="100000"/>
        <a:buFont typeface="Arial"/>
        <a:buChar char="•"/>
        <a:tabLst/>
        <a:defRPr sz="2000" b="0" i="0" u="none" strike="noStrike" cap="small" spc="0" baseline="0">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uFillTx/>
          <a:latin typeface="+mn-lt"/>
          <a:ea typeface="+mn-ea"/>
          <a:cs typeface="+mn-cs"/>
          <a:sym typeface="Century Gothic"/>
        </a:defRPr>
      </a:lvl5pPr>
      <a:lvl6pPr marL="2667000" marR="0" indent="-381000" algn="l" defTabSz="457200" rtl="0" latinLnBrk="0">
        <a:lnSpc>
          <a:spcPct val="100000"/>
        </a:lnSpc>
        <a:spcBef>
          <a:spcPts val="600"/>
        </a:spcBef>
        <a:spcAft>
          <a:spcPts val="0"/>
        </a:spcAft>
        <a:buClr>
          <a:srgbClr val="FFFFFF"/>
        </a:buClr>
        <a:buSzPct val="100000"/>
        <a:buFont typeface="Arial"/>
        <a:buChar char="•"/>
        <a:tabLst/>
        <a:defRPr sz="2000" b="0" i="0" u="none" strike="noStrike" cap="small" spc="0" baseline="0">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uFillTx/>
          <a:latin typeface="+mn-lt"/>
          <a:ea typeface="+mn-ea"/>
          <a:cs typeface="+mn-cs"/>
          <a:sym typeface="Century Gothic"/>
        </a:defRPr>
      </a:lvl6pPr>
      <a:lvl7pPr marL="3124200" marR="0" indent="-381000" algn="l" defTabSz="457200" rtl="0" latinLnBrk="0">
        <a:lnSpc>
          <a:spcPct val="100000"/>
        </a:lnSpc>
        <a:spcBef>
          <a:spcPts val="600"/>
        </a:spcBef>
        <a:spcAft>
          <a:spcPts val="0"/>
        </a:spcAft>
        <a:buClr>
          <a:srgbClr val="FFFFFF"/>
        </a:buClr>
        <a:buSzPct val="100000"/>
        <a:buFont typeface="Arial"/>
        <a:buChar char="•"/>
        <a:tabLst/>
        <a:defRPr sz="2000" b="0" i="0" u="none" strike="noStrike" cap="small" spc="0" baseline="0">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uFillTx/>
          <a:latin typeface="+mn-lt"/>
          <a:ea typeface="+mn-ea"/>
          <a:cs typeface="+mn-cs"/>
          <a:sym typeface="Century Gothic"/>
        </a:defRPr>
      </a:lvl7pPr>
      <a:lvl8pPr marL="3581400" marR="0" indent="-381000" algn="l" defTabSz="457200" rtl="0" latinLnBrk="0">
        <a:lnSpc>
          <a:spcPct val="100000"/>
        </a:lnSpc>
        <a:spcBef>
          <a:spcPts val="600"/>
        </a:spcBef>
        <a:spcAft>
          <a:spcPts val="0"/>
        </a:spcAft>
        <a:buClr>
          <a:srgbClr val="FFFFFF"/>
        </a:buClr>
        <a:buSzPct val="100000"/>
        <a:buFont typeface="Arial"/>
        <a:buChar char="•"/>
        <a:tabLst/>
        <a:defRPr sz="2000" b="0" i="0" u="none" strike="noStrike" cap="small" spc="0" baseline="0">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uFillTx/>
          <a:latin typeface="+mn-lt"/>
          <a:ea typeface="+mn-ea"/>
          <a:cs typeface="+mn-cs"/>
          <a:sym typeface="Century Gothic"/>
        </a:defRPr>
      </a:lvl8pPr>
      <a:lvl9pPr marL="4038600" marR="0" indent="-381000" algn="l" defTabSz="457200" rtl="0" latinLnBrk="0">
        <a:lnSpc>
          <a:spcPct val="100000"/>
        </a:lnSpc>
        <a:spcBef>
          <a:spcPts val="600"/>
        </a:spcBef>
        <a:spcAft>
          <a:spcPts val="0"/>
        </a:spcAft>
        <a:buClr>
          <a:srgbClr val="FFFFFF"/>
        </a:buClr>
        <a:buSzPct val="100000"/>
        <a:buFont typeface="Arial"/>
        <a:buChar char="•"/>
        <a:tabLst/>
        <a:defRPr sz="2000" b="0" i="0" u="none" strike="noStrike" cap="small" spc="0" baseline="0">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uFillTx/>
          <a:latin typeface="+mn-lt"/>
          <a:ea typeface="+mn-ea"/>
          <a:cs typeface="+mn-cs"/>
          <a:sym typeface="Century Gothic"/>
        </a:defRPr>
      </a:lvl9pPr>
    </p:bodyStyle>
    <p:otherStyle>
      <a:lvl1pPr marL="0" marR="0" indent="0" algn="r" defTabSz="457200" rtl="0" latinLnBrk="0">
        <a:lnSpc>
          <a:spcPct val="100000"/>
        </a:lnSpc>
        <a:spcBef>
          <a:spcPts val="0"/>
        </a:spcBef>
        <a:spcAft>
          <a:spcPts val="0"/>
        </a:spcAft>
        <a:buClrTx/>
        <a:buSzTx/>
        <a:buFontTx/>
        <a:buNone/>
        <a:tabLst/>
        <a:defRPr sz="900" b="1" i="0" u="none" strike="noStrike" cap="none" spc="0" baseline="0">
          <a:solidFill>
            <a:schemeClr val="tx1"/>
          </a:solidFill>
          <a:effectLst>
            <a:outerShdw blurRad="50800" dist="38100" dir="2700000" rotWithShape="0">
              <a:srgbClr val="000000">
                <a:alpha val="43000"/>
              </a:srgbClr>
            </a:outerShdw>
          </a:effectLst>
          <a:uFillTx/>
          <a:latin typeface="+mn-lt"/>
          <a:ea typeface="+mn-ea"/>
          <a:cs typeface="+mn-cs"/>
          <a:sym typeface="Century Gothic"/>
        </a:defRPr>
      </a:lvl1pPr>
      <a:lvl2pPr marL="0" marR="0" indent="0" algn="r" defTabSz="457200" rtl="0" latinLnBrk="0">
        <a:lnSpc>
          <a:spcPct val="100000"/>
        </a:lnSpc>
        <a:spcBef>
          <a:spcPts val="0"/>
        </a:spcBef>
        <a:spcAft>
          <a:spcPts val="0"/>
        </a:spcAft>
        <a:buClrTx/>
        <a:buSzTx/>
        <a:buFontTx/>
        <a:buNone/>
        <a:tabLst/>
        <a:defRPr sz="900" b="1" i="0" u="none" strike="noStrike" cap="none" spc="0" baseline="0">
          <a:solidFill>
            <a:schemeClr val="tx1"/>
          </a:solidFill>
          <a:effectLst>
            <a:outerShdw blurRad="50800" dist="38100" dir="2700000" rotWithShape="0">
              <a:srgbClr val="000000">
                <a:alpha val="43000"/>
              </a:srgbClr>
            </a:outerShdw>
          </a:effectLst>
          <a:uFillTx/>
          <a:latin typeface="+mn-lt"/>
          <a:ea typeface="+mn-ea"/>
          <a:cs typeface="+mn-cs"/>
          <a:sym typeface="Century Gothic"/>
        </a:defRPr>
      </a:lvl2pPr>
      <a:lvl3pPr marL="0" marR="0" indent="0" algn="r" defTabSz="457200" rtl="0" latinLnBrk="0">
        <a:lnSpc>
          <a:spcPct val="100000"/>
        </a:lnSpc>
        <a:spcBef>
          <a:spcPts val="0"/>
        </a:spcBef>
        <a:spcAft>
          <a:spcPts val="0"/>
        </a:spcAft>
        <a:buClrTx/>
        <a:buSzTx/>
        <a:buFontTx/>
        <a:buNone/>
        <a:tabLst/>
        <a:defRPr sz="900" b="1" i="0" u="none" strike="noStrike" cap="none" spc="0" baseline="0">
          <a:solidFill>
            <a:schemeClr val="tx1"/>
          </a:solidFill>
          <a:effectLst>
            <a:outerShdw blurRad="50800" dist="38100" dir="2700000" rotWithShape="0">
              <a:srgbClr val="000000">
                <a:alpha val="43000"/>
              </a:srgbClr>
            </a:outerShdw>
          </a:effectLst>
          <a:uFillTx/>
          <a:latin typeface="+mn-lt"/>
          <a:ea typeface="+mn-ea"/>
          <a:cs typeface="+mn-cs"/>
          <a:sym typeface="Century Gothic"/>
        </a:defRPr>
      </a:lvl3pPr>
      <a:lvl4pPr marL="0" marR="0" indent="0" algn="r" defTabSz="457200" rtl="0" latinLnBrk="0">
        <a:lnSpc>
          <a:spcPct val="100000"/>
        </a:lnSpc>
        <a:spcBef>
          <a:spcPts val="0"/>
        </a:spcBef>
        <a:spcAft>
          <a:spcPts val="0"/>
        </a:spcAft>
        <a:buClrTx/>
        <a:buSzTx/>
        <a:buFontTx/>
        <a:buNone/>
        <a:tabLst/>
        <a:defRPr sz="900" b="1" i="0" u="none" strike="noStrike" cap="none" spc="0" baseline="0">
          <a:solidFill>
            <a:schemeClr val="tx1"/>
          </a:solidFill>
          <a:effectLst>
            <a:outerShdw blurRad="50800" dist="38100" dir="2700000" rotWithShape="0">
              <a:srgbClr val="000000">
                <a:alpha val="43000"/>
              </a:srgbClr>
            </a:outerShdw>
          </a:effectLst>
          <a:uFillTx/>
          <a:latin typeface="+mn-lt"/>
          <a:ea typeface="+mn-ea"/>
          <a:cs typeface="+mn-cs"/>
          <a:sym typeface="Century Gothic"/>
        </a:defRPr>
      </a:lvl4pPr>
      <a:lvl5pPr marL="0" marR="0" indent="0" algn="r" defTabSz="457200" rtl="0" latinLnBrk="0">
        <a:lnSpc>
          <a:spcPct val="100000"/>
        </a:lnSpc>
        <a:spcBef>
          <a:spcPts val="0"/>
        </a:spcBef>
        <a:spcAft>
          <a:spcPts val="0"/>
        </a:spcAft>
        <a:buClrTx/>
        <a:buSzTx/>
        <a:buFontTx/>
        <a:buNone/>
        <a:tabLst/>
        <a:defRPr sz="900" b="1" i="0" u="none" strike="noStrike" cap="none" spc="0" baseline="0">
          <a:solidFill>
            <a:schemeClr val="tx1"/>
          </a:solidFill>
          <a:effectLst>
            <a:outerShdw blurRad="50800" dist="38100" dir="2700000" rotWithShape="0">
              <a:srgbClr val="000000">
                <a:alpha val="43000"/>
              </a:srgbClr>
            </a:outerShdw>
          </a:effectLst>
          <a:uFillTx/>
          <a:latin typeface="+mn-lt"/>
          <a:ea typeface="+mn-ea"/>
          <a:cs typeface="+mn-cs"/>
          <a:sym typeface="Century Gothic"/>
        </a:defRPr>
      </a:lvl5pPr>
      <a:lvl6pPr marL="0" marR="0" indent="0" algn="r" defTabSz="457200" rtl="0" latinLnBrk="0">
        <a:lnSpc>
          <a:spcPct val="100000"/>
        </a:lnSpc>
        <a:spcBef>
          <a:spcPts val="0"/>
        </a:spcBef>
        <a:spcAft>
          <a:spcPts val="0"/>
        </a:spcAft>
        <a:buClrTx/>
        <a:buSzTx/>
        <a:buFontTx/>
        <a:buNone/>
        <a:tabLst/>
        <a:defRPr sz="900" b="1" i="0" u="none" strike="noStrike" cap="none" spc="0" baseline="0">
          <a:solidFill>
            <a:schemeClr val="tx1"/>
          </a:solidFill>
          <a:effectLst>
            <a:outerShdw blurRad="50800" dist="38100" dir="2700000" rotWithShape="0">
              <a:srgbClr val="000000">
                <a:alpha val="43000"/>
              </a:srgbClr>
            </a:outerShdw>
          </a:effectLst>
          <a:uFillTx/>
          <a:latin typeface="+mn-lt"/>
          <a:ea typeface="+mn-ea"/>
          <a:cs typeface="+mn-cs"/>
          <a:sym typeface="Century Gothic"/>
        </a:defRPr>
      </a:lvl6pPr>
      <a:lvl7pPr marL="0" marR="0" indent="0" algn="r" defTabSz="457200" rtl="0" latinLnBrk="0">
        <a:lnSpc>
          <a:spcPct val="100000"/>
        </a:lnSpc>
        <a:spcBef>
          <a:spcPts val="0"/>
        </a:spcBef>
        <a:spcAft>
          <a:spcPts val="0"/>
        </a:spcAft>
        <a:buClrTx/>
        <a:buSzTx/>
        <a:buFontTx/>
        <a:buNone/>
        <a:tabLst/>
        <a:defRPr sz="900" b="1" i="0" u="none" strike="noStrike" cap="none" spc="0" baseline="0">
          <a:solidFill>
            <a:schemeClr val="tx1"/>
          </a:solidFill>
          <a:effectLst>
            <a:outerShdw blurRad="50800" dist="38100" dir="2700000" rotWithShape="0">
              <a:srgbClr val="000000">
                <a:alpha val="43000"/>
              </a:srgbClr>
            </a:outerShdw>
          </a:effectLst>
          <a:uFillTx/>
          <a:latin typeface="+mn-lt"/>
          <a:ea typeface="+mn-ea"/>
          <a:cs typeface="+mn-cs"/>
          <a:sym typeface="Century Gothic"/>
        </a:defRPr>
      </a:lvl7pPr>
      <a:lvl8pPr marL="0" marR="0" indent="0" algn="r" defTabSz="457200" rtl="0" latinLnBrk="0">
        <a:lnSpc>
          <a:spcPct val="100000"/>
        </a:lnSpc>
        <a:spcBef>
          <a:spcPts val="0"/>
        </a:spcBef>
        <a:spcAft>
          <a:spcPts val="0"/>
        </a:spcAft>
        <a:buClrTx/>
        <a:buSzTx/>
        <a:buFontTx/>
        <a:buNone/>
        <a:tabLst/>
        <a:defRPr sz="900" b="1" i="0" u="none" strike="noStrike" cap="none" spc="0" baseline="0">
          <a:solidFill>
            <a:schemeClr val="tx1"/>
          </a:solidFill>
          <a:effectLst>
            <a:outerShdw blurRad="50800" dist="38100" dir="2700000" rotWithShape="0">
              <a:srgbClr val="000000">
                <a:alpha val="43000"/>
              </a:srgbClr>
            </a:outerShdw>
          </a:effectLst>
          <a:uFillTx/>
          <a:latin typeface="+mn-lt"/>
          <a:ea typeface="+mn-ea"/>
          <a:cs typeface="+mn-cs"/>
          <a:sym typeface="Century Gothic"/>
        </a:defRPr>
      </a:lvl8pPr>
      <a:lvl9pPr marL="0" marR="0" indent="0" algn="r" defTabSz="457200" rtl="0" latinLnBrk="0">
        <a:lnSpc>
          <a:spcPct val="100000"/>
        </a:lnSpc>
        <a:spcBef>
          <a:spcPts val="0"/>
        </a:spcBef>
        <a:spcAft>
          <a:spcPts val="0"/>
        </a:spcAft>
        <a:buClrTx/>
        <a:buSzTx/>
        <a:buFontTx/>
        <a:buNone/>
        <a:tabLst/>
        <a:defRPr sz="900" b="1" i="0" u="none" strike="noStrike" cap="none" spc="0" baseline="0">
          <a:solidFill>
            <a:schemeClr val="tx1"/>
          </a:solidFill>
          <a:effectLst>
            <a:outerShdw blurRad="50800" dist="38100" dir="2700000" rotWithShape="0">
              <a:srgbClr val="000000">
                <a:alpha val="43000"/>
              </a:srgbClr>
            </a:outerShdw>
          </a:effectLst>
          <a:uFillTx/>
          <a:latin typeface="+mn-lt"/>
          <a:ea typeface="+mn-ea"/>
          <a:cs typeface="+mn-cs"/>
          <a:sym typeface="Century Gothic"/>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png"/><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1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 Id="rId3" Type="http://schemas.openxmlformats.org/officeDocument/2006/relationships/notesSlide" Target="../notesSlides/notesSlid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65" name="CasellaDiTesto 3"/>
          <p:cNvSpPr txBox="1"/>
          <p:nvPr/>
        </p:nvSpPr>
        <p:spPr>
          <a:xfrm>
            <a:off x="1423944" y="781880"/>
            <a:ext cx="5935473" cy="1958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4000">
                <a:solidFill>
                  <a:srgbClr val="FFFFFF"/>
                </a:solidFill>
                <a:latin typeface="+mn-lt"/>
                <a:ea typeface="+mn-ea"/>
                <a:cs typeface="+mn-cs"/>
                <a:sym typeface="Century Gothic"/>
              </a:defRPr>
            </a:pPr>
            <a:r>
              <a:rPr>
                <a:solidFill>
                  <a:srgbClr val="000000"/>
                </a:solidFill>
              </a:rPr>
              <a:t>Volumetria: le Titolazioni</a:t>
            </a:r>
          </a:p>
          <a:p>
            <a:pPr>
              <a:defRPr sz="4000">
                <a:solidFill>
                  <a:srgbClr val="FFFFFF"/>
                </a:solidFill>
                <a:latin typeface="+mn-lt"/>
                <a:ea typeface="+mn-ea"/>
                <a:cs typeface="+mn-cs"/>
                <a:sym typeface="Century Gothic"/>
              </a:defRPr>
            </a:pPr>
            <a:endParaRPr/>
          </a:p>
          <a:p>
            <a:pPr>
              <a:defRPr sz="4000" b="1">
                <a:solidFill>
                  <a:srgbClr val="FFFFFF"/>
                </a:solidFill>
                <a:latin typeface="+mn-lt"/>
                <a:ea typeface="+mn-ea"/>
                <a:cs typeface="+mn-cs"/>
                <a:sym typeface="Century Gothic"/>
              </a:defRPr>
            </a:pPr>
            <a:r>
              <a:rPr>
                <a:solidFill>
                  <a:srgbClr val="000000"/>
                </a:solidFill>
              </a:rPr>
              <a:t>Titolazioni acido base</a:t>
            </a:r>
          </a:p>
        </p:txBody>
      </p:sp>
      <p:sp>
        <p:nvSpPr>
          <p:cNvPr id="166" name="CasellaDiTesto 4"/>
          <p:cNvSpPr txBox="1"/>
          <p:nvPr/>
        </p:nvSpPr>
        <p:spPr>
          <a:xfrm>
            <a:off x="330640" y="5638801"/>
            <a:ext cx="836386" cy="4470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300">
                <a:solidFill>
                  <a:srgbClr val="FFFFFF"/>
                </a:solidFill>
                <a:latin typeface="+mn-lt"/>
                <a:ea typeface="+mn-ea"/>
                <a:cs typeface="+mn-cs"/>
                <a:sym typeface="Century Gothic"/>
              </a:defRPr>
            </a:lvl1pPr>
          </a:lstStyle>
          <a:p>
            <a:r>
              <a:rPr>
                <a:solidFill>
                  <a:srgbClr val="000000"/>
                </a:solidFill>
              </a:rPr>
              <a:t>UD. 2</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68" name="CasellaDiTesto 3"/>
          <p:cNvSpPr txBox="1"/>
          <p:nvPr/>
        </p:nvSpPr>
        <p:spPr>
          <a:xfrm>
            <a:off x="268034" y="627181"/>
            <a:ext cx="8358307" cy="57380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lnSpc>
                <a:spcPct val="150000"/>
              </a:lnSpc>
              <a:defRPr sz="1900">
                <a:solidFill>
                  <a:srgbClr val="FFFFFF"/>
                </a:solidFill>
                <a:latin typeface="+mn-lt"/>
                <a:ea typeface="+mn-ea"/>
                <a:cs typeface="+mn-cs"/>
                <a:sym typeface="Century Gothic"/>
              </a:defRPr>
            </a:pPr>
            <a:r>
              <a:rPr dirty="0">
                <a:solidFill>
                  <a:srgbClr val="000000"/>
                </a:solidFill>
              </a:rPr>
              <a:t>Il </a:t>
            </a:r>
            <a:r>
              <a:rPr dirty="0" err="1">
                <a:solidFill>
                  <a:srgbClr val="000000"/>
                </a:solidFill>
              </a:rPr>
              <a:t>lavoro</a:t>
            </a:r>
            <a:r>
              <a:rPr dirty="0">
                <a:solidFill>
                  <a:srgbClr val="000000"/>
                </a:solidFill>
              </a:rPr>
              <a:t> di </a:t>
            </a:r>
            <a:r>
              <a:rPr dirty="0" err="1">
                <a:solidFill>
                  <a:srgbClr val="000000"/>
                </a:solidFill>
              </a:rPr>
              <a:t>laboratorio</a:t>
            </a:r>
            <a:r>
              <a:rPr dirty="0">
                <a:solidFill>
                  <a:srgbClr val="000000"/>
                </a:solidFill>
              </a:rPr>
              <a:t> </a:t>
            </a:r>
            <a:r>
              <a:rPr dirty="0" err="1">
                <a:solidFill>
                  <a:srgbClr val="000000"/>
                </a:solidFill>
              </a:rPr>
              <a:t>comporta</a:t>
            </a:r>
            <a:r>
              <a:rPr dirty="0">
                <a:solidFill>
                  <a:srgbClr val="000000"/>
                </a:solidFill>
              </a:rPr>
              <a:t> molto </a:t>
            </a:r>
            <a:r>
              <a:rPr dirty="0" err="1">
                <a:solidFill>
                  <a:srgbClr val="000000"/>
                </a:solidFill>
              </a:rPr>
              <a:t>spesso</a:t>
            </a:r>
            <a:r>
              <a:rPr dirty="0">
                <a:solidFill>
                  <a:srgbClr val="000000"/>
                </a:solidFill>
              </a:rPr>
              <a:t> la </a:t>
            </a:r>
            <a:r>
              <a:rPr dirty="0" err="1">
                <a:solidFill>
                  <a:srgbClr val="000000"/>
                </a:solidFill>
              </a:rPr>
              <a:t>necessità</a:t>
            </a:r>
            <a:r>
              <a:rPr dirty="0">
                <a:solidFill>
                  <a:srgbClr val="000000"/>
                </a:solidFill>
              </a:rPr>
              <a:t> di </a:t>
            </a:r>
            <a:r>
              <a:rPr dirty="0" err="1">
                <a:solidFill>
                  <a:srgbClr val="000000"/>
                </a:solidFill>
              </a:rPr>
              <a:t>determinare</a:t>
            </a:r>
            <a:r>
              <a:rPr dirty="0">
                <a:solidFill>
                  <a:srgbClr val="000000"/>
                </a:solidFill>
              </a:rPr>
              <a:t> la </a:t>
            </a:r>
            <a:r>
              <a:rPr dirty="0" err="1">
                <a:solidFill>
                  <a:srgbClr val="000000"/>
                </a:solidFill>
              </a:rPr>
              <a:t>quantità</a:t>
            </a:r>
            <a:r>
              <a:rPr dirty="0">
                <a:solidFill>
                  <a:srgbClr val="000000"/>
                </a:solidFill>
              </a:rPr>
              <a:t> di uno o </a:t>
            </a:r>
            <a:r>
              <a:rPr dirty="0" err="1">
                <a:solidFill>
                  <a:srgbClr val="000000"/>
                </a:solidFill>
              </a:rPr>
              <a:t>più</a:t>
            </a:r>
            <a:r>
              <a:rPr dirty="0">
                <a:solidFill>
                  <a:srgbClr val="000000"/>
                </a:solidFill>
              </a:rPr>
              <a:t> </a:t>
            </a:r>
            <a:r>
              <a:rPr dirty="0" err="1">
                <a:solidFill>
                  <a:srgbClr val="000000"/>
                </a:solidFill>
              </a:rPr>
              <a:t>composti</a:t>
            </a:r>
            <a:r>
              <a:rPr dirty="0">
                <a:solidFill>
                  <a:srgbClr val="000000"/>
                </a:solidFill>
              </a:rPr>
              <a:t> </a:t>
            </a:r>
            <a:r>
              <a:rPr dirty="0" err="1">
                <a:solidFill>
                  <a:srgbClr val="000000"/>
                </a:solidFill>
              </a:rPr>
              <a:t>presenti</a:t>
            </a:r>
            <a:r>
              <a:rPr dirty="0">
                <a:solidFill>
                  <a:srgbClr val="000000"/>
                </a:solidFill>
              </a:rPr>
              <a:t> in un </a:t>
            </a:r>
            <a:r>
              <a:rPr dirty="0" err="1">
                <a:solidFill>
                  <a:srgbClr val="000000"/>
                </a:solidFill>
              </a:rPr>
              <a:t>campione</a:t>
            </a:r>
            <a:r>
              <a:rPr dirty="0">
                <a:solidFill>
                  <a:srgbClr val="000000"/>
                </a:solidFill>
              </a:rPr>
              <a:t>. </a:t>
            </a:r>
            <a:r>
              <a:rPr b="1" dirty="0" err="1">
                <a:solidFill>
                  <a:srgbClr val="000000"/>
                </a:solidFill>
              </a:rPr>
              <a:t>Analisi</a:t>
            </a:r>
            <a:r>
              <a:rPr b="1" dirty="0">
                <a:solidFill>
                  <a:srgbClr val="000000"/>
                </a:solidFill>
              </a:rPr>
              <a:t> </a:t>
            </a:r>
            <a:r>
              <a:rPr b="1" dirty="0" err="1">
                <a:solidFill>
                  <a:srgbClr val="000000"/>
                </a:solidFill>
              </a:rPr>
              <a:t>quantitativa</a:t>
            </a:r>
            <a:r>
              <a:rPr b="1" dirty="0">
                <a:solidFill>
                  <a:srgbClr val="000000"/>
                </a:solidFill>
              </a:rPr>
              <a:t> di un </a:t>
            </a:r>
            <a:r>
              <a:rPr b="1" dirty="0" err="1">
                <a:solidFill>
                  <a:srgbClr val="000000"/>
                </a:solidFill>
              </a:rPr>
              <a:t>campione</a:t>
            </a:r>
            <a:r>
              <a:rPr dirty="0">
                <a:solidFill>
                  <a:srgbClr val="000000"/>
                </a:solidFill>
              </a:rPr>
              <a:t>.</a:t>
            </a:r>
          </a:p>
          <a:p>
            <a:pPr algn="just">
              <a:lnSpc>
                <a:spcPct val="150000"/>
              </a:lnSpc>
              <a:defRPr sz="1900">
                <a:solidFill>
                  <a:srgbClr val="FFFFFF"/>
                </a:solidFill>
                <a:latin typeface="+mn-lt"/>
                <a:ea typeface="+mn-ea"/>
                <a:cs typeface="+mn-cs"/>
                <a:sym typeface="Century Gothic"/>
              </a:defRPr>
            </a:pPr>
            <a:endParaRPr dirty="0"/>
          </a:p>
          <a:p>
            <a:pPr algn="just">
              <a:lnSpc>
                <a:spcPct val="150000"/>
              </a:lnSpc>
              <a:defRPr sz="1900">
                <a:solidFill>
                  <a:srgbClr val="FFFFFF"/>
                </a:solidFill>
                <a:latin typeface="+mn-lt"/>
                <a:ea typeface="+mn-ea"/>
                <a:cs typeface="+mn-cs"/>
                <a:sym typeface="Century Gothic"/>
              </a:defRPr>
            </a:pPr>
            <a:r>
              <a:rPr dirty="0">
                <a:solidFill>
                  <a:srgbClr val="000000"/>
                </a:solidFill>
              </a:rPr>
              <a:t>Una </a:t>
            </a:r>
            <a:r>
              <a:rPr dirty="0" err="1">
                <a:solidFill>
                  <a:srgbClr val="000000"/>
                </a:solidFill>
              </a:rPr>
              <a:t>delle</a:t>
            </a:r>
            <a:r>
              <a:rPr dirty="0">
                <a:solidFill>
                  <a:srgbClr val="000000"/>
                </a:solidFill>
              </a:rPr>
              <a:t> </a:t>
            </a:r>
            <a:r>
              <a:rPr dirty="0" err="1">
                <a:solidFill>
                  <a:srgbClr val="000000"/>
                </a:solidFill>
              </a:rPr>
              <a:t>tecniche</a:t>
            </a:r>
            <a:r>
              <a:rPr dirty="0">
                <a:solidFill>
                  <a:srgbClr val="000000"/>
                </a:solidFill>
              </a:rPr>
              <a:t> </a:t>
            </a:r>
            <a:r>
              <a:rPr dirty="0" err="1">
                <a:solidFill>
                  <a:srgbClr val="000000"/>
                </a:solidFill>
              </a:rPr>
              <a:t>chimiche</a:t>
            </a:r>
            <a:r>
              <a:rPr dirty="0">
                <a:solidFill>
                  <a:srgbClr val="000000"/>
                </a:solidFill>
              </a:rPr>
              <a:t> di </a:t>
            </a:r>
            <a:r>
              <a:rPr dirty="0" err="1">
                <a:solidFill>
                  <a:srgbClr val="000000"/>
                </a:solidFill>
              </a:rPr>
              <a:t>impiego</a:t>
            </a:r>
            <a:r>
              <a:rPr dirty="0">
                <a:solidFill>
                  <a:srgbClr val="000000"/>
                </a:solidFill>
              </a:rPr>
              <a:t> </a:t>
            </a:r>
            <a:r>
              <a:rPr dirty="0" err="1">
                <a:solidFill>
                  <a:srgbClr val="000000"/>
                </a:solidFill>
              </a:rPr>
              <a:t>universale</a:t>
            </a:r>
            <a:r>
              <a:rPr dirty="0">
                <a:solidFill>
                  <a:srgbClr val="000000"/>
                </a:solidFill>
              </a:rPr>
              <a:t> per la </a:t>
            </a:r>
            <a:r>
              <a:rPr dirty="0" err="1">
                <a:solidFill>
                  <a:srgbClr val="000000"/>
                </a:solidFill>
              </a:rPr>
              <a:t>determinazione</a:t>
            </a:r>
            <a:r>
              <a:rPr dirty="0">
                <a:solidFill>
                  <a:srgbClr val="000000"/>
                </a:solidFill>
              </a:rPr>
              <a:t> </a:t>
            </a:r>
            <a:r>
              <a:rPr dirty="0" err="1">
                <a:solidFill>
                  <a:srgbClr val="000000"/>
                </a:solidFill>
              </a:rPr>
              <a:t>della</a:t>
            </a:r>
            <a:r>
              <a:rPr dirty="0">
                <a:solidFill>
                  <a:srgbClr val="000000"/>
                </a:solidFill>
              </a:rPr>
              <a:t> </a:t>
            </a:r>
            <a:r>
              <a:rPr dirty="0" err="1">
                <a:solidFill>
                  <a:srgbClr val="000000"/>
                </a:solidFill>
              </a:rPr>
              <a:t>concentrazione</a:t>
            </a:r>
            <a:r>
              <a:rPr dirty="0">
                <a:solidFill>
                  <a:srgbClr val="000000"/>
                </a:solidFill>
              </a:rPr>
              <a:t> di </a:t>
            </a:r>
            <a:r>
              <a:rPr dirty="0" err="1">
                <a:solidFill>
                  <a:srgbClr val="000000"/>
                </a:solidFill>
              </a:rPr>
              <a:t>soluti</a:t>
            </a:r>
            <a:r>
              <a:rPr dirty="0">
                <a:solidFill>
                  <a:srgbClr val="000000"/>
                </a:solidFill>
              </a:rPr>
              <a:t> </a:t>
            </a:r>
            <a:r>
              <a:rPr dirty="0" err="1">
                <a:solidFill>
                  <a:srgbClr val="000000"/>
                </a:solidFill>
              </a:rPr>
              <a:t>è</a:t>
            </a:r>
            <a:r>
              <a:rPr dirty="0">
                <a:solidFill>
                  <a:srgbClr val="000000"/>
                </a:solidFill>
              </a:rPr>
              <a:t> la </a:t>
            </a:r>
            <a:r>
              <a:rPr b="1" dirty="0" err="1">
                <a:solidFill>
                  <a:srgbClr val="000000"/>
                </a:solidFill>
              </a:rPr>
              <a:t>titolazione</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costituisce</a:t>
            </a:r>
            <a:r>
              <a:rPr dirty="0">
                <a:solidFill>
                  <a:srgbClr val="000000"/>
                </a:solidFill>
              </a:rPr>
              <a:t> uno </a:t>
            </a:r>
            <a:r>
              <a:rPr dirty="0" err="1">
                <a:solidFill>
                  <a:srgbClr val="000000"/>
                </a:solidFill>
              </a:rPr>
              <a:t>dei</a:t>
            </a:r>
            <a:r>
              <a:rPr dirty="0">
                <a:solidFill>
                  <a:srgbClr val="000000"/>
                </a:solidFill>
              </a:rPr>
              <a:t> </a:t>
            </a:r>
            <a:r>
              <a:rPr dirty="0" err="1">
                <a:solidFill>
                  <a:srgbClr val="000000"/>
                </a:solidFill>
              </a:rPr>
              <a:t>metodi</a:t>
            </a:r>
            <a:r>
              <a:rPr dirty="0">
                <a:solidFill>
                  <a:srgbClr val="000000"/>
                </a:solidFill>
              </a:rPr>
              <a:t> </a:t>
            </a:r>
            <a:r>
              <a:rPr dirty="0" err="1">
                <a:solidFill>
                  <a:srgbClr val="000000"/>
                </a:solidFill>
              </a:rPr>
              <a:t>analitici</a:t>
            </a:r>
            <a:r>
              <a:rPr dirty="0">
                <a:solidFill>
                  <a:srgbClr val="000000"/>
                </a:solidFill>
              </a:rPr>
              <a:t> </a:t>
            </a:r>
            <a:r>
              <a:rPr dirty="0" err="1">
                <a:solidFill>
                  <a:srgbClr val="000000"/>
                </a:solidFill>
              </a:rPr>
              <a:t>basati</a:t>
            </a:r>
            <a:r>
              <a:rPr dirty="0">
                <a:solidFill>
                  <a:srgbClr val="000000"/>
                </a:solidFill>
              </a:rPr>
              <a:t> </a:t>
            </a:r>
            <a:r>
              <a:rPr dirty="0" err="1">
                <a:solidFill>
                  <a:srgbClr val="000000"/>
                </a:solidFill>
              </a:rPr>
              <a:t>sull’analisi</a:t>
            </a:r>
            <a:r>
              <a:rPr dirty="0">
                <a:solidFill>
                  <a:srgbClr val="000000"/>
                </a:solidFill>
              </a:rPr>
              <a:t> </a:t>
            </a:r>
            <a:r>
              <a:rPr dirty="0" err="1">
                <a:solidFill>
                  <a:srgbClr val="000000"/>
                </a:solidFill>
              </a:rPr>
              <a:t>volumetrica</a:t>
            </a:r>
            <a:r>
              <a:rPr dirty="0">
                <a:solidFill>
                  <a:srgbClr val="000000"/>
                </a:solidFill>
              </a:rPr>
              <a:t>.</a:t>
            </a:r>
          </a:p>
          <a:p>
            <a:pPr algn="just">
              <a:lnSpc>
                <a:spcPct val="150000"/>
              </a:lnSpc>
              <a:defRPr sz="1900">
                <a:solidFill>
                  <a:srgbClr val="FFFFFF"/>
                </a:solidFill>
                <a:latin typeface="+mn-lt"/>
                <a:ea typeface="+mn-ea"/>
                <a:cs typeface="+mn-cs"/>
                <a:sym typeface="Century Gothic"/>
              </a:defRPr>
            </a:pPr>
            <a:endParaRPr dirty="0"/>
          </a:p>
          <a:p>
            <a:pPr algn="just">
              <a:lnSpc>
                <a:spcPct val="150000"/>
              </a:lnSpc>
              <a:defRPr sz="1900">
                <a:solidFill>
                  <a:srgbClr val="FFFFFF"/>
                </a:solidFill>
                <a:latin typeface="+mn-lt"/>
                <a:ea typeface="+mn-ea"/>
                <a:cs typeface="+mn-cs"/>
                <a:sym typeface="Century Gothic"/>
              </a:defRPr>
            </a:pPr>
            <a:r>
              <a:rPr dirty="0">
                <a:solidFill>
                  <a:srgbClr val="000000"/>
                </a:solidFill>
              </a:rPr>
              <a:t>Una </a:t>
            </a:r>
            <a:r>
              <a:rPr dirty="0" err="1">
                <a:solidFill>
                  <a:srgbClr val="000000"/>
                </a:solidFill>
              </a:rPr>
              <a:t>titolazione</a:t>
            </a:r>
            <a:r>
              <a:rPr dirty="0">
                <a:solidFill>
                  <a:srgbClr val="000000"/>
                </a:solidFill>
              </a:rPr>
              <a:t> </a:t>
            </a:r>
            <a:r>
              <a:rPr dirty="0" err="1">
                <a:solidFill>
                  <a:srgbClr val="000000"/>
                </a:solidFill>
              </a:rPr>
              <a:t>consiste</a:t>
            </a:r>
            <a:r>
              <a:rPr dirty="0">
                <a:solidFill>
                  <a:srgbClr val="000000"/>
                </a:solidFill>
              </a:rPr>
              <a:t> </a:t>
            </a:r>
            <a:r>
              <a:rPr dirty="0" err="1">
                <a:solidFill>
                  <a:srgbClr val="000000"/>
                </a:solidFill>
              </a:rPr>
              <a:t>nella</a:t>
            </a:r>
            <a:r>
              <a:rPr dirty="0">
                <a:solidFill>
                  <a:srgbClr val="000000"/>
                </a:solidFill>
              </a:rPr>
              <a:t> </a:t>
            </a:r>
            <a:r>
              <a:rPr dirty="0" err="1">
                <a:solidFill>
                  <a:srgbClr val="000000"/>
                </a:solidFill>
              </a:rPr>
              <a:t>lenta</a:t>
            </a:r>
            <a:r>
              <a:rPr dirty="0">
                <a:solidFill>
                  <a:srgbClr val="000000"/>
                </a:solidFill>
              </a:rPr>
              <a:t> </a:t>
            </a:r>
            <a:r>
              <a:rPr dirty="0" err="1">
                <a:solidFill>
                  <a:srgbClr val="000000"/>
                </a:solidFill>
              </a:rPr>
              <a:t>aggiunta</a:t>
            </a:r>
            <a:r>
              <a:rPr dirty="0">
                <a:solidFill>
                  <a:srgbClr val="000000"/>
                </a:solidFill>
              </a:rPr>
              <a:t> di </a:t>
            </a:r>
            <a:r>
              <a:rPr dirty="0" err="1">
                <a:solidFill>
                  <a:srgbClr val="000000"/>
                </a:solidFill>
              </a:rPr>
              <a:t>volumi</a:t>
            </a:r>
            <a:r>
              <a:rPr dirty="0">
                <a:solidFill>
                  <a:srgbClr val="000000"/>
                </a:solidFill>
              </a:rPr>
              <a:t>, </a:t>
            </a:r>
            <a:r>
              <a:rPr dirty="0" err="1">
                <a:solidFill>
                  <a:srgbClr val="000000"/>
                </a:solidFill>
              </a:rPr>
              <a:t>accuratamente</a:t>
            </a:r>
            <a:r>
              <a:rPr dirty="0">
                <a:solidFill>
                  <a:srgbClr val="000000"/>
                </a:solidFill>
              </a:rPr>
              <a:t> </a:t>
            </a:r>
            <a:r>
              <a:rPr dirty="0" err="1">
                <a:solidFill>
                  <a:srgbClr val="000000"/>
                </a:solidFill>
              </a:rPr>
              <a:t>misurati</a:t>
            </a:r>
            <a:r>
              <a:rPr dirty="0">
                <a:solidFill>
                  <a:srgbClr val="000000"/>
                </a:solidFill>
              </a:rPr>
              <a:t>, di </a:t>
            </a:r>
            <a:r>
              <a:rPr dirty="0" err="1">
                <a:solidFill>
                  <a:srgbClr val="000000"/>
                </a:solidFill>
              </a:rPr>
              <a:t>una</a:t>
            </a:r>
            <a:r>
              <a:rPr dirty="0">
                <a:solidFill>
                  <a:srgbClr val="000000"/>
                </a:solidFill>
              </a:rPr>
              <a:t> </a:t>
            </a:r>
            <a:r>
              <a:rPr dirty="0" err="1">
                <a:solidFill>
                  <a:srgbClr val="000000"/>
                </a:solidFill>
              </a:rPr>
              <a:t>soluzione</a:t>
            </a:r>
            <a:r>
              <a:rPr dirty="0">
                <a:solidFill>
                  <a:srgbClr val="000000"/>
                </a:solidFill>
              </a:rPr>
              <a:t> a </a:t>
            </a:r>
            <a:r>
              <a:rPr dirty="0" err="1">
                <a:solidFill>
                  <a:srgbClr val="000000"/>
                </a:solidFill>
              </a:rPr>
              <a:t>concentrazione</a:t>
            </a:r>
            <a:r>
              <a:rPr dirty="0">
                <a:solidFill>
                  <a:srgbClr val="000000"/>
                </a:solidFill>
              </a:rPr>
              <a:t> nota ad </a:t>
            </a:r>
            <a:r>
              <a:rPr dirty="0" err="1">
                <a:solidFill>
                  <a:srgbClr val="000000"/>
                </a:solidFill>
              </a:rPr>
              <a:t>una</a:t>
            </a:r>
            <a:r>
              <a:rPr dirty="0">
                <a:solidFill>
                  <a:srgbClr val="000000"/>
                </a:solidFill>
              </a:rPr>
              <a:t> </a:t>
            </a:r>
            <a:r>
              <a:rPr dirty="0" err="1">
                <a:solidFill>
                  <a:srgbClr val="000000"/>
                </a:solidFill>
              </a:rPr>
              <a:t>seconda</a:t>
            </a:r>
            <a:r>
              <a:rPr dirty="0">
                <a:solidFill>
                  <a:srgbClr val="000000"/>
                </a:solidFill>
              </a:rPr>
              <a:t> </a:t>
            </a:r>
            <a:r>
              <a:rPr dirty="0" err="1">
                <a:solidFill>
                  <a:srgbClr val="000000"/>
                </a:solidFill>
              </a:rPr>
              <a:t>soluzione</a:t>
            </a:r>
            <a:r>
              <a:rPr dirty="0">
                <a:solidFill>
                  <a:srgbClr val="000000"/>
                </a:solidFill>
              </a:rPr>
              <a:t> di </a:t>
            </a:r>
            <a:r>
              <a:rPr dirty="0" err="1">
                <a:solidFill>
                  <a:srgbClr val="000000"/>
                </a:solidFill>
              </a:rPr>
              <a:t>concentrazione</a:t>
            </a:r>
            <a:r>
              <a:rPr dirty="0">
                <a:solidFill>
                  <a:srgbClr val="000000"/>
                </a:solidFill>
              </a:rPr>
              <a:t> incognita, in </a:t>
            </a:r>
            <a:r>
              <a:rPr dirty="0" err="1">
                <a:solidFill>
                  <a:srgbClr val="000000"/>
                </a:solidFill>
              </a:rPr>
              <a:t>condizioni</a:t>
            </a:r>
            <a:r>
              <a:rPr dirty="0">
                <a:solidFill>
                  <a:srgbClr val="000000"/>
                </a:solidFill>
              </a:rPr>
              <a:t> </a:t>
            </a:r>
            <a:r>
              <a:rPr dirty="0" err="1">
                <a:solidFill>
                  <a:srgbClr val="000000"/>
                </a:solidFill>
              </a:rPr>
              <a:t>tali</a:t>
            </a:r>
            <a:r>
              <a:rPr dirty="0">
                <a:solidFill>
                  <a:srgbClr val="000000"/>
                </a:solidFill>
              </a:rPr>
              <a:t> per cui le </a:t>
            </a:r>
            <a:r>
              <a:rPr dirty="0" err="1">
                <a:solidFill>
                  <a:srgbClr val="000000"/>
                </a:solidFill>
              </a:rPr>
              <a:t>sostanze</a:t>
            </a:r>
            <a:r>
              <a:rPr dirty="0">
                <a:solidFill>
                  <a:srgbClr val="000000"/>
                </a:solidFill>
              </a:rPr>
              <a:t> </a:t>
            </a:r>
            <a:r>
              <a:rPr dirty="0" err="1">
                <a:solidFill>
                  <a:srgbClr val="000000"/>
                </a:solidFill>
              </a:rPr>
              <a:t>disciolte</a:t>
            </a:r>
            <a:r>
              <a:rPr dirty="0">
                <a:solidFill>
                  <a:srgbClr val="000000"/>
                </a:solidFill>
              </a:rPr>
              <a:t> </a:t>
            </a:r>
            <a:r>
              <a:rPr dirty="0" err="1">
                <a:solidFill>
                  <a:srgbClr val="000000"/>
                </a:solidFill>
              </a:rPr>
              <a:t>reagiscano</a:t>
            </a:r>
            <a:r>
              <a:rPr dirty="0">
                <a:solidFill>
                  <a:srgbClr val="000000"/>
                </a:solidFill>
              </a:rPr>
              <a:t> </a:t>
            </a:r>
            <a:r>
              <a:rPr b="1" u="sng" dirty="0" err="1">
                <a:solidFill>
                  <a:srgbClr val="000000"/>
                </a:solidFill>
              </a:rPr>
              <a:t>quantitativamente</a:t>
            </a:r>
            <a:r>
              <a:rPr dirty="0">
                <a:solidFill>
                  <a:srgbClr val="000000"/>
                </a:solidFill>
              </a:rPr>
              <a:t>, </a:t>
            </a:r>
            <a:r>
              <a:rPr b="1" u="sng" dirty="0" err="1">
                <a:solidFill>
                  <a:srgbClr val="000000"/>
                </a:solidFill>
              </a:rPr>
              <a:t>rapidamente</a:t>
            </a:r>
            <a:r>
              <a:rPr dirty="0">
                <a:solidFill>
                  <a:srgbClr val="000000"/>
                </a:solidFill>
              </a:rPr>
              <a:t> e </a:t>
            </a:r>
            <a:r>
              <a:rPr b="1" u="sng" dirty="0">
                <a:solidFill>
                  <a:srgbClr val="000000"/>
                </a:solidFill>
              </a:rPr>
              <a:t>senza </a:t>
            </a:r>
            <a:r>
              <a:rPr b="1" u="sng" dirty="0" err="1">
                <a:solidFill>
                  <a:srgbClr val="000000"/>
                </a:solidFill>
              </a:rPr>
              <a:t>reazioni</a:t>
            </a:r>
            <a:r>
              <a:rPr b="1" u="sng" dirty="0">
                <a:solidFill>
                  <a:srgbClr val="000000"/>
                </a:solidFill>
              </a:rPr>
              <a:t> </a:t>
            </a:r>
            <a:r>
              <a:rPr b="1" u="sng" dirty="0" err="1">
                <a:solidFill>
                  <a:srgbClr val="000000"/>
                </a:solidFill>
              </a:rPr>
              <a:t>collaterali</a:t>
            </a:r>
            <a:r>
              <a:rPr dirty="0">
                <a:solidFill>
                  <a:srgbClr val="000000"/>
                </a:solidFill>
              </a:rPr>
              <a:t>.</a:t>
            </a:r>
          </a:p>
        </p:txBody>
      </p:sp>
      <p:sp>
        <p:nvSpPr>
          <p:cNvPr id="169" name="CasellaDiTesto 5"/>
          <p:cNvSpPr txBox="1"/>
          <p:nvPr/>
        </p:nvSpPr>
        <p:spPr>
          <a:xfrm>
            <a:off x="268034" y="17580"/>
            <a:ext cx="2399068" cy="370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b="1">
                <a:solidFill>
                  <a:srgbClr val="FFFFFF"/>
                </a:solidFill>
                <a:latin typeface="+mn-lt"/>
                <a:ea typeface="+mn-ea"/>
                <a:cs typeface="+mn-cs"/>
                <a:sym typeface="Century Gothic"/>
              </a:defRPr>
            </a:lvl1pPr>
          </a:lstStyle>
          <a:p>
            <a:r>
              <a:rPr>
                <a:solidFill>
                  <a:srgbClr val="000000"/>
                </a:solidFill>
              </a:rPr>
              <a:t>Metodi VOLUMETRICI</a:t>
            </a:r>
          </a:p>
        </p:txBody>
      </p:sp>
      <p:pic>
        <p:nvPicPr>
          <p:cNvPr id="170" name="Immagine 6" descr="Immagine 6"/>
          <p:cNvPicPr>
            <a:picLocks noChangeAspect="1"/>
          </p:cNvPicPr>
          <p:nvPr/>
        </p:nvPicPr>
        <p:blipFill>
          <a:blip r:embed="rId2"/>
          <a:stretch>
            <a:fillRect/>
          </a:stretch>
        </p:blipFill>
        <p:spPr>
          <a:xfrm>
            <a:off x="9054434" y="1479771"/>
            <a:ext cx="2960148" cy="395362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72" name="CasellaDiTesto 4"/>
          <p:cNvSpPr txBox="1"/>
          <p:nvPr/>
        </p:nvSpPr>
        <p:spPr>
          <a:xfrm>
            <a:off x="973371" y="642157"/>
            <a:ext cx="10245257" cy="58840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lnSpc>
                <a:spcPct val="200000"/>
              </a:lnSpc>
              <a:defRPr sz="2400">
                <a:solidFill>
                  <a:srgbClr val="FFFFFF"/>
                </a:solidFill>
                <a:latin typeface="+mn-lt"/>
                <a:ea typeface="+mn-ea"/>
                <a:cs typeface="+mn-cs"/>
                <a:sym typeface="Century Gothic"/>
              </a:defRPr>
            </a:pPr>
            <a:r>
              <a:rPr dirty="0">
                <a:solidFill>
                  <a:srgbClr val="000000"/>
                </a:solidFill>
              </a:rPr>
              <a:t>La </a:t>
            </a:r>
            <a:r>
              <a:rPr b="1" u="sng" dirty="0" err="1">
                <a:solidFill>
                  <a:srgbClr val="000000"/>
                </a:solidFill>
              </a:rPr>
              <a:t>titolazione</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completata</a:t>
            </a:r>
            <a:r>
              <a:rPr dirty="0">
                <a:solidFill>
                  <a:srgbClr val="000000"/>
                </a:solidFill>
              </a:rPr>
              <a:t> </a:t>
            </a:r>
            <a:r>
              <a:rPr dirty="0" err="1">
                <a:solidFill>
                  <a:srgbClr val="000000"/>
                </a:solidFill>
              </a:rPr>
              <a:t>quando</a:t>
            </a:r>
            <a:r>
              <a:rPr dirty="0">
                <a:solidFill>
                  <a:srgbClr val="000000"/>
                </a:solidFill>
              </a:rPr>
              <a:t> il </a:t>
            </a:r>
            <a:r>
              <a:rPr dirty="0" err="1">
                <a:solidFill>
                  <a:srgbClr val="000000"/>
                </a:solidFill>
              </a:rPr>
              <a:t>soluto</a:t>
            </a:r>
            <a:r>
              <a:rPr dirty="0">
                <a:solidFill>
                  <a:srgbClr val="000000"/>
                </a:solidFill>
              </a:rPr>
              <a:t> a </a:t>
            </a:r>
            <a:r>
              <a:rPr dirty="0" err="1">
                <a:solidFill>
                  <a:srgbClr val="000000"/>
                </a:solidFill>
              </a:rPr>
              <a:t>concentrazione</a:t>
            </a:r>
            <a:r>
              <a:rPr dirty="0">
                <a:solidFill>
                  <a:srgbClr val="000000"/>
                </a:solidFill>
              </a:rPr>
              <a:t> incognita </a:t>
            </a:r>
            <a:r>
              <a:rPr dirty="0" err="1">
                <a:solidFill>
                  <a:srgbClr val="000000"/>
                </a:solidFill>
              </a:rPr>
              <a:t>è</a:t>
            </a:r>
            <a:r>
              <a:rPr dirty="0">
                <a:solidFill>
                  <a:srgbClr val="000000"/>
                </a:solidFill>
              </a:rPr>
              <a:t> </a:t>
            </a:r>
            <a:r>
              <a:rPr dirty="0" err="1">
                <a:solidFill>
                  <a:srgbClr val="000000"/>
                </a:solidFill>
              </a:rPr>
              <a:t>stato</a:t>
            </a:r>
            <a:r>
              <a:rPr dirty="0">
                <a:solidFill>
                  <a:srgbClr val="000000"/>
                </a:solidFill>
              </a:rPr>
              <a:t> </a:t>
            </a:r>
            <a:r>
              <a:rPr dirty="0" err="1">
                <a:solidFill>
                  <a:srgbClr val="000000"/>
                </a:solidFill>
              </a:rPr>
              <a:t>interamente</a:t>
            </a:r>
            <a:r>
              <a:rPr dirty="0">
                <a:solidFill>
                  <a:srgbClr val="000000"/>
                </a:solidFill>
              </a:rPr>
              <a:t> </a:t>
            </a:r>
            <a:r>
              <a:rPr dirty="0" err="1">
                <a:solidFill>
                  <a:srgbClr val="000000"/>
                </a:solidFill>
              </a:rPr>
              <a:t>trasformato</a:t>
            </a:r>
            <a:r>
              <a:rPr lang="it-IT" dirty="0">
                <a:solidFill>
                  <a:srgbClr val="000000"/>
                </a:solidFill>
              </a:rPr>
              <a:t> dal titolante</a:t>
            </a:r>
            <a:r>
              <a:rPr dirty="0">
                <a:solidFill>
                  <a:srgbClr val="000000"/>
                </a:solidFill>
              </a:rPr>
              <a:t> </a:t>
            </a:r>
            <a:r>
              <a:rPr dirty="0" err="1">
                <a:solidFill>
                  <a:srgbClr val="000000"/>
                </a:solidFill>
              </a:rPr>
              <a:t>nei</a:t>
            </a:r>
            <a:r>
              <a:rPr dirty="0">
                <a:solidFill>
                  <a:srgbClr val="000000"/>
                </a:solidFill>
              </a:rPr>
              <a:t> </a:t>
            </a:r>
            <a:r>
              <a:rPr dirty="0" err="1">
                <a:solidFill>
                  <a:srgbClr val="000000"/>
                </a:solidFill>
              </a:rPr>
              <a:t>prodotti</a:t>
            </a:r>
            <a:r>
              <a:rPr dirty="0">
                <a:solidFill>
                  <a:srgbClr val="000000"/>
                </a:solidFill>
              </a:rPr>
              <a:t> di </a:t>
            </a:r>
            <a:r>
              <a:rPr dirty="0" err="1">
                <a:solidFill>
                  <a:srgbClr val="000000"/>
                </a:solidFill>
              </a:rPr>
              <a:t>reazione</a:t>
            </a:r>
            <a:r>
              <a:rPr dirty="0">
                <a:solidFill>
                  <a:srgbClr val="000000"/>
                </a:solidFill>
              </a:rPr>
              <a:t>. </a:t>
            </a:r>
          </a:p>
          <a:p>
            <a:pPr algn="just">
              <a:lnSpc>
                <a:spcPct val="200000"/>
              </a:lnSpc>
              <a:defRPr sz="2400" b="1">
                <a:solidFill>
                  <a:srgbClr val="FFFFFF"/>
                </a:solidFill>
                <a:latin typeface="+mn-lt"/>
                <a:ea typeface="+mn-ea"/>
                <a:cs typeface="+mn-cs"/>
                <a:sym typeface="Century Gothic"/>
              </a:defRPr>
            </a:pPr>
            <a:endParaRPr dirty="0"/>
          </a:p>
          <a:p>
            <a:pPr algn="just">
              <a:lnSpc>
                <a:spcPct val="200000"/>
              </a:lnSpc>
              <a:defRPr sz="2400" b="1">
                <a:solidFill>
                  <a:srgbClr val="FFFFFF"/>
                </a:solidFill>
                <a:latin typeface="+mn-lt"/>
                <a:ea typeface="+mn-ea"/>
                <a:cs typeface="+mn-cs"/>
                <a:sym typeface="Century Gothic"/>
              </a:defRPr>
            </a:pPr>
            <a:r>
              <a:rPr dirty="0">
                <a:solidFill>
                  <a:srgbClr val="000000"/>
                </a:solidFill>
              </a:rPr>
              <a:t>Il </a:t>
            </a:r>
            <a:r>
              <a:rPr dirty="0" err="1">
                <a:solidFill>
                  <a:srgbClr val="000000"/>
                </a:solidFill>
              </a:rPr>
              <a:t>completamento</a:t>
            </a:r>
            <a:r>
              <a:rPr dirty="0">
                <a:solidFill>
                  <a:srgbClr val="000000"/>
                </a:solidFill>
              </a:rPr>
              <a:t> </a:t>
            </a:r>
            <a:r>
              <a:rPr dirty="0" err="1">
                <a:solidFill>
                  <a:srgbClr val="000000"/>
                </a:solidFill>
              </a:rPr>
              <a:t>della</a:t>
            </a:r>
            <a:r>
              <a:rPr dirty="0">
                <a:solidFill>
                  <a:srgbClr val="000000"/>
                </a:solidFill>
              </a:rPr>
              <a:t> </a:t>
            </a:r>
            <a:r>
              <a:rPr dirty="0" err="1">
                <a:solidFill>
                  <a:srgbClr val="000000"/>
                </a:solidFill>
              </a:rPr>
              <a:t>titolazione</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segnalato</a:t>
            </a:r>
            <a:r>
              <a:rPr dirty="0">
                <a:solidFill>
                  <a:srgbClr val="000000"/>
                </a:solidFill>
              </a:rPr>
              <a:t> da </a:t>
            </a:r>
            <a:r>
              <a:rPr dirty="0" err="1">
                <a:solidFill>
                  <a:srgbClr val="000000"/>
                </a:solidFill>
              </a:rPr>
              <a:t>una</a:t>
            </a:r>
            <a:r>
              <a:rPr dirty="0">
                <a:solidFill>
                  <a:srgbClr val="000000"/>
                </a:solidFill>
              </a:rPr>
              <a:t> </a:t>
            </a:r>
            <a:r>
              <a:rPr dirty="0" err="1">
                <a:solidFill>
                  <a:srgbClr val="000000"/>
                </a:solidFill>
              </a:rPr>
              <a:t>variazione</a:t>
            </a:r>
            <a:r>
              <a:rPr dirty="0">
                <a:solidFill>
                  <a:srgbClr val="000000"/>
                </a:solidFill>
              </a:rPr>
              <a:t> </a:t>
            </a:r>
            <a:r>
              <a:rPr dirty="0" err="1">
                <a:solidFill>
                  <a:srgbClr val="000000"/>
                </a:solidFill>
              </a:rPr>
              <a:t>apprezzabile</a:t>
            </a:r>
            <a:r>
              <a:rPr dirty="0">
                <a:solidFill>
                  <a:srgbClr val="000000"/>
                </a:solidFill>
              </a:rPr>
              <a:t> di </a:t>
            </a:r>
            <a:r>
              <a:rPr dirty="0" err="1">
                <a:solidFill>
                  <a:srgbClr val="000000"/>
                </a:solidFill>
              </a:rPr>
              <a:t>qualche</a:t>
            </a:r>
            <a:r>
              <a:rPr dirty="0">
                <a:solidFill>
                  <a:srgbClr val="000000"/>
                </a:solidFill>
              </a:rPr>
              <a:t> </a:t>
            </a:r>
            <a:r>
              <a:rPr dirty="0" err="1">
                <a:solidFill>
                  <a:srgbClr val="000000"/>
                </a:solidFill>
              </a:rPr>
              <a:t>proprietà</a:t>
            </a:r>
            <a:r>
              <a:rPr dirty="0">
                <a:solidFill>
                  <a:srgbClr val="000000"/>
                </a:solidFill>
              </a:rPr>
              <a:t> </a:t>
            </a:r>
            <a:r>
              <a:rPr dirty="0" err="1">
                <a:solidFill>
                  <a:srgbClr val="000000"/>
                </a:solidFill>
              </a:rPr>
              <a:t>chimica</a:t>
            </a:r>
            <a:r>
              <a:rPr dirty="0">
                <a:solidFill>
                  <a:srgbClr val="000000"/>
                </a:solidFill>
              </a:rPr>
              <a:t> o </a:t>
            </a:r>
            <a:r>
              <a:rPr dirty="0" err="1">
                <a:solidFill>
                  <a:srgbClr val="000000"/>
                </a:solidFill>
              </a:rPr>
              <a:t>fisica</a:t>
            </a:r>
            <a:r>
              <a:rPr dirty="0">
                <a:solidFill>
                  <a:srgbClr val="000000"/>
                </a:solidFill>
              </a:rPr>
              <a:t>, come il </a:t>
            </a:r>
            <a:r>
              <a:rPr dirty="0" err="1">
                <a:solidFill>
                  <a:srgbClr val="000000"/>
                </a:solidFill>
              </a:rPr>
              <a:t>colore</a:t>
            </a:r>
            <a:r>
              <a:rPr dirty="0">
                <a:solidFill>
                  <a:srgbClr val="000000"/>
                </a:solidFill>
              </a:rPr>
              <a:t> </a:t>
            </a:r>
            <a:r>
              <a:rPr dirty="0" err="1">
                <a:solidFill>
                  <a:srgbClr val="000000"/>
                </a:solidFill>
              </a:rPr>
              <a:t>della</a:t>
            </a:r>
            <a:r>
              <a:rPr dirty="0">
                <a:solidFill>
                  <a:srgbClr val="000000"/>
                </a:solidFill>
              </a:rPr>
              <a:t> </a:t>
            </a:r>
            <a:r>
              <a:rPr dirty="0" err="1">
                <a:solidFill>
                  <a:srgbClr val="000000"/>
                </a:solidFill>
              </a:rPr>
              <a:t>miscela</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sta</a:t>
            </a:r>
            <a:r>
              <a:rPr dirty="0">
                <a:solidFill>
                  <a:srgbClr val="000000"/>
                </a:solidFill>
              </a:rPr>
              <a:t> </a:t>
            </a:r>
            <a:r>
              <a:rPr dirty="0" err="1">
                <a:solidFill>
                  <a:srgbClr val="000000"/>
                </a:solidFill>
              </a:rPr>
              <a:t>reagendo</a:t>
            </a:r>
            <a:r>
              <a:rPr dirty="0">
                <a:solidFill>
                  <a:srgbClr val="000000"/>
                </a:solidFill>
              </a:rPr>
              <a:t>, o il </a:t>
            </a:r>
            <a:r>
              <a:rPr dirty="0" err="1">
                <a:solidFill>
                  <a:srgbClr val="000000"/>
                </a:solidFill>
              </a:rPr>
              <a:t>colore</a:t>
            </a:r>
            <a:r>
              <a:rPr dirty="0">
                <a:solidFill>
                  <a:srgbClr val="000000"/>
                </a:solidFill>
              </a:rPr>
              <a:t> di </a:t>
            </a:r>
            <a:r>
              <a:rPr dirty="0" err="1">
                <a:solidFill>
                  <a:srgbClr val="000000"/>
                </a:solidFill>
              </a:rPr>
              <a:t>una</a:t>
            </a:r>
            <a:r>
              <a:rPr dirty="0">
                <a:solidFill>
                  <a:srgbClr val="000000"/>
                </a:solidFill>
              </a:rPr>
              <a:t> </a:t>
            </a:r>
            <a:r>
              <a:rPr dirty="0" err="1">
                <a:solidFill>
                  <a:srgbClr val="000000"/>
                </a:solidFill>
              </a:rPr>
              <a:t>sostanza</a:t>
            </a:r>
            <a:r>
              <a:rPr dirty="0">
                <a:solidFill>
                  <a:srgbClr val="000000"/>
                </a:solidFill>
              </a:rPr>
              <a:t> </a:t>
            </a:r>
            <a:r>
              <a:rPr dirty="0" err="1">
                <a:solidFill>
                  <a:srgbClr val="000000"/>
                </a:solidFill>
              </a:rPr>
              <a:t>ausiliaria</a:t>
            </a:r>
            <a:r>
              <a:rPr dirty="0">
                <a:solidFill>
                  <a:srgbClr val="000000"/>
                </a:solidFill>
              </a:rPr>
              <a:t> (</a:t>
            </a:r>
            <a:r>
              <a:rPr dirty="0" err="1">
                <a:solidFill>
                  <a:srgbClr val="000000"/>
                </a:solidFill>
              </a:rPr>
              <a:t>indicatore</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stata</a:t>
            </a:r>
            <a:r>
              <a:rPr dirty="0">
                <a:solidFill>
                  <a:srgbClr val="000000"/>
                </a:solidFill>
              </a:rPr>
              <a:t> </a:t>
            </a:r>
            <a:r>
              <a:rPr dirty="0" err="1">
                <a:solidFill>
                  <a:srgbClr val="000000"/>
                </a:solidFill>
              </a:rPr>
              <a:t>aggiunta</a:t>
            </a:r>
            <a:r>
              <a:rPr dirty="0">
                <a:solidFill>
                  <a:srgbClr val="000000"/>
                </a:solidFill>
              </a:rPr>
              <a:t> </a:t>
            </a:r>
            <a:r>
              <a:rPr dirty="0" err="1">
                <a:solidFill>
                  <a:srgbClr val="000000"/>
                </a:solidFill>
              </a:rPr>
              <a:t>alla</a:t>
            </a:r>
            <a:r>
              <a:rPr dirty="0">
                <a:solidFill>
                  <a:srgbClr val="000000"/>
                </a:solidFill>
              </a:rPr>
              <a:t> </a:t>
            </a:r>
            <a:r>
              <a:rPr dirty="0" err="1">
                <a:solidFill>
                  <a:srgbClr val="000000"/>
                </a:solidFill>
              </a:rPr>
              <a:t>soluzione</a:t>
            </a:r>
            <a:r>
              <a:rPr dirty="0">
                <a:solidFill>
                  <a:srgbClr val="000000"/>
                </a:solidFill>
              </a:rPr>
              <a:t> da </a:t>
            </a:r>
            <a:r>
              <a:rPr dirty="0" err="1">
                <a:solidFill>
                  <a:srgbClr val="000000"/>
                </a:solidFill>
              </a:rPr>
              <a:t>titolare</a:t>
            </a:r>
            <a:r>
              <a:rPr dirty="0">
                <a:solidFill>
                  <a:srgbClr val="000000"/>
                </a:solidFill>
              </a:rPr>
              <a:t>.</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74" name="CasellaDiTesto 3"/>
          <p:cNvSpPr txBox="1"/>
          <p:nvPr/>
        </p:nvSpPr>
        <p:spPr>
          <a:xfrm>
            <a:off x="223552" y="132520"/>
            <a:ext cx="11029276" cy="5984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400" b="1">
                <a:solidFill>
                  <a:srgbClr val="FFFFFF"/>
                </a:solidFill>
                <a:latin typeface="+mn-lt"/>
                <a:ea typeface="+mn-ea"/>
                <a:cs typeface="+mn-cs"/>
                <a:sym typeface="Century Gothic"/>
              </a:defRPr>
            </a:pPr>
            <a:r>
              <a:rPr dirty="0">
                <a:solidFill>
                  <a:srgbClr val="000000"/>
                </a:solidFill>
              </a:rPr>
              <a:t>TITOLAZIONE: DEFINIZIONI</a:t>
            </a:r>
          </a:p>
          <a:p>
            <a:pPr>
              <a:defRPr sz="2400" b="1">
                <a:solidFill>
                  <a:srgbClr val="FFFFFF"/>
                </a:solidFill>
                <a:latin typeface="+mn-lt"/>
                <a:ea typeface="+mn-ea"/>
                <a:cs typeface="+mn-cs"/>
                <a:sym typeface="Century Gothic"/>
              </a:defRPr>
            </a:pPr>
            <a:endParaRPr dirty="0"/>
          </a:p>
          <a:p>
            <a:pPr>
              <a:defRPr sz="2400">
                <a:solidFill>
                  <a:srgbClr val="FFFFFF"/>
                </a:solidFill>
                <a:latin typeface="+mn-lt"/>
                <a:ea typeface="+mn-ea"/>
                <a:cs typeface="+mn-cs"/>
                <a:sym typeface="Century Gothic"/>
              </a:defRPr>
            </a:pPr>
            <a:endParaRPr dirty="0"/>
          </a:p>
          <a:p>
            <a:pPr marL="285750" indent="-285750">
              <a:buSzPct val="100000"/>
              <a:buFont typeface="Arial"/>
              <a:buChar char="•"/>
              <a:defRPr sz="2400">
                <a:solidFill>
                  <a:srgbClr val="FFFFFF"/>
                </a:solidFill>
                <a:latin typeface="+mn-lt"/>
                <a:ea typeface="+mn-ea"/>
                <a:cs typeface="+mn-cs"/>
                <a:sym typeface="Century Gothic"/>
              </a:defRPr>
            </a:pPr>
            <a:r>
              <a:rPr dirty="0" err="1">
                <a:solidFill>
                  <a:srgbClr val="000000"/>
                </a:solidFill>
              </a:rPr>
              <a:t>Titolante</a:t>
            </a:r>
            <a:r>
              <a:rPr lang="it-IT" dirty="0">
                <a:solidFill>
                  <a:srgbClr val="000000"/>
                </a:solidFill>
              </a:rPr>
              <a:t>:</a:t>
            </a:r>
            <a:r>
              <a:rPr dirty="0">
                <a:solidFill>
                  <a:srgbClr val="000000"/>
                </a:solidFill>
              </a:rPr>
              <a:t> la </a:t>
            </a:r>
            <a:r>
              <a:rPr dirty="0" err="1">
                <a:solidFill>
                  <a:srgbClr val="000000"/>
                </a:solidFill>
              </a:rPr>
              <a:t>soluzione</a:t>
            </a:r>
            <a:r>
              <a:rPr dirty="0">
                <a:solidFill>
                  <a:srgbClr val="000000"/>
                </a:solidFill>
              </a:rPr>
              <a:t> a </a:t>
            </a:r>
            <a:r>
              <a:rPr dirty="0" err="1">
                <a:solidFill>
                  <a:srgbClr val="000000"/>
                </a:solidFill>
              </a:rPr>
              <a:t>concentrazione</a:t>
            </a:r>
            <a:r>
              <a:rPr dirty="0">
                <a:solidFill>
                  <a:srgbClr val="000000"/>
                </a:solidFill>
              </a:rPr>
              <a:t> nota</a:t>
            </a:r>
          </a:p>
          <a:p>
            <a:pPr marL="285750" indent="-285750">
              <a:buSzPct val="100000"/>
              <a:buChar char="-"/>
              <a:defRPr sz="2400">
                <a:solidFill>
                  <a:srgbClr val="FFFFFF"/>
                </a:solidFill>
                <a:latin typeface="+mn-lt"/>
                <a:ea typeface="+mn-ea"/>
                <a:cs typeface="+mn-cs"/>
                <a:sym typeface="Century Gothic"/>
              </a:defRPr>
            </a:pPr>
            <a:endParaRPr dirty="0"/>
          </a:p>
          <a:p>
            <a:pPr marL="285750" indent="-285750">
              <a:buSzPct val="100000"/>
              <a:buFont typeface="Arial"/>
              <a:buChar char="•"/>
              <a:defRPr sz="2400">
                <a:solidFill>
                  <a:srgbClr val="FFFFFF"/>
                </a:solidFill>
                <a:latin typeface="+mn-lt"/>
                <a:ea typeface="+mn-ea"/>
                <a:cs typeface="+mn-cs"/>
                <a:sym typeface="Century Gothic"/>
              </a:defRPr>
            </a:pPr>
            <a:r>
              <a:rPr dirty="0" err="1">
                <a:solidFill>
                  <a:srgbClr val="000000"/>
                </a:solidFill>
              </a:rPr>
              <a:t>Titolando</a:t>
            </a:r>
            <a:r>
              <a:rPr lang="it-IT" dirty="0">
                <a:solidFill>
                  <a:srgbClr val="000000"/>
                </a:solidFill>
              </a:rPr>
              <a:t>:</a:t>
            </a:r>
            <a:r>
              <a:rPr dirty="0">
                <a:solidFill>
                  <a:srgbClr val="000000"/>
                </a:solidFill>
              </a:rPr>
              <a:t> la </a:t>
            </a:r>
            <a:r>
              <a:rPr dirty="0" err="1">
                <a:solidFill>
                  <a:srgbClr val="000000"/>
                </a:solidFill>
              </a:rPr>
              <a:t>soluzione</a:t>
            </a:r>
            <a:r>
              <a:rPr dirty="0">
                <a:solidFill>
                  <a:srgbClr val="000000"/>
                </a:solidFill>
              </a:rPr>
              <a:t> a </a:t>
            </a:r>
            <a:r>
              <a:rPr dirty="0" err="1">
                <a:solidFill>
                  <a:srgbClr val="000000"/>
                </a:solidFill>
              </a:rPr>
              <a:t>concentrazione</a:t>
            </a:r>
            <a:r>
              <a:rPr dirty="0">
                <a:solidFill>
                  <a:srgbClr val="000000"/>
                </a:solidFill>
              </a:rPr>
              <a:t> incognita</a:t>
            </a:r>
          </a:p>
          <a:p>
            <a:pPr>
              <a:defRPr sz="2400">
                <a:solidFill>
                  <a:srgbClr val="FFFFFF"/>
                </a:solidFill>
                <a:latin typeface="+mn-lt"/>
                <a:ea typeface="+mn-ea"/>
                <a:cs typeface="+mn-cs"/>
                <a:sym typeface="Century Gothic"/>
              </a:defRPr>
            </a:pPr>
            <a:endParaRPr dirty="0"/>
          </a:p>
          <a:p>
            <a:pPr>
              <a:defRPr sz="2400">
                <a:solidFill>
                  <a:srgbClr val="FFFFFF"/>
                </a:solidFill>
                <a:latin typeface="+mn-lt"/>
                <a:ea typeface="+mn-ea"/>
                <a:cs typeface="+mn-cs"/>
                <a:sym typeface="Century Gothic"/>
              </a:defRPr>
            </a:pPr>
            <a:r>
              <a:rPr dirty="0" err="1">
                <a:solidFill>
                  <a:srgbClr val="000000"/>
                </a:solidFill>
              </a:rPr>
              <a:t>Considerando</a:t>
            </a:r>
            <a:r>
              <a:rPr dirty="0">
                <a:solidFill>
                  <a:srgbClr val="000000"/>
                </a:solidFill>
              </a:rPr>
              <a:t> </a:t>
            </a:r>
            <a:r>
              <a:rPr dirty="0" err="1">
                <a:solidFill>
                  <a:srgbClr val="000000"/>
                </a:solidFill>
              </a:rPr>
              <a:t>una</a:t>
            </a:r>
            <a:r>
              <a:rPr dirty="0">
                <a:solidFill>
                  <a:srgbClr val="000000"/>
                </a:solidFill>
              </a:rPr>
              <a:t> </a:t>
            </a:r>
            <a:r>
              <a:rPr dirty="0" err="1">
                <a:solidFill>
                  <a:srgbClr val="000000"/>
                </a:solidFill>
              </a:rPr>
              <a:t>generica</a:t>
            </a:r>
            <a:r>
              <a:rPr dirty="0">
                <a:solidFill>
                  <a:srgbClr val="000000"/>
                </a:solidFill>
              </a:rPr>
              <a:t> </a:t>
            </a:r>
            <a:r>
              <a:rPr dirty="0" err="1">
                <a:solidFill>
                  <a:srgbClr val="000000"/>
                </a:solidFill>
              </a:rPr>
              <a:t>reazione</a:t>
            </a:r>
            <a:r>
              <a:rPr dirty="0">
                <a:solidFill>
                  <a:srgbClr val="000000"/>
                </a:solidFill>
              </a:rPr>
              <a:t> </a:t>
            </a:r>
            <a:r>
              <a:rPr dirty="0" err="1">
                <a:solidFill>
                  <a:srgbClr val="000000"/>
                </a:solidFill>
              </a:rPr>
              <a:t>tra</a:t>
            </a:r>
            <a:r>
              <a:rPr dirty="0">
                <a:solidFill>
                  <a:srgbClr val="000000"/>
                </a:solidFill>
              </a:rPr>
              <a:t> A e B per dare il </a:t>
            </a:r>
            <a:r>
              <a:rPr dirty="0" err="1">
                <a:solidFill>
                  <a:srgbClr val="000000"/>
                </a:solidFill>
              </a:rPr>
              <a:t>prodotto</a:t>
            </a:r>
            <a:r>
              <a:rPr dirty="0">
                <a:solidFill>
                  <a:srgbClr val="000000"/>
                </a:solidFill>
              </a:rPr>
              <a:t> AB</a:t>
            </a:r>
          </a:p>
          <a:p>
            <a:pPr>
              <a:defRPr sz="2400">
                <a:solidFill>
                  <a:srgbClr val="FFFFFF"/>
                </a:solidFill>
                <a:latin typeface="+mn-lt"/>
                <a:ea typeface="+mn-ea"/>
                <a:cs typeface="+mn-cs"/>
                <a:sym typeface="Century Gothic"/>
              </a:defRPr>
            </a:pPr>
            <a:endParaRPr dirty="0"/>
          </a:p>
          <a:p>
            <a:pPr algn="ctr">
              <a:defRPr sz="2400">
                <a:solidFill>
                  <a:srgbClr val="FFFFFF"/>
                </a:solidFill>
                <a:latin typeface="+mn-lt"/>
                <a:ea typeface="+mn-ea"/>
                <a:cs typeface="+mn-cs"/>
                <a:sym typeface="Century Gothic"/>
              </a:defRPr>
            </a:pPr>
            <a:r>
              <a:rPr dirty="0">
                <a:solidFill>
                  <a:srgbClr val="000000"/>
                </a:solidFill>
              </a:rPr>
              <a:t>A + B → AB</a:t>
            </a:r>
          </a:p>
          <a:p>
            <a:pPr>
              <a:defRPr sz="2400">
                <a:solidFill>
                  <a:srgbClr val="FFFFFF"/>
                </a:solidFill>
                <a:latin typeface="+mn-lt"/>
                <a:ea typeface="+mn-ea"/>
                <a:cs typeface="+mn-cs"/>
                <a:sym typeface="Century Gothic"/>
              </a:defRPr>
            </a:pPr>
            <a:endParaRPr dirty="0"/>
          </a:p>
          <a:p>
            <a:pPr>
              <a:defRPr sz="2400">
                <a:solidFill>
                  <a:srgbClr val="FFFFFF"/>
                </a:solidFill>
                <a:latin typeface="+mn-lt"/>
                <a:ea typeface="+mn-ea"/>
                <a:cs typeface="+mn-cs"/>
                <a:sym typeface="Century Gothic"/>
              </a:defRPr>
            </a:pPr>
            <a:r>
              <a:rPr dirty="0">
                <a:solidFill>
                  <a:srgbClr val="000000"/>
                </a:solidFill>
              </a:rPr>
              <a:t>Si </a:t>
            </a:r>
            <a:r>
              <a:rPr dirty="0" err="1">
                <a:solidFill>
                  <a:srgbClr val="000000"/>
                </a:solidFill>
              </a:rPr>
              <a:t>definisce</a:t>
            </a:r>
            <a:r>
              <a:rPr dirty="0">
                <a:solidFill>
                  <a:srgbClr val="000000"/>
                </a:solidFill>
              </a:rPr>
              <a:t> </a:t>
            </a:r>
            <a:r>
              <a:rPr b="1" dirty="0">
                <a:solidFill>
                  <a:srgbClr val="000000"/>
                </a:solidFill>
              </a:rPr>
              <a:t>punto </a:t>
            </a:r>
            <a:r>
              <a:rPr b="1" dirty="0" err="1">
                <a:solidFill>
                  <a:srgbClr val="000000"/>
                </a:solidFill>
              </a:rPr>
              <a:t>equivalente</a:t>
            </a:r>
            <a:r>
              <a:rPr dirty="0">
                <a:solidFill>
                  <a:srgbClr val="000000"/>
                </a:solidFill>
              </a:rPr>
              <a:t> il punto al quale </a:t>
            </a:r>
            <a:r>
              <a:rPr dirty="0" err="1">
                <a:solidFill>
                  <a:srgbClr val="000000"/>
                </a:solidFill>
              </a:rPr>
              <a:t>una</a:t>
            </a:r>
            <a:r>
              <a:rPr dirty="0">
                <a:solidFill>
                  <a:srgbClr val="000000"/>
                </a:solidFill>
              </a:rPr>
              <a:t> </a:t>
            </a:r>
            <a:r>
              <a:rPr dirty="0" err="1">
                <a:solidFill>
                  <a:srgbClr val="000000"/>
                </a:solidFill>
              </a:rPr>
              <a:t>quantità</a:t>
            </a:r>
            <a:r>
              <a:rPr dirty="0">
                <a:solidFill>
                  <a:srgbClr val="000000"/>
                </a:solidFill>
              </a:rPr>
              <a:t> </a:t>
            </a:r>
            <a:r>
              <a:rPr dirty="0" err="1">
                <a:solidFill>
                  <a:srgbClr val="000000"/>
                </a:solidFill>
              </a:rPr>
              <a:t>esattamente</a:t>
            </a:r>
            <a:r>
              <a:rPr dirty="0">
                <a:solidFill>
                  <a:srgbClr val="000000"/>
                </a:solidFill>
              </a:rPr>
              <a:t> </a:t>
            </a:r>
            <a:r>
              <a:rPr dirty="0" err="1">
                <a:solidFill>
                  <a:srgbClr val="000000"/>
                </a:solidFill>
              </a:rPr>
              <a:t>stechiometrica</a:t>
            </a:r>
            <a:r>
              <a:rPr dirty="0">
                <a:solidFill>
                  <a:srgbClr val="000000"/>
                </a:solidFill>
              </a:rPr>
              <a:t> di </a:t>
            </a:r>
            <a:r>
              <a:rPr dirty="0" err="1">
                <a:solidFill>
                  <a:srgbClr val="000000"/>
                </a:solidFill>
              </a:rPr>
              <a:t>titolante</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stata</a:t>
            </a:r>
            <a:r>
              <a:rPr dirty="0">
                <a:solidFill>
                  <a:srgbClr val="000000"/>
                </a:solidFill>
              </a:rPr>
              <a:t> </a:t>
            </a:r>
            <a:r>
              <a:rPr dirty="0" err="1">
                <a:solidFill>
                  <a:srgbClr val="000000"/>
                </a:solidFill>
              </a:rPr>
              <a:t>aggiunta</a:t>
            </a:r>
            <a:r>
              <a:rPr dirty="0">
                <a:solidFill>
                  <a:srgbClr val="000000"/>
                </a:solidFill>
              </a:rPr>
              <a:t> al </a:t>
            </a:r>
            <a:r>
              <a:rPr dirty="0" err="1">
                <a:solidFill>
                  <a:srgbClr val="000000"/>
                </a:solidFill>
              </a:rPr>
              <a:t>titolando</a:t>
            </a:r>
            <a:r>
              <a:rPr dirty="0">
                <a:solidFill>
                  <a:srgbClr val="000000"/>
                </a:solidFill>
              </a:rPr>
              <a:t>. </a:t>
            </a:r>
            <a:r>
              <a:rPr dirty="0" err="1">
                <a:solidFill>
                  <a:srgbClr val="000000"/>
                </a:solidFill>
              </a:rPr>
              <a:t>Indicando</a:t>
            </a:r>
            <a:r>
              <a:rPr dirty="0">
                <a:solidFill>
                  <a:srgbClr val="000000"/>
                </a:solidFill>
              </a:rPr>
              <a:t> con n il </a:t>
            </a:r>
            <a:r>
              <a:rPr dirty="0" err="1">
                <a:solidFill>
                  <a:srgbClr val="000000"/>
                </a:solidFill>
              </a:rPr>
              <a:t>numero</a:t>
            </a:r>
            <a:r>
              <a:rPr dirty="0">
                <a:solidFill>
                  <a:srgbClr val="000000"/>
                </a:solidFill>
              </a:rPr>
              <a:t> di </a:t>
            </a:r>
            <a:r>
              <a:rPr dirty="0" err="1">
                <a:solidFill>
                  <a:srgbClr val="000000"/>
                </a:solidFill>
              </a:rPr>
              <a:t>moli</a:t>
            </a:r>
            <a:r>
              <a:rPr dirty="0">
                <a:solidFill>
                  <a:srgbClr val="000000"/>
                </a:solidFill>
              </a:rPr>
              <a:t>, al punto </a:t>
            </a:r>
            <a:r>
              <a:rPr dirty="0" err="1">
                <a:solidFill>
                  <a:srgbClr val="000000"/>
                </a:solidFill>
              </a:rPr>
              <a:t>equivalente</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verifica</a:t>
            </a:r>
            <a:r>
              <a:rPr dirty="0">
                <a:solidFill>
                  <a:srgbClr val="000000"/>
                </a:solidFill>
              </a:rPr>
              <a:t> la </a:t>
            </a:r>
            <a:r>
              <a:rPr dirty="0" err="1">
                <a:solidFill>
                  <a:srgbClr val="000000"/>
                </a:solidFill>
              </a:rPr>
              <a:t>condizione</a:t>
            </a:r>
            <a:endParaRPr dirty="0"/>
          </a:p>
          <a:p>
            <a:pPr>
              <a:defRPr sz="2400">
                <a:solidFill>
                  <a:srgbClr val="FFFFFF"/>
                </a:solidFill>
                <a:latin typeface="+mn-lt"/>
                <a:ea typeface="+mn-ea"/>
                <a:cs typeface="+mn-cs"/>
                <a:sym typeface="Century Gothic"/>
              </a:defRPr>
            </a:pPr>
            <a:endParaRPr dirty="0"/>
          </a:p>
          <a:p>
            <a:pPr algn="ctr">
              <a:defRPr sz="2400">
                <a:solidFill>
                  <a:srgbClr val="FFFFFF"/>
                </a:solidFill>
                <a:latin typeface="+mn-lt"/>
                <a:ea typeface="+mn-ea"/>
                <a:cs typeface="+mn-cs"/>
                <a:sym typeface="Century Gothic"/>
              </a:defRPr>
            </a:pPr>
            <a:r>
              <a:rPr dirty="0">
                <a:solidFill>
                  <a:srgbClr val="000000"/>
                </a:solidFill>
              </a:rPr>
              <a:t>n</a:t>
            </a:r>
            <a:r>
              <a:rPr lang="it-IT" dirty="0">
                <a:solidFill>
                  <a:srgbClr val="000000"/>
                </a:solidFill>
              </a:rPr>
              <a:t>A</a:t>
            </a:r>
            <a:r>
              <a:rPr dirty="0">
                <a:solidFill>
                  <a:srgbClr val="000000"/>
                </a:solidFill>
              </a:rPr>
              <a:t>=n</a:t>
            </a:r>
            <a:r>
              <a:rPr lang="it-IT" dirty="0">
                <a:solidFill>
                  <a:srgbClr val="000000"/>
                </a:solidFill>
              </a:rPr>
              <a:t>B</a:t>
            </a:r>
            <a:endParaRPr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76" name="CasellaDiTesto 4"/>
          <p:cNvSpPr txBox="1"/>
          <p:nvPr/>
        </p:nvSpPr>
        <p:spPr>
          <a:xfrm>
            <a:off x="602310" y="424066"/>
            <a:ext cx="11119901" cy="61160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400">
                <a:solidFill>
                  <a:srgbClr val="FFFFFF"/>
                </a:solidFill>
                <a:latin typeface="+mn-lt"/>
                <a:ea typeface="+mn-ea"/>
                <a:cs typeface="+mn-cs"/>
                <a:sym typeface="Century Gothic"/>
              </a:defRPr>
            </a:pPr>
            <a:r>
              <a:rPr dirty="0" err="1">
                <a:solidFill>
                  <a:srgbClr val="000000"/>
                </a:solidFill>
              </a:rPr>
              <a:t>Esprimendo</a:t>
            </a:r>
            <a:r>
              <a:rPr dirty="0">
                <a:solidFill>
                  <a:srgbClr val="000000"/>
                </a:solidFill>
              </a:rPr>
              <a:t> la </a:t>
            </a:r>
            <a:r>
              <a:rPr dirty="0" err="1">
                <a:solidFill>
                  <a:srgbClr val="000000"/>
                </a:solidFill>
              </a:rPr>
              <a:t>concentrazione</a:t>
            </a:r>
            <a:r>
              <a:rPr dirty="0">
                <a:solidFill>
                  <a:srgbClr val="000000"/>
                </a:solidFill>
              </a:rPr>
              <a:t> </a:t>
            </a:r>
            <a:r>
              <a:rPr dirty="0" err="1">
                <a:solidFill>
                  <a:srgbClr val="000000"/>
                </a:solidFill>
              </a:rPr>
              <a:t>delle</a:t>
            </a:r>
            <a:r>
              <a:rPr dirty="0">
                <a:solidFill>
                  <a:srgbClr val="000000"/>
                </a:solidFill>
              </a:rPr>
              <a:t> </a:t>
            </a:r>
            <a:r>
              <a:rPr dirty="0" err="1">
                <a:solidFill>
                  <a:srgbClr val="000000"/>
                </a:solidFill>
              </a:rPr>
              <a:t>soluzioni</a:t>
            </a:r>
            <a:r>
              <a:rPr dirty="0">
                <a:solidFill>
                  <a:srgbClr val="000000"/>
                </a:solidFill>
              </a:rPr>
              <a:t> in </a:t>
            </a:r>
            <a:r>
              <a:rPr dirty="0" err="1">
                <a:solidFill>
                  <a:srgbClr val="000000"/>
                </a:solidFill>
              </a:rPr>
              <a:t>molarità</a:t>
            </a:r>
            <a:r>
              <a:rPr dirty="0">
                <a:solidFill>
                  <a:srgbClr val="000000"/>
                </a:solidFill>
              </a:rPr>
              <a:t> M, al punto </a:t>
            </a:r>
            <a:r>
              <a:rPr dirty="0" err="1">
                <a:solidFill>
                  <a:srgbClr val="000000"/>
                </a:solidFill>
              </a:rPr>
              <a:t>equivalente</a:t>
            </a:r>
            <a:r>
              <a:rPr dirty="0">
                <a:solidFill>
                  <a:srgbClr val="000000"/>
                </a:solidFill>
              </a:rPr>
              <a:t> vale la </a:t>
            </a:r>
            <a:r>
              <a:rPr dirty="0" err="1">
                <a:solidFill>
                  <a:srgbClr val="000000"/>
                </a:solidFill>
              </a:rPr>
              <a:t>relazione</a:t>
            </a:r>
            <a:r>
              <a:rPr dirty="0">
                <a:solidFill>
                  <a:srgbClr val="000000"/>
                </a:solidFill>
              </a:rPr>
              <a:t>:</a:t>
            </a:r>
          </a:p>
          <a:p>
            <a:pPr>
              <a:defRPr sz="2400">
                <a:solidFill>
                  <a:srgbClr val="FFFFFF"/>
                </a:solidFill>
                <a:latin typeface="+mn-lt"/>
                <a:ea typeface="+mn-ea"/>
                <a:cs typeface="+mn-cs"/>
                <a:sym typeface="Century Gothic"/>
              </a:defRPr>
            </a:pPr>
            <a:endParaRPr dirty="0"/>
          </a:p>
          <a:p>
            <a:pPr>
              <a:defRPr sz="2400">
                <a:solidFill>
                  <a:srgbClr val="FFFFFF"/>
                </a:solidFill>
                <a:latin typeface="+mn-lt"/>
                <a:ea typeface="+mn-ea"/>
                <a:cs typeface="+mn-cs"/>
                <a:sym typeface="Century Gothic"/>
              </a:defRPr>
            </a:pPr>
            <a:endParaRPr dirty="0"/>
          </a:p>
          <a:p>
            <a:pPr>
              <a:defRPr sz="2400">
                <a:solidFill>
                  <a:srgbClr val="FFFFFF"/>
                </a:solidFill>
                <a:latin typeface="+mn-lt"/>
                <a:ea typeface="+mn-ea"/>
                <a:cs typeface="+mn-cs"/>
                <a:sym typeface="Century Gothic"/>
              </a:defRPr>
            </a:pPr>
            <a:endParaRPr dirty="0"/>
          </a:p>
          <a:p>
            <a:pPr algn="ctr">
              <a:defRPr sz="2400" b="1">
                <a:solidFill>
                  <a:srgbClr val="FFFFFF"/>
                </a:solidFill>
                <a:latin typeface="+mn-lt"/>
                <a:ea typeface="+mn-ea"/>
                <a:cs typeface="+mn-cs"/>
                <a:sym typeface="Century Gothic"/>
              </a:defRPr>
            </a:pPr>
            <a:r>
              <a:rPr dirty="0">
                <a:solidFill>
                  <a:srgbClr val="000000"/>
                </a:solidFill>
              </a:rPr>
              <a:t>V</a:t>
            </a:r>
            <a:r>
              <a:rPr baseline="-25000" dirty="0">
                <a:solidFill>
                  <a:srgbClr val="000000"/>
                </a:solidFill>
              </a:rPr>
              <a:t>0</a:t>
            </a:r>
            <a:r>
              <a:rPr dirty="0">
                <a:solidFill>
                  <a:srgbClr val="000000"/>
                </a:solidFill>
              </a:rPr>
              <a:t>C</a:t>
            </a:r>
            <a:r>
              <a:rPr baseline="-25000" dirty="0">
                <a:solidFill>
                  <a:srgbClr val="000000"/>
                </a:solidFill>
              </a:rPr>
              <a:t>0</a:t>
            </a:r>
            <a:r>
              <a:rPr dirty="0">
                <a:solidFill>
                  <a:srgbClr val="000000"/>
                </a:solidFill>
              </a:rPr>
              <a:t>= C</a:t>
            </a:r>
            <a:r>
              <a:rPr baseline="-25000" dirty="0">
                <a:solidFill>
                  <a:srgbClr val="000000"/>
                </a:solidFill>
              </a:rPr>
              <a:t>T</a:t>
            </a:r>
            <a:r>
              <a:rPr dirty="0">
                <a:solidFill>
                  <a:srgbClr val="000000"/>
                </a:solidFill>
              </a:rPr>
              <a:t> </a:t>
            </a:r>
            <a:r>
              <a:rPr dirty="0" err="1">
                <a:solidFill>
                  <a:srgbClr val="000000"/>
                </a:solidFill>
              </a:rPr>
              <a:t>V</a:t>
            </a:r>
            <a:r>
              <a:rPr baseline="-25000" dirty="0" err="1">
                <a:solidFill>
                  <a:srgbClr val="000000"/>
                </a:solidFill>
              </a:rPr>
              <a:t>eq</a:t>
            </a:r>
            <a:endParaRPr baseline="-25000" dirty="0"/>
          </a:p>
          <a:p>
            <a:pPr>
              <a:defRPr sz="2400">
                <a:solidFill>
                  <a:srgbClr val="FFFFFF"/>
                </a:solidFill>
                <a:latin typeface="+mn-lt"/>
                <a:ea typeface="+mn-ea"/>
                <a:cs typeface="+mn-cs"/>
                <a:sym typeface="Century Gothic"/>
              </a:defRPr>
            </a:pPr>
            <a:endParaRPr baseline="-25000" dirty="0"/>
          </a:p>
          <a:p>
            <a:pPr>
              <a:defRPr sz="2400">
                <a:solidFill>
                  <a:srgbClr val="FFFFFF"/>
                </a:solidFill>
                <a:latin typeface="+mn-lt"/>
                <a:ea typeface="+mn-ea"/>
                <a:cs typeface="+mn-cs"/>
                <a:sym typeface="Century Gothic"/>
              </a:defRPr>
            </a:pPr>
            <a:endParaRPr baseline="-25000" dirty="0"/>
          </a:p>
          <a:p>
            <a:pPr>
              <a:defRPr sz="2400">
                <a:solidFill>
                  <a:srgbClr val="FFFFFF"/>
                </a:solidFill>
                <a:latin typeface="+mn-lt"/>
                <a:ea typeface="+mn-ea"/>
                <a:cs typeface="+mn-cs"/>
                <a:sym typeface="Century Gothic"/>
              </a:defRPr>
            </a:pPr>
            <a:endParaRPr baseline="-25000" dirty="0"/>
          </a:p>
          <a:p>
            <a:pPr>
              <a:defRPr sz="2400">
                <a:solidFill>
                  <a:srgbClr val="FFFFFF"/>
                </a:solidFill>
                <a:latin typeface="+mn-lt"/>
                <a:ea typeface="+mn-ea"/>
                <a:cs typeface="+mn-cs"/>
                <a:sym typeface="Century Gothic"/>
              </a:defRPr>
            </a:pPr>
            <a:r>
              <a:rPr dirty="0">
                <a:solidFill>
                  <a:srgbClr val="000000"/>
                </a:solidFill>
              </a:rPr>
              <a:t>Dove:</a:t>
            </a:r>
          </a:p>
          <a:p>
            <a:pPr>
              <a:lnSpc>
                <a:spcPct val="150000"/>
              </a:lnSpc>
              <a:defRPr sz="2400">
                <a:solidFill>
                  <a:srgbClr val="FFFFFF"/>
                </a:solidFill>
                <a:latin typeface="+mn-lt"/>
                <a:ea typeface="+mn-ea"/>
                <a:cs typeface="+mn-cs"/>
                <a:sym typeface="Century Gothic"/>
              </a:defRPr>
            </a:pPr>
            <a:r>
              <a:rPr dirty="0">
                <a:solidFill>
                  <a:srgbClr val="000000"/>
                </a:solidFill>
              </a:rPr>
              <a:t>V</a:t>
            </a:r>
            <a:r>
              <a:rPr baseline="-25000" dirty="0">
                <a:solidFill>
                  <a:srgbClr val="000000"/>
                </a:solidFill>
              </a:rPr>
              <a:t>0</a:t>
            </a:r>
            <a:r>
              <a:rPr dirty="0">
                <a:solidFill>
                  <a:srgbClr val="000000"/>
                </a:solidFill>
              </a:rPr>
              <a:t> volume del </a:t>
            </a:r>
            <a:r>
              <a:rPr dirty="0" err="1">
                <a:solidFill>
                  <a:srgbClr val="000000"/>
                </a:solidFill>
              </a:rPr>
              <a:t>titolando</a:t>
            </a:r>
            <a:endParaRPr dirty="0"/>
          </a:p>
          <a:p>
            <a:pPr>
              <a:lnSpc>
                <a:spcPct val="150000"/>
              </a:lnSpc>
              <a:defRPr sz="2400">
                <a:solidFill>
                  <a:srgbClr val="FFFFFF"/>
                </a:solidFill>
                <a:latin typeface="+mn-lt"/>
                <a:ea typeface="+mn-ea"/>
                <a:cs typeface="+mn-cs"/>
                <a:sym typeface="Century Gothic"/>
              </a:defRPr>
            </a:pPr>
            <a:r>
              <a:rPr dirty="0">
                <a:solidFill>
                  <a:srgbClr val="000000"/>
                </a:solidFill>
              </a:rPr>
              <a:t>C</a:t>
            </a:r>
            <a:r>
              <a:rPr baseline="-25000" dirty="0">
                <a:solidFill>
                  <a:srgbClr val="000000"/>
                </a:solidFill>
              </a:rPr>
              <a:t>0</a:t>
            </a:r>
            <a:r>
              <a:rPr dirty="0">
                <a:solidFill>
                  <a:srgbClr val="000000"/>
                </a:solidFill>
              </a:rPr>
              <a:t> </a:t>
            </a:r>
            <a:r>
              <a:rPr dirty="0" err="1">
                <a:solidFill>
                  <a:srgbClr val="000000"/>
                </a:solidFill>
              </a:rPr>
              <a:t>concentrazione</a:t>
            </a:r>
            <a:r>
              <a:rPr dirty="0">
                <a:solidFill>
                  <a:srgbClr val="000000"/>
                </a:solidFill>
              </a:rPr>
              <a:t> del </a:t>
            </a:r>
            <a:r>
              <a:rPr dirty="0" err="1">
                <a:solidFill>
                  <a:srgbClr val="000000"/>
                </a:solidFill>
              </a:rPr>
              <a:t>titolando</a:t>
            </a:r>
            <a:endParaRPr dirty="0"/>
          </a:p>
          <a:p>
            <a:pPr>
              <a:lnSpc>
                <a:spcPct val="150000"/>
              </a:lnSpc>
              <a:defRPr sz="2400">
                <a:solidFill>
                  <a:srgbClr val="FFFFFF"/>
                </a:solidFill>
                <a:latin typeface="+mn-lt"/>
                <a:ea typeface="+mn-ea"/>
                <a:cs typeface="+mn-cs"/>
                <a:sym typeface="Century Gothic"/>
              </a:defRPr>
            </a:pPr>
            <a:r>
              <a:rPr dirty="0" err="1">
                <a:solidFill>
                  <a:srgbClr val="000000"/>
                </a:solidFill>
              </a:rPr>
              <a:t>V</a:t>
            </a:r>
            <a:r>
              <a:rPr baseline="-25000" dirty="0" err="1">
                <a:solidFill>
                  <a:srgbClr val="000000"/>
                </a:solidFill>
              </a:rPr>
              <a:t>eq</a:t>
            </a:r>
            <a:r>
              <a:rPr dirty="0">
                <a:solidFill>
                  <a:srgbClr val="000000"/>
                </a:solidFill>
              </a:rPr>
              <a:t> volume </a:t>
            </a:r>
            <a:r>
              <a:rPr dirty="0" err="1">
                <a:solidFill>
                  <a:srgbClr val="000000"/>
                </a:solidFill>
              </a:rPr>
              <a:t>equivalente</a:t>
            </a:r>
            <a:r>
              <a:rPr dirty="0">
                <a:solidFill>
                  <a:srgbClr val="000000"/>
                </a:solidFill>
              </a:rPr>
              <a:t> → volume di </a:t>
            </a:r>
            <a:r>
              <a:rPr dirty="0" err="1">
                <a:solidFill>
                  <a:srgbClr val="000000"/>
                </a:solidFill>
              </a:rPr>
              <a:t>titolante</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bisogna</a:t>
            </a:r>
            <a:r>
              <a:rPr dirty="0">
                <a:solidFill>
                  <a:srgbClr val="000000"/>
                </a:solidFill>
              </a:rPr>
              <a:t> </a:t>
            </a:r>
            <a:r>
              <a:rPr dirty="0" err="1">
                <a:solidFill>
                  <a:srgbClr val="000000"/>
                </a:solidFill>
              </a:rPr>
              <a:t>aggiungere</a:t>
            </a:r>
            <a:r>
              <a:rPr dirty="0">
                <a:solidFill>
                  <a:srgbClr val="000000"/>
                </a:solidFill>
              </a:rPr>
              <a:t> al </a:t>
            </a:r>
            <a:r>
              <a:rPr dirty="0" err="1">
                <a:solidFill>
                  <a:srgbClr val="000000"/>
                </a:solidFill>
              </a:rPr>
              <a:t>titolando</a:t>
            </a:r>
            <a:r>
              <a:rPr dirty="0">
                <a:solidFill>
                  <a:srgbClr val="000000"/>
                </a:solidFill>
              </a:rPr>
              <a:t> per </a:t>
            </a:r>
            <a:r>
              <a:rPr dirty="0" err="1">
                <a:solidFill>
                  <a:srgbClr val="000000"/>
                </a:solidFill>
              </a:rPr>
              <a:t>raggiungere</a:t>
            </a:r>
            <a:r>
              <a:rPr dirty="0">
                <a:solidFill>
                  <a:srgbClr val="000000"/>
                </a:solidFill>
              </a:rPr>
              <a:t> </a:t>
            </a:r>
            <a:r>
              <a:rPr dirty="0" err="1">
                <a:solidFill>
                  <a:srgbClr val="000000"/>
                </a:solidFill>
              </a:rPr>
              <a:t>l’equivalenza</a:t>
            </a:r>
            <a:endParaRPr dirty="0"/>
          </a:p>
          <a:p>
            <a:pPr>
              <a:lnSpc>
                <a:spcPct val="150000"/>
              </a:lnSpc>
              <a:defRPr sz="2400">
                <a:solidFill>
                  <a:srgbClr val="FFFFFF"/>
                </a:solidFill>
                <a:latin typeface="+mn-lt"/>
                <a:ea typeface="+mn-ea"/>
                <a:cs typeface="+mn-cs"/>
                <a:sym typeface="Century Gothic"/>
              </a:defRPr>
            </a:pPr>
            <a:r>
              <a:rPr dirty="0">
                <a:solidFill>
                  <a:srgbClr val="000000"/>
                </a:solidFill>
              </a:rPr>
              <a:t>CT </a:t>
            </a:r>
            <a:r>
              <a:rPr dirty="0" err="1">
                <a:solidFill>
                  <a:srgbClr val="000000"/>
                </a:solidFill>
              </a:rPr>
              <a:t>concentrazione</a:t>
            </a:r>
            <a:r>
              <a:rPr dirty="0">
                <a:solidFill>
                  <a:srgbClr val="000000"/>
                </a:solidFill>
              </a:rPr>
              <a:t> del </a:t>
            </a:r>
            <a:r>
              <a:rPr dirty="0" err="1">
                <a:solidFill>
                  <a:srgbClr val="000000"/>
                </a:solidFill>
              </a:rPr>
              <a:t>titolante</a:t>
            </a:r>
            <a:endParaRPr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78" name="CasellaDiTesto 1"/>
          <p:cNvSpPr txBox="1"/>
          <p:nvPr/>
        </p:nvSpPr>
        <p:spPr>
          <a:xfrm>
            <a:off x="223552" y="237103"/>
            <a:ext cx="11207112" cy="6650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b="1">
                <a:solidFill>
                  <a:srgbClr val="FFFFFF"/>
                </a:solidFill>
                <a:latin typeface="+mn-lt"/>
                <a:ea typeface="+mn-ea"/>
                <a:cs typeface="+mn-cs"/>
                <a:sym typeface="Century Gothic"/>
              </a:defRPr>
            </a:pPr>
            <a:r>
              <a:rPr dirty="0">
                <a:solidFill>
                  <a:srgbClr val="000000"/>
                </a:solidFill>
              </a:rPr>
              <a:t>TIPI DI TITOLAZIONI</a:t>
            </a:r>
          </a:p>
          <a:p>
            <a:pPr>
              <a:defRPr>
                <a:solidFill>
                  <a:srgbClr val="FFFFFF"/>
                </a:solidFill>
                <a:latin typeface="+mn-lt"/>
                <a:ea typeface="+mn-ea"/>
                <a:cs typeface="+mn-cs"/>
                <a:sym typeface="Century Gothic"/>
              </a:defRPr>
            </a:pPr>
            <a:endParaRPr dirty="0"/>
          </a:p>
          <a:p>
            <a:pPr>
              <a:lnSpc>
                <a:spcPct val="150000"/>
              </a:lnSpc>
              <a:defRPr sz="2200">
                <a:solidFill>
                  <a:srgbClr val="FFFFFF"/>
                </a:solidFill>
                <a:latin typeface="+mn-lt"/>
                <a:ea typeface="+mn-ea"/>
                <a:cs typeface="+mn-cs"/>
                <a:sym typeface="Century Gothic"/>
              </a:defRPr>
            </a:pPr>
            <a:r>
              <a:rPr dirty="0" err="1">
                <a:solidFill>
                  <a:srgbClr val="000000"/>
                </a:solidFill>
              </a:rPr>
              <a:t>Esistono</a:t>
            </a:r>
            <a:r>
              <a:rPr dirty="0">
                <a:solidFill>
                  <a:srgbClr val="000000"/>
                </a:solidFill>
              </a:rPr>
              <a:t> </a:t>
            </a:r>
            <a:r>
              <a:rPr dirty="0" err="1">
                <a:solidFill>
                  <a:srgbClr val="000000"/>
                </a:solidFill>
              </a:rPr>
              <a:t>diversi</a:t>
            </a:r>
            <a:r>
              <a:rPr dirty="0">
                <a:solidFill>
                  <a:srgbClr val="000000"/>
                </a:solidFill>
              </a:rPr>
              <a:t> tipi di </a:t>
            </a:r>
            <a:r>
              <a:rPr dirty="0" err="1">
                <a:solidFill>
                  <a:srgbClr val="000000"/>
                </a:solidFill>
              </a:rPr>
              <a:t>titolazione</a:t>
            </a:r>
            <a:r>
              <a:rPr dirty="0">
                <a:solidFill>
                  <a:srgbClr val="000000"/>
                </a:solidFill>
              </a:rPr>
              <a:t>, </a:t>
            </a:r>
            <a:r>
              <a:rPr u="sng" dirty="0" err="1">
                <a:solidFill>
                  <a:srgbClr val="000000"/>
                </a:solidFill>
              </a:rPr>
              <a:t>classificati</a:t>
            </a:r>
            <a:r>
              <a:rPr u="sng" dirty="0">
                <a:solidFill>
                  <a:srgbClr val="000000"/>
                </a:solidFill>
              </a:rPr>
              <a:t> in </a:t>
            </a:r>
            <a:r>
              <a:rPr u="sng" dirty="0" err="1">
                <a:solidFill>
                  <a:srgbClr val="000000"/>
                </a:solidFill>
              </a:rPr>
              <a:t>funzione</a:t>
            </a:r>
            <a:r>
              <a:rPr u="sng" dirty="0">
                <a:solidFill>
                  <a:srgbClr val="000000"/>
                </a:solidFill>
              </a:rPr>
              <a:t> </a:t>
            </a:r>
            <a:r>
              <a:rPr u="sng" dirty="0" err="1">
                <a:solidFill>
                  <a:srgbClr val="000000"/>
                </a:solidFill>
              </a:rPr>
              <a:t>della</a:t>
            </a:r>
            <a:r>
              <a:rPr u="sng" dirty="0">
                <a:solidFill>
                  <a:srgbClr val="000000"/>
                </a:solidFill>
              </a:rPr>
              <a:t> </a:t>
            </a:r>
            <a:r>
              <a:rPr u="sng" dirty="0" err="1">
                <a:solidFill>
                  <a:srgbClr val="000000"/>
                </a:solidFill>
              </a:rPr>
              <a:t>reazione</a:t>
            </a:r>
            <a:r>
              <a:rPr u="sng" dirty="0">
                <a:solidFill>
                  <a:srgbClr val="000000"/>
                </a:solidFill>
              </a:rPr>
              <a:t> </a:t>
            </a:r>
            <a:r>
              <a:rPr u="sng" dirty="0" err="1">
                <a:solidFill>
                  <a:srgbClr val="000000"/>
                </a:solidFill>
              </a:rPr>
              <a:t>su</a:t>
            </a:r>
            <a:r>
              <a:rPr u="sng" dirty="0">
                <a:solidFill>
                  <a:srgbClr val="000000"/>
                </a:solidFill>
              </a:rPr>
              <a:t> cui </a:t>
            </a:r>
            <a:r>
              <a:rPr u="sng" dirty="0" err="1">
                <a:solidFill>
                  <a:srgbClr val="000000"/>
                </a:solidFill>
              </a:rPr>
              <a:t>si</a:t>
            </a:r>
            <a:r>
              <a:rPr u="sng" dirty="0">
                <a:solidFill>
                  <a:srgbClr val="000000"/>
                </a:solidFill>
              </a:rPr>
              <a:t> </a:t>
            </a:r>
            <a:r>
              <a:rPr u="sng" dirty="0" err="1">
                <a:solidFill>
                  <a:srgbClr val="000000"/>
                </a:solidFill>
              </a:rPr>
              <a:t>basano</a:t>
            </a:r>
            <a:r>
              <a:rPr u="sng" dirty="0">
                <a:solidFill>
                  <a:srgbClr val="000000"/>
                </a:solidFill>
              </a:rPr>
              <a:t> o </a:t>
            </a:r>
            <a:r>
              <a:rPr u="sng" dirty="0" err="1">
                <a:solidFill>
                  <a:srgbClr val="000000"/>
                </a:solidFill>
              </a:rPr>
              <a:t>della</a:t>
            </a:r>
            <a:r>
              <a:rPr u="sng" dirty="0">
                <a:solidFill>
                  <a:srgbClr val="000000"/>
                </a:solidFill>
              </a:rPr>
              <a:t> </a:t>
            </a:r>
            <a:r>
              <a:rPr u="sng" dirty="0" err="1">
                <a:solidFill>
                  <a:srgbClr val="000000"/>
                </a:solidFill>
              </a:rPr>
              <a:t>tecnica</a:t>
            </a:r>
            <a:r>
              <a:rPr u="sng" dirty="0">
                <a:solidFill>
                  <a:srgbClr val="000000"/>
                </a:solidFill>
              </a:rPr>
              <a:t> </a:t>
            </a:r>
            <a:r>
              <a:rPr u="sng" dirty="0" err="1">
                <a:solidFill>
                  <a:srgbClr val="000000"/>
                </a:solidFill>
              </a:rPr>
              <a:t>adottata</a:t>
            </a:r>
            <a:r>
              <a:rPr u="sng" dirty="0">
                <a:solidFill>
                  <a:srgbClr val="000000"/>
                </a:solidFill>
              </a:rPr>
              <a:t> per il </a:t>
            </a:r>
            <a:r>
              <a:rPr u="sng" dirty="0" err="1">
                <a:solidFill>
                  <a:srgbClr val="000000"/>
                </a:solidFill>
              </a:rPr>
              <a:t>rilevamento</a:t>
            </a:r>
            <a:r>
              <a:rPr u="sng" dirty="0">
                <a:solidFill>
                  <a:srgbClr val="000000"/>
                </a:solidFill>
              </a:rPr>
              <a:t> del punto di </a:t>
            </a:r>
            <a:r>
              <a:rPr u="sng" dirty="0" err="1">
                <a:solidFill>
                  <a:srgbClr val="000000"/>
                </a:solidFill>
              </a:rPr>
              <a:t>equivalenza</a:t>
            </a:r>
            <a:r>
              <a:rPr dirty="0">
                <a:solidFill>
                  <a:srgbClr val="000000"/>
                </a:solidFill>
              </a:rPr>
              <a:t>. </a:t>
            </a:r>
            <a:r>
              <a:rPr dirty="0" err="1">
                <a:solidFill>
                  <a:srgbClr val="000000"/>
                </a:solidFill>
              </a:rPr>
              <a:t>Tra</a:t>
            </a:r>
            <a:r>
              <a:rPr dirty="0">
                <a:solidFill>
                  <a:srgbClr val="000000"/>
                </a:solidFill>
              </a:rPr>
              <a:t> </a:t>
            </a:r>
            <a:r>
              <a:rPr dirty="0" err="1">
                <a:solidFill>
                  <a:srgbClr val="000000"/>
                </a:solidFill>
              </a:rPr>
              <a:t>questi</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annoverano</a:t>
            </a:r>
            <a:r>
              <a:rPr dirty="0">
                <a:solidFill>
                  <a:srgbClr val="000000"/>
                </a:solidFill>
              </a:rPr>
              <a:t>:</a:t>
            </a:r>
          </a:p>
          <a:p>
            <a:pPr>
              <a:lnSpc>
                <a:spcPct val="150000"/>
              </a:lnSpc>
              <a:defRPr sz="2200">
                <a:solidFill>
                  <a:srgbClr val="FFFFFF"/>
                </a:solidFill>
                <a:latin typeface="+mn-lt"/>
                <a:ea typeface="+mn-ea"/>
                <a:cs typeface="+mn-cs"/>
                <a:sym typeface="Century Gothic"/>
              </a:defRPr>
            </a:pPr>
            <a:endParaRPr dirty="0"/>
          </a:p>
          <a:p>
            <a:pPr>
              <a:lnSpc>
                <a:spcPct val="150000"/>
              </a:lnSpc>
              <a:defRPr sz="2200">
                <a:solidFill>
                  <a:srgbClr val="FFFFFF"/>
                </a:solidFill>
                <a:latin typeface="+mn-lt"/>
                <a:ea typeface="+mn-ea"/>
                <a:cs typeface="+mn-cs"/>
                <a:sym typeface="Century Gothic"/>
              </a:defRPr>
            </a:pPr>
            <a:r>
              <a:rPr dirty="0">
                <a:solidFill>
                  <a:srgbClr val="000000"/>
                </a:solidFill>
              </a:rPr>
              <a:t>- le </a:t>
            </a:r>
            <a:r>
              <a:rPr dirty="0" err="1">
                <a:solidFill>
                  <a:srgbClr val="000000"/>
                </a:solidFill>
              </a:rPr>
              <a:t>titolazioni</a:t>
            </a:r>
            <a:r>
              <a:rPr dirty="0">
                <a:solidFill>
                  <a:srgbClr val="000000"/>
                </a:solidFill>
              </a:rPr>
              <a:t> </a:t>
            </a:r>
            <a:r>
              <a:rPr dirty="0" err="1">
                <a:solidFill>
                  <a:srgbClr val="000000"/>
                </a:solidFill>
              </a:rPr>
              <a:t>acido</a:t>
            </a:r>
            <a:r>
              <a:rPr dirty="0">
                <a:solidFill>
                  <a:srgbClr val="000000"/>
                </a:solidFill>
              </a:rPr>
              <a:t>-base, </a:t>
            </a:r>
            <a:r>
              <a:rPr dirty="0" err="1">
                <a:solidFill>
                  <a:srgbClr val="000000"/>
                </a:solidFill>
              </a:rPr>
              <a:t>basate</a:t>
            </a:r>
            <a:r>
              <a:rPr dirty="0">
                <a:solidFill>
                  <a:srgbClr val="000000"/>
                </a:solidFill>
              </a:rPr>
              <a:t> </a:t>
            </a:r>
            <a:r>
              <a:rPr dirty="0" err="1">
                <a:solidFill>
                  <a:srgbClr val="000000"/>
                </a:solidFill>
              </a:rPr>
              <a:t>sulla</a:t>
            </a:r>
            <a:r>
              <a:rPr dirty="0">
                <a:solidFill>
                  <a:srgbClr val="000000"/>
                </a:solidFill>
              </a:rPr>
              <a:t> </a:t>
            </a:r>
            <a:r>
              <a:rPr dirty="0" err="1">
                <a:solidFill>
                  <a:srgbClr val="000000"/>
                </a:solidFill>
              </a:rPr>
              <a:t>neutralizzazione</a:t>
            </a:r>
            <a:r>
              <a:rPr dirty="0">
                <a:solidFill>
                  <a:srgbClr val="000000"/>
                </a:solidFill>
              </a:rPr>
              <a:t> di un </a:t>
            </a:r>
            <a:r>
              <a:rPr dirty="0" err="1">
                <a:solidFill>
                  <a:srgbClr val="000000"/>
                </a:solidFill>
              </a:rPr>
              <a:t>acido</a:t>
            </a:r>
            <a:r>
              <a:rPr dirty="0">
                <a:solidFill>
                  <a:srgbClr val="000000"/>
                </a:solidFill>
              </a:rPr>
              <a:t> da </a:t>
            </a:r>
            <a:r>
              <a:rPr dirty="0" err="1">
                <a:solidFill>
                  <a:srgbClr val="000000"/>
                </a:solidFill>
              </a:rPr>
              <a:t>parte</a:t>
            </a:r>
            <a:r>
              <a:rPr dirty="0">
                <a:solidFill>
                  <a:srgbClr val="000000"/>
                </a:solidFill>
              </a:rPr>
              <a:t> di </a:t>
            </a:r>
            <a:r>
              <a:rPr dirty="0" err="1">
                <a:solidFill>
                  <a:srgbClr val="000000"/>
                </a:solidFill>
              </a:rPr>
              <a:t>una</a:t>
            </a:r>
            <a:r>
              <a:rPr dirty="0">
                <a:solidFill>
                  <a:srgbClr val="000000"/>
                </a:solidFill>
              </a:rPr>
              <a:t> base o </a:t>
            </a:r>
            <a:r>
              <a:rPr dirty="0" err="1">
                <a:solidFill>
                  <a:srgbClr val="000000"/>
                </a:solidFill>
              </a:rPr>
              <a:t>viceversa</a:t>
            </a:r>
            <a:r>
              <a:rPr dirty="0">
                <a:solidFill>
                  <a:srgbClr val="000000"/>
                </a:solidFill>
              </a:rPr>
              <a:t>;</a:t>
            </a:r>
          </a:p>
          <a:p>
            <a:pPr>
              <a:lnSpc>
                <a:spcPct val="150000"/>
              </a:lnSpc>
              <a:defRPr sz="2200">
                <a:solidFill>
                  <a:srgbClr val="FFFFFF"/>
                </a:solidFill>
                <a:latin typeface="+mn-lt"/>
                <a:ea typeface="+mn-ea"/>
                <a:cs typeface="+mn-cs"/>
                <a:sym typeface="Century Gothic"/>
              </a:defRPr>
            </a:pPr>
            <a:r>
              <a:rPr dirty="0">
                <a:solidFill>
                  <a:srgbClr val="000000"/>
                </a:solidFill>
              </a:rPr>
              <a:t>- le </a:t>
            </a:r>
            <a:r>
              <a:rPr dirty="0" err="1">
                <a:solidFill>
                  <a:srgbClr val="000000"/>
                </a:solidFill>
              </a:rPr>
              <a:t>titolazioni</a:t>
            </a:r>
            <a:r>
              <a:rPr dirty="0">
                <a:solidFill>
                  <a:srgbClr val="000000"/>
                </a:solidFill>
              </a:rPr>
              <a:t> di </a:t>
            </a:r>
            <a:r>
              <a:rPr dirty="0" err="1">
                <a:solidFill>
                  <a:srgbClr val="000000"/>
                </a:solidFill>
              </a:rPr>
              <a:t>ossido-riduzione</a:t>
            </a:r>
            <a:r>
              <a:rPr dirty="0">
                <a:solidFill>
                  <a:srgbClr val="000000"/>
                </a:solidFill>
              </a:rPr>
              <a:t> (o redox), </a:t>
            </a:r>
            <a:r>
              <a:rPr dirty="0" err="1">
                <a:solidFill>
                  <a:srgbClr val="000000"/>
                </a:solidFill>
              </a:rPr>
              <a:t>basate</a:t>
            </a:r>
            <a:r>
              <a:rPr dirty="0">
                <a:solidFill>
                  <a:srgbClr val="000000"/>
                </a:solidFill>
              </a:rPr>
              <a:t> </a:t>
            </a:r>
            <a:r>
              <a:rPr dirty="0" err="1">
                <a:solidFill>
                  <a:srgbClr val="000000"/>
                </a:solidFill>
              </a:rPr>
              <a:t>sulla</a:t>
            </a:r>
            <a:r>
              <a:rPr dirty="0">
                <a:solidFill>
                  <a:srgbClr val="000000"/>
                </a:solidFill>
              </a:rPr>
              <a:t> </a:t>
            </a:r>
            <a:r>
              <a:rPr dirty="0" err="1">
                <a:solidFill>
                  <a:srgbClr val="000000"/>
                </a:solidFill>
              </a:rPr>
              <a:t>reazione</a:t>
            </a:r>
            <a:r>
              <a:rPr dirty="0">
                <a:solidFill>
                  <a:srgbClr val="000000"/>
                </a:solidFill>
              </a:rPr>
              <a:t> </a:t>
            </a:r>
            <a:r>
              <a:rPr dirty="0" err="1">
                <a:solidFill>
                  <a:srgbClr val="000000"/>
                </a:solidFill>
              </a:rPr>
              <a:t>tra</a:t>
            </a:r>
            <a:r>
              <a:rPr dirty="0">
                <a:solidFill>
                  <a:srgbClr val="000000"/>
                </a:solidFill>
              </a:rPr>
              <a:t> un </a:t>
            </a:r>
            <a:r>
              <a:rPr dirty="0" err="1">
                <a:solidFill>
                  <a:srgbClr val="000000"/>
                </a:solidFill>
              </a:rPr>
              <a:t>ossidante</a:t>
            </a:r>
            <a:r>
              <a:rPr dirty="0">
                <a:solidFill>
                  <a:srgbClr val="000000"/>
                </a:solidFill>
              </a:rPr>
              <a:t> ed un </a:t>
            </a:r>
            <a:r>
              <a:rPr dirty="0" err="1">
                <a:solidFill>
                  <a:srgbClr val="000000"/>
                </a:solidFill>
              </a:rPr>
              <a:t>riducente</a:t>
            </a:r>
            <a:r>
              <a:rPr dirty="0">
                <a:solidFill>
                  <a:srgbClr val="000000"/>
                </a:solidFill>
              </a:rPr>
              <a:t>;</a:t>
            </a:r>
          </a:p>
          <a:p>
            <a:pPr>
              <a:lnSpc>
                <a:spcPct val="150000"/>
              </a:lnSpc>
              <a:defRPr sz="2200">
                <a:solidFill>
                  <a:srgbClr val="FFFFFF"/>
                </a:solidFill>
                <a:latin typeface="+mn-lt"/>
                <a:ea typeface="+mn-ea"/>
                <a:cs typeface="+mn-cs"/>
                <a:sym typeface="Century Gothic"/>
              </a:defRPr>
            </a:pPr>
            <a:r>
              <a:rPr dirty="0">
                <a:solidFill>
                  <a:srgbClr val="000000"/>
                </a:solidFill>
              </a:rPr>
              <a:t>- le </a:t>
            </a:r>
            <a:r>
              <a:rPr dirty="0" err="1">
                <a:solidFill>
                  <a:srgbClr val="000000"/>
                </a:solidFill>
              </a:rPr>
              <a:t>titolazioni</a:t>
            </a:r>
            <a:r>
              <a:rPr dirty="0">
                <a:solidFill>
                  <a:srgbClr val="000000"/>
                </a:solidFill>
              </a:rPr>
              <a:t> </a:t>
            </a:r>
            <a:r>
              <a:rPr dirty="0" err="1">
                <a:solidFill>
                  <a:srgbClr val="000000"/>
                </a:solidFill>
              </a:rPr>
              <a:t>complessometriche</a:t>
            </a:r>
            <a:r>
              <a:rPr dirty="0">
                <a:solidFill>
                  <a:srgbClr val="000000"/>
                </a:solidFill>
              </a:rPr>
              <a:t>, </a:t>
            </a:r>
            <a:r>
              <a:rPr dirty="0" err="1">
                <a:solidFill>
                  <a:srgbClr val="000000"/>
                </a:solidFill>
              </a:rPr>
              <a:t>basate</a:t>
            </a:r>
            <a:r>
              <a:rPr dirty="0">
                <a:solidFill>
                  <a:srgbClr val="000000"/>
                </a:solidFill>
              </a:rPr>
              <a:t> </a:t>
            </a:r>
            <a:r>
              <a:rPr dirty="0" err="1">
                <a:solidFill>
                  <a:srgbClr val="000000"/>
                </a:solidFill>
              </a:rPr>
              <a:t>sulla</a:t>
            </a:r>
            <a:r>
              <a:rPr dirty="0">
                <a:solidFill>
                  <a:srgbClr val="000000"/>
                </a:solidFill>
              </a:rPr>
              <a:t> </a:t>
            </a:r>
            <a:r>
              <a:rPr dirty="0" err="1">
                <a:solidFill>
                  <a:srgbClr val="000000"/>
                </a:solidFill>
              </a:rPr>
              <a:t>reazione</a:t>
            </a:r>
            <a:r>
              <a:rPr dirty="0">
                <a:solidFill>
                  <a:srgbClr val="000000"/>
                </a:solidFill>
              </a:rPr>
              <a:t> di </a:t>
            </a:r>
            <a:r>
              <a:rPr dirty="0" err="1">
                <a:solidFill>
                  <a:srgbClr val="000000"/>
                </a:solidFill>
              </a:rPr>
              <a:t>formazione</a:t>
            </a:r>
            <a:r>
              <a:rPr dirty="0">
                <a:solidFill>
                  <a:srgbClr val="000000"/>
                </a:solidFill>
              </a:rPr>
              <a:t> di </a:t>
            </a:r>
            <a:r>
              <a:rPr dirty="0" err="1">
                <a:solidFill>
                  <a:srgbClr val="000000"/>
                </a:solidFill>
              </a:rPr>
              <a:t>composti</a:t>
            </a:r>
            <a:r>
              <a:rPr dirty="0">
                <a:solidFill>
                  <a:srgbClr val="000000"/>
                </a:solidFill>
              </a:rPr>
              <a:t> di </a:t>
            </a:r>
            <a:r>
              <a:rPr dirty="0" err="1">
                <a:solidFill>
                  <a:srgbClr val="000000"/>
                </a:solidFill>
              </a:rPr>
              <a:t>coordinazione</a:t>
            </a:r>
            <a:r>
              <a:rPr dirty="0">
                <a:solidFill>
                  <a:srgbClr val="000000"/>
                </a:solidFill>
              </a:rPr>
              <a:t>, </a:t>
            </a:r>
            <a:r>
              <a:rPr dirty="0" err="1">
                <a:solidFill>
                  <a:srgbClr val="000000"/>
                </a:solidFill>
              </a:rPr>
              <a:t>tra</a:t>
            </a:r>
            <a:r>
              <a:rPr dirty="0">
                <a:solidFill>
                  <a:srgbClr val="000000"/>
                </a:solidFill>
              </a:rPr>
              <a:t> un </a:t>
            </a:r>
            <a:r>
              <a:rPr dirty="0" err="1">
                <a:solidFill>
                  <a:srgbClr val="000000"/>
                </a:solidFill>
              </a:rPr>
              <a:t>legante</a:t>
            </a:r>
            <a:r>
              <a:rPr dirty="0">
                <a:solidFill>
                  <a:srgbClr val="000000"/>
                </a:solidFill>
              </a:rPr>
              <a:t> ed uno </a:t>
            </a:r>
            <a:r>
              <a:rPr dirty="0" err="1">
                <a:solidFill>
                  <a:srgbClr val="000000"/>
                </a:solidFill>
              </a:rPr>
              <a:t>ione</a:t>
            </a:r>
            <a:r>
              <a:rPr dirty="0">
                <a:solidFill>
                  <a:srgbClr val="000000"/>
                </a:solidFill>
              </a:rPr>
              <a:t> </a:t>
            </a:r>
            <a:r>
              <a:rPr dirty="0" err="1">
                <a:solidFill>
                  <a:srgbClr val="000000"/>
                </a:solidFill>
              </a:rPr>
              <a:t>metallico</a:t>
            </a:r>
            <a:r>
              <a:rPr dirty="0">
                <a:solidFill>
                  <a:srgbClr val="000000"/>
                </a:solidFill>
              </a:rPr>
              <a:t>;</a:t>
            </a:r>
          </a:p>
          <a:p>
            <a:pPr>
              <a:lnSpc>
                <a:spcPct val="150000"/>
              </a:lnSpc>
              <a:defRPr sz="2200">
                <a:solidFill>
                  <a:srgbClr val="FFFFFF"/>
                </a:solidFill>
                <a:latin typeface="+mn-lt"/>
                <a:ea typeface="+mn-ea"/>
                <a:cs typeface="+mn-cs"/>
                <a:sym typeface="Century Gothic"/>
              </a:defRPr>
            </a:pPr>
            <a:r>
              <a:rPr dirty="0">
                <a:solidFill>
                  <a:srgbClr val="000000"/>
                </a:solidFill>
              </a:rPr>
              <a:t>- le </a:t>
            </a:r>
            <a:r>
              <a:rPr dirty="0" err="1">
                <a:solidFill>
                  <a:srgbClr val="000000"/>
                </a:solidFill>
              </a:rPr>
              <a:t>titolazioni</a:t>
            </a:r>
            <a:r>
              <a:rPr dirty="0">
                <a:solidFill>
                  <a:srgbClr val="000000"/>
                </a:solidFill>
              </a:rPr>
              <a:t> di </a:t>
            </a:r>
            <a:r>
              <a:rPr dirty="0" err="1">
                <a:solidFill>
                  <a:srgbClr val="000000"/>
                </a:solidFill>
              </a:rPr>
              <a:t>precipitazione</a:t>
            </a:r>
            <a:r>
              <a:rPr dirty="0">
                <a:solidFill>
                  <a:srgbClr val="000000"/>
                </a:solidFill>
              </a:rPr>
              <a:t>, </a:t>
            </a:r>
            <a:r>
              <a:rPr dirty="0" err="1">
                <a:solidFill>
                  <a:srgbClr val="000000"/>
                </a:solidFill>
              </a:rPr>
              <a:t>basate</a:t>
            </a:r>
            <a:r>
              <a:rPr dirty="0">
                <a:solidFill>
                  <a:srgbClr val="000000"/>
                </a:solidFill>
              </a:rPr>
              <a:t> </a:t>
            </a:r>
            <a:r>
              <a:rPr dirty="0" err="1">
                <a:solidFill>
                  <a:srgbClr val="000000"/>
                </a:solidFill>
              </a:rPr>
              <a:t>sulla</a:t>
            </a:r>
            <a:r>
              <a:rPr dirty="0">
                <a:solidFill>
                  <a:srgbClr val="000000"/>
                </a:solidFill>
              </a:rPr>
              <a:t> </a:t>
            </a:r>
            <a:r>
              <a:rPr dirty="0" err="1">
                <a:solidFill>
                  <a:srgbClr val="000000"/>
                </a:solidFill>
              </a:rPr>
              <a:t>reazione</a:t>
            </a:r>
            <a:r>
              <a:rPr dirty="0">
                <a:solidFill>
                  <a:srgbClr val="000000"/>
                </a:solidFill>
              </a:rPr>
              <a:t> di </a:t>
            </a:r>
            <a:r>
              <a:rPr dirty="0" err="1">
                <a:solidFill>
                  <a:srgbClr val="000000"/>
                </a:solidFill>
              </a:rPr>
              <a:t>formazione</a:t>
            </a:r>
            <a:r>
              <a:rPr dirty="0">
                <a:solidFill>
                  <a:srgbClr val="000000"/>
                </a:solidFill>
              </a:rPr>
              <a:t> di un </a:t>
            </a:r>
            <a:r>
              <a:rPr dirty="0" err="1">
                <a:solidFill>
                  <a:srgbClr val="000000"/>
                </a:solidFill>
              </a:rPr>
              <a:t>composto</a:t>
            </a:r>
            <a:r>
              <a:rPr dirty="0">
                <a:solidFill>
                  <a:srgbClr val="000000"/>
                </a:solidFill>
              </a:rPr>
              <a:t> poco </a:t>
            </a:r>
            <a:r>
              <a:rPr dirty="0" err="1">
                <a:solidFill>
                  <a:srgbClr val="000000"/>
                </a:solidFill>
              </a:rPr>
              <a:t>solubile</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precipita</a:t>
            </a:r>
            <a:r>
              <a:rPr dirty="0">
                <a:solidFill>
                  <a:srgbClr val="000000"/>
                </a:solidFill>
              </a:rPr>
              <a:t>.</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80" name="CasellaDiTesto 4"/>
          <p:cNvSpPr txBox="1"/>
          <p:nvPr/>
        </p:nvSpPr>
        <p:spPr>
          <a:xfrm>
            <a:off x="0" y="12679"/>
            <a:ext cx="12072551" cy="38337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defRPr sz="2500" b="1">
                <a:solidFill>
                  <a:srgbClr val="FFFFFF"/>
                </a:solidFill>
                <a:latin typeface="+mn-lt"/>
                <a:ea typeface="+mn-ea"/>
                <a:cs typeface="+mn-cs"/>
                <a:sym typeface="Century Gothic"/>
              </a:defRPr>
            </a:pPr>
            <a:r>
              <a:rPr dirty="0" err="1">
                <a:solidFill>
                  <a:srgbClr val="000000"/>
                </a:solidFill>
              </a:rPr>
              <a:t>Affinché</a:t>
            </a:r>
            <a:r>
              <a:rPr dirty="0">
                <a:solidFill>
                  <a:srgbClr val="000000"/>
                </a:solidFill>
              </a:rPr>
              <a:t> </a:t>
            </a:r>
            <a:r>
              <a:rPr dirty="0" err="1">
                <a:solidFill>
                  <a:srgbClr val="000000"/>
                </a:solidFill>
              </a:rPr>
              <a:t>una</a:t>
            </a:r>
            <a:r>
              <a:rPr dirty="0">
                <a:solidFill>
                  <a:srgbClr val="000000"/>
                </a:solidFill>
              </a:rPr>
              <a:t> </a:t>
            </a:r>
            <a:r>
              <a:rPr dirty="0" err="1">
                <a:solidFill>
                  <a:srgbClr val="000000"/>
                </a:solidFill>
              </a:rPr>
              <a:t>reazione</a:t>
            </a:r>
            <a:r>
              <a:rPr dirty="0">
                <a:solidFill>
                  <a:srgbClr val="000000"/>
                </a:solidFill>
              </a:rPr>
              <a:t> </a:t>
            </a:r>
            <a:r>
              <a:rPr dirty="0" err="1">
                <a:solidFill>
                  <a:srgbClr val="000000"/>
                </a:solidFill>
              </a:rPr>
              <a:t>possa</a:t>
            </a:r>
            <a:r>
              <a:rPr dirty="0">
                <a:solidFill>
                  <a:srgbClr val="000000"/>
                </a:solidFill>
              </a:rPr>
              <a:t> </a:t>
            </a:r>
            <a:r>
              <a:rPr dirty="0" err="1">
                <a:solidFill>
                  <a:srgbClr val="000000"/>
                </a:solidFill>
              </a:rPr>
              <a:t>rappresentare</a:t>
            </a:r>
            <a:r>
              <a:rPr dirty="0">
                <a:solidFill>
                  <a:srgbClr val="000000"/>
                </a:solidFill>
              </a:rPr>
              <a:t> la base per </a:t>
            </a:r>
            <a:r>
              <a:rPr dirty="0" err="1">
                <a:solidFill>
                  <a:srgbClr val="000000"/>
                </a:solidFill>
              </a:rPr>
              <a:t>una</a:t>
            </a:r>
            <a:r>
              <a:rPr dirty="0">
                <a:solidFill>
                  <a:srgbClr val="000000"/>
                </a:solidFill>
              </a:rPr>
              <a:t> </a:t>
            </a:r>
            <a:r>
              <a:rPr dirty="0" err="1">
                <a:solidFill>
                  <a:srgbClr val="000000"/>
                </a:solidFill>
              </a:rPr>
              <a:t>titolazione</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necessario</a:t>
            </a:r>
            <a:r>
              <a:rPr dirty="0">
                <a:solidFill>
                  <a:srgbClr val="000000"/>
                </a:solidFill>
              </a:rPr>
              <a:t> </a:t>
            </a:r>
            <a:r>
              <a:rPr dirty="0" err="1">
                <a:solidFill>
                  <a:srgbClr val="000000"/>
                </a:solidFill>
              </a:rPr>
              <a:t>che</a:t>
            </a:r>
            <a:r>
              <a:rPr dirty="0">
                <a:solidFill>
                  <a:srgbClr val="000000"/>
                </a:solidFill>
              </a:rPr>
              <a:t>:</a:t>
            </a:r>
          </a:p>
          <a:p>
            <a:pPr>
              <a:defRPr sz="2500">
                <a:solidFill>
                  <a:srgbClr val="FFFFFF"/>
                </a:solidFill>
                <a:latin typeface="+mn-lt"/>
                <a:ea typeface="+mn-ea"/>
                <a:cs typeface="+mn-cs"/>
                <a:sym typeface="Century Gothic"/>
              </a:defRPr>
            </a:pPr>
            <a:endParaRPr dirty="0"/>
          </a:p>
          <a:p>
            <a:pPr>
              <a:lnSpc>
                <a:spcPct val="150000"/>
              </a:lnSpc>
              <a:defRPr sz="2500">
                <a:solidFill>
                  <a:srgbClr val="FFFFFF"/>
                </a:solidFill>
                <a:latin typeface="+mn-lt"/>
                <a:ea typeface="+mn-ea"/>
                <a:cs typeface="+mn-cs"/>
                <a:sym typeface="Century Gothic"/>
              </a:defRPr>
            </a:pPr>
            <a:r>
              <a:rPr sz="2300" dirty="0">
                <a:solidFill>
                  <a:srgbClr val="000000"/>
                </a:solidFill>
              </a:rPr>
              <a:t>- </a:t>
            </a:r>
            <a:r>
              <a:rPr sz="2300" dirty="0" err="1">
                <a:solidFill>
                  <a:srgbClr val="000000"/>
                </a:solidFill>
              </a:rPr>
              <a:t>decorra</a:t>
            </a:r>
            <a:r>
              <a:rPr sz="2300" dirty="0">
                <a:solidFill>
                  <a:srgbClr val="000000"/>
                </a:solidFill>
              </a:rPr>
              <a:t> </a:t>
            </a:r>
            <a:r>
              <a:rPr sz="2300" dirty="0" err="1">
                <a:solidFill>
                  <a:srgbClr val="000000"/>
                </a:solidFill>
              </a:rPr>
              <a:t>rapidamente</a:t>
            </a:r>
            <a:r>
              <a:rPr sz="2300" dirty="0">
                <a:solidFill>
                  <a:srgbClr val="000000"/>
                </a:solidFill>
              </a:rPr>
              <a:t> verso la </a:t>
            </a:r>
            <a:r>
              <a:rPr sz="2300" dirty="0" err="1">
                <a:solidFill>
                  <a:srgbClr val="000000"/>
                </a:solidFill>
              </a:rPr>
              <a:t>formazione</a:t>
            </a:r>
            <a:r>
              <a:rPr sz="2300" dirty="0">
                <a:solidFill>
                  <a:srgbClr val="000000"/>
                </a:solidFill>
              </a:rPr>
              <a:t> </a:t>
            </a:r>
            <a:r>
              <a:rPr sz="2300" dirty="0" err="1">
                <a:solidFill>
                  <a:srgbClr val="000000"/>
                </a:solidFill>
              </a:rPr>
              <a:t>dei</a:t>
            </a:r>
            <a:r>
              <a:rPr sz="2300" dirty="0">
                <a:solidFill>
                  <a:srgbClr val="000000"/>
                </a:solidFill>
              </a:rPr>
              <a:t> </a:t>
            </a:r>
            <a:r>
              <a:rPr sz="2300" dirty="0" err="1">
                <a:solidFill>
                  <a:srgbClr val="000000"/>
                </a:solidFill>
              </a:rPr>
              <a:t>prodotti</a:t>
            </a:r>
            <a:r>
              <a:rPr sz="2300" dirty="0">
                <a:solidFill>
                  <a:srgbClr val="000000"/>
                </a:solidFill>
              </a:rPr>
              <a:t>;</a:t>
            </a:r>
          </a:p>
          <a:p>
            <a:pPr>
              <a:lnSpc>
                <a:spcPct val="150000"/>
              </a:lnSpc>
              <a:defRPr sz="2500">
                <a:solidFill>
                  <a:srgbClr val="FFFFFF"/>
                </a:solidFill>
                <a:latin typeface="+mn-lt"/>
                <a:ea typeface="+mn-ea"/>
                <a:cs typeface="+mn-cs"/>
                <a:sym typeface="Century Gothic"/>
              </a:defRPr>
            </a:pPr>
            <a:r>
              <a:rPr sz="2300" dirty="0">
                <a:solidFill>
                  <a:srgbClr val="000000"/>
                </a:solidFill>
              </a:rPr>
              <a:t>- </a:t>
            </a:r>
            <a:r>
              <a:rPr sz="2300" dirty="0" err="1">
                <a:solidFill>
                  <a:srgbClr val="000000"/>
                </a:solidFill>
              </a:rPr>
              <a:t>sia</a:t>
            </a:r>
            <a:r>
              <a:rPr sz="2300" dirty="0">
                <a:solidFill>
                  <a:srgbClr val="000000"/>
                </a:solidFill>
              </a:rPr>
              <a:t> </a:t>
            </a:r>
            <a:r>
              <a:rPr sz="2300" dirty="0" err="1">
                <a:solidFill>
                  <a:srgbClr val="000000"/>
                </a:solidFill>
              </a:rPr>
              <a:t>quantitativa</a:t>
            </a:r>
            <a:r>
              <a:rPr sz="2300" dirty="0">
                <a:solidFill>
                  <a:srgbClr val="000000"/>
                </a:solidFill>
              </a:rPr>
              <a:t>;</a:t>
            </a:r>
          </a:p>
          <a:p>
            <a:pPr>
              <a:lnSpc>
                <a:spcPct val="150000"/>
              </a:lnSpc>
              <a:defRPr sz="2500">
                <a:solidFill>
                  <a:srgbClr val="FFFFFF"/>
                </a:solidFill>
                <a:latin typeface="+mn-lt"/>
                <a:ea typeface="+mn-ea"/>
                <a:cs typeface="+mn-cs"/>
                <a:sym typeface="Century Gothic"/>
              </a:defRPr>
            </a:pPr>
            <a:r>
              <a:rPr sz="2300" dirty="0">
                <a:solidFill>
                  <a:srgbClr val="000000"/>
                </a:solidFill>
              </a:rPr>
              <a:t>- non </a:t>
            </a:r>
            <a:r>
              <a:rPr sz="2300" dirty="0" err="1">
                <a:solidFill>
                  <a:srgbClr val="000000"/>
                </a:solidFill>
              </a:rPr>
              <a:t>dia</a:t>
            </a:r>
            <a:r>
              <a:rPr sz="2300" dirty="0">
                <a:solidFill>
                  <a:srgbClr val="000000"/>
                </a:solidFill>
              </a:rPr>
              <a:t> </a:t>
            </a:r>
            <a:r>
              <a:rPr sz="2300" dirty="0" err="1">
                <a:solidFill>
                  <a:srgbClr val="000000"/>
                </a:solidFill>
              </a:rPr>
              <a:t>luogo</a:t>
            </a:r>
            <a:r>
              <a:rPr sz="2300" dirty="0">
                <a:solidFill>
                  <a:srgbClr val="000000"/>
                </a:solidFill>
              </a:rPr>
              <a:t> a </a:t>
            </a:r>
            <a:r>
              <a:rPr sz="2300" dirty="0" err="1">
                <a:solidFill>
                  <a:srgbClr val="000000"/>
                </a:solidFill>
              </a:rPr>
              <a:t>reazioni</a:t>
            </a:r>
            <a:r>
              <a:rPr sz="2300" dirty="0">
                <a:solidFill>
                  <a:srgbClr val="000000"/>
                </a:solidFill>
              </a:rPr>
              <a:t> </a:t>
            </a:r>
            <a:r>
              <a:rPr sz="2300" dirty="0" err="1">
                <a:solidFill>
                  <a:srgbClr val="000000"/>
                </a:solidFill>
              </a:rPr>
              <a:t>collaterali</a:t>
            </a:r>
            <a:r>
              <a:rPr sz="2300" dirty="0">
                <a:solidFill>
                  <a:srgbClr val="000000"/>
                </a:solidFill>
              </a:rPr>
              <a:t>;</a:t>
            </a:r>
          </a:p>
          <a:p>
            <a:pPr marL="285750" indent="-285750">
              <a:lnSpc>
                <a:spcPct val="150000"/>
              </a:lnSpc>
              <a:buSzPct val="100000"/>
              <a:buChar char="-"/>
              <a:defRPr sz="2500">
                <a:solidFill>
                  <a:srgbClr val="FFFFFF"/>
                </a:solidFill>
                <a:latin typeface="+mn-lt"/>
                <a:ea typeface="+mn-ea"/>
                <a:cs typeface="+mn-cs"/>
                <a:sym typeface="Century Gothic"/>
              </a:defRPr>
            </a:pPr>
            <a:r>
              <a:rPr sz="2300" dirty="0">
                <a:solidFill>
                  <a:srgbClr val="000000"/>
                </a:solidFill>
              </a:rPr>
              <a:t>al punto </a:t>
            </a:r>
            <a:r>
              <a:rPr sz="2300" dirty="0" err="1">
                <a:solidFill>
                  <a:srgbClr val="000000"/>
                </a:solidFill>
              </a:rPr>
              <a:t>equivalente</a:t>
            </a:r>
            <a:r>
              <a:rPr sz="2300" dirty="0">
                <a:solidFill>
                  <a:srgbClr val="000000"/>
                </a:solidFill>
              </a:rPr>
              <a:t> </a:t>
            </a:r>
            <a:r>
              <a:rPr sz="2300" dirty="0" err="1">
                <a:solidFill>
                  <a:srgbClr val="000000"/>
                </a:solidFill>
              </a:rPr>
              <a:t>si</a:t>
            </a:r>
            <a:r>
              <a:rPr sz="2300" dirty="0">
                <a:solidFill>
                  <a:srgbClr val="000000"/>
                </a:solidFill>
              </a:rPr>
              <a:t> </a:t>
            </a:r>
            <a:r>
              <a:rPr sz="2300" dirty="0" err="1">
                <a:solidFill>
                  <a:srgbClr val="000000"/>
                </a:solidFill>
              </a:rPr>
              <a:t>manifesti</a:t>
            </a:r>
            <a:r>
              <a:rPr sz="2300" dirty="0">
                <a:solidFill>
                  <a:srgbClr val="000000"/>
                </a:solidFill>
              </a:rPr>
              <a:t> </a:t>
            </a:r>
            <a:r>
              <a:rPr sz="2300" dirty="0" err="1">
                <a:solidFill>
                  <a:srgbClr val="000000"/>
                </a:solidFill>
              </a:rPr>
              <a:t>una</a:t>
            </a:r>
            <a:r>
              <a:rPr sz="2300" dirty="0">
                <a:solidFill>
                  <a:srgbClr val="000000"/>
                </a:solidFill>
              </a:rPr>
              <a:t> </a:t>
            </a:r>
            <a:r>
              <a:rPr sz="2300" dirty="0" err="1">
                <a:solidFill>
                  <a:srgbClr val="000000"/>
                </a:solidFill>
              </a:rPr>
              <a:t>variazione</a:t>
            </a:r>
            <a:r>
              <a:rPr sz="2300" dirty="0">
                <a:solidFill>
                  <a:srgbClr val="000000"/>
                </a:solidFill>
              </a:rPr>
              <a:t> </a:t>
            </a:r>
            <a:r>
              <a:rPr sz="2300" dirty="0" err="1">
                <a:solidFill>
                  <a:srgbClr val="000000"/>
                </a:solidFill>
              </a:rPr>
              <a:t>apprezzabile</a:t>
            </a:r>
            <a:r>
              <a:rPr sz="2300" dirty="0">
                <a:solidFill>
                  <a:srgbClr val="000000"/>
                </a:solidFill>
              </a:rPr>
              <a:t> </a:t>
            </a:r>
          </a:p>
          <a:p>
            <a:pPr>
              <a:lnSpc>
                <a:spcPct val="150000"/>
              </a:lnSpc>
              <a:defRPr sz="2500">
                <a:solidFill>
                  <a:srgbClr val="FFFFFF"/>
                </a:solidFill>
                <a:latin typeface="+mn-lt"/>
                <a:ea typeface="+mn-ea"/>
                <a:cs typeface="+mn-cs"/>
                <a:sym typeface="Century Gothic"/>
              </a:defRPr>
            </a:pPr>
            <a:r>
              <a:rPr sz="2300" dirty="0">
                <a:solidFill>
                  <a:srgbClr val="000000"/>
                </a:solidFill>
              </a:rPr>
              <a:t>di </a:t>
            </a:r>
            <a:r>
              <a:rPr sz="2300" dirty="0" err="1">
                <a:solidFill>
                  <a:srgbClr val="000000"/>
                </a:solidFill>
              </a:rPr>
              <a:t>una</a:t>
            </a:r>
            <a:r>
              <a:rPr sz="2300" dirty="0">
                <a:solidFill>
                  <a:srgbClr val="000000"/>
                </a:solidFill>
              </a:rPr>
              <a:t> </a:t>
            </a:r>
            <a:r>
              <a:rPr sz="2300" dirty="0" err="1">
                <a:solidFill>
                  <a:srgbClr val="000000"/>
                </a:solidFill>
              </a:rPr>
              <a:t>proprietà</a:t>
            </a:r>
            <a:r>
              <a:rPr sz="2300" dirty="0">
                <a:solidFill>
                  <a:srgbClr val="000000"/>
                </a:solidFill>
              </a:rPr>
              <a:t> </a:t>
            </a:r>
            <a:r>
              <a:rPr sz="2300" dirty="0" err="1">
                <a:solidFill>
                  <a:srgbClr val="000000"/>
                </a:solidFill>
              </a:rPr>
              <a:t>chimica</a:t>
            </a:r>
            <a:r>
              <a:rPr sz="2300" dirty="0">
                <a:solidFill>
                  <a:srgbClr val="000000"/>
                </a:solidFill>
              </a:rPr>
              <a:t> o </a:t>
            </a:r>
            <a:r>
              <a:rPr sz="2300" dirty="0" err="1">
                <a:solidFill>
                  <a:srgbClr val="000000"/>
                </a:solidFill>
              </a:rPr>
              <a:t>chimico-fisica</a:t>
            </a:r>
            <a:r>
              <a:rPr sz="2300" dirty="0">
                <a:solidFill>
                  <a:srgbClr val="000000"/>
                </a:solidFill>
              </a:rPr>
              <a:t> del </a:t>
            </a:r>
            <a:r>
              <a:rPr sz="2300" dirty="0" err="1">
                <a:solidFill>
                  <a:srgbClr val="000000"/>
                </a:solidFill>
              </a:rPr>
              <a:t>sistema</a:t>
            </a:r>
            <a:endParaRPr sz="2300" dirty="0"/>
          </a:p>
        </p:txBody>
      </p:sp>
      <p:pic>
        <p:nvPicPr>
          <p:cNvPr id="181" name="Immagine 6" descr="Immagine 6"/>
          <p:cNvPicPr>
            <a:picLocks noChangeAspect="1"/>
          </p:cNvPicPr>
          <p:nvPr/>
        </p:nvPicPr>
        <p:blipFill>
          <a:blip r:embed="rId2"/>
          <a:stretch>
            <a:fillRect/>
          </a:stretch>
        </p:blipFill>
        <p:spPr>
          <a:xfrm>
            <a:off x="5708822" y="3818100"/>
            <a:ext cx="6171916" cy="3039900"/>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83" name="CasellaDiTesto 1"/>
          <p:cNvSpPr txBox="1"/>
          <p:nvPr/>
        </p:nvSpPr>
        <p:spPr>
          <a:xfrm>
            <a:off x="0" y="152898"/>
            <a:ext cx="12191999" cy="56323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defRPr b="1">
                <a:solidFill>
                  <a:srgbClr val="FFFFFF"/>
                </a:solidFill>
                <a:latin typeface="+mn-lt"/>
                <a:ea typeface="+mn-ea"/>
                <a:cs typeface="+mn-cs"/>
                <a:sym typeface="Century Gothic"/>
              </a:defRPr>
            </a:pPr>
            <a:r>
              <a:rPr dirty="0" err="1">
                <a:solidFill>
                  <a:srgbClr val="000000"/>
                </a:solidFill>
              </a:rPr>
              <a:t>Titolazioni</a:t>
            </a:r>
            <a:r>
              <a:rPr dirty="0">
                <a:solidFill>
                  <a:srgbClr val="000000"/>
                </a:solidFill>
              </a:rPr>
              <a:t>: punto </a:t>
            </a:r>
            <a:r>
              <a:rPr dirty="0" err="1">
                <a:solidFill>
                  <a:srgbClr val="000000"/>
                </a:solidFill>
              </a:rPr>
              <a:t>equivalente</a:t>
            </a:r>
            <a:r>
              <a:rPr dirty="0">
                <a:solidFill>
                  <a:srgbClr val="000000"/>
                </a:solidFill>
              </a:rPr>
              <a:t> e punto finale</a:t>
            </a:r>
            <a:r>
              <a:rPr lang="it-IT" dirty="0">
                <a:solidFill>
                  <a:srgbClr val="000000"/>
                </a:solidFill>
              </a:rPr>
              <a:t> (ERRORE DI TITOLAZIONE)</a:t>
            </a: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r>
              <a:rPr lang="it-IT" dirty="0">
                <a:solidFill>
                  <a:srgbClr val="000000"/>
                </a:solidFill>
              </a:rPr>
              <a:t>In una titolazione è necessario distinguere tra </a:t>
            </a:r>
            <a:r>
              <a:rPr lang="it-IT" b="1" u="sng" dirty="0">
                <a:solidFill>
                  <a:srgbClr val="000000"/>
                </a:solidFill>
              </a:rPr>
              <a:t>punto  equivalente teorico </a:t>
            </a:r>
            <a:r>
              <a:rPr lang="it-IT" dirty="0">
                <a:solidFill>
                  <a:srgbClr val="000000"/>
                </a:solidFill>
              </a:rPr>
              <a:t>e </a:t>
            </a:r>
            <a:r>
              <a:rPr lang="it-IT" b="1" u="sng" dirty="0">
                <a:solidFill>
                  <a:srgbClr val="000000"/>
                </a:solidFill>
              </a:rPr>
              <a:t>punto finale (sperimentale)</a:t>
            </a:r>
            <a:r>
              <a:rPr lang="it-IT" dirty="0">
                <a:solidFill>
                  <a:srgbClr val="000000"/>
                </a:solidFill>
              </a:rPr>
              <a:t>.</a:t>
            </a:r>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endParaRPr dirty="0"/>
          </a:p>
        </p:txBody>
      </p:sp>
      <p:pic>
        <p:nvPicPr>
          <p:cNvPr id="184" name="Immagine 3" descr="Immagine 3"/>
          <p:cNvPicPr>
            <a:picLocks noChangeAspect="1"/>
          </p:cNvPicPr>
          <p:nvPr/>
        </p:nvPicPr>
        <p:blipFill>
          <a:blip r:embed="rId2"/>
          <a:stretch>
            <a:fillRect/>
          </a:stretch>
        </p:blipFill>
        <p:spPr>
          <a:xfrm>
            <a:off x="221220" y="1544101"/>
            <a:ext cx="6644542" cy="4988006"/>
          </a:xfrm>
          <a:prstGeom prst="rect">
            <a:avLst/>
          </a:prstGeom>
          <a:ln w="12700">
            <a:miter lim="400000"/>
          </a:ln>
        </p:spPr>
      </p:pic>
      <p:sp>
        <p:nvSpPr>
          <p:cNvPr id="185" name="Il punto finale è il punto al quale si sospende l’aggiunta…"/>
          <p:cNvSpPr txBox="1"/>
          <p:nvPr/>
        </p:nvSpPr>
        <p:spPr>
          <a:xfrm>
            <a:off x="7086981" y="3357021"/>
            <a:ext cx="4610747" cy="17081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lgn="just">
              <a:defRPr sz="2100">
                <a:solidFill>
                  <a:srgbClr val="FFFFFF"/>
                </a:solidFill>
                <a:latin typeface="+mn-lt"/>
                <a:ea typeface="+mn-ea"/>
                <a:cs typeface="+mn-cs"/>
                <a:sym typeface="Century Gothic"/>
              </a:defRPr>
            </a:pPr>
            <a:r>
              <a:rPr dirty="0">
                <a:solidFill>
                  <a:srgbClr val="000000"/>
                </a:solidFill>
              </a:rPr>
              <a:t>Il punto finale </a:t>
            </a:r>
            <a:r>
              <a:rPr dirty="0" err="1">
                <a:solidFill>
                  <a:srgbClr val="000000"/>
                </a:solidFill>
              </a:rPr>
              <a:t>è</a:t>
            </a:r>
            <a:r>
              <a:rPr dirty="0">
                <a:solidFill>
                  <a:srgbClr val="000000"/>
                </a:solidFill>
              </a:rPr>
              <a:t> il punto al quale </a:t>
            </a:r>
            <a:r>
              <a:rPr dirty="0" err="1">
                <a:solidFill>
                  <a:srgbClr val="000000"/>
                </a:solidFill>
              </a:rPr>
              <a:t>si</a:t>
            </a:r>
            <a:r>
              <a:rPr dirty="0">
                <a:solidFill>
                  <a:srgbClr val="000000"/>
                </a:solidFill>
              </a:rPr>
              <a:t> </a:t>
            </a:r>
            <a:r>
              <a:rPr dirty="0" err="1">
                <a:solidFill>
                  <a:srgbClr val="000000"/>
                </a:solidFill>
              </a:rPr>
              <a:t>sospende</a:t>
            </a:r>
            <a:r>
              <a:rPr dirty="0">
                <a:solidFill>
                  <a:srgbClr val="000000"/>
                </a:solidFill>
              </a:rPr>
              <a:t> </a:t>
            </a:r>
            <a:r>
              <a:rPr dirty="0" err="1">
                <a:solidFill>
                  <a:srgbClr val="000000"/>
                </a:solidFill>
              </a:rPr>
              <a:t>l’aggiunt</a:t>
            </a:r>
            <a:r>
              <a:rPr lang="it-IT" dirty="0">
                <a:solidFill>
                  <a:srgbClr val="000000"/>
                </a:solidFill>
              </a:rPr>
              <a:t>a</a:t>
            </a:r>
            <a:r>
              <a:rPr dirty="0">
                <a:solidFill>
                  <a:srgbClr val="000000"/>
                </a:solidFill>
              </a:rPr>
              <a:t> </a:t>
            </a:r>
            <a:r>
              <a:rPr lang="it-IT" dirty="0">
                <a:solidFill>
                  <a:srgbClr val="000000"/>
                </a:solidFill>
              </a:rPr>
              <a:t> </a:t>
            </a:r>
            <a:r>
              <a:rPr dirty="0">
                <a:solidFill>
                  <a:srgbClr val="000000"/>
                </a:solidFill>
              </a:rPr>
              <a:t>del </a:t>
            </a:r>
            <a:r>
              <a:rPr dirty="0" err="1">
                <a:solidFill>
                  <a:srgbClr val="000000"/>
                </a:solidFill>
              </a:rPr>
              <a:t>titolante</a:t>
            </a:r>
            <a:r>
              <a:rPr dirty="0">
                <a:solidFill>
                  <a:srgbClr val="000000"/>
                </a:solidFill>
              </a:rPr>
              <a:t> in base ad </a:t>
            </a:r>
            <a:r>
              <a:rPr dirty="0" err="1">
                <a:solidFill>
                  <a:srgbClr val="000000"/>
                </a:solidFill>
              </a:rPr>
              <a:t>una</a:t>
            </a:r>
            <a:r>
              <a:rPr dirty="0">
                <a:solidFill>
                  <a:srgbClr val="000000"/>
                </a:solidFill>
              </a:rPr>
              <a:t> </a:t>
            </a:r>
            <a:r>
              <a:rPr dirty="0" err="1">
                <a:solidFill>
                  <a:srgbClr val="000000"/>
                </a:solidFill>
              </a:rPr>
              <a:t>marcata</a:t>
            </a:r>
            <a:r>
              <a:rPr dirty="0">
                <a:solidFill>
                  <a:srgbClr val="000000"/>
                </a:solidFill>
              </a:rPr>
              <a:t> </a:t>
            </a:r>
            <a:r>
              <a:rPr dirty="0" err="1">
                <a:solidFill>
                  <a:srgbClr val="000000"/>
                </a:solidFill>
              </a:rPr>
              <a:t>variazione</a:t>
            </a:r>
            <a:r>
              <a:rPr dirty="0">
                <a:solidFill>
                  <a:srgbClr val="000000"/>
                </a:solidFill>
              </a:rPr>
              <a:t> di </a:t>
            </a:r>
            <a:r>
              <a:rPr dirty="0" err="1">
                <a:solidFill>
                  <a:srgbClr val="000000"/>
                </a:solidFill>
              </a:rPr>
              <a:t>una</a:t>
            </a:r>
            <a:r>
              <a:rPr dirty="0">
                <a:solidFill>
                  <a:srgbClr val="000000"/>
                </a:solidFill>
              </a:rPr>
              <a:t> </a:t>
            </a:r>
            <a:r>
              <a:rPr dirty="0" err="1">
                <a:solidFill>
                  <a:srgbClr val="000000"/>
                </a:solidFill>
              </a:rPr>
              <a:t>proprietà</a:t>
            </a:r>
            <a:r>
              <a:rPr dirty="0">
                <a:solidFill>
                  <a:srgbClr val="000000"/>
                </a:solidFill>
              </a:rPr>
              <a:t> </a:t>
            </a:r>
            <a:r>
              <a:rPr dirty="0" err="1">
                <a:solidFill>
                  <a:srgbClr val="000000"/>
                </a:solidFill>
              </a:rPr>
              <a:t>fisica</a:t>
            </a:r>
            <a:r>
              <a:rPr dirty="0">
                <a:solidFill>
                  <a:srgbClr val="000000"/>
                </a:solidFill>
              </a:rPr>
              <a:t> o </a:t>
            </a:r>
            <a:r>
              <a:rPr dirty="0" err="1">
                <a:solidFill>
                  <a:srgbClr val="000000"/>
                </a:solidFill>
              </a:rPr>
              <a:t>chimica</a:t>
            </a:r>
            <a:r>
              <a:rPr dirty="0">
                <a:solidFill>
                  <a:srgbClr val="000000"/>
                </a:solidFill>
              </a:rPr>
              <a:t> </a:t>
            </a:r>
            <a:r>
              <a:rPr dirty="0" err="1">
                <a:solidFill>
                  <a:srgbClr val="000000"/>
                </a:solidFill>
              </a:rPr>
              <a:t>della</a:t>
            </a:r>
            <a:r>
              <a:rPr dirty="0">
                <a:solidFill>
                  <a:srgbClr val="000000"/>
                </a:solidFill>
              </a:rPr>
              <a:t> </a:t>
            </a:r>
            <a:r>
              <a:rPr dirty="0" err="1">
                <a:solidFill>
                  <a:srgbClr val="000000"/>
                </a:solidFill>
              </a:rPr>
              <a:t>soluzione</a:t>
            </a:r>
            <a:r>
              <a:rPr dirty="0">
                <a:solidFill>
                  <a:srgbClr val="000000"/>
                </a:solidFill>
              </a:rPr>
              <a:t>.</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87" name="Variazioni usate per individuare il punto finale:…"/>
          <p:cNvSpPr txBox="1"/>
          <p:nvPr/>
        </p:nvSpPr>
        <p:spPr>
          <a:xfrm>
            <a:off x="167818" y="104866"/>
            <a:ext cx="11856364" cy="66636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300" b="1">
                <a:solidFill>
                  <a:srgbClr val="FFFFFF"/>
                </a:solidFill>
                <a:latin typeface="+mn-lt"/>
                <a:ea typeface="+mn-ea"/>
                <a:cs typeface="+mn-cs"/>
                <a:sym typeface="Century Gothic"/>
              </a:defRPr>
            </a:pPr>
            <a:r>
              <a:rPr dirty="0" err="1">
                <a:solidFill>
                  <a:srgbClr val="000000"/>
                </a:solidFill>
              </a:rPr>
              <a:t>Variazioni</a:t>
            </a:r>
            <a:r>
              <a:rPr dirty="0">
                <a:solidFill>
                  <a:srgbClr val="000000"/>
                </a:solidFill>
              </a:rPr>
              <a:t> </a:t>
            </a:r>
            <a:r>
              <a:rPr dirty="0" err="1">
                <a:solidFill>
                  <a:srgbClr val="000000"/>
                </a:solidFill>
              </a:rPr>
              <a:t>usate</a:t>
            </a:r>
            <a:r>
              <a:rPr dirty="0">
                <a:solidFill>
                  <a:srgbClr val="000000"/>
                </a:solidFill>
              </a:rPr>
              <a:t> per </a:t>
            </a:r>
            <a:r>
              <a:rPr dirty="0" err="1">
                <a:solidFill>
                  <a:srgbClr val="000000"/>
                </a:solidFill>
              </a:rPr>
              <a:t>individuare</a:t>
            </a:r>
            <a:r>
              <a:rPr dirty="0">
                <a:solidFill>
                  <a:srgbClr val="000000"/>
                </a:solidFill>
              </a:rPr>
              <a:t> il punto finale:</a:t>
            </a:r>
          </a:p>
          <a:p>
            <a:pPr>
              <a:defRPr>
                <a:solidFill>
                  <a:srgbClr val="FFFFFF"/>
                </a:solidFill>
                <a:latin typeface="+mn-lt"/>
                <a:ea typeface="+mn-ea"/>
                <a:cs typeface="+mn-cs"/>
                <a:sym typeface="Century Gothic"/>
              </a:defRPr>
            </a:pPr>
            <a:endParaRPr dirty="0"/>
          </a:p>
          <a:p>
            <a:pPr marL="285750" indent="-285750">
              <a:lnSpc>
                <a:spcPct val="200000"/>
              </a:lnSpc>
              <a:buSzPct val="100000"/>
              <a:buFont typeface="Arial"/>
              <a:buChar char="•"/>
              <a:defRPr b="1">
                <a:solidFill>
                  <a:srgbClr val="FFFFFF"/>
                </a:solidFill>
                <a:latin typeface="+mn-lt"/>
                <a:ea typeface="+mn-ea"/>
                <a:cs typeface="+mn-cs"/>
                <a:sym typeface="Century Gothic"/>
              </a:defRPr>
            </a:pPr>
            <a:r>
              <a:rPr dirty="0" err="1">
                <a:solidFill>
                  <a:srgbClr val="000000"/>
                </a:solidFill>
              </a:rPr>
              <a:t>cambiamento</a:t>
            </a:r>
            <a:r>
              <a:rPr dirty="0">
                <a:solidFill>
                  <a:srgbClr val="000000"/>
                </a:solidFill>
              </a:rPr>
              <a:t> di </a:t>
            </a:r>
            <a:r>
              <a:rPr dirty="0" err="1">
                <a:solidFill>
                  <a:srgbClr val="000000"/>
                </a:solidFill>
              </a:rPr>
              <a:t>colore</a:t>
            </a:r>
            <a:r>
              <a:rPr dirty="0">
                <a:solidFill>
                  <a:srgbClr val="000000"/>
                </a:solidFill>
              </a:rPr>
              <a:t> del </a:t>
            </a:r>
            <a:r>
              <a:rPr dirty="0" err="1">
                <a:solidFill>
                  <a:srgbClr val="000000"/>
                </a:solidFill>
              </a:rPr>
              <a:t>reagente</a:t>
            </a:r>
            <a:r>
              <a:rPr dirty="0">
                <a:solidFill>
                  <a:srgbClr val="000000"/>
                </a:solidFill>
              </a:rPr>
              <a:t> o </a:t>
            </a:r>
            <a:r>
              <a:rPr dirty="0" err="1">
                <a:solidFill>
                  <a:srgbClr val="000000"/>
                </a:solidFill>
              </a:rPr>
              <a:t>sostanza</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deve</a:t>
            </a:r>
            <a:r>
              <a:rPr dirty="0">
                <a:solidFill>
                  <a:srgbClr val="000000"/>
                </a:solidFill>
              </a:rPr>
              <a:t> </a:t>
            </a:r>
            <a:r>
              <a:rPr dirty="0" err="1">
                <a:solidFill>
                  <a:srgbClr val="000000"/>
                </a:solidFill>
              </a:rPr>
              <a:t>essere</a:t>
            </a:r>
            <a:r>
              <a:rPr dirty="0">
                <a:solidFill>
                  <a:srgbClr val="000000"/>
                </a:solidFill>
              </a:rPr>
              <a:t> </a:t>
            </a:r>
            <a:r>
              <a:rPr dirty="0" err="1">
                <a:solidFill>
                  <a:srgbClr val="000000"/>
                </a:solidFill>
              </a:rPr>
              <a:t>determinata</a:t>
            </a:r>
            <a:r>
              <a:rPr dirty="0">
                <a:solidFill>
                  <a:srgbClr val="000000"/>
                </a:solidFill>
              </a:rPr>
              <a:t>, o di </a:t>
            </a:r>
            <a:r>
              <a:rPr dirty="0" err="1">
                <a:solidFill>
                  <a:srgbClr val="000000"/>
                </a:solidFill>
              </a:rPr>
              <a:t>una</a:t>
            </a:r>
            <a:r>
              <a:rPr dirty="0">
                <a:solidFill>
                  <a:srgbClr val="000000"/>
                </a:solidFill>
              </a:rPr>
              <a:t> </a:t>
            </a:r>
            <a:r>
              <a:rPr dirty="0" err="1">
                <a:solidFill>
                  <a:srgbClr val="000000"/>
                </a:solidFill>
              </a:rPr>
              <a:t>sostanza</a:t>
            </a:r>
            <a:r>
              <a:rPr dirty="0">
                <a:solidFill>
                  <a:srgbClr val="000000"/>
                </a:solidFill>
              </a:rPr>
              <a:t> </a:t>
            </a:r>
            <a:r>
              <a:rPr dirty="0" err="1">
                <a:solidFill>
                  <a:srgbClr val="000000"/>
                </a:solidFill>
              </a:rPr>
              <a:t>introdotta</a:t>
            </a:r>
            <a:r>
              <a:rPr dirty="0">
                <a:solidFill>
                  <a:srgbClr val="000000"/>
                </a:solidFill>
              </a:rPr>
              <a:t> </a:t>
            </a:r>
            <a:r>
              <a:rPr dirty="0" err="1">
                <a:solidFill>
                  <a:srgbClr val="000000"/>
                </a:solidFill>
              </a:rPr>
              <a:t>allo</a:t>
            </a:r>
            <a:r>
              <a:rPr dirty="0">
                <a:solidFill>
                  <a:srgbClr val="000000"/>
                </a:solidFill>
              </a:rPr>
              <a:t> </a:t>
            </a:r>
            <a:r>
              <a:rPr dirty="0" err="1">
                <a:solidFill>
                  <a:srgbClr val="000000"/>
                </a:solidFill>
              </a:rPr>
              <a:t>scopo</a:t>
            </a:r>
            <a:r>
              <a:rPr dirty="0">
                <a:solidFill>
                  <a:srgbClr val="000000"/>
                </a:solidFill>
              </a:rPr>
              <a:t> (</a:t>
            </a:r>
            <a:r>
              <a:rPr dirty="0" err="1">
                <a:solidFill>
                  <a:srgbClr val="000000"/>
                </a:solidFill>
              </a:rPr>
              <a:t>indicatore</a:t>
            </a:r>
            <a:r>
              <a:rPr dirty="0">
                <a:solidFill>
                  <a:srgbClr val="000000"/>
                </a:solidFill>
              </a:rPr>
              <a:t>);</a:t>
            </a:r>
          </a:p>
          <a:p>
            <a:pPr marL="285750" indent="-285750">
              <a:lnSpc>
                <a:spcPct val="200000"/>
              </a:lnSpc>
              <a:buSzPct val="100000"/>
              <a:buFont typeface="Arial"/>
              <a:buChar char="•"/>
              <a:defRPr b="1">
                <a:solidFill>
                  <a:srgbClr val="FFFFFF"/>
                </a:solidFill>
                <a:latin typeface="+mn-lt"/>
                <a:ea typeface="+mn-ea"/>
                <a:cs typeface="+mn-cs"/>
                <a:sym typeface="Century Gothic"/>
              </a:defRPr>
            </a:pPr>
            <a:r>
              <a:rPr dirty="0" err="1">
                <a:solidFill>
                  <a:srgbClr val="000000"/>
                </a:solidFill>
              </a:rPr>
              <a:t>intorbidamento</a:t>
            </a:r>
            <a:r>
              <a:rPr dirty="0">
                <a:solidFill>
                  <a:srgbClr val="000000"/>
                </a:solidFill>
              </a:rPr>
              <a:t> </a:t>
            </a:r>
            <a:r>
              <a:rPr dirty="0" err="1">
                <a:solidFill>
                  <a:srgbClr val="000000"/>
                </a:solidFill>
              </a:rPr>
              <a:t>della</a:t>
            </a:r>
            <a:r>
              <a:rPr dirty="0">
                <a:solidFill>
                  <a:srgbClr val="000000"/>
                </a:solidFill>
              </a:rPr>
              <a:t> </a:t>
            </a:r>
            <a:r>
              <a:rPr dirty="0" err="1">
                <a:solidFill>
                  <a:srgbClr val="000000"/>
                </a:solidFill>
              </a:rPr>
              <a:t>soluzione</a:t>
            </a:r>
            <a:r>
              <a:rPr dirty="0">
                <a:solidFill>
                  <a:srgbClr val="000000"/>
                </a:solidFill>
              </a:rPr>
              <a:t> per </a:t>
            </a:r>
            <a:r>
              <a:rPr dirty="0" err="1">
                <a:solidFill>
                  <a:srgbClr val="000000"/>
                </a:solidFill>
              </a:rPr>
              <a:t>formazione</a:t>
            </a:r>
            <a:r>
              <a:rPr dirty="0">
                <a:solidFill>
                  <a:srgbClr val="000000"/>
                </a:solidFill>
              </a:rPr>
              <a:t> di </a:t>
            </a:r>
            <a:r>
              <a:rPr dirty="0" err="1">
                <a:solidFill>
                  <a:srgbClr val="000000"/>
                </a:solidFill>
              </a:rPr>
              <a:t>una</a:t>
            </a:r>
            <a:r>
              <a:rPr dirty="0">
                <a:solidFill>
                  <a:srgbClr val="000000"/>
                </a:solidFill>
              </a:rPr>
              <a:t> </a:t>
            </a:r>
            <a:r>
              <a:rPr dirty="0" err="1">
                <a:solidFill>
                  <a:srgbClr val="000000"/>
                </a:solidFill>
              </a:rPr>
              <a:t>fase</a:t>
            </a:r>
            <a:r>
              <a:rPr dirty="0">
                <a:solidFill>
                  <a:srgbClr val="000000"/>
                </a:solidFill>
              </a:rPr>
              <a:t> </a:t>
            </a:r>
            <a:r>
              <a:rPr dirty="0" err="1">
                <a:solidFill>
                  <a:srgbClr val="000000"/>
                </a:solidFill>
              </a:rPr>
              <a:t>insolubile</a:t>
            </a:r>
            <a:r>
              <a:rPr dirty="0">
                <a:solidFill>
                  <a:srgbClr val="000000"/>
                </a:solidFill>
              </a:rPr>
              <a:t>;</a:t>
            </a:r>
          </a:p>
          <a:p>
            <a:pPr marL="285750" indent="-285750">
              <a:lnSpc>
                <a:spcPct val="200000"/>
              </a:lnSpc>
              <a:buSzPct val="100000"/>
              <a:buFont typeface="Arial"/>
              <a:buChar char="•"/>
              <a:defRPr b="1">
                <a:solidFill>
                  <a:srgbClr val="FFFFFF"/>
                </a:solidFill>
                <a:latin typeface="+mn-lt"/>
                <a:ea typeface="+mn-ea"/>
                <a:cs typeface="+mn-cs"/>
                <a:sym typeface="Century Gothic"/>
              </a:defRPr>
            </a:pPr>
            <a:r>
              <a:rPr dirty="0" err="1">
                <a:solidFill>
                  <a:srgbClr val="000000"/>
                </a:solidFill>
              </a:rPr>
              <a:t>variazione</a:t>
            </a:r>
            <a:r>
              <a:rPr dirty="0">
                <a:solidFill>
                  <a:srgbClr val="000000"/>
                </a:solidFill>
              </a:rPr>
              <a:t> di </a:t>
            </a:r>
            <a:r>
              <a:rPr dirty="0" err="1">
                <a:solidFill>
                  <a:srgbClr val="000000"/>
                </a:solidFill>
              </a:rPr>
              <a:t>conducibilità</a:t>
            </a:r>
            <a:r>
              <a:rPr dirty="0">
                <a:solidFill>
                  <a:srgbClr val="000000"/>
                </a:solidFill>
              </a:rPr>
              <a:t> </a:t>
            </a:r>
            <a:r>
              <a:rPr dirty="0" err="1">
                <a:solidFill>
                  <a:srgbClr val="000000"/>
                </a:solidFill>
              </a:rPr>
              <a:t>elettrica</a:t>
            </a:r>
            <a:r>
              <a:rPr dirty="0">
                <a:solidFill>
                  <a:srgbClr val="000000"/>
                </a:solidFill>
              </a:rPr>
              <a:t> </a:t>
            </a:r>
            <a:r>
              <a:rPr dirty="0" err="1">
                <a:solidFill>
                  <a:srgbClr val="000000"/>
                </a:solidFill>
              </a:rPr>
              <a:t>della</a:t>
            </a:r>
            <a:r>
              <a:rPr dirty="0">
                <a:solidFill>
                  <a:srgbClr val="000000"/>
                </a:solidFill>
              </a:rPr>
              <a:t> </a:t>
            </a:r>
            <a:r>
              <a:rPr dirty="0" err="1">
                <a:solidFill>
                  <a:srgbClr val="000000"/>
                </a:solidFill>
              </a:rPr>
              <a:t>soluzione</a:t>
            </a:r>
            <a:r>
              <a:rPr dirty="0">
                <a:solidFill>
                  <a:srgbClr val="000000"/>
                </a:solidFill>
              </a:rPr>
              <a:t>;</a:t>
            </a:r>
          </a:p>
          <a:p>
            <a:pPr marL="285750" indent="-285750">
              <a:lnSpc>
                <a:spcPct val="200000"/>
              </a:lnSpc>
              <a:buSzPct val="100000"/>
              <a:buFont typeface="Arial"/>
              <a:buChar char="•"/>
              <a:defRPr b="1">
                <a:solidFill>
                  <a:srgbClr val="FFFFFF"/>
                </a:solidFill>
                <a:latin typeface="+mn-lt"/>
                <a:ea typeface="+mn-ea"/>
                <a:cs typeface="+mn-cs"/>
                <a:sym typeface="Century Gothic"/>
              </a:defRPr>
            </a:pPr>
            <a:r>
              <a:rPr dirty="0" err="1">
                <a:solidFill>
                  <a:srgbClr val="000000"/>
                </a:solidFill>
              </a:rPr>
              <a:t>variazione</a:t>
            </a:r>
            <a:r>
              <a:rPr dirty="0">
                <a:solidFill>
                  <a:srgbClr val="000000"/>
                </a:solidFill>
              </a:rPr>
              <a:t> </a:t>
            </a:r>
            <a:r>
              <a:rPr dirty="0" err="1">
                <a:solidFill>
                  <a:srgbClr val="000000"/>
                </a:solidFill>
              </a:rPr>
              <a:t>della</a:t>
            </a:r>
            <a:r>
              <a:rPr dirty="0">
                <a:solidFill>
                  <a:srgbClr val="000000"/>
                </a:solidFill>
              </a:rPr>
              <a:t> </a:t>
            </a:r>
            <a:r>
              <a:rPr dirty="0" err="1">
                <a:solidFill>
                  <a:srgbClr val="000000"/>
                </a:solidFill>
              </a:rPr>
              <a:t>differenza</a:t>
            </a:r>
            <a:r>
              <a:rPr dirty="0">
                <a:solidFill>
                  <a:srgbClr val="000000"/>
                </a:solidFill>
              </a:rPr>
              <a:t> di </a:t>
            </a:r>
            <a:r>
              <a:rPr dirty="0" err="1">
                <a:solidFill>
                  <a:srgbClr val="000000"/>
                </a:solidFill>
              </a:rPr>
              <a:t>potenziale</a:t>
            </a:r>
            <a:r>
              <a:rPr dirty="0">
                <a:solidFill>
                  <a:srgbClr val="000000"/>
                </a:solidFill>
              </a:rPr>
              <a:t> </a:t>
            </a:r>
            <a:r>
              <a:rPr dirty="0" err="1">
                <a:solidFill>
                  <a:srgbClr val="000000"/>
                </a:solidFill>
              </a:rPr>
              <a:t>tra</a:t>
            </a:r>
            <a:r>
              <a:rPr dirty="0">
                <a:solidFill>
                  <a:srgbClr val="000000"/>
                </a:solidFill>
              </a:rPr>
              <a:t> due </a:t>
            </a:r>
            <a:r>
              <a:rPr dirty="0" err="1">
                <a:solidFill>
                  <a:srgbClr val="000000"/>
                </a:solidFill>
              </a:rPr>
              <a:t>elettrodi</a:t>
            </a:r>
            <a:r>
              <a:rPr dirty="0">
                <a:solidFill>
                  <a:srgbClr val="000000"/>
                </a:solidFill>
              </a:rPr>
              <a:t> </a:t>
            </a:r>
            <a:r>
              <a:rPr dirty="0" err="1">
                <a:solidFill>
                  <a:srgbClr val="000000"/>
                </a:solidFill>
              </a:rPr>
              <a:t>immersi</a:t>
            </a:r>
            <a:r>
              <a:rPr dirty="0">
                <a:solidFill>
                  <a:srgbClr val="000000"/>
                </a:solidFill>
              </a:rPr>
              <a:t> </a:t>
            </a:r>
            <a:r>
              <a:rPr dirty="0" err="1">
                <a:solidFill>
                  <a:srgbClr val="000000"/>
                </a:solidFill>
              </a:rPr>
              <a:t>nella</a:t>
            </a:r>
            <a:r>
              <a:rPr dirty="0">
                <a:solidFill>
                  <a:srgbClr val="000000"/>
                </a:solidFill>
              </a:rPr>
              <a:t> </a:t>
            </a:r>
            <a:r>
              <a:rPr dirty="0" err="1">
                <a:solidFill>
                  <a:srgbClr val="000000"/>
                </a:solidFill>
              </a:rPr>
              <a:t>soluzione</a:t>
            </a:r>
            <a:r>
              <a:rPr dirty="0">
                <a:solidFill>
                  <a:srgbClr val="000000"/>
                </a:solidFill>
              </a:rPr>
              <a:t>;</a:t>
            </a:r>
          </a:p>
          <a:p>
            <a:pPr marL="285750" indent="-285750">
              <a:lnSpc>
                <a:spcPct val="200000"/>
              </a:lnSpc>
              <a:buSzPct val="100000"/>
              <a:buFont typeface="Arial"/>
              <a:buChar char="•"/>
              <a:defRPr b="1">
                <a:solidFill>
                  <a:srgbClr val="FFFFFF"/>
                </a:solidFill>
                <a:latin typeface="+mn-lt"/>
                <a:ea typeface="+mn-ea"/>
                <a:cs typeface="+mn-cs"/>
                <a:sym typeface="Century Gothic"/>
              </a:defRPr>
            </a:pPr>
            <a:r>
              <a:rPr dirty="0" err="1">
                <a:solidFill>
                  <a:srgbClr val="000000"/>
                </a:solidFill>
              </a:rPr>
              <a:t>variazione</a:t>
            </a:r>
            <a:r>
              <a:rPr dirty="0">
                <a:solidFill>
                  <a:srgbClr val="000000"/>
                </a:solidFill>
              </a:rPr>
              <a:t> </a:t>
            </a:r>
            <a:r>
              <a:rPr dirty="0" err="1">
                <a:solidFill>
                  <a:srgbClr val="000000"/>
                </a:solidFill>
              </a:rPr>
              <a:t>della</a:t>
            </a:r>
            <a:r>
              <a:rPr dirty="0">
                <a:solidFill>
                  <a:srgbClr val="000000"/>
                </a:solidFill>
              </a:rPr>
              <a:t> </a:t>
            </a:r>
            <a:r>
              <a:rPr dirty="0" err="1">
                <a:solidFill>
                  <a:srgbClr val="000000"/>
                </a:solidFill>
              </a:rPr>
              <a:t>quantità</a:t>
            </a:r>
            <a:r>
              <a:rPr dirty="0">
                <a:solidFill>
                  <a:srgbClr val="000000"/>
                </a:solidFill>
              </a:rPr>
              <a:t> di </a:t>
            </a:r>
            <a:r>
              <a:rPr dirty="0" err="1">
                <a:solidFill>
                  <a:srgbClr val="000000"/>
                </a:solidFill>
              </a:rPr>
              <a:t>corrente</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passa</a:t>
            </a:r>
            <a:r>
              <a:rPr dirty="0">
                <a:solidFill>
                  <a:srgbClr val="000000"/>
                </a:solidFill>
              </a:rPr>
              <a:t> </a:t>
            </a:r>
            <a:r>
              <a:rPr dirty="0" err="1">
                <a:solidFill>
                  <a:srgbClr val="000000"/>
                </a:solidFill>
              </a:rPr>
              <a:t>attraverso</a:t>
            </a:r>
            <a:r>
              <a:rPr dirty="0">
                <a:solidFill>
                  <a:srgbClr val="000000"/>
                </a:solidFill>
              </a:rPr>
              <a:t> la </a:t>
            </a:r>
            <a:r>
              <a:rPr dirty="0" err="1">
                <a:solidFill>
                  <a:srgbClr val="000000"/>
                </a:solidFill>
              </a:rPr>
              <a:t>soluzione</a:t>
            </a:r>
            <a:r>
              <a:rPr dirty="0">
                <a:solidFill>
                  <a:srgbClr val="000000"/>
                </a:solidFill>
              </a:rPr>
              <a:t>.</a:t>
            </a:r>
          </a:p>
          <a:p>
            <a:pPr>
              <a:defRPr b="1">
                <a:solidFill>
                  <a:srgbClr val="FFFFFF"/>
                </a:solidFill>
                <a:latin typeface="+mn-lt"/>
                <a:ea typeface="+mn-ea"/>
                <a:cs typeface="+mn-cs"/>
                <a:sym typeface="Century Gothic"/>
              </a:defRPr>
            </a:pPr>
            <a:endParaRPr dirty="0"/>
          </a:p>
          <a:p>
            <a:pPr marL="285750" indent="-285750">
              <a:lnSpc>
                <a:spcPct val="150000"/>
              </a:lnSpc>
              <a:buSzPct val="100000"/>
              <a:buFont typeface="Arial"/>
              <a:buChar char="•"/>
              <a:defRPr b="1">
                <a:solidFill>
                  <a:srgbClr val="FFFFFF"/>
                </a:solidFill>
                <a:latin typeface="+mn-lt"/>
                <a:ea typeface="+mn-ea"/>
                <a:cs typeface="+mn-cs"/>
                <a:sym typeface="Century Gothic"/>
              </a:defRPr>
            </a:pPr>
            <a:endParaRPr dirty="0"/>
          </a:p>
          <a:p>
            <a:pPr marL="285750" indent="-285750" algn="just">
              <a:lnSpc>
                <a:spcPct val="150000"/>
              </a:lnSpc>
              <a:buSzPct val="100000"/>
              <a:buFont typeface="Arial"/>
              <a:buChar char="•"/>
              <a:defRPr sz="2200" b="1">
                <a:solidFill>
                  <a:srgbClr val="FFFFFF"/>
                </a:solidFill>
                <a:latin typeface="+mn-lt"/>
                <a:ea typeface="+mn-ea"/>
                <a:cs typeface="+mn-cs"/>
                <a:sym typeface="Century Gothic"/>
              </a:defRPr>
            </a:pPr>
            <a:r>
              <a:rPr dirty="0">
                <a:solidFill>
                  <a:srgbClr val="000000"/>
                </a:solidFill>
              </a:rPr>
              <a:t>La </a:t>
            </a:r>
            <a:r>
              <a:rPr dirty="0" err="1">
                <a:solidFill>
                  <a:srgbClr val="000000"/>
                </a:solidFill>
              </a:rPr>
              <a:t>differenza</a:t>
            </a:r>
            <a:r>
              <a:rPr dirty="0">
                <a:solidFill>
                  <a:srgbClr val="000000"/>
                </a:solidFill>
              </a:rPr>
              <a:t> </a:t>
            </a:r>
            <a:r>
              <a:rPr dirty="0" err="1">
                <a:solidFill>
                  <a:srgbClr val="000000"/>
                </a:solidFill>
              </a:rPr>
              <a:t>tra</a:t>
            </a:r>
            <a:r>
              <a:rPr dirty="0">
                <a:solidFill>
                  <a:srgbClr val="000000"/>
                </a:solidFill>
              </a:rPr>
              <a:t> il punto </a:t>
            </a:r>
            <a:r>
              <a:rPr dirty="0" err="1">
                <a:solidFill>
                  <a:srgbClr val="000000"/>
                </a:solidFill>
              </a:rPr>
              <a:t>equivalente</a:t>
            </a:r>
            <a:r>
              <a:rPr dirty="0">
                <a:solidFill>
                  <a:srgbClr val="000000"/>
                </a:solidFill>
              </a:rPr>
              <a:t> </a:t>
            </a:r>
            <a:r>
              <a:rPr dirty="0" err="1">
                <a:solidFill>
                  <a:srgbClr val="000000"/>
                </a:solidFill>
              </a:rPr>
              <a:t>teorico</a:t>
            </a:r>
            <a:r>
              <a:rPr dirty="0">
                <a:solidFill>
                  <a:srgbClr val="000000"/>
                </a:solidFill>
              </a:rPr>
              <a:t> ed il punto finale, e </a:t>
            </a:r>
            <a:r>
              <a:rPr dirty="0" err="1">
                <a:solidFill>
                  <a:srgbClr val="000000"/>
                </a:solidFill>
              </a:rPr>
              <a:t>cioè</a:t>
            </a:r>
            <a:r>
              <a:rPr dirty="0">
                <a:solidFill>
                  <a:srgbClr val="000000"/>
                </a:solidFill>
              </a:rPr>
              <a:t> la </a:t>
            </a:r>
            <a:r>
              <a:rPr dirty="0" err="1">
                <a:solidFill>
                  <a:srgbClr val="000000"/>
                </a:solidFill>
              </a:rPr>
              <a:t>differenza</a:t>
            </a:r>
            <a:r>
              <a:rPr dirty="0">
                <a:solidFill>
                  <a:srgbClr val="000000"/>
                </a:solidFill>
              </a:rPr>
              <a:t> </a:t>
            </a:r>
            <a:r>
              <a:rPr dirty="0" err="1">
                <a:solidFill>
                  <a:srgbClr val="000000"/>
                </a:solidFill>
              </a:rPr>
              <a:t>tra</a:t>
            </a:r>
            <a:r>
              <a:rPr dirty="0">
                <a:solidFill>
                  <a:srgbClr val="000000"/>
                </a:solidFill>
              </a:rPr>
              <a:t> il volume </a:t>
            </a:r>
            <a:r>
              <a:rPr dirty="0" err="1">
                <a:solidFill>
                  <a:srgbClr val="000000"/>
                </a:solidFill>
              </a:rPr>
              <a:t>calcolato</a:t>
            </a:r>
            <a:r>
              <a:rPr dirty="0">
                <a:solidFill>
                  <a:srgbClr val="000000"/>
                </a:solidFill>
              </a:rPr>
              <a:t> per </a:t>
            </a:r>
            <a:r>
              <a:rPr dirty="0" err="1">
                <a:solidFill>
                  <a:srgbClr val="000000"/>
                </a:solidFill>
              </a:rPr>
              <a:t>raggiungere</a:t>
            </a:r>
            <a:r>
              <a:rPr dirty="0">
                <a:solidFill>
                  <a:srgbClr val="000000"/>
                </a:solidFill>
              </a:rPr>
              <a:t> il punto </a:t>
            </a:r>
            <a:r>
              <a:rPr dirty="0" err="1">
                <a:solidFill>
                  <a:srgbClr val="000000"/>
                </a:solidFill>
              </a:rPr>
              <a:t>equivalente</a:t>
            </a:r>
            <a:r>
              <a:rPr dirty="0">
                <a:solidFill>
                  <a:srgbClr val="000000"/>
                </a:solidFill>
              </a:rPr>
              <a:t> (</a:t>
            </a:r>
            <a:r>
              <a:rPr dirty="0" err="1">
                <a:solidFill>
                  <a:srgbClr val="000000"/>
                </a:solidFill>
              </a:rPr>
              <a:t>V</a:t>
            </a:r>
            <a:r>
              <a:rPr baseline="-25000" dirty="0" err="1">
                <a:solidFill>
                  <a:srgbClr val="000000"/>
                </a:solidFill>
              </a:rPr>
              <a:t>eq</a:t>
            </a:r>
            <a:r>
              <a:rPr dirty="0">
                <a:solidFill>
                  <a:srgbClr val="000000"/>
                </a:solidFill>
              </a:rPr>
              <a:t>) ed il volume di </a:t>
            </a:r>
            <a:r>
              <a:rPr dirty="0" err="1">
                <a:solidFill>
                  <a:srgbClr val="000000"/>
                </a:solidFill>
              </a:rPr>
              <a:t>titolante</a:t>
            </a:r>
            <a:r>
              <a:rPr dirty="0">
                <a:solidFill>
                  <a:srgbClr val="000000"/>
                </a:solidFill>
              </a:rPr>
              <a:t> </a:t>
            </a:r>
            <a:r>
              <a:rPr dirty="0" err="1">
                <a:solidFill>
                  <a:srgbClr val="000000"/>
                </a:solidFill>
              </a:rPr>
              <a:t>effettivamente</a:t>
            </a:r>
            <a:r>
              <a:rPr dirty="0">
                <a:solidFill>
                  <a:srgbClr val="000000"/>
                </a:solidFill>
              </a:rPr>
              <a:t> </a:t>
            </a:r>
            <a:r>
              <a:rPr dirty="0" err="1">
                <a:solidFill>
                  <a:srgbClr val="000000"/>
                </a:solidFill>
              </a:rPr>
              <a:t>aggiunto</a:t>
            </a:r>
            <a:r>
              <a:rPr dirty="0">
                <a:solidFill>
                  <a:srgbClr val="000000"/>
                </a:solidFill>
              </a:rPr>
              <a:t> per </a:t>
            </a:r>
            <a:r>
              <a:rPr dirty="0" err="1">
                <a:solidFill>
                  <a:srgbClr val="000000"/>
                </a:solidFill>
              </a:rPr>
              <a:t>raggiungere</a:t>
            </a:r>
            <a:r>
              <a:rPr dirty="0">
                <a:solidFill>
                  <a:srgbClr val="000000"/>
                </a:solidFill>
              </a:rPr>
              <a:t> il punto finale (</a:t>
            </a:r>
            <a:r>
              <a:rPr dirty="0" err="1">
                <a:solidFill>
                  <a:srgbClr val="000000"/>
                </a:solidFill>
              </a:rPr>
              <a:t>V</a:t>
            </a:r>
            <a:r>
              <a:rPr baseline="-25000" dirty="0" err="1">
                <a:solidFill>
                  <a:srgbClr val="000000"/>
                </a:solidFill>
              </a:rPr>
              <a:t>f</a:t>
            </a:r>
            <a:r>
              <a:rPr dirty="0">
                <a:solidFill>
                  <a:srgbClr val="000000"/>
                </a:solidFill>
              </a:rPr>
              <a:t>), </a:t>
            </a:r>
            <a:r>
              <a:rPr dirty="0" err="1">
                <a:solidFill>
                  <a:srgbClr val="000000"/>
                </a:solidFill>
              </a:rPr>
              <a:t>rappresenta</a:t>
            </a:r>
            <a:r>
              <a:rPr dirty="0">
                <a:solidFill>
                  <a:srgbClr val="000000"/>
                </a:solidFill>
              </a:rPr>
              <a:t> </a:t>
            </a:r>
            <a:r>
              <a:rPr dirty="0" err="1">
                <a:solidFill>
                  <a:srgbClr val="000000"/>
                </a:solidFill>
              </a:rPr>
              <a:t>l’</a:t>
            </a:r>
            <a:r>
              <a:rPr u="sng" dirty="0" err="1">
                <a:solidFill>
                  <a:srgbClr val="000000"/>
                </a:solidFill>
              </a:rPr>
              <a:t>errore</a:t>
            </a:r>
            <a:r>
              <a:rPr u="sng" dirty="0">
                <a:solidFill>
                  <a:srgbClr val="000000"/>
                </a:solidFill>
              </a:rPr>
              <a:t> di </a:t>
            </a:r>
            <a:r>
              <a:rPr u="sng" dirty="0" err="1">
                <a:solidFill>
                  <a:srgbClr val="000000"/>
                </a:solidFill>
              </a:rPr>
              <a:t>titolazione</a:t>
            </a:r>
            <a:r>
              <a:rPr lang="it-IT" u="sng" dirty="0">
                <a:solidFill>
                  <a:srgbClr val="000000"/>
                </a:solidFill>
              </a:rPr>
              <a:t> (E</a:t>
            </a:r>
            <a:r>
              <a:rPr lang="it-IT" u="sng" baseline="-25000" dirty="0">
                <a:solidFill>
                  <a:srgbClr val="000000"/>
                </a:solidFill>
              </a:rPr>
              <a:t>t</a:t>
            </a:r>
            <a:r>
              <a:rPr lang="it-IT" u="sng" dirty="0">
                <a:solidFill>
                  <a:srgbClr val="000000"/>
                </a:solidFill>
              </a:rPr>
              <a:t>)</a:t>
            </a:r>
            <a:r>
              <a:rPr dirty="0">
                <a:solidFill>
                  <a:srgbClr val="000000"/>
                </a:solidFill>
              </a:rPr>
              <a:t>.</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89" name="CasellaDiTesto 1"/>
          <p:cNvSpPr txBox="1"/>
          <p:nvPr/>
        </p:nvSpPr>
        <p:spPr>
          <a:xfrm>
            <a:off x="165702" y="139402"/>
            <a:ext cx="7762207" cy="40934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000" b="1">
                <a:solidFill>
                  <a:srgbClr val="FFFFFF"/>
                </a:solidFill>
                <a:latin typeface="+mn-lt"/>
                <a:ea typeface="+mn-ea"/>
                <a:cs typeface="+mn-cs"/>
                <a:sym typeface="Century Gothic"/>
              </a:defRPr>
            </a:pPr>
            <a:r>
              <a:rPr dirty="0" err="1">
                <a:solidFill>
                  <a:srgbClr val="000000"/>
                </a:solidFill>
              </a:rPr>
              <a:t>Titolazioni</a:t>
            </a:r>
            <a:r>
              <a:rPr dirty="0">
                <a:solidFill>
                  <a:srgbClr val="000000"/>
                </a:solidFill>
              </a:rPr>
              <a:t> </a:t>
            </a:r>
            <a:r>
              <a:rPr dirty="0" err="1">
                <a:solidFill>
                  <a:srgbClr val="000000"/>
                </a:solidFill>
              </a:rPr>
              <a:t>Acido</a:t>
            </a:r>
            <a:r>
              <a:rPr dirty="0">
                <a:solidFill>
                  <a:srgbClr val="000000"/>
                </a:solidFill>
              </a:rPr>
              <a:t>-base</a:t>
            </a:r>
          </a:p>
          <a:p>
            <a:pPr>
              <a:defRPr sz="2000" b="1">
                <a:solidFill>
                  <a:srgbClr val="FFFFFF"/>
                </a:solidFill>
                <a:latin typeface="+mn-lt"/>
                <a:ea typeface="+mn-ea"/>
                <a:cs typeface="+mn-cs"/>
                <a:sym typeface="Century Gothic"/>
              </a:defRPr>
            </a:pPr>
            <a:endParaRPr dirty="0"/>
          </a:p>
          <a:p>
            <a:pPr>
              <a:defRPr sz="2000">
                <a:solidFill>
                  <a:srgbClr val="FFFFFF"/>
                </a:solidFill>
                <a:latin typeface="+mn-lt"/>
                <a:ea typeface="+mn-ea"/>
                <a:cs typeface="+mn-cs"/>
                <a:sym typeface="Century Gothic"/>
              </a:defRPr>
            </a:pPr>
            <a:r>
              <a:rPr dirty="0">
                <a:solidFill>
                  <a:srgbClr val="000000"/>
                </a:solidFill>
              </a:rPr>
              <a:t>Una </a:t>
            </a:r>
            <a:r>
              <a:rPr dirty="0" err="1">
                <a:solidFill>
                  <a:srgbClr val="000000"/>
                </a:solidFill>
              </a:rPr>
              <a:t>titolazione</a:t>
            </a:r>
            <a:r>
              <a:rPr dirty="0">
                <a:solidFill>
                  <a:srgbClr val="000000"/>
                </a:solidFill>
              </a:rPr>
              <a:t> </a:t>
            </a:r>
            <a:r>
              <a:rPr dirty="0" err="1">
                <a:solidFill>
                  <a:srgbClr val="000000"/>
                </a:solidFill>
              </a:rPr>
              <a:t>acido</a:t>
            </a:r>
            <a:r>
              <a:rPr dirty="0">
                <a:solidFill>
                  <a:srgbClr val="000000"/>
                </a:solidFill>
              </a:rPr>
              <a:t>-base </a:t>
            </a:r>
            <a:r>
              <a:rPr dirty="0" err="1">
                <a:solidFill>
                  <a:srgbClr val="000000"/>
                </a:solidFill>
              </a:rPr>
              <a:t>consiste</a:t>
            </a:r>
            <a:r>
              <a:rPr dirty="0">
                <a:solidFill>
                  <a:srgbClr val="000000"/>
                </a:solidFill>
              </a:rPr>
              <a:t> </a:t>
            </a:r>
            <a:r>
              <a:rPr dirty="0" err="1">
                <a:solidFill>
                  <a:srgbClr val="000000"/>
                </a:solidFill>
              </a:rPr>
              <a:t>nel</a:t>
            </a:r>
            <a:r>
              <a:rPr dirty="0">
                <a:solidFill>
                  <a:srgbClr val="000000"/>
                </a:solidFill>
              </a:rPr>
              <a:t> </a:t>
            </a:r>
            <a:r>
              <a:rPr dirty="0" err="1">
                <a:solidFill>
                  <a:srgbClr val="000000"/>
                </a:solidFill>
              </a:rPr>
              <a:t>seguire</a:t>
            </a:r>
            <a:r>
              <a:rPr dirty="0">
                <a:solidFill>
                  <a:srgbClr val="000000"/>
                </a:solidFill>
              </a:rPr>
              <a:t> le </a:t>
            </a:r>
            <a:r>
              <a:rPr dirty="0" err="1">
                <a:solidFill>
                  <a:srgbClr val="000000"/>
                </a:solidFill>
              </a:rPr>
              <a:t>variazioni</a:t>
            </a:r>
            <a:r>
              <a:rPr dirty="0">
                <a:solidFill>
                  <a:srgbClr val="000000"/>
                </a:solidFill>
              </a:rPr>
              <a:t> di pH </a:t>
            </a:r>
            <a:r>
              <a:rPr dirty="0" err="1">
                <a:solidFill>
                  <a:srgbClr val="000000"/>
                </a:solidFill>
              </a:rPr>
              <a:t>causate</a:t>
            </a:r>
            <a:r>
              <a:rPr dirty="0">
                <a:solidFill>
                  <a:srgbClr val="000000"/>
                </a:solidFill>
              </a:rPr>
              <a:t> </a:t>
            </a:r>
            <a:r>
              <a:rPr dirty="0" err="1">
                <a:solidFill>
                  <a:srgbClr val="000000"/>
                </a:solidFill>
              </a:rPr>
              <a:t>dall’aggiunta</a:t>
            </a:r>
            <a:r>
              <a:rPr dirty="0">
                <a:solidFill>
                  <a:srgbClr val="000000"/>
                </a:solidFill>
              </a:rPr>
              <a:t> di </a:t>
            </a:r>
            <a:r>
              <a:rPr dirty="0" err="1">
                <a:solidFill>
                  <a:srgbClr val="000000"/>
                </a:solidFill>
              </a:rPr>
              <a:t>volumi</a:t>
            </a:r>
            <a:r>
              <a:rPr dirty="0">
                <a:solidFill>
                  <a:srgbClr val="000000"/>
                </a:solidFill>
              </a:rPr>
              <a:t> </a:t>
            </a:r>
            <a:r>
              <a:rPr dirty="0" err="1">
                <a:solidFill>
                  <a:srgbClr val="000000"/>
                </a:solidFill>
              </a:rPr>
              <a:t>crescenti</a:t>
            </a:r>
            <a:r>
              <a:rPr dirty="0">
                <a:solidFill>
                  <a:srgbClr val="000000"/>
                </a:solidFill>
              </a:rPr>
              <a:t> Vt di </a:t>
            </a:r>
            <a:r>
              <a:rPr dirty="0" err="1">
                <a:solidFill>
                  <a:srgbClr val="000000"/>
                </a:solidFill>
              </a:rPr>
              <a:t>titolante</a:t>
            </a:r>
            <a:r>
              <a:rPr dirty="0">
                <a:solidFill>
                  <a:srgbClr val="000000"/>
                </a:solidFill>
              </a:rPr>
              <a:t> al </a:t>
            </a:r>
            <a:r>
              <a:rPr dirty="0" err="1">
                <a:solidFill>
                  <a:srgbClr val="000000"/>
                </a:solidFill>
              </a:rPr>
              <a:t>titolando</a:t>
            </a:r>
            <a:r>
              <a:rPr dirty="0">
                <a:solidFill>
                  <a:srgbClr val="000000"/>
                </a:solidFill>
              </a:rPr>
              <a:t>. In </a:t>
            </a:r>
            <a:r>
              <a:rPr dirty="0" err="1">
                <a:solidFill>
                  <a:srgbClr val="000000"/>
                </a:solidFill>
              </a:rPr>
              <a:t>questo</a:t>
            </a:r>
            <a:r>
              <a:rPr dirty="0">
                <a:solidFill>
                  <a:srgbClr val="000000"/>
                </a:solidFill>
              </a:rPr>
              <a:t> </a:t>
            </a:r>
            <a:r>
              <a:rPr dirty="0" err="1">
                <a:solidFill>
                  <a:srgbClr val="000000"/>
                </a:solidFill>
              </a:rPr>
              <a:t>caso</a:t>
            </a:r>
            <a:r>
              <a:rPr dirty="0">
                <a:solidFill>
                  <a:srgbClr val="000000"/>
                </a:solidFill>
              </a:rPr>
              <a:t>:</a:t>
            </a:r>
          </a:p>
          <a:p>
            <a:pPr>
              <a:defRPr sz="2000">
                <a:solidFill>
                  <a:srgbClr val="FFFFFF"/>
                </a:solidFill>
                <a:latin typeface="+mn-lt"/>
                <a:ea typeface="+mn-ea"/>
                <a:cs typeface="+mn-cs"/>
                <a:sym typeface="Century Gothic"/>
              </a:defRPr>
            </a:pPr>
            <a:endParaRPr dirty="0"/>
          </a:p>
          <a:p>
            <a:pPr>
              <a:defRPr sz="2000">
                <a:solidFill>
                  <a:srgbClr val="FFFFFF"/>
                </a:solidFill>
                <a:latin typeface="+mn-lt"/>
                <a:ea typeface="+mn-ea"/>
                <a:cs typeface="+mn-cs"/>
                <a:sym typeface="Century Gothic"/>
              </a:defRPr>
            </a:pPr>
            <a:r>
              <a:rPr dirty="0" err="1">
                <a:solidFill>
                  <a:srgbClr val="000000"/>
                </a:solidFill>
              </a:rPr>
              <a:t>Titolante</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una</a:t>
            </a:r>
            <a:r>
              <a:rPr dirty="0">
                <a:solidFill>
                  <a:srgbClr val="000000"/>
                </a:solidFill>
              </a:rPr>
              <a:t> </a:t>
            </a:r>
            <a:r>
              <a:rPr dirty="0" err="1">
                <a:solidFill>
                  <a:srgbClr val="000000"/>
                </a:solidFill>
              </a:rPr>
              <a:t>soluzione</a:t>
            </a:r>
            <a:r>
              <a:rPr dirty="0">
                <a:solidFill>
                  <a:srgbClr val="000000"/>
                </a:solidFill>
              </a:rPr>
              <a:t> di un </a:t>
            </a:r>
            <a:r>
              <a:rPr dirty="0" err="1">
                <a:solidFill>
                  <a:srgbClr val="000000"/>
                </a:solidFill>
              </a:rPr>
              <a:t>acido</a:t>
            </a:r>
            <a:r>
              <a:rPr dirty="0">
                <a:solidFill>
                  <a:srgbClr val="000000"/>
                </a:solidFill>
              </a:rPr>
              <a:t> o </a:t>
            </a:r>
            <a:r>
              <a:rPr dirty="0" err="1">
                <a:solidFill>
                  <a:srgbClr val="000000"/>
                </a:solidFill>
              </a:rPr>
              <a:t>una</a:t>
            </a:r>
            <a:r>
              <a:rPr dirty="0">
                <a:solidFill>
                  <a:srgbClr val="000000"/>
                </a:solidFill>
              </a:rPr>
              <a:t> base forte</a:t>
            </a:r>
          </a:p>
          <a:p>
            <a:pPr>
              <a:defRPr sz="2000">
                <a:solidFill>
                  <a:srgbClr val="FFFFFF"/>
                </a:solidFill>
                <a:latin typeface="+mn-lt"/>
                <a:ea typeface="+mn-ea"/>
                <a:cs typeface="+mn-cs"/>
                <a:sym typeface="Century Gothic"/>
              </a:defRPr>
            </a:pPr>
            <a:r>
              <a:rPr dirty="0" err="1">
                <a:solidFill>
                  <a:srgbClr val="000000"/>
                </a:solidFill>
              </a:rPr>
              <a:t>Titolando</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una</a:t>
            </a:r>
            <a:r>
              <a:rPr dirty="0">
                <a:solidFill>
                  <a:srgbClr val="000000"/>
                </a:solidFill>
              </a:rPr>
              <a:t> </a:t>
            </a:r>
            <a:r>
              <a:rPr dirty="0" err="1">
                <a:solidFill>
                  <a:srgbClr val="000000"/>
                </a:solidFill>
              </a:rPr>
              <a:t>soluzione</a:t>
            </a:r>
            <a:r>
              <a:rPr dirty="0">
                <a:solidFill>
                  <a:srgbClr val="000000"/>
                </a:solidFill>
              </a:rPr>
              <a:t> di </a:t>
            </a:r>
            <a:r>
              <a:rPr dirty="0" err="1">
                <a:solidFill>
                  <a:srgbClr val="000000"/>
                </a:solidFill>
              </a:rPr>
              <a:t>una</a:t>
            </a:r>
            <a:r>
              <a:rPr dirty="0">
                <a:solidFill>
                  <a:srgbClr val="000000"/>
                </a:solidFill>
              </a:rPr>
              <a:t> base</a:t>
            </a:r>
            <a:r>
              <a:rPr lang="it-IT" dirty="0">
                <a:solidFill>
                  <a:srgbClr val="000000"/>
                </a:solidFill>
              </a:rPr>
              <a:t> (forte o debole)</a:t>
            </a:r>
            <a:r>
              <a:rPr dirty="0">
                <a:solidFill>
                  <a:srgbClr val="000000"/>
                </a:solidFill>
              </a:rPr>
              <a:t> o di un </a:t>
            </a:r>
            <a:r>
              <a:rPr dirty="0" err="1">
                <a:solidFill>
                  <a:srgbClr val="000000"/>
                </a:solidFill>
              </a:rPr>
              <a:t>acido</a:t>
            </a:r>
            <a:r>
              <a:rPr dirty="0">
                <a:solidFill>
                  <a:srgbClr val="000000"/>
                </a:solidFill>
              </a:rPr>
              <a:t> (forte o </a:t>
            </a:r>
            <a:r>
              <a:rPr dirty="0" err="1">
                <a:solidFill>
                  <a:srgbClr val="000000"/>
                </a:solidFill>
              </a:rPr>
              <a:t>debole</a:t>
            </a:r>
            <a:r>
              <a:rPr dirty="0">
                <a:solidFill>
                  <a:srgbClr val="000000"/>
                </a:solidFill>
              </a:rPr>
              <a:t>)</a:t>
            </a:r>
          </a:p>
          <a:p>
            <a:pPr>
              <a:defRPr sz="2000">
                <a:solidFill>
                  <a:srgbClr val="FFFFFF"/>
                </a:solidFill>
                <a:latin typeface="+mn-lt"/>
                <a:ea typeface="+mn-ea"/>
                <a:cs typeface="+mn-cs"/>
                <a:sym typeface="Century Gothic"/>
              </a:defRPr>
            </a:pPr>
            <a:endParaRPr dirty="0"/>
          </a:p>
          <a:p>
            <a:pPr>
              <a:defRPr sz="2000" b="1">
                <a:solidFill>
                  <a:srgbClr val="FFFFFF"/>
                </a:solidFill>
                <a:latin typeface="+mn-lt"/>
                <a:ea typeface="+mn-ea"/>
                <a:cs typeface="+mn-cs"/>
                <a:sym typeface="Century Gothic"/>
              </a:defRPr>
            </a:pPr>
            <a:r>
              <a:rPr dirty="0">
                <a:solidFill>
                  <a:srgbClr val="000000"/>
                </a:solidFill>
              </a:rPr>
              <a:t>La </a:t>
            </a:r>
            <a:r>
              <a:rPr dirty="0" err="1">
                <a:solidFill>
                  <a:srgbClr val="000000"/>
                </a:solidFill>
              </a:rPr>
              <a:t>variazione</a:t>
            </a:r>
            <a:r>
              <a:rPr dirty="0">
                <a:solidFill>
                  <a:srgbClr val="000000"/>
                </a:solidFill>
              </a:rPr>
              <a:t> di pH </a:t>
            </a:r>
            <a:r>
              <a:rPr dirty="0" err="1">
                <a:solidFill>
                  <a:srgbClr val="000000"/>
                </a:solidFill>
              </a:rPr>
              <a:t>può</a:t>
            </a:r>
            <a:r>
              <a:rPr dirty="0">
                <a:solidFill>
                  <a:srgbClr val="000000"/>
                </a:solidFill>
              </a:rPr>
              <a:t> </a:t>
            </a:r>
            <a:r>
              <a:rPr dirty="0" err="1">
                <a:solidFill>
                  <a:srgbClr val="000000"/>
                </a:solidFill>
              </a:rPr>
              <a:t>essere</a:t>
            </a:r>
            <a:r>
              <a:rPr dirty="0">
                <a:solidFill>
                  <a:srgbClr val="000000"/>
                </a:solidFill>
              </a:rPr>
              <a:t> </a:t>
            </a:r>
            <a:r>
              <a:rPr dirty="0" err="1">
                <a:solidFill>
                  <a:srgbClr val="000000"/>
                </a:solidFill>
              </a:rPr>
              <a:t>seguita</a:t>
            </a:r>
            <a:r>
              <a:rPr dirty="0">
                <a:solidFill>
                  <a:srgbClr val="000000"/>
                </a:solidFill>
              </a:rPr>
              <a:t> </a:t>
            </a:r>
            <a:r>
              <a:rPr dirty="0" err="1">
                <a:solidFill>
                  <a:srgbClr val="000000"/>
                </a:solidFill>
              </a:rPr>
              <a:t>utilizzando</a:t>
            </a:r>
            <a:r>
              <a:rPr dirty="0">
                <a:solidFill>
                  <a:srgbClr val="000000"/>
                </a:solidFill>
              </a:rPr>
              <a:t> un </a:t>
            </a:r>
            <a:r>
              <a:rPr dirty="0" err="1">
                <a:solidFill>
                  <a:srgbClr val="000000"/>
                </a:solidFill>
              </a:rPr>
              <a:t>indicatore</a:t>
            </a:r>
            <a:r>
              <a:rPr dirty="0">
                <a:solidFill>
                  <a:srgbClr val="000000"/>
                </a:solidFill>
              </a:rPr>
              <a:t>.</a:t>
            </a:r>
          </a:p>
          <a:p>
            <a:pPr>
              <a:defRPr sz="2000" b="1">
                <a:solidFill>
                  <a:srgbClr val="FFFFFF"/>
                </a:solidFill>
                <a:latin typeface="+mn-lt"/>
                <a:ea typeface="+mn-ea"/>
                <a:cs typeface="+mn-cs"/>
                <a:sym typeface="Century Gothic"/>
              </a:defRPr>
            </a:pPr>
            <a:endParaRPr dirty="0"/>
          </a:p>
        </p:txBody>
      </p:sp>
      <p:pic>
        <p:nvPicPr>
          <p:cNvPr id="190" name="Immagine 2" descr="Immagine 2"/>
          <p:cNvPicPr>
            <a:picLocks noChangeAspect="1"/>
          </p:cNvPicPr>
          <p:nvPr/>
        </p:nvPicPr>
        <p:blipFill>
          <a:blip r:embed="rId2"/>
          <a:stretch>
            <a:fillRect/>
          </a:stretch>
        </p:blipFill>
        <p:spPr>
          <a:xfrm>
            <a:off x="8145195" y="225899"/>
            <a:ext cx="3948332" cy="4714658"/>
          </a:xfrm>
          <a:prstGeom prst="rect">
            <a:avLst/>
          </a:prstGeom>
          <a:ln w="12700">
            <a:miter lim="400000"/>
          </a:ln>
        </p:spPr>
      </p:pic>
      <p:sp>
        <p:nvSpPr>
          <p:cNvPr id="191" name="Rettangolo 3"/>
          <p:cNvSpPr txBox="1"/>
          <p:nvPr/>
        </p:nvSpPr>
        <p:spPr>
          <a:xfrm>
            <a:off x="337268" y="4738447"/>
            <a:ext cx="11517463" cy="16789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b="1">
                <a:solidFill>
                  <a:srgbClr val="FFFFFF"/>
                </a:solidFill>
                <a:latin typeface="+mn-lt"/>
                <a:ea typeface="+mn-ea"/>
                <a:cs typeface="+mn-cs"/>
                <a:sym typeface="Century Gothic"/>
              </a:defRPr>
            </a:pPr>
            <a:endParaRPr dirty="0"/>
          </a:p>
          <a:p>
            <a:pPr algn="just">
              <a:defRPr>
                <a:solidFill>
                  <a:srgbClr val="FFFFFF"/>
                </a:solidFill>
                <a:latin typeface="+mn-lt"/>
                <a:ea typeface="+mn-ea"/>
                <a:cs typeface="+mn-cs"/>
                <a:sym typeface="Century Gothic"/>
              </a:defRPr>
            </a:pPr>
            <a:endParaRPr dirty="0"/>
          </a:p>
          <a:p>
            <a:pPr algn="just">
              <a:defRPr sz="2200" b="1">
                <a:solidFill>
                  <a:srgbClr val="FFFFFF"/>
                </a:solidFill>
                <a:latin typeface="+mn-lt"/>
                <a:ea typeface="+mn-ea"/>
                <a:cs typeface="+mn-cs"/>
                <a:sym typeface="Century Gothic"/>
              </a:defRPr>
            </a:pPr>
            <a:r>
              <a:rPr dirty="0" err="1">
                <a:solidFill>
                  <a:srgbClr val="000000"/>
                </a:solidFill>
              </a:rPr>
              <a:t>Gli</a:t>
            </a:r>
            <a:r>
              <a:rPr dirty="0">
                <a:solidFill>
                  <a:srgbClr val="000000"/>
                </a:solidFill>
              </a:rPr>
              <a:t> </a:t>
            </a:r>
            <a:r>
              <a:rPr dirty="0" err="1">
                <a:solidFill>
                  <a:srgbClr val="000000"/>
                </a:solidFill>
              </a:rPr>
              <a:t>indicatori</a:t>
            </a:r>
            <a:r>
              <a:rPr dirty="0">
                <a:solidFill>
                  <a:srgbClr val="000000"/>
                </a:solidFill>
              </a:rPr>
              <a:t> </a:t>
            </a:r>
            <a:r>
              <a:rPr dirty="0" err="1">
                <a:solidFill>
                  <a:srgbClr val="000000"/>
                </a:solidFill>
              </a:rPr>
              <a:t>sono</a:t>
            </a:r>
            <a:r>
              <a:rPr dirty="0">
                <a:solidFill>
                  <a:srgbClr val="000000"/>
                </a:solidFill>
              </a:rPr>
              <a:t> </a:t>
            </a:r>
            <a:r>
              <a:rPr dirty="0" err="1">
                <a:solidFill>
                  <a:srgbClr val="000000"/>
                </a:solidFill>
              </a:rPr>
              <a:t>sostanze</a:t>
            </a:r>
            <a:r>
              <a:rPr dirty="0">
                <a:solidFill>
                  <a:srgbClr val="000000"/>
                </a:solidFill>
              </a:rPr>
              <a:t> </a:t>
            </a:r>
            <a:r>
              <a:rPr dirty="0" err="1">
                <a:solidFill>
                  <a:srgbClr val="000000"/>
                </a:solidFill>
              </a:rPr>
              <a:t>ausiliarie</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aggiunte</a:t>
            </a:r>
            <a:r>
              <a:rPr dirty="0">
                <a:solidFill>
                  <a:srgbClr val="000000"/>
                </a:solidFill>
              </a:rPr>
              <a:t> in </a:t>
            </a:r>
            <a:r>
              <a:rPr dirty="0" err="1">
                <a:solidFill>
                  <a:srgbClr val="000000"/>
                </a:solidFill>
              </a:rPr>
              <a:t>quantità</a:t>
            </a:r>
            <a:r>
              <a:rPr dirty="0">
                <a:solidFill>
                  <a:srgbClr val="000000"/>
                </a:solidFill>
              </a:rPr>
              <a:t> </a:t>
            </a:r>
            <a:r>
              <a:rPr dirty="0" err="1">
                <a:solidFill>
                  <a:srgbClr val="000000"/>
                </a:solidFill>
              </a:rPr>
              <a:t>trascurabile</a:t>
            </a:r>
            <a:r>
              <a:rPr dirty="0">
                <a:solidFill>
                  <a:srgbClr val="000000"/>
                </a:solidFill>
              </a:rPr>
              <a:t> rispetto ai </a:t>
            </a:r>
            <a:r>
              <a:rPr dirty="0" err="1">
                <a:solidFill>
                  <a:srgbClr val="000000"/>
                </a:solidFill>
              </a:rPr>
              <a:t>reagenti</a:t>
            </a:r>
            <a:r>
              <a:rPr dirty="0">
                <a:solidFill>
                  <a:srgbClr val="000000"/>
                </a:solidFill>
              </a:rPr>
              <a:t> </a:t>
            </a:r>
            <a:r>
              <a:rPr dirty="0" err="1">
                <a:solidFill>
                  <a:srgbClr val="000000"/>
                </a:solidFill>
              </a:rPr>
              <a:t>esibiscono</a:t>
            </a:r>
            <a:r>
              <a:rPr dirty="0">
                <a:solidFill>
                  <a:srgbClr val="000000"/>
                </a:solidFill>
              </a:rPr>
              <a:t> </a:t>
            </a:r>
            <a:r>
              <a:rPr dirty="0" err="1">
                <a:solidFill>
                  <a:srgbClr val="000000"/>
                </a:solidFill>
              </a:rPr>
              <a:t>marcate</a:t>
            </a:r>
            <a:r>
              <a:rPr dirty="0">
                <a:solidFill>
                  <a:srgbClr val="000000"/>
                </a:solidFill>
              </a:rPr>
              <a:t> </a:t>
            </a:r>
            <a:r>
              <a:rPr dirty="0" err="1">
                <a:solidFill>
                  <a:srgbClr val="000000"/>
                </a:solidFill>
              </a:rPr>
              <a:t>variazioni</a:t>
            </a:r>
            <a:r>
              <a:rPr dirty="0">
                <a:solidFill>
                  <a:srgbClr val="000000"/>
                </a:solidFill>
              </a:rPr>
              <a:t> di </a:t>
            </a:r>
            <a:r>
              <a:rPr dirty="0" err="1">
                <a:solidFill>
                  <a:srgbClr val="000000"/>
                </a:solidFill>
              </a:rPr>
              <a:t>colore</a:t>
            </a:r>
            <a:r>
              <a:rPr dirty="0">
                <a:solidFill>
                  <a:srgbClr val="000000"/>
                </a:solidFill>
              </a:rPr>
              <a:t> in </a:t>
            </a:r>
            <a:r>
              <a:rPr dirty="0" err="1">
                <a:solidFill>
                  <a:srgbClr val="000000"/>
                </a:solidFill>
              </a:rPr>
              <a:t>corrispondenza</a:t>
            </a:r>
            <a:r>
              <a:rPr dirty="0">
                <a:solidFill>
                  <a:srgbClr val="000000"/>
                </a:solidFill>
              </a:rPr>
              <a:t> del punto </a:t>
            </a:r>
            <a:r>
              <a:rPr dirty="0" err="1">
                <a:solidFill>
                  <a:srgbClr val="000000"/>
                </a:solidFill>
              </a:rPr>
              <a:t>equivalente</a:t>
            </a:r>
            <a:r>
              <a:rPr dirty="0">
                <a:solidFill>
                  <a:srgbClr val="000000"/>
                </a:solidFill>
              </a:rPr>
              <a:t>.</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93" name="CasellaDiTesto 1"/>
          <p:cNvSpPr txBox="1"/>
          <p:nvPr/>
        </p:nvSpPr>
        <p:spPr>
          <a:xfrm>
            <a:off x="79139" y="-85371"/>
            <a:ext cx="10766785" cy="38353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200" b="1">
                <a:solidFill>
                  <a:srgbClr val="FFFFFF"/>
                </a:solidFill>
                <a:latin typeface="+mn-lt"/>
                <a:ea typeface="+mn-ea"/>
                <a:cs typeface="+mn-cs"/>
                <a:sym typeface="Century Gothic"/>
              </a:defRPr>
            </a:pPr>
            <a:r>
              <a:rPr dirty="0" err="1">
                <a:solidFill>
                  <a:srgbClr val="000000"/>
                </a:solidFill>
              </a:rPr>
              <a:t>Indicatori</a:t>
            </a:r>
            <a:r>
              <a:rPr dirty="0">
                <a:solidFill>
                  <a:srgbClr val="000000"/>
                </a:solidFill>
              </a:rPr>
              <a:t> </a:t>
            </a:r>
            <a:r>
              <a:rPr dirty="0" err="1">
                <a:solidFill>
                  <a:srgbClr val="000000"/>
                </a:solidFill>
              </a:rPr>
              <a:t>acido</a:t>
            </a:r>
            <a:r>
              <a:rPr dirty="0">
                <a:solidFill>
                  <a:srgbClr val="000000"/>
                </a:solidFill>
              </a:rPr>
              <a:t>-base</a:t>
            </a:r>
          </a:p>
          <a:p>
            <a:pPr>
              <a:defRPr sz="2000">
                <a:solidFill>
                  <a:srgbClr val="FFFFFF"/>
                </a:solidFill>
                <a:latin typeface="+mn-lt"/>
                <a:ea typeface="+mn-ea"/>
                <a:cs typeface="+mn-cs"/>
                <a:sym typeface="Century Gothic"/>
              </a:defRPr>
            </a:pPr>
            <a:endParaRPr dirty="0"/>
          </a:p>
          <a:p>
            <a:pPr>
              <a:defRPr sz="2000">
                <a:solidFill>
                  <a:srgbClr val="FFFFFF"/>
                </a:solidFill>
                <a:latin typeface="+mn-lt"/>
                <a:ea typeface="+mn-ea"/>
                <a:cs typeface="+mn-cs"/>
                <a:sym typeface="Century Gothic"/>
              </a:defRPr>
            </a:pPr>
            <a:r>
              <a:rPr dirty="0" err="1">
                <a:solidFill>
                  <a:srgbClr val="000000"/>
                </a:solidFill>
              </a:rPr>
              <a:t>Molecole</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hanno</a:t>
            </a:r>
            <a:r>
              <a:rPr dirty="0">
                <a:solidFill>
                  <a:srgbClr val="000000"/>
                </a:solidFill>
              </a:rPr>
              <a:t> la </a:t>
            </a:r>
            <a:r>
              <a:rPr dirty="0" err="1">
                <a:solidFill>
                  <a:srgbClr val="000000"/>
                </a:solidFill>
              </a:rPr>
              <a:t>proprietà</a:t>
            </a:r>
            <a:r>
              <a:rPr dirty="0">
                <a:solidFill>
                  <a:srgbClr val="000000"/>
                </a:solidFill>
              </a:rPr>
              <a:t> di </a:t>
            </a:r>
            <a:r>
              <a:rPr dirty="0" err="1">
                <a:solidFill>
                  <a:srgbClr val="000000"/>
                </a:solidFill>
              </a:rPr>
              <a:t>cambiare</a:t>
            </a:r>
            <a:r>
              <a:rPr dirty="0">
                <a:solidFill>
                  <a:srgbClr val="000000"/>
                </a:solidFill>
              </a:rPr>
              <a:t> </a:t>
            </a:r>
            <a:r>
              <a:rPr dirty="0" err="1">
                <a:solidFill>
                  <a:srgbClr val="000000"/>
                </a:solidFill>
              </a:rPr>
              <a:t>colore</a:t>
            </a:r>
            <a:r>
              <a:rPr dirty="0">
                <a:solidFill>
                  <a:srgbClr val="000000"/>
                </a:solidFill>
              </a:rPr>
              <a:t> al </a:t>
            </a:r>
            <a:r>
              <a:rPr dirty="0" err="1">
                <a:solidFill>
                  <a:srgbClr val="000000"/>
                </a:solidFill>
              </a:rPr>
              <a:t>variare</a:t>
            </a:r>
            <a:r>
              <a:rPr dirty="0">
                <a:solidFill>
                  <a:srgbClr val="000000"/>
                </a:solidFill>
              </a:rPr>
              <a:t> del </a:t>
            </a:r>
            <a:r>
              <a:rPr dirty="0" err="1">
                <a:solidFill>
                  <a:srgbClr val="000000"/>
                </a:solidFill>
              </a:rPr>
              <a:t>pH.</a:t>
            </a:r>
            <a:endParaRPr dirty="0"/>
          </a:p>
          <a:p>
            <a:pPr>
              <a:defRPr sz="2000">
                <a:solidFill>
                  <a:srgbClr val="FFFFFF"/>
                </a:solidFill>
                <a:latin typeface="+mn-lt"/>
                <a:ea typeface="+mn-ea"/>
                <a:cs typeface="+mn-cs"/>
                <a:sym typeface="Century Gothic"/>
              </a:defRPr>
            </a:pPr>
            <a:endParaRPr dirty="0"/>
          </a:p>
          <a:p>
            <a:pPr>
              <a:defRPr sz="2000">
                <a:solidFill>
                  <a:srgbClr val="FFFFFF"/>
                </a:solidFill>
                <a:latin typeface="+mn-lt"/>
                <a:ea typeface="+mn-ea"/>
                <a:cs typeface="+mn-cs"/>
                <a:sym typeface="Century Gothic"/>
              </a:defRPr>
            </a:pPr>
            <a:r>
              <a:rPr dirty="0" err="1">
                <a:solidFill>
                  <a:srgbClr val="000000"/>
                </a:solidFill>
              </a:rPr>
              <a:t>Sono</a:t>
            </a:r>
            <a:r>
              <a:rPr dirty="0">
                <a:solidFill>
                  <a:srgbClr val="000000"/>
                </a:solidFill>
              </a:rPr>
              <a:t> </a:t>
            </a:r>
            <a:r>
              <a:rPr dirty="0" err="1">
                <a:solidFill>
                  <a:srgbClr val="000000"/>
                </a:solidFill>
              </a:rPr>
              <a:t>generalmente</a:t>
            </a:r>
            <a:r>
              <a:rPr dirty="0">
                <a:solidFill>
                  <a:srgbClr val="000000"/>
                </a:solidFill>
              </a:rPr>
              <a:t> </a:t>
            </a:r>
            <a:r>
              <a:rPr dirty="0" err="1">
                <a:solidFill>
                  <a:srgbClr val="000000"/>
                </a:solidFill>
              </a:rPr>
              <a:t>acido</a:t>
            </a:r>
            <a:r>
              <a:rPr dirty="0">
                <a:solidFill>
                  <a:srgbClr val="000000"/>
                </a:solidFill>
              </a:rPr>
              <a:t> o </a:t>
            </a:r>
            <a:r>
              <a:rPr dirty="0" err="1">
                <a:solidFill>
                  <a:srgbClr val="000000"/>
                </a:solidFill>
              </a:rPr>
              <a:t>basi</a:t>
            </a:r>
            <a:r>
              <a:rPr dirty="0">
                <a:solidFill>
                  <a:srgbClr val="000000"/>
                </a:solidFill>
              </a:rPr>
              <a:t> </a:t>
            </a:r>
            <a:r>
              <a:rPr dirty="0" err="1">
                <a:solidFill>
                  <a:srgbClr val="000000"/>
                </a:solidFill>
              </a:rPr>
              <a:t>deboli</a:t>
            </a:r>
            <a:r>
              <a:rPr dirty="0">
                <a:solidFill>
                  <a:srgbClr val="000000"/>
                </a:solidFill>
              </a:rPr>
              <a:t>, le cui </a:t>
            </a:r>
            <a:r>
              <a:rPr dirty="0" err="1">
                <a:solidFill>
                  <a:srgbClr val="000000"/>
                </a:solidFill>
              </a:rPr>
              <a:t>forme</a:t>
            </a:r>
            <a:r>
              <a:rPr dirty="0">
                <a:solidFill>
                  <a:srgbClr val="000000"/>
                </a:solidFill>
              </a:rPr>
              <a:t> </a:t>
            </a:r>
            <a:r>
              <a:rPr lang="it-IT" dirty="0">
                <a:solidFill>
                  <a:srgbClr val="000000"/>
                </a:solidFill>
              </a:rPr>
              <a:t>base</a:t>
            </a:r>
            <a:r>
              <a:rPr dirty="0">
                <a:solidFill>
                  <a:srgbClr val="000000"/>
                </a:solidFill>
              </a:rPr>
              <a:t> o </a:t>
            </a:r>
            <a:r>
              <a:rPr lang="it-IT" dirty="0">
                <a:solidFill>
                  <a:srgbClr val="000000"/>
                </a:solidFill>
              </a:rPr>
              <a:t>acido</a:t>
            </a:r>
            <a:r>
              <a:rPr dirty="0">
                <a:solidFill>
                  <a:srgbClr val="000000"/>
                </a:solidFill>
              </a:rPr>
              <a:t> </a:t>
            </a:r>
            <a:r>
              <a:rPr dirty="0" err="1">
                <a:solidFill>
                  <a:srgbClr val="000000"/>
                </a:solidFill>
              </a:rPr>
              <a:t>coniugate</a:t>
            </a:r>
            <a:r>
              <a:rPr dirty="0">
                <a:solidFill>
                  <a:srgbClr val="000000"/>
                </a:solidFill>
              </a:rPr>
              <a:t> </a:t>
            </a:r>
            <a:r>
              <a:rPr dirty="0" err="1">
                <a:solidFill>
                  <a:srgbClr val="000000"/>
                </a:solidFill>
              </a:rPr>
              <a:t>hanno</a:t>
            </a:r>
            <a:r>
              <a:rPr dirty="0">
                <a:solidFill>
                  <a:srgbClr val="000000"/>
                </a:solidFill>
              </a:rPr>
              <a:t> </a:t>
            </a:r>
            <a:r>
              <a:rPr dirty="0" err="1">
                <a:solidFill>
                  <a:srgbClr val="000000"/>
                </a:solidFill>
              </a:rPr>
              <a:t>colori</a:t>
            </a:r>
            <a:r>
              <a:rPr lang="it-IT" dirty="0">
                <a:solidFill>
                  <a:srgbClr val="000000"/>
                </a:solidFill>
              </a:rPr>
              <a:t> differenti</a:t>
            </a:r>
            <a:endParaRPr dirty="0"/>
          </a:p>
          <a:p>
            <a:pPr>
              <a:defRPr sz="2000">
                <a:solidFill>
                  <a:srgbClr val="FFFFFF"/>
                </a:solidFill>
                <a:latin typeface="+mn-lt"/>
                <a:ea typeface="+mn-ea"/>
                <a:cs typeface="+mn-cs"/>
                <a:sym typeface="Century Gothic"/>
              </a:defRPr>
            </a:pPr>
            <a:endParaRPr dirty="0"/>
          </a:p>
          <a:p>
            <a:pPr>
              <a:defRPr sz="2000">
                <a:solidFill>
                  <a:srgbClr val="FFFFFF"/>
                </a:solidFill>
                <a:latin typeface="+mn-lt"/>
                <a:ea typeface="+mn-ea"/>
                <a:cs typeface="+mn-cs"/>
                <a:sym typeface="Century Gothic"/>
              </a:defRPr>
            </a:pPr>
            <a:r>
              <a:rPr dirty="0" err="1">
                <a:solidFill>
                  <a:srgbClr val="000000"/>
                </a:solidFill>
              </a:rPr>
              <a:t>HIn</a:t>
            </a:r>
            <a:r>
              <a:rPr dirty="0">
                <a:solidFill>
                  <a:srgbClr val="000000"/>
                </a:solidFill>
              </a:rPr>
              <a:t> + H</a:t>
            </a:r>
            <a:r>
              <a:rPr baseline="-25000" dirty="0">
                <a:solidFill>
                  <a:srgbClr val="000000"/>
                </a:solidFill>
              </a:rPr>
              <a:t>2</a:t>
            </a:r>
            <a:r>
              <a:rPr dirty="0">
                <a:solidFill>
                  <a:srgbClr val="000000"/>
                </a:solidFill>
              </a:rPr>
              <a:t>O ↔ H</a:t>
            </a:r>
            <a:r>
              <a:rPr baseline="-25000" dirty="0">
                <a:solidFill>
                  <a:srgbClr val="000000"/>
                </a:solidFill>
              </a:rPr>
              <a:t>3</a:t>
            </a:r>
            <a:r>
              <a:rPr dirty="0">
                <a:solidFill>
                  <a:srgbClr val="000000"/>
                </a:solidFill>
              </a:rPr>
              <a:t>O</a:t>
            </a:r>
            <a:r>
              <a:rPr baseline="30000" dirty="0">
                <a:solidFill>
                  <a:srgbClr val="000000"/>
                </a:solidFill>
              </a:rPr>
              <a:t>+</a:t>
            </a:r>
            <a:r>
              <a:rPr dirty="0">
                <a:solidFill>
                  <a:srgbClr val="000000"/>
                </a:solidFill>
              </a:rPr>
              <a:t> + In</a:t>
            </a:r>
            <a:r>
              <a:rPr baseline="30000" dirty="0">
                <a:solidFill>
                  <a:srgbClr val="000000"/>
                </a:solidFill>
              </a:rPr>
              <a:t>-</a:t>
            </a:r>
          </a:p>
          <a:p>
            <a:pPr>
              <a:defRPr sz="2000">
                <a:solidFill>
                  <a:srgbClr val="FFFFFF"/>
                </a:solidFill>
                <a:latin typeface="+mn-lt"/>
                <a:ea typeface="+mn-ea"/>
                <a:cs typeface="+mn-cs"/>
                <a:sym typeface="Century Gothic"/>
              </a:defRPr>
            </a:pPr>
            <a:endParaRPr dirty="0"/>
          </a:p>
          <a:p>
            <a:pPr>
              <a:defRPr sz="2000">
                <a:solidFill>
                  <a:srgbClr val="FFFFFF"/>
                </a:solidFill>
                <a:latin typeface="+mn-lt"/>
                <a:ea typeface="+mn-ea"/>
                <a:cs typeface="+mn-cs"/>
                <a:sym typeface="Century Gothic"/>
              </a:defRPr>
            </a:pPr>
            <a:r>
              <a:rPr dirty="0">
                <a:solidFill>
                  <a:srgbClr val="000000"/>
                </a:solidFill>
              </a:rPr>
              <a:t>Il </a:t>
            </a:r>
            <a:r>
              <a:rPr dirty="0" err="1">
                <a:solidFill>
                  <a:srgbClr val="000000"/>
                </a:solidFill>
              </a:rPr>
              <a:t>colore</a:t>
            </a:r>
            <a:r>
              <a:rPr dirty="0">
                <a:solidFill>
                  <a:srgbClr val="000000"/>
                </a:solidFill>
              </a:rPr>
              <a:t> di </a:t>
            </a:r>
            <a:r>
              <a:rPr dirty="0" err="1">
                <a:solidFill>
                  <a:srgbClr val="000000"/>
                </a:solidFill>
              </a:rPr>
              <a:t>HIn</a:t>
            </a:r>
            <a:r>
              <a:rPr dirty="0">
                <a:solidFill>
                  <a:srgbClr val="000000"/>
                </a:solidFill>
              </a:rPr>
              <a:t> (forma </a:t>
            </a:r>
            <a:r>
              <a:rPr dirty="0" err="1">
                <a:solidFill>
                  <a:srgbClr val="000000"/>
                </a:solidFill>
              </a:rPr>
              <a:t>indissociata</a:t>
            </a:r>
            <a:r>
              <a:rPr dirty="0">
                <a:solidFill>
                  <a:srgbClr val="000000"/>
                </a:solidFill>
              </a:rPr>
              <a:t>) </a:t>
            </a:r>
            <a:r>
              <a:rPr dirty="0" err="1">
                <a:solidFill>
                  <a:srgbClr val="000000"/>
                </a:solidFill>
              </a:rPr>
              <a:t>è</a:t>
            </a:r>
            <a:r>
              <a:rPr dirty="0">
                <a:solidFill>
                  <a:srgbClr val="000000"/>
                </a:solidFill>
              </a:rPr>
              <a:t> </a:t>
            </a:r>
            <a:r>
              <a:rPr b="1" u="sng" dirty="0" err="1">
                <a:solidFill>
                  <a:srgbClr val="000000"/>
                </a:solidFill>
              </a:rPr>
              <a:t>differente</a:t>
            </a:r>
            <a:r>
              <a:rPr dirty="0">
                <a:solidFill>
                  <a:srgbClr val="000000"/>
                </a:solidFill>
              </a:rPr>
              <a:t> dal </a:t>
            </a:r>
            <a:r>
              <a:rPr dirty="0" err="1">
                <a:solidFill>
                  <a:srgbClr val="000000"/>
                </a:solidFill>
              </a:rPr>
              <a:t>colore</a:t>
            </a:r>
            <a:r>
              <a:rPr dirty="0">
                <a:solidFill>
                  <a:srgbClr val="000000"/>
                </a:solidFill>
              </a:rPr>
              <a:t> di In</a:t>
            </a:r>
            <a:r>
              <a:rPr baseline="30000" dirty="0">
                <a:solidFill>
                  <a:srgbClr val="000000"/>
                </a:solidFill>
              </a:rPr>
              <a:t>-</a:t>
            </a:r>
            <a:r>
              <a:rPr dirty="0">
                <a:solidFill>
                  <a:srgbClr val="000000"/>
                </a:solidFill>
              </a:rPr>
              <a:t> (forma </a:t>
            </a:r>
            <a:r>
              <a:rPr dirty="0" err="1">
                <a:solidFill>
                  <a:srgbClr val="000000"/>
                </a:solidFill>
              </a:rPr>
              <a:t>dissociata</a:t>
            </a:r>
            <a:r>
              <a:rPr dirty="0">
                <a:solidFill>
                  <a:srgbClr val="000000"/>
                </a:solidFill>
              </a:rPr>
              <a:t>).</a:t>
            </a:r>
          </a:p>
          <a:p>
            <a:pPr>
              <a:defRPr sz="2000">
                <a:solidFill>
                  <a:srgbClr val="FFFFFF"/>
                </a:solidFill>
                <a:latin typeface="+mn-lt"/>
                <a:ea typeface="+mn-ea"/>
                <a:cs typeface="+mn-cs"/>
                <a:sym typeface="Century Gothic"/>
              </a:defRPr>
            </a:pPr>
            <a:endParaRPr dirty="0"/>
          </a:p>
          <a:p>
            <a:pPr>
              <a:defRPr sz="2000">
                <a:solidFill>
                  <a:srgbClr val="FFFFFF"/>
                </a:solidFill>
                <a:latin typeface="+mn-lt"/>
                <a:ea typeface="+mn-ea"/>
                <a:cs typeface="+mn-cs"/>
                <a:sym typeface="Century Gothic"/>
              </a:defRPr>
            </a:pPr>
            <a:r>
              <a:rPr dirty="0" err="1">
                <a:solidFill>
                  <a:srgbClr val="000000"/>
                </a:solidFill>
              </a:rPr>
              <a:t>Gli</a:t>
            </a:r>
            <a:r>
              <a:rPr dirty="0">
                <a:solidFill>
                  <a:srgbClr val="000000"/>
                </a:solidFill>
              </a:rPr>
              <a:t> </a:t>
            </a:r>
            <a:r>
              <a:rPr dirty="0" err="1">
                <a:solidFill>
                  <a:srgbClr val="000000"/>
                </a:solidFill>
              </a:rPr>
              <a:t>indicatori</a:t>
            </a:r>
            <a:r>
              <a:rPr dirty="0">
                <a:solidFill>
                  <a:srgbClr val="000000"/>
                </a:solidFill>
              </a:rPr>
              <a:t> </a:t>
            </a:r>
            <a:r>
              <a:rPr dirty="0" err="1">
                <a:solidFill>
                  <a:srgbClr val="000000"/>
                </a:solidFill>
              </a:rPr>
              <a:t>rappresentano</a:t>
            </a:r>
            <a:r>
              <a:rPr dirty="0">
                <a:solidFill>
                  <a:srgbClr val="000000"/>
                </a:solidFill>
              </a:rPr>
              <a:t> il </a:t>
            </a:r>
            <a:r>
              <a:rPr dirty="0" err="1">
                <a:solidFill>
                  <a:srgbClr val="000000"/>
                </a:solidFill>
              </a:rPr>
              <a:t>metodo</a:t>
            </a:r>
            <a:r>
              <a:rPr dirty="0">
                <a:solidFill>
                  <a:srgbClr val="000000"/>
                </a:solidFill>
              </a:rPr>
              <a:t> </a:t>
            </a:r>
            <a:r>
              <a:rPr dirty="0" err="1">
                <a:solidFill>
                  <a:srgbClr val="000000"/>
                </a:solidFill>
              </a:rPr>
              <a:t>più</a:t>
            </a:r>
            <a:r>
              <a:rPr dirty="0">
                <a:solidFill>
                  <a:srgbClr val="000000"/>
                </a:solidFill>
              </a:rPr>
              <a:t> semplice per </a:t>
            </a:r>
            <a:r>
              <a:rPr dirty="0" err="1">
                <a:solidFill>
                  <a:srgbClr val="000000"/>
                </a:solidFill>
              </a:rPr>
              <a:t>valutare</a:t>
            </a:r>
            <a:r>
              <a:rPr dirty="0">
                <a:solidFill>
                  <a:srgbClr val="000000"/>
                </a:solidFill>
              </a:rPr>
              <a:t> il pH di </a:t>
            </a:r>
            <a:r>
              <a:rPr dirty="0" err="1">
                <a:solidFill>
                  <a:srgbClr val="000000"/>
                </a:solidFill>
              </a:rPr>
              <a:t>una</a:t>
            </a:r>
            <a:r>
              <a:rPr dirty="0">
                <a:solidFill>
                  <a:srgbClr val="000000"/>
                </a:solidFill>
              </a:rPr>
              <a:t> </a:t>
            </a:r>
            <a:r>
              <a:rPr dirty="0" err="1">
                <a:solidFill>
                  <a:srgbClr val="000000"/>
                </a:solidFill>
              </a:rPr>
              <a:t>soluzione</a:t>
            </a:r>
            <a:r>
              <a:rPr dirty="0">
                <a:solidFill>
                  <a:srgbClr val="000000"/>
                </a:solidFill>
              </a:rPr>
              <a:t>.</a:t>
            </a:r>
          </a:p>
        </p:txBody>
      </p:sp>
      <p:pic>
        <p:nvPicPr>
          <p:cNvPr id="194" name="Immagine 2" descr="Immagine 2"/>
          <p:cNvPicPr>
            <a:picLocks noChangeAspect="1"/>
          </p:cNvPicPr>
          <p:nvPr/>
        </p:nvPicPr>
        <p:blipFill>
          <a:blip r:embed="rId2"/>
          <a:stretch>
            <a:fillRect/>
          </a:stretch>
        </p:blipFill>
        <p:spPr>
          <a:xfrm>
            <a:off x="666887" y="4113460"/>
            <a:ext cx="2932768" cy="2582005"/>
          </a:xfrm>
          <a:prstGeom prst="rect">
            <a:avLst/>
          </a:prstGeom>
          <a:ln w="12700">
            <a:miter lim="400000"/>
          </a:ln>
        </p:spPr>
      </p:pic>
      <p:pic>
        <p:nvPicPr>
          <p:cNvPr id="195" name="Immagine 3" descr="Immagine 3"/>
          <p:cNvPicPr>
            <a:picLocks noChangeAspect="1"/>
          </p:cNvPicPr>
          <p:nvPr/>
        </p:nvPicPr>
        <p:blipFill>
          <a:blip r:embed="rId3"/>
          <a:stretch>
            <a:fillRect/>
          </a:stretch>
        </p:blipFill>
        <p:spPr>
          <a:xfrm>
            <a:off x="5572814" y="4540801"/>
            <a:ext cx="3714752" cy="1381127"/>
          </a:xfrm>
          <a:prstGeom prst="rect">
            <a:avLst/>
          </a:prstGeom>
          <a:ln w="12700">
            <a:miter lim="400000"/>
          </a:ln>
        </p:spPr>
      </p:pic>
      <p:sp>
        <p:nvSpPr>
          <p:cNvPr id="196" name="CasellaDiTesto 4"/>
          <p:cNvSpPr txBox="1"/>
          <p:nvPr/>
        </p:nvSpPr>
        <p:spPr>
          <a:xfrm>
            <a:off x="5462532" y="6181834"/>
            <a:ext cx="4068809" cy="370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solidFill>
                  <a:srgbClr val="FFFFFF"/>
                </a:solidFill>
                <a:latin typeface="+mn-lt"/>
                <a:ea typeface="+mn-ea"/>
                <a:cs typeface="+mn-cs"/>
                <a:sym typeface="Century Gothic"/>
              </a:defRPr>
            </a:lvl1pPr>
          </a:lstStyle>
          <a:p>
            <a:r>
              <a:rPr>
                <a:solidFill>
                  <a:srgbClr val="000000"/>
                </a:solidFill>
              </a:rPr>
              <a:t>INCOLORE                     ROSA FUCSIA</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98" name="CasellaDiTesto 1"/>
          <p:cNvSpPr txBox="1"/>
          <p:nvPr/>
        </p:nvSpPr>
        <p:spPr>
          <a:xfrm>
            <a:off x="96556" y="0"/>
            <a:ext cx="12095443" cy="23390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defRPr b="1">
                <a:solidFill>
                  <a:srgbClr val="FFFFFF"/>
                </a:solidFill>
                <a:latin typeface="+mn-lt"/>
                <a:ea typeface="+mn-ea"/>
                <a:cs typeface="+mn-cs"/>
                <a:sym typeface="Century Gothic"/>
              </a:defRPr>
            </a:pPr>
            <a:r>
              <a:rPr dirty="0" err="1">
                <a:solidFill>
                  <a:srgbClr val="000000"/>
                </a:solidFill>
              </a:rPr>
              <a:t>Intensità</a:t>
            </a:r>
            <a:r>
              <a:rPr dirty="0">
                <a:solidFill>
                  <a:srgbClr val="000000"/>
                </a:solidFill>
              </a:rPr>
              <a:t> di </a:t>
            </a:r>
            <a:r>
              <a:rPr dirty="0" err="1">
                <a:solidFill>
                  <a:srgbClr val="000000"/>
                </a:solidFill>
              </a:rPr>
              <a:t>colore</a:t>
            </a:r>
            <a:r>
              <a:rPr dirty="0">
                <a:solidFill>
                  <a:srgbClr val="000000"/>
                </a:solidFill>
              </a:rPr>
              <a:t> </a:t>
            </a:r>
            <a:r>
              <a:rPr dirty="0" err="1">
                <a:solidFill>
                  <a:srgbClr val="000000"/>
                </a:solidFill>
              </a:rPr>
              <a:t>dell’indicatore</a:t>
            </a:r>
            <a:endParaRPr dirty="0"/>
          </a:p>
          <a:p>
            <a:pPr>
              <a:defRPr>
                <a:solidFill>
                  <a:srgbClr val="FFFFFF"/>
                </a:solidFill>
                <a:latin typeface="+mn-lt"/>
                <a:ea typeface="+mn-ea"/>
                <a:cs typeface="+mn-cs"/>
                <a:sym typeface="Century Gothic"/>
              </a:defRPr>
            </a:pPr>
            <a:endParaRPr dirty="0"/>
          </a:p>
          <a:p>
            <a:pPr algn="just">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r>
              <a:rPr dirty="0">
                <a:solidFill>
                  <a:srgbClr val="000000"/>
                </a:solidFill>
              </a:rPr>
              <a:t>Per un </a:t>
            </a:r>
            <a:r>
              <a:rPr dirty="0" err="1">
                <a:solidFill>
                  <a:srgbClr val="000000"/>
                </a:solidFill>
              </a:rPr>
              <a:t>indicatore</a:t>
            </a:r>
            <a:r>
              <a:rPr dirty="0">
                <a:solidFill>
                  <a:srgbClr val="000000"/>
                </a:solidFill>
              </a:rPr>
              <a:t>, </a:t>
            </a:r>
            <a:r>
              <a:rPr dirty="0" err="1">
                <a:solidFill>
                  <a:srgbClr val="000000"/>
                </a:solidFill>
              </a:rPr>
              <a:t>l’intensità</a:t>
            </a:r>
            <a:r>
              <a:rPr dirty="0">
                <a:solidFill>
                  <a:srgbClr val="000000"/>
                </a:solidFill>
              </a:rPr>
              <a:t> del </a:t>
            </a:r>
            <a:r>
              <a:rPr dirty="0" err="1">
                <a:solidFill>
                  <a:srgbClr val="000000"/>
                </a:solidFill>
              </a:rPr>
              <a:t>colore</a:t>
            </a:r>
            <a:r>
              <a:rPr dirty="0">
                <a:solidFill>
                  <a:srgbClr val="000000"/>
                </a:solidFill>
              </a:rPr>
              <a:t> </a:t>
            </a:r>
            <a:r>
              <a:rPr dirty="0" err="1">
                <a:solidFill>
                  <a:srgbClr val="000000"/>
                </a:solidFill>
              </a:rPr>
              <a:t>osservato</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proporzionale</a:t>
            </a:r>
            <a:r>
              <a:rPr dirty="0">
                <a:solidFill>
                  <a:srgbClr val="000000"/>
                </a:solidFill>
              </a:rPr>
              <a:t> </a:t>
            </a:r>
            <a:r>
              <a:rPr dirty="0" err="1">
                <a:solidFill>
                  <a:srgbClr val="000000"/>
                </a:solidFill>
              </a:rPr>
              <a:t>alla</a:t>
            </a:r>
            <a:r>
              <a:rPr dirty="0">
                <a:solidFill>
                  <a:srgbClr val="000000"/>
                </a:solidFill>
              </a:rPr>
              <a:t> </a:t>
            </a:r>
            <a:r>
              <a:rPr dirty="0" err="1">
                <a:solidFill>
                  <a:srgbClr val="000000"/>
                </a:solidFill>
              </a:rPr>
              <a:t>concentrazione</a:t>
            </a:r>
            <a:r>
              <a:rPr dirty="0">
                <a:solidFill>
                  <a:srgbClr val="000000"/>
                </a:solidFill>
              </a:rPr>
              <a:t> </a:t>
            </a:r>
            <a:r>
              <a:rPr dirty="0" err="1">
                <a:solidFill>
                  <a:srgbClr val="000000"/>
                </a:solidFill>
              </a:rPr>
              <a:t>delle</a:t>
            </a:r>
            <a:r>
              <a:rPr dirty="0">
                <a:solidFill>
                  <a:srgbClr val="000000"/>
                </a:solidFill>
              </a:rPr>
              <a:t> specie </a:t>
            </a:r>
            <a:r>
              <a:rPr lang="it-IT" dirty="0">
                <a:solidFill>
                  <a:srgbClr val="000000"/>
                </a:solidFill>
              </a:rPr>
              <a:t>prevalente </a:t>
            </a:r>
            <a:r>
              <a:rPr dirty="0">
                <a:solidFill>
                  <a:srgbClr val="000000"/>
                </a:solidFill>
              </a:rPr>
              <a:t>in </a:t>
            </a:r>
            <a:r>
              <a:rPr dirty="0" err="1">
                <a:solidFill>
                  <a:srgbClr val="000000"/>
                </a:solidFill>
              </a:rPr>
              <a:t>soluzione</a:t>
            </a:r>
            <a:r>
              <a:rPr dirty="0">
                <a:solidFill>
                  <a:srgbClr val="000000"/>
                </a:solidFill>
              </a:rPr>
              <a:t>.</a:t>
            </a:r>
            <a:endParaRPr lang="it-IT" dirty="0"/>
          </a:p>
          <a:p>
            <a:pPr>
              <a:defRPr>
                <a:solidFill>
                  <a:srgbClr val="FFFFFF"/>
                </a:solidFill>
                <a:latin typeface="+mn-lt"/>
                <a:ea typeface="+mn-ea"/>
                <a:cs typeface="+mn-cs"/>
                <a:sym typeface="Century Gothic"/>
              </a:defRPr>
            </a:pPr>
            <a:endParaRPr dirty="0"/>
          </a:p>
          <a:p>
            <a:pPr>
              <a:defRPr>
                <a:solidFill>
                  <a:srgbClr val="FFFFFF"/>
                </a:solidFill>
                <a:latin typeface="+mn-lt"/>
                <a:ea typeface="+mn-ea"/>
                <a:cs typeface="+mn-cs"/>
                <a:sym typeface="Century Gothic"/>
              </a:defRPr>
            </a:pPr>
            <a:r>
              <a:rPr dirty="0">
                <a:solidFill>
                  <a:srgbClr val="000000"/>
                </a:solidFill>
              </a:rPr>
              <a:t>La </a:t>
            </a:r>
            <a:r>
              <a:rPr dirty="0" err="1">
                <a:solidFill>
                  <a:srgbClr val="000000"/>
                </a:solidFill>
              </a:rPr>
              <a:t>distinzione</a:t>
            </a:r>
            <a:r>
              <a:rPr dirty="0">
                <a:solidFill>
                  <a:srgbClr val="000000"/>
                </a:solidFill>
              </a:rPr>
              <a:t> </a:t>
            </a:r>
            <a:r>
              <a:rPr dirty="0" err="1">
                <a:solidFill>
                  <a:srgbClr val="000000"/>
                </a:solidFill>
              </a:rPr>
              <a:t>tra</a:t>
            </a:r>
            <a:r>
              <a:rPr dirty="0">
                <a:solidFill>
                  <a:srgbClr val="000000"/>
                </a:solidFill>
              </a:rPr>
              <a:t> </a:t>
            </a:r>
            <a:r>
              <a:rPr dirty="0" err="1">
                <a:solidFill>
                  <a:srgbClr val="000000"/>
                </a:solidFill>
              </a:rPr>
              <a:t>i</a:t>
            </a:r>
            <a:r>
              <a:rPr dirty="0">
                <a:solidFill>
                  <a:srgbClr val="000000"/>
                </a:solidFill>
              </a:rPr>
              <a:t> due </a:t>
            </a:r>
            <a:r>
              <a:rPr dirty="0" err="1">
                <a:solidFill>
                  <a:srgbClr val="000000"/>
                </a:solidFill>
              </a:rPr>
              <a:t>colori</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possibile</a:t>
            </a:r>
            <a:r>
              <a:rPr dirty="0">
                <a:solidFill>
                  <a:srgbClr val="000000"/>
                </a:solidFill>
              </a:rPr>
              <a:t> solo se </a:t>
            </a:r>
            <a:r>
              <a:rPr dirty="0" err="1">
                <a:solidFill>
                  <a:srgbClr val="000000"/>
                </a:solidFill>
              </a:rPr>
              <a:t>una</a:t>
            </a:r>
            <a:r>
              <a:rPr dirty="0">
                <a:solidFill>
                  <a:srgbClr val="000000"/>
                </a:solidFill>
              </a:rPr>
              <a:t> </a:t>
            </a:r>
            <a:r>
              <a:rPr dirty="0" err="1">
                <a:solidFill>
                  <a:srgbClr val="000000"/>
                </a:solidFill>
              </a:rPr>
              <a:t>delle</a:t>
            </a:r>
            <a:r>
              <a:rPr dirty="0">
                <a:solidFill>
                  <a:srgbClr val="000000"/>
                </a:solidFill>
              </a:rPr>
              <a:t> due specie </a:t>
            </a:r>
            <a:r>
              <a:rPr dirty="0" err="1">
                <a:solidFill>
                  <a:srgbClr val="000000"/>
                </a:solidFill>
              </a:rPr>
              <a:t>è</a:t>
            </a:r>
            <a:r>
              <a:rPr dirty="0">
                <a:solidFill>
                  <a:srgbClr val="000000"/>
                </a:solidFill>
              </a:rPr>
              <a:t> in </a:t>
            </a:r>
            <a:r>
              <a:rPr dirty="0" err="1">
                <a:solidFill>
                  <a:srgbClr val="000000"/>
                </a:solidFill>
              </a:rPr>
              <a:t>concentrazione</a:t>
            </a:r>
            <a:r>
              <a:rPr dirty="0">
                <a:solidFill>
                  <a:srgbClr val="000000"/>
                </a:solidFill>
              </a:rPr>
              <a:t> </a:t>
            </a:r>
          </a:p>
          <a:p>
            <a:pPr>
              <a:defRPr sz="2000" b="1" u="sng">
                <a:solidFill>
                  <a:srgbClr val="FFFFFF"/>
                </a:solidFill>
                <a:latin typeface="+mn-lt"/>
                <a:ea typeface="+mn-ea"/>
                <a:cs typeface="+mn-cs"/>
                <a:sym typeface="Century Gothic"/>
              </a:defRPr>
            </a:pPr>
            <a:r>
              <a:rPr dirty="0">
                <a:solidFill>
                  <a:srgbClr val="000000"/>
                </a:solidFill>
              </a:rPr>
              <a:t>10 volte </a:t>
            </a:r>
            <a:r>
              <a:rPr dirty="0" err="1">
                <a:solidFill>
                  <a:srgbClr val="000000"/>
                </a:solidFill>
              </a:rPr>
              <a:t>superiore</a:t>
            </a:r>
            <a:r>
              <a:rPr dirty="0">
                <a:solidFill>
                  <a:srgbClr val="000000"/>
                </a:solidFill>
              </a:rPr>
              <a:t> </a:t>
            </a:r>
            <a:r>
              <a:rPr dirty="0" err="1">
                <a:solidFill>
                  <a:srgbClr val="000000"/>
                </a:solidFill>
              </a:rPr>
              <a:t>all’altra</a:t>
            </a:r>
            <a:r>
              <a:rPr u="none" dirty="0">
                <a:solidFill>
                  <a:srgbClr val="000000"/>
                </a:solidFill>
              </a:rPr>
              <a:t>.</a:t>
            </a:r>
          </a:p>
        </p:txBody>
      </p:sp>
      <p:pic>
        <p:nvPicPr>
          <p:cNvPr id="199" name="Immagine 2" descr="Immagine 2"/>
          <p:cNvPicPr>
            <a:picLocks noChangeAspect="1"/>
          </p:cNvPicPr>
          <p:nvPr/>
        </p:nvPicPr>
        <p:blipFill>
          <a:blip r:embed="rId2"/>
          <a:stretch>
            <a:fillRect/>
          </a:stretch>
        </p:blipFill>
        <p:spPr>
          <a:xfrm>
            <a:off x="385488" y="2788130"/>
            <a:ext cx="3267077" cy="3914777"/>
          </a:xfrm>
          <a:prstGeom prst="rect">
            <a:avLst/>
          </a:prstGeom>
          <a:ln w="12700">
            <a:miter lim="400000"/>
          </a:ln>
        </p:spPr>
      </p:pic>
      <p:pic>
        <p:nvPicPr>
          <p:cNvPr id="200" name="Immagine 6" descr="Immagine 6"/>
          <p:cNvPicPr>
            <a:picLocks noChangeAspect="1"/>
          </p:cNvPicPr>
          <p:nvPr/>
        </p:nvPicPr>
        <p:blipFill>
          <a:blip r:embed="rId3"/>
          <a:stretch>
            <a:fillRect/>
          </a:stretch>
        </p:blipFill>
        <p:spPr>
          <a:xfrm>
            <a:off x="4948507" y="2254124"/>
            <a:ext cx="6858005" cy="4529557"/>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14" name="CasellaDiTesto 1"/>
          <p:cNvSpPr txBox="1"/>
          <p:nvPr/>
        </p:nvSpPr>
        <p:spPr>
          <a:xfrm>
            <a:off x="172995" y="197345"/>
            <a:ext cx="11738919" cy="63022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lgn="ctr">
              <a:defRPr sz="2200" b="1">
                <a:solidFill>
                  <a:srgbClr val="FFFFFF"/>
                </a:solidFill>
                <a:latin typeface="Lucida Grande"/>
                <a:ea typeface="Lucida Grande"/>
                <a:cs typeface="Lucida Grande"/>
                <a:sym typeface="Lucida Grande"/>
              </a:defRPr>
            </a:pPr>
            <a:r>
              <a:rPr dirty="0" err="1">
                <a:solidFill>
                  <a:srgbClr val="000000"/>
                </a:solidFill>
              </a:rPr>
              <a:t>Indicatore</a:t>
            </a:r>
            <a:r>
              <a:rPr dirty="0">
                <a:solidFill>
                  <a:srgbClr val="000000"/>
                </a:solidFill>
              </a:rPr>
              <a:t>  e intervallo di </a:t>
            </a:r>
            <a:r>
              <a:rPr dirty="0" err="1">
                <a:solidFill>
                  <a:srgbClr val="000000"/>
                </a:solidFill>
              </a:rPr>
              <a:t>viraggio</a:t>
            </a:r>
            <a:r>
              <a:rPr dirty="0">
                <a:solidFill>
                  <a:srgbClr val="000000"/>
                </a:solidFill>
              </a:rPr>
              <a:t>  </a:t>
            </a:r>
          </a:p>
          <a:p>
            <a:pPr algn="just">
              <a:defRPr sz="2000" b="1">
                <a:solidFill>
                  <a:srgbClr val="FFFFFF"/>
                </a:solidFill>
                <a:latin typeface="+mn-lt"/>
                <a:ea typeface="+mn-ea"/>
                <a:cs typeface="+mn-cs"/>
                <a:sym typeface="Century Gothic"/>
              </a:defRPr>
            </a:pPr>
            <a:endParaRPr dirty="0"/>
          </a:p>
          <a:p>
            <a:pPr algn="just">
              <a:defRPr sz="2000" b="1">
                <a:solidFill>
                  <a:srgbClr val="FFFFFF"/>
                </a:solidFill>
                <a:latin typeface="+mn-lt"/>
                <a:ea typeface="+mn-ea"/>
                <a:cs typeface="+mn-cs"/>
                <a:sym typeface="Century Gothic"/>
              </a:defRPr>
            </a:pPr>
            <a:endParaRPr dirty="0"/>
          </a:p>
          <a:p>
            <a:pPr algn="just">
              <a:defRPr sz="2000" b="1">
                <a:solidFill>
                  <a:srgbClr val="FFFFFF"/>
                </a:solidFill>
                <a:latin typeface="+mn-lt"/>
                <a:ea typeface="+mn-ea"/>
                <a:cs typeface="+mn-cs"/>
                <a:sym typeface="Century Gothic"/>
              </a:defRPr>
            </a:pPr>
            <a:r>
              <a:rPr dirty="0" err="1">
                <a:solidFill>
                  <a:srgbClr val="000000"/>
                </a:solidFill>
              </a:rPr>
              <a:t>HIn</a:t>
            </a:r>
            <a:r>
              <a:rPr b="0" dirty="0">
                <a:solidFill>
                  <a:srgbClr val="000000"/>
                </a:solidFill>
              </a:rPr>
              <a:t> + H</a:t>
            </a:r>
            <a:r>
              <a:rPr b="0" baseline="-25000" dirty="0">
                <a:solidFill>
                  <a:srgbClr val="000000"/>
                </a:solidFill>
              </a:rPr>
              <a:t>2</a:t>
            </a:r>
            <a:r>
              <a:rPr b="0" dirty="0">
                <a:solidFill>
                  <a:srgbClr val="000000"/>
                </a:solidFill>
              </a:rPr>
              <a:t>O ↔ H</a:t>
            </a:r>
            <a:r>
              <a:rPr b="0" baseline="-25000" dirty="0">
                <a:solidFill>
                  <a:srgbClr val="000000"/>
                </a:solidFill>
              </a:rPr>
              <a:t>3</a:t>
            </a:r>
            <a:r>
              <a:rPr b="0" dirty="0">
                <a:solidFill>
                  <a:srgbClr val="000000"/>
                </a:solidFill>
              </a:rPr>
              <a:t>O+ + </a:t>
            </a:r>
            <a:r>
              <a:rPr dirty="0">
                <a:solidFill>
                  <a:srgbClr val="000000"/>
                </a:solidFill>
              </a:rPr>
              <a:t>In</a:t>
            </a:r>
            <a:r>
              <a:rPr baseline="30000" dirty="0">
                <a:solidFill>
                  <a:srgbClr val="000000"/>
                </a:solidFill>
              </a:rPr>
              <a:t>-  </a:t>
            </a:r>
            <a:r>
              <a:rPr dirty="0">
                <a:solidFill>
                  <a:srgbClr val="000000"/>
                </a:solidFill>
              </a:rPr>
              <a:t>; </a:t>
            </a:r>
            <a:r>
              <a:rPr dirty="0" err="1">
                <a:solidFill>
                  <a:srgbClr val="000000"/>
                </a:solidFill>
              </a:rPr>
              <a:t>kIn</a:t>
            </a:r>
            <a:r>
              <a:rPr dirty="0">
                <a:solidFill>
                  <a:srgbClr val="000000"/>
                </a:solidFill>
              </a:rPr>
              <a:t>=Ka</a:t>
            </a:r>
          </a:p>
          <a:p>
            <a:pPr algn="just">
              <a:defRPr b="1">
                <a:solidFill>
                  <a:srgbClr val="FFFFFF"/>
                </a:solidFill>
                <a:latin typeface="Lucida Grande"/>
                <a:ea typeface="Lucida Grande"/>
                <a:cs typeface="Lucida Grande"/>
                <a:sym typeface="Lucida Grande"/>
              </a:defRPr>
            </a:pPr>
            <a:endParaRPr dirty="0"/>
          </a:p>
          <a:p>
            <a:pPr algn="just">
              <a:defRPr>
                <a:solidFill>
                  <a:srgbClr val="FFFFFF"/>
                </a:solidFill>
                <a:latin typeface="Lucida Grande"/>
                <a:ea typeface="Lucida Grande"/>
                <a:cs typeface="Lucida Grande"/>
                <a:sym typeface="Lucida Grande"/>
              </a:defRPr>
            </a:pPr>
            <a:r>
              <a:rPr dirty="0">
                <a:solidFill>
                  <a:srgbClr val="000000"/>
                </a:solidFill>
              </a:rPr>
              <a:t>In base </a:t>
            </a:r>
            <a:r>
              <a:rPr dirty="0" err="1">
                <a:solidFill>
                  <a:srgbClr val="000000"/>
                </a:solidFill>
              </a:rPr>
              <a:t>alla</a:t>
            </a:r>
            <a:r>
              <a:rPr dirty="0">
                <a:solidFill>
                  <a:srgbClr val="000000"/>
                </a:solidFill>
              </a:rPr>
              <a:t> </a:t>
            </a:r>
            <a:r>
              <a:rPr dirty="0" err="1">
                <a:solidFill>
                  <a:srgbClr val="000000"/>
                </a:solidFill>
              </a:rPr>
              <a:t>relazione</a:t>
            </a:r>
            <a:r>
              <a:rPr dirty="0">
                <a:solidFill>
                  <a:srgbClr val="000000"/>
                </a:solidFill>
              </a:rPr>
              <a:t>: </a:t>
            </a:r>
            <a:r>
              <a:rPr b="1" dirty="0">
                <a:solidFill>
                  <a:srgbClr val="000000"/>
                </a:solidFill>
                <a:latin typeface="inherit"/>
                <a:ea typeface="inherit"/>
                <a:cs typeface="inherit"/>
                <a:sym typeface="inherit"/>
              </a:rPr>
              <a:t>pH= </a:t>
            </a:r>
            <a:r>
              <a:rPr b="1" dirty="0" err="1">
                <a:solidFill>
                  <a:srgbClr val="000000"/>
                </a:solidFill>
                <a:latin typeface="inherit"/>
                <a:ea typeface="inherit"/>
                <a:cs typeface="inherit"/>
                <a:sym typeface="inherit"/>
              </a:rPr>
              <a:t>pK</a:t>
            </a:r>
            <a:r>
              <a:rPr b="1" baseline="-25000" dirty="0" err="1">
                <a:solidFill>
                  <a:srgbClr val="000000"/>
                </a:solidFill>
                <a:latin typeface="inherit"/>
                <a:ea typeface="inherit"/>
                <a:cs typeface="inherit"/>
                <a:sym typeface="inherit"/>
              </a:rPr>
              <a:t>In</a:t>
            </a:r>
            <a:r>
              <a:rPr b="1" dirty="0">
                <a:solidFill>
                  <a:srgbClr val="000000"/>
                </a:solidFill>
                <a:latin typeface="inherit"/>
                <a:ea typeface="inherit"/>
                <a:cs typeface="inherit"/>
                <a:sym typeface="inherit"/>
              </a:rPr>
              <a:t> + log ([In</a:t>
            </a:r>
            <a:r>
              <a:rPr b="1" baseline="30000" dirty="0">
                <a:solidFill>
                  <a:srgbClr val="000000"/>
                </a:solidFill>
                <a:latin typeface="inherit"/>
                <a:ea typeface="inherit"/>
                <a:cs typeface="inherit"/>
                <a:sym typeface="inherit"/>
              </a:rPr>
              <a:t>-</a:t>
            </a:r>
            <a:r>
              <a:rPr b="1" dirty="0">
                <a:solidFill>
                  <a:srgbClr val="000000"/>
                </a:solidFill>
                <a:latin typeface="inherit"/>
                <a:ea typeface="inherit"/>
                <a:cs typeface="inherit"/>
                <a:sym typeface="inherit"/>
              </a:rPr>
              <a:t>] /[</a:t>
            </a:r>
            <a:r>
              <a:rPr b="1" dirty="0" err="1">
                <a:solidFill>
                  <a:srgbClr val="000000"/>
                </a:solidFill>
                <a:latin typeface="inherit"/>
                <a:ea typeface="inherit"/>
                <a:cs typeface="inherit"/>
                <a:sym typeface="inherit"/>
              </a:rPr>
              <a:t>HIn</a:t>
            </a:r>
            <a:r>
              <a:rPr b="1" dirty="0">
                <a:solidFill>
                  <a:srgbClr val="000000"/>
                </a:solidFill>
                <a:latin typeface="inherit"/>
                <a:ea typeface="inherit"/>
                <a:cs typeface="inherit"/>
                <a:sym typeface="inherit"/>
              </a:rPr>
              <a:t>])</a:t>
            </a:r>
          </a:p>
          <a:p>
            <a:pPr algn="just">
              <a:defRPr b="1">
                <a:solidFill>
                  <a:srgbClr val="FFFFFF"/>
                </a:solidFill>
                <a:latin typeface="inherit"/>
                <a:ea typeface="inherit"/>
                <a:cs typeface="inherit"/>
                <a:sym typeface="inherit"/>
              </a:defRPr>
            </a:pPr>
            <a:endParaRPr b="1" dirty="0">
              <a:latin typeface="inherit"/>
              <a:ea typeface="inherit"/>
              <a:cs typeface="inherit"/>
              <a:sym typeface="inherit"/>
            </a:endParaRPr>
          </a:p>
          <a:p>
            <a:pPr algn="ctr">
              <a:defRPr>
                <a:solidFill>
                  <a:srgbClr val="FFFFFF"/>
                </a:solidFill>
                <a:latin typeface="Lucida Grande"/>
                <a:ea typeface="Lucida Grande"/>
                <a:cs typeface="Lucida Grande"/>
                <a:sym typeface="Lucida Grande"/>
              </a:defRPr>
            </a:pPr>
            <a:endParaRPr b="1" dirty="0">
              <a:latin typeface="inherit"/>
              <a:ea typeface="inherit"/>
              <a:cs typeface="inherit"/>
              <a:sym typeface="inherit"/>
            </a:endParaRPr>
          </a:p>
          <a:p>
            <a:pPr>
              <a:defRPr>
                <a:solidFill>
                  <a:srgbClr val="FFFFFF"/>
                </a:solidFill>
                <a:latin typeface="Lucida Grande"/>
                <a:ea typeface="Lucida Grande"/>
                <a:cs typeface="Lucida Grande"/>
                <a:sym typeface="Lucida Grande"/>
              </a:defRPr>
            </a:pPr>
            <a:r>
              <a:rPr dirty="0">
                <a:solidFill>
                  <a:srgbClr val="000000"/>
                </a:solidFill>
              </a:rPr>
              <a:t>Se [ In</a:t>
            </a:r>
            <a:r>
              <a:rPr baseline="30000" dirty="0">
                <a:solidFill>
                  <a:srgbClr val="000000"/>
                </a:solidFill>
              </a:rPr>
              <a:t>-</a:t>
            </a:r>
            <a:r>
              <a:rPr dirty="0">
                <a:solidFill>
                  <a:srgbClr val="000000"/>
                </a:solidFill>
              </a:rPr>
              <a:t>] /[</a:t>
            </a:r>
            <a:r>
              <a:rPr dirty="0" err="1">
                <a:solidFill>
                  <a:srgbClr val="000000"/>
                </a:solidFill>
              </a:rPr>
              <a:t>HIn</a:t>
            </a:r>
            <a:r>
              <a:rPr dirty="0">
                <a:solidFill>
                  <a:srgbClr val="000000"/>
                </a:solidFill>
              </a:rPr>
              <a:t>] =10       pH= </a:t>
            </a:r>
            <a:r>
              <a:rPr dirty="0" err="1">
                <a:solidFill>
                  <a:srgbClr val="000000"/>
                </a:solidFill>
              </a:rPr>
              <a:t>pK</a:t>
            </a:r>
            <a:r>
              <a:rPr baseline="-25000" dirty="0" err="1">
                <a:solidFill>
                  <a:srgbClr val="000000"/>
                </a:solidFill>
              </a:rPr>
              <a:t>In</a:t>
            </a:r>
            <a:r>
              <a:rPr dirty="0">
                <a:solidFill>
                  <a:srgbClr val="000000"/>
                </a:solidFill>
              </a:rPr>
              <a:t> + log 10  </a:t>
            </a:r>
            <a:r>
              <a:rPr dirty="0">
                <a:solidFill>
                  <a:srgbClr val="000000"/>
                </a:solidFill>
                <a:latin typeface="Wingdings"/>
                <a:ea typeface="Wingdings"/>
                <a:cs typeface="Wingdings"/>
                <a:sym typeface="Wingdings"/>
              </a:rPr>
              <a:t> </a:t>
            </a:r>
            <a:r>
              <a:rPr dirty="0">
                <a:solidFill>
                  <a:srgbClr val="000000"/>
                </a:solidFill>
              </a:rPr>
              <a:t>pH = </a:t>
            </a:r>
            <a:r>
              <a:rPr dirty="0" err="1">
                <a:solidFill>
                  <a:srgbClr val="000000"/>
                </a:solidFill>
              </a:rPr>
              <a:t>pK</a:t>
            </a:r>
            <a:r>
              <a:rPr baseline="-25000" dirty="0" err="1">
                <a:solidFill>
                  <a:srgbClr val="000000"/>
                </a:solidFill>
              </a:rPr>
              <a:t>In</a:t>
            </a:r>
            <a:r>
              <a:rPr dirty="0">
                <a:solidFill>
                  <a:srgbClr val="000000"/>
                </a:solidFill>
              </a:rPr>
              <a:t> +1  (</a:t>
            </a:r>
            <a:r>
              <a:rPr dirty="0" err="1">
                <a:solidFill>
                  <a:srgbClr val="000000"/>
                </a:solidFill>
              </a:rPr>
              <a:t>prevale</a:t>
            </a:r>
            <a:r>
              <a:rPr dirty="0">
                <a:solidFill>
                  <a:srgbClr val="000000"/>
                </a:solidFill>
              </a:rPr>
              <a:t> </a:t>
            </a:r>
            <a:r>
              <a:rPr dirty="0" err="1">
                <a:solidFill>
                  <a:srgbClr val="000000"/>
                </a:solidFill>
              </a:rPr>
              <a:t>colore</a:t>
            </a:r>
            <a:r>
              <a:rPr dirty="0">
                <a:solidFill>
                  <a:srgbClr val="000000"/>
                </a:solidFill>
              </a:rPr>
              <a:t> (B)</a:t>
            </a:r>
          </a:p>
          <a:p>
            <a:pPr>
              <a:defRPr>
                <a:solidFill>
                  <a:srgbClr val="FFFFFF"/>
                </a:solidFill>
                <a:latin typeface="Lucida Grande"/>
                <a:ea typeface="Lucida Grande"/>
                <a:cs typeface="Lucida Grande"/>
                <a:sym typeface="Lucida Grande"/>
              </a:defRPr>
            </a:pPr>
            <a:endParaRPr dirty="0"/>
          </a:p>
          <a:p>
            <a:pPr>
              <a:defRPr>
                <a:solidFill>
                  <a:srgbClr val="FFFFFF"/>
                </a:solidFill>
                <a:latin typeface="Lucida Grande"/>
                <a:ea typeface="Lucida Grande"/>
                <a:cs typeface="Lucida Grande"/>
                <a:sym typeface="Lucida Grande"/>
              </a:defRPr>
            </a:pPr>
            <a:endParaRPr dirty="0"/>
          </a:p>
          <a:p>
            <a:pPr>
              <a:defRPr>
                <a:solidFill>
                  <a:srgbClr val="FFFFFF"/>
                </a:solidFill>
                <a:latin typeface="Lucida Grande"/>
                <a:ea typeface="Lucida Grande"/>
                <a:cs typeface="Lucida Grande"/>
                <a:sym typeface="Lucida Grande"/>
              </a:defRPr>
            </a:pPr>
            <a:r>
              <a:rPr dirty="0">
                <a:solidFill>
                  <a:srgbClr val="000000"/>
                </a:solidFill>
              </a:rPr>
              <a:t>Se [ In</a:t>
            </a:r>
            <a:r>
              <a:rPr baseline="30000" dirty="0">
                <a:solidFill>
                  <a:srgbClr val="000000"/>
                </a:solidFill>
              </a:rPr>
              <a:t>-</a:t>
            </a:r>
            <a:r>
              <a:rPr dirty="0">
                <a:solidFill>
                  <a:srgbClr val="000000"/>
                </a:solidFill>
              </a:rPr>
              <a:t>]/[</a:t>
            </a:r>
            <a:r>
              <a:rPr dirty="0" err="1">
                <a:solidFill>
                  <a:srgbClr val="000000"/>
                </a:solidFill>
              </a:rPr>
              <a:t>HIn</a:t>
            </a:r>
            <a:r>
              <a:rPr dirty="0">
                <a:solidFill>
                  <a:srgbClr val="000000"/>
                </a:solidFill>
              </a:rPr>
              <a:t>] =0.1 pH= </a:t>
            </a:r>
            <a:r>
              <a:rPr dirty="0" err="1">
                <a:solidFill>
                  <a:srgbClr val="000000"/>
                </a:solidFill>
              </a:rPr>
              <a:t>pK</a:t>
            </a:r>
            <a:r>
              <a:rPr baseline="-25000" dirty="0" err="1">
                <a:solidFill>
                  <a:srgbClr val="000000"/>
                </a:solidFill>
              </a:rPr>
              <a:t>In</a:t>
            </a:r>
            <a:r>
              <a:rPr dirty="0">
                <a:solidFill>
                  <a:srgbClr val="000000"/>
                </a:solidFill>
              </a:rPr>
              <a:t> + log 0.1  pH= </a:t>
            </a:r>
            <a:r>
              <a:rPr dirty="0" err="1">
                <a:solidFill>
                  <a:srgbClr val="000000"/>
                </a:solidFill>
              </a:rPr>
              <a:t>pK</a:t>
            </a:r>
            <a:r>
              <a:rPr baseline="-25000" dirty="0" err="1">
                <a:solidFill>
                  <a:srgbClr val="000000"/>
                </a:solidFill>
              </a:rPr>
              <a:t>In</a:t>
            </a:r>
            <a:r>
              <a:rPr dirty="0">
                <a:solidFill>
                  <a:srgbClr val="000000"/>
                </a:solidFill>
              </a:rPr>
              <a:t> – 1  </a:t>
            </a:r>
            <a:r>
              <a:rPr dirty="0" err="1">
                <a:solidFill>
                  <a:srgbClr val="000000"/>
                </a:solidFill>
              </a:rPr>
              <a:t>prevale</a:t>
            </a:r>
            <a:r>
              <a:rPr dirty="0">
                <a:solidFill>
                  <a:srgbClr val="000000"/>
                </a:solidFill>
              </a:rPr>
              <a:t> </a:t>
            </a:r>
            <a:r>
              <a:rPr dirty="0" err="1">
                <a:solidFill>
                  <a:srgbClr val="000000"/>
                </a:solidFill>
              </a:rPr>
              <a:t>colore</a:t>
            </a:r>
            <a:r>
              <a:rPr dirty="0">
                <a:solidFill>
                  <a:srgbClr val="000000"/>
                </a:solidFill>
              </a:rPr>
              <a:t> (A)</a:t>
            </a:r>
          </a:p>
          <a:p>
            <a:pPr>
              <a:defRPr>
                <a:solidFill>
                  <a:srgbClr val="FFFFFF"/>
                </a:solidFill>
                <a:latin typeface="Lucida Grande"/>
                <a:ea typeface="Lucida Grande"/>
                <a:cs typeface="Lucida Grande"/>
                <a:sym typeface="Lucida Grande"/>
              </a:defRPr>
            </a:pPr>
            <a:endParaRPr dirty="0"/>
          </a:p>
          <a:p>
            <a:pPr algn="ctr">
              <a:defRPr>
                <a:solidFill>
                  <a:srgbClr val="FFFFFF"/>
                </a:solidFill>
                <a:latin typeface="Lucida Grande"/>
                <a:ea typeface="Lucida Grande"/>
                <a:cs typeface="Lucida Grande"/>
                <a:sym typeface="Lucida Grande"/>
              </a:defRPr>
            </a:pPr>
            <a:endParaRPr dirty="0"/>
          </a:p>
          <a:p>
            <a:pPr algn="just">
              <a:defRPr b="1">
                <a:solidFill>
                  <a:srgbClr val="FFFFFF"/>
                </a:solidFill>
                <a:latin typeface="inherit"/>
                <a:ea typeface="inherit"/>
                <a:cs typeface="inherit"/>
                <a:sym typeface="inherit"/>
              </a:defRPr>
            </a:pPr>
            <a:endParaRPr dirty="0"/>
          </a:p>
          <a:p>
            <a:pPr algn="just">
              <a:defRPr b="1">
                <a:solidFill>
                  <a:srgbClr val="FFFFFF"/>
                </a:solidFill>
                <a:latin typeface="inherit"/>
                <a:ea typeface="inherit"/>
                <a:cs typeface="inherit"/>
                <a:sym typeface="inherit"/>
              </a:defRPr>
            </a:pPr>
            <a:r>
              <a:rPr lang="it-IT" dirty="0">
                <a:solidFill>
                  <a:srgbClr val="000000"/>
                </a:solidFill>
              </a:rPr>
              <a:t>INTERVALLO DI VIRAGGIO</a:t>
            </a:r>
          </a:p>
          <a:p>
            <a:pPr algn="just">
              <a:defRPr b="1">
                <a:solidFill>
                  <a:srgbClr val="FFFFFF"/>
                </a:solidFill>
                <a:latin typeface="inherit"/>
                <a:ea typeface="inherit"/>
                <a:cs typeface="inherit"/>
                <a:sym typeface="inherit"/>
              </a:defRPr>
            </a:pPr>
            <a:r>
              <a:rPr lang="it-IT" b="0" dirty="0" err="1">
                <a:solidFill>
                  <a:srgbClr val="000000"/>
                </a:solidFill>
                <a:latin typeface="Lucida Grande"/>
                <a:ea typeface="Lucida Grande"/>
                <a:cs typeface="Lucida Grande"/>
                <a:sym typeface="Lucida Grande"/>
              </a:rPr>
              <a:t>S</a:t>
            </a:r>
            <a:r>
              <a:rPr b="0" dirty="0" err="1">
                <a:solidFill>
                  <a:srgbClr val="000000"/>
                </a:solidFill>
                <a:latin typeface="Lucida Grande"/>
                <a:ea typeface="Lucida Grande"/>
                <a:cs typeface="Lucida Grande"/>
                <a:sym typeface="Lucida Grande"/>
              </a:rPr>
              <a:t>i</a:t>
            </a:r>
            <a:r>
              <a:rPr b="0" dirty="0">
                <a:solidFill>
                  <a:srgbClr val="000000"/>
                </a:solidFill>
                <a:latin typeface="Lucida Grande"/>
                <a:ea typeface="Lucida Grande"/>
                <a:cs typeface="Lucida Grande"/>
                <a:sym typeface="Lucida Grande"/>
              </a:rPr>
              <a:t> </a:t>
            </a:r>
            <a:r>
              <a:rPr b="0" dirty="0" err="1">
                <a:solidFill>
                  <a:srgbClr val="000000"/>
                </a:solidFill>
                <a:latin typeface="Lucida Grande"/>
                <a:ea typeface="Lucida Grande"/>
                <a:cs typeface="Lucida Grande"/>
                <a:sym typeface="Lucida Grande"/>
              </a:rPr>
              <a:t>definisce</a:t>
            </a:r>
            <a:r>
              <a:rPr b="0" dirty="0">
                <a:solidFill>
                  <a:srgbClr val="000000"/>
                </a:solidFill>
                <a:latin typeface="Lucida Grande"/>
                <a:ea typeface="Lucida Grande"/>
                <a:cs typeface="Lucida Grande"/>
                <a:sym typeface="Lucida Grande"/>
              </a:rPr>
              <a:t> intervallo di </a:t>
            </a:r>
            <a:r>
              <a:rPr b="0" dirty="0" err="1">
                <a:solidFill>
                  <a:srgbClr val="000000"/>
                </a:solidFill>
                <a:latin typeface="Lucida Grande"/>
                <a:ea typeface="Lucida Grande"/>
                <a:cs typeface="Lucida Grande"/>
                <a:sym typeface="Lucida Grande"/>
              </a:rPr>
              <a:t>viraggio</a:t>
            </a:r>
            <a:r>
              <a:rPr b="0" dirty="0">
                <a:solidFill>
                  <a:srgbClr val="000000"/>
                </a:solidFill>
                <a:latin typeface="Lucida Grande"/>
                <a:ea typeface="Lucida Grande"/>
                <a:cs typeface="Lucida Grande"/>
                <a:sym typeface="Lucida Grande"/>
              </a:rPr>
              <a:t> </a:t>
            </a:r>
            <a:r>
              <a:rPr b="0" dirty="0" err="1">
                <a:solidFill>
                  <a:srgbClr val="000000"/>
                </a:solidFill>
                <a:latin typeface="Lucida Grande"/>
                <a:ea typeface="Lucida Grande"/>
                <a:cs typeface="Lucida Grande"/>
                <a:sym typeface="Lucida Grande"/>
              </a:rPr>
              <a:t>l’intervallo</a:t>
            </a:r>
            <a:r>
              <a:rPr b="0" dirty="0">
                <a:solidFill>
                  <a:srgbClr val="000000"/>
                </a:solidFill>
                <a:latin typeface="Lucida Grande"/>
                <a:ea typeface="Lucida Grande"/>
                <a:cs typeface="Lucida Grande"/>
                <a:sym typeface="Lucida Grande"/>
              </a:rPr>
              <a:t> di pH in cui </a:t>
            </a:r>
            <a:r>
              <a:rPr b="0" dirty="0" err="1">
                <a:solidFill>
                  <a:srgbClr val="000000"/>
                </a:solidFill>
                <a:latin typeface="Lucida Grande"/>
                <a:ea typeface="Lucida Grande"/>
                <a:cs typeface="Lucida Grande"/>
                <a:sym typeface="Lucida Grande"/>
              </a:rPr>
              <a:t>si</a:t>
            </a:r>
            <a:r>
              <a:rPr b="0" dirty="0">
                <a:solidFill>
                  <a:srgbClr val="000000"/>
                </a:solidFill>
                <a:latin typeface="Lucida Grande"/>
                <a:ea typeface="Lucida Grande"/>
                <a:cs typeface="Lucida Grande"/>
                <a:sym typeface="Lucida Grande"/>
              </a:rPr>
              <a:t> </a:t>
            </a:r>
            <a:r>
              <a:rPr b="0" dirty="0" err="1">
                <a:solidFill>
                  <a:srgbClr val="000000"/>
                </a:solidFill>
                <a:latin typeface="Lucida Grande"/>
                <a:ea typeface="Lucida Grande"/>
                <a:cs typeface="Lucida Grande"/>
                <a:sym typeface="Lucida Grande"/>
              </a:rPr>
              <a:t>osserva</a:t>
            </a:r>
            <a:r>
              <a:rPr b="0" dirty="0">
                <a:solidFill>
                  <a:srgbClr val="000000"/>
                </a:solidFill>
                <a:latin typeface="Lucida Grande"/>
                <a:ea typeface="Lucida Grande"/>
                <a:cs typeface="Lucida Grande"/>
                <a:sym typeface="Lucida Grande"/>
              </a:rPr>
              <a:t> la </a:t>
            </a:r>
            <a:r>
              <a:rPr b="0" dirty="0" err="1">
                <a:solidFill>
                  <a:srgbClr val="000000"/>
                </a:solidFill>
                <a:latin typeface="Lucida Grande"/>
                <a:ea typeface="Lucida Grande"/>
                <a:cs typeface="Lucida Grande"/>
                <a:sym typeface="Lucida Grande"/>
              </a:rPr>
              <a:t>variazione</a:t>
            </a:r>
            <a:r>
              <a:rPr b="0" dirty="0">
                <a:solidFill>
                  <a:srgbClr val="000000"/>
                </a:solidFill>
                <a:latin typeface="Lucida Grande"/>
                <a:ea typeface="Lucida Grande"/>
                <a:cs typeface="Lucida Grande"/>
                <a:sym typeface="Lucida Grande"/>
              </a:rPr>
              <a:t> di </a:t>
            </a:r>
            <a:r>
              <a:rPr b="0" dirty="0" err="1">
                <a:solidFill>
                  <a:srgbClr val="000000"/>
                </a:solidFill>
                <a:latin typeface="Lucida Grande"/>
                <a:ea typeface="Lucida Grande"/>
                <a:cs typeface="Lucida Grande"/>
                <a:sym typeface="Lucida Grande"/>
              </a:rPr>
              <a:t>colore</a:t>
            </a:r>
            <a:r>
              <a:rPr b="0" dirty="0">
                <a:solidFill>
                  <a:srgbClr val="000000"/>
                </a:solidFill>
                <a:latin typeface="Lucida Grande"/>
                <a:ea typeface="Lucida Grande"/>
                <a:cs typeface="Lucida Grande"/>
                <a:sym typeface="Lucida Grande"/>
              </a:rPr>
              <a:t> </a:t>
            </a:r>
            <a:r>
              <a:rPr b="0" dirty="0" err="1">
                <a:solidFill>
                  <a:srgbClr val="000000"/>
                </a:solidFill>
                <a:latin typeface="Lucida Grande"/>
                <a:ea typeface="Lucida Grande"/>
                <a:cs typeface="Lucida Grande"/>
                <a:sym typeface="Lucida Grande"/>
              </a:rPr>
              <a:t>dell’indicatore</a:t>
            </a:r>
            <a:r>
              <a:rPr b="0" dirty="0">
                <a:solidFill>
                  <a:srgbClr val="000000"/>
                </a:solidFill>
                <a:latin typeface="Lucida Grande"/>
                <a:ea typeface="Lucida Grande"/>
                <a:cs typeface="Lucida Grande"/>
                <a:sym typeface="Lucida Grande"/>
              </a:rPr>
              <a:t>.</a:t>
            </a:r>
          </a:p>
          <a:p>
            <a:pPr algn="just">
              <a:defRPr>
                <a:solidFill>
                  <a:srgbClr val="FFFFFF"/>
                </a:solidFill>
                <a:latin typeface="Lucida Grande"/>
                <a:ea typeface="Lucida Grande"/>
                <a:cs typeface="Lucida Grande"/>
                <a:sym typeface="Lucida Grande"/>
              </a:defRPr>
            </a:pPr>
            <a:endParaRPr b="0" dirty="0">
              <a:latin typeface="Lucida Grande"/>
              <a:ea typeface="Lucida Grande"/>
              <a:cs typeface="Lucida Grande"/>
              <a:sym typeface="Lucida Grande"/>
            </a:endParaRPr>
          </a:p>
          <a:p>
            <a:pPr algn="just">
              <a:defRPr>
                <a:solidFill>
                  <a:srgbClr val="FFFFFF"/>
                </a:solidFill>
                <a:latin typeface="Lucida Grande"/>
                <a:ea typeface="Lucida Grande"/>
                <a:cs typeface="Lucida Grande"/>
                <a:sym typeface="Lucida Grande"/>
              </a:defRPr>
            </a:pPr>
            <a:endParaRPr lang="it-IT" dirty="0"/>
          </a:p>
          <a:p>
            <a:pPr algn="just">
              <a:defRPr>
                <a:solidFill>
                  <a:srgbClr val="FFFFFF"/>
                </a:solidFill>
                <a:latin typeface="Lucida Grande"/>
                <a:ea typeface="Lucida Grande"/>
                <a:cs typeface="Lucida Grande"/>
                <a:sym typeface="Lucida Grande"/>
              </a:defRPr>
            </a:pPr>
            <a:r>
              <a:rPr dirty="0">
                <a:solidFill>
                  <a:srgbClr val="000000"/>
                </a:solidFill>
              </a:rPr>
              <a:t>Nella </a:t>
            </a:r>
            <a:r>
              <a:rPr dirty="0" err="1">
                <a:solidFill>
                  <a:srgbClr val="000000"/>
                </a:solidFill>
              </a:rPr>
              <a:t>maggior</a:t>
            </a:r>
            <a:r>
              <a:rPr dirty="0">
                <a:solidFill>
                  <a:srgbClr val="000000"/>
                </a:solidFill>
              </a:rPr>
              <a:t> </a:t>
            </a:r>
            <a:r>
              <a:rPr dirty="0" err="1">
                <a:solidFill>
                  <a:srgbClr val="000000"/>
                </a:solidFill>
              </a:rPr>
              <a:t>parte</a:t>
            </a:r>
            <a:r>
              <a:rPr dirty="0">
                <a:solidFill>
                  <a:srgbClr val="000000"/>
                </a:solidFill>
              </a:rPr>
              <a:t> </a:t>
            </a:r>
            <a:r>
              <a:rPr dirty="0" err="1">
                <a:solidFill>
                  <a:srgbClr val="000000"/>
                </a:solidFill>
              </a:rPr>
              <a:t>dei</a:t>
            </a:r>
            <a:r>
              <a:rPr dirty="0">
                <a:solidFill>
                  <a:srgbClr val="000000"/>
                </a:solidFill>
              </a:rPr>
              <a:t> </a:t>
            </a:r>
            <a:r>
              <a:rPr dirty="0" err="1">
                <a:solidFill>
                  <a:srgbClr val="000000"/>
                </a:solidFill>
              </a:rPr>
              <a:t>casi</a:t>
            </a:r>
            <a:r>
              <a:rPr dirty="0">
                <a:solidFill>
                  <a:srgbClr val="000000"/>
                </a:solidFill>
              </a:rPr>
              <a:t> </a:t>
            </a:r>
            <a:r>
              <a:rPr dirty="0" err="1">
                <a:solidFill>
                  <a:srgbClr val="000000"/>
                </a:solidFill>
              </a:rPr>
              <a:t>è</a:t>
            </a:r>
            <a:r>
              <a:rPr dirty="0">
                <a:solidFill>
                  <a:srgbClr val="000000"/>
                </a:solidFill>
              </a:rPr>
              <a:t> di due </a:t>
            </a:r>
            <a:r>
              <a:rPr dirty="0" err="1">
                <a:solidFill>
                  <a:srgbClr val="000000"/>
                </a:solidFill>
              </a:rPr>
              <a:t>unità</a:t>
            </a:r>
            <a:r>
              <a:rPr dirty="0">
                <a:solidFill>
                  <a:srgbClr val="000000"/>
                </a:solidFill>
              </a:rPr>
              <a:t> di pH </a:t>
            </a:r>
            <a:r>
              <a:rPr dirty="0" err="1">
                <a:solidFill>
                  <a:srgbClr val="000000"/>
                </a:solidFill>
              </a:rPr>
              <a:t>intorno</a:t>
            </a:r>
            <a:r>
              <a:rPr dirty="0">
                <a:solidFill>
                  <a:srgbClr val="000000"/>
                </a:solidFill>
              </a:rPr>
              <a:t> al </a:t>
            </a:r>
            <a:r>
              <a:rPr dirty="0" err="1">
                <a:solidFill>
                  <a:srgbClr val="000000"/>
                </a:solidFill>
              </a:rPr>
              <a:t>pK</a:t>
            </a:r>
            <a:r>
              <a:rPr baseline="-25000" dirty="0" err="1">
                <a:solidFill>
                  <a:srgbClr val="000000"/>
                </a:solidFill>
              </a:rPr>
              <a:t>In</a:t>
            </a:r>
            <a:endParaRPr baseline="-25000" dirty="0"/>
          </a:p>
          <a:p>
            <a:pPr algn="just">
              <a:defRPr>
                <a:solidFill>
                  <a:srgbClr val="FFFFFF"/>
                </a:solidFill>
                <a:latin typeface="Lucida Grande"/>
                <a:ea typeface="Lucida Grande"/>
                <a:cs typeface="Lucida Grande"/>
                <a:sym typeface="Lucida Grande"/>
              </a:defRPr>
            </a:pPr>
            <a:endParaRPr baseline="-25000" dirty="0"/>
          </a:p>
          <a:p>
            <a:pPr algn="ctr">
              <a:defRPr sz="2400" b="1">
                <a:solidFill>
                  <a:srgbClr val="FFFFFF"/>
                </a:solidFill>
                <a:latin typeface="inherit"/>
                <a:ea typeface="inherit"/>
                <a:cs typeface="inherit"/>
                <a:sym typeface="inherit"/>
              </a:defRPr>
            </a:pPr>
            <a:r>
              <a:rPr dirty="0">
                <a:solidFill>
                  <a:srgbClr val="000000"/>
                </a:solidFill>
              </a:rPr>
              <a:t>pH= </a:t>
            </a:r>
            <a:r>
              <a:rPr dirty="0" err="1">
                <a:solidFill>
                  <a:srgbClr val="000000"/>
                </a:solidFill>
              </a:rPr>
              <a:t>pK</a:t>
            </a:r>
            <a:r>
              <a:rPr baseline="-25000" dirty="0" err="1">
                <a:solidFill>
                  <a:srgbClr val="000000"/>
                </a:solidFill>
              </a:rPr>
              <a:t>In</a:t>
            </a:r>
            <a:r>
              <a:rPr dirty="0">
                <a:solidFill>
                  <a:srgbClr val="000000"/>
                </a:solidFill>
              </a:rPr>
              <a:t> ± 1</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6B0F735E-F9EF-B8AB-FB79-F98E5705AD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447" y="1006508"/>
            <a:ext cx="10641106" cy="4721939"/>
          </a:xfrm>
          <a:prstGeom prst="rect">
            <a:avLst/>
          </a:prstGeom>
        </p:spPr>
      </p:pic>
      <p:sp>
        <p:nvSpPr>
          <p:cNvPr id="7" name="CasellaDiTesto 6">
            <a:extLst>
              <a:ext uri="{FF2B5EF4-FFF2-40B4-BE49-F238E27FC236}">
                <a16:creationId xmlns:a16="http://schemas.microsoft.com/office/drawing/2014/main" id="{23182ABB-2723-A6BB-50FE-1EA320E3C09C}"/>
              </a:ext>
            </a:extLst>
          </p:cNvPr>
          <p:cNvSpPr txBox="1"/>
          <p:nvPr/>
        </p:nvSpPr>
        <p:spPr>
          <a:xfrm>
            <a:off x="2712945" y="399370"/>
            <a:ext cx="6098240" cy="4308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defRPr sz="2200" b="1">
                <a:solidFill>
                  <a:srgbClr val="FFFFFF"/>
                </a:solidFill>
                <a:latin typeface="Lucida Grande"/>
                <a:ea typeface="Lucida Grande"/>
                <a:cs typeface="Lucida Grande"/>
                <a:sym typeface="Lucida Grande"/>
              </a:defRPr>
            </a:pPr>
            <a:r>
              <a:rPr lang="it-IT" dirty="0">
                <a:solidFill>
                  <a:srgbClr val="000000"/>
                </a:solidFill>
              </a:rPr>
              <a:t>Indicatori  e intervallo di viraggio  </a:t>
            </a:r>
          </a:p>
        </p:txBody>
      </p:sp>
    </p:spTree>
    <p:extLst>
      <p:ext uri="{BB962C8B-B14F-4D97-AF65-F5344CB8AC3E}">
        <p14:creationId xmlns:p14="http://schemas.microsoft.com/office/powerpoint/2010/main" val="342256154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16" name="CasellaDiTesto 1"/>
          <p:cNvSpPr txBox="1"/>
          <p:nvPr/>
        </p:nvSpPr>
        <p:spPr>
          <a:xfrm>
            <a:off x="575806" y="291549"/>
            <a:ext cx="6581131" cy="5171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Lucida Grande"/>
                <a:ea typeface="Lucida Grande"/>
                <a:cs typeface="Lucida Grande"/>
                <a:sym typeface="Lucida Grande"/>
              </a:defRPr>
            </a:pPr>
            <a:r>
              <a:rPr>
                <a:solidFill>
                  <a:srgbClr val="000000"/>
                </a:solidFill>
              </a:rPr>
              <a:t>Per seguire l’andamento di una titolazione è utile usufruire di rappresentazioni grafiche. </a:t>
            </a:r>
            <a:endParaRPr>
              <a:solidFill>
                <a:srgbClr val="FFFFFF"/>
              </a:solidFill>
            </a:endParaRPr>
          </a:p>
          <a:p>
            <a:pPr algn="just">
              <a:defRPr>
                <a:latin typeface="Lucida Grande"/>
                <a:ea typeface="Lucida Grande"/>
                <a:cs typeface="Lucida Grande"/>
                <a:sym typeface="Lucida Grande"/>
              </a:defRPr>
            </a:pPr>
            <a:endParaRPr>
              <a:solidFill>
                <a:srgbClr val="FFFFFF"/>
              </a:solidFill>
            </a:endParaRPr>
          </a:p>
          <a:p>
            <a:pPr algn="just">
              <a:defRPr>
                <a:latin typeface="Lucida Grande"/>
                <a:ea typeface="Lucida Grande"/>
                <a:cs typeface="Lucida Grande"/>
                <a:sym typeface="Lucida Grande"/>
              </a:defRPr>
            </a:pPr>
            <a:r>
              <a:rPr>
                <a:solidFill>
                  <a:srgbClr val="000000"/>
                </a:solidFill>
              </a:rPr>
              <a:t>Una </a:t>
            </a:r>
            <a:r>
              <a:rPr b="1">
                <a:solidFill>
                  <a:srgbClr val="000000"/>
                </a:solidFill>
                <a:latin typeface="inherit"/>
                <a:ea typeface="inherit"/>
                <a:cs typeface="inherit"/>
                <a:sym typeface="inherit"/>
              </a:rPr>
              <a:t>curva</a:t>
            </a:r>
            <a:r>
              <a:rPr>
                <a:solidFill>
                  <a:srgbClr val="000000"/>
                </a:solidFill>
              </a:rPr>
              <a:t>di </a:t>
            </a:r>
            <a:r>
              <a:rPr b="1">
                <a:solidFill>
                  <a:srgbClr val="000000"/>
                </a:solidFill>
                <a:latin typeface="inherit"/>
                <a:ea typeface="inherit"/>
                <a:cs typeface="inherit"/>
                <a:sym typeface="inherit"/>
              </a:rPr>
              <a:t>titolazione</a:t>
            </a:r>
            <a:r>
              <a:rPr>
                <a:solidFill>
                  <a:srgbClr val="000000"/>
                </a:solidFill>
              </a:rPr>
              <a:t> è ottenuta riportando i valori numerici di un parametro del sistema, che varia durante la titolazione, in funzione della quantità di titolante aggiunto.</a:t>
            </a:r>
            <a:endParaRPr>
              <a:solidFill>
                <a:srgbClr val="FFFFFF"/>
              </a:solidFill>
            </a:endParaRPr>
          </a:p>
          <a:p>
            <a:pPr algn="just">
              <a:defRPr>
                <a:latin typeface="Lucida Grande"/>
                <a:ea typeface="Lucida Grande"/>
                <a:cs typeface="Lucida Grande"/>
                <a:sym typeface="Lucida Grande"/>
              </a:defRPr>
            </a:pPr>
            <a:endParaRPr>
              <a:solidFill>
                <a:srgbClr val="FFFFFF"/>
              </a:solidFill>
            </a:endParaRPr>
          </a:p>
          <a:p>
            <a:pPr algn="just">
              <a:defRPr>
                <a:latin typeface="Lucida Grande"/>
                <a:ea typeface="Lucida Grande"/>
                <a:cs typeface="Lucida Grande"/>
                <a:sym typeface="Lucida Grande"/>
              </a:defRPr>
            </a:pPr>
            <a:r>
              <a:rPr>
                <a:solidFill>
                  <a:srgbClr val="000000"/>
                </a:solidFill>
              </a:rPr>
              <a:t>Per le titolazioni acido-base si segue la variazione del pH in funzione del volume di titolante aggiunto.</a:t>
            </a:r>
            <a:endParaRPr>
              <a:solidFill>
                <a:srgbClr val="FFFFFF"/>
              </a:solidFill>
            </a:endParaRPr>
          </a:p>
          <a:p>
            <a:pPr algn="just">
              <a:defRPr>
                <a:latin typeface="Lucida Grande"/>
                <a:ea typeface="Lucida Grande"/>
                <a:cs typeface="Lucida Grande"/>
                <a:sym typeface="Lucida Grande"/>
              </a:defRPr>
            </a:pPr>
            <a:endParaRPr>
              <a:solidFill>
                <a:srgbClr val="FFFFFF"/>
              </a:solidFill>
            </a:endParaRPr>
          </a:p>
          <a:p>
            <a:pPr algn="just">
              <a:defRPr>
                <a:latin typeface="Lucida Grande"/>
                <a:ea typeface="Lucida Grande"/>
                <a:cs typeface="Lucida Grande"/>
                <a:sym typeface="Lucida Grande"/>
              </a:defRPr>
            </a:pPr>
            <a:r>
              <a:rPr>
                <a:solidFill>
                  <a:srgbClr val="000000"/>
                </a:solidFill>
              </a:rPr>
              <a:t>La figura mostra una curva di titolazione acido forte – base forte. L’andamento della curva mostra chiaramente che, in un primo tratto, fino all’aggiunta del 90% circa del volume equivalente di titolante, il pH della soluzione non varia molto. </a:t>
            </a:r>
            <a:endParaRPr>
              <a:solidFill>
                <a:srgbClr val="FFFFFF"/>
              </a:solidFill>
            </a:endParaRPr>
          </a:p>
          <a:p>
            <a:pPr algn="just">
              <a:defRPr>
                <a:latin typeface="Lucida Grande"/>
                <a:ea typeface="Lucida Grande"/>
                <a:cs typeface="Lucida Grande"/>
                <a:sym typeface="Lucida Grande"/>
              </a:defRPr>
            </a:pPr>
            <a:endParaRPr>
              <a:solidFill>
                <a:srgbClr val="FFFFFF"/>
              </a:solidFill>
            </a:endParaRPr>
          </a:p>
          <a:p>
            <a:pPr algn="just">
              <a:defRPr>
                <a:latin typeface="Lucida Grande"/>
                <a:ea typeface="Lucida Grande"/>
                <a:cs typeface="Lucida Grande"/>
                <a:sym typeface="Lucida Grande"/>
              </a:defRPr>
            </a:pPr>
            <a:r>
              <a:rPr>
                <a:solidFill>
                  <a:srgbClr val="000000"/>
                </a:solidFill>
              </a:rPr>
              <a:t>In corrispondenza del punto equivalente vi è un notevole salto di pH per piccolissime aggiunte di titolante.</a:t>
            </a:r>
          </a:p>
        </p:txBody>
      </p:sp>
      <p:pic>
        <p:nvPicPr>
          <p:cNvPr id="217" name="Immagine 2" descr="Immagine 2"/>
          <p:cNvPicPr>
            <a:picLocks noChangeAspect="1"/>
          </p:cNvPicPr>
          <p:nvPr/>
        </p:nvPicPr>
        <p:blipFill>
          <a:blip r:embed="rId2"/>
          <a:stretch>
            <a:fillRect/>
          </a:stretch>
        </p:blipFill>
        <p:spPr>
          <a:xfrm>
            <a:off x="186107" y="291547"/>
            <a:ext cx="11676245" cy="5950228"/>
          </a:xfrm>
          <a:prstGeom prst="rect">
            <a:avLst/>
          </a:prstGeom>
          <a:ln w="12700">
            <a:miter lim="400000"/>
          </a:ln>
        </p:spPr>
      </p:pic>
      <p:pic>
        <p:nvPicPr>
          <p:cNvPr id="218" name="Immagine 3" descr="Immagine 3"/>
          <p:cNvPicPr>
            <a:picLocks noChangeAspect="1"/>
          </p:cNvPicPr>
          <p:nvPr/>
        </p:nvPicPr>
        <p:blipFill>
          <a:blip r:embed="rId3"/>
          <a:stretch>
            <a:fillRect/>
          </a:stretch>
        </p:blipFill>
        <p:spPr>
          <a:xfrm>
            <a:off x="1809878" y="1241167"/>
            <a:ext cx="1907931" cy="3272203"/>
          </a:xfrm>
          <a:prstGeom prst="rect">
            <a:avLst/>
          </a:prstGeom>
          <a:ln w="12700">
            <a:miter lim="400000"/>
          </a:ln>
        </p:spPr>
      </p:pic>
      <p:sp>
        <p:nvSpPr>
          <p:cNvPr id="219" name="Rettangolo 4"/>
          <p:cNvSpPr txBox="1"/>
          <p:nvPr/>
        </p:nvSpPr>
        <p:spPr>
          <a:xfrm>
            <a:off x="6692693" y="1699978"/>
            <a:ext cx="4501407" cy="12090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solidFill>
                  <a:srgbClr val="424242"/>
                </a:solidFill>
                <a:latin typeface="+mn-lt"/>
                <a:ea typeface="+mn-ea"/>
                <a:cs typeface="+mn-cs"/>
                <a:sym typeface="Century Gothic"/>
              </a:defRPr>
            </a:lvl1pPr>
          </a:lstStyle>
          <a:p>
            <a:r>
              <a:rPr>
                <a:solidFill>
                  <a:srgbClr val="000000"/>
                </a:solidFill>
              </a:rPr>
              <a:t>Curva di titolazione acido forte base forte. Una soluzione 0.100 M di NaOH è aggiunta a 25.0 ml di una soluzione 0.100 M di HCl</a:t>
            </a:r>
          </a:p>
        </p:txBody>
      </p:sp>
      <p:sp>
        <p:nvSpPr>
          <p:cNvPr id="2" name="Rettangolo 1">
            <a:extLst>
              <a:ext uri="{FF2B5EF4-FFF2-40B4-BE49-F238E27FC236}">
                <a16:creationId xmlns:a16="http://schemas.microsoft.com/office/drawing/2014/main" id="{F98F72CE-A092-C9B7-DC12-F1EDC0593D18}"/>
              </a:ext>
            </a:extLst>
          </p:cNvPr>
          <p:cNvSpPr/>
          <p:nvPr/>
        </p:nvSpPr>
        <p:spPr>
          <a:xfrm>
            <a:off x="2987748" y="1541721"/>
            <a:ext cx="510363" cy="2971649"/>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it-IT" sz="1800" b="0" i="0" u="none" strike="noStrike" cap="none" spc="0" normalizeH="0" baseline="0">
              <a:ln>
                <a:noFill/>
              </a:ln>
              <a:solidFill>
                <a:srgbClr val="000000"/>
              </a:solidFill>
              <a:effectLst/>
              <a:uFillTx/>
              <a:latin typeface="+mj-lt"/>
              <a:ea typeface="+mj-ea"/>
              <a:cs typeface="+mj-cs"/>
              <a:sym typeface="Helvetica"/>
            </a:endParaRPr>
          </a:p>
        </p:txBody>
      </p:sp>
      <p:sp>
        <p:nvSpPr>
          <p:cNvPr id="3" name="CasellaDiTesto 2">
            <a:extLst>
              <a:ext uri="{FF2B5EF4-FFF2-40B4-BE49-F238E27FC236}">
                <a16:creationId xmlns:a16="http://schemas.microsoft.com/office/drawing/2014/main" id="{F06AF77E-71A9-480B-FCB4-4ED195C8AAFD}"/>
              </a:ext>
            </a:extLst>
          </p:cNvPr>
          <p:cNvSpPr txBox="1"/>
          <p:nvPr/>
        </p:nvSpPr>
        <p:spPr>
          <a:xfrm>
            <a:off x="4157176" y="900894"/>
            <a:ext cx="191334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a:ln>
                  <a:noFill/>
                </a:ln>
                <a:solidFill>
                  <a:srgbClr val="000000"/>
                </a:solidFill>
                <a:effectLst/>
                <a:uFillTx/>
                <a:latin typeface="+mj-lt"/>
                <a:ea typeface="+mj-ea"/>
                <a:cs typeface="+mj-cs"/>
                <a:sym typeface="Helvetica"/>
              </a:rPr>
              <a:t>Effettuare i calcoli</a:t>
            </a:r>
          </a:p>
        </p:txBody>
      </p:sp>
      <p:cxnSp>
        <p:nvCxnSpPr>
          <p:cNvPr id="5" name="Connettore 2 4">
            <a:extLst>
              <a:ext uri="{FF2B5EF4-FFF2-40B4-BE49-F238E27FC236}">
                <a16:creationId xmlns:a16="http://schemas.microsoft.com/office/drawing/2014/main" id="{1CDE66D3-2057-5F87-18B7-50AE3A05FD10}"/>
              </a:ext>
            </a:extLst>
          </p:cNvPr>
          <p:cNvCxnSpPr/>
          <p:nvPr/>
        </p:nvCxnSpPr>
        <p:spPr>
          <a:xfrm flipH="1">
            <a:off x="3242929" y="1395012"/>
            <a:ext cx="1105787" cy="1241862"/>
          </a:xfrm>
          <a:prstGeom prst="straightConnector1">
            <a:avLst/>
          </a:prstGeom>
          <a:noFill/>
          <a:ln w="25400" cap="flat">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221" name="Immagine 1" descr="Immagine 1"/>
          <p:cNvPicPr>
            <a:picLocks noChangeAspect="1"/>
          </p:cNvPicPr>
          <p:nvPr/>
        </p:nvPicPr>
        <p:blipFill>
          <a:blip r:embed="rId2"/>
          <a:stretch>
            <a:fillRect/>
          </a:stretch>
        </p:blipFill>
        <p:spPr>
          <a:xfrm>
            <a:off x="5300869" y="86855"/>
            <a:ext cx="6665846" cy="6222801"/>
          </a:xfrm>
          <a:prstGeom prst="rect">
            <a:avLst/>
          </a:prstGeom>
          <a:ln w="12700">
            <a:miter lim="400000"/>
          </a:ln>
        </p:spPr>
      </p:pic>
      <p:sp>
        <p:nvSpPr>
          <p:cNvPr id="222" name="Rettangolo 2"/>
          <p:cNvSpPr txBox="1"/>
          <p:nvPr/>
        </p:nvSpPr>
        <p:spPr>
          <a:xfrm>
            <a:off x="271004" y="351902"/>
            <a:ext cx="4657021" cy="54000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b="1">
                <a:solidFill>
                  <a:srgbClr val="FFFFFF"/>
                </a:solidFill>
                <a:latin typeface="+mn-lt"/>
                <a:ea typeface="+mn-ea"/>
                <a:cs typeface="+mn-cs"/>
                <a:sym typeface="Century Gothic"/>
              </a:defRPr>
            </a:pPr>
            <a:r>
              <a:rPr>
                <a:solidFill>
                  <a:srgbClr val="000000"/>
                </a:solidFill>
              </a:rPr>
              <a:t>Curva di titolazione e concentrazione in funzione della concentrazione di analita e titolante</a:t>
            </a:r>
          </a:p>
          <a:p>
            <a:pPr algn="just">
              <a:defRPr b="1">
                <a:solidFill>
                  <a:srgbClr val="FFFFFF"/>
                </a:solidFill>
                <a:latin typeface="+mn-lt"/>
                <a:ea typeface="+mn-ea"/>
                <a:cs typeface="+mn-cs"/>
                <a:sym typeface="Century Gothic"/>
              </a:defRPr>
            </a:pPr>
            <a:endParaRPr/>
          </a:p>
          <a:p>
            <a:pPr algn="just">
              <a:lnSpc>
                <a:spcPct val="150000"/>
              </a:lnSpc>
              <a:defRPr>
                <a:solidFill>
                  <a:srgbClr val="FFFFFF"/>
                </a:solidFill>
                <a:latin typeface="+mn-lt"/>
                <a:ea typeface="+mn-ea"/>
                <a:cs typeface="+mn-cs"/>
                <a:sym typeface="Century Gothic"/>
              </a:defRPr>
            </a:pPr>
            <a:r>
              <a:rPr>
                <a:solidFill>
                  <a:srgbClr val="000000"/>
                </a:solidFill>
              </a:rPr>
              <a:t>Curve di titolazione acido forte – base forte, per differenti concentrazioni iniziali di acido (titolando) e di base (titolante).</a:t>
            </a:r>
          </a:p>
          <a:p>
            <a:pPr algn="just">
              <a:defRPr>
                <a:solidFill>
                  <a:srgbClr val="FFFFFF"/>
                </a:solidFill>
                <a:latin typeface="+mn-lt"/>
                <a:ea typeface="+mn-ea"/>
                <a:cs typeface="+mn-cs"/>
                <a:sym typeface="Century Gothic"/>
              </a:defRPr>
            </a:pPr>
            <a:endParaRPr/>
          </a:p>
          <a:p>
            <a:pPr algn="just">
              <a:defRPr>
                <a:solidFill>
                  <a:srgbClr val="FFFFFF"/>
                </a:solidFill>
                <a:latin typeface="+mn-lt"/>
                <a:ea typeface="+mn-ea"/>
                <a:cs typeface="+mn-cs"/>
                <a:sym typeface="Century Gothic"/>
              </a:defRPr>
            </a:pPr>
            <a:endParaRPr/>
          </a:p>
          <a:p>
            <a:pPr algn="just">
              <a:lnSpc>
                <a:spcPct val="150000"/>
              </a:lnSpc>
              <a:defRPr>
                <a:solidFill>
                  <a:srgbClr val="FFFFFF"/>
                </a:solidFill>
                <a:latin typeface="+mn-lt"/>
                <a:ea typeface="+mn-ea"/>
                <a:cs typeface="+mn-cs"/>
                <a:sym typeface="Century Gothic"/>
              </a:defRPr>
            </a:pPr>
            <a:br/>
            <a:r>
              <a:rPr>
                <a:solidFill>
                  <a:srgbClr val="000000"/>
                </a:solidFill>
              </a:rPr>
              <a:t>In una titolazione di un acido forte di concentrazione 1.0 M (curva A), in corrispondenza del punto equivalente si osserva un notevole salto di pH per piccolissime aggiunte di base.</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24" name="Rectangle 8"/>
          <p:cNvSpPr/>
          <p:nvPr/>
        </p:nvSpPr>
        <p:spPr>
          <a:xfrm>
            <a:off x="0" y="0"/>
            <a:ext cx="12192000" cy="6858000"/>
          </a:xfrm>
          <a:prstGeom prst="rect">
            <a:avLst/>
          </a:prstGeom>
          <a:blipFill>
            <a:blip r:embed="rId2"/>
            <a:stretch>
              <a:fillRect/>
            </a:stretch>
          </a:blipFill>
          <a:ln w="12700">
            <a:miter lim="400000"/>
          </a:ln>
        </p:spPr>
        <p:txBody>
          <a:bodyPr lIns="45718" tIns="45718" rIns="45718" bIns="45718" anchor="ctr"/>
          <a:lstStyle/>
          <a:p>
            <a:pPr algn="ctr">
              <a:defRPr>
                <a:solidFill>
                  <a:srgbClr val="FFFFFF"/>
                </a:solidFill>
                <a:latin typeface="+mn-lt"/>
                <a:ea typeface="+mn-ea"/>
                <a:cs typeface="+mn-cs"/>
                <a:sym typeface="Century Gothic"/>
              </a:defRPr>
            </a:pPr>
            <a:endParaRPr/>
          </a:p>
        </p:txBody>
      </p:sp>
      <p:sp>
        <p:nvSpPr>
          <p:cNvPr id="225" name="CasellaDiTesto 1"/>
          <p:cNvSpPr txBox="1"/>
          <p:nvPr/>
        </p:nvSpPr>
        <p:spPr>
          <a:xfrm>
            <a:off x="5857103" y="135923"/>
            <a:ext cx="6174545" cy="6243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Autofit/>
          </a:bodyPr>
          <a:lstStyle/>
          <a:p>
            <a:pPr>
              <a:lnSpc>
                <a:spcPct val="90000"/>
              </a:lnSpc>
              <a:spcBef>
                <a:spcPts val="600"/>
              </a:spcBef>
              <a:buClr>
                <a:srgbClr val="000000"/>
              </a:buClr>
              <a:buSzPct val="100000"/>
              <a:defRPr b="1" cap="small">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latin typeface="+mn-lt"/>
                <a:ea typeface="+mn-ea"/>
                <a:cs typeface="+mn-cs"/>
                <a:sym typeface="Century Gothic"/>
              </a:defRPr>
            </a:pPr>
            <a:r>
              <a:rPr sz="2400" dirty="0" err="1">
                <a:solidFill>
                  <a:srgbClr val="000000"/>
                </a:solidFill>
              </a:rPr>
              <a:t>Curva</a:t>
            </a:r>
            <a:r>
              <a:rPr sz="2400" dirty="0">
                <a:solidFill>
                  <a:srgbClr val="000000"/>
                </a:solidFill>
              </a:rPr>
              <a:t> di </a:t>
            </a:r>
            <a:r>
              <a:rPr lang="it-IT" sz="2400" dirty="0">
                <a:solidFill>
                  <a:srgbClr val="000000"/>
                </a:solidFill>
              </a:rPr>
              <a:t>T</a:t>
            </a:r>
            <a:r>
              <a:rPr sz="2400" dirty="0" err="1">
                <a:solidFill>
                  <a:srgbClr val="000000"/>
                </a:solidFill>
              </a:rPr>
              <a:t>itolazione</a:t>
            </a:r>
            <a:r>
              <a:rPr sz="2400" dirty="0">
                <a:solidFill>
                  <a:srgbClr val="000000"/>
                </a:solidFill>
              </a:rPr>
              <a:t> e </a:t>
            </a:r>
            <a:r>
              <a:rPr lang="it-IT" sz="2400" dirty="0">
                <a:solidFill>
                  <a:srgbClr val="000000"/>
                </a:solidFill>
              </a:rPr>
              <a:t>C</a:t>
            </a:r>
            <a:r>
              <a:rPr sz="2400" dirty="0" err="1">
                <a:solidFill>
                  <a:srgbClr val="000000"/>
                </a:solidFill>
              </a:rPr>
              <a:t>oncentrazione</a:t>
            </a:r>
            <a:endParaRPr sz="2400" dirty="0"/>
          </a:p>
          <a:p>
            <a:pPr>
              <a:lnSpc>
                <a:spcPct val="90000"/>
              </a:lnSpc>
              <a:spcBef>
                <a:spcPts val="600"/>
              </a:spcBef>
              <a:buClr>
                <a:srgbClr val="000000"/>
              </a:buClr>
              <a:buSzPct val="100000"/>
              <a:buFont typeface="Arial"/>
              <a:buChar char="•"/>
              <a:defRPr sz="2000" b="1" cap="small">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latin typeface="+mn-lt"/>
                <a:ea typeface="+mn-ea"/>
                <a:cs typeface="+mn-cs"/>
                <a:sym typeface="Century Gothic"/>
              </a:defRPr>
            </a:pPr>
            <a:endParaRPr sz="2000" dirty="0"/>
          </a:p>
          <a:p>
            <a:pPr>
              <a:lnSpc>
                <a:spcPct val="150000"/>
              </a:lnSpc>
              <a:spcBef>
                <a:spcPts val="600"/>
              </a:spcBef>
              <a:defRPr sz="1600" b="1">
                <a:solidFill>
                  <a:srgbClr val="E2E2E2"/>
                </a:solidFill>
                <a:latin typeface="+mn-lt"/>
                <a:ea typeface="+mn-ea"/>
                <a:cs typeface="+mn-cs"/>
                <a:sym typeface="Century Gothic"/>
              </a:defRPr>
            </a:pPr>
            <a:r>
              <a:rPr dirty="0">
                <a:solidFill>
                  <a:srgbClr val="000000"/>
                </a:solidFill>
              </a:rPr>
              <a:t>Curve di </a:t>
            </a:r>
            <a:r>
              <a:rPr dirty="0" err="1">
                <a:solidFill>
                  <a:srgbClr val="000000"/>
                </a:solidFill>
              </a:rPr>
              <a:t>titolazione</a:t>
            </a:r>
            <a:r>
              <a:rPr dirty="0">
                <a:solidFill>
                  <a:srgbClr val="000000"/>
                </a:solidFill>
              </a:rPr>
              <a:t> </a:t>
            </a:r>
            <a:r>
              <a:rPr dirty="0" err="1">
                <a:solidFill>
                  <a:srgbClr val="000000"/>
                </a:solidFill>
              </a:rPr>
              <a:t>acido</a:t>
            </a:r>
            <a:r>
              <a:rPr dirty="0">
                <a:solidFill>
                  <a:srgbClr val="000000"/>
                </a:solidFill>
              </a:rPr>
              <a:t> forte – base forte, per </a:t>
            </a:r>
            <a:r>
              <a:rPr dirty="0" err="1">
                <a:solidFill>
                  <a:srgbClr val="000000"/>
                </a:solidFill>
              </a:rPr>
              <a:t>differenti</a:t>
            </a:r>
            <a:r>
              <a:rPr dirty="0">
                <a:solidFill>
                  <a:srgbClr val="000000"/>
                </a:solidFill>
              </a:rPr>
              <a:t> </a:t>
            </a:r>
            <a:r>
              <a:rPr dirty="0" err="1">
                <a:solidFill>
                  <a:srgbClr val="000000"/>
                </a:solidFill>
              </a:rPr>
              <a:t>concentrazioni</a:t>
            </a:r>
            <a:r>
              <a:rPr dirty="0">
                <a:solidFill>
                  <a:srgbClr val="000000"/>
                </a:solidFill>
              </a:rPr>
              <a:t> </a:t>
            </a:r>
            <a:r>
              <a:rPr dirty="0" err="1">
                <a:solidFill>
                  <a:srgbClr val="000000"/>
                </a:solidFill>
              </a:rPr>
              <a:t>iniziali</a:t>
            </a:r>
            <a:r>
              <a:rPr dirty="0">
                <a:solidFill>
                  <a:srgbClr val="000000"/>
                </a:solidFill>
              </a:rPr>
              <a:t> di </a:t>
            </a:r>
            <a:r>
              <a:rPr dirty="0" err="1">
                <a:solidFill>
                  <a:srgbClr val="000000"/>
                </a:solidFill>
              </a:rPr>
              <a:t>acido</a:t>
            </a:r>
            <a:r>
              <a:rPr dirty="0">
                <a:solidFill>
                  <a:srgbClr val="000000"/>
                </a:solidFill>
              </a:rPr>
              <a:t> (</a:t>
            </a:r>
            <a:r>
              <a:rPr dirty="0" err="1">
                <a:solidFill>
                  <a:srgbClr val="000000"/>
                </a:solidFill>
              </a:rPr>
              <a:t>titolando</a:t>
            </a:r>
            <a:r>
              <a:rPr dirty="0">
                <a:solidFill>
                  <a:srgbClr val="000000"/>
                </a:solidFill>
              </a:rPr>
              <a:t>) e di base (</a:t>
            </a:r>
            <a:r>
              <a:rPr dirty="0" err="1">
                <a:solidFill>
                  <a:srgbClr val="000000"/>
                </a:solidFill>
              </a:rPr>
              <a:t>titolante</a:t>
            </a:r>
            <a:r>
              <a:rPr dirty="0">
                <a:solidFill>
                  <a:srgbClr val="000000"/>
                </a:solidFill>
              </a:rPr>
              <a:t>).</a:t>
            </a:r>
            <a:endParaRPr lang="it-IT" dirty="0"/>
          </a:p>
          <a:p>
            <a:pPr>
              <a:lnSpc>
                <a:spcPct val="150000"/>
              </a:lnSpc>
              <a:spcBef>
                <a:spcPts val="600"/>
              </a:spcBef>
              <a:defRPr sz="1600" b="1">
                <a:solidFill>
                  <a:srgbClr val="E2E2E2"/>
                </a:solidFill>
                <a:latin typeface="+mn-lt"/>
                <a:ea typeface="+mn-ea"/>
                <a:cs typeface="+mn-cs"/>
                <a:sym typeface="Century Gothic"/>
              </a:defRPr>
            </a:pPr>
            <a:br>
              <a:rPr dirty="0"/>
            </a:br>
            <a:r>
              <a:rPr dirty="0">
                <a:solidFill>
                  <a:srgbClr val="000000"/>
                </a:solidFill>
              </a:rPr>
              <a:t>In </a:t>
            </a:r>
            <a:r>
              <a:rPr dirty="0" err="1">
                <a:solidFill>
                  <a:srgbClr val="000000"/>
                </a:solidFill>
              </a:rPr>
              <a:t>una</a:t>
            </a:r>
            <a:r>
              <a:rPr dirty="0">
                <a:solidFill>
                  <a:srgbClr val="000000"/>
                </a:solidFill>
              </a:rPr>
              <a:t> </a:t>
            </a:r>
            <a:r>
              <a:rPr dirty="0" err="1">
                <a:solidFill>
                  <a:srgbClr val="000000"/>
                </a:solidFill>
              </a:rPr>
              <a:t>titolazione</a:t>
            </a:r>
            <a:r>
              <a:rPr dirty="0">
                <a:solidFill>
                  <a:srgbClr val="000000"/>
                </a:solidFill>
              </a:rPr>
              <a:t> di un </a:t>
            </a:r>
            <a:r>
              <a:rPr dirty="0" err="1">
                <a:solidFill>
                  <a:srgbClr val="000000"/>
                </a:solidFill>
              </a:rPr>
              <a:t>acido</a:t>
            </a:r>
            <a:r>
              <a:rPr dirty="0">
                <a:solidFill>
                  <a:srgbClr val="000000"/>
                </a:solidFill>
              </a:rPr>
              <a:t> forte di </a:t>
            </a:r>
            <a:r>
              <a:rPr dirty="0" err="1">
                <a:solidFill>
                  <a:srgbClr val="000000"/>
                </a:solidFill>
              </a:rPr>
              <a:t>concentrazione</a:t>
            </a:r>
            <a:r>
              <a:rPr dirty="0">
                <a:solidFill>
                  <a:srgbClr val="000000"/>
                </a:solidFill>
              </a:rPr>
              <a:t> 1.0 M (</a:t>
            </a:r>
            <a:r>
              <a:rPr dirty="0" err="1">
                <a:solidFill>
                  <a:srgbClr val="000000"/>
                </a:solidFill>
              </a:rPr>
              <a:t>curva</a:t>
            </a:r>
            <a:r>
              <a:rPr dirty="0">
                <a:solidFill>
                  <a:srgbClr val="000000"/>
                </a:solidFill>
              </a:rPr>
              <a:t> A), in </a:t>
            </a:r>
            <a:r>
              <a:rPr dirty="0" err="1">
                <a:solidFill>
                  <a:srgbClr val="000000"/>
                </a:solidFill>
              </a:rPr>
              <a:t>corrispondenza</a:t>
            </a:r>
            <a:r>
              <a:rPr dirty="0">
                <a:solidFill>
                  <a:srgbClr val="000000"/>
                </a:solidFill>
              </a:rPr>
              <a:t> del punto </a:t>
            </a:r>
            <a:r>
              <a:rPr lang="it-IT" dirty="0">
                <a:solidFill>
                  <a:srgbClr val="000000"/>
                </a:solidFill>
              </a:rPr>
              <a:t>finale</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osserva</a:t>
            </a:r>
            <a:r>
              <a:rPr dirty="0">
                <a:solidFill>
                  <a:srgbClr val="000000"/>
                </a:solidFill>
              </a:rPr>
              <a:t> un </a:t>
            </a:r>
            <a:r>
              <a:rPr dirty="0" err="1">
                <a:solidFill>
                  <a:srgbClr val="000000"/>
                </a:solidFill>
              </a:rPr>
              <a:t>notevole</a:t>
            </a:r>
            <a:r>
              <a:rPr dirty="0">
                <a:solidFill>
                  <a:srgbClr val="000000"/>
                </a:solidFill>
              </a:rPr>
              <a:t> </a:t>
            </a:r>
            <a:r>
              <a:rPr dirty="0" err="1">
                <a:solidFill>
                  <a:srgbClr val="000000"/>
                </a:solidFill>
              </a:rPr>
              <a:t>salto</a:t>
            </a:r>
            <a:r>
              <a:rPr dirty="0">
                <a:solidFill>
                  <a:srgbClr val="000000"/>
                </a:solidFill>
              </a:rPr>
              <a:t> di pH per </a:t>
            </a:r>
            <a:r>
              <a:rPr dirty="0" err="1">
                <a:solidFill>
                  <a:srgbClr val="000000"/>
                </a:solidFill>
              </a:rPr>
              <a:t>piccolissime</a:t>
            </a:r>
            <a:r>
              <a:rPr dirty="0">
                <a:solidFill>
                  <a:srgbClr val="000000"/>
                </a:solidFill>
              </a:rPr>
              <a:t> </a:t>
            </a:r>
            <a:r>
              <a:rPr dirty="0" err="1">
                <a:solidFill>
                  <a:srgbClr val="000000"/>
                </a:solidFill>
              </a:rPr>
              <a:t>aggiunte</a:t>
            </a:r>
            <a:r>
              <a:rPr dirty="0">
                <a:solidFill>
                  <a:srgbClr val="000000"/>
                </a:solidFill>
              </a:rPr>
              <a:t> di base.</a:t>
            </a:r>
          </a:p>
          <a:p>
            <a:pPr>
              <a:lnSpc>
                <a:spcPct val="150000"/>
              </a:lnSpc>
              <a:spcBef>
                <a:spcPts val="600"/>
              </a:spcBef>
              <a:buClr>
                <a:srgbClr val="000000"/>
              </a:buClr>
              <a:buSzPct val="100000"/>
              <a:buFont typeface="Arial"/>
              <a:buChar char="•"/>
              <a:defRPr sz="1600" b="1">
                <a:solidFill>
                  <a:srgbClr val="E2E2E2"/>
                </a:solidFill>
                <a:latin typeface="+mn-lt"/>
                <a:ea typeface="+mn-ea"/>
                <a:cs typeface="+mn-cs"/>
                <a:sym typeface="Century Gothic"/>
              </a:defRPr>
            </a:pPr>
            <a:endParaRPr lang="it-IT" dirty="0"/>
          </a:p>
          <a:p>
            <a:pPr>
              <a:lnSpc>
                <a:spcPct val="150000"/>
              </a:lnSpc>
              <a:spcBef>
                <a:spcPts val="600"/>
              </a:spcBef>
              <a:buClr>
                <a:srgbClr val="000000"/>
              </a:buClr>
              <a:buSzPct val="100000"/>
              <a:buFont typeface="Arial"/>
              <a:buChar char="•"/>
              <a:defRPr sz="1600" b="1">
                <a:solidFill>
                  <a:srgbClr val="E2E2E2"/>
                </a:solidFill>
                <a:latin typeface="+mn-lt"/>
                <a:ea typeface="+mn-ea"/>
                <a:cs typeface="+mn-cs"/>
                <a:sym typeface="Century Gothic"/>
              </a:defRPr>
            </a:pPr>
            <a:endParaRPr dirty="0"/>
          </a:p>
          <a:p>
            <a:pPr>
              <a:lnSpc>
                <a:spcPct val="150000"/>
              </a:lnSpc>
              <a:spcBef>
                <a:spcPts val="600"/>
              </a:spcBef>
              <a:buClr>
                <a:srgbClr val="000000"/>
              </a:buClr>
              <a:buSzPct val="100000"/>
              <a:buFont typeface="Arial"/>
              <a:buChar char="•"/>
              <a:defRPr sz="1600" b="1">
                <a:solidFill>
                  <a:srgbClr val="E2E2E2"/>
                </a:solidFill>
                <a:latin typeface="+mn-lt"/>
                <a:ea typeface="+mn-ea"/>
                <a:cs typeface="+mn-cs"/>
                <a:sym typeface="Century Gothic"/>
              </a:defRPr>
            </a:pPr>
            <a:r>
              <a:rPr dirty="0" err="1">
                <a:solidFill>
                  <a:srgbClr val="000000"/>
                </a:solidFill>
              </a:rPr>
              <a:t>L’andamento</a:t>
            </a:r>
            <a:r>
              <a:rPr dirty="0">
                <a:solidFill>
                  <a:srgbClr val="000000"/>
                </a:solidFill>
              </a:rPr>
              <a:t> </a:t>
            </a:r>
            <a:r>
              <a:rPr dirty="0" err="1">
                <a:solidFill>
                  <a:srgbClr val="000000"/>
                </a:solidFill>
              </a:rPr>
              <a:t>delle</a:t>
            </a:r>
            <a:r>
              <a:rPr dirty="0">
                <a:solidFill>
                  <a:srgbClr val="000000"/>
                </a:solidFill>
              </a:rPr>
              <a:t> curve B, C e D </a:t>
            </a:r>
            <a:r>
              <a:rPr dirty="0" err="1">
                <a:solidFill>
                  <a:srgbClr val="000000"/>
                </a:solidFill>
              </a:rPr>
              <a:t>è</a:t>
            </a:r>
            <a:r>
              <a:rPr dirty="0">
                <a:solidFill>
                  <a:srgbClr val="000000"/>
                </a:solidFill>
              </a:rPr>
              <a:t> simile a </a:t>
            </a:r>
            <a:r>
              <a:rPr dirty="0" err="1">
                <a:solidFill>
                  <a:srgbClr val="000000"/>
                </a:solidFill>
              </a:rPr>
              <a:t>quello</a:t>
            </a:r>
            <a:r>
              <a:rPr dirty="0">
                <a:solidFill>
                  <a:srgbClr val="000000"/>
                </a:solidFill>
              </a:rPr>
              <a:t> </a:t>
            </a:r>
            <a:r>
              <a:rPr dirty="0" err="1">
                <a:solidFill>
                  <a:srgbClr val="000000"/>
                </a:solidFill>
              </a:rPr>
              <a:t>della</a:t>
            </a:r>
            <a:r>
              <a:rPr dirty="0">
                <a:solidFill>
                  <a:srgbClr val="000000"/>
                </a:solidFill>
              </a:rPr>
              <a:t> </a:t>
            </a:r>
            <a:r>
              <a:rPr dirty="0" err="1">
                <a:solidFill>
                  <a:srgbClr val="000000"/>
                </a:solidFill>
              </a:rPr>
              <a:t>curva</a:t>
            </a:r>
            <a:r>
              <a:rPr dirty="0">
                <a:solidFill>
                  <a:srgbClr val="000000"/>
                </a:solidFill>
              </a:rPr>
              <a:t> A, </a:t>
            </a:r>
            <a:r>
              <a:rPr u="sng" dirty="0">
                <a:solidFill>
                  <a:srgbClr val="BF6B2C"/>
                </a:solidFill>
              </a:rPr>
              <a:t>ma il </a:t>
            </a:r>
            <a:r>
              <a:rPr u="sng" dirty="0" err="1">
                <a:solidFill>
                  <a:srgbClr val="BF6B2C"/>
                </a:solidFill>
              </a:rPr>
              <a:t>salto</a:t>
            </a:r>
            <a:r>
              <a:rPr u="sng" dirty="0">
                <a:solidFill>
                  <a:srgbClr val="BF6B2C"/>
                </a:solidFill>
              </a:rPr>
              <a:t> </a:t>
            </a:r>
            <a:r>
              <a:rPr dirty="0">
                <a:solidFill>
                  <a:srgbClr val="000000"/>
                </a:solidFill>
              </a:rPr>
              <a:t>di pH in </a:t>
            </a:r>
            <a:r>
              <a:rPr dirty="0" err="1">
                <a:solidFill>
                  <a:srgbClr val="000000"/>
                </a:solidFill>
              </a:rPr>
              <a:t>corrispondenza</a:t>
            </a:r>
            <a:r>
              <a:rPr dirty="0">
                <a:solidFill>
                  <a:srgbClr val="000000"/>
                </a:solidFill>
              </a:rPr>
              <a:t> del punto </a:t>
            </a:r>
            <a:r>
              <a:rPr lang="it-IT" dirty="0">
                <a:solidFill>
                  <a:srgbClr val="000000"/>
                </a:solidFill>
              </a:rPr>
              <a:t>finale</a:t>
            </a:r>
            <a:r>
              <a:rPr dirty="0">
                <a:solidFill>
                  <a:srgbClr val="000000"/>
                </a:solidFill>
              </a:rPr>
              <a:t> </a:t>
            </a:r>
            <a:r>
              <a:rPr dirty="0" err="1">
                <a:solidFill>
                  <a:srgbClr val="000000"/>
                </a:solidFill>
              </a:rPr>
              <a:t>è</a:t>
            </a:r>
            <a:r>
              <a:rPr dirty="0">
                <a:solidFill>
                  <a:srgbClr val="000000"/>
                </a:solidFill>
              </a:rPr>
              <a:t> tanto </a:t>
            </a:r>
            <a:r>
              <a:rPr dirty="0" err="1">
                <a:solidFill>
                  <a:srgbClr val="000000"/>
                </a:solidFill>
              </a:rPr>
              <a:t>minore</a:t>
            </a:r>
            <a:r>
              <a:rPr dirty="0">
                <a:solidFill>
                  <a:srgbClr val="000000"/>
                </a:solidFill>
              </a:rPr>
              <a:t> </a:t>
            </a:r>
            <a:r>
              <a:rPr dirty="0" err="1">
                <a:solidFill>
                  <a:srgbClr val="000000"/>
                </a:solidFill>
              </a:rPr>
              <a:t>quanto</a:t>
            </a:r>
            <a:r>
              <a:rPr dirty="0">
                <a:solidFill>
                  <a:srgbClr val="000000"/>
                </a:solidFill>
              </a:rPr>
              <a:t> </a:t>
            </a:r>
            <a:r>
              <a:rPr dirty="0" err="1">
                <a:solidFill>
                  <a:srgbClr val="000000"/>
                </a:solidFill>
              </a:rPr>
              <a:t>più</a:t>
            </a:r>
            <a:r>
              <a:rPr dirty="0">
                <a:solidFill>
                  <a:srgbClr val="000000"/>
                </a:solidFill>
              </a:rPr>
              <a:t> </a:t>
            </a:r>
            <a:r>
              <a:rPr dirty="0" err="1">
                <a:solidFill>
                  <a:srgbClr val="000000"/>
                </a:solidFill>
              </a:rPr>
              <a:t>diluita</a:t>
            </a:r>
            <a:r>
              <a:rPr dirty="0">
                <a:solidFill>
                  <a:srgbClr val="000000"/>
                </a:solidFill>
              </a:rPr>
              <a:t> </a:t>
            </a:r>
            <a:r>
              <a:rPr dirty="0" err="1">
                <a:solidFill>
                  <a:srgbClr val="000000"/>
                </a:solidFill>
              </a:rPr>
              <a:t>è</a:t>
            </a:r>
            <a:r>
              <a:rPr dirty="0">
                <a:solidFill>
                  <a:srgbClr val="000000"/>
                </a:solidFill>
              </a:rPr>
              <a:t> la </a:t>
            </a:r>
            <a:r>
              <a:rPr dirty="0" err="1">
                <a:solidFill>
                  <a:srgbClr val="000000"/>
                </a:solidFill>
              </a:rPr>
              <a:t>soluzione</a:t>
            </a:r>
            <a:r>
              <a:rPr dirty="0">
                <a:solidFill>
                  <a:srgbClr val="000000"/>
                </a:solidFill>
              </a:rPr>
              <a:t>.</a:t>
            </a:r>
          </a:p>
        </p:txBody>
      </p:sp>
      <p:sp>
        <p:nvSpPr>
          <p:cNvPr id="226" name="Rounded Rectangle 7"/>
          <p:cNvSpPr/>
          <p:nvPr/>
        </p:nvSpPr>
        <p:spPr>
          <a:xfrm>
            <a:off x="283921" y="1107309"/>
            <a:ext cx="5441895" cy="5272133"/>
          </a:xfrm>
          <a:prstGeom prst="roundRect">
            <a:avLst>
              <a:gd name="adj" fmla="val 3812"/>
            </a:avLst>
          </a:prstGeom>
          <a:solidFill>
            <a:srgbClr val="FFFFFF"/>
          </a:solidFill>
          <a:ln w="38100" cap="rnd">
            <a:solidFill>
              <a:srgbClr val="2F353D"/>
            </a:solidFill>
          </a:ln>
        </p:spPr>
        <p:txBody>
          <a:bodyPr lIns="45718" tIns="45718" rIns="45718" bIns="45718" anchor="ctr"/>
          <a:lstStyle/>
          <a:p>
            <a:pPr algn="ctr">
              <a:defRPr>
                <a:solidFill>
                  <a:srgbClr val="FFFFFF"/>
                </a:solidFill>
                <a:latin typeface="+mn-lt"/>
                <a:ea typeface="+mn-ea"/>
                <a:cs typeface="+mn-cs"/>
                <a:sym typeface="Century Gothic"/>
              </a:defRPr>
            </a:pPr>
            <a:endParaRPr/>
          </a:p>
        </p:txBody>
      </p:sp>
      <p:pic>
        <p:nvPicPr>
          <p:cNvPr id="227" name="Immagine 3" descr="Immagine 3"/>
          <p:cNvPicPr>
            <a:picLocks noChangeAspect="1"/>
          </p:cNvPicPr>
          <p:nvPr/>
        </p:nvPicPr>
        <p:blipFill>
          <a:blip r:embed="rId3"/>
          <a:stretch>
            <a:fillRect/>
          </a:stretch>
        </p:blipFill>
        <p:spPr>
          <a:xfrm>
            <a:off x="694648" y="1727765"/>
            <a:ext cx="4451373" cy="4155510"/>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229" name="Immagine 6" descr="Immagine 6"/>
          <p:cNvPicPr>
            <a:picLocks noChangeAspect="1"/>
          </p:cNvPicPr>
          <p:nvPr/>
        </p:nvPicPr>
        <p:blipFill>
          <a:blip r:embed="rId2"/>
          <a:srcRect r="4" b="3"/>
          <a:stretch>
            <a:fillRect/>
          </a:stretch>
        </p:blipFill>
        <p:spPr>
          <a:xfrm>
            <a:off x="415970" y="239217"/>
            <a:ext cx="3416697" cy="3189685"/>
          </a:xfrm>
          <a:custGeom>
            <a:avLst/>
            <a:gdLst/>
            <a:ahLst/>
            <a:cxnLst>
              <a:cxn ang="0">
                <a:pos x="wd2" y="hd2"/>
              </a:cxn>
              <a:cxn ang="5400000">
                <a:pos x="wd2" y="hd2"/>
              </a:cxn>
              <a:cxn ang="10800000">
                <a:pos x="wd2" y="hd2"/>
              </a:cxn>
              <a:cxn ang="16200000">
                <a:pos x="wd2" y="hd2"/>
              </a:cxn>
            </a:cxnLst>
            <a:rect l="0" t="0" r="r" b="b"/>
            <a:pathLst>
              <a:path w="21600" h="21600" extrusionOk="0">
                <a:moveTo>
                  <a:pt x="710" y="0"/>
                </a:moveTo>
                <a:cubicBezTo>
                  <a:pt x="318" y="0"/>
                  <a:pt x="0" y="341"/>
                  <a:pt x="0" y="761"/>
                </a:cubicBezTo>
                <a:lnTo>
                  <a:pt x="0" y="20842"/>
                </a:lnTo>
                <a:cubicBezTo>
                  <a:pt x="0" y="21262"/>
                  <a:pt x="318" y="21600"/>
                  <a:pt x="710" y="21600"/>
                </a:cubicBezTo>
                <a:lnTo>
                  <a:pt x="20892" y="21600"/>
                </a:lnTo>
                <a:cubicBezTo>
                  <a:pt x="21284" y="21600"/>
                  <a:pt x="21600" y="21262"/>
                  <a:pt x="21600" y="20842"/>
                </a:cubicBezTo>
                <a:lnTo>
                  <a:pt x="21600" y="761"/>
                </a:lnTo>
                <a:cubicBezTo>
                  <a:pt x="21600" y="341"/>
                  <a:pt x="21284" y="0"/>
                  <a:pt x="20892" y="0"/>
                </a:cubicBezTo>
                <a:lnTo>
                  <a:pt x="710" y="0"/>
                </a:lnTo>
                <a:close/>
              </a:path>
            </a:pathLst>
          </a:custGeom>
          <a:ln w="38100">
            <a:solidFill>
              <a:srgbClr val="2F353D"/>
            </a:solidFill>
          </a:ln>
        </p:spPr>
      </p:pic>
      <p:sp>
        <p:nvSpPr>
          <p:cNvPr id="230" name="CasellaDiTesto 4"/>
          <p:cNvSpPr txBox="1"/>
          <p:nvPr/>
        </p:nvSpPr>
        <p:spPr>
          <a:xfrm>
            <a:off x="4187083" y="522316"/>
            <a:ext cx="7754151" cy="3520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lnSpc>
                <a:spcPct val="90000"/>
              </a:lnSpc>
              <a:spcBef>
                <a:spcPts val="600"/>
              </a:spcBef>
              <a:buClr>
                <a:srgbClr val="FFFFFF"/>
              </a:buClr>
              <a:buSzPct val="100000"/>
              <a:buFont typeface="Arial"/>
              <a:buChar char="•"/>
              <a:defRPr sz="2200" cap="small">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latin typeface="+mn-lt"/>
                <a:ea typeface="+mn-ea"/>
                <a:cs typeface="+mn-cs"/>
                <a:sym typeface="Century Gothic"/>
              </a:defRPr>
            </a:pPr>
            <a:r>
              <a:rPr dirty="0">
                <a:solidFill>
                  <a:srgbClr val="000000"/>
                </a:solidFill>
              </a:rPr>
              <a:t>Nel </a:t>
            </a:r>
            <a:r>
              <a:rPr dirty="0" err="1">
                <a:solidFill>
                  <a:srgbClr val="000000"/>
                </a:solidFill>
              </a:rPr>
              <a:t>caso</a:t>
            </a:r>
            <a:r>
              <a:rPr dirty="0">
                <a:solidFill>
                  <a:srgbClr val="000000"/>
                </a:solidFill>
              </a:rPr>
              <a:t> di </a:t>
            </a:r>
            <a:r>
              <a:rPr dirty="0" err="1">
                <a:solidFill>
                  <a:srgbClr val="000000"/>
                </a:solidFill>
              </a:rPr>
              <a:t>reattivi</a:t>
            </a:r>
            <a:r>
              <a:rPr dirty="0">
                <a:solidFill>
                  <a:srgbClr val="000000"/>
                </a:solidFill>
              </a:rPr>
              <a:t> a </a:t>
            </a:r>
            <a:r>
              <a:rPr dirty="0" err="1">
                <a:solidFill>
                  <a:srgbClr val="000000"/>
                </a:solidFill>
              </a:rPr>
              <a:t>concentrazione</a:t>
            </a:r>
            <a:r>
              <a:rPr dirty="0">
                <a:solidFill>
                  <a:srgbClr val="000000"/>
                </a:solidFill>
              </a:rPr>
              <a:t> 1.0 M e 1.0·10</a:t>
            </a:r>
            <a:r>
              <a:rPr baseline="30000" dirty="0">
                <a:solidFill>
                  <a:srgbClr val="000000"/>
                </a:solidFill>
              </a:rPr>
              <a:t>-1</a:t>
            </a:r>
            <a:r>
              <a:rPr dirty="0">
                <a:solidFill>
                  <a:srgbClr val="000000"/>
                </a:solidFill>
              </a:rPr>
              <a:t> M </a:t>
            </a:r>
            <a:r>
              <a:rPr dirty="0" err="1">
                <a:solidFill>
                  <a:srgbClr val="000000"/>
                </a:solidFill>
              </a:rPr>
              <a:t>si</a:t>
            </a:r>
            <a:r>
              <a:rPr dirty="0">
                <a:solidFill>
                  <a:srgbClr val="000000"/>
                </a:solidFill>
              </a:rPr>
              <a:t> ha </a:t>
            </a:r>
            <a:r>
              <a:rPr dirty="0" err="1">
                <a:solidFill>
                  <a:srgbClr val="000000"/>
                </a:solidFill>
              </a:rPr>
              <a:t>una</a:t>
            </a:r>
            <a:r>
              <a:rPr dirty="0">
                <a:solidFill>
                  <a:srgbClr val="000000"/>
                </a:solidFill>
              </a:rPr>
              <a:t> forte </a:t>
            </a:r>
            <a:r>
              <a:rPr dirty="0" err="1">
                <a:solidFill>
                  <a:srgbClr val="000000"/>
                </a:solidFill>
              </a:rPr>
              <a:t>variazione</a:t>
            </a:r>
            <a:r>
              <a:rPr dirty="0">
                <a:solidFill>
                  <a:srgbClr val="000000"/>
                </a:solidFill>
              </a:rPr>
              <a:t> di pH e di </a:t>
            </a:r>
            <a:r>
              <a:rPr dirty="0" err="1">
                <a:solidFill>
                  <a:srgbClr val="000000"/>
                </a:solidFill>
              </a:rPr>
              <a:t>conseguenza</a:t>
            </a:r>
            <a:r>
              <a:rPr dirty="0">
                <a:solidFill>
                  <a:srgbClr val="000000"/>
                </a:solidFill>
              </a:rPr>
              <a:t> un </a:t>
            </a:r>
            <a:r>
              <a:rPr dirty="0" err="1">
                <a:solidFill>
                  <a:srgbClr val="000000"/>
                </a:solidFill>
              </a:rPr>
              <a:t>errore</a:t>
            </a:r>
            <a:r>
              <a:rPr dirty="0">
                <a:solidFill>
                  <a:srgbClr val="000000"/>
                </a:solidFill>
              </a:rPr>
              <a:t> </a:t>
            </a:r>
            <a:r>
              <a:rPr dirty="0" err="1">
                <a:solidFill>
                  <a:srgbClr val="000000"/>
                </a:solidFill>
              </a:rPr>
              <a:t>nella</a:t>
            </a:r>
            <a:r>
              <a:rPr dirty="0">
                <a:solidFill>
                  <a:srgbClr val="000000"/>
                </a:solidFill>
              </a:rPr>
              <a:t> </a:t>
            </a:r>
            <a:r>
              <a:rPr dirty="0" err="1">
                <a:solidFill>
                  <a:srgbClr val="000000"/>
                </a:solidFill>
              </a:rPr>
              <a:t>determinazione</a:t>
            </a:r>
            <a:r>
              <a:rPr dirty="0">
                <a:solidFill>
                  <a:srgbClr val="000000"/>
                </a:solidFill>
              </a:rPr>
              <a:t> del punto </a:t>
            </a:r>
            <a:r>
              <a:rPr dirty="0" err="1">
                <a:solidFill>
                  <a:srgbClr val="000000"/>
                </a:solidFill>
              </a:rPr>
              <a:t>equivalente</a:t>
            </a:r>
            <a:r>
              <a:rPr dirty="0">
                <a:solidFill>
                  <a:srgbClr val="000000"/>
                </a:solidFill>
              </a:rPr>
              <a:t> quasi </a:t>
            </a:r>
            <a:r>
              <a:rPr dirty="0" err="1">
                <a:solidFill>
                  <a:srgbClr val="000000"/>
                </a:solidFill>
              </a:rPr>
              <a:t>insignificante</a:t>
            </a:r>
            <a:r>
              <a:rPr dirty="0">
                <a:solidFill>
                  <a:srgbClr val="000000"/>
                </a:solidFill>
              </a:rPr>
              <a:t>.</a:t>
            </a:r>
            <a:endParaRPr dirty="0">
              <a:solidFill>
                <a:srgbClr val="FFFFFF"/>
              </a:solidFill>
            </a:endParaRPr>
          </a:p>
          <a:p>
            <a:pPr algn="just">
              <a:lnSpc>
                <a:spcPct val="90000"/>
              </a:lnSpc>
              <a:spcBef>
                <a:spcPts val="600"/>
              </a:spcBef>
              <a:defRPr sz="2200" cap="small">
                <a:solidFill>
                  <a:srgbClr val="FFFFFF"/>
                </a:solidFill>
                <a:effectLst>
                  <a:outerShdw blurRad="50800" dist="12700" dir="13860000" rotWithShape="0">
                    <a:srgbClr val="000000">
                      <a:alpha val="20000"/>
                    </a:srgbClr>
                  </a:outerShdw>
                </a:effectLst>
                <a:latin typeface="+mn-lt"/>
                <a:ea typeface="+mn-ea"/>
                <a:cs typeface="+mn-cs"/>
                <a:sym typeface="Century Gothic"/>
              </a:defRPr>
            </a:pPr>
            <a:br>
              <a:rPr dirty="0"/>
            </a:br>
            <a:r>
              <a:rPr dirty="0">
                <a:solidFill>
                  <a:srgbClr val="000000"/>
                </a:solidFill>
              </a:rPr>
              <a:t>Per </a:t>
            </a:r>
            <a:r>
              <a:rPr dirty="0" err="1">
                <a:solidFill>
                  <a:srgbClr val="000000"/>
                </a:solidFill>
              </a:rPr>
              <a:t>soluzioni</a:t>
            </a:r>
            <a:r>
              <a:rPr dirty="0">
                <a:solidFill>
                  <a:srgbClr val="000000"/>
                </a:solidFill>
              </a:rPr>
              <a:t> </a:t>
            </a:r>
            <a:r>
              <a:rPr dirty="0" err="1">
                <a:solidFill>
                  <a:srgbClr val="000000"/>
                </a:solidFill>
              </a:rPr>
              <a:t>diluite</a:t>
            </a:r>
            <a:r>
              <a:rPr dirty="0">
                <a:solidFill>
                  <a:srgbClr val="000000"/>
                </a:solidFill>
              </a:rPr>
              <a:t>, per le </a:t>
            </a:r>
            <a:r>
              <a:rPr dirty="0" err="1">
                <a:solidFill>
                  <a:srgbClr val="000000"/>
                </a:solidFill>
              </a:rPr>
              <a:t>quali</a:t>
            </a:r>
            <a:r>
              <a:rPr dirty="0">
                <a:solidFill>
                  <a:srgbClr val="000000"/>
                </a:solidFill>
              </a:rPr>
              <a:t> il </a:t>
            </a:r>
            <a:r>
              <a:rPr dirty="0" err="1">
                <a:solidFill>
                  <a:srgbClr val="000000"/>
                </a:solidFill>
              </a:rPr>
              <a:t>salto</a:t>
            </a:r>
            <a:r>
              <a:rPr dirty="0">
                <a:solidFill>
                  <a:srgbClr val="000000"/>
                </a:solidFill>
              </a:rPr>
              <a:t> di pH </a:t>
            </a:r>
            <a:r>
              <a:rPr dirty="0" err="1">
                <a:solidFill>
                  <a:srgbClr val="000000"/>
                </a:solidFill>
              </a:rPr>
              <a:t>intono</a:t>
            </a:r>
            <a:r>
              <a:rPr dirty="0">
                <a:solidFill>
                  <a:srgbClr val="000000"/>
                </a:solidFill>
              </a:rPr>
              <a:t> al punto </a:t>
            </a:r>
            <a:r>
              <a:rPr dirty="0" err="1">
                <a:solidFill>
                  <a:srgbClr val="000000"/>
                </a:solidFill>
              </a:rPr>
              <a:t>equivalente</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riduce</a:t>
            </a:r>
            <a:r>
              <a:rPr dirty="0">
                <a:solidFill>
                  <a:srgbClr val="000000"/>
                </a:solidFill>
              </a:rPr>
              <a:t> </a:t>
            </a:r>
            <a:r>
              <a:rPr dirty="0" err="1">
                <a:solidFill>
                  <a:srgbClr val="000000"/>
                </a:solidFill>
              </a:rPr>
              <a:t>notevolmente</a:t>
            </a:r>
            <a:r>
              <a:rPr dirty="0">
                <a:solidFill>
                  <a:srgbClr val="000000"/>
                </a:solidFill>
              </a:rPr>
              <a:t> (</a:t>
            </a:r>
            <a:r>
              <a:rPr dirty="0" err="1">
                <a:solidFill>
                  <a:srgbClr val="000000"/>
                </a:solidFill>
              </a:rPr>
              <a:t>fino</a:t>
            </a:r>
            <a:r>
              <a:rPr dirty="0">
                <a:solidFill>
                  <a:srgbClr val="000000"/>
                </a:solidFill>
              </a:rPr>
              <a:t> a </a:t>
            </a:r>
            <a:r>
              <a:rPr dirty="0" err="1">
                <a:solidFill>
                  <a:srgbClr val="000000"/>
                </a:solidFill>
              </a:rPr>
              <a:t>diventare</a:t>
            </a:r>
            <a:r>
              <a:rPr dirty="0">
                <a:solidFill>
                  <a:srgbClr val="000000"/>
                </a:solidFill>
              </a:rPr>
              <a:t> di circa 2 </a:t>
            </a:r>
            <a:r>
              <a:rPr dirty="0" err="1">
                <a:solidFill>
                  <a:srgbClr val="000000"/>
                </a:solidFill>
              </a:rPr>
              <a:t>unità</a:t>
            </a:r>
            <a:r>
              <a:rPr dirty="0">
                <a:solidFill>
                  <a:srgbClr val="000000"/>
                </a:solidFill>
              </a:rPr>
              <a:t> di pH, </a:t>
            </a:r>
            <a:r>
              <a:rPr dirty="0" err="1">
                <a:solidFill>
                  <a:srgbClr val="000000"/>
                </a:solidFill>
              </a:rPr>
              <a:t>nel</a:t>
            </a:r>
            <a:r>
              <a:rPr dirty="0">
                <a:solidFill>
                  <a:srgbClr val="000000"/>
                </a:solidFill>
              </a:rPr>
              <a:t> </a:t>
            </a:r>
            <a:r>
              <a:rPr dirty="0" err="1">
                <a:solidFill>
                  <a:srgbClr val="000000"/>
                </a:solidFill>
              </a:rPr>
              <a:t>caso</a:t>
            </a:r>
            <a:r>
              <a:rPr dirty="0">
                <a:solidFill>
                  <a:srgbClr val="000000"/>
                </a:solidFill>
              </a:rPr>
              <a:t> </a:t>
            </a:r>
            <a:r>
              <a:rPr dirty="0" err="1">
                <a:solidFill>
                  <a:srgbClr val="000000"/>
                </a:solidFill>
              </a:rPr>
              <a:t>delle</a:t>
            </a:r>
            <a:r>
              <a:rPr dirty="0">
                <a:solidFill>
                  <a:srgbClr val="000000"/>
                </a:solidFill>
              </a:rPr>
              <a:t> </a:t>
            </a:r>
            <a:r>
              <a:rPr dirty="0" err="1">
                <a:solidFill>
                  <a:srgbClr val="000000"/>
                </a:solidFill>
              </a:rPr>
              <a:t>soluzioni</a:t>
            </a:r>
            <a:r>
              <a:rPr dirty="0">
                <a:solidFill>
                  <a:srgbClr val="000000"/>
                </a:solidFill>
              </a:rPr>
              <a:t> 1.0·10</a:t>
            </a:r>
            <a:r>
              <a:rPr baseline="30000" dirty="0">
                <a:solidFill>
                  <a:srgbClr val="000000"/>
                </a:solidFill>
              </a:rPr>
              <a:t>-3 </a:t>
            </a:r>
            <a:r>
              <a:rPr dirty="0">
                <a:solidFill>
                  <a:srgbClr val="000000"/>
                </a:solidFill>
              </a:rPr>
              <a:t>M), </a:t>
            </a:r>
            <a:r>
              <a:rPr dirty="0" err="1">
                <a:solidFill>
                  <a:srgbClr val="000000"/>
                </a:solidFill>
              </a:rPr>
              <a:t>l’errore</a:t>
            </a:r>
            <a:r>
              <a:rPr dirty="0">
                <a:solidFill>
                  <a:srgbClr val="000000"/>
                </a:solidFill>
              </a:rPr>
              <a:t> </a:t>
            </a:r>
            <a:r>
              <a:rPr dirty="0" err="1">
                <a:solidFill>
                  <a:srgbClr val="000000"/>
                </a:solidFill>
              </a:rPr>
              <a:t>nella</a:t>
            </a:r>
            <a:r>
              <a:rPr dirty="0">
                <a:solidFill>
                  <a:srgbClr val="000000"/>
                </a:solidFill>
              </a:rPr>
              <a:t> </a:t>
            </a:r>
            <a:r>
              <a:rPr dirty="0" err="1">
                <a:solidFill>
                  <a:srgbClr val="000000"/>
                </a:solidFill>
              </a:rPr>
              <a:t>determinazione</a:t>
            </a:r>
            <a:r>
              <a:rPr dirty="0">
                <a:solidFill>
                  <a:srgbClr val="000000"/>
                </a:solidFill>
              </a:rPr>
              <a:t> </a:t>
            </a:r>
            <a:r>
              <a:rPr dirty="0" err="1">
                <a:solidFill>
                  <a:srgbClr val="000000"/>
                </a:solidFill>
              </a:rPr>
              <a:t>aumenta</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stimabile</a:t>
            </a:r>
            <a:r>
              <a:rPr dirty="0">
                <a:solidFill>
                  <a:srgbClr val="000000"/>
                </a:solidFill>
              </a:rPr>
              <a:t> </a:t>
            </a:r>
            <a:r>
              <a:rPr dirty="0" err="1">
                <a:solidFill>
                  <a:srgbClr val="000000"/>
                </a:solidFill>
              </a:rPr>
              <a:t>nell’ordine</a:t>
            </a:r>
            <a:r>
              <a:rPr dirty="0">
                <a:solidFill>
                  <a:srgbClr val="000000"/>
                </a:solidFill>
              </a:rPr>
              <a:t> </a:t>
            </a:r>
            <a:r>
              <a:rPr dirty="0" err="1">
                <a:solidFill>
                  <a:srgbClr val="000000"/>
                </a:solidFill>
              </a:rPr>
              <a:t>dello</a:t>
            </a:r>
            <a:r>
              <a:rPr dirty="0">
                <a:solidFill>
                  <a:srgbClr val="000000"/>
                </a:solidFill>
              </a:rPr>
              <a:t> 0.1% </a:t>
            </a:r>
            <a:r>
              <a:rPr dirty="0" err="1">
                <a:solidFill>
                  <a:srgbClr val="000000"/>
                </a:solidFill>
              </a:rPr>
              <a:t>nel</a:t>
            </a:r>
            <a:r>
              <a:rPr dirty="0">
                <a:solidFill>
                  <a:srgbClr val="000000"/>
                </a:solidFill>
              </a:rPr>
              <a:t> </a:t>
            </a:r>
            <a:r>
              <a:rPr dirty="0" err="1">
                <a:solidFill>
                  <a:srgbClr val="000000"/>
                </a:solidFill>
              </a:rPr>
              <a:t>caso</a:t>
            </a:r>
            <a:r>
              <a:rPr dirty="0">
                <a:solidFill>
                  <a:srgbClr val="000000"/>
                </a:solidFill>
              </a:rPr>
              <a:t> di </a:t>
            </a:r>
            <a:r>
              <a:rPr dirty="0" err="1">
                <a:solidFill>
                  <a:srgbClr val="000000"/>
                </a:solidFill>
              </a:rPr>
              <a:t>soluzioni</a:t>
            </a:r>
            <a:r>
              <a:rPr dirty="0">
                <a:solidFill>
                  <a:srgbClr val="000000"/>
                </a:solidFill>
              </a:rPr>
              <a:t> 1.0·10</a:t>
            </a:r>
            <a:r>
              <a:rPr baseline="30000" dirty="0">
                <a:solidFill>
                  <a:srgbClr val="000000"/>
                </a:solidFill>
              </a:rPr>
              <a:t>-2</a:t>
            </a:r>
            <a:r>
              <a:rPr dirty="0">
                <a:solidFill>
                  <a:srgbClr val="000000"/>
                </a:solidFill>
              </a:rPr>
              <a:t> M, e del 1% </a:t>
            </a:r>
            <a:r>
              <a:rPr dirty="0" err="1">
                <a:solidFill>
                  <a:srgbClr val="000000"/>
                </a:solidFill>
              </a:rPr>
              <a:t>nel</a:t>
            </a:r>
            <a:r>
              <a:rPr dirty="0">
                <a:solidFill>
                  <a:srgbClr val="000000"/>
                </a:solidFill>
              </a:rPr>
              <a:t> </a:t>
            </a:r>
            <a:r>
              <a:rPr dirty="0" err="1">
                <a:solidFill>
                  <a:srgbClr val="000000"/>
                </a:solidFill>
              </a:rPr>
              <a:t>caso</a:t>
            </a:r>
            <a:r>
              <a:rPr dirty="0">
                <a:solidFill>
                  <a:srgbClr val="000000"/>
                </a:solidFill>
              </a:rPr>
              <a:t> di </a:t>
            </a:r>
            <a:r>
              <a:rPr dirty="0" err="1">
                <a:solidFill>
                  <a:srgbClr val="000000"/>
                </a:solidFill>
              </a:rPr>
              <a:t>soluzioni</a:t>
            </a:r>
            <a:r>
              <a:rPr dirty="0">
                <a:solidFill>
                  <a:srgbClr val="000000"/>
                </a:solidFill>
              </a:rPr>
              <a:t> 1.0·10</a:t>
            </a:r>
            <a:r>
              <a:rPr baseline="30000" dirty="0">
                <a:solidFill>
                  <a:srgbClr val="000000"/>
                </a:solidFill>
              </a:rPr>
              <a:t>-3</a:t>
            </a:r>
            <a:r>
              <a:rPr dirty="0">
                <a:solidFill>
                  <a:srgbClr val="000000"/>
                </a:solidFill>
              </a:rPr>
              <a:t> M</a:t>
            </a:r>
          </a:p>
        </p:txBody>
      </p:sp>
      <p:sp>
        <p:nvSpPr>
          <p:cNvPr id="231" name="CasellaDiTesto 8"/>
          <p:cNvSpPr txBox="1"/>
          <p:nvPr/>
        </p:nvSpPr>
        <p:spPr>
          <a:xfrm>
            <a:off x="708327" y="5225311"/>
            <a:ext cx="10987377" cy="7294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nSpc>
                <a:spcPct val="90000"/>
              </a:lnSpc>
              <a:spcBef>
                <a:spcPts val="600"/>
              </a:spcBef>
              <a:buClr>
                <a:srgbClr val="FFFFFF"/>
              </a:buClr>
              <a:buSzPct val="100000"/>
              <a:buFont typeface="Arial"/>
              <a:buChar char="•"/>
              <a:defRPr sz="2300" cap="small">
                <a:gradFill flip="none" rotWithShape="1">
                  <a:gsLst>
                    <a:gs pos="0">
                      <a:srgbClr val="FFFFFF"/>
                    </a:gs>
                    <a:gs pos="100000">
                      <a:srgbClr val="BFBFBF"/>
                    </a:gs>
                  </a:gsLst>
                  <a:lin ang="5580000" scaled="0"/>
                </a:gradFill>
                <a:effectLst>
                  <a:outerShdw blurRad="50800" dist="12700" dir="13860000" rotWithShape="0">
                    <a:srgbClr val="000000">
                      <a:alpha val="20000"/>
                    </a:srgbClr>
                  </a:outerShdw>
                </a:effectLst>
                <a:latin typeface="+mn-lt"/>
                <a:ea typeface="+mn-ea"/>
                <a:cs typeface="+mn-cs"/>
                <a:sym typeface="Century Gothic"/>
              </a:defRPr>
            </a:pPr>
            <a:r>
              <a:rPr b="1" dirty="0">
                <a:solidFill>
                  <a:srgbClr val="000000"/>
                </a:solidFill>
              </a:rPr>
              <a:t>In </a:t>
            </a:r>
            <a:r>
              <a:rPr b="1" dirty="0" err="1">
                <a:solidFill>
                  <a:srgbClr val="000000"/>
                </a:solidFill>
              </a:rPr>
              <a:t>generale</a:t>
            </a:r>
            <a:r>
              <a:rPr b="1" dirty="0">
                <a:solidFill>
                  <a:srgbClr val="000000"/>
                </a:solidFill>
              </a:rPr>
              <a:t>, non </a:t>
            </a:r>
            <a:r>
              <a:rPr b="1" dirty="0" err="1">
                <a:solidFill>
                  <a:srgbClr val="000000"/>
                </a:solidFill>
              </a:rPr>
              <a:t>è</a:t>
            </a:r>
            <a:r>
              <a:rPr b="1" dirty="0">
                <a:solidFill>
                  <a:srgbClr val="000000"/>
                </a:solidFill>
              </a:rPr>
              <a:t> </a:t>
            </a:r>
            <a:r>
              <a:rPr b="1" dirty="0" err="1">
                <a:solidFill>
                  <a:srgbClr val="000000"/>
                </a:solidFill>
              </a:rPr>
              <a:t>possibile</a:t>
            </a:r>
            <a:r>
              <a:rPr b="1" dirty="0">
                <a:solidFill>
                  <a:srgbClr val="000000"/>
                </a:solidFill>
              </a:rPr>
              <a:t> </a:t>
            </a:r>
            <a:r>
              <a:rPr b="1" dirty="0" err="1">
                <a:solidFill>
                  <a:srgbClr val="000000"/>
                </a:solidFill>
              </a:rPr>
              <a:t>eseguire</a:t>
            </a:r>
            <a:r>
              <a:rPr b="1" dirty="0">
                <a:solidFill>
                  <a:srgbClr val="000000"/>
                </a:solidFill>
              </a:rPr>
              <a:t> </a:t>
            </a:r>
            <a:r>
              <a:rPr b="1" dirty="0" err="1">
                <a:solidFill>
                  <a:srgbClr val="000000"/>
                </a:solidFill>
              </a:rPr>
              <a:t>titolazioni</a:t>
            </a:r>
            <a:r>
              <a:rPr b="1" dirty="0">
                <a:solidFill>
                  <a:srgbClr val="000000"/>
                </a:solidFill>
              </a:rPr>
              <a:t> </a:t>
            </a:r>
            <a:r>
              <a:rPr b="1" dirty="0" err="1">
                <a:solidFill>
                  <a:srgbClr val="000000"/>
                </a:solidFill>
              </a:rPr>
              <a:t>acido</a:t>
            </a:r>
            <a:r>
              <a:rPr b="1" dirty="0">
                <a:solidFill>
                  <a:srgbClr val="000000"/>
                </a:solidFill>
              </a:rPr>
              <a:t> forte- base forte con </a:t>
            </a:r>
            <a:r>
              <a:rPr b="1" dirty="0" err="1">
                <a:solidFill>
                  <a:srgbClr val="000000"/>
                </a:solidFill>
              </a:rPr>
              <a:t>reattivi</a:t>
            </a:r>
            <a:r>
              <a:rPr b="1" dirty="0">
                <a:solidFill>
                  <a:srgbClr val="000000"/>
                </a:solidFill>
              </a:rPr>
              <a:t> di </a:t>
            </a:r>
            <a:r>
              <a:rPr b="1" dirty="0" err="1">
                <a:solidFill>
                  <a:srgbClr val="000000"/>
                </a:solidFill>
              </a:rPr>
              <a:t>concentrazione</a:t>
            </a:r>
            <a:r>
              <a:rPr b="1" dirty="0">
                <a:solidFill>
                  <a:srgbClr val="000000"/>
                </a:solidFill>
              </a:rPr>
              <a:t> </a:t>
            </a:r>
            <a:r>
              <a:rPr b="1" dirty="0" err="1">
                <a:solidFill>
                  <a:srgbClr val="000000"/>
                </a:solidFill>
              </a:rPr>
              <a:t>inferiore</a:t>
            </a:r>
            <a:r>
              <a:rPr b="1" dirty="0">
                <a:solidFill>
                  <a:srgbClr val="000000"/>
                </a:solidFill>
              </a:rPr>
              <a:t> a 1.0·10</a:t>
            </a:r>
            <a:r>
              <a:rPr b="1" baseline="30000" dirty="0">
                <a:solidFill>
                  <a:srgbClr val="000000"/>
                </a:solidFill>
              </a:rPr>
              <a:t>-3</a:t>
            </a:r>
            <a:r>
              <a:rPr b="1" dirty="0">
                <a:solidFill>
                  <a:srgbClr val="000000"/>
                </a:solidFill>
              </a:rPr>
              <a:t> M.</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33" name="CasellaDiTesto 3"/>
          <p:cNvSpPr txBox="1"/>
          <p:nvPr/>
        </p:nvSpPr>
        <p:spPr>
          <a:xfrm>
            <a:off x="188240" y="49428"/>
            <a:ext cx="11593093" cy="66875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lgn="just">
              <a:lnSpc>
                <a:spcPct val="150000"/>
              </a:lnSpc>
              <a:defRPr b="1">
                <a:solidFill>
                  <a:srgbClr val="FFFFFF"/>
                </a:solidFill>
                <a:latin typeface="+mn-lt"/>
                <a:ea typeface="+mn-ea"/>
                <a:cs typeface="+mn-cs"/>
                <a:sym typeface="Century Gothic"/>
              </a:defRPr>
            </a:pPr>
            <a:r>
              <a:rPr dirty="0">
                <a:solidFill>
                  <a:srgbClr val="000000"/>
                </a:solidFill>
              </a:rPr>
              <a:t>SCELTA DELL’INDICATORE</a:t>
            </a:r>
          </a:p>
          <a:p>
            <a:pPr algn="just">
              <a:lnSpc>
                <a:spcPct val="150000"/>
              </a:lnSpc>
              <a:defRPr>
                <a:solidFill>
                  <a:srgbClr val="FFFFFF"/>
                </a:solidFill>
                <a:latin typeface="+mn-lt"/>
                <a:ea typeface="+mn-ea"/>
                <a:cs typeface="+mn-cs"/>
                <a:sym typeface="Century Gothic"/>
              </a:defRPr>
            </a:pPr>
            <a:br>
              <a:rPr b="1" dirty="0"/>
            </a:br>
            <a:r>
              <a:rPr dirty="0">
                <a:solidFill>
                  <a:srgbClr val="000000"/>
                </a:solidFill>
              </a:rPr>
              <a:t>La </a:t>
            </a:r>
            <a:r>
              <a:rPr dirty="0" err="1">
                <a:solidFill>
                  <a:srgbClr val="000000"/>
                </a:solidFill>
              </a:rPr>
              <a:t>scelta</a:t>
            </a:r>
            <a:r>
              <a:rPr dirty="0">
                <a:solidFill>
                  <a:srgbClr val="000000"/>
                </a:solidFill>
              </a:rPr>
              <a:t> </a:t>
            </a:r>
            <a:r>
              <a:rPr dirty="0" err="1">
                <a:solidFill>
                  <a:srgbClr val="000000"/>
                </a:solidFill>
              </a:rPr>
              <a:t>dell’indicatore</a:t>
            </a:r>
            <a:r>
              <a:rPr dirty="0">
                <a:solidFill>
                  <a:srgbClr val="000000"/>
                </a:solidFill>
              </a:rPr>
              <a:t> </a:t>
            </a:r>
            <a:r>
              <a:rPr dirty="0" err="1">
                <a:solidFill>
                  <a:srgbClr val="000000"/>
                </a:solidFill>
              </a:rPr>
              <a:t>dovrebbe</a:t>
            </a:r>
            <a:r>
              <a:rPr dirty="0">
                <a:solidFill>
                  <a:srgbClr val="000000"/>
                </a:solidFill>
              </a:rPr>
              <a:t> </a:t>
            </a:r>
            <a:r>
              <a:rPr dirty="0" err="1">
                <a:solidFill>
                  <a:srgbClr val="000000"/>
                </a:solidFill>
              </a:rPr>
              <a:t>essere</a:t>
            </a:r>
            <a:r>
              <a:rPr dirty="0">
                <a:solidFill>
                  <a:srgbClr val="000000"/>
                </a:solidFill>
              </a:rPr>
              <a:t> </a:t>
            </a:r>
            <a:r>
              <a:rPr dirty="0" err="1">
                <a:solidFill>
                  <a:srgbClr val="000000"/>
                </a:solidFill>
              </a:rPr>
              <a:t>fatta</a:t>
            </a:r>
            <a:r>
              <a:rPr dirty="0">
                <a:solidFill>
                  <a:srgbClr val="000000"/>
                </a:solidFill>
              </a:rPr>
              <a:t> in modo tale </a:t>
            </a:r>
            <a:r>
              <a:rPr dirty="0" err="1">
                <a:solidFill>
                  <a:srgbClr val="000000"/>
                </a:solidFill>
              </a:rPr>
              <a:t>che</a:t>
            </a:r>
            <a:r>
              <a:rPr dirty="0">
                <a:solidFill>
                  <a:srgbClr val="000000"/>
                </a:solidFill>
              </a:rPr>
              <a:t> il </a:t>
            </a:r>
            <a:r>
              <a:rPr dirty="0" err="1">
                <a:solidFill>
                  <a:srgbClr val="000000"/>
                </a:solidFill>
              </a:rPr>
              <a:t>viraggio</a:t>
            </a:r>
            <a:r>
              <a:rPr dirty="0">
                <a:solidFill>
                  <a:srgbClr val="000000"/>
                </a:solidFill>
              </a:rPr>
              <a:t> </a:t>
            </a:r>
            <a:r>
              <a:rPr dirty="0" err="1">
                <a:solidFill>
                  <a:srgbClr val="000000"/>
                </a:solidFill>
              </a:rPr>
              <a:t>avvenga</a:t>
            </a:r>
            <a:r>
              <a:rPr dirty="0">
                <a:solidFill>
                  <a:srgbClr val="000000"/>
                </a:solidFill>
              </a:rPr>
              <a:t> </a:t>
            </a:r>
            <a:r>
              <a:rPr dirty="0" err="1">
                <a:solidFill>
                  <a:srgbClr val="000000"/>
                </a:solidFill>
              </a:rPr>
              <a:t>esattamente</a:t>
            </a:r>
            <a:r>
              <a:rPr dirty="0">
                <a:solidFill>
                  <a:srgbClr val="000000"/>
                </a:solidFill>
              </a:rPr>
              <a:t> al pH </a:t>
            </a:r>
            <a:r>
              <a:rPr dirty="0" err="1">
                <a:solidFill>
                  <a:srgbClr val="000000"/>
                </a:solidFill>
              </a:rPr>
              <a:t>corrispondente</a:t>
            </a:r>
            <a:r>
              <a:rPr dirty="0">
                <a:solidFill>
                  <a:srgbClr val="000000"/>
                </a:solidFill>
              </a:rPr>
              <a:t> al punto </a:t>
            </a:r>
            <a:r>
              <a:rPr dirty="0" err="1">
                <a:solidFill>
                  <a:srgbClr val="000000"/>
                </a:solidFill>
              </a:rPr>
              <a:t>equivalente</a:t>
            </a:r>
            <a:r>
              <a:rPr dirty="0">
                <a:solidFill>
                  <a:srgbClr val="000000"/>
                </a:solidFill>
              </a:rPr>
              <a:t>.</a:t>
            </a:r>
            <a:endParaRPr lang="it-IT" dirty="0"/>
          </a:p>
          <a:p>
            <a:pPr algn="just">
              <a:lnSpc>
                <a:spcPct val="150000"/>
              </a:lnSpc>
              <a:defRPr>
                <a:solidFill>
                  <a:srgbClr val="FFFFFF"/>
                </a:solidFill>
                <a:latin typeface="+mn-lt"/>
                <a:ea typeface="+mn-ea"/>
                <a:cs typeface="+mn-cs"/>
                <a:sym typeface="Century Gothic"/>
              </a:defRPr>
            </a:pPr>
            <a:br>
              <a:rPr dirty="0"/>
            </a:br>
            <a:endParaRPr lang="it-IT" dirty="0"/>
          </a:p>
          <a:p>
            <a:pPr algn="just">
              <a:lnSpc>
                <a:spcPct val="150000"/>
              </a:lnSpc>
              <a:defRPr>
                <a:solidFill>
                  <a:srgbClr val="FFFFFF"/>
                </a:solidFill>
                <a:latin typeface="+mn-lt"/>
                <a:ea typeface="+mn-ea"/>
                <a:cs typeface="+mn-cs"/>
                <a:sym typeface="Century Gothic"/>
              </a:defRPr>
            </a:pPr>
            <a:r>
              <a:rPr dirty="0" err="1">
                <a:solidFill>
                  <a:srgbClr val="000000"/>
                </a:solidFill>
              </a:rPr>
              <a:t>Ciò</a:t>
            </a:r>
            <a:r>
              <a:rPr dirty="0">
                <a:solidFill>
                  <a:srgbClr val="000000"/>
                </a:solidFill>
              </a:rPr>
              <a:t> non </a:t>
            </a:r>
            <a:r>
              <a:rPr dirty="0" err="1">
                <a:solidFill>
                  <a:srgbClr val="000000"/>
                </a:solidFill>
              </a:rPr>
              <a:t>è</a:t>
            </a:r>
            <a:r>
              <a:rPr dirty="0">
                <a:solidFill>
                  <a:srgbClr val="000000"/>
                </a:solidFill>
              </a:rPr>
              <a:t> sempre </a:t>
            </a:r>
            <a:r>
              <a:rPr dirty="0" err="1">
                <a:solidFill>
                  <a:srgbClr val="000000"/>
                </a:solidFill>
              </a:rPr>
              <a:t>possibile</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sceglie</a:t>
            </a:r>
            <a:r>
              <a:rPr dirty="0">
                <a:solidFill>
                  <a:srgbClr val="000000"/>
                </a:solidFill>
              </a:rPr>
              <a:t> un </a:t>
            </a:r>
            <a:r>
              <a:rPr dirty="0" err="1">
                <a:solidFill>
                  <a:srgbClr val="000000"/>
                </a:solidFill>
              </a:rPr>
              <a:t>indicatore</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abbia</a:t>
            </a:r>
            <a:r>
              <a:rPr dirty="0">
                <a:solidFill>
                  <a:srgbClr val="000000"/>
                </a:solidFill>
              </a:rPr>
              <a:t> un </a:t>
            </a:r>
            <a:r>
              <a:rPr dirty="0" err="1">
                <a:solidFill>
                  <a:srgbClr val="000000"/>
                </a:solidFill>
              </a:rPr>
              <a:t>pK</a:t>
            </a:r>
            <a:r>
              <a:rPr baseline="-25000" dirty="0" err="1">
                <a:solidFill>
                  <a:srgbClr val="000000"/>
                </a:solidFill>
              </a:rPr>
              <a:t>In</a:t>
            </a:r>
            <a:r>
              <a:rPr dirty="0">
                <a:solidFill>
                  <a:srgbClr val="000000"/>
                </a:solidFill>
              </a:rPr>
              <a:t> </a:t>
            </a:r>
            <a:r>
              <a:rPr dirty="0" err="1">
                <a:solidFill>
                  <a:srgbClr val="000000"/>
                </a:solidFill>
              </a:rPr>
              <a:t>quanto</a:t>
            </a:r>
            <a:r>
              <a:rPr dirty="0">
                <a:solidFill>
                  <a:srgbClr val="000000"/>
                </a:solidFill>
              </a:rPr>
              <a:t> </a:t>
            </a:r>
            <a:r>
              <a:rPr dirty="0" err="1">
                <a:solidFill>
                  <a:srgbClr val="000000"/>
                </a:solidFill>
              </a:rPr>
              <a:t>più</a:t>
            </a:r>
            <a:r>
              <a:rPr dirty="0">
                <a:solidFill>
                  <a:srgbClr val="000000"/>
                </a:solidFill>
              </a:rPr>
              <a:t> </a:t>
            </a:r>
            <a:r>
              <a:rPr dirty="0" err="1">
                <a:solidFill>
                  <a:srgbClr val="000000"/>
                </a:solidFill>
              </a:rPr>
              <a:t>vicino</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possibile</a:t>
            </a:r>
            <a:r>
              <a:rPr dirty="0">
                <a:solidFill>
                  <a:srgbClr val="000000"/>
                </a:solidFill>
              </a:rPr>
              <a:t> al pH </a:t>
            </a:r>
            <a:r>
              <a:rPr dirty="0" err="1">
                <a:solidFill>
                  <a:srgbClr val="000000"/>
                </a:solidFill>
              </a:rPr>
              <a:t>della</a:t>
            </a:r>
            <a:r>
              <a:rPr dirty="0">
                <a:solidFill>
                  <a:srgbClr val="000000"/>
                </a:solidFill>
              </a:rPr>
              <a:t> </a:t>
            </a:r>
            <a:r>
              <a:rPr dirty="0" err="1">
                <a:solidFill>
                  <a:srgbClr val="000000"/>
                </a:solidFill>
              </a:rPr>
              <a:t>soluzione</a:t>
            </a:r>
            <a:r>
              <a:rPr dirty="0">
                <a:solidFill>
                  <a:srgbClr val="000000"/>
                </a:solidFill>
              </a:rPr>
              <a:t> al punto </a:t>
            </a:r>
            <a:r>
              <a:rPr dirty="0" err="1">
                <a:solidFill>
                  <a:srgbClr val="000000"/>
                </a:solidFill>
              </a:rPr>
              <a:t>equivalente</a:t>
            </a:r>
            <a:r>
              <a:rPr dirty="0">
                <a:solidFill>
                  <a:srgbClr val="000000"/>
                </a:solidFill>
              </a:rPr>
              <a:t>.</a:t>
            </a:r>
          </a:p>
          <a:p>
            <a:pPr algn="just">
              <a:lnSpc>
                <a:spcPct val="150000"/>
              </a:lnSpc>
              <a:defRPr>
                <a:solidFill>
                  <a:srgbClr val="FFFFFF"/>
                </a:solidFill>
                <a:latin typeface="+mn-lt"/>
                <a:ea typeface="+mn-ea"/>
                <a:cs typeface="+mn-cs"/>
                <a:sym typeface="Century Gothic"/>
              </a:defRPr>
            </a:pPr>
            <a:endParaRPr dirty="0"/>
          </a:p>
          <a:p>
            <a:pPr algn="just">
              <a:lnSpc>
                <a:spcPct val="150000"/>
              </a:lnSpc>
              <a:defRPr>
                <a:solidFill>
                  <a:srgbClr val="FFFFFF"/>
                </a:solidFill>
                <a:latin typeface="+mn-lt"/>
                <a:ea typeface="+mn-ea"/>
                <a:cs typeface="+mn-cs"/>
                <a:sym typeface="Century Gothic"/>
              </a:defRPr>
            </a:pPr>
            <a:r>
              <a:rPr dirty="0">
                <a:solidFill>
                  <a:srgbClr val="000000"/>
                </a:solidFill>
              </a:rPr>
              <a:t>In </a:t>
            </a:r>
            <a:r>
              <a:rPr dirty="0" err="1">
                <a:solidFill>
                  <a:srgbClr val="000000"/>
                </a:solidFill>
              </a:rPr>
              <a:t>generale</a:t>
            </a:r>
            <a:r>
              <a:rPr dirty="0">
                <a:solidFill>
                  <a:srgbClr val="000000"/>
                </a:solidFill>
              </a:rPr>
              <a:t>:</a:t>
            </a:r>
          </a:p>
          <a:p>
            <a:pPr algn="just">
              <a:lnSpc>
                <a:spcPct val="150000"/>
              </a:lnSpc>
              <a:defRPr>
                <a:solidFill>
                  <a:srgbClr val="FFFFFF"/>
                </a:solidFill>
                <a:latin typeface="+mn-lt"/>
                <a:ea typeface="+mn-ea"/>
                <a:cs typeface="+mn-cs"/>
                <a:sym typeface="Century Gothic"/>
              </a:defRPr>
            </a:pPr>
            <a:endParaRPr dirty="0"/>
          </a:p>
          <a:p>
            <a:pPr algn="just">
              <a:lnSpc>
                <a:spcPct val="150000"/>
              </a:lnSpc>
              <a:defRPr b="1">
                <a:solidFill>
                  <a:srgbClr val="FFFFFF"/>
                </a:solidFill>
                <a:latin typeface="+mn-lt"/>
                <a:ea typeface="+mn-ea"/>
                <a:cs typeface="+mn-cs"/>
                <a:sym typeface="Century Gothic"/>
              </a:defRPr>
            </a:pPr>
            <a:r>
              <a:rPr dirty="0">
                <a:solidFill>
                  <a:srgbClr val="000000"/>
                </a:solidFill>
              </a:rPr>
              <a:t>in </a:t>
            </a:r>
            <a:r>
              <a:rPr dirty="0" err="1">
                <a:solidFill>
                  <a:srgbClr val="000000"/>
                </a:solidFill>
              </a:rPr>
              <a:t>una</a:t>
            </a:r>
            <a:r>
              <a:rPr dirty="0">
                <a:solidFill>
                  <a:srgbClr val="000000"/>
                </a:solidFill>
              </a:rPr>
              <a:t> </a:t>
            </a:r>
            <a:r>
              <a:rPr dirty="0" err="1">
                <a:solidFill>
                  <a:srgbClr val="000000"/>
                </a:solidFill>
              </a:rPr>
              <a:t>titolazione</a:t>
            </a:r>
            <a:r>
              <a:rPr dirty="0">
                <a:solidFill>
                  <a:srgbClr val="000000"/>
                </a:solidFill>
              </a:rPr>
              <a:t> </a:t>
            </a:r>
            <a:r>
              <a:rPr dirty="0" err="1">
                <a:solidFill>
                  <a:srgbClr val="000000"/>
                </a:solidFill>
              </a:rPr>
              <a:t>acido</a:t>
            </a:r>
            <a:r>
              <a:rPr dirty="0">
                <a:solidFill>
                  <a:srgbClr val="000000"/>
                </a:solidFill>
              </a:rPr>
              <a:t>-base, </a:t>
            </a:r>
            <a:r>
              <a:rPr dirty="0" err="1">
                <a:solidFill>
                  <a:srgbClr val="000000"/>
                </a:solidFill>
              </a:rPr>
              <a:t>l’indicatore</a:t>
            </a:r>
            <a:r>
              <a:rPr dirty="0">
                <a:solidFill>
                  <a:srgbClr val="000000"/>
                </a:solidFill>
              </a:rPr>
              <a:t> </a:t>
            </a:r>
            <a:r>
              <a:rPr dirty="0" err="1">
                <a:solidFill>
                  <a:srgbClr val="000000"/>
                </a:solidFill>
              </a:rPr>
              <a:t>scelto</a:t>
            </a:r>
            <a:r>
              <a:rPr dirty="0">
                <a:solidFill>
                  <a:srgbClr val="000000"/>
                </a:solidFill>
              </a:rPr>
              <a:t> </a:t>
            </a:r>
            <a:r>
              <a:rPr dirty="0" err="1">
                <a:solidFill>
                  <a:srgbClr val="000000"/>
                </a:solidFill>
              </a:rPr>
              <a:t>deve</a:t>
            </a:r>
            <a:r>
              <a:rPr dirty="0">
                <a:solidFill>
                  <a:srgbClr val="000000"/>
                </a:solidFill>
              </a:rPr>
              <a:t> </a:t>
            </a:r>
            <a:r>
              <a:rPr dirty="0" err="1">
                <a:solidFill>
                  <a:srgbClr val="000000"/>
                </a:solidFill>
              </a:rPr>
              <a:t>avere</a:t>
            </a:r>
            <a:r>
              <a:rPr dirty="0">
                <a:solidFill>
                  <a:srgbClr val="000000"/>
                </a:solidFill>
              </a:rPr>
              <a:t> un intervallo di </a:t>
            </a:r>
            <a:r>
              <a:rPr dirty="0" err="1">
                <a:solidFill>
                  <a:srgbClr val="000000"/>
                </a:solidFill>
              </a:rPr>
              <a:t>viraggio</a:t>
            </a:r>
            <a:r>
              <a:rPr dirty="0">
                <a:solidFill>
                  <a:srgbClr val="000000"/>
                </a:solidFill>
              </a:rPr>
              <a:t> </a:t>
            </a:r>
            <a:r>
              <a:rPr dirty="0" err="1">
                <a:solidFill>
                  <a:srgbClr val="000000"/>
                </a:solidFill>
              </a:rPr>
              <a:t>compreso</a:t>
            </a:r>
            <a:r>
              <a:rPr dirty="0">
                <a:solidFill>
                  <a:srgbClr val="000000"/>
                </a:solidFill>
              </a:rPr>
              <a:t> </a:t>
            </a:r>
            <a:r>
              <a:rPr dirty="0" err="1">
                <a:solidFill>
                  <a:srgbClr val="000000"/>
                </a:solidFill>
              </a:rPr>
              <a:t>nella</a:t>
            </a:r>
            <a:r>
              <a:rPr dirty="0">
                <a:solidFill>
                  <a:srgbClr val="000000"/>
                </a:solidFill>
              </a:rPr>
              <a:t> </a:t>
            </a:r>
            <a:r>
              <a:rPr dirty="0" err="1">
                <a:solidFill>
                  <a:srgbClr val="000000"/>
                </a:solidFill>
              </a:rPr>
              <a:t>variazione</a:t>
            </a:r>
            <a:r>
              <a:rPr dirty="0">
                <a:solidFill>
                  <a:srgbClr val="000000"/>
                </a:solidFill>
              </a:rPr>
              <a:t> di pH </a:t>
            </a:r>
            <a:r>
              <a:rPr dirty="0" err="1">
                <a:solidFill>
                  <a:srgbClr val="000000"/>
                </a:solidFill>
              </a:rPr>
              <a:t>che</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osserva</a:t>
            </a:r>
            <a:r>
              <a:rPr dirty="0">
                <a:solidFill>
                  <a:srgbClr val="000000"/>
                </a:solidFill>
              </a:rPr>
              <a:t> in </a:t>
            </a:r>
            <a:r>
              <a:rPr dirty="0" err="1">
                <a:solidFill>
                  <a:srgbClr val="000000"/>
                </a:solidFill>
              </a:rPr>
              <a:t>corrispondenza</a:t>
            </a:r>
            <a:r>
              <a:rPr dirty="0">
                <a:solidFill>
                  <a:srgbClr val="000000"/>
                </a:solidFill>
              </a:rPr>
              <a:t> del punto </a:t>
            </a:r>
            <a:r>
              <a:rPr dirty="0" err="1">
                <a:solidFill>
                  <a:srgbClr val="000000"/>
                </a:solidFill>
              </a:rPr>
              <a:t>equivalente</a:t>
            </a:r>
            <a:r>
              <a:rPr dirty="0">
                <a:solidFill>
                  <a:srgbClr val="000000"/>
                </a:solidFill>
              </a:rPr>
              <a:t>.</a:t>
            </a:r>
          </a:p>
          <a:p>
            <a:pPr algn="just">
              <a:lnSpc>
                <a:spcPct val="150000"/>
              </a:lnSpc>
              <a:defRPr>
                <a:solidFill>
                  <a:srgbClr val="FFFFFF"/>
                </a:solidFill>
                <a:latin typeface="+mn-lt"/>
                <a:ea typeface="+mn-ea"/>
                <a:cs typeface="+mn-cs"/>
                <a:sym typeface="Century Gothic"/>
              </a:defRPr>
            </a:pPr>
            <a:br>
              <a:rPr b="1" dirty="0"/>
            </a:br>
            <a:r>
              <a:rPr dirty="0">
                <a:solidFill>
                  <a:srgbClr val="000000"/>
                </a:solidFill>
              </a:rPr>
              <a:t>In </a:t>
            </a:r>
            <a:r>
              <a:rPr dirty="0" err="1">
                <a:solidFill>
                  <a:srgbClr val="000000"/>
                </a:solidFill>
              </a:rPr>
              <a:t>tal</a:t>
            </a:r>
            <a:r>
              <a:rPr dirty="0">
                <a:solidFill>
                  <a:srgbClr val="000000"/>
                </a:solidFill>
              </a:rPr>
              <a:t> modo, in </a:t>
            </a:r>
            <a:r>
              <a:rPr dirty="0" err="1">
                <a:solidFill>
                  <a:srgbClr val="000000"/>
                </a:solidFill>
              </a:rPr>
              <a:t>prossimità</a:t>
            </a:r>
            <a:r>
              <a:rPr dirty="0">
                <a:solidFill>
                  <a:srgbClr val="000000"/>
                </a:solidFill>
              </a:rPr>
              <a:t> del punto </a:t>
            </a:r>
            <a:r>
              <a:rPr dirty="0" err="1">
                <a:solidFill>
                  <a:srgbClr val="000000"/>
                </a:solidFill>
              </a:rPr>
              <a:t>equivalente</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osserverà</a:t>
            </a:r>
            <a:r>
              <a:rPr dirty="0">
                <a:solidFill>
                  <a:srgbClr val="000000"/>
                </a:solidFill>
              </a:rPr>
              <a:t> </a:t>
            </a:r>
            <a:r>
              <a:rPr dirty="0" err="1">
                <a:solidFill>
                  <a:srgbClr val="000000"/>
                </a:solidFill>
              </a:rPr>
              <a:t>una</a:t>
            </a:r>
            <a:r>
              <a:rPr dirty="0">
                <a:solidFill>
                  <a:srgbClr val="000000"/>
                </a:solidFill>
              </a:rPr>
              <a:t> </a:t>
            </a:r>
            <a:r>
              <a:rPr dirty="0" err="1">
                <a:solidFill>
                  <a:srgbClr val="000000"/>
                </a:solidFill>
              </a:rPr>
              <a:t>brusca</a:t>
            </a:r>
            <a:r>
              <a:rPr dirty="0">
                <a:solidFill>
                  <a:srgbClr val="000000"/>
                </a:solidFill>
              </a:rPr>
              <a:t> </a:t>
            </a:r>
            <a:r>
              <a:rPr dirty="0" err="1">
                <a:solidFill>
                  <a:srgbClr val="000000"/>
                </a:solidFill>
              </a:rPr>
              <a:t>variazione</a:t>
            </a:r>
            <a:r>
              <a:rPr dirty="0">
                <a:solidFill>
                  <a:srgbClr val="000000"/>
                </a:solidFill>
              </a:rPr>
              <a:t> di </a:t>
            </a:r>
            <a:r>
              <a:rPr dirty="0" err="1">
                <a:solidFill>
                  <a:srgbClr val="000000"/>
                </a:solidFill>
              </a:rPr>
              <a:t>colore</a:t>
            </a:r>
            <a:r>
              <a:rPr dirty="0">
                <a:solidFill>
                  <a:srgbClr val="000000"/>
                </a:solidFill>
              </a:rPr>
              <a:t> </a:t>
            </a:r>
            <a:r>
              <a:rPr dirty="0" err="1">
                <a:solidFill>
                  <a:srgbClr val="000000"/>
                </a:solidFill>
              </a:rPr>
              <a:t>della</a:t>
            </a:r>
            <a:r>
              <a:rPr dirty="0">
                <a:solidFill>
                  <a:srgbClr val="000000"/>
                </a:solidFill>
              </a:rPr>
              <a:t> </a:t>
            </a:r>
            <a:r>
              <a:rPr dirty="0" err="1">
                <a:solidFill>
                  <a:srgbClr val="000000"/>
                </a:solidFill>
              </a:rPr>
              <a:t>soluzione</a:t>
            </a:r>
            <a:r>
              <a:rPr dirty="0">
                <a:solidFill>
                  <a:srgbClr val="000000"/>
                </a:solidFill>
              </a:rPr>
              <a:t>, </a:t>
            </a:r>
            <a:r>
              <a:rPr dirty="0" err="1">
                <a:solidFill>
                  <a:srgbClr val="000000"/>
                </a:solidFill>
              </a:rPr>
              <a:t>dovuta</a:t>
            </a:r>
            <a:r>
              <a:rPr dirty="0">
                <a:solidFill>
                  <a:srgbClr val="000000"/>
                </a:solidFill>
              </a:rPr>
              <a:t> al </a:t>
            </a:r>
            <a:r>
              <a:rPr dirty="0" err="1">
                <a:solidFill>
                  <a:srgbClr val="000000"/>
                </a:solidFill>
              </a:rPr>
              <a:t>viraggio</a:t>
            </a:r>
            <a:r>
              <a:rPr dirty="0">
                <a:solidFill>
                  <a:srgbClr val="000000"/>
                </a:solidFill>
              </a:rPr>
              <a:t> </a:t>
            </a:r>
            <a:r>
              <a:rPr dirty="0" err="1">
                <a:solidFill>
                  <a:srgbClr val="000000"/>
                </a:solidFill>
              </a:rPr>
              <a:t>dell’indicatore</a:t>
            </a:r>
            <a:r>
              <a:rPr dirty="0">
                <a:solidFill>
                  <a:srgbClr val="000000"/>
                </a:solidFill>
              </a:rPr>
              <a:t>.</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235" name="Immagine 4" descr="Immagine 4"/>
          <p:cNvPicPr>
            <a:picLocks noChangeAspect="1"/>
          </p:cNvPicPr>
          <p:nvPr/>
        </p:nvPicPr>
        <p:blipFill>
          <a:blip r:embed="rId2"/>
          <a:stretch>
            <a:fillRect/>
          </a:stretch>
        </p:blipFill>
        <p:spPr>
          <a:xfrm>
            <a:off x="415968" y="239217"/>
            <a:ext cx="6633226" cy="6192344"/>
          </a:xfrm>
          <a:custGeom>
            <a:avLst/>
            <a:gdLst/>
            <a:ahLst/>
            <a:cxnLst>
              <a:cxn ang="0">
                <a:pos x="wd2" y="hd2"/>
              </a:cxn>
              <a:cxn ang="5400000">
                <a:pos x="wd2" y="hd2"/>
              </a:cxn>
              <a:cxn ang="10800000">
                <a:pos x="wd2" y="hd2"/>
              </a:cxn>
              <a:cxn ang="16200000">
                <a:pos x="wd2" y="hd2"/>
              </a:cxn>
            </a:cxnLst>
            <a:rect l="0" t="0" r="r" b="b"/>
            <a:pathLst>
              <a:path w="21600" h="21600" extrusionOk="0">
                <a:moveTo>
                  <a:pt x="709" y="0"/>
                </a:moveTo>
                <a:cubicBezTo>
                  <a:pt x="318" y="0"/>
                  <a:pt x="0" y="340"/>
                  <a:pt x="0" y="760"/>
                </a:cubicBezTo>
                <a:lnTo>
                  <a:pt x="0" y="20840"/>
                </a:lnTo>
                <a:cubicBezTo>
                  <a:pt x="0" y="21260"/>
                  <a:pt x="318" y="21600"/>
                  <a:pt x="709" y="21600"/>
                </a:cubicBezTo>
                <a:lnTo>
                  <a:pt x="20891" y="21600"/>
                </a:lnTo>
                <a:cubicBezTo>
                  <a:pt x="21282" y="21600"/>
                  <a:pt x="21600" y="21260"/>
                  <a:pt x="21600" y="20840"/>
                </a:cubicBezTo>
                <a:lnTo>
                  <a:pt x="21600" y="760"/>
                </a:lnTo>
                <a:cubicBezTo>
                  <a:pt x="21600" y="340"/>
                  <a:pt x="21281" y="0"/>
                  <a:pt x="20891" y="0"/>
                </a:cubicBezTo>
                <a:lnTo>
                  <a:pt x="709" y="0"/>
                </a:lnTo>
                <a:close/>
              </a:path>
            </a:pathLst>
          </a:custGeom>
          <a:ln w="38100">
            <a:solidFill>
              <a:srgbClr val="2F353D"/>
            </a:solidFill>
          </a:ln>
        </p:spPr>
      </p:pic>
      <p:sp>
        <p:nvSpPr>
          <p:cNvPr id="236" name="CasellaDiTesto 6"/>
          <p:cNvSpPr txBox="1"/>
          <p:nvPr/>
        </p:nvSpPr>
        <p:spPr>
          <a:xfrm>
            <a:off x="7360919" y="440780"/>
            <a:ext cx="4369393" cy="49372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400">
                <a:solidFill>
                  <a:srgbClr val="FFFFFF"/>
                </a:solidFill>
                <a:latin typeface="+mn-lt"/>
                <a:ea typeface="+mn-ea"/>
                <a:cs typeface="+mn-cs"/>
                <a:sym typeface="Century Gothic"/>
              </a:defRPr>
            </a:pPr>
            <a:r>
              <a:rPr>
                <a:solidFill>
                  <a:srgbClr val="000000"/>
                </a:solidFill>
              </a:rPr>
              <a:t>Nel caso della titolazione acido forte – base forte si ha una ampia possibilità di scelta. Per concentrazioni 0.1 M, il pH al punto finale varia tra pH ~ 4.0 e pH ~ 10.0. </a:t>
            </a:r>
          </a:p>
          <a:p>
            <a:pPr algn="just">
              <a:defRPr sz="2400">
                <a:solidFill>
                  <a:srgbClr val="FFFFFF"/>
                </a:solidFill>
                <a:latin typeface="+mn-lt"/>
                <a:ea typeface="+mn-ea"/>
                <a:cs typeface="+mn-cs"/>
                <a:sym typeface="Century Gothic"/>
              </a:defRPr>
            </a:pPr>
            <a:endParaRPr/>
          </a:p>
          <a:p>
            <a:pPr algn="just">
              <a:defRPr sz="2400">
                <a:solidFill>
                  <a:srgbClr val="FFFFFF"/>
                </a:solidFill>
                <a:latin typeface="+mn-lt"/>
                <a:ea typeface="+mn-ea"/>
                <a:cs typeface="+mn-cs"/>
                <a:sym typeface="Century Gothic"/>
              </a:defRPr>
            </a:pPr>
            <a:endParaRPr/>
          </a:p>
          <a:p>
            <a:pPr algn="just">
              <a:defRPr sz="2400">
                <a:solidFill>
                  <a:srgbClr val="FFFFFF"/>
                </a:solidFill>
                <a:latin typeface="+mn-lt"/>
                <a:ea typeface="+mn-ea"/>
                <a:cs typeface="+mn-cs"/>
                <a:sym typeface="Century Gothic"/>
              </a:defRPr>
            </a:pPr>
            <a:endParaRPr/>
          </a:p>
          <a:p>
            <a:pPr algn="just">
              <a:defRPr sz="2400" b="1">
                <a:solidFill>
                  <a:srgbClr val="FF0000"/>
                </a:solidFill>
                <a:latin typeface="+mn-lt"/>
                <a:ea typeface="+mn-ea"/>
                <a:cs typeface="+mn-cs"/>
                <a:sym typeface="Century Gothic"/>
              </a:defRPr>
            </a:pPr>
            <a:r>
              <a:rPr>
                <a:solidFill>
                  <a:srgbClr val="000000"/>
                </a:solidFill>
              </a:rPr>
              <a:t>Qualsiasi indicatore con un pK</a:t>
            </a:r>
            <a:r>
              <a:rPr baseline="-25000">
                <a:solidFill>
                  <a:srgbClr val="000000"/>
                </a:solidFill>
              </a:rPr>
              <a:t>In</a:t>
            </a:r>
            <a:r>
              <a:rPr>
                <a:solidFill>
                  <a:srgbClr val="000000"/>
                </a:solidFill>
              </a:rPr>
              <a:t> compreso tra 4.5 e 9.5 può essere utilizzato.</a:t>
            </a:r>
          </a:p>
        </p:txBody>
      </p:sp>
      <p:sp>
        <p:nvSpPr>
          <p:cNvPr id="237" name="Rettangolo con angoli arrotondati 7"/>
          <p:cNvSpPr/>
          <p:nvPr/>
        </p:nvSpPr>
        <p:spPr>
          <a:xfrm>
            <a:off x="1139687" y="1895061"/>
            <a:ext cx="2504663" cy="2411898"/>
          </a:xfrm>
          <a:prstGeom prst="roundRect">
            <a:avLst>
              <a:gd name="adj" fmla="val 16667"/>
            </a:avLst>
          </a:prstGeom>
          <a:solidFill>
            <a:srgbClr val="92D050">
              <a:alpha val="39000"/>
            </a:srgbClr>
          </a:solidFill>
          <a:ln w="19050" cap="rnd">
            <a:solidFill>
              <a:srgbClr val="515151"/>
            </a:solidFill>
          </a:ln>
        </p:spPr>
        <p:txBody>
          <a:bodyPr lIns="45718" tIns="45718" rIns="45718" bIns="45718" anchor="ctr"/>
          <a:lstStyle/>
          <a:p>
            <a:pPr algn="ctr">
              <a:defRPr>
                <a:solidFill>
                  <a:srgbClr val="FFFFFF"/>
                </a:solidFill>
                <a:latin typeface="+mn-lt"/>
                <a:ea typeface="+mn-ea"/>
                <a:cs typeface="+mn-cs"/>
                <a:sym typeface="Century Gothic"/>
              </a:defRPr>
            </a:pPr>
            <a:endParaRPr/>
          </a:p>
        </p:txBody>
      </p:sp>
      <p:sp>
        <p:nvSpPr>
          <p:cNvPr id="238" name="CasellaDiTesto 8"/>
          <p:cNvSpPr txBox="1"/>
          <p:nvPr/>
        </p:nvSpPr>
        <p:spPr>
          <a:xfrm>
            <a:off x="1902964" y="1525728"/>
            <a:ext cx="732900" cy="370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solidFill>
                  <a:srgbClr val="FF0000"/>
                </a:solidFill>
                <a:latin typeface="+mn-lt"/>
                <a:ea typeface="+mn-ea"/>
                <a:cs typeface="+mn-cs"/>
                <a:sym typeface="Century Gothic"/>
              </a:defRPr>
            </a:lvl1pPr>
          </a:lstStyle>
          <a:p>
            <a:r>
              <a:rPr>
                <a:solidFill>
                  <a:srgbClr val="000000"/>
                </a:solidFill>
              </a:rPr>
              <a:t>pH 10</a:t>
            </a:r>
          </a:p>
        </p:txBody>
      </p:sp>
      <p:sp>
        <p:nvSpPr>
          <p:cNvPr id="239" name="CasellaDiTesto 10"/>
          <p:cNvSpPr txBox="1"/>
          <p:nvPr/>
        </p:nvSpPr>
        <p:spPr>
          <a:xfrm>
            <a:off x="1902962" y="3937626"/>
            <a:ext cx="606211" cy="370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solidFill>
                  <a:srgbClr val="FF0000"/>
                </a:solidFill>
                <a:latin typeface="+mn-lt"/>
                <a:ea typeface="+mn-ea"/>
                <a:cs typeface="+mn-cs"/>
                <a:sym typeface="Century Gothic"/>
              </a:defRPr>
            </a:lvl1pPr>
          </a:lstStyle>
          <a:p>
            <a:r>
              <a:rPr>
                <a:solidFill>
                  <a:srgbClr val="000000"/>
                </a:solidFill>
              </a:rPr>
              <a:t>pH 4</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241" name="Immagine 1" descr="Immagine 1"/>
          <p:cNvPicPr>
            <a:picLocks noChangeAspect="1"/>
          </p:cNvPicPr>
          <p:nvPr/>
        </p:nvPicPr>
        <p:blipFill>
          <a:blip r:embed="rId2"/>
          <a:stretch>
            <a:fillRect/>
          </a:stretch>
        </p:blipFill>
        <p:spPr>
          <a:xfrm>
            <a:off x="2570205" y="810531"/>
            <a:ext cx="7251674" cy="5977730"/>
          </a:xfrm>
          <a:prstGeom prst="rect">
            <a:avLst/>
          </a:prstGeom>
          <a:ln w="12700">
            <a:miter lim="400000"/>
          </a:ln>
        </p:spPr>
      </p:pic>
      <p:sp>
        <p:nvSpPr>
          <p:cNvPr id="242" name="CasellaDiTesto 2"/>
          <p:cNvSpPr txBox="1"/>
          <p:nvPr/>
        </p:nvSpPr>
        <p:spPr>
          <a:xfrm>
            <a:off x="3768349" y="69739"/>
            <a:ext cx="4922177" cy="461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a:solidFill>
                  <a:srgbClr val="FFFFFF"/>
                </a:solidFill>
                <a:latin typeface="+mn-lt"/>
                <a:ea typeface="+mn-ea"/>
                <a:cs typeface="+mn-cs"/>
                <a:sym typeface="Century Gothic"/>
              </a:defRPr>
            </a:lvl1pPr>
          </a:lstStyle>
          <a:p>
            <a:r>
              <a:rPr b="1" dirty="0">
                <a:solidFill>
                  <a:srgbClr val="000000"/>
                </a:solidFill>
              </a:rPr>
              <a:t>I </a:t>
            </a:r>
            <a:r>
              <a:rPr b="1" dirty="0" err="1">
                <a:solidFill>
                  <a:srgbClr val="000000"/>
                </a:solidFill>
              </a:rPr>
              <a:t>principali</a:t>
            </a:r>
            <a:r>
              <a:rPr b="1" dirty="0">
                <a:solidFill>
                  <a:srgbClr val="000000"/>
                </a:solidFill>
              </a:rPr>
              <a:t> </a:t>
            </a:r>
            <a:r>
              <a:rPr b="1" dirty="0" err="1">
                <a:solidFill>
                  <a:srgbClr val="000000"/>
                </a:solidFill>
              </a:rPr>
              <a:t>indicatori</a:t>
            </a:r>
            <a:r>
              <a:rPr b="1" dirty="0">
                <a:solidFill>
                  <a:srgbClr val="000000"/>
                </a:solidFill>
              </a:rPr>
              <a:t> </a:t>
            </a:r>
            <a:r>
              <a:rPr b="1" dirty="0" err="1">
                <a:solidFill>
                  <a:srgbClr val="000000"/>
                </a:solidFill>
              </a:rPr>
              <a:t>acido</a:t>
            </a:r>
            <a:r>
              <a:rPr b="1" dirty="0">
                <a:solidFill>
                  <a:srgbClr val="000000"/>
                </a:solidFill>
              </a:rPr>
              <a:t> base</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44" name="CasellaDiTesto 1"/>
          <p:cNvSpPr txBox="1"/>
          <p:nvPr/>
        </p:nvSpPr>
        <p:spPr>
          <a:xfrm>
            <a:off x="0" y="0"/>
            <a:ext cx="7546891" cy="47243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lgn="just">
              <a:defRPr b="1">
                <a:solidFill>
                  <a:srgbClr val="FFFFFF"/>
                </a:solidFill>
                <a:latin typeface="Lucida Grande"/>
                <a:ea typeface="Lucida Grande"/>
                <a:cs typeface="Lucida Grande"/>
                <a:sym typeface="Lucida Grande"/>
              </a:defRPr>
            </a:pPr>
            <a:r>
              <a:rPr dirty="0">
                <a:solidFill>
                  <a:srgbClr val="000000"/>
                </a:solidFill>
              </a:rPr>
              <a:t>Curve di </a:t>
            </a:r>
            <a:r>
              <a:rPr dirty="0" err="1">
                <a:solidFill>
                  <a:srgbClr val="000000"/>
                </a:solidFill>
              </a:rPr>
              <a:t>titolazione</a:t>
            </a:r>
            <a:r>
              <a:rPr dirty="0">
                <a:solidFill>
                  <a:srgbClr val="000000"/>
                </a:solidFill>
              </a:rPr>
              <a:t> ed </a:t>
            </a:r>
            <a:r>
              <a:rPr dirty="0" err="1">
                <a:solidFill>
                  <a:srgbClr val="000000"/>
                </a:solidFill>
              </a:rPr>
              <a:t>indicatori</a:t>
            </a:r>
            <a:endParaRPr dirty="0"/>
          </a:p>
          <a:p>
            <a:pPr algn="just">
              <a:defRPr b="1">
                <a:solidFill>
                  <a:srgbClr val="FFFFFF"/>
                </a:solidFill>
                <a:latin typeface="Lucida Grande"/>
                <a:ea typeface="Lucida Grande"/>
                <a:cs typeface="Lucida Grande"/>
                <a:sym typeface="Lucida Grande"/>
              </a:defRPr>
            </a:pPr>
            <a:endParaRPr dirty="0"/>
          </a:p>
          <a:p>
            <a:pPr algn="just">
              <a:defRPr b="1">
                <a:solidFill>
                  <a:srgbClr val="FFFFFF"/>
                </a:solidFill>
                <a:latin typeface="Lucida Grande"/>
                <a:ea typeface="Lucida Grande"/>
                <a:cs typeface="Lucida Grande"/>
                <a:sym typeface="Lucida Grande"/>
              </a:defRPr>
            </a:pPr>
            <a:endParaRPr dirty="0"/>
          </a:p>
          <a:p>
            <a:pPr algn="just">
              <a:defRPr sz="1900">
                <a:solidFill>
                  <a:srgbClr val="FFFFFF"/>
                </a:solidFill>
                <a:latin typeface="Lucida Grande"/>
                <a:ea typeface="Lucida Grande"/>
                <a:cs typeface="Lucida Grande"/>
                <a:sym typeface="Lucida Grande"/>
              </a:defRPr>
            </a:pPr>
            <a:r>
              <a:rPr dirty="0">
                <a:solidFill>
                  <a:srgbClr val="000000"/>
                </a:solidFill>
              </a:rPr>
              <a:t>La </a:t>
            </a:r>
            <a:r>
              <a:rPr dirty="0" err="1">
                <a:solidFill>
                  <a:srgbClr val="000000"/>
                </a:solidFill>
              </a:rPr>
              <a:t>costruzione</a:t>
            </a:r>
            <a:r>
              <a:rPr dirty="0">
                <a:solidFill>
                  <a:srgbClr val="000000"/>
                </a:solidFill>
              </a:rPr>
              <a:t> </a:t>
            </a:r>
            <a:r>
              <a:rPr dirty="0" err="1">
                <a:solidFill>
                  <a:srgbClr val="000000"/>
                </a:solidFill>
              </a:rPr>
              <a:t>delle</a:t>
            </a:r>
            <a:r>
              <a:rPr dirty="0">
                <a:solidFill>
                  <a:srgbClr val="000000"/>
                </a:solidFill>
              </a:rPr>
              <a:t> curve di </a:t>
            </a:r>
            <a:r>
              <a:rPr dirty="0" err="1">
                <a:solidFill>
                  <a:srgbClr val="000000"/>
                </a:solidFill>
              </a:rPr>
              <a:t>titolazione</a:t>
            </a:r>
            <a:r>
              <a:rPr dirty="0">
                <a:solidFill>
                  <a:srgbClr val="000000"/>
                </a:solidFill>
              </a:rPr>
              <a:t> </a:t>
            </a:r>
            <a:r>
              <a:rPr dirty="0" err="1">
                <a:solidFill>
                  <a:srgbClr val="000000"/>
                </a:solidFill>
              </a:rPr>
              <a:t>è</a:t>
            </a:r>
            <a:r>
              <a:rPr dirty="0">
                <a:solidFill>
                  <a:srgbClr val="000000"/>
                </a:solidFill>
              </a:rPr>
              <a:t> utile per:</a:t>
            </a:r>
          </a:p>
          <a:p>
            <a:pPr algn="just">
              <a:buSzPct val="100000"/>
              <a:buFont typeface="Arial"/>
              <a:buChar char="•"/>
              <a:defRPr sz="1900">
                <a:solidFill>
                  <a:srgbClr val="FFFFFF"/>
                </a:solidFill>
                <a:latin typeface="inherit"/>
                <a:ea typeface="inherit"/>
                <a:cs typeface="inherit"/>
                <a:sym typeface="inherit"/>
              </a:defRPr>
            </a:pPr>
            <a:r>
              <a:rPr dirty="0" err="1">
                <a:solidFill>
                  <a:srgbClr val="000000"/>
                </a:solidFill>
              </a:rPr>
              <a:t>prevedere</a:t>
            </a:r>
            <a:r>
              <a:rPr dirty="0">
                <a:solidFill>
                  <a:srgbClr val="000000"/>
                </a:solidFill>
              </a:rPr>
              <a:t> il </a:t>
            </a:r>
            <a:r>
              <a:rPr dirty="0" err="1">
                <a:solidFill>
                  <a:srgbClr val="000000"/>
                </a:solidFill>
              </a:rPr>
              <a:t>salto</a:t>
            </a:r>
            <a:r>
              <a:rPr dirty="0">
                <a:solidFill>
                  <a:srgbClr val="000000"/>
                </a:solidFill>
              </a:rPr>
              <a:t> di pH </a:t>
            </a:r>
            <a:r>
              <a:rPr dirty="0" err="1">
                <a:solidFill>
                  <a:srgbClr val="000000"/>
                </a:solidFill>
              </a:rPr>
              <a:t>intorno</a:t>
            </a:r>
            <a:r>
              <a:rPr dirty="0">
                <a:solidFill>
                  <a:srgbClr val="000000"/>
                </a:solidFill>
              </a:rPr>
              <a:t> al punto di </a:t>
            </a:r>
            <a:r>
              <a:rPr dirty="0" err="1">
                <a:solidFill>
                  <a:srgbClr val="000000"/>
                </a:solidFill>
              </a:rPr>
              <a:t>equivalenza</a:t>
            </a:r>
            <a:r>
              <a:rPr dirty="0">
                <a:solidFill>
                  <a:srgbClr val="000000"/>
                </a:solidFill>
              </a:rPr>
              <a:t>;</a:t>
            </a:r>
          </a:p>
          <a:p>
            <a:pPr algn="just">
              <a:buSzPct val="100000"/>
              <a:buFont typeface="Arial"/>
              <a:buChar char="•"/>
              <a:defRPr sz="1900">
                <a:solidFill>
                  <a:srgbClr val="FFFFFF"/>
                </a:solidFill>
                <a:latin typeface="inherit"/>
                <a:ea typeface="inherit"/>
                <a:cs typeface="inherit"/>
                <a:sym typeface="inherit"/>
              </a:defRPr>
            </a:pPr>
            <a:r>
              <a:rPr dirty="0" err="1">
                <a:solidFill>
                  <a:srgbClr val="000000"/>
                </a:solidFill>
              </a:rPr>
              <a:t>scegliere</a:t>
            </a:r>
            <a:r>
              <a:rPr dirty="0">
                <a:solidFill>
                  <a:srgbClr val="000000"/>
                </a:solidFill>
              </a:rPr>
              <a:t> il </a:t>
            </a:r>
            <a:r>
              <a:rPr dirty="0" err="1">
                <a:solidFill>
                  <a:srgbClr val="000000"/>
                </a:solidFill>
              </a:rPr>
              <a:t>sistema</a:t>
            </a:r>
            <a:r>
              <a:rPr dirty="0">
                <a:solidFill>
                  <a:srgbClr val="000000"/>
                </a:solidFill>
              </a:rPr>
              <a:t> di </a:t>
            </a:r>
            <a:r>
              <a:rPr dirty="0" err="1">
                <a:solidFill>
                  <a:srgbClr val="000000"/>
                </a:solidFill>
              </a:rPr>
              <a:t>ri</a:t>
            </a:r>
            <a:r>
              <a:rPr lang="it-IT" dirty="0">
                <a:solidFill>
                  <a:srgbClr val="000000"/>
                </a:solidFill>
              </a:rPr>
              <a:t>vel</a:t>
            </a:r>
            <a:r>
              <a:rPr dirty="0">
                <a:solidFill>
                  <a:srgbClr val="000000"/>
                </a:solidFill>
              </a:rPr>
              <a:t>azione.</a:t>
            </a:r>
          </a:p>
          <a:p>
            <a:pPr algn="just">
              <a:defRPr sz="1900">
                <a:solidFill>
                  <a:srgbClr val="FFFFFF"/>
                </a:solidFill>
                <a:latin typeface="inherit"/>
                <a:ea typeface="inherit"/>
                <a:cs typeface="inherit"/>
                <a:sym typeface="inherit"/>
              </a:defRPr>
            </a:pPr>
            <a:endParaRPr dirty="0"/>
          </a:p>
          <a:p>
            <a:pPr algn="just">
              <a:defRPr sz="1900">
                <a:solidFill>
                  <a:srgbClr val="FFFFFF"/>
                </a:solidFill>
                <a:latin typeface="Lucida Grande"/>
                <a:ea typeface="Lucida Grande"/>
                <a:cs typeface="Lucida Grande"/>
                <a:sym typeface="Lucida Grande"/>
              </a:defRPr>
            </a:pPr>
            <a:r>
              <a:rPr dirty="0" err="1">
                <a:solidFill>
                  <a:srgbClr val="000000"/>
                </a:solidFill>
              </a:rPr>
              <a:t>curva</a:t>
            </a:r>
            <a:r>
              <a:rPr dirty="0">
                <a:solidFill>
                  <a:srgbClr val="000000"/>
                </a:solidFill>
              </a:rPr>
              <a:t> di </a:t>
            </a:r>
            <a:r>
              <a:rPr dirty="0" err="1">
                <a:solidFill>
                  <a:srgbClr val="000000"/>
                </a:solidFill>
              </a:rPr>
              <a:t>titolazione</a:t>
            </a:r>
            <a:r>
              <a:rPr dirty="0">
                <a:solidFill>
                  <a:srgbClr val="000000"/>
                </a:solidFill>
              </a:rPr>
              <a:t> </a:t>
            </a:r>
            <a:r>
              <a:rPr dirty="0" err="1">
                <a:solidFill>
                  <a:srgbClr val="000000"/>
                </a:solidFill>
              </a:rPr>
              <a:t>acido</a:t>
            </a:r>
            <a:r>
              <a:rPr dirty="0">
                <a:solidFill>
                  <a:srgbClr val="000000"/>
                </a:solidFill>
              </a:rPr>
              <a:t> forte – base forte, con </a:t>
            </a:r>
            <a:r>
              <a:rPr dirty="0" err="1">
                <a:solidFill>
                  <a:srgbClr val="000000"/>
                </a:solidFill>
              </a:rPr>
              <a:t>l’indicazione</a:t>
            </a:r>
            <a:r>
              <a:rPr dirty="0">
                <a:solidFill>
                  <a:srgbClr val="000000"/>
                </a:solidFill>
              </a:rPr>
              <a:t> </a:t>
            </a:r>
            <a:r>
              <a:rPr dirty="0" err="1">
                <a:solidFill>
                  <a:srgbClr val="000000"/>
                </a:solidFill>
              </a:rPr>
              <a:t>degli</a:t>
            </a:r>
            <a:r>
              <a:rPr dirty="0">
                <a:solidFill>
                  <a:srgbClr val="000000"/>
                </a:solidFill>
              </a:rPr>
              <a:t> intervalli di </a:t>
            </a:r>
            <a:r>
              <a:rPr dirty="0" err="1">
                <a:solidFill>
                  <a:srgbClr val="000000"/>
                </a:solidFill>
              </a:rPr>
              <a:t>viraggio</a:t>
            </a:r>
            <a:r>
              <a:rPr dirty="0">
                <a:solidFill>
                  <a:srgbClr val="000000"/>
                </a:solidFill>
              </a:rPr>
              <a:t> di </a:t>
            </a:r>
            <a:r>
              <a:rPr dirty="0" err="1">
                <a:solidFill>
                  <a:srgbClr val="000000"/>
                </a:solidFill>
              </a:rPr>
              <a:t>tre</a:t>
            </a:r>
            <a:r>
              <a:rPr dirty="0">
                <a:solidFill>
                  <a:srgbClr val="000000"/>
                </a:solidFill>
              </a:rPr>
              <a:t> </a:t>
            </a:r>
            <a:r>
              <a:rPr dirty="0" err="1">
                <a:solidFill>
                  <a:srgbClr val="000000"/>
                </a:solidFill>
              </a:rPr>
              <a:t>indicatori</a:t>
            </a:r>
            <a:r>
              <a:rPr dirty="0">
                <a:solidFill>
                  <a:srgbClr val="000000"/>
                </a:solidFill>
              </a:rPr>
              <a:t> </a:t>
            </a:r>
            <a:r>
              <a:rPr dirty="0" err="1">
                <a:solidFill>
                  <a:srgbClr val="000000"/>
                </a:solidFill>
              </a:rPr>
              <a:t>acido</a:t>
            </a:r>
            <a:r>
              <a:rPr dirty="0">
                <a:solidFill>
                  <a:srgbClr val="000000"/>
                </a:solidFill>
              </a:rPr>
              <a:t>-base.</a:t>
            </a:r>
          </a:p>
          <a:p>
            <a:pPr algn="just">
              <a:defRPr sz="1900">
                <a:solidFill>
                  <a:srgbClr val="FFFFFF"/>
                </a:solidFill>
                <a:latin typeface="Lucida Grande"/>
                <a:ea typeface="Lucida Grande"/>
                <a:cs typeface="Lucida Grande"/>
                <a:sym typeface="Lucida Grande"/>
              </a:defRPr>
            </a:pPr>
            <a:endParaRPr dirty="0"/>
          </a:p>
          <a:p>
            <a:pPr algn="just">
              <a:defRPr sz="1900">
                <a:solidFill>
                  <a:srgbClr val="FFFFFF"/>
                </a:solidFill>
                <a:latin typeface="Lucida Grande"/>
                <a:ea typeface="Lucida Grande"/>
                <a:cs typeface="Lucida Grande"/>
                <a:sym typeface="Lucida Grande"/>
              </a:defRPr>
            </a:pPr>
            <a:r>
              <a:rPr dirty="0">
                <a:solidFill>
                  <a:srgbClr val="000000"/>
                </a:solidFill>
              </a:rPr>
              <a:t>Dal </a:t>
            </a:r>
            <a:r>
              <a:rPr dirty="0" err="1">
                <a:solidFill>
                  <a:srgbClr val="000000"/>
                </a:solidFill>
              </a:rPr>
              <a:t>momento</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tali</a:t>
            </a:r>
            <a:r>
              <a:rPr dirty="0">
                <a:solidFill>
                  <a:srgbClr val="000000"/>
                </a:solidFill>
              </a:rPr>
              <a:t> intervalli </a:t>
            </a:r>
            <a:r>
              <a:rPr dirty="0" err="1">
                <a:solidFill>
                  <a:srgbClr val="000000"/>
                </a:solidFill>
              </a:rPr>
              <a:t>si</a:t>
            </a:r>
            <a:r>
              <a:rPr dirty="0">
                <a:solidFill>
                  <a:srgbClr val="000000"/>
                </a:solidFill>
              </a:rPr>
              <a:t> </a:t>
            </a:r>
            <a:r>
              <a:rPr dirty="0" err="1">
                <a:solidFill>
                  <a:srgbClr val="000000"/>
                </a:solidFill>
              </a:rPr>
              <a:t>trovano</a:t>
            </a:r>
            <a:r>
              <a:rPr dirty="0">
                <a:solidFill>
                  <a:srgbClr val="000000"/>
                </a:solidFill>
              </a:rPr>
              <a:t> </a:t>
            </a:r>
            <a:r>
              <a:rPr dirty="0" err="1">
                <a:solidFill>
                  <a:srgbClr val="000000"/>
                </a:solidFill>
              </a:rPr>
              <a:t>sulla</a:t>
            </a:r>
            <a:r>
              <a:rPr dirty="0">
                <a:solidFill>
                  <a:srgbClr val="000000"/>
                </a:solidFill>
              </a:rPr>
              <a:t> </a:t>
            </a:r>
            <a:r>
              <a:rPr dirty="0" err="1">
                <a:solidFill>
                  <a:srgbClr val="000000"/>
                </a:solidFill>
              </a:rPr>
              <a:t>parte</a:t>
            </a:r>
            <a:r>
              <a:rPr dirty="0">
                <a:solidFill>
                  <a:srgbClr val="000000"/>
                </a:solidFill>
              </a:rPr>
              <a:t> </a:t>
            </a:r>
            <a:r>
              <a:rPr dirty="0" err="1">
                <a:solidFill>
                  <a:srgbClr val="000000"/>
                </a:solidFill>
              </a:rPr>
              <a:t>ripida</a:t>
            </a:r>
            <a:r>
              <a:rPr dirty="0">
                <a:solidFill>
                  <a:srgbClr val="000000"/>
                </a:solidFill>
              </a:rPr>
              <a:t> </a:t>
            </a:r>
            <a:r>
              <a:rPr dirty="0" err="1">
                <a:solidFill>
                  <a:srgbClr val="000000"/>
                </a:solidFill>
              </a:rPr>
              <a:t>della</a:t>
            </a:r>
            <a:r>
              <a:rPr dirty="0">
                <a:solidFill>
                  <a:srgbClr val="000000"/>
                </a:solidFill>
              </a:rPr>
              <a:t> </a:t>
            </a:r>
            <a:r>
              <a:rPr dirty="0" err="1">
                <a:solidFill>
                  <a:srgbClr val="000000"/>
                </a:solidFill>
              </a:rPr>
              <a:t>curva</a:t>
            </a:r>
            <a:r>
              <a:rPr dirty="0">
                <a:solidFill>
                  <a:srgbClr val="000000"/>
                </a:solidFill>
              </a:rPr>
              <a:t>, tutti e </a:t>
            </a:r>
            <a:r>
              <a:rPr dirty="0" err="1">
                <a:solidFill>
                  <a:srgbClr val="000000"/>
                </a:solidFill>
              </a:rPr>
              <a:t>tre</a:t>
            </a:r>
            <a:r>
              <a:rPr dirty="0">
                <a:solidFill>
                  <a:srgbClr val="000000"/>
                </a:solidFill>
              </a:rPr>
              <a:t> </a:t>
            </a:r>
            <a:r>
              <a:rPr dirty="0" err="1">
                <a:solidFill>
                  <a:srgbClr val="000000"/>
                </a:solidFill>
              </a:rPr>
              <a:t>questi</a:t>
            </a:r>
            <a:r>
              <a:rPr dirty="0">
                <a:solidFill>
                  <a:srgbClr val="000000"/>
                </a:solidFill>
              </a:rPr>
              <a:t> </a:t>
            </a:r>
            <a:r>
              <a:rPr dirty="0" err="1">
                <a:solidFill>
                  <a:srgbClr val="000000"/>
                </a:solidFill>
              </a:rPr>
              <a:t>indicatori</a:t>
            </a:r>
            <a:r>
              <a:rPr dirty="0">
                <a:solidFill>
                  <a:srgbClr val="000000"/>
                </a:solidFill>
              </a:rPr>
              <a:t> </a:t>
            </a:r>
            <a:r>
              <a:rPr dirty="0" err="1">
                <a:solidFill>
                  <a:srgbClr val="000000"/>
                </a:solidFill>
              </a:rPr>
              <a:t>sono</a:t>
            </a:r>
            <a:r>
              <a:rPr dirty="0">
                <a:solidFill>
                  <a:srgbClr val="000000"/>
                </a:solidFill>
              </a:rPr>
              <a:t> </a:t>
            </a:r>
            <a:r>
              <a:rPr dirty="0" err="1">
                <a:solidFill>
                  <a:srgbClr val="000000"/>
                </a:solidFill>
              </a:rPr>
              <a:t>utilizzabili</a:t>
            </a:r>
            <a:r>
              <a:rPr dirty="0">
                <a:solidFill>
                  <a:srgbClr val="000000"/>
                </a:solidFill>
              </a:rPr>
              <a:t> per </a:t>
            </a:r>
            <a:r>
              <a:rPr dirty="0" err="1">
                <a:solidFill>
                  <a:srgbClr val="000000"/>
                </a:solidFill>
              </a:rPr>
              <a:t>evidenziare</a:t>
            </a:r>
            <a:r>
              <a:rPr dirty="0">
                <a:solidFill>
                  <a:srgbClr val="000000"/>
                </a:solidFill>
              </a:rPr>
              <a:t> il punto di </a:t>
            </a:r>
            <a:r>
              <a:rPr dirty="0" err="1">
                <a:solidFill>
                  <a:srgbClr val="000000"/>
                </a:solidFill>
              </a:rPr>
              <a:t>equivalenza</a:t>
            </a:r>
            <a:r>
              <a:rPr dirty="0">
                <a:solidFill>
                  <a:srgbClr val="000000"/>
                </a:solidFill>
              </a:rPr>
              <a:t>.</a:t>
            </a:r>
          </a:p>
          <a:p>
            <a:pPr algn="just">
              <a:defRPr sz="1900" u="sng">
                <a:solidFill>
                  <a:srgbClr val="FFFFFF"/>
                </a:solidFill>
                <a:latin typeface="Lucida Grande"/>
                <a:ea typeface="Lucida Grande"/>
                <a:cs typeface="Lucida Grande"/>
                <a:sym typeface="Lucida Grande"/>
              </a:defRPr>
            </a:pPr>
            <a:r>
              <a:rPr dirty="0">
                <a:solidFill>
                  <a:srgbClr val="000000"/>
                </a:solidFill>
              </a:rPr>
              <a:t>Nel </a:t>
            </a:r>
            <a:r>
              <a:rPr dirty="0" err="1">
                <a:solidFill>
                  <a:srgbClr val="000000"/>
                </a:solidFill>
              </a:rPr>
              <a:t>caso</a:t>
            </a:r>
            <a:r>
              <a:rPr dirty="0">
                <a:solidFill>
                  <a:srgbClr val="000000"/>
                </a:solidFill>
              </a:rPr>
              <a:t> di </a:t>
            </a:r>
            <a:r>
              <a:rPr dirty="0" err="1">
                <a:solidFill>
                  <a:srgbClr val="000000"/>
                </a:solidFill>
              </a:rPr>
              <a:t>titolazioni</a:t>
            </a:r>
            <a:r>
              <a:rPr dirty="0">
                <a:solidFill>
                  <a:srgbClr val="000000"/>
                </a:solidFill>
              </a:rPr>
              <a:t> di </a:t>
            </a:r>
            <a:r>
              <a:rPr dirty="0" err="1">
                <a:solidFill>
                  <a:srgbClr val="000000"/>
                </a:solidFill>
              </a:rPr>
              <a:t>acidi</a:t>
            </a:r>
            <a:r>
              <a:rPr dirty="0">
                <a:solidFill>
                  <a:srgbClr val="000000"/>
                </a:solidFill>
              </a:rPr>
              <a:t> e </a:t>
            </a:r>
            <a:r>
              <a:rPr dirty="0" err="1">
                <a:solidFill>
                  <a:srgbClr val="000000"/>
                </a:solidFill>
              </a:rPr>
              <a:t>basi</a:t>
            </a:r>
            <a:r>
              <a:rPr dirty="0">
                <a:solidFill>
                  <a:srgbClr val="000000"/>
                </a:solidFill>
              </a:rPr>
              <a:t> </a:t>
            </a:r>
            <a:r>
              <a:rPr dirty="0" err="1">
                <a:solidFill>
                  <a:srgbClr val="000000"/>
                </a:solidFill>
              </a:rPr>
              <a:t>deboli</a:t>
            </a:r>
            <a:r>
              <a:rPr dirty="0">
                <a:solidFill>
                  <a:srgbClr val="000000"/>
                </a:solidFill>
              </a:rPr>
              <a:t>, la </a:t>
            </a:r>
            <a:r>
              <a:rPr dirty="0" err="1">
                <a:solidFill>
                  <a:srgbClr val="000000"/>
                </a:solidFill>
              </a:rPr>
              <a:t>scelta</a:t>
            </a:r>
            <a:r>
              <a:rPr dirty="0">
                <a:solidFill>
                  <a:srgbClr val="000000"/>
                </a:solidFill>
              </a:rPr>
              <a:t> </a:t>
            </a:r>
            <a:r>
              <a:rPr dirty="0" err="1">
                <a:solidFill>
                  <a:srgbClr val="000000"/>
                </a:solidFill>
              </a:rPr>
              <a:t>dell’indicatore</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più</a:t>
            </a:r>
            <a:r>
              <a:rPr dirty="0">
                <a:solidFill>
                  <a:srgbClr val="000000"/>
                </a:solidFill>
              </a:rPr>
              <a:t> </a:t>
            </a:r>
            <a:r>
              <a:rPr dirty="0" err="1">
                <a:solidFill>
                  <a:srgbClr val="000000"/>
                </a:solidFill>
              </a:rPr>
              <a:t>critica</a:t>
            </a:r>
            <a:r>
              <a:rPr dirty="0">
                <a:solidFill>
                  <a:srgbClr val="000000"/>
                </a:solidFill>
              </a:rPr>
              <a:t> e </a:t>
            </a:r>
            <a:r>
              <a:rPr dirty="0" err="1">
                <a:solidFill>
                  <a:srgbClr val="000000"/>
                </a:solidFill>
              </a:rPr>
              <a:t>bisogna</a:t>
            </a:r>
            <a:r>
              <a:rPr dirty="0">
                <a:solidFill>
                  <a:srgbClr val="000000"/>
                </a:solidFill>
              </a:rPr>
              <a:t> </a:t>
            </a:r>
            <a:r>
              <a:rPr dirty="0" err="1">
                <a:solidFill>
                  <a:srgbClr val="000000"/>
                </a:solidFill>
              </a:rPr>
              <a:t>analizzare</a:t>
            </a:r>
            <a:r>
              <a:rPr dirty="0">
                <a:solidFill>
                  <a:srgbClr val="000000"/>
                </a:solidFill>
              </a:rPr>
              <a:t> con </a:t>
            </a:r>
            <a:r>
              <a:rPr dirty="0" err="1">
                <a:solidFill>
                  <a:srgbClr val="000000"/>
                </a:solidFill>
              </a:rPr>
              <a:t>maggiore</a:t>
            </a:r>
            <a:r>
              <a:rPr dirty="0">
                <a:solidFill>
                  <a:srgbClr val="000000"/>
                </a:solidFill>
              </a:rPr>
              <a:t> </a:t>
            </a:r>
            <a:r>
              <a:rPr dirty="0" err="1">
                <a:solidFill>
                  <a:srgbClr val="000000"/>
                </a:solidFill>
              </a:rPr>
              <a:t>attenzione</a:t>
            </a:r>
            <a:r>
              <a:rPr dirty="0">
                <a:solidFill>
                  <a:srgbClr val="000000"/>
                </a:solidFill>
              </a:rPr>
              <a:t> la </a:t>
            </a:r>
            <a:r>
              <a:rPr dirty="0" err="1">
                <a:solidFill>
                  <a:srgbClr val="000000"/>
                </a:solidFill>
              </a:rPr>
              <a:t>curva</a:t>
            </a:r>
            <a:r>
              <a:rPr dirty="0">
                <a:solidFill>
                  <a:srgbClr val="000000"/>
                </a:solidFill>
              </a:rPr>
              <a:t> di </a:t>
            </a:r>
            <a:r>
              <a:rPr dirty="0" err="1">
                <a:solidFill>
                  <a:srgbClr val="000000"/>
                </a:solidFill>
              </a:rPr>
              <a:t>titolazione</a:t>
            </a:r>
            <a:r>
              <a:rPr dirty="0">
                <a:solidFill>
                  <a:srgbClr val="000000"/>
                </a:solidFill>
              </a:rPr>
              <a:t>.</a:t>
            </a:r>
          </a:p>
        </p:txBody>
      </p:sp>
      <p:pic>
        <p:nvPicPr>
          <p:cNvPr id="245" name="Immagine 2" descr="Immagine 2"/>
          <p:cNvPicPr>
            <a:picLocks noChangeAspect="1"/>
          </p:cNvPicPr>
          <p:nvPr/>
        </p:nvPicPr>
        <p:blipFill>
          <a:blip r:embed="rId2"/>
          <a:stretch>
            <a:fillRect/>
          </a:stretch>
        </p:blipFill>
        <p:spPr>
          <a:xfrm>
            <a:off x="7682159" y="695755"/>
            <a:ext cx="4509841" cy="3332855"/>
          </a:xfrm>
          <a:prstGeom prst="rect">
            <a:avLst/>
          </a:prstGeom>
          <a:ln w="12700">
            <a:miter lim="400000"/>
          </a:ln>
        </p:spPr>
      </p:pic>
      <p:sp>
        <p:nvSpPr>
          <p:cNvPr id="246" name="CasellaDiTesto 4"/>
          <p:cNvSpPr txBox="1"/>
          <p:nvPr/>
        </p:nvSpPr>
        <p:spPr>
          <a:xfrm>
            <a:off x="407772" y="5146586"/>
            <a:ext cx="11132747" cy="15324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lgn="just">
              <a:defRPr sz="2200">
                <a:solidFill>
                  <a:srgbClr val="FFFFFF"/>
                </a:solidFill>
                <a:latin typeface="Lucida Grande"/>
                <a:ea typeface="Lucida Grande"/>
                <a:cs typeface="Lucida Grande"/>
                <a:sym typeface="Lucida Grande"/>
              </a:defRPr>
            </a:pPr>
            <a:r>
              <a:rPr sz="2000" dirty="0">
                <a:solidFill>
                  <a:srgbClr val="000000"/>
                </a:solidFill>
              </a:rPr>
              <a:t>Una </a:t>
            </a:r>
            <a:r>
              <a:rPr sz="2000" dirty="0" err="1">
                <a:solidFill>
                  <a:srgbClr val="000000"/>
                </a:solidFill>
              </a:rPr>
              <a:t>titolazione</a:t>
            </a:r>
            <a:r>
              <a:rPr sz="2000" dirty="0">
                <a:solidFill>
                  <a:srgbClr val="000000"/>
                </a:solidFill>
              </a:rPr>
              <a:t> </a:t>
            </a:r>
            <a:r>
              <a:rPr sz="2000" dirty="0" err="1">
                <a:solidFill>
                  <a:srgbClr val="000000"/>
                </a:solidFill>
              </a:rPr>
              <a:t>può</a:t>
            </a:r>
            <a:r>
              <a:rPr sz="2000" dirty="0">
                <a:solidFill>
                  <a:srgbClr val="000000"/>
                </a:solidFill>
              </a:rPr>
              <a:t> </a:t>
            </a:r>
            <a:r>
              <a:rPr sz="2000" dirty="0" err="1">
                <a:solidFill>
                  <a:srgbClr val="000000"/>
                </a:solidFill>
              </a:rPr>
              <a:t>essere</a:t>
            </a:r>
            <a:r>
              <a:rPr sz="2000" dirty="0">
                <a:solidFill>
                  <a:srgbClr val="000000"/>
                </a:solidFill>
              </a:rPr>
              <a:t> </a:t>
            </a:r>
            <a:r>
              <a:rPr sz="2000" dirty="0" err="1">
                <a:solidFill>
                  <a:srgbClr val="000000"/>
                </a:solidFill>
              </a:rPr>
              <a:t>comunque</a:t>
            </a:r>
            <a:r>
              <a:rPr sz="2000" dirty="0">
                <a:solidFill>
                  <a:srgbClr val="000000"/>
                </a:solidFill>
              </a:rPr>
              <a:t> </a:t>
            </a:r>
            <a:r>
              <a:rPr sz="2000" dirty="0" err="1">
                <a:solidFill>
                  <a:srgbClr val="000000"/>
                </a:solidFill>
              </a:rPr>
              <a:t>eseguita</a:t>
            </a:r>
            <a:r>
              <a:rPr sz="2000" dirty="0">
                <a:solidFill>
                  <a:srgbClr val="000000"/>
                </a:solidFill>
              </a:rPr>
              <a:t> se</a:t>
            </a:r>
            <a:r>
              <a:rPr lang="it-IT" sz="2000" dirty="0">
                <a:solidFill>
                  <a:srgbClr val="000000"/>
                </a:solidFill>
              </a:rPr>
              <a:t> presenta</a:t>
            </a:r>
            <a:r>
              <a:rPr sz="2000" dirty="0">
                <a:solidFill>
                  <a:srgbClr val="000000"/>
                </a:solidFill>
              </a:rPr>
              <a:t>:</a:t>
            </a:r>
            <a:endParaRPr lang="it-IT" sz="2000" dirty="0"/>
          </a:p>
          <a:p>
            <a:pPr marL="342900" indent="-342900" algn="just">
              <a:lnSpc>
                <a:spcPct val="200000"/>
              </a:lnSpc>
              <a:buFont typeface="Arial" panose="020B0604020202020204" pitchFamily="34" charset="0"/>
              <a:buChar char="•"/>
              <a:defRPr sz="2200">
                <a:solidFill>
                  <a:srgbClr val="FFFFFF"/>
                </a:solidFill>
                <a:latin typeface="Lucida Grande"/>
                <a:ea typeface="Lucida Grande"/>
                <a:cs typeface="Lucida Grande"/>
                <a:sym typeface="Lucida Grande"/>
              </a:defRPr>
            </a:pPr>
            <a:r>
              <a:rPr sz="2000" dirty="0">
                <a:solidFill>
                  <a:srgbClr val="000000"/>
                </a:solidFill>
              </a:rPr>
              <a:t>un </a:t>
            </a:r>
            <a:r>
              <a:rPr sz="2000" dirty="0" err="1">
                <a:solidFill>
                  <a:srgbClr val="000000"/>
                </a:solidFill>
              </a:rPr>
              <a:t>salto</a:t>
            </a:r>
            <a:r>
              <a:rPr sz="2000" dirty="0">
                <a:solidFill>
                  <a:srgbClr val="000000"/>
                </a:solidFill>
              </a:rPr>
              <a:t> di pH </a:t>
            </a:r>
            <a:r>
              <a:rPr lang="it-IT" sz="2000" dirty="0">
                <a:solidFill>
                  <a:srgbClr val="000000"/>
                </a:solidFill>
              </a:rPr>
              <a:t> sufficiente </a:t>
            </a:r>
            <a:r>
              <a:rPr sz="2000" dirty="0" err="1">
                <a:solidFill>
                  <a:srgbClr val="000000"/>
                </a:solidFill>
              </a:rPr>
              <a:t>intorno</a:t>
            </a:r>
            <a:r>
              <a:rPr sz="2000" dirty="0">
                <a:solidFill>
                  <a:srgbClr val="000000"/>
                </a:solidFill>
              </a:rPr>
              <a:t> al punto </a:t>
            </a:r>
            <a:r>
              <a:rPr sz="2000" dirty="0" err="1">
                <a:solidFill>
                  <a:srgbClr val="000000"/>
                </a:solidFill>
              </a:rPr>
              <a:t>equivalente</a:t>
            </a:r>
            <a:r>
              <a:rPr sz="2000" dirty="0">
                <a:solidFill>
                  <a:srgbClr val="000000"/>
                </a:solidFill>
              </a:rPr>
              <a:t>;</a:t>
            </a:r>
            <a:endParaRPr lang="it-IT" sz="2000" dirty="0"/>
          </a:p>
          <a:p>
            <a:pPr marL="342900" indent="-342900" algn="just">
              <a:lnSpc>
                <a:spcPct val="200000"/>
              </a:lnSpc>
              <a:buFont typeface="Arial" panose="020B0604020202020204" pitchFamily="34" charset="0"/>
              <a:buChar char="•"/>
              <a:defRPr sz="2200">
                <a:solidFill>
                  <a:srgbClr val="FFFFFF"/>
                </a:solidFill>
                <a:latin typeface="Lucida Grande"/>
                <a:ea typeface="Lucida Grande"/>
                <a:cs typeface="Lucida Grande"/>
                <a:sym typeface="Lucida Grande"/>
              </a:defRPr>
            </a:pPr>
            <a:r>
              <a:rPr sz="2000" dirty="0" err="1">
                <a:solidFill>
                  <a:srgbClr val="000000"/>
                </a:solidFill>
              </a:rPr>
              <a:t>l’indicatore</a:t>
            </a:r>
            <a:r>
              <a:rPr sz="2000" dirty="0">
                <a:solidFill>
                  <a:srgbClr val="000000"/>
                </a:solidFill>
              </a:rPr>
              <a:t> </a:t>
            </a:r>
            <a:r>
              <a:rPr sz="2000" dirty="0" err="1">
                <a:solidFill>
                  <a:srgbClr val="000000"/>
                </a:solidFill>
              </a:rPr>
              <a:t>è</a:t>
            </a:r>
            <a:r>
              <a:rPr sz="2000" dirty="0">
                <a:solidFill>
                  <a:srgbClr val="000000"/>
                </a:solidFill>
              </a:rPr>
              <a:t> </a:t>
            </a:r>
            <a:r>
              <a:rPr sz="2000" dirty="0" err="1">
                <a:solidFill>
                  <a:srgbClr val="000000"/>
                </a:solidFill>
              </a:rPr>
              <a:t>scelto</a:t>
            </a:r>
            <a:r>
              <a:rPr sz="2000" dirty="0">
                <a:solidFill>
                  <a:srgbClr val="000000"/>
                </a:solidFill>
              </a:rPr>
              <a:t> in </a:t>
            </a:r>
            <a:r>
              <a:rPr sz="2000" dirty="0" err="1">
                <a:solidFill>
                  <a:srgbClr val="000000"/>
                </a:solidFill>
              </a:rPr>
              <a:t>conseguenza</a:t>
            </a:r>
            <a:r>
              <a:rPr sz="2000" dirty="0">
                <a:solidFill>
                  <a:srgbClr val="000000"/>
                </a:solidFill>
              </a:rPr>
              <a:t> </a:t>
            </a:r>
            <a:r>
              <a:rPr sz="2000" dirty="0" err="1">
                <a:solidFill>
                  <a:srgbClr val="000000"/>
                </a:solidFill>
              </a:rPr>
              <a:t>dell’ampiezza</a:t>
            </a:r>
            <a:r>
              <a:rPr sz="2000" dirty="0">
                <a:solidFill>
                  <a:srgbClr val="000000"/>
                </a:solidFill>
              </a:rPr>
              <a:t> e </a:t>
            </a:r>
            <a:r>
              <a:rPr sz="2000" dirty="0" err="1">
                <a:solidFill>
                  <a:srgbClr val="000000"/>
                </a:solidFill>
              </a:rPr>
              <a:t>della</a:t>
            </a:r>
            <a:r>
              <a:rPr sz="2000" dirty="0">
                <a:solidFill>
                  <a:srgbClr val="000000"/>
                </a:solidFill>
              </a:rPr>
              <a:t> </a:t>
            </a:r>
            <a:r>
              <a:rPr sz="2000" dirty="0" err="1">
                <a:solidFill>
                  <a:srgbClr val="000000"/>
                </a:solidFill>
              </a:rPr>
              <a:t>posizione</a:t>
            </a:r>
            <a:r>
              <a:rPr sz="2000" dirty="0">
                <a:solidFill>
                  <a:srgbClr val="000000"/>
                </a:solidFill>
              </a:rPr>
              <a:t> del </a:t>
            </a:r>
            <a:r>
              <a:rPr sz="2000" dirty="0" err="1">
                <a:solidFill>
                  <a:srgbClr val="000000"/>
                </a:solidFill>
              </a:rPr>
              <a:t>salto</a:t>
            </a:r>
            <a:r>
              <a:rPr sz="2000" dirty="0">
                <a:solidFill>
                  <a:srgbClr val="000000"/>
                </a:solidFill>
              </a:rPr>
              <a:t> di </a:t>
            </a:r>
            <a:r>
              <a:rPr sz="2000" dirty="0" err="1">
                <a:solidFill>
                  <a:srgbClr val="000000"/>
                </a:solidFill>
              </a:rPr>
              <a:t>pH.</a:t>
            </a:r>
            <a:endParaRPr sz="2000" dirty="0"/>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509ECB1B-2962-4FE7-77AB-6379B136DD98}"/>
              </a:ext>
            </a:extLst>
          </p:cNvPr>
          <p:cNvSpPr txBox="1"/>
          <p:nvPr/>
        </p:nvSpPr>
        <p:spPr>
          <a:xfrm>
            <a:off x="23531" y="0"/>
            <a:ext cx="8972551" cy="1261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2200" b="1" dirty="0">
                <a:solidFill>
                  <a:srgbClr val="000000"/>
                </a:solidFill>
                <a:effectLst/>
                <a:latin typeface="Calibri" panose="020F0502020204030204" pitchFamily="34" charset="0"/>
              </a:rPr>
              <a:t>Titolazione di 20 ml di una soluzione acquosa di HCl 0.1 </a:t>
            </a:r>
            <a:r>
              <a:rPr lang="it-IT" sz="2200" b="1" dirty="0" err="1">
                <a:solidFill>
                  <a:srgbClr val="000000"/>
                </a:solidFill>
                <a:effectLst/>
                <a:latin typeface="Calibri" panose="020F0502020204030204" pitchFamily="34" charset="0"/>
              </a:rPr>
              <a:t>M</a:t>
            </a:r>
            <a:r>
              <a:rPr lang="it-IT" sz="2200" b="1" dirty="0">
                <a:solidFill>
                  <a:srgbClr val="000000"/>
                </a:solidFill>
                <a:effectLst/>
                <a:latin typeface="Calibri" panose="020F0502020204030204" pitchFamily="34" charset="0"/>
              </a:rPr>
              <a:t> con una soluzione acquosa di </a:t>
            </a:r>
            <a:r>
              <a:rPr lang="it-IT" sz="2200" b="1" dirty="0" err="1">
                <a:solidFill>
                  <a:srgbClr val="000000"/>
                </a:solidFill>
                <a:effectLst/>
                <a:latin typeface="Calibri" panose="020F0502020204030204" pitchFamily="34" charset="0"/>
              </a:rPr>
              <a:t>NaOH</a:t>
            </a:r>
            <a:r>
              <a:rPr lang="it-IT" sz="2200" b="1" dirty="0">
                <a:solidFill>
                  <a:srgbClr val="000000"/>
                </a:solidFill>
                <a:effectLst/>
                <a:latin typeface="Calibri" panose="020F0502020204030204" pitchFamily="34" charset="0"/>
              </a:rPr>
              <a:t> 0.1 </a:t>
            </a:r>
            <a:r>
              <a:rPr lang="it-IT" sz="2200" b="1" dirty="0" err="1">
                <a:solidFill>
                  <a:srgbClr val="000000"/>
                </a:solidFill>
                <a:effectLst/>
                <a:latin typeface="Calibri" panose="020F0502020204030204" pitchFamily="34" charset="0"/>
              </a:rPr>
              <a:t>M</a:t>
            </a:r>
            <a:endParaRPr lang="it-IT" sz="2200" b="1" dirty="0">
              <a:solidFill>
                <a:schemeClr val="bg1"/>
              </a:solidFill>
              <a:effectLst/>
              <a:latin typeface="Calibri" panose="020F0502020204030204" pitchFamily="34" charset="0"/>
            </a:endParaRPr>
          </a:p>
          <a:p>
            <a:endParaRPr lang="it-IT" sz="1600" b="1" dirty="0">
              <a:solidFill>
                <a:schemeClr val="bg1"/>
              </a:solidFill>
              <a:latin typeface="Calibri" panose="020F0502020204030204" pitchFamily="34" charset="0"/>
            </a:endParaRPr>
          </a:p>
          <a:p>
            <a:r>
              <a:rPr lang="it-IT" sz="1600" b="1" dirty="0">
                <a:solidFill>
                  <a:srgbClr val="000000"/>
                </a:solidFill>
                <a:latin typeface="Calibri" panose="020F0502020204030204" pitchFamily="34" charset="0"/>
              </a:rPr>
              <a:t>Indicatore: rosso fenolo</a:t>
            </a:r>
            <a:r>
              <a:rPr lang="it-IT" sz="1600" b="1" dirty="0">
                <a:solidFill>
                  <a:srgbClr val="000000"/>
                </a:solidFill>
                <a:effectLst/>
                <a:latin typeface="Calibri" panose="020F0502020204030204" pitchFamily="34" charset="0"/>
              </a:rPr>
              <a:t>  (intervallo di viraggio 6.8-8.2)</a:t>
            </a:r>
            <a:endParaRPr lang="it-IT" sz="1600" b="1" dirty="0">
              <a:solidFill>
                <a:schemeClr val="bg1"/>
              </a:solidFill>
              <a:effectLst/>
            </a:endParaRPr>
          </a:p>
        </p:txBody>
      </p:sp>
      <p:pic>
        <p:nvPicPr>
          <p:cNvPr id="7" name="Immagine 6">
            <a:extLst>
              <a:ext uri="{FF2B5EF4-FFF2-40B4-BE49-F238E27FC236}">
                <a16:creationId xmlns:a16="http://schemas.microsoft.com/office/drawing/2014/main" id="{D305A53D-D312-FC88-DD31-A07006C35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6" y="1332291"/>
            <a:ext cx="12046324" cy="5512262"/>
          </a:xfrm>
          <a:prstGeom prst="rect">
            <a:avLst/>
          </a:prstGeom>
        </p:spPr>
      </p:pic>
      <p:pic>
        <p:nvPicPr>
          <p:cNvPr id="3" name="Immagine 2">
            <a:extLst>
              <a:ext uri="{FF2B5EF4-FFF2-40B4-BE49-F238E27FC236}">
                <a16:creationId xmlns:a16="http://schemas.microsoft.com/office/drawing/2014/main" id="{AA192722-6E0B-B6C1-1EEE-9EDBB248C4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114" y="13447"/>
            <a:ext cx="2366355" cy="1389564"/>
          </a:xfrm>
          <a:prstGeom prst="rect">
            <a:avLst/>
          </a:prstGeom>
        </p:spPr>
      </p:pic>
    </p:spTree>
    <p:extLst>
      <p:ext uri="{BB962C8B-B14F-4D97-AF65-F5344CB8AC3E}">
        <p14:creationId xmlns:p14="http://schemas.microsoft.com/office/powerpoint/2010/main" val="1393037758"/>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48" name="Curva di titolazione per acido debole"/>
          <p:cNvSpPr txBox="1"/>
          <p:nvPr/>
        </p:nvSpPr>
        <p:spPr>
          <a:xfrm>
            <a:off x="136150" y="53788"/>
            <a:ext cx="5455977" cy="461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a:solidFill>
                  <a:srgbClr val="FFFFFF"/>
                </a:solidFill>
              </a:defRPr>
            </a:lvl1pPr>
          </a:lstStyle>
          <a:p>
            <a:r>
              <a:rPr b="1" u="sng" dirty="0" err="1">
                <a:solidFill>
                  <a:srgbClr val="000000"/>
                </a:solidFill>
              </a:rPr>
              <a:t>Curva</a:t>
            </a:r>
            <a:r>
              <a:rPr b="1" u="sng" dirty="0">
                <a:solidFill>
                  <a:srgbClr val="000000"/>
                </a:solidFill>
              </a:rPr>
              <a:t> di </a:t>
            </a:r>
            <a:r>
              <a:rPr b="1" u="sng" dirty="0" err="1">
                <a:solidFill>
                  <a:srgbClr val="000000"/>
                </a:solidFill>
              </a:rPr>
              <a:t>titolazione</a:t>
            </a:r>
            <a:r>
              <a:rPr b="1" u="sng" dirty="0">
                <a:solidFill>
                  <a:srgbClr val="000000"/>
                </a:solidFill>
              </a:rPr>
              <a:t> per </a:t>
            </a:r>
            <a:r>
              <a:rPr b="1" u="sng" dirty="0" err="1">
                <a:solidFill>
                  <a:srgbClr val="000000"/>
                </a:solidFill>
              </a:rPr>
              <a:t>acido</a:t>
            </a:r>
            <a:r>
              <a:rPr b="1" u="sng" dirty="0">
                <a:solidFill>
                  <a:srgbClr val="000000"/>
                </a:solidFill>
              </a:rPr>
              <a:t> </a:t>
            </a:r>
            <a:r>
              <a:rPr b="1" u="sng" dirty="0" err="1">
                <a:solidFill>
                  <a:srgbClr val="000000"/>
                </a:solidFill>
              </a:rPr>
              <a:t>debole</a:t>
            </a:r>
            <a:endParaRPr b="1" u="sng" dirty="0"/>
          </a:p>
        </p:txBody>
      </p:sp>
      <p:sp>
        <p:nvSpPr>
          <p:cNvPr id="249" name="Cosa accade durante la titolazione di un acido debole?…"/>
          <p:cNvSpPr txBox="1"/>
          <p:nvPr/>
        </p:nvSpPr>
        <p:spPr>
          <a:xfrm>
            <a:off x="65902" y="1037555"/>
            <a:ext cx="12060195" cy="830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defRPr sz="2400">
                <a:solidFill>
                  <a:srgbClr val="FFFFFF"/>
                </a:solidFill>
              </a:defRPr>
            </a:pPr>
            <a:r>
              <a:rPr b="1" u="sng" dirty="0">
                <a:solidFill>
                  <a:srgbClr val="000000"/>
                </a:solidFill>
              </a:rPr>
              <a:t>Cosa </a:t>
            </a:r>
            <a:r>
              <a:rPr b="1" u="sng" dirty="0" err="1">
                <a:solidFill>
                  <a:srgbClr val="000000"/>
                </a:solidFill>
              </a:rPr>
              <a:t>accade</a:t>
            </a:r>
            <a:r>
              <a:rPr b="1" u="sng" dirty="0">
                <a:solidFill>
                  <a:srgbClr val="000000"/>
                </a:solidFill>
              </a:rPr>
              <a:t> </a:t>
            </a:r>
            <a:r>
              <a:rPr b="1" u="sng" dirty="0" err="1">
                <a:solidFill>
                  <a:srgbClr val="000000"/>
                </a:solidFill>
              </a:rPr>
              <a:t>durante</a:t>
            </a:r>
            <a:r>
              <a:rPr b="1" u="sng" dirty="0">
                <a:solidFill>
                  <a:srgbClr val="000000"/>
                </a:solidFill>
              </a:rPr>
              <a:t> la </a:t>
            </a:r>
            <a:r>
              <a:rPr b="1" u="sng" dirty="0" err="1">
                <a:solidFill>
                  <a:srgbClr val="000000"/>
                </a:solidFill>
              </a:rPr>
              <a:t>titolazione</a:t>
            </a:r>
            <a:r>
              <a:rPr b="1" u="sng" dirty="0">
                <a:solidFill>
                  <a:srgbClr val="000000"/>
                </a:solidFill>
              </a:rPr>
              <a:t> di un </a:t>
            </a:r>
            <a:r>
              <a:rPr b="1" u="sng" dirty="0" err="1">
                <a:solidFill>
                  <a:srgbClr val="000000"/>
                </a:solidFill>
              </a:rPr>
              <a:t>acido</a:t>
            </a:r>
            <a:r>
              <a:rPr b="1" u="sng" dirty="0">
                <a:solidFill>
                  <a:srgbClr val="000000"/>
                </a:solidFill>
              </a:rPr>
              <a:t> </a:t>
            </a:r>
            <a:r>
              <a:rPr b="1" u="sng" dirty="0" err="1">
                <a:solidFill>
                  <a:srgbClr val="000000"/>
                </a:solidFill>
              </a:rPr>
              <a:t>debole</a:t>
            </a:r>
            <a:r>
              <a:rPr b="1" u="sng" dirty="0">
                <a:solidFill>
                  <a:srgbClr val="000000"/>
                </a:solidFill>
              </a:rPr>
              <a:t>?</a:t>
            </a:r>
          </a:p>
          <a:p>
            <a:pPr lvl="2">
              <a:defRPr sz="2400">
                <a:solidFill>
                  <a:srgbClr val="FFFFFF"/>
                </a:solidFill>
              </a:defRPr>
            </a:pPr>
            <a:endParaRPr dirty="0"/>
          </a:p>
        </p:txBody>
      </p:sp>
      <p:sp>
        <p:nvSpPr>
          <p:cNvPr id="3" name="CasellaDiTesto 2">
            <a:extLst>
              <a:ext uri="{FF2B5EF4-FFF2-40B4-BE49-F238E27FC236}">
                <a16:creationId xmlns:a16="http://schemas.microsoft.com/office/drawing/2014/main" id="{C103DC5A-F16B-6BA1-08A7-0AB914A0B87D}"/>
              </a:ext>
            </a:extLst>
          </p:cNvPr>
          <p:cNvSpPr txBox="1"/>
          <p:nvPr/>
        </p:nvSpPr>
        <p:spPr>
          <a:xfrm>
            <a:off x="161550" y="1651857"/>
            <a:ext cx="11772900" cy="11467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844842" lvl="3" indent="-320842">
              <a:lnSpc>
                <a:spcPct val="150000"/>
              </a:lnSpc>
              <a:buSzPct val="100000"/>
              <a:buAutoNum type="arabicPeriod"/>
              <a:defRPr sz="2400">
                <a:solidFill>
                  <a:srgbClr val="FFFFFF"/>
                </a:solidFill>
              </a:defRPr>
            </a:pPr>
            <a:r>
              <a:rPr lang="it-IT" b="1" dirty="0">
                <a:solidFill>
                  <a:srgbClr val="000000"/>
                </a:solidFill>
              </a:rPr>
              <a:t>All’inizio la soluzione contiene solo acido debole e il pH è calcolato usando la sua concentrazione e la sua costante di dissociazione</a:t>
            </a:r>
          </a:p>
        </p:txBody>
      </p:sp>
      <p:sp>
        <p:nvSpPr>
          <p:cNvPr id="5" name="CasellaDiTesto 4">
            <a:extLst>
              <a:ext uri="{FF2B5EF4-FFF2-40B4-BE49-F238E27FC236}">
                <a16:creationId xmlns:a16="http://schemas.microsoft.com/office/drawing/2014/main" id="{C1F37F66-CCDF-AAEE-5925-AD49EC2175C3}"/>
              </a:ext>
            </a:extLst>
          </p:cNvPr>
          <p:cNvSpPr txBox="1"/>
          <p:nvPr/>
        </p:nvSpPr>
        <p:spPr>
          <a:xfrm>
            <a:off x="161550" y="2963681"/>
            <a:ext cx="11989947" cy="11467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981200" lvl="3" indent="-457200">
              <a:lnSpc>
                <a:spcPct val="150000"/>
              </a:lnSpc>
              <a:buSzPct val="100000"/>
              <a:buFont typeface="+mj-lt"/>
              <a:buAutoNum type="arabicPeriod" startAt="2"/>
              <a:defRPr sz="2400">
                <a:solidFill>
                  <a:srgbClr val="FFFFFF"/>
                </a:solidFill>
              </a:defRPr>
            </a:pPr>
            <a:r>
              <a:rPr lang="it-IT" b="1" dirty="0">
                <a:solidFill>
                  <a:srgbClr val="000000"/>
                </a:solidFill>
              </a:rPr>
              <a:t>Dopo l’aggiunta di titolante la soluzione è una soluzione tampone e il calcolo del pH avviene di conseguenza</a:t>
            </a:r>
          </a:p>
        </p:txBody>
      </p:sp>
      <p:sp>
        <p:nvSpPr>
          <p:cNvPr id="7" name="CasellaDiTesto 6">
            <a:extLst>
              <a:ext uri="{FF2B5EF4-FFF2-40B4-BE49-F238E27FC236}">
                <a16:creationId xmlns:a16="http://schemas.microsoft.com/office/drawing/2014/main" id="{FC64BDDB-D2CA-FC63-1320-3D116E0953D2}"/>
              </a:ext>
            </a:extLst>
          </p:cNvPr>
          <p:cNvSpPr txBox="1"/>
          <p:nvPr/>
        </p:nvSpPr>
        <p:spPr>
          <a:xfrm>
            <a:off x="161550" y="4110405"/>
            <a:ext cx="12060195" cy="11467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981200" lvl="3" indent="-457200">
              <a:lnSpc>
                <a:spcPct val="150000"/>
              </a:lnSpc>
              <a:buSzPct val="100000"/>
              <a:buFont typeface="+mj-lt"/>
              <a:buAutoNum type="arabicPeriod" startAt="3"/>
              <a:defRPr sz="2400">
                <a:solidFill>
                  <a:srgbClr val="FFFFFF"/>
                </a:solidFill>
              </a:defRPr>
            </a:pPr>
            <a:r>
              <a:rPr lang="it-IT" b="1" dirty="0">
                <a:solidFill>
                  <a:srgbClr val="000000"/>
                </a:solidFill>
              </a:rPr>
              <a:t>Al punto di equivalenza la soluzione contiene solo base coniugata e il pH è dato da questa</a:t>
            </a:r>
          </a:p>
        </p:txBody>
      </p:sp>
      <p:sp>
        <p:nvSpPr>
          <p:cNvPr id="9" name="CasellaDiTesto 8">
            <a:extLst>
              <a:ext uri="{FF2B5EF4-FFF2-40B4-BE49-F238E27FC236}">
                <a16:creationId xmlns:a16="http://schemas.microsoft.com/office/drawing/2014/main" id="{34172EC9-C57E-DEFD-F2C3-BCBF684BA931}"/>
              </a:ext>
            </a:extLst>
          </p:cNvPr>
          <p:cNvSpPr txBox="1"/>
          <p:nvPr/>
        </p:nvSpPr>
        <p:spPr>
          <a:xfrm>
            <a:off x="161550" y="5266194"/>
            <a:ext cx="12030450" cy="11467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981200" lvl="3" indent="-457200">
              <a:lnSpc>
                <a:spcPct val="150000"/>
              </a:lnSpc>
              <a:buSzPct val="100000"/>
              <a:buFont typeface="+mj-lt"/>
              <a:buAutoNum type="arabicPeriod" startAt="4"/>
              <a:defRPr sz="2400">
                <a:solidFill>
                  <a:srgbClr val="FFFFFF"/>
                </a:solidFill>
              </a:defRPr>
            </a:pPr>
            <a:r>
              <a:rPr lang="it-IT" b="1" dirty="0">
                <a:solidFill>
                  <a:srgbClr val="000000"/>
                </a:solidFill>
              </a:rPr>
              <a:t>Oltre il punto di equivalenza ho un eccesso di titolante (base forte) e il pH è governato da questo eccesso</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852E4E7-971F-8CE1-B3A4-FDCB4ABD1A28}"/>
              </a:ext>
            </a:extLst>
          </p:cNvPr>
          <p:cNvSpPr txBox="1"/>
          <p:nvPr/>
        </p:nvSpPr>
        <p:spPr>
          <a:xfrm>
            <a:off x="-165100" y="145009"/>
            <a:ext cx="11150600" cy="11467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524000" lvl="3">
              <a:lnSpc>
                <a:spcPct val="150000"/>
              </a:lnSpc>
              <a:buSzPct val="100000"/>
              <a:defRPr sz="2400">
                <a:solidFill>
                  <a:srgbClr val="FFFFFF"/>
                </a:solidFill>
              </a:defRPr>
            </a:pPr>
            <a:r>
              <a:rPr lang="it-IT" dirty="0">
                <a:solidFill>
                  <a:srgbClr val="000000"/>
                </a:solidFill>
              </a:rPr>
              <a:t>All’inizio la soluzione contiene solo acido debole e il pH è calcolato usando la sua concentrazione e la sua costante di </a:t>
            </a:r>
            <a:r>
              <a:rPr lang="it-IT" dirty="0" err="1">
                <a:solidFill>
                  <a:srgbClr val="000000"/>
                </a:solidFill>
              </a:rPr>
              <a:t>dissociazion</a:t>
            </a:r>
            <a:endParaRPr lang="it-IT" dirty="0"/>
          </a:p>
        </p:txBody>
      </p:sp>
      <p:sp>
        <p:nvSpPr>
          <p:cNvPr id="6" name="CasellaDiTesto 5">
            <a:extLst>
              <a:ext uri="{FF2B5EF4-FFF2-40B4-BE49-F238E27FC236}">
                <a16:creationId xmlns:a16="http://schemas.microsoft.com/office/drawing/2014/main" id="{C44DB83E-4081-34B1-91F7-20B37BB267DE}"/>
              </a:ext>
            </a:extLst>
          </p:cNvPr>
          <p:cNvSpPr txBox="1"/>
          <p:nvPr/>
        </p:nvSpPr>
        <p:spPr>
          <a:xfrm>
            <a:off x="164194" y="1330045"/>
            <a:ext cx="8642747" cy="9233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it-IT" sz="1800" b="1" i="0" u="none" strike="noStrike" cap="none" spc="0" normalizeH="0" baseline="0" dirty="0">
                <a:ln>
                  <a:noFill/>
                </a:ln>
                <a:solidFill>
                  <a:srgbClr val="000000"/>
                </a:solidFill>
                <a:effectLst/>
                <a:uFillTx/>
                <a:latin typeface="+mj-lt"/>
                <a:ea typeface="+mj-ea"/>
                <a:cs typeface="+mj-cs"/>
                <a:sym typeface="Helvetica"/>
              </a:rPr>
              <a:t>Esempio: calcolare il pH di una soluzione di acido acetico 0.1 M (K</a:t>
            </a:r>
            <a:r>
              <a:rPr kumimoji="0" lang="it-IT" sz="1800" b="1" i="0" u="none" strike="noStrike" cap="none" spc="0" normalizeH="0" baseline="-25000" dirty="0">
                <a:ln>
                  <a:noFill/>
                </a:ln>
                <a:solidFill>
                  <a:srgbClr val="000000"/>
                </a:solidFill>
                <a:effectLst/>
                <a:uFillTx/>
                <a:latin typeface="+mj-lt"/>
                <a:ea typeface="+mj-ea"/>
                <a:cs typeface="+mj-cs"/>
                <a:sym typeface="Helvetica"/>
              </a:rPr>
              <a:t>a</a:t>
            </a:r>
            <a:r>
              <a:rPr kumimoji="0" lang="it-IT" sz="1800" b="1" i="0" u="none" strike="noStrike" cap="none" spc="0" normalizeH="0" baseline="0" dirty="0">
                <a:ln>
                  <a:noFill/>
                </a:ln>
                <a:solidFill>
                  <a:srgbClr val="000000"/>
                </a:solidFill>
                <a:effectLst/>
                <a:uFillTx/>
                <a:latin typeface="+mj-lt"/>
                <a:ea typeface="+mj-ea"/>
                <a:cs typeface="+mj-cs"/>
                <a:sym typeface="Helvetica"/>
              </a:rPr>
              <a:t>=1.75x10</a:t>
            </a:r>
            <a:r>
              <a:rPr kumimoji="0" lang="it-IT" sz="1800" b="1" i="0" u="none" strike="noStrike" cap="none" spc="0" normalizeH="0" baseline="30000" dirty="0">
                <a:ln>
                  <a:noFill/>
                </a:ln>
                <a:solidFill>
                  <a:srgbClr val="000000"/>
                </a:solidFill>
                <a:effectLst/>
                <a:uFillTx/>
                <a:latin typeface="+mj-lt"/>
                <a:ea typeface="+mj-ea"/>
                <a:cs typeface="+mj-cs"/>
                <a:sym typeface="Helvetica"/>
              </a:rPr>
              <a:t>-5</a:t>
            </a:r>
            <a:r>
              <a:rPr kumimoji="0" lang="it-IT" sz="1800" b="1" i="0" u="none" strike="noStrike" cap="none" spc="0" normalizeH="0" baseline="0" dirty="0">
                <a:ln>
                  <a:noFill/>
                </a:ln>
                <a:solidFill>
                  <a:srgbClr val="000000"/>
                </a:solidFill>
                <a:effectLst/>
                <a:uFillTx/>
                <a:latin typeface="+mj-lt"/>
                <a:ea typeface="+mj-ea"/>
                <a:cs typeface="+mj-cs"/>
                <a:sym typeface="Helvetica"/>
              </a:rPr>
              <a:t>)</a:t>
            </a:r>
          </a:p>
          <a:p>
            <a:pPr marL="0" marR="0" indent="0" algn="l" defTabSz="457200" rtl="0" fontAlgn="auto" latinLnBrk="0" hangingPunct="0">
              <a:lnSpc>
                <a:spcPct val="100000"/>
              </a:lnSpc>
              <a:spcBef>
                <a:spcPts val="0"/>
              </a:spcBef>
              <a:spcAft>
                <a:spcPts val="0"/>
              </a:spcAft>
              <a:buClrTx/>
              <a:buSzTx/>
              <a:buFontTx/>
              <a:buNone/>
              <a:tabLst/>
            </a:pPr>
            <a:endParaRPr lang="it-IT" b="1" dirty="0">
              <a:solidFill>
                <a:schemeClr val="bg1"/>
              </a:solidFill>
            </a:endParaRPr>
          </a:p>
          <a:p>
            <a:pPr marL="0" marR="0" indent="0" algn="l" defTabSz="457200" rtl="0" fontAlgn="auto" latinLnBrk="0" hangingPunct="0">
              <a:lnSpc>
                <a:spcPct val="100000"/>
              </a:lnSpc>
              <a:spcBef>
                <a:spcPts val="0"/>
              </a:spcBef>
              <a:spcAft>
                <a:spcPts val="0"/>
              </a:spcAft>
              <a:buClrTx/>
              <a:buSzTx/>
              <a:buFontTx/>
              <a:buNone/>
              <a:tabLst/>
            </a:pPr>
            <a:r>
              <a:rPr kumimoji="0" lang="it-IT" sz="1800" b="1" i="0" u="none" strike="noStrike" cap="none" spc="0" normalizeH="0" baseline="0" dirty="0">
                <a:ln>
                  <a:noFill/>
                </a:ln>
                <a:solidFill>
                  <a:srgbClr val="000000"/>
                </a:solidFill>
                <a:effectLst/>
                <a:uFillTx/>
                <a:latin typeface="Cambria Math" panose="02040503050406030204" pitchFamily="18" charset="0"/>
                <a:ea typeface="Cambria Math" panose="02040503050406030204" pitchFamily="18" charset="0"/>
                <a:sym typeface="Helvetica"/>
              </a:rPr>
              <a:t>[H</a:t>
            </a:r>
            <a:r>
              <a:rPr kumimoji="0" lang="it-IT" sz="1800" b="1" i="0" u="none" strike="noStrike" cap="none" spc="0" normalizeH="0" baseline="-25000" dirty="0">
                <a:ln>
                  <a:noFill/>
                </a:ln>
                <a:solidFill>
                  <a:srgbClr val="000000"/>
                </a:solidFill>
                <a:effectLst/>
                <a:uFillTx/>
                <a:latin typeface="Cambria Math" panose="02040503050406030204" pitchFamily="18" charset="0"/>
                <a:ea typeface="Cambria Math" panose="02040503050406030204" pitchFamily="18" charset="0"/>
                <a:sym typeface="Helvetica"/>
              </a:rPr>
              <a:t>3</a:t>
            </a:r>
            <a:r>
              <a:rPr kumimoji="0" lang="it-IT" sz="1800" b="1" i="0" u="none" strike="noStrike" cap="none" spc="0" normalizeH="0" baseline="0" dirty="0">
                <a:ln>
                  <a:noFill/>
                </a:ln>
                <a:solidFill>
                  <a:srgbClr val="000000"/>
                </a:solidFill>
                <a:effectLst/>
                <a:uFillTx/>
                <a:latin typeface="Cambria Math" panose="02040503050406030204" pitchFamily="18" charset="0"/>
                <a:ea typeface="Cambria Math" panose="02040503050406030204" pitchFamily="18" charset="0"/>
                <a:sym typeface="Helvetica"/>
              </a:rPr>
              <a:t>O</a:t>
            </a:r>
            <a:r>
              <a:rPr kumimoji="0" lang="it-IT" sz="1800" b="1" i="0" u="none" strike="noStrike" cap="none" spc="0" normalizeH="0" baseline="30000" dirty="0">
                <a:ln>
                  <a:noFill/>
                </a:ln>
                <a:solidFill>
                  <a:srgbClr val="000000"/>
                </a:solidFill>
                <a:effectLst/>
                <a:uFillTx/>
                <a:latin typeface="Cambria Math" panose="02040503050406030204" pitchFamily="18" charset="0"/>
                <a:ea typeface="Cambria Math" panose="02040503050406030204" pitchFamily="18" charset="0"/>
                <a:sym typeface="Helvetica"/>
              </a:rPr>
              <a:t>+</a:t>
            </a:r>
            <a:r>
              <a:rPr kumimoji="0" lang="it-IT" sz="1800" b="1" i="0" u="none" strike="noStrike" cap="none" spc="0" normalizeH="0" baseline="0" dirty="0">
                <a:ln>
                  <a:noFill/>
                </a:ln>
                <a:solidFill>
                  <a:srgbClr val="000000"/>
                </a:solidFill>
                <a:effectLst/>
                <a:uFillTx/>
                <a:latin typeface="Cambria Math" panose="02040503050406030204" pitchFamily="18" charset="0"/>
                <a:ea typeface="Cambria Math" panose="02040503050406030204" pitchFamily="18" charset="0"/>
                <a:sym typeface="Helvetica"/>
              </a:rPr>
              <a:t>] </a:t>
            </a:r>
          </a:p>
        </p:txBody>
      </p:sp>
      <mc:AlternateContent xmlns:mc="http://schemas.openxmlformats.org/markup-compatibility/2006" xmlns:a14="http://schemas.microsoft.com/office/drawing/2010/main">
        <mc:Choice Requires="a14">
          <p:sp>
            <p:nvSpPr>
              <p:cNvPr id="8" name="CasellaDiTesto 7">
                <a:extLst>
                  <a:ext uri="{FF2B5EF4-FFF2-40B4-BE49-F238E27FC236}">
                    <a16:creationId xmlns:a16="http://schemas.microsoft.com/office/drawing/2014/main" id="{1FF1C58B-49C0-371E-13CA-8AA2306C0D5F}"/>
                  </a:ext>
                </a:extLst>
              </p:cNvPr>
              <p:cNvSpPr txBox="1"/>
              <p:nvPr/>
            </p:nvSpPr>
            <p:spPr>
              <a:xfrm>
                <a:off x="718169" y="1859265"/>
                <a:ext cx="3295031" cy="4099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r>
                        <a:rPr kumimoji="0" lang="it-IT" sz="2200" b="0" i="1" u="none" strike="noStrike" cap="none" spc="0" normalizeH="0" baseline="0" smtClean="0">
                          <a:ln>
                            <a:noFill/>
                          </a:ln>
                          <a:solidFill>
                            <a:schemeClr val="bg1"/>
                          </a:solidFill>
                          <a:effectLst/>
                          <a:uFillTx/>
                          <a:latin typeface="Cambria Math" panose="02040503050406030204" pitchFamily="18" charset="0"/>
                          <a:ea typeface="+mj-ea"/>
                          <a:cs typeface="+mj-cs"/>
                          <a:sym typeface="Helvetica"/>
                        </a:rPr>
                        <m:t> =</m:t>
                      </m:r>
                      <m:rad>
                        <m:radPr>
                          <m:degHide m:val="on"/>
                          <m:ctrlPr>
                            <a:rPr kumimoji="0" lang="it-IT" sz="2200" b="0" i="1" u="none" strike="noStrike" cap="none" spc="0" normalizeH="0" baseline="0" smtClean="0">
                              <a:ln>
                                <a:noFill/>
                              </a:ln>
                              <a:solidFill>
                                <a:schemeClr val="bg1"/>
                              </a:solidFill>
                              <a:effectLst/>
                              <a:uFillTx/>
                              <a:latin typeface="Cambria Math" panose="02040503050406030204" pitchFamily="18" charset="0"/>
                              <a:ea typeface="+mj-ea"/>
                              <a:cs typeface="+mj-cs"/>
                              <a:sym typeface="Helvetica"/>
                            </a:rPr>
                          </m:ctrlPr>
                        </m:radPr>
                        <m:deg/>
                        <m:e>
                          <m:r>
                            <a:rPr kumimoji="0" lang="it-IT" sz="2200" b="0" i="1" u="none" strike="noStrike" cap="none" spc="0" normalizeH="0" baseline="0" smtClean="0">
                              <a:ln>
                                <a:noFill/>
                              </a:ln>
                              <a:solidFill>
                                <a:schemeClr val="bg1"/>
                              </a:solidFill>
                              <a:effectLst/>
                              <a:uFillTx/>
                              <a:latin typeface="Cambria Math" panose="02040503050406030204" pitchFamily="18" charset="0"/>
                              <a:ea typeface="+mj-ea"/>
                              <a:cs typeface="+mj-cs"/>
                              <a:sym typeface="Helvetica"/>
                            </a:rPr>
                            <m:t>𝐾</m:t>
                          </m:r>
                          <m:r>
                            <a:rPr kumimoji="0" lang="it-IT" sz="2200" b="0" i="1" u="none" strike="noStrike" cap="none" spc="0" normalizeH="0" baseline="-25000" smtClean="0">
                              <a:ln>
                                <a:noFill/>
                              </a:ln>
                              <a:solidFill>
                                <a:schemeClr val="bg1"/>
                              </a:solidFill>
                              <a:effectLst/>
                              <a:uFillTx/>
                              <a:latin typeface="Cambria Math" panose="02040503050406030204" pitchFamily="18" charset="0"/>
                              <a:ea typeface="+mj-ea"/>
                              <a:cs typeface="+mj-cs"/>
                              <a:sym typeface="Helvetica"/>
                            </a:rPr>
                            <m:t>𝑎</m:t>
                          </m:r>
                          <m:r>
                            <a:rPr kumimoji="0" lang="it-IT" sz="2200" b="0" i="1" u="none" strike="noStrike" cap="none" spc="0" normalizeH="0" baseline="0" smtClean="0">
                              <a:ln>
                                <a:noFill/>
                              </a:ln>
                              <a:solidFill>
                                <a:schemeClr val="bg1"/>
                              </a:solidFill>
                              <a:effectLst/>
                              <a:uFillTx/>
                              <a:latin typeface="Cambria Math" panose="02040503050406030204" pitchFamily="18" charset="0"/>
                              <a:ea typeface="+mj-ea"/>
                              <a:cs typeface="+mj-cs"/>
                              <a:sym typeface="Helvetica"/>
                            </a:rPr>
                            <m:t> </m:t>
                          </m:r>
                          <m:r>
                            <a:rPr kumimoji="0" lang="it-IT" sz="2200" b="0" i="1" u="none" strike="noStrike" cap="none" spc="0" normalizeH="0" baseline="0" smtClean="0">
                              <a:ln>
                                <a:noFill/>
                              </a:ln>
                              <a:solidFill>
                                <a:schemeClr val="bg1"/>
                              </a:solidFill>
                              <a:effectLst/>
                              <a:uFillTx/>
                              <a:latin typeface="Cambria Math" panose="02040503050406030204" pitchFamily="18" charset="0"/>
                              <a:ea typeface="+mj-ea"/>
                              <a:cs typeface="+mj-cs"/>
                              <a:sym typeface="Helvetica"/>
                            </a:rPr>
                            <m:t>𝑥</m:t>
                          </m:r>
                          <m:r>
                            <a:rPr kumimoji="0" lang="it-IT" sz="2200" b="0" i="1" u="none" strike="noStrike" cap="none" spc="0" normalizeH="0" baseline="0" smtClean="0">
                              <a:ln>
                                <a:noFill/>
                              </a:ln>
                              <a:solidFill>
                                <a:schemeClr val="bg1"/>
                              </a:solidFill>
                              <a:effectLst/>
                              <a:uFillTx/>
                              <a:latin typeface="Cambria Math" panose="02040503050406030204" pitchFamily="18" charset="0"/>
                              <a:ea typeface="+mj-ea"/>
                              <a:cs typeface="+mj-cs"/>
                              <a:sym typeface="Helvetica"/>
                            </a:rPr>
                            <m:t> [</m:t>
                          </m:r>
                          <m:r>
                            <a:rPr kumimoji="0" lang="it-IT" sz="2200" b="0" i="1" u="none" strike="noStrike" cap="none" spc="0" normalizeH="0" baseline="0" smtClean="0">
                              <a:ln>
                                <a:noFill/>
                              </a:ln>
                              <a:solidFill>
                                <a:schemeClr val="bg1"/>
                              </a:solidFill>
                              <a:effectLst/>
                              <a:uFillTx/>
                              <a:latin typeface="Cambria Math" panose="02040503050406030204" pitchFamily="18" charset="0"/>
                              <a:ea typeface="+mj-ea"/>
                              <a:cs typeface="+mj-cs"/>
                              <a:sym typeface="Helvetica"/>
                            </a:rPr>
                            <m:t>𝐴𝑐</m:t>
                          </m:r>
                        </m:e>
                      </m:rad>
                      <m:r>
                        <m:rPr>
                          <m:sty m:val="p"/>
                        </m:rPr>
                        <a:rPr kumimoji="0" lang="it-IT" sz="2200" b="0" i="0" u="none" strike="noStrike" cap="none" spc="0" normalizeH="0" baseline="0" smtClean="0">
                          <a:ln>
                            <a:noFill/>
                          </a:ln>
                          <a:solidFill>
                            <a:schemeClr val="bg1"/>
                          </a:solidFill>
                          <a:effectLst/>
                          <a:uFillTx/>
                          <a:latin typeface="Cambria Math" panose="02040503050406030204" pitchFamily="18" charset="0"/>
                          <a:ea typeface="+mj-ea"/>
                          <a:cs typeface="+mj-cs"/>
                          <a:sym typeface="Helvetica"/>
                        </a:rPr>
                        <m:t>ido</m:t>
                      </m:r>
                      <m:r>
                        <a:rPr kumimoji="0" lang="it-IT" sz="2200" b="0" i="0" u="none" strike="noStrike" cap="none" spc="0" normalizeH="0" baseline="0" smtClean="0">
                          <a:ln>
                            <a:noFill/>
                          </a:ln>
                          <a:solidFill>
                            <a:schemeClr val="bg1"/>
                          </a:solidFill>
                          <a:effectLst/>
                          <a:uFillTx/>
                          <a:latin typeface="Cambria Math" panose="02040503050406030204" pitchFamily="18" charset="0"/>
                          <a:ea typeface="+mj-ea"/>
                          <a:cs typeface="+mj-cs"/>
                          <a:sym typeface="Helvetica"/>
                        </a:rPr>
                        <m:t> </m:t>
                      </m:r>
                      <m:r>
                        <m:rPr>
                          <m:sty m:val="p"/>
                        </m:rPr>
                        <a:rPr kumimoji="0" lang="it-IT" sz="2200" b="0" i="0" u="none" strike="noStrike" cap="none" spc="0" normalizeH="0" baseline="0" smtClean="0">
                          <a:ln>
                            <a:noFill/>
                          </a:ln>
                          <a:solidFill>
                            <a:schemeClr val="bg1"/>
                          </a:solidFill>
                          <a:effectLst/>
                          <a:uFillTx/>
                          <a:latin typeface="Cambria Math" panose="02040503050406030204" pitchFamily="18" charset="0"/>
                          <a:ea typeface="+mj-ea"/>
                          <a:cs typeface="+mj-cs"/>
                          <a:sym typeface="Helvetica"/>
                        </a:rPr>
                        <m:t>acetico</m:t>
                      </m:r>
                      <m:r>
                        <a:rPr kumimoji="0" lang="it-IT" sz="2200" b="0" i="0" u="none" strike="noStrike" cap="none" spc="0" normalizeH="0" baseline="0" smtClean="0">
                          <a:ln>
                            <a:noFill/>
                          </a:ln>
                          <a:solidFill>
                            <a:schemeClr val="bg1"/>
                          </a:solidFill>
                          <a:effectLst/>
                          <a:uFillTx/>
                          <a:latin typeface="Cambria Math" panose="02040503050406030204" pitchFamily="18" charset="0"/>
                          <a:ea typeface="+mj-ea"/>
                          <a:cs typeface="+mj-cs"/>
                          <a:sym typeface="Helvetica"/>
                        </a:rPr>
                        <m:t>]</m:t>
                      </m:r>
                    </m:oMath>
                  </m:oMathPara>
                </a14:m>
                <a:endParaRPr kumimoji="0" lang="it-IT" sz="2200" b="0" i="0" u="none" strike="noStrike" cap="none" spc="0" normalizeH="0" baseline="0" dirty="0">
                  <a:ln>
                    <a:noFill/>
                  </a:ln>
                  <a:solidFill>
                    <a:schemeClr val="bg1"/>
                  </a:solidFill>
                  <a:effectLst/>
                  <a:uFillTx/>
                  <a:ea typeface="+mj-ea"/>
                  <a:cs typeface="+mj-cs"/>
                  <a:sym typeface="Helvetica"/>
                </a:endParaRPr>
              </a:p>
            </p:txBody>
          </p:sp>
        </mc:Choice>
        <mc:Fallback xmlns="">
          <p:sp>
            <p:nvSpPr>
              <p:cNvPr id="8" name="CasellaDiTesto 7">
                <a:extLst>
                  <a:ext uri="{FF2B5EF4-FFF2-40B4-BE49-F238E27FC236}">
                    <a16:creationId xmlns:a16="http://schemas.microsoft.com/office/drawing/2014/main" id="{1FF1C58B-49C0-371E-13CA-8AA2306C0D5F}"/>
                  </a:ext>
                </a:extLst>
              </p:cNvPr>
              <p:cNvSpPr txBox="1">
                <a:spLocks noRot="1" noChangeAspect="1" noMove="1" noResize="1" noEditPoints="1" noAdjustHandles="1" noChangeArrowheads="1" noChangeShapeType="1" noTextEdit="1"/>
              </p:cNvSpPr>
              <p:nvPr/>
            </p:nvSpPr>
            <p:spPr>
              <a:xfrm>
                <a:off x="718169" y="1859265"/>
                <a:ext cx="3295031" cy="409984"/>
              </a:xfrm>
              <a:prstGeom prst="rect">
                <a:avLst/>
              </a:prstGeom>
              <a:blipFill>
                <a:blip r:embed="rId2"/>
                <a:stretch>
                  <a:fillRect b="-27273"/>
                </a:stretch>
              </a:blipFill>
              <a:ln w="12700" cap="flat">
                <a:noFill/>
                <a:miter lim="400000"/>
              </a:ln>
              <a:effectLst/>
            </p:spPr>
            <p:txBody>
              <a:bodyPr/>
              <a:lstStyle/>
              <a:p>
                <a:r>
                  <a:rPr lang="it-IT">
                    <a:noFill/>
                  </a:rPr>
                  <a:t> </a:t>
                </a:r>
              </a:p>
            </p:txBody>
          </p:sp>
        </mc:Fallback>
      </mc:AlternateContent>
      <p:sp>
        <p:nvSpPr>
          <p:cNvPr id="10" name="CasellaDiTesto 9">
            <a:extLst>
              <a:ext uri="{FF2B5EF4-FFF2-40B4-BE49-F238E27FC236}">
                <a16:creationId xmlns:a16="http://schemas.microsoft.com/office/drawing/2014/main" id="{3D66D481-F564-56D4-F45D-9A1F60F0E2DF}"/>
              </a:ext>
            </a:extLst>
          </p:cNvPr>
          <p:cNvSpPr txBox="1"/>
          <p:nvPr/>
        </p:nvSpPr>
        <p:spPr>
          <a:xfrm>
            <a:off x="-165100" y="2370120"/>
            <a:ext cx="11709400" cy="10588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524000" lvl="3">
              <a:lnSpc>
                <a:spcPct val="150000"/>
              </a:lnSpc>
              <a:buSzPct val="100000"/>
              <a:defRPr sz="2400">
                <a:solidFill>
                  <a:srgbClr val="FFFFFF"/>
                </a:solidFill>
              </a:defRPr>
            </a:pPr>
            <a:r>
              <a:rPr lang="it-IT" sz="2200" dirty="0">
                <a:solidFill>
                  <a:schemeClr val="tx2">
                    <a:lumMod val="40000"/>
                    <a:lumOff val="60000"/>
                  </a:schemeClr>
                </a:solidFill>
              </a:rPr>
              <a:t>Dopo l’aggiunta di titolante la soluzione è una soluzione tampone e il calcolo del pH avviene di conseguenza</a:t>
            </a:r>
          </a:p>
        </p:txBody>
      </p:sp>
      <mc:AlternateContent xmlns:mc="http://schemas.openxmlformats.org/markup-compatibility/2006" xmlns:a14="http://schemas.microsoft.com/office/drawing/2010/main">
        <mc:Choice Requires="a14">
          <p:sp>
            <p:nvSpPr>
              <p:cNvPr id="11" name="CasellaDiTesto 10">
                <a:extLst>
                  <a:ext uri="{FF2B5EF4-FFF2-40B4-BE49-F238E27FC236}">
                    <a16:creationId xmlns:a16="http://schemas.microsoft.com/office/drawing/2014/main" id="{EBD290C1-1BF1-1DE0-8F49-3AFFC8F70E78}"/>
                  </a:ext>
                </a:extLst>
              </p:cNvPr>
              <p:cNvSpPr txBox="1"/>
              <p:nvPr/>
            </p:nvSpPr>
            <p:spPr>
              <a:xfrm>
                <a:off x="-85416" y="3529871"/>
                <a:ext cx="7172016" cy="23936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981200" lvl="3" indent="-457200">
                  <a:lnSpc>
                    <a:spcPct val="150000"/>
                  </a:lnSpc>
                  <a:buSzPct val="100000"/>
                  <a:buAutoNum type="alphaUcParenR"/>
                  <a:defRPr sz="2400">
                    <a:solidFill>
                      <a:srgbClr val="FFFFFF"/>
                    </a:solidFill>
                  </a:defRPr>
                </a:pPr>
                <a:r>
                  <a:rPr lang="it-IT" sz="1600" dirty="0">
                    <a:solidFill>
                      <a:schemeClr val="tx2">
                        <a:lumMod val="40000"/>
                        <a:lumOff val="60000"/>
                      </a:schemeClr>
                    </a:solidFill>
                  </a:rPr>
                  <a:t>calcolare le moli di acetato</a:t>
                </a:r>
              </a:p>
              <a:p>
                <a:pPr marL="1981200" lvl="3" indent="-457200">
                  <a:lnSpc>
                    <a:spcPct val="150000"/>
                  </a:lnSpc>
                  <a:buSzPct val="100000"/>
                  <a:buAutoNum type="alphaUcParenR"/>
                  <a:defRPr sz="2400">
                    <a:solidFill>
                      <a:srgbClr val="FFFFFF"/>
                    </a:solidFill>
                  </a:defRPr>
                </a:pPr>
                <a:r>
                  <a:rPr lang="it-IT" sz="1600" dirty="0">
                    <a:solidFill>
                      <a:schemeClr val="tx2">
                        <a:lumMod val="40000"/>
                        <a:lumOff val="60000"/>
                      </a:schemeClr>
                    </a:solidFill>
                  </a:rPr>
                  <a:t>Calcolare le moli residue di acido acetico</a:t>
                </a:r>
              </a:p>
              <a:p>
                <a:pPr marL="1981200" lvl="3" indent="-457200">
                  <a:lnSpc>
                    <a:spcPct val="150000"/>
                  </a:lnSpc>
                  <a:buSzPct val="100000"/>
                  <a:buAutoNum type="alphaUcParenR"/>
                  <a:defRPr sz="2400">
                    <a:solidFill>
                      <a:srgbClr val="FFFFFF"/>
                    </a:solidFill>
                  </a:defRPr>
                </a:pPr>
                <a:r>
                  <a:rPr lang="it-IT" sz="1600" dirty="0">
                    <a:solidFill>
                      <a:schemeClr val="tx2">
                        <a:lumMod val="40000"/>
                        <a:lumOff val="60000"/>
                      </a:schemeClr>
                    </a:solidFill>
                  </a:rPr>
                  <a:t>Sostituirle nell’espressione della costante acida</a:t>
                </a:r>
              </a:p>
              <a:p>
                <a:pPr marL="1524000" lvl="3">
                  <a:lnSpc>
                    <a:spcPct val="150000"/>
                  </a:lnSpc>
                  <a:buSzPct val="100000"/>
                  <a:defRPr sz="2400">
                    <a:solidFill>
                      <a:srgbClr val="FFFFFF"/>
                    </a:solidFill>
                  </a:defRPr>
                </a:pPr>
                <a:endParaRPr lang="it-IT" sz="1600" dirty="0">
                  <a:solidFill>
                    <a:schemeClr val="tx2">
                      <a:lumMod val="40000"/>
                      <a:lumOff val="60000"/>
                    </a:schemeClr>
                  </a:solidFill>
                </a:endParaRPr>
              </a:p>
              <a:p>
                <a:pPr marL="1524000" lvl="3">
                  <a:lnSpc>
                    <a:spcPct val="150000"/>
                  </a:lnSpc>
                  <a:buSzPct val="100000"/>
                  <a:defRPr sz="2400">
                    <a:solidFill>
                      <a:srgbClr val="FFFFFF"/>
                    </a:solidFill>
                  </a:defRPr>
                </a:pPr>
                <a:r>
                  <a:rPr lang="it-IT" sz="2400" b="0" dirty="0">
                    <a:solidFill>
                      <a:schemeClr val="tx2">
                        <a:lumMod val="40000"/>
                        <a:lumOff val="60000"/>
                      </a:schemeClr>
                    </a:solidFill>
                    <a:latin typeface="Cambria" panose="02040503050406030204" pitchFamily="18" charset="0"/>
                  </a:rPr>
                  <a:t>Ka=</a:t>
                </a:r>
                <a14:m>
                  <m:oMath xmlns:m="http://schemas.openxmlformats.org/officeDocument/2006/math">
                    <m:f>
                      <m:fPr>
                        <m:ctrlPr>
                          <a:rPr lang="it-IT" sz="2400" b="0" i="1" smtClean="0">
                            <a:solidFill>
                              <a:schemeClr val="tx2">
                                <a:lumMod val="40000"/>
                                <a:lumOff val="60000"/>
                              </a:schemeClr>
                            </a:solidFill>
                            <a:latin typeface="Cambria Math" panose="02040503050406030204" pitchFamily="18" charset="0"/>
                          </a:rPr>
                        </m:ctrlPr>
                      </m:fPr>
                      <m:num>
                        <m:d>
                          <m:dPr>
                            <m:begChr m:val="["/>
                            <m:endChr m:val="]"/>
                            <m:ctrlPr>
                              <a:rPr lang="it-IT" sz="2400" i="1">
                                <a:solidFill>
                                  <a:schemeClr val="tx2">
                                    <a:lumMod val="40000"/>
                                    <a:lumOff val="60000"/>
                                  </a:schemeClr>
                                </a:solidFill>
                                <a:latin typeface="Cambria Math" panose="02040503050406030204" pitchFamily="18" charset="0"/>
                              </a:rPr>
                            </m:ctrlPr>
                          </m:dPr>
                          <m:e>
                            <m:r>
                              <a:rPr lang="it-IT" sz="2400" i="1">
                                <a:solidFill>
                                  <a:schemeClr val="tx2">
                                    <a:lumMod val="40000"/>
                                    <a:lumOff val="60000"/>
                                  </a:schemeClr>
                                </a:solidFill>
                                <a:latin typeface="Cambria Math" panose="02040503050406030204" pitchFamily="18" charset="0"/>
                              </a:rPr>
                              <m:t>𝐻</m:t>
                            </m:r>
                            <m:r>
                              <a:rPr lang="it-IT" sz="2400" i="1" baseline="-25000">
                                <a:solidFill>
                                  <a:schemeClr val="tx2">
                                    <a:lumMod val="40000"/>
                                    <a:lumOff val="60000"/>
                                  </a:schemeClr>
                                </a:solidFill>
                                <a:latin typeface="Cambria Math" panose="02040503050406030204" pitchFamily="18" charset="0"/>
                              </a:rPr>
                              <m:t>3</m:t>
                            </m:r>
                            <m:r>
                              <a:rPr lang="it-IT" sz="2400" i="1">
                                <a:solidFill>
                                  <a:schemeClr val="tx2">
                                    <a:lumMod val="40000"/>
                                    <a:lumOff val="60000"/>
                                  </a:schemeClr>
                                </a:solidFill>
                                <a:latin typeface="Cambria Math" panose="02040503050406030204" pitchFamily="18" charset="0"/>
                              </a:rPr>
                              <m:t>𝑂</m:t>
                            </m:r>
                            <m:r>
                              <a:rPr lang="it-IT" sz="2400" i="1" baseline="30000">
                                <a:solidFill>
                                  <a:schemeClr val="tx2">
                                    <a:lumMod val="40000"/>
                                    <a:lumOff val="60000"/>
                                  </a:schemeClr>
                                </a:solidFill>
                                <a:latin typeface="Cambria Math" panose="02040503050406030204" pitchFamily="18" charset="0"/>
                              </a:rPr>
                              <m:t>+</m:t>
                            </m:r>
                          </m:e>
                        </m:d>
                        <m:r>
                          <a:rPr lang="it-IT" sz="2400" b="0" i="1" baseline="30000" smtClean="0">
                            <a:solidFill>
                              <a:schemeClr val="tx2">
                                <a:lumMod val="40000"/>
                                <a:lumOff val="60000"/>
                              </a:schemeClr>
                            </a:solidFill>
                            <a:latin typeface="Cambria Math" panose="02040503050406030204" pitchFamily="18" charset="0"/>
                          </a:rPr>
                          <m:t> </m:t>
                        </m:r>
                        <m:r>
                          <a:rPr lang="it-IT" sz="2400" b="0" i="1" smtClean="0">
                            <a:solidFill>
                              <a:schemeClr val="tx2">
                                <a:lumMod val="40000"/>
                                <a:lumOff val="60000"/>
                              </a:schemeClr>
                            </a:solidFill>
                            <a:latin typeface="Cambria Math" panose="02040503050406030204" pitchFamily="18" charset="0"/>
                          </a:rPr>
                          <m:t> [</m:t>
                        </m:r>
                        <m:r>
                          <a:rPr lang="it-IT" sz="2400" b="0" i="1" smtClean="0">
                            <a:solidFill>
                              <a:schemeClr val="tx2">
                                <a:lumMod val="40000"/>
                                <a:lumOff val="60000"/>
                              </a:schemeClr>
                            </a:solidFill>
                            <a:latin typeface="Cambria Math" panose="02040503050406030204" pitchFamily="18" charset="0"/>
                          </a:rPr>
                          <m:t>𝑎𝑐𝑒𝑡𝑎𝑡𝑜</m:t>
                        </m:r>
                        <m:r>
                          <a:rPr lang="it-IT" sz="2400" b="0" i="1" smtClean="0">
                            <a:solidFill>
                              <a:schemeClr val="tx2">
                                <a:lumMod val="40000"/>
                                <a:lumOff val="60000"/>
                              </a:schemeClr>
                            </a:solidFill>
                            <a:latin typeface="Cambria Math" panose="02040503050406030204" pitchFamily="18" charset="0"/>
                          </a:rPr>
                          <m:t>]</m:t>
                        </m:r>
                      </m:num>
                      <m:den>
                        <m:r>
                          <a:rPr lang="it-IT" sz="2400" b="0" i="1" smtClean="0">
                            <a:solidFill>
                              <a:schemeClr val="tx2">
                                <a:lumMod val="40000"/>
                                <a:lumOff val="60000"/>
                              </a:schemeClr>
                            </a:solidFill>
                            <a:latin typeface="Cambria Math" panose="02040503050406030204" pitchFamily="18" charset="0"/>
                          </a:rPr>
                          <m:t>[</m:t>
                        </m:r>
                        <m:r>
                          <a:rPr lang="it-IT" sz="2400" b="0" i="1" smtClean="0">
                            <a:solidFill>
                              <a:schemeClr val="tx2">
                                <a:lumMod val="40000"/>
                                <a:lumOff val="60000"/>
                              </a:schemeClr>
                            </a:solidFill>
                            <a:latin typeface="Cambria Math" panose="02040503050406030204" pitchFamily="18" charset="0"/>
                          </a:rPr>
                          <m:t>𝑎𝑐𝑖𝑑𝑜</m:t>
                        </m:r>
                        <m:r>
                          <a:rPr lang="it-IT" sz="2400" b="0" i="1" smtClean="0">
                            <a:solidFill>
                              <a:schemeClr val="tx2">
                                <a:lumMod val="40000"/>
                                <a:lumOff val="60000"/>
                              </a:schemeClr>
                            </a:solidFill>
                            <a:latin typeface="Cambria Math" panose="02040503050406030204" pitchFamily="18" charset="0"/>
                          </a:rPr>
                          <m:t> </m:t>
                        </m:r>
                        <m:r>
                          <a:rPr lang="it-IT" sz="2400" b="0" i="1" smtClean="0">
                            <a:solidFill>
                              <a:schemeClr val="tx2">
                                <a:lumMod val="40000"/>
                                <a:lumOff val="60000"/>
                              </a:schemeClr>
                            </a:solidFill>
                            <a:latin typeface="Cambria Math" panose="02040503050406030204" pitchFamily="18" charset="0"/>
                          </a:rPr>
                          <m:t>𝑎𝑐𝑒𝑡𝑖𝑐𝑜</m:t>
                        </m:r>
                        <m:r>
                          <a:rPr lang="it-IT" sz="2400" b="0" i="1" smtClean="0">
                            <a:solidFill>
                              <a:schemeClr val="tx2">
                                <a:lumMod val="40000"/>
                                <a:lumOff val="60000"/>
                              </a:schemeClr>
                            </a:solidFill>
                            <a:latin typeface="Cambria Math" panose="02040503050406030204" pitchFamily="18" charset="0"/>
                          </a:rPr>
                          <m:t>]</m:t>
                        </m:r>
                      </m:den>
                    </m:f>
                  </m:oMath>
                </a14:m>
                <a:endParaRPr lang="it-IT" sz="1600" dirty="0">
                  <a:solidFill>
                    <a:schemeClr val="tx2">
                      <a:lumMod val="40000"/>
                      <a:lumOff val="60000"/>
                    </a:schemeClr>
                  </a:solidFill>
                </a:endParaRPr>
              </a:p>
            </p:txBody>
          </p:sp>
        </mc:Choice>
        <mc:Fallback xmlns="">
          <p:sp>
            <p:nvSpPr>
              <p:cNvPr id="11" name="CasellaDiTesto 10">
                <a:extLst>
                  <a:ext uri="{FF2B5EF4-FFF2-40B4-BE49-F238E27FC236}">
                    <a16:creationId xmlns:a16="http://schemas.microsoft.com/office/drawing/2014/main" id="{EBD290C1-1BF1-1DE0-8F49-3AFFC8F70E78}"/>
                  </a:ext>
                </a:extLst>
              </p:cNvPr>
              <p:cNvSpPr txBox="1">
                <a:spLocks noRot="1" noChangeAspect="1" noMove="1" noResize="1" noEditPoints="1" noAdjustHandles="1" noChangeArrowheads="1" noChangeShapeType="1" noTextEdit="1"/>
              </p:cNvSpPr>
              <p:nvPr/>
            </p:nvSpPr>
            <p:spPr>
              <a:xfrm>
                <a:off x="-85416" y="3529871"/>
                <a:ext cx="7172016" cy="2393604"/>
              </a:xfrm>
              <a:prstGeom prst="rect">
                <a:avLst/>
              </a:prstGeom>
              <a:blipFill>
                <a:blip r:embed="rId3"/>
                <a:stretch>
                  <a:fillRect b="-1579"/>
                </a:stretch>
              </a:blipFill>
              <a:ln w="12700" cap="flat">
                <a:noFill/>
                <a:miter lim="400000"/>
              </a:ln>
              <a:effectLst/>
            </p:spPr>
            <p:txBody>
              <a:bodyPr/>
              <a:lstStyle/>
              <a:p>
                <a:r>
                  <a:rPr lang="it-IT">
                    <a:noFill/>
                  </a:rPr>
                  <a:t> </a:t>
                </a:r>
              </a:p>
            </p:txBody>
          </p:sp>
        </mc:Fallback>
      </mc:AlternateContent>
      <mc:AlternateContent xmlns:mc="http://schemas.openxmlformats.org/markup-compatibility/2006">
        <mc:Choice xmlns:a14="http://schemas.microsoft.com/office/drawing/2010/main" Requires="a14">
          <p:sp>
            <p:nvSpPr>
              <p:cNvPr id="7" name="CasellaDiTesto 6">
                <a:extLst>
                  <a:ext uri="{FF2B5EF4-FFF2-40B4-BE49-F238E27FC236}">
                    <a16:creationId xmlns:a16="http://schemas.microsoft.com/office/drawing/2014/main" id="{34A571F1-AD93-8565-7271-D38B1ACE2857}"/>
                  </a:ext>
                </a:extLst>
              </p:cNvPr>
              <p:cNvSpPr txBox="1"/>
              <p:nvPr/>
            </p:nvSpPr>
            <p:spPr>
              <a:xfrm>
                <a:off x="5794375" y="5182187"/>
                <a:ext cx="3883025" cy="6915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2400" b="0" dirty="0">
                    <a:solidFill>
                      <a:schemeClr val="tx2">
                        <a:lumMod val="40000"/>
                        <a:lumOff val="60000"/>
                      </a:schemeClr>
                    </a:solidFill>
                    <a:latin typeface="Cambria" panose="02040503050406030204" pitchFamily="18" charset="0"/>
                  </a:rPr>
                  <a:t>pKa= pH + log </a:t>
                </a:r>
                <a14:m>
                  <m:oMath xmlns:m="http://schemas.openxmlformats.org/officeDocument/2006/math">
                    <m:f>
                      <m:fPr>
                        <m:ctrlPr>
                          <a:rPr lang="it-IT" sz="2400" b="0" i="1" smtClean="0">
                            <a:solidFill>
                              <a:schemeClr val="tx2">
                                <a:lumMod val="40000"/>
                                <a:lumOff val="60000"/>
                              </a:schemeClr>
                            </a:solidFill>
                            <a:latin typeface="Cambria Math" panose="02040503050406030204" pitchFamily="18" charset="0"/>
                          </a:rPr>
                        </m:ctrlPr>
                      </m:fPr>
                      <m:num>
                        <m:r>
                          <a:rPr lang="it-IT" sz="2400" b="0" i="1" smtClean="0">
                            <a:solidFill>
                              <a:schemeClr val="tx2">
                                <a:lumMod val="40000"/>
                                <a:lumOff val="60000"/>
                              </a:schemeClr>
                            </a:solidFill>
                            <a:latin typeface="Cambria Math" panose="02040503050406030204" pitchFamily="18" charset="0"/>
                          </a:rPr>
                          <m:t> [</m:t>
                        </m:r>
                        <m:r>
                          <a:rPr lang="it-IT" sz="2400" b="0" i="1" smtClean="0">
                            <a:solidFill>
                              <a:schemeClr val="tx2">
                                <a:lumMod val="40000"/>
                                <a:lumOff val="60000"/>
                              </a:schemeClr>
                            </a:solidFill>
                            <a:latin typeface="Cambria Math" panose="02040503050406030204" pitchFamily="18" charset="0"/>
                          </a:rPr>
                          <m:t>𝐴𝑐</m:t>
                        </m:r>
                        <m:r>
                          <a:rPr lang="it-IT" sz="2400" b="0" i="1" smtClean="0">
                            <a:solidFill>
                              <a:schemeClr val="tx2">
                                <a:lumMod val="40000"/>
                                <a:lumOff val="60000"/>
                              </a:schemeClr>
                            </a:solidFill>
                            <a:latin typeface="Cambria Math" panose="02040503050406030204" pitchFamily="18" charset="0"/>
                          </a:rPr>
                          <m:t>. </m:t>
                        </m:r>
                        <m:r>
                          <a:rPr lang="it-IT" sz="2400" b="0" i="1" smtClean="0">
                            <a:solidFill>
                              <a:schemeClr val="tx2">
                                <a:lumMod val="40000"/>
                                <a:lumOff val="60000"/>
                              </a:schemeClr>
                            </a:solidFill>
                            <a:latin typeface="Cambria Math" panose="02040503050406030204" pitchFamily="18" charset="0"/>
                          </a:rPr>
                          <m:t>𝑎𝑐𝑒𝑡𝑖𝑐𝑜</m:t>
                        </m:r>
                        <m:r>
                          <a:rPr lang="it-IT" sz="2400" b="0" i="1" smtClean="0">
                            <a:solidFill>
                              <a:schemeClr val="tx2">
                                <a:lumMod val="40000"/>
                                <a:lumOff val="60000"/>
                              </a:schemeClr>
                            </a:solidFill>
                            <a:latin typeface="Cambria Math" panose="02040503050406030204" pitchFamily="18" charset="0"/>
                          </a:rPr>
                          <m:t>]</m:t>
                        </m:r>
                      </m:num>
                      <m:den>
                        <m:r>
                          <a:rPr lang="it-IT" sz="2400" b="0" i="1" smtClean="0">
                            <a:solidFill>
                              <a:schemeClr val="tx2">
                                <a:lumMod val="40000"/>
                                <a:lumOff val="60000"/>
                              </a:schemeClr>
                            </a:solidFill>
                            <a:latin typeface="Cambria Math" panose="02040503050406030204" pitchFamily="18" charset="0"/>
                          </a:rPr>
                          <m:t>[</m:t>
                        </m:r>
                        <m:r>
                          <a:rPr lang="it-IT" sz="2400" b="0" i="1" smtClean="0">
                            <a:solidFill>
                              <a:schemeClr val="tx2">
                                <a:lumMod val="40000"/>
                                <a:lumOff val="60000"/>
                              </a:schemeClr>
                            </a:solidFill>
                            <a:latin typeface="Cambria Math" panose="02040503050406030204" pitchFamily="18" charset="0"/>
                          </a:rPr>
                          <m:t>𝑎𝑐𝑒𝑡𝑎𝑡𝑜</m:t>
                        </m:r>
                        <m:r>
                          <a:rPr lang="it-IT" sz="2400" b="0" i="1" smtClean="0">
                            <a:solidFill>
                              <a:schemeClr val="tx2">
                                <a:lumMod val="40000"/>
                                <a:lumOff val="60000"/>
                              </a:schemeClr>
                            </a:solidFill>
                            <a:latin typeface="Cambria Math" panose="02040503050406030204" pitchFamily="18" charset="0"/>
                          </a:rPr>
                          <m:t>]</m:t>
                        </m:r>
                      </m:den>
                    </m:f>
                  </m:oMath>
                </a14:m>
                <a:endParaRPr lang="it-IT" sz="2400" dirty="0"/>
              </a:p>
            </p:txBody>
          </p:sp>
        </mc:Choice>
        <mc:Fallback>
          <p:sp>
            <p:nvSpPr>
              <p:cNvPr id="7" name="CasellaDiTesto 6">
                <a:extLst>
                  <a:ext uri="{FF2B5EF4-FFF2-40B4-BE49-F238E27FC236}">
                    <a16:creationId xmlns:a16="http://schemas.microsoft.com/office/drawing/2014/main" id="{34A571F1-AD93-8565-7271-D38B1ACE2857}"/>
                  </a:ext>
                </a:extLst>
              </p:cNvPr>
              <p:cNvSpPr txBox="1">
                <a:spLocks noRot="1" noChangeAspect="1" noMove="1" noResize="1" noEditPoints="1" noAdjustHandles="1" noChangeArrowheads="1" noChangeShapeType="1" noTextEdit="1"/>
              </p:cNvSpPr>
              <p:nvPr/>
            </p:nvSpPr>
            <p:spPr>
              <a:xfrm>
                <a:off x="5794375" y="5182187"/>
                <a:ext cx="3883025" cy="691536"/>
              </a:xfrm>
              <a:prstGeom prst="rect">
                <a:avLst/>
              </a:prstGeom>
              <a:blipFill>
                <a:blip r:embed="rId4"/>
                <a:stretch>
                  <a:fillRect l="-2606" b="-7273"/>
                </a:stretch>
              </a:blipFill>
              <a:ln w="12700" cap="flat">
                <a:noFill/>
                <a:miter lim="400000"/>
              </a:ln>
              <a:effectLst/>
            </p:spPr>
            <p:txBody>
              <a:bodyPr/>
              <a:lstStyle/>
              <a:p>
                <a:r>
                  <a:rPr lang="it-IT">
                    <a:noFill/>
                  </a:rPr>
                  <a:t> </a:t>
                </a:r>
              </a:p>
            </p:txBody>
          </p:sp>
        </mc:Fallback>
      </mc:AlternateContent>
    </p:spTree>
    <p:extLst>
      <p:ext uri="{BB962C8B-B14F-4D97-AF65-F5344CB8AC3E}">
        <p14:creationId xmlns:p14="http://schemas.microsoft.com/office/powerpoint/2010/main" val="3700292907"/>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77138768-2FF0-CCE4-2281-103DFA637400}"/>
              </a:ext>
            </a:extLst>
          </p:cNvPr>
          <p:cNvSpPr txBox="1"/>
          <p:nvPr/>
        </p:nvSpPr>
        <p:spPr>
          <a:xfrm>
            <a:off x="-518160" y="437248"/>
            <a:ext cx="11165840" cy="11467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524000" lvl="3">
              <a:lnSpc>
                <a:spcPct val="150000"/>
              </a:lnSpc>
              <a:buSzPct val="100000"/>
              <a:defRPr sz="2400">
                <a:solidFill>
                  <a:srgbClr val="FFFFFF"/>
                </a:solidFill>
              </a:defRPr>
            </a:pPr>
            <a:r>
              <a:rPr lang="it-IT" dirty="0">
                <a:solidFill>
                  <a:srgbClr val="000000"/>
                </a:solidFill>
              </a:rPr>
              <a:t>Al punto di equivalenza la soluzione contiene solo base coniugata e il pH è dato dalla concentrazione della base coniugata </a:t>
            </a:r>
          </a:p>
        </p:txBody>
      </p:sp>
      <p:sp>
        <p:nvSpPr>
          <p:cNvPr id="7" name="CasellaDiTesto 6">
            <a:extLst>
              <a:ext uri="{FF2B5EF4-FFF2-40B4-BE49-F238E27FC236}">
                <a16:creationId xmlns:a16="http://schemas.microsoft.com/office/drawing/2014/main" id="{06D88539-8E9E-43FB-A44C-DDE1B3D16624}"/>
              </a:ext>
            </a:extLst>
          </p:cNvPr>
          <p:cNvSpPr txBox="1"/>
          <p:nvPr/>
        </p:nvSpPr>
        <p:spPr>
          <a:xfrm>
            <a:off x="-518160" y="3463269"/>
            <a:ext cx="12545060" cy="17007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524000" lvl="3">
              <a:lnSpc>
                <a:spcPct val="150000"/>
              </a:lnSpc>
              <a:buSzPct val="100000"/>
              <a:defRPr sz="2400">
                <a:solidFill>
                  <a:srgbClr val="FFFFFF"/>
                </a:solidFill>
              </a:defRPr>
            </a:pPr>
            <a:r>
              <a:rPr lang="it-IT" dirty="0">
                <a:solidFill>
                  <a:srgbClr val="000000"/>
                </a:solidFill>
              </a:rPr>
              <a:t>Oltre il punto di equivalenza ho un eccesso di titolante (base forte) e il pH è governato da questo eccesso (l’eccesso di OH</a:t>
            </a:r>
            <a:r>
              <a:rPr lang="it-IT" baseline="30000" dirty="0">
                <a:solidFill>
                  <a:srgbClr val="000000"/>
                </a:solidFill>
              </a:rPr>
              <a:t>- </a:t>
            </a:r>
            <a:r>
              <a:rPr lang="it-IT" dirty="0">
                <a:solidFill>
                  <a:srgbClr val="000000"/>
                </a:solidFill>
              </a:rPr>
              <a:t>è dato da:</a:t>
            </a:r>
          </a:p>
          <a:p>
            <a:pPr marL="1524000" lvl="3">
              <a:lnSpc>
                <a:spcPct val="150000"/>
              </a:lnSpc>
              <a:buSzPct val="100000"/>
              <a:defRPr sz="2400">
                <a:solidFill>
                  <a:srgbClr val="FFFFFF"/>
                </a:solidFill>
              </a:defRPr>
            </a:pPr>
            <a:r>
              <a:rPr lang="it-IT" dirty="0">
                <a:solidFill>
                  <a:srgbClr val="000000"/>
                </a:solidFill>
              </a:rPr>
              <a:t> </a:t>
            </a:r>
            <a:r>
              <a:rPr lang="it-IT" sz="2100" dirty="0">
                <a:solidFill>
                  <a:srgbClr val="000000"/>
                </a:solidFill>
              </a:rPr>
              <a:t>moli di OH aggiunte – le moli di OH necessarie a titolare l’acido acetico presente)</a:t>
            </a:r>
          </a:p>
        </p:txBody>
      </p:sp>
    </p:spTree>
    <p:extLst>
      <p:ext uri="{BB962C8B-B14F-4D97-AF65-F5344CB8AC3E}">
        <p14:creationId xmlns:p14="http://schemas.microsoft.com/office/powerpoint/2010/main" val="255286669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9988F10-F249-7849-C12D-A2D4BA22B3B5}"/>
              </a:ext>
            </a:extLst>
          </p:cNvPr>
          <p:cNvSpPr txBox="1"/>
          <p:nvPr/>
        </p:nvSpPr>
        <p:spPr>
          <a:xfrm>
            <a:off x="188256" y="35076"/>
            <a:ext cx="8649820" cy="4308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2200" b="1" u="sng" dirty="0">
                <a:solidFill>
                  <a:srgbClr val="000000"/>
                </a:solidFill>
                <a:effectLst/>
                <a:latin typeface="Calibri" panose="020F0502020204030204" pitchFamily="34" charset="0"/>
              </a:rPr>
              <a:t>Titolazione di 20 ml di CH3COOH 0.1 M con </a:t>
            </a:r>
            <a:r>
              <a:rPr lang="it-IT" sz="2200" b="1" u="sng" dirty="0" err="1">
                <a:solidFill>
                  <a:srgbClr val="000000"/>
                </a:solidFill>
                <a:effectLst/>
                <a:latin typeface="Calibri" panose="020F0502020204030204" pitchFamily="34" charset="0"/>
              </a:rPr>
              <a:t>NaOH</a:t>
            </a:r>
            <a:r>
              <a:rPr lang="it-IT" sz="2200" b="1" u="sng" dirty="0">
                <a:solidFill>
                  <a:srgbClr val="000000"/>
                </a:solidFill>
                <a:effectLst/>
                <a:latin typeface="Calibri" panose="020F0502020204030204" pitchFamily="34" charset="0"/>
              </a:rPr>
              <a:t> 0.1 M </a:t>
            </a:r>
            <a:endParaRPr lang="it-IT" sz="2200" b="1" u="sng" dirty="0">
              <a:solidFill>
                <a:schemeClr val="bg1"/>
              </a:solidFill>
              <a:effectLst/>
            </a:endParaRPr>
          </a:p>
        </p:txBody>
      </p:sp>
      <p:pic>
        <p:nvPicPr>
          <p:cNvPr id="5" name="Immagine 4" descr="Immagine che contiene tavolo&#10;&#10;Descrizione generata automaticamente">
            <a:extLst>
              <a:ext uri="{FF2B5EF4-FFF2-40B4-BE49-F238E27FC236}">
                <a16:creationId xmlns:a16="http://schemas.microsoft.com/office/drawing/2014/main" id="{D91E5E78-8503-78CE-6E1C-78E7C4388B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256" y="610020"/>
            <a:ext cx="11127443" cy="5126494"/>
          </a:xfrm>
          <a:prstGeom prst="rect">
            <a:avLst/>
          </a:prstGeom>
        </p:spPr>
      </p:pic>
      <p:sp>
        <p:nvSpPr>
          <p:cNvPr id="7" name="CasellaDiTesto 6">
            <a:extLst>
              <a:ext uri="{FF2B5EF4-FFF2-40B4-BE49-F238E27FC236}">
                <a16:creationId xmlns:a16="http://schemas.microsoft.com/office/drawing/2014/main" id="{CE17233F-9214-5746-12C8-17E35EEC9C87}"/>
              </a:ext>
            </a:extLst>
          </p:cNvPr>
          <p:cNvSpPr txBox="1"/>
          <p:nvPr/>
        </p:nvSpPr>
        <p:spPr>
          <a:xfrm>
            <a:off x="188256" y="5880571"/>
            <a:ext cx="11554131" cy="7078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2000" b="1" dirty="0">
                <a:solidFill>
                  <a:srgbClr val="000000"/>
                </a:solidFill>
                <a:effectLst/>
                <a:latin typeface="Calibri" panose="020F0502020204030204" pitchFamily="34" charset="0"/>
              </a:rPr>
              <a:t>al punto finale </a:t>
            </a:r>
            <a:r>
              <a:rPr lang="it-IT" sz="2000" b="1" dirty="0">
                <a:solidFill>
                  <a:srgbClr val="000000"/>
                </a:solidFill>
                <a:effectLst/>
                <a:latin typeface="Calibri Bold"/>
              </a:rPr>
              <a:t>pH &gt; 7 </a:t>
            </a:r>
            <a:r>
              <a:rPr lang="it-IT" sz="2000" b="1" dirty="0" err="1">
                <a:solidFill>
                  <a:srgbClr val="000000"/>
                </a:solidFill>
                <a:effectLst/>
                <a:latin typeface="Calibri" panose="020F0502020204030204" pitchFamily="34" charset="0"/>
              </a:rPr>
              <a:t>perche</a:t>
            </a:r>
            <a:r>
              <a:rPr lang="it-IT" sz="2000" b="1" dirty="0">
                <a:solidFill>
                  <a:srgbClr val="000000"/>
                </a:solidFill>
                <a:effectLst/>
                <a:latin typeface="Calibri" panose="020F0502020204030204" pitchFamily="34" charset="0"/>
              </a:rPr>
              <a:t>́ </a:t>
            </a:r>
            <a:r>
              <a:rPr lang="it-IT" sz="2000" b="1" dirty="0">
                <a:solidFill>
                  <a:srgbClr val="000000"/>
                </a:solidFill>
                <a:effectLst/>
                <a:latin typeface="Calibri Bold"/>
              </a:rPr>
              <a:t>CH</a:t>
            </a:r>
            <a:r>
              <a:rPr lang="it-IT" sz="2000" b="1" baseline="-25000" dirty="0">
                <a:solidFill>
                  <a:srgbClr val="000000"/>
                </a:solidFill>
                <a:effectLst/>
                <a:latin typeface="Calibri Bold"/>
              </a:rPr>
              <a:t>3</a:t>
            </a:r>
            <a:r>
              <a:rPr lang="it-IT" sz="2000" b="1" dirty="0">
                <a:solidFill>
                  <a:srgbClr val="000000"/>
                </a:solidFill>
                <a:effectLst/>
                <a:latin typeface="Calibri Bold"/>
              </a:rPr>
              <a:t>COOH + OH</a:t>
            </a:r>
            <a:r>
              <a:rPr lang="it-IT" sz="2000" b="1" baseline="30000" dirty="0">
                <a:solidFill>
                  <a:srgbClr val="000000"/>
                </a:solidFill>
                <a:effectLst/>
                <a:latin typeface="Calibri Bold"/>
              </a:rPr>
              <a:t>-</a:t>
            </a:r>
            <a:r>
              <a:rPr lang="it-IT" sz="2000" b="1" dirty="0">
                <a:solidFill>
                  <a:srgbClr val="000000"/>
                </a:solidFill>
                <a:effectLst/>
                <a:latin typeface="Calibri Bold"/>
              </a:rPr>
              <a:t> </a:t>
            </a:r>
            <a:r>
              <a:rPr lang="it-IT" sz="2000" b="1" dirty="0">
                <a:solidFill>
                  <a:srgbClr val="000000"/>
                </a:solidFill>
                <a:effectLst/>
                <a:latin typeface="Calibri Bold"/>
                <a:sym typeface="Wingdings" pitchFamily="2" charset="2"/>
              </a:rPr>
              <a:t> </a:t>
            </a:r>
            <a:r>
              <a:rPr lang="it-IT" sz="2000" b="1" dirty="0">
                <a:solidFill>
                  <a:srgbClr val="000000"/>
                </a:solidFill>
                <a:effectLst/>
                <a:latin typeface="Calibri Bold"/>
              </a:rPr>
              <a:t>CH3COO</a:t>
            </a:r>
            <a:r>
              <a:rPr lang="it-IT" sz="2000" b="1" baseline="30000" dirty="0">
                <a:solidFill>
                  <a:srgbClr val="000000"/>
                </a:solidFill>
                <a:effectLst/>
                <a:latin typeface="Calibri Bold"/>
              </a:rPr>
              <a:t>- </a:t>
            </a:r>
            <a:r>
              <a:rPr lang="it-IT" sz="2000" b="1" dirty="0">
                <a:solidFill>
                  <a:srgbClr val="000000"/>
                </a:solidFill>
                <a:effectLst/>
                <a:latin typeface="Calibri Bold"/>
              </a:rPr>
              <a:t>+ H</a:t>
            </a:r>
            <a:r>
              <a:rPr lang="it-IT" sz="2000" b="1" baseline="-25000" dirty="0">
                <a:solidFill>
                  <a:srgbClr val="000000"/>
                </a:solidFill>
                <a:effectLst/>
                <a:latin typeface="Calibri Bold"/>
              </a:rPr>
              <a:t>2</a:t>
            </a:r>
            <a:r>
              <a:rPr lang="it-IT" sz="2000" b="1" dirty="0">
                <a:solidFill>
                  <a:srgbClr val="000000"/>
                </a:solidFill>
                <a:effectLst/>
                <a:latin typeface="Calibri Bold"/>
              </a:rPr>
              <a:t>O</a:t>
            </a:r>
          </a:p>
          <a:p>
            <a:r>
              <a:rPr lang="it-IT" sz="2000" b="1" dirty="0">
                <a:solidFill>
                  <a:srgbClr val="000000"/>
                </a:solidFill>
                <a:effectLst/>
                <a:latin typeface="Calibri Bold"/>
              </a:rPr>
              <a:t>Indicatore fenolftaleina che vira nell’intervallo di pH: 8.3 – 10.0 </a:t>
            </a:r>
            <a:endParaRPr lang="it-IT" sz="2000" b="1" dirty="0">
              <a:solidFill>
                <a:schemeClr val="bg1"/>
              </a:solidFill>
              <a:effectLst/>
            </a:endParaRPr>
          </a:p>
        </p:txBody>
      </p:sp>
    </p:spTree>
    <p:extLst>
      <p:ext uri="{BB962C8B-B14F-4D97-AF65-F5344CB8AC3E}">
        <p14:creationId xmlns:p14="http://schemas.microsoft.com/office/powerpoint/2010/main" val="1673279358"/>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5" name="Immagine 4" descr="Immagine che contiene testo&#10;&#10;Descrizione generata automaticamente">
            <a:extLst>
              <a:ext uri="{FF2B5EF4-FFF2-40B4-BE49-F238E27FC236}">
                <a16:creationId xmlns:a16="http://schemas.microsoft.com/office/drawing/2014/main" id="{2B4DDD46-F3CA-20B6-C0E7-D75DA480CF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827" y="61284"/>
            <a:ext cx="9973925" cy="6735431"/>
          </a:xfrm>
          <a:prstGeom prst="rect">
            <a:avLst/>
          </a:prstGeom>
        </p:spPr>
      </p:pic>
    </p:spTree>
    <p:extLst>
      <p:ext uri="{BB962C8B-B14F-4D97-AF65-F5344CB8AC3E}">
        <p14:creationId xmlns:p14="http://schemas.microsoft.com/office/powerpoint/2010/main" val="1893205260"/>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3" name="Immagine 2" descr="Immagine che contiene testo&#10;&#10;Descrizione generata automaticamente">
            <a:extLst>
              <a:ext uri="{FF2B5EF4-FFF2-40B4-BE49-F238E27FC236}">
                <a16:creationId xmlns:a16="http://schemas.microsoft.com/office/drawing/2014/main" id="{1FF89786-DD12-4C68-8B47-22AEB2D5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5042" y="83736"/>
            <a:ext cx="9844836" cy="6690527"/>
          </a:xfrm>
          <a:prstGeom prst="rect">
            <a:avLst/>
          </a:prstGeom>
        </p:spPr>
      </p:pic>
    </p:spTree>
    <p:extLst>
      <p:ext uri="{BB962C8B-B14F-4D97-AF65-F5344CB8AC3E}">
        <p14:creationId xmlns:p14="http://schemas.microsoft.com/office/powerpoint/2010/main" val="63828254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E37F746-8590-B7AD-AA9D-6BDAB874E2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791" y="0"/>
            <a:ext cx="9978887" cy="6858000"/>
          </a:xfrm>
          <a:prstGeom prst="rect">
            <a:avLst/>
          </a:prstGeom>
        </p:spPr>
      </p:pic>
    </p:spTree>
    <p:extLst>
      <p:ext uri="{BB962C8B-B14F-4D97-AF65-F5344CB8AC3E}">
        <p14:creationId xmlns:p14="http://schemas.microsoft.com/office/powerpoint/2010/main" val="166426944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3" name="Immagine 2" descr="Immagine che contiene testo&#10;&#10;Descrizione generata automaticamente">
            <a:extLst>
              <a:ext uri="{FF2B5EF4-FFF2-40B4-BE49-F238E27FC236}">
                <a16:creationId xmlns:a16="http://schemas.microsoft.com/office/drawing/2014/main" id="{8C27704B-688D-3A8A-2FB0-292AC0A9E3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413" y="265287"/>
            <a:ext cx="11959048" cy="5081963"/>
          </a:xfrm>
          <a:prstGeom prst="rect">
            <a:avLst/>
          </a:prstGeom>
        </p:spPr>
      </p:pic>
    </p:spTree>
    <p:extLst>
      <p:ext uri="{BB962C8B-B14F-4D97-AF65-F5344CB8AC3E}">
        <p14:creationId xmlns:p14="http://schemas.microsoft.com/office/powerpoint/2010/main" val="99062609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51" name="Esercizio per casa:…"/>
          <p:cNvSpPr txBox="1"/>
          <p:nvPr/>
        </p:nvSpPr>
        <p:spPr>
          <a:xfrm>
            <a:off x="143990" y="344503"/>
            <a:ext cx="12803914" cy="41549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defRPr sz="2400">
                <a:solidFill>
                  <a:srgbClr val="FFFFFF"/>
                </a:solidFill>
              </a:defRPr>
            </a:pPr>
            <a:r>
              <a:rPr dirty="0" err="1">
                <a:solidFill>
                  <a:srgbClr val="000000"/>
                </a:solidFill>
              </a:rPr>
              <a:t>Esercizio</a:t>
            </a:r>
            <a:r>
              <a:rPr dirty="0">
                <a:solidFill>
                  <a:srgbClr val="000000"/>
                </a:solidFill>
              </a:rPr>
              <a:t> per casa:</a:t>
            </a:r>
          </a:p>
          <a:p>
            <a:pPr>
              <a:defRPr sz="2400">
                <a:solidFill>
                  <a:srgbClr val="FFFFFF"/>
                </a:solidFill>
              </a:defRPr>
            </a:pPr>
            <a:endParaRPr dirty="0"/>
          </a:p>
          <a:p>
            <a:pPr>
              <a:defRPr sz="2400">
                <a:solidFill>
                  <a:srgbClr val="FFFFFF"/>
                </a:solidFill>
              </a:defRPr>
            </a:pPr>
            <a:endParaRPr dirty="0"/>
          </a:p>
          <a:p>
            <a:pPr>
              <a:defRPr sz="2400">
                <a:solidFill>
                  <a:srgbClr val="FFFFFF"/>
                </a:solidFill>
              </a:defRPr>
            </a:pPr>
            <a:r>
              <a:rPr sz="2200" dirty="0" err="1">
                <a:solidFill>
                  <a:srgbClr val="000000"/>
                </a:solidFill>
              </a:rPr>
              <a:t>Generare</a:t>
            </a:r>
            <a:r>
              <a:rPr sz="2200" dirty="0">
                <a:solidFill>
                  <a:srgbClr val="000000"/>
                </a:solidFill>
              </a:rPr>
              <a:t> </a:t>
            </a:r>
            <a:r>
              <a:rPr sz="2200" dirty="0" err="1">
                <a:solidFill>
                  <a:srgbClr val="000000"/>
                </a:solidFill>
              </a:rPr>
              <a:t>una</a:t>
            </a:r>
            <a:r>
              <a:rPr sz="2200" dirty="0">
                <a:solidFill>
                  <a:srgbClr val="000000"/>
                </a:solidFill>
              </a:rPr>
              <a:t> </a:t>
            </a:r>
            <a:r>
              <a:rPr sz="2200" dirty="0" err="1">
                <a:solidFill>
                  <a:srgbClr val="000000"/>
                </a:solidFill>
              </a:rPr>
              <a:t>curva</a:t>
            </a:r>
            <a:r>
              <a:rPr sz="2200" dirty="0">
                <a:solidFill>
                  <a:srgbClr val="000000"/>
                </a:solidFill>
              </a:rPr>
              <a:t> per la </a:t>
            </a:r>
            <a:r>
              <a:rPr sz="2200" dirty="0" err="1">
                <a:solidFill>
                  <a:srgbClr val="000000"/>
                </a:solidFill>
              </a:rPr>
              <a:t>titolazione</a:t>
            </a:r>
            <a:r>
              <a:rPr sz="2200" dirty="0">
                <a:solidFill>
                  <a:srgbClr val="000000"/>
                </a:solidFill>
              </a:rPr>
              <a:t> di 50.0 ml di </a:t>
            </a:r>
            <a:r>
              <a:rPr sz="2200" dirty="0" err="1">
                <a:solidFill>
                  <a:srgbClr val="000000"/>
                </a:solidFill>
              </a:rPr>
              <a:t>acido</a:t>
            </a:r>
            <a:r>
              <a:rPr sz="2200" dirty="0">
                <a:solidFill>
                  <a:srgbClr val="000000"/>
                </a:solidFill>
              </a:rPr>
              <a:t> </a:t>
            </a:r>
            <a:r>
              <a:rPr sz="2200" dirty="0" err="1">
                <a:solidFill>
                  <a:srgbClr val="000000"/>
                </a:solidFill>
              </a:rPr>
              <a:t>acetico</a:t>
            </a:r>
            <a:r>
              <a:rPr sz="2200" dirty="0">
                <a:solidFill>
                  <a:srgbClr val="000000"/>
                </a:solidFill>
              </a:rPr>
              <a:t> 0.100 M con NaOH 0.100 M</a:t>
            </a:r>
          </a:p>
          <a:p>
            <a:pPr>
              <a:defRPr sz="2400">
                <a:solidFill>
                  <a:srgbClr val="FFFFFF"/>
                </a:solidFill>
              </a:defRPr>
            </a:pPr>
            <a:endParaRPr sz="2200" dirty="0"/>
          </a:p>
          <a:p>
            <a:pPr>
              <a:defRPr sz="2400">
                <a:solidFill>
                  <a:srgbClr val="FFFFFF"/>
                </a:solidFill>
              </a:defRPr>
            </a:pPr>
            <a:endParaRPr dirty="0"/>
          </a:p>
          <a:p>
            <a:pPr marL="320842" indent="-320842">
              <a:buSzPct val="100000"/>
              <a:buAutoNum type="arabicPeriod"/>
              <a:defRPr sz="2400">
                <a:solidFill>
                  <a:srgbClr val="FFFFFF"/>
                </a:solidFill>
              </a:defRPr>
            </a:pPr>
            <a:r>
              <a:rPr dirty="0" err="1">
                <a:solidFill>
                  <a:srgbClr val="000000"/>
                </a:solidFill>
              </a:rPr>
              <a:t>Calcolare</a:t>
            </a:r>
            <a:r>
              <a:rPr dirty="0">
                <a:solidFill>
                  <a:srgbClr val="000000"/>
                </a:solidFill>
              </a:rPr>
              <a:t> il pH </a:t>
            </a:r>
            <a:r>
              <a:rPr dirty="0" err="1">
                <a:solidFill>
                  <a:srgbClr val="000000"/>
                </a:solidFill>
              </a:rPr>
              <a:t>della</a:t>
            </a:r>
            <a:r>
              <a:rPr dirty="0">
                <a:solidFill>
                  <a:srgbClr val="000000"/>
                </a:solidFill>
              </a:rPr>
              <a:t> </a:t>
            </a:r>
            <a:r>
              <a:rPr dirty="0" err="1">
                <a:solidFill>
                  <a:srgbClr val="000000"/>
                </a:solidFill>
              </a:rPr>
              <a:t>soluzione</a:t>
            </a:r>
            <a:r>
              <a:rPr dirty="0">
                <a:solidFill>
                  <a:srgbClr val="000000"/>
                </a:solidFill>
              </a:rPr>
              <a:t> di </a:t>
            </a:r>
            <a:r>
              <a:rPr dirty="0" err="1">
                <a:solidFill>
                  <a:srgbClr val="000000"/>
                </a:solidFill>
              </a:rPr>
              <a:t>acido</a:t>
            </a:r>
            <a:r>
              <a:rPr dirty="0">
                <a:solidFill>
                  <a:srgbClr val="000000"/>
                </a:solidFill>
              </a:rPr>
              <a:t> </a:t>
            </a:r>
            <a:r>
              <a:rPr dirty="0" err="1">
                <a:solidFill>
                  <a:srgbClr val="000000"/>
                </a:solidFill>
              </a:rPr>
              <a:t>acetico</a:t>
            </a:r>
            <a:endParaRPr dirty="0"/>
          </a:p>
          <a:p>
            <a:pPr marL="320842" indent="-320842">
              <a:buSzPct val="100000"/>
              <a:buAutoNum type="arabicPeriod"/>
              <a:defRPr sz="2400">
                <a:solidFill>
                  <a:srgbClr val="FFFFFF"/>
                </a:solidFill>
              </a:defRPr>
            </a:pPr>
            <a:r>
              <a:rPr dirty="0" err="1">
                <a:solidFill>
                  <a:srgbClr val="000000"/>
                </a:solidFill>
              </a:rPr>
              <a:t>Calcolare</a:t>
            </a:r>
            <a:r>
              <a:rPr dirty="0">
                <a:solidFill>
                  <a:srgbClr val="000000"/>
                </a:solidFill>
              </a:rPr>
              <a:t> il pH del </a:t>
            </a:r>
            <a:r>
              <a:rPr dirty="0" err="1">
                <a:solidFill>
                  <a:srgbClr val="000000"/>
                </a:solidFill>
              </a:rPr>
              <a:t>tampone</a:t>
            </a:r>
            <a:r>
              <a:rPr dirty="0">
                <a:solidFill>
                  <a:srgbClr val="000000"/>
                </a:solidFill>
              </a:rPr>
              <a:t> dopo </a:t>
            </a:r>
            <a:r>
              <a:rPr dirty="0" err="1">
                <a:solidFill>
                  <a:srgbClr val="000000"/>
                </a:solidFill>
              </a:rPr>
              <a:t>aggiunta</a:t>
            </a:r>
            <a:r>
              <a:rPr dirty="0">
                <a:solidFill>
                  <a:srgbClr val="000000"/>
                </a:solidFill>
              </a:rPr>
              <a:t> di 10 ml di </a:t>
            </a:r>
            <a:r>
              <a:rPr dirty="0" err="1">
                <a:solidFill>
                  <a:srgbClr val="000000"/>
                </a:solidFill>
              </a:rPr>
              <a:t>titolante</a:t>
            </a:r>
            <a:r>
              <a:rPr dirty="0">
                <a:solidFill>
                  <a:srgbClr val="000000"/>
                </a:solidFill>
              </a:rPr>
              <a:t> </a:t>
            </a:r>
          </a:p>
          <a:p>
            <a:pPr marL="320842" indent="-320842">
              <a:buSzPct val="100000"/>
              <a:buAutoNum type="arabicPeriod"/>
              <a:defRPr sz="2400">
                <a:solidFill>
                  <a:srgbClr val="FFFFFF"/>
                </a:solidFill>
              </a:defRPr>
            </a:pPr>
            <a:r>
              <a:rPr dirty="0" err="1">
                <a:solidFill>
                  <a:srgbClr val="000000"/>
                </a:solidFill>
              </a:rPr>
              <a:t>Calcolare</a:t>
            </a:r>
            <a:r>
              <a:rPr dirty="0">
                <a:solidFill>
                  <a:srgbClr val="000000"/>
                </a:solidFill>
              </a:rPr>
              <a:t> il pH del </a:t>
            </a:r>
            <a:r>
              <a:rPr dirty="0" err="1">
                <a:solidFill>
                  <a:srgbClr val="000000"/>
                </a:solidFill>
              </a:rPr>
              <a:t>tampone</a:t>
            </a:r>
            <a:r>
              <a:rPr dirty="0">
                <a:solidFill>
                  <a:srgbClr val="000000"/>
                </a:solidFill>
              </a:rPr>
              <a:t> dopo </a:t>
            </a:r>
            <a:r>
              <a:rPr dirty="0" err="1">
                <a:solidFill>
                  <a:srgbClr val="000000"/>
                </a:solidFill>
              </a:rPr>
              <a:t>aggiunta</a:t>
            </a:r>
            <a:r>
              <a:rPr dirty="0">
                <a:solidFill>
                  <a:srgbClr val="000000"/>
                </a:solidFill>
              </a:rPr>
              <a:t> di 25 ml di </a:t>
            </a:r>
            <a:r>
              <a:rPr dirty="0" err="1">
                <a:solidFill>
                  <a:srgbClr val="000000"/>
                </a:solidFill>
              </a:rPr>
              <a:t>titolante</a:t>
            </a:r>
            <a:endParaRPr dirty="0"/>
          </a:p>
          <a:p>
            <a:pPr marL="320842" indent="-320842">
              <a:buSzPct val="100000"/>
              <a:buAutoNum type="arabicPeriod"/>
              <a:defRPr sz="2400">
                <a:solidFill>
                  <a:srgbClr val="FFFFFF"/>
                </a:solidFill>
              </a:defRPr>
            </a:pPr>
            <a:r>
              <a:rPr dirty="0" err="1">
                <a:solidFill>
                  <a:srgbClr val="000000"/>
                </a:solidFill>
              </a:rPr>
              <a:t>Calcolare</a:t>
            </a:r>
            <a:r>
              <a:rPr dirty="0">
                <a:solidFill>
                  <a:srgbClr val="000000"/>
                </a:solidFill>
              </a:rPr>
              <a:t> il pH al punto </a:t>
            </a:r>
            <a:r>
              <a:rPr dirty="0" err="1">
                <a:solidFill>
                  <a:srgbClr val="000000"/>
                </a:solidFill>
              </a:rPr>
              <a:t>equivalente</a:t>
            </a:r>
            <a:endParaRPr dirty="0"/>
          </a:p>
          <a:p>
            <a:pPr marL="320842" indent="-320842">
              <a:buSzPct val="100000"/>
              <a:buAutoNum type="arabicPeriod"/>
              <a:defRPr sz="2400">
                <a:solidFill>
                  <a:srgbClr val="FFFFFF"/>
                </a:solidFill>
              </a:defRPr>
            </a:pPr>
            <a:r>
              <a:rPr dirty="0" err="1">
                <a:solidFill>
                  <a:srgbClr val="000000"/>
                </a:solidFill>
              </a:rPr>
              <a:t>Calcolare</a:t>
            </a:r>
            <a:r>
              <a:rPr dirty="0">
                <a:solidFill>
                  <a:srgbClr val="000000"/>
                </a:solidFill>
              </a:rPr>
              <a:t> il pH dopo </a:t>
            </a:r>
            <a:r>
              <a:rPr dirty="0" err="1">
                <a:solidFill>
                  <a:srgbClr val="000000"/>
                </a:solidFill>
              </a:rPr>
              <a:t>aggiunta</a:t>
            </a:r>
            <a:r>
              <a:rPr dirty="0">
                <a:solidFill>
                  <a:srgbClr val="000000"/>
                </a:solidFill>
              </a:rPr>
              <a:t> di 50</a:t>
            </a:r>
            <a:r>
              <a:rPr lang="it-IT" dirty="0">
                <a:solidFill>
                  <a:srgbClr val="000000"/>
                </a:solidFill>
              </a:rPr>
              <a:t> </a:t>
            </a:r>
            <a:r>
              <a:rPr dirty="0">
                <a:solidFill>
                  <a:srgbClr val="000000"/>
                </a:solidFill>
              </a:rPr>
              <a:t>ml di </a:t>
            </a:r>
            <a:r>
              <a:rPr dirty="0" err="1">
                <a:solidFill>
                  <a:srgbClr val="000000"/>
                </a:solidFill>
              </a:rPr>
              <a:t>titolante</a:t>
            </a:r>
            <a:endParaRPr dirty="0"/>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02" name="Rectangle 4"/>
          <p:cNvSpPr txBox="1"/>
          <p:nvPr/>
        </p:nvSpPr>
        <p:spPr>
          <a:xfrm>
            <a:off x="309282" y="569843"/>
            <a:ext cx="11537577" cy="50680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lgn="just">
              <a:lnSpc>
                <a:spcPct val="150000"/>
              </a:lnSpc>
              <a:spcBef>
                <a:spcPts val="1300"/>
              </a:spcBef>
              <a:defRPr sz="2300" b="1">
                <a:solidFill>
                  <a:srgbClr val="FFFFFF"/>
                </a:solidFill>
                <a:latin typeface="Arial"/>
                <a:ea typeface="Arial"/>
                <a:cs typeface="Arial"/>
                <a:sym typeface="Arial"/>
              </a:defRPr>
            </a:pPr>
            <a:r>
              <a:rPr lang="it-IT" dirty="0">
                <a:solidFill>
                  <a:srgbClr val="000000"/>
                </a:solidFill>
              </a:rPr>
              <a:t>D</a:t>
            </a:r>
            <a:r>
              <a:rPr dirty="0" err="1">
                <a:solidFill>
                  <a:srgbClr val="000000"/>
                </a:solidFill>
              </a:rPr>
              <a:t>eterminazione</a:t>
            </a:r>
            <a:r>
              <a:rPr dirty="0">
                <a:solidFill>
                  <a:srgbClr val="000000"/>
                </a:solidFill>
              </a:rPr>
              <a:t> </a:t>
            </a:r>
            <a:r>
              <a:rPr dirty="0" err="1">
                <a:solidFill>
                  <a:srgbClr val="000000"/>
                </a:solidFill>
              </a:rPr>
              <a:t>Acidità</a:t>
            </a:r>
            <a:r>
              <a:rPr dirty="0">
                <a:solidFill>
                  <a:srgbClr val="000000"/>
                </a:solidFill>
              </a:rPr>
              <a:t> </a:t>
            </a:r>
            <a:r>
              <a:rPr dirty="0" err="1">
                <a:solidFill>
                  <a:srgbClr val="000000"/>
                </a:solidFill>
              </a:rPr>
              <a:t>dell’olio</a:t>
            </a:r>
            <a:r>
              <a:rPr dirty="0">
                <a:solidFill>
                  <a:srgbClr val="000000"/>
                </a:solidFill>
              </a:rPr>
              <a:t> di </a:t>
            </a:r>
            <a:r>
              <a:rPr dirty="0" err="1">
                <a:solidFill>
                  <a:srgbClr val="000000"/>
                </a:solidFill>
              </a:rPr>
              <a:t>oliva</a:t>
            </a:r>
            <a:endParaRPr dirty="0"/>
          </a:p>
          <a:p>
            <a:pPr algn="just">
              <a:lnSpc>
                <a:spcPct val="150000"/>
              </a:lnSpc>
              <a:spcBef>
                <a:spcPts val="1900"/>
              </a:spcBef>
              <a:defRPr>
                <a:solidFill>
                  <a:srgbClr val="FFFFFF"/>
                </a:solidFill>
                <a:latin typeface="Arial"/>
                <a:ea typeface="Arial"/>
                <a:cs typeface="Arial"/>
                <a:sym typeface="Arial"/>
              </a:defRPr>
            </a:pPr>
            <a:endParaRPr dirty="0"/>
          </a:p>
          <a:p>
            <a:pPr algn="just">
              <a:lnSpc>
                <a:spcPct val="150000"/>
              </a:lnSpc>
              <a:spcBef>
                <a:spcPts val="1000"/>
              </a:spcBef>
              <a:defRPr>
                <a:solidFill>
                  <a:srgbClr val="FFFFFF"/>
                </a:solidFill>
                <a:latin typeface="Arial"/>
                <a:ea typeface="Arial"/>
                <a:cs typeface="Arial"/>
                <a:sym typeface="Arial"/>
              </a:defRPr>
            </a:pPr>
            <a:r>
              <a:rPr dirty="0" err="1">
                <a:solidFill>
                  <a:srgbClr val="000000"/>
                </a:solidFill>
              </a:rPr>
              <a:t>L’acidità</a:t>
            </a:r>
            <a:r>
              <a:rPr dirty="0">
                <a:solidFill>
                  <a:srgbClr val="000000"/>
                </a:solidFill>
              </a:rPr>
              <a:t> </a:t>
            </a:r>
            <a:r>
              <a:rPr dirty="0" err="1">
                <a:solidFill>
                  <a:srgbClr val="000000"/>
                </a:solidFill>
              </a:rPr>
              <a:t>esprime</a:t>
            </a:r>
            <a:r>
              <a:rPr dirty="0">
                <a:solidFill>
                  <a:srgbClr val="000000"/>
                </a:solidFill>
              </a:rPr>
              <a:t> la </a:t>
            </a:r>
            <a:r>
              <a:rPr b="1" u="sng" dirty="0" err="1">
                <a:solidFill>
                  <a:srgbClr val="000000"/>
                </a:solidFill>
              </a:rPr>
              <a:t>percentuale</a:t>
            </a:r>
            <a:r>
              <a:rPr b="1" u="sng" dirty="0">
                <a:solidFill>
                  <a:srgbClr val="000000"/>
                </a:solidFill>
              </a:rPr>
              <a:t> (in peso)</a:t>
            </a:r>
            <a:r>
              <a:rPr dirty="0">
                <a:solidFill>
                  <a:srgbClr val="000000"/>
                </a:solidFill>
              </a:rPr>
              <a:t> di </a:t>
            </a:r>
            <a:r>
              <a:rPr dirty="0" err="1">
                <a:solidFill>
                  <a:srgbClr val="000000"/>
                </a:solidFill>
              </a:rPr>
              <a:t>acidi</a:t>
            </a:r>
            <a:r>
              <a:rPr dirty="0">
                <a:solidFill>
                  <a:srgbClr val="000000"/>
                </a:solidFill>
              </a:rPr>
              <a:t> </a:t>
            </a:r>
            <a:r>
              <a:rPr dirty="0" err="1">
                <a:solidFill>
                  <a:srgbClr val="000000"/>
                </a:solidFill>
              </a:rPr>
              <a:t>grassi</a:t>
            </a:r>
            <a:r>
              <a:rPr dirty="0">
                <a:solidFill>
                  <a:srgbClr val="000000"/>
                </a:solidFill>
              </a:rPr>
              <a:t> </a:t>
            </a:r>
            <a:r>
              <a:rPr dirty="0" err="1">
                <a:solidFill>
                  <a:srgbClr val="000000"/>
                </a:solidFill>
              </a:rPr>
              <a:t>liberi</a:t>
            </a:r>
            <a:r>
              <a:rPr dirty="0">
                <a:solidFill>
                  <a:srgbClr val="000000"/>
                </a:solidFill>
              </a:rPr>
              <a:t> </a:t>
            </a:r>
            <a:r>
              <a:rPr dirty="0" err="1">
                <a:solidFill>
                  <a:srgbClr val="000000"/>
                </a:solidFill>
              </a:rPr>
              <a:t>nell’olio</a:t>
            </a:r>
            <a:r>
              <a:rPr dirty="0">
                <a:solidFill>
                  <a:srgbClr val="000000"/>
                </a:solidFill>
              </a:rPr>
              <a:t> in </a:t>
            </a:r>
            <a:r>
              <a:rPr dirty="0" err="1">
                <a:solidFill>
                  <a:srgbClr val="000000"/>
                </a:solidFill>
              </a:rPr>
              <a:t>esame</a:t>
            </a:r>
            <a:r>
              <a:rPr lang="it-IT" dirty="0">
                <a:solidFill>
                  <a:srgbClr val="000000"/>
                </a:solidFill>
              </a:rPr>
              <a:t> espressa come g di acido oleico per 100 g di campione</a:t>
            </a:r>
            <a:r>
              <a:rPr dirty="0">
                <a:solidFill>
                  <a:srgbClr val="000000"/>
                </a:solidFill>
              </a:rPr>
              <a:t>. </a:t>
            </a:r>
            <a:endParaRPr sz="3200" dirty="0"/>
          </a:p>
          <a:p>
            <a:pPr algn="just">
              <a:lnSpc>
                <a:spcPct val="150000"/>
              </a:lnSpc>
              <a:spcBef>
                <a:spcPts val="1000"/>
              </a:spcBef>
              <a:defRPr>
                <a:solidFill>
                  <a:srgbClr val="FFFFFF"/>
                </a:solidFill>
                <a:latin typeface="Arial"/>
                <a:ea typeface="Arial"/>
                <a:cs typeface="Arial"/>
                <a:sym typeface="Arial"/>
              </a:defRPr>
            </a:pPr>
            <a:r>
              <a:rPr dirty="0" err="1">
                <a:solidFill>
                  <a:srgbClr val="000000"/>
                </a:solidFill>
              </a:rPr>
              <a:t>Gli</a:t>
            </a:r>
            <a:r>
              <a:rPr dirty="0">
                <a:solidFill>
                  <a:srgbClr val="000000"/>
                </a:solidFill>
              </a:rPr>
              <a:t> </a:t>
            </a:r>
            <a:r>
              <a:rPr dirty="0" err="1">
                <a:solidFill>
                  <a:srgbClr val="000000"/>
                </a:solidFill>
              </a:rPr>
              <a:t>acidi</a:t>
            </a:r>
            <a:r>
              <a:rPr dirty="0">
                <a:solidFill>
                  <a:srgbClr val="000000"/>
                </a:solidFill>
              </a:rPr>
              <a:t> </a:t>
            </a:r>
            <a:r>
              <a:rPr dirty="0" err="1">
                <a:solidFill>
                  <a:srgbClr val="000000"/>
                </a:solidFill>
              </a:rPr>
              <a:t>grassi</a:t>
            </a:r>
            <a:r>
              <a:rPr dirty="0">
                <a:solidFill>
                  <a:srgbClr val="000000"/>
                </a:solidFill>
              </a:rPr>
              <a:t> </a:t>
            </a:r>
            <a:r>
              <a:rPr dirty="0" err="1">
                <a:solidFill>
                  <a:srgbClr val="000000"/>
                </a:solidFill>
              </a:rPr>
              <a:t>liberi</a:t>
            </a:r>
            <a:r>
              <a:rPr dirty="0">
                <a:solidFill>
                  <a:srgbClr val="000000"/>
                </a:solidFill>
              </a:rPr>
              <a:t> </a:t>
            </a:r>
            <a:r>
              <a:rPr dirty="0" err="1">
                <a:solidFill>
                  <a:srgbClr val="000000"/>
                </a:solidFill>
              </a:rPr>
              <a:t>sono</a:t>
            </a:r>
            <a:r>
              <a:rPr dirty="0">
                <a:solidFill>
                  <a:srgbClr val="000000"/>
                </a:solidFill>
              </a:rPr>
              <a:t> </a:t>
            </a:r>
            <a:r>
              <a:rPr dirty="0" err="1">
                <a:solidFill>
                  <a:srgbClr val="000000"/>
                </a:solidFill>
              </a:rPr>
              <a:t>presenti</a:t>
            </a:r>
            <a:r>
              <a:rPr dirty="0">
                <a:solidFill>
                  <a:srgbClr val="000000"/>
                </a:solidFill>
              </a:rPr>
              <a:t> </a:t>
            </a:r>
            <a:r>
              <a:rPr dirty="0" err="1">
                <a:solidFill>
                  <a:srgbClr val="000000"/>
                </a:solidFill>
              </a:rPr>
              <a:t>anche</a:t>
            </a:r>
            <a:r>
              <a:rPr dirty="0">
                <a:solidFill>
                  <a:srgbClr val="000000"/>
                </a:solidFill>
              </a:rPr>
              <a:t> in </a:t>
            </a:r>
            <a:r>
              <a:rPr dirty="0" err="1">
                <a:solidFill>
                  <a:srgbClr val="000000"/>
                </a:solidFill>
              </a:rPr>
              <a:t>oli</a:t>
            </a:r>
            <a:r>
              <a:rPr dirty="0">
                <a:solidFill>
                  <a:srgbClr val="000000"/>
                </a:solidFill>
              </a:rPr>
              <a:t> </a:t>
            </a:r>
            <a:r>
              <a:rPr dirty="0" err="1">
                <a:solidFill>
                  <a:srgbClr val="000000"/>
                </a:solidFill>
              </a:rPr>
              <a:t>ottenuti</a:t>
            </a:r>
            <a:r>
              <a:rPr dirty="0">
                <a:solidFill>
                  <a:srgbClr val="000000"/>
                </a:solidFill>
              </a:rPr>
              <a:t> da olive sane, ma </a:t>
            </a:r>
            <a:r>
              <a:rPr dirty="0" err="1">
                <a:solidFill>
                  <a:srgbClr val="000000"/>
                </a:solidFill>
              </a:rPr>
              <a:t>una</a:t>
            </a:r>
            <a:r>
              <a:rPr dirty="0">
                <a:solidFill>
                  <a:srgbClr val="000000"/>
                </a:solidFill>
              </a:rPr>
              <a:t> volta </a:t>
            </a:r>
            <a:r>
              <a:rPr dirty="0" err="1">
                <a:solidFill>
                  <a:srgbClr val="000000"/>
                </a:solidFill>
              </a:rPr>
              <a:t>che</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sono</a:t>
            </a:r>
            <a:r>
              <a:rPr dirty="0">
                <a:solidFill>
                  <a:srgbClr val="000000"/>
                </a:solidFill>
              </a:rPr>
              <a:t> </a:t>
            </a:r>
            <a:r>
              <a:rPr dirty="0" err="1">
                <a:solidFill>
                  <a:srgbClr val="000000"/>
                </a:solidFill>
              </a:rPr>
              <a:t>formati</a:t>
            </a:r>
            <a:r>
              <a:rPr dirty="0">
                <a:solidFill>
                  <a:srgbClr val="000000"/>
                </a:solidFill>
              </a:rPr>
              <a:t> </a:t>
            </a:r>
            <a:r>
              <a:rPr dirty="0" err="1">
                <a:solidFill>
                  <a:srgbClr val="000000"/>
                </a:solidFill>
              </a:rPr>
              <a:t>i</a:t>
            </a:r>
            <a:r>
              <a:rPr dirty="0">
                <a:solidFill>
                  <a:srgbClr val="000000"/>
                </a:solidFill>
              </a:rPr>
              <a:t> </a:t>
            </a:r>
            <a:r>
              <a:rPr dirty="0" err="1">
                <a:solidFill>
                  <a:srgbClr val="000000"/>
                </a:solidFill>
              </a:rPr>
              <a:t>triglicerdi</a:t>
            </a:r>
            <a:r>
              <a:rPr dirty="0">
                <a:solidFill>
                  <a:srgbClr val="000000"/>
                </a:solidFill>
              </a:rPr>
              <a:t>, </a:t>
            </a:r>
            <a:r>
              <a:rPr dirty="0" err="1">
                <a:solidFill>
                  <a:srgbClr val="000000"/>
                </a:solidFill>
              </a:rPr>
              <a:t>essi</a:t>
            </a:r>
            <a:r>
              <a:rPr dirty="0">
                <a:solidFill>
                  <a:srgbClr val="000000"/>
                </a:solidFill>
              </a:rPr>
              <a:t> </a:t>
            </a:r>
            <a:r>
              <a:rPr dirty="0" err="1">
                <a:solidFill>
                  <a:srgbClr val="000000"/>
                </a:solidFill>
              </a:rPr>
              <a:t>vanno</a:t>
            </a:r>
            <a:r>
              <a:rPr dirty="0">
                <a:solidFill>
                  <a:srgbClr val="000000"/>
                </a:solidFill>
              </a:rPr>
              <a:t> </a:t>
            </a:r>
            <a:r>
              <a:rPr dirty="0" err="1">
                <a:solidFill>
                  <a:srgbClr val="000000"/>
                </a:solidFill>
              </a:rPr>
              <a:t>incontro</a:t>
            </a:r>
            <a:r>
              <a:rPr dirty="0">
                <a:solidFill>
                  <a:srgbClr val="000000"/>
                </a:solidFill>
              </a:rPr>
              <a:t> ad </a:t>
            </a:r>
            <a:r>
              <a:rPr dirty="0" err="1">
                <a:solidFill>
                  <a:srgbClr val="000000"/>
                </a:solidFill>
              </a:rPr>
              <a:t>una</a:t>
            </a:r>
            <a:r>
              <a:rPr dirty="0">
                <a:solidFill>
                  <a:srgbClr val="000000"/>
                </a:solidFill>
              </a:rPr>
              <a:t> </a:t>
            </a:r>
            <a:r>
              <a:rPr dirty="0" err="1">
                <a:solidFill>
                  <a:srgbClr val="000000"/>
                </a:solidFill>
              </a:rPr>
              <a:t>progressiva</a:t>
            </a:r>
            <a:r>
              <a:rPr dirty="0">
                <a:solidFill>
                  <a:srgbClr val="000000"/>
                </a:solidFill>
              </a:rPr>
              <a:t> </a:t>
            </a:r>
            <a:r>
              <a:rPr dirty="0" err="1">
                <a:solidFill>
                  <a:srgbClr val="000000"/>
                </a:solidFill>
              </a:rPr>
              <a:t>deacilazione</a:t>
            </a:r>
            <a:r>
              <a:rPr dirty="0">
                <a:solidFill>
                  <a:srgbClr val="000000"/>
                </a:solidFill>
              </a:rPr>
              <a:t>, con </a:t>
            </a:r>
            <a:r>
              <a:rPr dirty="0" err="1">
                <a:solidFill>
                  <a:srgbClr val="000000"/>
                </a:solidFill>
              </a:rPr>
              <a:t>conseguente</a:t>
            </a:r>
            <a:r>
              <a:rPr dirty="0">
                <a:solidFill>
                  <a:srgbClr val="000000"/>
                </a:solidFill>
              </a:rPr>
              <a:t> </a:t>
            </a:r>
            <a:r>
              <a:rPr dirty="0" err="1">
                <a:solidFill>
                  <a:srgbClr val="000000"/>
                </a:solidFill>
              </a:rPr>
              <a:t>aumento</a:t>
            </a:r>
            <a:r>
              <a:rPr dirty="0">
                <a:solidFill>
                  <a:srgbClr val="000000"/>
                </a:solidFill>
              </a:rPr>
              <a:t> </a:t>
            </a:r>
            <a:r>
              <a:rPr dirty="0" err="1">
                <a:solidFill>
                  <a:srgbClr val="000000"/>
                </a:solidFill>
              </a:rPr>
              <a:t>dell’acidità</a:t>
            </a:r>
            <a:r>
              <a:rPr dirty="0">
                <a:solidFill>
                  <a:srgbClr val="000000"/>
                </a:solidFill>
              </a:rPr>
              <a:t> libera. </a:t>
            </a:r>
            <a:r>
              <a:rPr dirty="0" err="1">
                <a:solidFill>
                  <a:srgbClr val="000000"/>
                </a:solidFill>
              </a:rPr>
              <a:t>Questo</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dovuto</a:t>
            </a:r>
            <a:r>
              <a:rPr dirty="0">
                <a:solidFill>
                  <a:srgbClr val="000000"/>
                </a:solidFill>
              </a:rPr>
              <a:t> </a:t>
            </a:r>
            <a:r>
              <a:rPr dirty="0" err="1">
                <a:solidFill>
                  <a:srgbClr val="000000"/>
                </a:solidFill>
              </a:rPr>
              <a:t>all’azione</a:t>
            </a:r>
            <a:r>
              <a:rPr dirty="0">
                <a:solidFill>
                  <a:srgbClr val="000000"/>
                </a:solidFill>
              </a:rPr>
              <a:t> di </a:t>
            </a:r>
            <a:r>
              <a:rPr dirty="0" err="1">
                <a:solidFill>
                  <a:srgbClr val="000000"/>
                </a:solidFill>
              </a:rPr>
              <a:t>enzimi</a:t>
            </a:r>
            <a:r>
              <a:rPr dirty="0">
                <a:solidFill>
                  <a:srgbClr val="000000"/>
                </a:solidFill>
              </a:rPr>
              <a:t> </a:t>
            </a:r>
            <a:r>
              <a:rPr b="1" dirty="0">
                <a:solidFill>
                  <a:srgbClr val="000000"/>
                </a:solidFill>
              </a:rPr>
              <a:t>(</a:t>
            </a:r>
            <a:r>
              <a:rPr b="1" dirty="0" err="1">
                <a:solidFill>
                  <a:srgbClr val="000000"/>
                </a:solidFill>
              </a:rPr>
              <a:t>lipasi</a:t>
            </a:r>
            <a:r>
              <a:rPr b="1" dirty="0">
                <a:solidFill>
                  <a:srgbClr val="000000"/>
                </a:solidFill>
              </a:rPr>
              <a:t>)</a:t>
            </a:r>
            <a:r>
              <a:rPr dirty="0">
                <a:solidFill>
                  <a:srgbClr val="000000"/>
                </a:solidFill>
              </a:rPr>
              <a:t> </a:t>
            </a:r>
            <a:r>
              <a:rPr dirty="0" err="1">
                <a:solidFill>
                  <a:srgbClr val="000000"/>
                </a:solidFill>
              </a:rPr>
              <a:t>naturalmente</a:t>
            </a:r>
            <a:r>
              <a:rPr dirty="0">
                <a:solidFill>
                  <a:srgbClr val="000000"/>
                </a:solidFill>
              </a:rPr>
              <a:t> </a:t>
            </a:r>
            <a:r>
              <a:rPr dirty="0" err="1">
                <a:solidFill>
                  <a:srgbClr val="000000"/>
                </a:solidFill>
              </a:rPr>
              <a:t>presenti</a:t>
            </a:r>
            <a:r>
              <a:rPr dirty="0">
                <a:solidFill>
                  <a:srgbClr val="000000"/>
                </a:solidFill>
              </a:rPr>
              <a:t> </a:t>
            </a:r>
            <a:r>
              <a:rPr dirty="0" err="1">
                <a:solidFill>
                  <a:srgbClr val="000000"/>
                </a:solidFill>
              </a:rPr>
              <a:t>nel</a:t>
            </a:r>
            <a:r>
              <a:rPr dirty="0">
                <a:solidFill>
                  <a:srgbClr val="000000"/>
                </a:solidFill>
              </a:rPr>
              <a:t> </a:t>
            </a:r>
            <a:r>
              <a:rPr dirty="0" err="1">
                <a:solidFill>
                  <a:srgbClr val="000000"/>
                </a:solidFill>
              </a:rPr>
              <a:t>frutto</a:t>
            </a:r>
            <a:r>
              <a:rPr dirty="0">
                <a:solidFill>
                  <a:srgbClr val="000000"/>
                </a:solidFill>
              </a:rPr>
              <a:t>. </a:t>
            </a:r>
            <a:endParaRPr sz="3200" dirty="0"/>
          </a:p>
          <a:p>
            <a:pPr algn="just">
              <a:lnSpc>
                <a:spcPct val="150000"/>
              </a:lnSpc>
              <a:spcBef>
                <a:spcPts val="1000"/>
              </a:spcBef>
              <a:defRPr>
                <a:solidFill>
                  <a:srgbClr val="FFFFFF"/>
                </a:solidFill>
                <a:latin typeface="Arial"/>
                <a:ea typeface="Arial"/>
                <a:cs typeface="Arial"/>
                <a:sym typeface="Arial"/>
              </a:defRPr>
            </a:pPr>
            <a:r>
              <a:rPr dirty="0">
                <a:solidFill>
                  <a:srgbClr val="000000"/>
                </a:solidFill>
              </a:rPr>
              <a:t>Le </a:t>
            </a:r>
            <a:r>
              <a:rPr dirty="0" err="1">
                <a:solidFill>
                  <a:srgbClr val="000000"/>
                </a:solidFill>
              </a:rPr>
              <a:t>lipasi</a:t>
            </a:r>
            <a:r>
              <a:rPr dirty="0">
                <a:solidFill>
                  <a:srgbClr val="000000"/>
                </a:solidFill>
              </a:rPr>
              <a:t> </a:t>
            </a:r>
            <a:r>
              <a:rPr dirty="0" err="1">
                <a:solidFill>
                  <a:srgbClr val="000000"/>
                </a:solidFill>
              </a:rPr>
              <a:t>sono</a:t>
            </a:r>
            <a:r>
              <a:rPr dirty="0">
                <a:solidFill>
                  <a:srgbClr val="000000"/>
                </a:solidFill>
              </a:rPr>
              <a:t> </a:t>
            </a:r>
            <a:r>
              <a:rPr dirty="0" err="1">
                <a:solidFill>
                  <a:srgbClr val="000000"/>
                </a:solidFill>
              </a:rPr>
              <a:t>responsabili</a:t>
            </a:r>
            <a:r>
              <a:rPr dirty="0">
                <a:solidFill>
                  <a:srgbClr val="000000"/>
                </a:solidFill>
              </a:rPr>
              <a:t> del </a:t>
            </a:r>
            <a:r>
              <a:rPr dirty="0" err="1">
                <a:solidFill>
                  <a:srgbClr val="000000"/>
                </a:solidFill>
              </a:rPr>
              <a:t>distacco</a:t>
            </a:r>
            <a:r>
              <a:rPr dirty="0">
                <a:solidFill>
                  <a:srgbClr val="000000"/>
                </a:solidFill>
              </a:rPr>
              <a:t> </a:t>
            </a:r>
            <a:r>
              <a:rPr dirty="0" err="1">
                <a:solidFill>
                  <a:srgbClr val="000000"/>
                </a:solidFill>
              </a:rPr>
              <a:t>degli</a:t>
            </a:r>
            <a:r>
              <a:rPr dirty="0">
                <a:solidFill>
                  <a:srgbClr val="000000"/>
                </a:solidFill>
              </a:rPr>
              <a:t> </a:t>
            </a:r>
            <a:r>
              <a:rPr dirty="0" err="1">
                <a:solidFill>
                  <a:srgbClr val="000000"/>
                </a:solidFill>
              </a:rPr>
              <a:t>acidi</a:t>
            </a:r>
            <a:r>
              <a:rPr dirty="0">
                <a:solidFill>
                  <a:srgbClr val="000000"/>
                </a:solidFill>
              </a:rPr>
              <a:t> </a:t>
            </a:r>
            <a:r>
              <a:rPr dirty="0" err="1">
                <a:solidFill>
                  <a:srgbClr val="000000"/>
                </a:solidFill>
              </a:rPr>
              <a:t>grassi</a:t>
            </a:r>
            <a:r>
              <a:rPr dirty="0">
                <a:solidFill>
                  <a:srgbClr val="000000"/>
                </a:solidFill>
              </a:rPr>
              <a:t> </a:t>
            </a:r>
            <a:r>
              <a:rPr dirty="0" err="1">
                <a:solidFill>
                  <a:srgbClr val="000000"/>
                </a:solidFill>
              </a:rPr>
              <a:t>dai</a:t>
            </a:r>
            <a:r>
              <a:rPr dirty="0">
                <a:solidFill>
                  <a:srgbClr val="000000"/>
                </a:solidFill>
              </a:rPr>
              <a:t> </a:t>
            </a:r>
            <a:r>
              <a:rPr dirty="0" err="1">
                <a:solidFill>
                  <a:srgbClr val="000000"/>
                </a:solidFill>
              </a:rPr>
              <a:t>trigliceridi</a:t>
            </a:r>
            <a:r>
              <a:rPr dirty="0">
                <a:solidFill>
                  <a:srgbClr val="000000"/>
                </a:solidFill>
              </a:rPr>
              <a:t> (</a:t>
            </a:r>
            <a:r>
              <a:rPr dirty="0" err="1">
                <a:solidFill>
                  <a:srgbClr val="000000"/>
                </a:solidFill>
              </a:rPr>
              <a:t>lipolisi</a:t>
            </a:r>
            <a:r>
              <a:rPr dirty="0">
                <a:solidFill>
                  <a:srgbClr val="000000"/>
                </a:solidFill>
              </a:rPr>
              <a:t>). </a:t>
            </a:r>
            <a:endParaRPr sz="3200" dirty="0"/>
          </a:p>
          <a:p>
            <a:pPr algn="just">
              <a:lnSpc>
                <a:spcPct val="150000"/>
              </a:lnSpc>
              <a:spcBef>
                <a:spcPts val="1000"/>
              </a:spcBef>
              <a:defRPr>
                <a:solidFill>
                  <a:srgbClr val="FFFFFF"/>
                </a:solidFill>
                <a:latin typeface="Arial"/>
                <a:ea typeface="Arial"/>
                <a:cs typeface="Arial"/>
                <a:sym typeface="Arial"/>
              </a:defRPr>
            </a:pPr>
            <a:r>
              <a:rPr dirty="0">
                <a:solidFill>
                  <a:srgbClr val="000000"/>
                </a:solidFill>
              </a:rPr>
              <a:t>Lo </a:t>
            </a:r>
            <a:r>
              <a:rPr dirty="0" err="1">
                <a:solidFill>
                  <a:srgbClr val="000000"/>
                </a:solidFill>
              </a:rPr>
              <a:t>stesso</a:t>
            </a:r>
            <a:r>
              <a:rPr dirty="0">
                <a:solidFill>
                  <a:srgbClr val="000000"/>
                </a:solidFill>
              </a:rPr>
              <a:t> </a:t>
            </a:r>
            <a:r>
              <a:rPr dirty="0" err="1">
                <a:solidFill>
                  <a:srgbClr val="000000"/>
                </a:solidFill>
              </a:rPr>
              <a:t>meccanismo</a:t>
            </a:r>
            <a:r>
              <a:rPr dirty="0">
                <a:solidFill>
                  <a:srgbClr val="000000"/>
                </a:solidFill>
              </a:rPr>
              <a:t> </a:t>
            </a:r>
            <a:r>
              <a:rPr dirty="0" err="1">
                <a:solidFill>
                  <a:srgbClr val="000000"/>
                </a:solidFill>
              </a:rPr>
              <a:t>lipolitico</a:t>
            </a:r>
            <a:r>
              <a:rPr dirty="0">
                <a:solidFill>
                  <a:srgbClr val="000000"/>
                </a:solidFill>
              </a:rPr>
              <a:t> </a:t>
            </a:r>
            <a:r>
              <a:rPr dirty="0" err="1">
                <a:solidFill>
                  <a:srgbClr val="000000"/>
                </a:solidFill>
              </a:rPr>
              <a:t>può</a:t>
            </a:r>
            <a:r>
              <a:rPr dirty="0">
                <a:solidFill>
                  <a:srgbClr val="000000"/>
                </a:solidFill>
              </a:rPr>
              <a:t> </a:t>
            </a:r>
            <a:r>
              <a:rPr dirty="0" err="1">
                <a:solidFill>
                  <a:srgbClr val="000000"/>
                </a:solidFill>
              </a:rPr>
              <a:t>essere</a:t>
            </a:r>
            <a:r>
              <a:rPr dirty="0">
                <a:solidFill>
                  <a:srgbClr val="000000"/>
                </a:solidFill>
              </a:rPr>
              <a:t> </a:t>
            </a:r>
            <a:r>
              <a:rPr dirty="0" err="1">
                <a:solidFill>
                  <a:srgbClr val="000000"/>
                </a:solidFill>
              </a:rPr>
              <a:t>causato</a:t>
            </a:r>
            <a:r>
              <a:rPr dirty="0">
                <a:solidFill>
                  <a:srgbClr val="000000"/>
                </a:solidFill>
              </a:rPr>
              <a:t> da </a:t>
            </a:r>
            <a:r>
              <a:rPr dirty="0" err="1">
                <a:solidFill>
                  <a:srgbClr val="000000"/>
                </a:solidFill>
              </a:rPr>
              <a:t>enzimi</a:t>
            </a:r>
            <a:r>
              <a:rPr dirty="0">
                <a:solidFill>
                  <a:srgbClr val="000000"/>
                </a:solidFill>
              </a:rPr>
              <a:t> </a:t>
            </a:r>
            <a:r>
              <a:rPr dirty="0" err="1">
                <a:solidFill>
                  <a:srgbClr val="000000"/>
                </a:solidFill>
              </a:rPr>
              <a:t>prodotti</a:t>
            </a:r>
            <a:r>
              <a:rPr dirty="0">
                <a:solidFill>
                  <a:srgbClr val="000000"/>
                </a:solidFill>
              </a:rPr>
              <a:t> da </a:t>
            </a:r>
            <a:r>
              <a:rPr dirty="0" err="1">
                <a:solidFill>
                  <a:srgbClr val="000000"/>
                </a:solidFill>
              </a:rPr>
              <a:t>microrganismi</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crescono</a:t>
            </a:r>
            <a:r>
              <a:rPr dirty="0">
                <a:solidFill>
                  <a:srgbClr val="000000"/>
                </a:solidFill>
              </a:rPr>
              <a:t> </a:t>
            </a:r>
            <a:r>
              <a:rPr dirty="0" err="1">
                <a:solidFill>
                  <a:srgbClr val="000000"/>
                </a:solidFill>
              </a:rPr>
              <a:t>sul</a:t>
            </a:r>
            <a:r>
              <a:rPr dirty="0">
                <a:solidFill>
                  <a:srgbClr val="000000"/>
                </a:solidFill>
              </a:rPr>
              <a:t> </a:t>
            </a:r>
            <a:r>
              <a:rPr dirty="0" err="1">
                <a:solidFill>
                  <a:srgbClr val="000000"/>
                </a:solidFill>
              </a:rPr>
              <a:t>frutto</a:t>
            </a:r>
            <a:r>
              <a:rPr dirty="0">
                <a:solidFill>
                  <a:srgbClr val="000000"/>
                </a:solidFill>
              </a:rPr>
              <a:t>. </a:t>
            </a:r>
            <a:r>
              <a:rPr dirty="0" err="1">
                <a:solidFill>
                  <a:srgbClr val="000000"/>
                </a:solidFill>
              </a:rPr>
              <a:t>Quindi</a:t>
            </a:r>
            <a:r>
              <a:rPr dirty="0">
                <a:solidFill>
                  <a:srgbClr val="000000"/>
                </a:solidFill>
              </a:rPr>
              <a:t> la </a:t>
            </a:r>
            <a:r>
              <a:rPr dirty="0" err="1">
                <a:solidFill>
                  <a:srgbClr val="000000"/>
                </a:solidFill>
              </a:rPr>
              <a:t>conservazione</a:t>
            </a:r>
            <a:r>
              <a:rPr dirty="0">
                <a:solidFill>
                  <a:srgbClr val="000000"/>
                </a:solidFill>
              </a:rPr>
              <a:t> </a:t>
            </a:r>
            <a:r>
              <a:rPr dirty="0" err="1">
                <a:solidFill>
                  <a:srgbClr val="000000"/>
                </a:solidFill>
              </a:rPr>
              <a:t>delle</a:t>
            </a:r>
            <a:r>
              <a:rPr dirty="0">
                <a:solidFill>
                  <a:srgbClr val="000000"/>
                </a:solidFill>
              </a:rPr>
              <a:t> olive in </a:t>
            </a:r>
            <a:r>
              <a:rPr dirty="0" err="1">
                <a:solidFill>
                  <a:srgbClr val="000000"/>
                </a:solidFill>
              </a:rPr>
              <a:t>fase</a:t>
            </a:r>
            <a:r>
              <a:rPr dirty="0">
                <a:solidFill>
                  <a:srgbClr val="000000"/>
                </a:solidFill>
              </a:rPr>
              <a:t> pre-</a:t>
            </a:r>
            <a:r>
              <a:rPr dirty="0" err="1">
                <a:solidFill>
                  <a:srgbClr val="000000"/>
                </a:solidFill>
              </a:rPr>
              <a:t>molitura</a:t>
            </a:r>
            <a:r>
              <a:rPr dirty="0">
                <a:solidFill>
                  <a:srgbClr val="000000"/>
                </a:solidFill>
              </a:rPr>
              <a:t> in </a:t>
            </a:r>
            <a:r>
              <a:rPr dirty="0" err="1">
                <a:solidFill>
                  <a:srgbClr val="000000"/>
                </a:solidFill>
              </a:rPr>
              <a:t>ambienti</a:t>
            </a:r>
            <a:r>
              <a:rPr dirty="0">
                <a:solidFill>
                  <a:srgbClr val="000000"/>
                </a:solidFill>
              </a:rPr>
              <a:t> </a:t>
            </a:r>
            <a:r>
              <a:rPr dirty="0" err="1">
                <a:solidFill>
                  <a:srgbClr val="000000"/>
                </a:solidFill>
              </a:rPr>
              <a:t>puliti</a:t>
            </a:r>
            <a:r>
              <a:rPr dirty="0">
                <a:solidFill>
                  <a:srgbClr val="000000"/>
                </a:solidFill>
              </a:rPr>
              <a:t> </a:t>
            </a:r>
            <a:r>
              <a:rPr dirty="0" err="1">
                <a:solidFill>
                  <a:srgbClr val="000000"/>
                </a:solidFill>
              </a:rPr>
              <a:t>può</a:t>
            </a:r>
            <a:r>
              <a:rPr dirty="0">
                <a:solidFill>
                  <a:srgbClr val="000000"/>
                </a:solidFill>
              </a:rPr>
              <a:t> </a:t>
            </a:r>
            <a:r>
              <a:rPr dirty="0" err="1">
                <a:solidFill>
                  <a:srgbClr val="000000"/>
                </a:solidFill>
              </a:rPr>
              <a:t>influire</a:t>
            </a:r>
            <a:r>
              <a:rPr dirty="0">
                <a:solidFill>
                  <a:srgbClr val="000000"/>
                </a:solidFill>
              </a:rPr>
              <a:t> </a:t>
            </a:r>
            <a:r>
              <a:rPr dirty="0" err="1">
                <a:solidFill>
                  <a:srgbClr val="000000"/>
                </a:solidFill>
              </a:rPr>
              <a:t>sulla</a:t>
            </a:r>
            <a:r>
              <a:rPr dirty="0">
                <a:solidFill>
                  <a:srgbClr val="000000"/>
                </a:solidFill>
              </a:rPr>
              <a:t> </a:t>
            </a:r>
            <a:r>
              <a:rPr dirty="0" err="1">
                <a:solidFill>
                  <a:srgbClr val="000000"/>
                </a:solidFill>
              </a:rPr>
              <a:t>qualità</a:t>
            </a:r>
            <a:r>
              <a:rPr dirty="0">
                <a:solidFill>
                  <a:srgbClr val="000000"/>
                </a:solidFill>
              </a:rPr>
              <a:t> </a:t>
            </a:r>
            <a:r>
              <a:rPr dirty="0" err="1">
                <a:solidFill>
                  <a:srgbClr val="000000"/>
                </a:solidFill>
              </a:rPr>
              <a:t>dell’olio</a:t>
            </a:r>
            <a:r>
              <a:rPr dirty="0">
                <a:solidFill>
                  <a:srgbClr val="000000"/>
                </a:solidFill>
              </a:rPr>
              <a:t>. </a:t>
            </a:r>
          </a:p>
        </p:txBody>
      </p:sp>
    </p:spTree>
    <p:extLst>
      <p:ext uri="{BB962C8B-B14F-4D97-AF65-F5344CB8AC3E}">
        <p14:creationId xmlns:p14="http://schemas.microsoft.com/office/powerpoint/2010/main" val="398269584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04" name="Rectangle 4"/>
          <p:cNvSpPr txBox="1"/>
          <p:nvPr/>
        </p:nvSpPr>
        <p:spPr>
          <a:xfrm>
            <a:off x="920362" y="387349"/>
            <a:ext cx="9701919" cy="35510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b="1">
                <a:solidFill>
                  <a:srgbClr val="FFFFFF"/>
                </a:solidFill>
                <a:latin typeface="Arial"/>
                <a:ea typeface="Arial"/>
                <a:cs typeface="Arial"/>
                <a:sym typeface="Arial"/>
              </a:defRPr>
            </a:pPr>
            <a:r>
              <a:rPr>
                <a:solidFill>
                  <a:srgbClr val="000000"/>
                </a:solidFill>
              </a:rPr>
              <a:t>L’acidità viene determinata attraverso una titolazione acido-base.</a:t>
            </a:r>
            <a:endParaRPr sz="3200"/>
          </a:p>
          <a:p>
            <a:pPr algn="just">
              <a:defRPr b="1">
                <a:solidFill>
                  <a:srgbClr val="FFFFFF"/>
                </a:solidFill>
                <a:latin typeface="Arial"/>
                <a:ea typeface="Arial"/>
                <a:cs typeface="Arial"/>
                <a:sym typeface="Arial"/>
              </a:defRPr>
            </a:pPr>
            <a:endParaRPr sz="3200"/>
          </a:p>
          <a:p>
            <a:pPr algn="just">
              <a:defRPr b="1">
                <a:solidFill>
                  <a:srgbClr val="FFFFFF"/>
                </a:solidFill>
                <a:latin typeface="Arial"/>
                <a:ea typeface="Arial"/>
                <a:cs typeface="Arial"/>
                <a:sym typeface="Arial"/>
              </a:defRPr>
            </a:pPr>
            <a:endParaRPr sz="3200"/>
          </a:p>
          <a:p>
            <a:pPr algn="just">
              <a:defRPr>
                <a:solidFill>
                  <a:srgbClr val="FFFFFF"/>
                </a:solidFill>
                <a:latin typeface="Arial"/>
                <a:ea typeface="Arial"/>
                <a:cs typeface="Arial"/>
                <a:sym typeface="Arial"/>
              </a:defRPr>
            </a:pPr>
            <a:r>
              <a:rPr>
                <a:solidFill>
                  <a:srgbClr val="000000"/>
                </a:solidFill>
              </a:rPr>
              <a:t>Ad una quantità nota di olio viene aggiunto un solvente opportuno (lipofilo) e un indicatore acido-base (fenolftaleina). Alla soluzione vengono poi aggiunti volumi noti di KOH ad una concentrazione nota. L’indicatore diventa rosa persistente appena tutti gli acidi grassi liberi hanno reagito con il KOH.</a:t>
            </a:r>
            <a:endParaRPr sz="3200"/>
          </a:p>
          <a:p>
            <a:pPr algn="just">
              <a:defRPr>
                <a:solidFill>
                  <a:srgbClr val="FFFFFF"/>
                </a:solidFill>
                <a:latin typeface="Arial"/>
                <a:ea typeface="Arial"/>
                <a:cs typeface="Arial"/>
                <a:sym typeface="Arial"/>
              </a:defRPr>
            </a:pPr>
            <a:endParaRPr sz="3200"/>
          </a:p>
          <a:p>
            <a:pPr algn="just">
              <a:defRPr>
                <a:solidFill>
                  <a:srgbClr val="FFFFFF"/>
                </a:solidFill>
                <a:latin typeface="Arial"/>
                <a:ea typeface="Arial"/>
                <a:cs typeface="Arial"/>
                <a:sym typeface="Arial"/>
              </a:defRPr>
            </a:pPr>
            <a:endParaRPr sz="3200"/>
          </a:p>
          <a:p>
            <a:pPr algn="just">
              <a:defRPr>
                <a:solidFill>
                  <a:srgbClr val="FFFFFF"/>
                </a:solidFill>
                <a:latin typeface="Arial"/>
                <a:ea typeface="Arial"/>
                <a:cs typeface="Arial"/>
                <a:sym typeface="Arial"/>
              </a:defRPr>
            </a:pPr>
            <a:r>
              <a:rPr>
                <a:solidFill>
                  <a:srgbClr val="000000"/>
                </a:solidFill>
              </a:rPr>
              <a:t>A questo punto si calcola la quantità di KOH utilizzata e si risale all’acidità.</a:t>
            </a:r>
            <a:endParaRPr sz="3200"/>
          </a:p>
          <a:p>
            <a:pPr algn="just">
              <a:defRPr>
                <a:solidFill>
                  <a:srgbClr val="FFFFFF"/>
                </a:solidFill>
                <a:latin typeface="Arial"/>
                <a:ea typeface="Arial"/>
                <a:cs typeface="Arial"/>
                <a:sym typeface="Arial"/>
              </a:defRPr>
            </a:pPr>
            <a:endParaRPr sz="3200"/>
          </a:p>
          <a:p>
            <a:pPr algn="just">
              <a:defRPr>
                <a:solidFill>
                  <a:srgbClr val="FFFFFF"/>
                </a:solidFill>
                <a:latin typeface="Arial"/>
                <a:ea typeface="Arial"/>
                <a:cs typeface="Arial"/>
                <a:sym typeface="Arial"/>
              </a:defRPr>
            </a:pPr>
            <a:r>
              <a:rPr>
                <a:solidFill>
                  <a:srgbClr val="000000"/>
                </a:solidFill>
              </a:rPr>
              <a:t>L’acidità indica, in un olio nuovo la qualità delle olive mentre in un olio conservato lo stato di conservazione.</a:t>
            </a:r>
          </a:p>
        </p:txBody>
      </p:sp>
    </p:spTree>
    <p:extLst>
      <p:ext uri="{BB962C8B-B14F-4D97-AF65-F5344CB8AC3E}">
        <p14:creationId xmlns:p14="http://schemas.microsoft.com/office/powerpoint/2010/main" val="394307447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06" name="Text Box 3"/>
          <p:cNvSpPr txBox="1"/>
          <p:nvPr/>
        </p:nvSpPr>
        <p:spPr>
          <a:xfrm>
            <a:off x="2026920" y="381000"/>
            <a:ext cx="6995160" cy="5417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b="1">
                <a:solidFill>
                  <a:srgbClr val="FFFFFF"/>
                </a:solidFill>
                <a:latin typeface="Arial"/>
                <a:ea typeface="Arial"/>
                <a:cs typeface="Arial"/>
                <a:sym typeface="Arial"/>
              </a:defRPr>
            </a:pPr>
            <a:r>
              <a:rPr dirty="0">
                <a:solidFill>
                  <a:srgbClr val="000000"/>
                </a:solidFill>
              </a:rPr>
              <a:t>REAGENTI</a:t>
            </a:r>
            <a:endParaRPr sz="3200" dirty="0"/>
          </a:p>
          <a:p>
            <a:pPr>
              <a:defRPr>
                <a:solidFill>
                  <a:srgbClr val="FFFFFF"/>
                </a:solidFill>
                <a:latin typeface="Arial"/>
                <a:ea typeface="Arial"/>
                <a:cs typeface="Arial"/>
                <a:sym typeface="Arial"/>
              </a:defRPr>
            </a:pPr>
            <a:endParaRPr sz="3200" dirty="0"/>
          </a:p>
          <a:p>
            <a:pPr>
              <a:defRPr>
                <a:solidFill>
                  <a:srgbClr val="FFFFFF"/>
                </a:solidFill>
                <a:latin typeface="Arial"/>
                <a:ea typeface="Arial"/>
                <a:cs typeface="Arial"/>
                <a:sym typeface="Arial"/>
              </a:defRPr>
            </a:pPr>
            <a:r>
              <a:rPr dirty="0" err="1">
                <a:solidFill>
                  <a:srgbClr val="000000"/>
                </a:solidFill>
              </a:rPr>
              <a:t>Etere</a:t>
            </a:r>
            <a:r>
              <a:rPr dirty="0">
                <a:solidFill>
                  <a:srgbClr val="000000"/>
                </a:solidFill>
              </a:rPr>
              <a:t> </a:t>
            </a:r>
            <a:r>
              <a:rPr dirty="0" err="1">
                <a:solidFill>
                  <a:srgbClr val="000000"/>
                </a:solidFill>
              </a:rPr>
              <a:t>etilico</a:t>
            </a:r>
            <a:endParaRPr sz="3200" dirty="0"/>
          </a:p>
          <a:p>
            <a:pPr>
              <a:defRPr>
                <a:solidFill>
                  <a:srgbClr val="FFFFFF"/>
                </a:solidFill>
                <a:latin typeface="Arial"/>
                <a:ea typeface="Arial"/>
                <a:cs typeface="Arial"/>
                <a:sym typeface="Arial"/>
              </a:defRPr>
            </a:pPr>
            <a:r>
              <a:rPr dirty="0" err="1">
                <a:solidFill>
                  <a:srgbClr val="000000"/>
                </a:solidFill>
              </a:rPr>
              <a:t>Etanolo</a:t>
            </a:r>
            <a:r>
              <a:rPr dirty="0">
                <a:solidFill>
                  <a:srgbClr val="000000"/>
                </a:solidFill>
              </a:rPr>
              <a:t> 95%</a:t>
            </a:r>
            <a:endParaRPr sz="3200" dirty="0"/>
          </a:p>
          <a:p>
            <a:pPr>
              <a:defRPr>
                <a:solidFill>
                  <a:srgbClr val="FFFFFF"/>
                </a:solidFill>
                <a:latin typeface="Arial"/>
                <a:ea typeface="Arial"/>
                <a:cs typeface="Arial"/>
                <a:sym typeface="Arial"/>
              </a:defRPr>
            </a:pPr>
            <a:r>
              <a:rPr dirty="0" err="1">
                <a:solidFill>
                  <a:srgbClr val="000000"/>
                </a:solidFill>
              </a:rPr>
              <a:t>Soluzione</a:t>
            </a:r>
            <a:r>
              <a:rPr dirty="0">
                <a:solidFill>
                  <a:srgbClr val="000000"/>
                </a:solidFill>
              </a:rPr>
              <a:t> </a:t>
            </a:r>
            <a:r>
              <a:rPr dirty="0" err="1">
                <a:solidFill>
                  <a:srgbClr val="000000"/>
                </a:solidFill>
              </a:rPr>
              <a:t>acquosa</a:t>
            </a:r>
            <a:r>
              <a:rPr dirty="0">
                <a:solidFill>
                  <a:srgbClr val="000000"/>
                </a:solidFill>
              </a:rPr>
              <a:t> KOH 0.1 M</a:t>
            </a:r>
            <a:endParaRPr sz="3200" dirty="0"/>
          </a:p>
          <a:p>
            <a:pPr>
              <a:defRPr>
                <a:solidFill>
                  <a:srgbClr val="FFFFFF"/>
                </a:solidFill>
                <a:latin typeface="Arial"/>
                <a:ea typeface="Arial"/>
                <a:cs typeface="Arial"/>
                <a:sym typeface="Arial"/>
              </a:defRPr>
            </a:pPr>
            <a:r>
              <a:rPr dirty="0" err="1">
                <a:solidFill>
                  <a:srgbClr val="000000"/>
                </a:solidFill>
              </a:rPr>
              <a:t>Soluzione</a:t>
            </a:r>
            <a:r>
              <a:rPr dirty="0">
                <a:solidFill>
                  <a:srgbClr val="000000"/>
                </a:solidFill>
              </a:rPr>
              <a:t> </a:t>
            </a:r>
            <a:r>
              <a:rPr dirty="0" err="1">
                <a:solidFill>
                  <a:srgbClr val="000000"/>
                </a:solidFill>
              </a:rPr>
              <a:t>etanolica</a:t>
            </a:r>
            <a:r>
              <a:rPr dirty="0">
                <a:solidFill>
                  <a:srgbClr val="000000"/>
                </a:solidFill>
              </a:rPr>
              <a:t> di </a:t>
            </a:r>
            <a:r>
              <a:rPr dirty="0" err="1">
                <a:solidFill>
                  <a:srgbClr val="000000"/>
                </a:solidFill>
              </a:rPr>
              <a:t>fenolftaleina</a:t>
            </a:r>
            <a:r>
              <a:rPr dirty="0">
                <a:solidFill>
                  <a:srgbClr val="000000"/>
                </a:solidFill>
              </a:rPr>
              <a:t> 10 g/l</a:t>
            </a:r>
            <a:endParaRPr sz="3200" dirty="0"/>
          </a:p>
          <a:p>
            <a:pPr>
              <a:defRPr>
                <a:solidFill>
                  <a:srgbClr val="FFFFFF"/>
                </a:solidFill>
                <a:latin typeface="Arial"/>
                <a:ea typeface="Arial"/>
                <a:cs typeface="Arial"/>
                <a:sym typeface="Arial"/>
              </a:defRPr>
            </a:pPr>
            <a:endParaRPr sz="3200" dirty="0"/>
          </a:p>
          <a:p>
            <a:pPr>
              <a:defRPr b="1">
                <a:solidFill>
                  <a:srgbClr val="FFFFFF"/>
                </a:solidFill>
                <a:latin typeface="Arial"/>
                <a:ea typeface="Arial"/>
                <a:cs typeface="Arial"/>
                <a:sym typeface="Arial"/>
              </a:defRPr>
            </a:pPr>
            <a:r>
              <a:rPr dirty="0">
                <a:solidFill>
                  <a:srgbClr val="000000"/>
                </a:solidFill>
              </a:rPr>
              <a:t>PROCEDURA</a:t>
            </a:r>
            <a:endParaRPr sz="3200" dirty="0"/>
          </a:p>
          <a:p>
            <a:pPr>
              <a:defRPr>
                <a:solidFill>
                  <a:srgbClr val="FFFFFF"/>
                </a:solidFill>
                <a:latin typeface="Arial"/>
                <a:ea typeface="Arial"/>
                <a:cs typeface="Arial"/>
                <a:sym typeface="Arial"/>
              </a:defRPr>
            </a:pPr>
            <a:endParaRPr sz="3200" dirty="0"/>
          </a:p>
          <a:p>
            <a:pPr>
              <a:defRPr>
                <a:solidFill>
                  <a:srgbClr val="FFFFFF"/>
                </a:solidFill>
                <a:latin typeface="Arial"/>
                <a:ea typeface="Arial"/>
                <a:cs typeface="Arial"/>
                <a:sym typeface="Arial"/>
              </a:defRPr>
            </a:pPr>
            <a:r>
              <a:rPr dirty="0" err="1">
                <a:solidFill>
                  <a:srgbClr val="000000"/>
                </a:solidFill>
              </a:rPr>
              <a:t>Pesare</a:t>
            </a:r>
            <a:r>
              <a:rPr dirty="0">
                <a:solidFill>
                  <a:srgbClr val="000000"/>
                </a:solidFill>
              </a:rPr>
              <a:t> in </a:t>
            </a:r>
            <a:r>
              <a:rPr dirty="0" err="1">
                <a:solidFill>
                  <a:srgbClr val="000000"/>
                </a:solidFill>
              </a:rPr>
              <a:t>una</a:t>
            </a:r>
            <a:r>
              <a:rPr dirty="0">
                <a:solidFill>
                  <a:srgbClr val="000000"/>
                </a:solidFill>
              </a:rPr>
              <a:t> </a:t>
            </a:r>
            <a:r>
              <a:rPr dirty="0" err="1">
                <a:solidFill>
                  <a:srgbClr val="000000"/>
                </a:solidFill>
              </a:rPr>
              <a:t>beuta</a:t>
            </a:r>
            <a:r>
              <a:rPr dirty="0">
                <a:solidFill>
                  <a:srgbClr val="000000"/>
                </a:solidFill>
              </a:rPr>
              <a:t> da 250 ml 5 g di olio</a:t>
            </a:r>
            <a:endParaRPr sz="3200" dirty="0"/>
          </a:p>
          <a:p>
            <a:pPr>
              <a:defRPr>
                <a:solidFill>
                  <a:srgbClr val="FFFFFF"/>
                </a:solidFill>
                <a:latin typeface="Arial"/>
                <a:ea typeface="Arial"/>
                <a:cs typeface="Arial"/>
                <a:sym typeface="Arial"/>
              </a:defRPr>
            </a:pPr>
            <a:r>
              <a:rPr dirty="0" err="1">
                <a:solidFill>
                  <a:srgbClr val="000000"/>
                </a:solidFill>
              </a:rPr>
              <a:t>Preparare</a:t>
            </a:r>
            <a:r>
              <a:rPr dirty="0">
                <a:solidFill>
                  <a:srgbClr val="000000"/>
                </a:solidFill>
              </a:rPr>
              <a:t> 50 ml di </a:t>
            </a:r>
            <a:r>
              <a:rPr dirty="0" err="1">
                <a:solidFill>
                  <a:srgbClr val="000000"/>
                </a:solidFill>
              </a:rPr>
              <a:t>una</a:t>
            </a:r>
            <a:r>
              <a:rPr dirty="0">
                <a:solidFill>
                  <a:srgbClr val="000000"/>
                </a:solidFill>
              </a:rPr>
              <a:t> </a:t>
            </a:r>
            <a:r>
              <a:rPr dirty="0" err="1">
                <a:solidFill>
                  <a:srgbClr val="000000"/>
                </a:solidFill>
              </a:rPr>
              <a:t>miscela</a:t>
            </a:r>
            <a:r>
              <a:rPr dirty="0">
                <a:solidFill>
                  <a:srgbClr val="000000"/>
                </a:solidFill>
              </a:rPr>
              <a:t> di </a:t>
            </a:r>
            <a:r>
              <a:rPr dirty="0" err="1">
                <a:solidFill>
                  <a:srgbClr val="000000"/>
                </a:solidFill>
              </a:rPr>
              <a:t>etere</a:t>
            </a:r>
            <a:r>
              <a:rPr dirty="0">
                <a:solidFill>
                  <a:srgbClr val="000000"/>
                </a:solidFill>
              </a:rPr>
              <a:t> </a:t>
            </a:r>
            <a:r>
              <a:rPr dirty="0" err="1">
                <a:solidFill>
                  <a:srgbClr val="000000"/>
                </a:solidFill>
              </a:rPr>
              <a:t>etilico</a:t>
            </a:r>
            <a:r>
              <a:rPr dirty="0">
                <a:solidFill>
                  <a:srgbClr val="000000"/>
                </a:solidFill>
              </a:rPr>
              <a:t> </a:t>
            </a:r>
            <a:r>
              <a:rPr dirty="0" err="1">
                <a:solidFill>
                  <a:srgbClr val="000000"/>
                </a:solidFill>
              </a:rPr>
              <a:t>etanolo</a:t>
            </a:r>
            <a:r>
              <a:rPr dirty="0">
                <a:solidFill>
                  <a:srgbClr val="000000"/>
                </a:solidFill>
              </a:rPr>
              <a:t> 95 % 1:1  </a:t>
            </a:r>
            <a:r>
              <a:rPr dirty="0" err="1">
                <a:solidFill>
                  <a:srgbClr val="000000"/>
                </a:solidFill>
              </a:rPr>
              <a:t>aggiungere</a:t>
            </a:r>
            <a:r>
              <a:rPr dirty="0">
                <a:solidFill>
                  <a:srgbClr val="000000"/>
                </a:solidFill>
              </a:rPr>
              <a:t> 1 ml </a:t>
            </a:r>
            <a:r>
              <a:rPr dirty="0" err="1">
                <a:solidFill>
                  <a:srgbClr val="000000"/>
                </a:solidFill>
              </a:rPr>
              <a:t>della</a:t>
            </a:r>
            <a:r>
              <a:rPr dirty="0">
                <a:solidFill>
                  <a:srgbClr val="000000"/>
                </a:solidFill>
              </a:rPr>
              <a:t> </a:t>
            </a:r>
            <a:r>
              <a:rPr dirty="0" err="1">
                <a:solidFill>
                  <a:srgbClr val="000000"/>
                </a:solidFill>
              </a:rPr>
              <a:t>soluzione</a:t>
            </a:r>
            <a:r>
              <a:rPr dirty="0">
                <a:solidFill>
                  <a:srgbClr val="000000"/>
                </a:solidFill>
              </a:rPr>
              <a:t> di </a:t>
            </a:r>
            <a:r>
              <a:rPr dirty="0" err="1">
                <a:solidFill>
                  <a:srgbClr val="000000"/>
                </a:solidFill>
              </a:rPr>
              <a:t>fenolftaleina</a:t>
            </a:r>
            <a:r>
              <a:rPr dirty="0">
                <a:solidFill>
                  <a:srgbClr val="000000"/>
                </a:solidFill>
              </a:rPr>
              <a:t>  e </a:t>
            </a:r>
            <a:r>
              <a:rPr dirty="0" err="1">
                <a:solidFill>
                  <a:srgbClr val="000000"/>
                </a:solidFill>
              </a:rPr>
              <a:t>neutralizzare</a:t>
            </a:r>
            <a:r>
              <a:rPr dirty="0">
                <a:solidFill>
                  <a:srgbClr val="000000"/>
                </a:solidFill>
              </a:rPr>
              <a:t> la </a:t>
            </a:r>
            <a:r>
              <a:rPr dirty="0" err="1">
                <a:solidFill>
                  <a:srgbClr val="000000"/>
                </a:solidFill>
              </a:rPr>
              <a:t>miscela</a:t>
            </a:r>
            <a:r>
              <a:rPr dirty="0">
                <a:solidFill>
                  <a:srgbClr val="000000"/>
                </a:solidFill>
              </a:rPr>
              <a:t> con </a:t>
            </a:r>
            <a:r>
              <a:rPr dirty="0" err="1">
                <a:solidFill>
                  <a:srgbClr val="000000"/>
                </a:solidFill>
              </a:rPr>
              <a:t>alcune</a:t>
            </a:r>
            <a:r>
              <a:rPr dirty="0">
                <a:solidFill>
                  <a:srgbClr val="000000"/>
                </a:solidFill>
              </a:rPr>
              <a:t> </a:t>
            </a:r>
            <a:r>
              <a:rPr dirty="0" err="1">
                <a:solidFill>
                  <a:srgbClr val="000000"/>
                </a:solidFill>
              </a:rPr>
              <a:t>gocce</a:t>
            </a:r>
            <a:r>
              <a:rPr dirty="0">
                <a:solidFill>
                  <a:srgbClr val="000000"/>
                </a:solidFill>
              </a:rPr>
              <a:t> di </a:t>
            </a:r>
            <a:r>
              <a:rPr dirty="0" err="1">
                <a:solidFill>
                  <a:srgbClr val="000000"/>
                </a:solidFill>
              </a:rPr>
              <a:t>soluzione</a:t>
            </a:r>
            <a:r>
              <a:rPr dirty="0">
                <a:solidFill>
                  <a:srgbClr val="000000"/>
                </a:solidFill>
              </a:rPr>
              <a:t> di KOH 0.1 M </a:t>
            </a:r>
            <a:r>
              <a:rPr dirty="0" err="1">
                <a:solidFill>
                  <a:srgbClr val="000000"/>
                </a:solidFill>
              </a:rPr>
              <a:t>fino</a:t>
            </a:r>
            <a:r>
              <a:rPr dirty="0">
                <a:solidFill>
                  <a:srgbClr val="000000"/>
                </a:solidFill>
              </a:rPr>
              <a:t> ad </a:t>
            </a:r>
            <a:r>
              <a:rPr dirty="0" err="1">
                <a:solidFill>
                  <a:srgbClr val="000000"/>
                </a:solidFill>
              </a:rPr>
              <a:t>evidente</a:t>
            </a:r>
            <a:r>
              <a:rPr dirty="0">
                <a:solidFill>
                  <a:srgbClr val="000000"/>
                </a:solidFill>
              </a:rPr>
              <a:t> </a:t>
            </a:r>
            <a:r>
              <a:rPr dirty="0" err="1">
                <a:solidFill>
                  <a:srgbClr val="000000"/>
                </a:solidFill>
              </a:rPr>
              <a:t>colorazione</a:t>
            </a:r>
            <a:r>
              <a:rPr dirty="0">
                <a:solidFill>
                  <a:srgbClr val="000000"/>
                </a:solidFill>
              </a:rPr>
              <a:t> </a:t>
            </a:r>
            <a:r>
              <a:rPr dirty="0" err="1">
                <a:solidFill>
                  <a:srgbClr val="000000"/>
                </a:solidFill>
              </a:rPr>
              <a:t>violetta</a:t>
            </a:r>
            <a:r>
              <a:rPr dirty="0">
                <a:solidFill>
                  <a:srgbClr val="000000"/>
                </a:solidFill>
              </a:rPr>
              <a:t>.</a:t>
            </a:r>
            <a:endParaRPr sz="3200" dirty="0"/>
          </a:p>
          <a:p>
            <a:pPr>
              <a:defRPr>
                <a:solidFill>
                  <a:srgbClr val="FFFFFF"/>
                </a:solidFill>
                <a:latin typeface="Arial"/>
                <a:ea typeface="Arial"/>
                <a:cs typeface="Arial"/>
                <a:sym typeface="Arial"/>
              </a:defRPr>
            </a:pPr>
            <a:r>
              <a:rPr dirty="0" err="1">
                <a:solidFill>
                  <a:srgbClr val="000000"/>
                </a:solidFill>
              </a:rPr>
              <a:t>Aggiungere</a:t>
            </a:r>
            <a:r>
              <a:rPr dirty="0">
                <a:solidFill>
                  <a:srgbClr val="000000"/>
                </a:solidFill>
              </a:rPr>
              <a:t> la </a:t>
            </a:r>
            <a:r>
              <a:rPr dirty="0" err="1">
                <a:solidFill>
                  <a:srgbClr val="000000"/>
                </a:solidFill>
              </a:rPr>
              <a:t>miscela</a:t>
            </a:r>
            <a:r>
              <a:rPr dirty="0">
                <a:solidFill>
                  <a:srgbClr val="000000"/>
                </a:solidFill>
              </a:rPr>
              <a:t> al </a:t>
            </a:r>
            <a:r>
              <a:rPr dirty="0" err="1">
                <a:solidFill>
                  <a:srgbClr val="000000"/>
                </a:solidFill>
              </a:rPr>
              <a:t>campione</a:t>
            </a:r>
            <a:r>
              <a:rPr dirty="0">
                <a:solidFill>
                  <a:srgbClr val="000000"/>
                </a:solidFill>
              </a:rPr>
              <a:t> e </a:t>
            </a:r>
            <a:r>
              <a:rPr dirty="0" err="1">
                <a:solidFill>
                  <a:srgbClr val="000000"/>
                </a:solidFill>
              </a:rPr>
              <a:t>sciogliere</a:t>
            </a:r>
            <a:r>
              <a:rPr dirty="0">
                <a:solidFill>
                  <a:srgbClr val="000000"/>
                </a:solidFill>
              </a:rPr>
              <a:t> </a:t>
            </a:r>
            <a:r>
              <a:rPr dirty="0" err="1">
                <a:solidFill>
                  <a:srgbClr val="000000"/>
                </a:solidFill>
              </a:rPr>
              <a:t>mediante</a:t>
            </a:r>
            <a:r>
              <a:rPr dirty="0">
                <a:solidFill>
                  <a:srgbClr val="000000"/>
                </a:solidFill>
              </a:rPr>
              <a:t> </a:t>
            </a:r>
            <a:r>
              <a:rPr dirty="0" err="1">
                <a:solidFill>
                  <a:srgbClr val="000000"/>
                </a:solidFill>
              </a:rPr>
              <a:t>agitazione</a:t>
            </a:r>
            <a:r>
              <a:rPr dirty="0">
                <a:solidFill>
                  <a:srgbClr val="000000"/>
                </a:solidFill>
              </a:rPr>
              <a:t>. La </a:t>
            </a:r>
            <a:r>
              <a:rPr dirty="0" err="1">
                <a:solidFill>
                  <a:srgbClr val="000000"/>
                </a:solidFill>
              </a:rPr>
              <a:t>soluzione</a:t>
            </a:r>
            <a:r>
              <a:rPr dirty="0">
                <a:solidFill>
                  <a:srgbClr val="000000"/>
                </a:solidFill>
              </a:rPr>
              <a:t> </a:t>
            </a:r>
            <a:r>
              <a:rPr dirty="0" err="1">
                <a:solidFill>
                  <a:srgbClr val="000000"/>
                </a:solidFill>
              </a:rPr>
              <a:t>ritorna</a:t>
            </a:r>
            <a:r>
              <a:rPr dirty="0">
                <a:solidFill>
                  <a:srgbClr val="000000"/>
                </a:solidFill>
              </a:rPr>
              <a:t> </a:t>
            </a:r>
            <a:r>
              <a:rPr dirty="0" err="1">
                <a:solidFill>
                  <a:srgbClr val="000000"/>
                </a:solidFill>
              </a:rPr>
              <a:t>incolore</a:t>
            </a:r>
            <a:r>
              <a:rPr dirty="0">
                <a:solidFill>
                  <a:srgbClr val="000000"/>
                </a:solidFill>
              </a:rPr>
              <a:t> per la </a:t>
            </a:r>
            <a:r>
              <a:rPr dirty="0" err="1">
                <a:solidFill>
                  <a:srgbClr val="000000"/>
                </a:solidFill>
              </a:rPr>
              <a:t>presenza</a:t>
            </a:r>
            <a:r>
              <a:rPr dirty="0">
                <a:solidFill>
                  <a:srgbClr val="000000"/>
                </a:solidFill>
              </a:rPr>
              <a:t> </a:t>
            </a:r>
            <a:r>
              <a:rPr dirty="0" err="1">
                <a:solidFill>
                  <a:srgbClr val="000000"/>
                </a:solidFill>
              </a:rPr>
              <a:t>degli</a:t>
            </a:r>
            <a:r>
              <a:rPr dirty="0">
                <a:solidFill>
                  <a:srgbClr val="000000"/>
                </a:solidFill>
              </a:rPr>
              <a:t> </a:t>
            </a:r>
            <a:r>
              <a:rPr dirty="0" err="1">
                <a:solidFill>
                  <a:srgbClr val="000000"/>
                </a:solidFill>
              </a:rPr>
              <a:t>acidi</a:t>
            </a:r>
            <a:r>
              <a:rPr dirty="0">
                <a:solidFill>
                  <a:srgbClr val="000000"/>
                </a:solidFill>
              </a:rPr>
              <a:t> </a:t>
            </a:r>
            <a:r>
              <a:rPr dirty="0" err="1">
                <a:solidFill>
                  <a:srgbClr val="000000"/>
                </a:solidFill>
              </a:rPr>
              <a:t>grassi</a:t>
            </a:r>
            <a:r>
              <a:rPr dirty="0">
                <a:solidFill>
                  <a:srgbClr val="000000"/>
                </a:solidFill>
              </a:rPr>
              <a:t>.</a:t>
            </a:r>
            <a:endParaRPr sz="3200" dirty="0"/>
          </a:p>
          <a:p>
            <a:pPr>
              <a:defRPr>
                <a:solidFill>
                  <a:srgbClr val="FFFFFF"/>
                </a:solidFill>
                <a:latin typeface="Arial"/>
                <a:ea typeface="Arial"/>
                <a:cs typeface="Arial"/>
                <a:sym typeface="Arial"/>
              </a:defRPr>
            </a:pPr>
            <a:r>
              <a:rPr dirty="0" err="1">
                <a:solidFill>
                  <a:srgbClr val="000000"/>
                </a:solidFill>
              </a:rPr>
              <a:t>Titolare</a:t>
            </a:r>
            <a:r>
              <a:rPr dirty="0">
                <a:solidFill>
                  <a:srgbClr val="000000"/>
                </a:solidFill>
              </a:rPr>
              <a:t> </a:t>
            </a:r>
            <a:r>
              <a:rPr dirty="0" err="1">
                <a:solidFill>
                  <a:srgbClr val="000000"/>
                </a:solidFill>
              </a:rPr>
              <a:t>facendo</a:t>
            </a:r>
            <a:r>
              <a:rPr dirty="0">
                <a:solidFill>
                  <a:srgbClr val="000000"/>
                </a:solidFill>
              </a:rPr>
              <a:t> </a:t>
            </a:r>
            <a:r>
              <a:rPr dirty="0" err="1">
                <a:solidFill>
                  <a:srgbClr val="000000"/>
                </a:solidFill>
              </a:rPr>
              <a:t>defluire</a:t>
            </a:r>
            <a:r>
              <a:rPr dirty="0">
                <a:solidFill>
                  <a:srgbClr val="000000"/>
                </a:solidFill>
              </a:rPr>
              <a:t> lentamente la </a:t>
            </a:r>
            <a:r>
              <a:rPr dirty="0" err="1">
                <a:solidFill>
                  <a:srgbClr val="000000"/>
                </a:solidFill>
              </a:rPr>
              <a:t>soluzione</a:t>
            </a:r>
            <a:r>
              <a:rPr dirty="0">
                <a:solidFill>
                  <a:srgbClr val="000000"/>
                </a:solidFill>
              </a:rPr>
              <a:t> </a:t>
            </a:r>
            <a:r>
              <a:rPr dirty="0" err="1">
                <a:solidFill>
                  <a:srgbClr val="000000"/>
                </a:solidFill>
              </a:rPr>
              <a:t>titolante</a:t>
            </a:r>
            <a:r>
              <a:rPr dirty="0">
                <a:solidFill>
                  <a:srgbClr val="000000"/>
                </a:solidFill>
              </a:rPr>
              <a:t> di KOH 0.1 M </a:t>
            </a:r>
            <a:r>
              <a:rPr dirty="0" err="1">
                <a:solidFill>
                  <a:srgbClr val="000000"/>
                </a:solidFill>
              </a:rPr>
              <a:t>fino</a:t>
            </a:r>
            <a:r>
              <a:rPr dirty="0">
                <a:solidFill>
                  <a:srgbClr val="000000"/>
                </a:solidFill>
              </a:rPr>
              <a:t> al </a:t>
            </a:r>
            <a:r>
              <a:rPr dirty="0" err="1">
                <a:solidFill>
                  <a:srgbClr val="000000"/>
                </a:solidFill>
              </a:rPr>
              <a:t>viraggio</a:t>
            </a:r>
            <a:r>
              <a:rPr dirty="0">
                <a:solidFill>
                  <a:srgbClr val="000000"/>
                </a:solidFill>
              </a:rPr>
              <a:t> </a:t>
            </a:r>
            <a:r>
              <a:rPr dirty="0" err="1">
                <a:solidFill>
                  <a:srgbClr val="000000"/>
                </a:solidFill>
              </a:rPr>
              <a:t>dell’indicatore</a:t>
            </a:r>
            <a:r>
              <a:rPr dirty="0">
                <a:solidFill>
                  <a:srgbClr val="000000"/>
                </a:solidFill>
              </a:rPr>
              <a:t> (</a:t>
            </a:r>
            <a:r>
              <a:rPr dirty="0" err="1">
                <a:solidFill>
                  <a:srgbClr val="000000"/>
                </a:solidFill>
              </a:rPr>
              <a:t>colorazione</a:t>
            </a:r>
            <a:r>
              <a:rPr dirty="0">
                <a:solidFill>
                  <a:srgbClr val="000000"/>
                </a:solidFill>
              </a:rPr>
              <a:t> rosa </a:t>
            </a:r>
            <a:r>
              <a:rPr dirty="0" err="1">
                <a:solidFill>
                  <a:srgbClr val="000000"/>
                </a:solidFill>
              </a:rPr>
              <a:t>della</a:t>
            </a:r>
            <a:r>
              <a:rPr dirty="0">
                <a:solidFill>
                  <a:srgbClr val="000000"/>
                </a:solidFill>
              </a:rPr>
              <a:t> </a:t>
            </a:r>
            <a:r>
              <a:rPr dirty="0" err="1">
                <a:solidFill>
                  <a:srgbClr val="000000"/>
                </a:solidFill>
              </a:rPr>
              <a:t>fenolftaleina</a:t>
            </a:r>
            <a:r>
              <a:rPr dirty="0">
                <a:solidFill>
                  <a:srgbClr val="000000"/>
                </a:solidFill>
              </a:rPr>
              <a:t> </a:t>
            </a:r>
            <a:r>
              <a:rPr dirty="0" err="1">
                <a:solidFill>
                  <a:srgbClr val="000000"/>
                </a:solidFill>
              </a:rPr>
              <a:t>persistente</a:t>
            </a:r>
            <a:r>
              <a:rPr dirty="0">
                <a:solidFill>
                  <a:srgbClr val="000000"/>
                </a:solidFill>
              </a:rPr>
              <a:t> per </a:t>
            </a:r>
            <a:r>
              <a:rPr dirty="0" err="1">
                <a:solidFill>
                  <a:srgbClr val="000000"/>
                </a:solidFill>
              </a:rPr>
              <a:t>almeno</a:t>
            </a:r>
            <a:r>
              <a:rPr dirty="0">
                <a:solidFill>
                  <a:srgbClr val="000000"/>
                </a:solidFill>
              </a:rPr>
              <a:t> 10 s).</a:t>
            </a:r>
          </a:p>
        </p:txBody>
      </p:sp>
    </p:spTree>
    <p:extLst>
      <p:ext uri="{BB962C8B-B14F-4D97-AF65-F5344CB8AC3E}">
        <p14:creationId xmlns:p14="http://schemas.microsoft.com/office/powerpoint/2010/main" val="227277452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08" name="Text Box 2"/>
          <p:cNvSpPr txBox="1"/>
          <p:nvPr/>
        </p:nvSpPr>
        <p:spPr>
          <a:xfrm>
            <a:off x="1444752" y="1045465"/>
            <a:ext cx="8552688" cy="35086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defRPr>
                <a:solidFill>
                  <a:srgbClr val="FFFFFF"/>
                </a:solidFill>
                <a:latin typeface="Arial"/>
                <a:ea typeface="Arial"/>
                <a:cs typeface="Arial"/>
                <a:sym typeface="Arial"/>
              </a:defRPr>
            </a:pPr>
            <a:r>
              <a:rPr dirty="0">
                <a:solidFill>
                  <a:srgbClr val="000000"/>
                </a:solidFill>
              </a:rPr>
              <a:t>ESPRESSIONE DEI RISULTATI</a:t>
            </a:r>
            <a:endParaRPr sz="3200" dirty="0"/>
          </a:p>
          <a:p>
            <a:pPr>
              <a:defRPr>
                <a:solidFill>
                  <a:srgbClr val="FFFFFF"/>
                </a:solidFill>
                <a:latin typeface="Arial"/>
                <a:ea typeface="Arial"/>
                <a:cs typeface="Arial"/>
                <a:sym typeface="Arial"/>
              </a:defRPr>
            </a:pPr>
            <a:endParaRPr sz="3200" dirty="0"/>
          </a:p>
          <a:p>
            <a:pPr>
              <a:defRPr>
                <a:solidFill>
                  <a:srgbClr val="FFFFFF"/>
                </a:solidFill>
                <a:latin typeface="Arial"/>
                <a:ea typeface="Arial"/>
                <a:cs typeface="Arial"/>
                <a:sym typeface="Arial"/>
              </a:defRPr>
            </a:pPr>
            <a:r>
              <a:rPr dirty="0" err="1">
                <a:solidFill>
                  <a:srgbClr val="000000"/>
                </a:solidFill>
              </a:rPr>
              <a:t>L’acidità</a:t>
            </a:r>
            <a:r>
              <a:rPr dirty="0">
                <a:solidFill>
                  <a:srgbClr val="000000"/>
                </a:solidFill>
              </a:rPr>
              <a:t> </a:t>
            </a:r>
            <a:r>
              <a:rPr dirty="0" err="1">
                <a:solidFill>
                  <a:srgbClr val="000000"/>
                </a:solidFill>
              </a:rPr>
              <a:t>viene</a:t>
            </a:r>
            <a:r>
              <a:rPr dirty="0">
                <a:solidFill>
                  <a:srgbClr val="000000"/>
                </a:solidFill>
              </a:rPr>
              <a:t> </a:t>
            </a:r>
            <a:r>
              <a:rPr dirty="0" err="1">
                <a:solidFill>
                  <a:srgbClr val="000000"/>
                </a:solidFill>
              </a:rPr>
              <a:t>espressa</a:t>
            </a:r>
            <a:r>
              <a:rPr dirty="0">
                <a:solidFill>
                  <a:srgbClr val="000000"/>
                </a:solidFill>
              </a:rPr>
              <a:t> come:</a:t>
            </a:r>
            <a:endParaRPr sz="3200" dirty="0"/>
          </a:p>
          <a:p>
            <a:pPr>
              <a:defRPr>
                <a:solidFill>
                  <a:srgbClr val="FFFFFF"/>
                </a:solidFill>
                <a:latin typeface="Arial"/>
                <a:ea typeface="Arial"/>
                <a:cs typeface="Arial"/>
                <a:sym typeface="Arial"/>
              </a:defRPr>
            </a:pPr>
            <a:endParaRPr sz="3200" dirty="0"/>
          </a:p>
          <a:p>
            <a:pPr>
              <a:defRPr>
                <a:solidFill>
                  <a:srgbClr val="FFFFFF"/>
                </a:solidFill>
                <a:latin typeface="Arial"/>
                <a:ea typeface="Arial"/>
                <a:cs typeface="Arial"/>
                <a:sym typeface="Arial"/>
              </a:defRPr>
            </a:pPr>
            <a:r>
              <a:rPr lang="it-IT" dirty="0" err="1">
                <a:solidFill>
                  <a:srgbClr val="000000"/>
                </a:solidFill>
              </a:rPr>
              <a:t>Acidita</a:t>
            </a:r>
            <a:r>
              <a:rPr lang="it-IT" dirty="0">
                <a:solidFill>
                  <a:srgbClr val="000000"/>
                </a:solidFill>
              </a:rPr>
              <a:t>%= </a:t>
            </a:r>
            <a:r>
              <a:rPr dirty="0">
                <a:solidFill>
                  <a:srgbClr val="000000"/>
                </a:solidFill>
              </a:rPr>
              <a:t>V*c*(</a:t>
            </a:r>
            <a:r>
              <a:rPr lang="it-IT" dirty="0">
                <a:solidFill>
                  <a:srgbClr val="000000"/>
                </a:solidFill>
              </a:rPr>
              <a:t>282</a:t>
            </a:r>
            <a:r>
              <a:rPr dirty="0">
                <a:solidFill>
                  <a:srgbClr val="000000"/>
                </a:solidFill>
              </a:rPr>
              <a:t>/1000)*(100/m)</a:t>
            </a:r>
            <a:endParaRPr sz="3200" dirty="0"/>
          </a:p>
          <a:p>
            <a:pPr>
              <a:defRPr>
                <a:solidFill>
                  <a:srgbClr val="FFFFFF"/>
                </a:solidFill>
                <a:latin typeface="Arial"/>
                <a:ea typeface="Arial"/>
                <a:cs typeface="Arial"/>
                <a:sym typeface="Arial"/>
              </a:defRPr>
            </a:pPr>
            <a:endParaRPr sz="3200" dirty="0"/>
          </a:p>
          <a:p>
            <a:pPr>
              <a:defRPr>
                <a:solidFill>
                  <a:srgbClr val="FFFFFF"/>
                </a:solidFill>
                <a:latin typeface="Arial"/>
                <a:ea typeface="Arial"/>
                <a:cs typeface="Arial"/>
                <a:sym typeface="Arial"/>
              </a:defRPr>
            </a:pPr>
            <a:r>
              <a:rPr dirty="0">
                <a:solidFill>
                  <a:srgbClr val="000000"/>
                </a:solidFill>
              </a:rPr>
              <a:t>Dove V </a:t>
            </a:r>
            <a:r>
              <a:rPr dirty="0" err="1">
                <a:solidFill>
                  <a:srgbClr val="000000"/>
                </a:solidFill>
              </a:rPr>
              <a:t>è</a:t>
            </a:r>
            <a:r>
              <a:rPr dirty="0">
                <a:solidFill>
                  <a:srgbClr val="000000"/>
                </a:solidFill>
              </a:rPr>
              <a:t> il volume in ml </a:t>
            </a:r>
            <a:r>
              <a:rPr dirty="0" err="1">
                <a:solidFill>
                  <a:srgbClr val="000000"/>
                </a:solidFill>
              </a:rPr>
              <a:t>della</a:t>
            </a:r>
            <a:r>
              <a:rPr dirty="0">
                <a:solidFill>
                  <a:srgbClr val="000000"/>
                </a:solidFill>
              </a:rPr>
              <a:t> </a:t>
            </a:r>
            <a:r>
              <a:rPr dirty="0" err="1">
                <a:solidFill>
                  <a:srgbClr val="000000"/>
                </a:solidFill>
              </a:rPr>
              <a:t>soluzione</a:t>
            </a:r>
            <a:r>
              <a:rPr dirty="0">
                <a:solidFill>
                  <a:srgbClr val="000000"/>
                </a:solidFill>
              </a:rPr>
              <a:t> di KOH </a:t>
            </a:r>
            <a:r>
              <a:rPr dirty="0" err="1">
                <a:solidFill>
                  <a:srgbClr val="000000"/>
                </a:solidFill>
              </a:rPr>
              <a:t>usata</a:t>
            </a:r>
            <a:endParaRPr sz="3200" dirty="0"/>
          </a:p>
          <a:p>
            <a:pPr>
              <a:defRPr>
                <a:solidFill>
                  <a:srgbClr val="FFFFFF"/>
                </a:solidFill>
                <a:latin typeface="Arial"/>
                <a:ea typeface="Arial"/>
                <a:cs typeface="Arial"/>
                <a:sym typeface="Arial"/>
              </a:defRPr>
            </a:pPr>
            <a:r>
              <a:rPr dirty="0">
                <a:solidFill>
                  <a:srgbClr val="000000"/>
                </a:solidFill>
              </a:rPr>
              <a:t>c </a:t>
            </a:r>
            <a:r>
              <a:rPr dirty="0" err="1">
                <a:solidFill>
                  <a:srgbClr val="000000"/>
                </a:solidFill>
              </a:rPr>
              <a:t>è</a:t>
            </a:r>
            <a:r>
              <a:rPr dirty="0">
                <a:solidFill>
                  <a:srgbClr val="000000"/>
                </a:solidFill>
              </a:rPr>
              <a:t> la </a:t>
            </a:r>
            <a:r>
              <a:rPr dirty="0" err="1">
                <a:solidFill>
                  <a:srgbClr val="000000"/>
                </a:solidFill>
              </a:rPr>
              <a:t>concentrazione</a:t>
            </a:r>
            <a:r>
              <a:rPr dirty="0">
                <a:solidFill>
                  <a:srgbClr val="000000"/>
                </a:solidFill>
              </a:rPr>
              <a:t> </a:t>
            </a:r>
            <a:r>
              <a:rPr dirty="0" err="1">
                <a:solidFill>
                  <a:srgbClr val="000000"/>
                </a:solidFill>
              </a:rPr>
              <a:t>della</a:t>
            </a:r>
            <a:r>
              <a:rPr dirty="0">
                <a:solidFill>
                  <a:srgbClr val="000000"/>
                </a:solidFill>
              </a:rPr>
              <a:t> </a:t>
            </a:r>
            <a:r>
              <a:rPr dirty="0" err="1">
                <a:solidFill>
                  <a:srgbClr val="000000"/>
                </a:solidFill>
              </a:rPr>
              <a:t>soluzione</a:t>
            </a:r>
            <a:r>
              <a:rPr dirty="0">
                <a:solidFill>
                  <a:srgbClr val="000000"/>
                </a:solidFill>
              </a:rPr>
              <a:t> di KOH </a:t>
            </a:r>
            <a:endParaRPr sz="3200" dirty="0"/>
          </a:p>
          <a:p>
            <a:pPr>
              <a:defRPr>
                <a:solidFill>
                  <a:srgbClr val="FFFFFF"/>
                </a:solidFill>
                <a:latin typeface="Arial"/>
                <a:ea typeface="Arial"/>
                <a:cs typeface="Arial"/>
                <a:sym typeface="Arial"/>
              </a:defRPr>
            </a:pPr>
            <a:r>
              <a:rPr dirty="0">
                <a:solidFill>
                  <a:srgbClr val="000000"/>
                </a:solidFill>
              </a:rPr>
              <a:t>282</a:t>
            </a:r>
            <a:r>
              <a:rPr lang="it-IT" dirty="0">
                <a:solidFill>
                  <a:srgbClr val="000000"/>
                </a:solidFill>
              </a:rPr>
              <a:t> peso molecolare dell’acido oleico</a:t>
            </a:r>
            <a:endParaRPr sz="3200" dirty="0"/>
          </a:p>
          <a:p>
            <a:pPr>
              <a:defRPr>
                <a:solidFill>
                  <a:srgbClr val="FFFFFF"/>
                </a:solidFill>
                <a:latin typeface="Arial"/>
                <a:ea typeface="Arial"/>
                <a:cs typeface="Arial"/>
                <a:sym typeface="Arial"/>
              </a:defRPr>
            </a:pPr>
            <a:r>
              <a:rPr dirty="0">
                <a:solidFill>
                  <a:srgbClr val="000000"/>
                </a:solidFill>
              </a:rPr>
              <a:t>m </a:t>
            </a:r>
            <a:r>
              <a:rPr dirty="0" err="1">
                <a:solidFill>
                  <a:srgbClr val="000000"/>
                </a:solidFill>
              </a:rPr>
              <a:t>è</a:t>
            </a:r>
            <a:r>
              <a:rPr dirty="0">
                <a:solidFill>
                  <a:srgbClr val="000000"/>
                </a:solidFill>
              </a:rPr>
              <a:t> il peso in g </a:t>
            </a:r>
            <a:r>
              <a:rPr dirty="0" err="1">
                <a:solidFill>
                  <a:srgbClr val="000000"/>
                </a:solidFill>
              </a:rPr>
              <a:t>della</a:t>
            </a:r>
            <a:r>
              <a:rPr dirty="0">
                <a:solidFill>
                  <a:srgbClr val="000000"/>
                </a:solidFill>
              </a:rPr>
              <a:t> </a:t>
            </a:r>
            <a:r>
              <a:rPr dirty="0" err="1">
                <a:solidFill>
                  <a:srgbClr val="000000"/>
                </a:solidFill>
              </a:rPr>
              <a:t>sostanza</a:t>
            </a:r>
            <a:r>
              <a:rPr dirty="0">
                <a:solidFill>
                  <a:srgbClr val="000000"/>
                </a:solidFill>
              </a:rPr>
              <a:t> da </a:t>
            </a:r>
            <a:r>
              <a:rPr dirty="0" err="1">
                <a:solidFill>
                  <a:srgbClr val="000000"/>
                </a:solidFill>
              </a:rPr>
              <a:t>analizzare</a:t>
            </a:r>
            <a:endParaRPr dirty="0"/>
          </a:p>
        </p:txBody>
      </p:sp>
    </p:spTree>
    <p:extLst>
      <p:ext uri="{BB962C8B-B14F-4D97-AF65-F5344CB8AC3E}">
        <p14:creationId xmlns:p14="http://schemas.microsoft.com/office/powerpoint/2010/main" val="52298358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10" name="Text Box 2"/>
          <p:cNvSpPr txBox="1"/>
          <p:nvPr/>
        </p:nvSpPr>
        <p:spPr>
          <a:xfrm>
            <a:off x="1677671" y="204789"/>
            <a:ext cx="8801735" cy="44281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1600" b="1">
                <a:solidFill>
                  <a:srgbClr val="FFFFFF"/>
                </a:solidFill>
                <a:latin typeface="Arial"/>
                <a:ea typeface="Arial"/>
                <a:cs typeface="Arial"/>
                <a:sym typeface="Arial"/>
              </a:defRPr>
            </a:pPr>
            <a:r>
              <a:rPr>
                <a:solidFill>
                  <a:srgbClr val="000000"/>
                </a:solidFill>
              </a:rPr>
              <a:t>OLIO DI OLIVA RAFFINATO</a:t>
            </a:r>
            <a:r>
              <a:rPr b="0">
                <a:solidFill>
                  <a:srgbClr val="000000"/>
                </a:solidFill>
              </a:rPr>
              <a:t> </a:t>
            </a:r>
            <a:endParaRPr sz="3200"/>
          </a:p>
          <a:p>
            <a:pPr algn="just">
              <a:defRPr sz="1600">
                <a:solidFill>
                  <a:srgbClr val="FFFFFF"/>
                </a:solidFill>
                <a:latin typeface="Arial"/>
                <a:ea typeface="Arial"/>
                <a:cs typeface="Arial"/>
                <a:sym typeface="Arial"/>
              </a:defRPr>
            </a:pPr>
            <a:endParaRPr sz="3200"/>
          </a:p>
          <a:p>
            <a:pPr algn="just">
              <a:defRPr sz="1600">
                <a:solidFill>
                  <a:srgbClr val="FFFFFF"/>
                </a:solidFill>
                <a:latin typeface="Arial"/>
                <a:ea typeface="Arial"/>
                <a:cs typeface="Arial"/>
                <a:sym typeface="Arial"/>
              </a:defRPr>
            </a:pPr>
            <a:r>
              <a:rPr>
                <a:solidFill>
                  <a:srgbClr val="000000"/>
                </a:solidFill>
              </a:rPr>
              <a:t>Olio di oliva ottenuto dalla raffinazione dell'olio di oliva vergine, con un tenore di acidità libera, espresso in acido oleico, non superiore a 0,3 g per 100 g e avente le altre caratteristiche conformi a quelle previste per questa categoria.</a:t>
            </a:r>
            <a:endParaRPr sz="3200"/>
          </a:p>
          <a:p>
            <a:pPr algn="just">
              <a:defRPr sz="1600">
                <a:solidFill>
                  <a:srgbClr val="FFFFFF"/>
                </a:solidFill>
                <a:latin typeface="Arial"/>
                <a:ea typeface="Arial"/>
                <a:cs typeface="Arial"/>
                <a:sym typeface="Arial"/>
              </a:defRPr>
            </a:pPr>
            <a:r>
              <a:rPr>
                <a:solidFill>
                  <a:srgbClr val="000000"/>
                </a:solidFill>
              </a:rPr>
              <a:t> </a:t>
            </a:r>
            <a:endParaRPr sz="3200"/>
          </a:p>
          <a:p>
            <a:pPr algn="just">
              <a:defRPr sz="1600" b="1">
                <a:solidFill>
                  <a:srgbClr val="FFFFFF"/>
                </a:solidFill>
                <a:latin typeface="Arial"/>
                <a:ea typeface="Arial"/>
                <a:cs typeface="Arial"/>
                <a:sym typeface="Arial"/>
              </a:defRPr>
            </a:pPr>
            <a:r>
              <a:rPr>
                <a:solidFill>
                  <a:srgbClr val="000000"/>
                </a:solidFill>
              </a:rPr>
              <a:t>OLIO DI OLIVA - COMPOSTO DI OLI DI OLIVA RAFFINATI E OLI DI OLIVA VERGINI</a:t>
            </a:r>
            <a:r>
              <a:rPr b="0">
                <a:solidFill>
                  <a:srgbClr val="000000"/>
                </a:solidFill>
              </a:rPr>
              <a:t> </a:t>
            </a:r>
            <a:endParaRPr sz="3200"/>
          </a:p>
          <a:p>
            <a:pPr algn="just">
              <a:defRPr sz="1600">
                <a:solidFill>
                  <a:srgbClr val="FFFFFF"/>
                </a:solidFill>
                <a:latin typeface="Arial"/>
                <a:ea typeface="Arial"/>
                <a:cs typeface="Arial"/>
                <a:sym typeface="Arial"/>
              </a:defRPr>
            </a:pPr>
            <a:endParaRPr sz="3200"/>
          </a:p>
          <a:p>
            <a:pPr algn="just">
              <a:defRPr sz="1600">
                <a:solidFill>
                  <a:srgbClr val="FFFFFF"/>
                </a:solidFill>
                <a:latin typeface="Arial"/>
                <a:ea typeface="Arial"/>
                <a:cs typeface="Arial"/>
                <a:sym typeface="Arial"/>
              </a:defRPr>
            </a:pPr>
            <a:r>
              <a:rPr>
                <a:solidFill>
                  <a:srgbClr val="000000"/>
                </a:solidFill>
              </a:rPr>
              <a:t>Olio di oliva ottenuto dal taglio di olio di oliva raffinato con olio di oliva vergine diverso dall'olio lampante, con un tenore di acidità libera, espresso in acido oleico, non superiore a 1 g per 100 g e avente le altre caratteristiche conformi a quelle previste per questa categoria.</a:t>
            </a:r>
            <a:endParaRPr sz="3200"/>
          </a:p>
          <a:p>
            <a:pPr algn="just">
              <a:defRPr sz="1600">
                <a:solidFill>
                  <a:srgbClr val="FFFFFF"/>
                </a:solidFill>
                <a:latin typeface="Arial"/>
                <a:ea typeface="Arial"/>
                <a:cs typeface="Arial"/>
                <a:sym typeface="Arial"/>
              </a:defRPr>
            </a:pPr>
            <a:r>
              <a:rPr>
                <a:solidFill>
                  <a:srgbClr val="000000"/>
                </a:solidFill>
              </a:rPr>
              <a:t> </a:t>
            </a:r>
            <a:endParaRPr sz="3200"/>
          </a:p>
          <a:p>
            <a:pPr algn="just">
              <a:defRPr sz="1600" b="1">
                <a:solidFill>
                  <a:srgbClr val="FFFFFF"/>
                </a:solidFill>
                <a:latin typeface="Arial"/>
                <a:ea typeface="Arial"/>
                <a:cs typeface="Arial"/>
                <a:sym typeface="Arial"/>
              </a:defRPr>
            </a:pPr>
            <a:r>
              <a:rPr>
                <a:solidFill>
                  <a:srgbClr val="000000"/>
                </a:solidFill>
              </a:rPr>
              <a:t>OLIO DI SANSA DI OLIVA GREGGIO </a:t>
            </a:r>
            <a:endParaRPr sz="3200"/>
          </a:p>
          <a:p>
            <a:pPr algn="just">
              <a:defRPr sz="1600" b="1">
                <a:solidFill>
                  <a:srgbClr val="FFFFFF"/>
                </a:solidFill>
                <a:latin typeface="Arial"/>
                <a:ea typeface="Arial"/>
                <a:cs typeface="Arial"/>
                <a:sym typeface="Arial"/>
              </a:defRPr>
            </a:pPr>
            <a:endParaRPr sz="3200"/>
          </a:p>
          <a:p>
            <a:pPr algn="just">
              <a:defRPr sz="1600">
                <a:solidFill>
                  <a:srgbClr val="FFFFFF"/>
                </a:solidFill>
                <a:latin typeface="Arial"/>
                <a:ea typeface="Arial"/>
                <a:cs typeface="Arial"/>
                <a:sym typeface="Arial"/>
              </a:defRPr>
            </a:pPr>
            <a:r>
              <a:rPr>
                <a:solidFill>
                  <a:srgbClr val="000000"/>
                </a:solidFill>
              </a:rPr>
              <a:t>Olio ottenuto dalla sansa d'oliva mediante trattamento con solventi o mediante processi fisici, oppure olio corrispondente all'olio di oliva lampante, fatte salve talune specifiche caratteristiche escluso l'olio ottenuto attraverso la riesterificazione e le miscele con oli di altra natura, e avente le altre caratteristiche conformi a quelle previste per questa categoria.</a:t>
            </a:r>
            <a:endParaRPr sz="3200"/>
          </a:p>
          <a:p>
            <a:pPr algn="just">
              <a:defRPr sz="1600">
                <a:solidFill>
                  <a:srgbClr val="FFFFFF"/>
                </a:solidFill>
                <a:latin typeface="Arial"/>
                <a:ea typeface="Arial"/>
                <a:cs typeface="Arial"/>
                <a:sym typeface="Arial"/>
              </a:defRPr>
            </a:pPr>
            <a:r>
              <a:rPr>
                <a:solidFill>
                  <a:srgbClr val="000000"/>
                </a:solidFill>
              </a:rPr>
              <a:t> </a:t>
            </a:r>
          </a:p>
        </p:txBody>
      </p:sp>
    </p:spTree>
    <p:extLst>
      <p:ext uri="{BB962C8B-B14F-4D97-AF65-F5344CB8AC3E}">
        <p14:creationId xmlns:p14="http://schemas.microsoft.com/office/powerpoint/2010/main" val="3414575014"/>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12" name="Rectangle 2"/>
          <p:cNvSpPr txBox="1"/>
          <p:nvPr/>
        </p:nvSpPr>
        <p:spPr>
          <a:xfrm>
            <a:off x="1893570" y="911225"/>
            <a:ext cx="8728710" cy="32843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b="1">
                <a:solidFill>
                  <a:srgbClr val="FFFFFF"/>
                </a:solidFill>
                <a:latin typeface="Arial"/>
                <a:ea typeface="Arial"/>
                <a:cs typeface="Arial"/>
                <a:sym typeface="Arial"/>
              </a:defRPr>
            </a:pPr>
            <a:r>
              <a:rPr>
                <a:solidFill>
                  <a:srgbClr val="000000"/>
                </a:solidFill>
              </a:rPr>
              <a:t>OLIO DI SANSA DI OLIVA RAFFINATO </a:t>
            </a:r>
            <a:endParaRPr sz="3200"/>
          </a:p>
          <a:p>
            <a:pPr>
              <a:defRPr b="1">
                <a:solidFill>
                  <a:srgbClr val="FFFFFF"/>
                </a:solidFill>
                <a:latin typeface="Arial"/>
                <a:ea typeface="Arial"/>
                <a:cs typeface="Arial"/>
                <a:sym typeface="Arial"/>
              </a:defRPr>
            </a:pPr>
            <a:endParaRPr sz="3200"/>
          </a:p>
          <a:p>
            <a:pPr>
              <a:defRPr>
                <a:solidFill>
                  <a:srgbClr val="FFFFFF"/>
                </a:solidFill>
                <a:latin typeface="Arial"/>
                <a:ea typeface="Arial"/>
                <a:cs typeface="Arial"/>
                <a:sym typeface="Arial"/>
              </a:defRPr>
            </a:pPr>
            <a:r>
              <a:rPr>
                <a:solidFill>
                  <a:srgbClr val="000000"/>
                </a:solidFill>
              </a:rPr>
              <a:t>Olio ottenuto dalla raffinazione dell'olio di sansa di oliva greggio, con un tenore di acidità libera, espresso in acido oleico, non superiore a 0,3 g per 100 g e avente le altre caratteristiche conformi a quelle previste per questa categoria.</a:t>
            </a:r>
            <a:endParaRPr sz="3200"/>
          </a:p>
          <a:p>
            <a:pPr>
              <a:defRPr>
                <a:solidFill>
                  <a:srgbClr val="FFFFFF"/>
                </a:solidFill>
                <a:latin typeface="Arial"/>
                <a:ea typeface="Arial"/>
                <a:cs typeface="Arial"/>
                <a:sym typeface="Arial"/>
              </a:defRPr>
            </a:pPr>
            <a:r>
              <a:rPr>
                <a:solidFill>
                  <a:srgbClr val="000000"/>
                </a:solidFill>
              </a:rPr>
              <a:t> </a:t>
            </a:r>
            <a:endParaRPr sz="3200"/>
          </a:p>
          <a:p>
            <a:pPr>
              <a:defRPr b="1">
                <a:solidFill>
                  <a:srgbClr val="FFFFFF"/>
                </a:solidFill>
                <a:latin typeface="Arial"/>
                <a:ea typeface="Arial"/>
                <a:cs typeface="Arial"/>
                <a:sym typeface="Arial"/>
              </a:defRPr>
            </a:pPr>
            <a:r>
              <a:rPr>
                <a:solidFill>
                  <a:srgbClr val="000000"/>
                </a:solidFill>
              </a:rPr>
              <a:t>OLIO DI SANSA DI OLIVA</a:t>
            </a:r>
            <a:r>
              <a:rPr b="0">
                <a:solidFill>
                  <a:srgbClr val="000000"/>
                </a:solidFill>
              </a:rPr>
              <a:t> </a:t>
            </a:r>
            <a:endParaRPr sz="3200"/>
          </a:p>
          <a:p>
            <a:pPr>
              <a:defRPr>
                <a:solidFill>
                  <a:srgbClr val="FFFFFF"/>
                </a:solidFill>
                <a:latin typeface="Arial"/>
                <a:ea typeface="Arial"/>
                <a:cs typeface="Arial"/>
                <a:sym typeface="Arial"/>
              </a:defRPr>
            </a:pPr>
            <a:endParaRPr sz="3200"/>
          </a:p>
          <a:p>
            <a:pPr>
              <a:defRPr>
                <a:solidFill>
                  <a:srgbClr val="FFFFFF"/>
                </a:solidFill>
                <a:latin typeface="Arial"/>
                <a:ea typeface="Arial"/>
                <a:cs typeface="Arial"/>
                <a:sym typeface="Arial"/>
              </a:defRPr>
            </a:pPr>
            <a:r>
              <a:rPr>
                <a:solidFill>
                  <a:srgbClr val="000000"/>
                </a:solidFill>
              </a:rPr>
              <a:t>Olio ottenuto dal taglio di olio di sansa di oliva raffinato e di olio di oliva vergine diverso dall'olio lampante, con un tenore di acidità libera, espresso in acido oleico, non superiore a 1 g per 100 g e avente le altre caratteristiche conformi a quelle previste per questa categoria.</a:t>
            </a:r>
          </a:p>
        </p:txBody>
      </p:sp>
    </p:spTree>
    <p:extLst>
      <p:ext uri="{BB962C8B-B14F-4D97-AF65-F5344CB8AC3E}">
        <p14:creationId xmlns:p14="http://schemas.microsoft.com/office/powerpoint/2010/main" val="1290407310"/>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7FD78E6C-1591-DCEF-5E21-798C589D1E4F}"/>
              </a:ext>
            </a:extLst>
          </p:cNvPr>
          <p:cNvSpPr txBox="1"/>
          <p:nvPr/>
        </p:nvSpPr>
        <p:spPr>
          <a:xfrm>
            <a:off x="12526" y="25052"/>
            <a:ext cx="12087616" cy="6463308"/>
          </a:xfrm>
          <a:prstGeom prst="rect">
            <a:avLst/>
          </a:prstGeom>
          <a:noFill/>
        </p:spPr>
        <p:txBody>
          <a:bodyPr wrap="square" rtlCol="0">
            <a:spAutoFit/>
          </a:bodyPr>
          <a:lstStyle/>
          <a:p>
            <a:pPr algn="just"/>
            <a:r>
              <a:rPr lang="it-IT" sz="2400" b="1" dirty="0">
                <a:solidFill>
                  <a:srgbClr val="000000"/>
                </a:solidFill>
              </a:rPr>
              <a:t>Acidità totale mosti e vini</a:t>
            </a:r>
          </a:p>
          <a:p>
            <a:pPr algn="just"/>
            <a:endParaRPr lang="it-IT" sz="2300" dirty="0">
              <a:solidFill>
                <a:schemeClr val="accent3">
                  <a:lumMod val="75000"/>
                </a:schemeClr>
              </a:solidFill>
            </a:endParaRPr>
          </a:p>
          <a:p>
            <a:pPr algn="just"/>
            <a:r>
              <a:rPr lang="it-IT" sz="2300" b="1" u="sng" dirty="0">
                <a:solidFill>
                  <a:srgbClr val="000000"/>
                </a:solidFill>
              </a:rPr>
              <a:t>Cosa descrive?</a:t>
            </a:r>
          </a:p>
          <a:p>
            <a:pPr algn="just"/>
            <a:r>
              <a:rPr lang="it-IT" sz="2300" dirty="0">
                <a:solidFill>
                  <a:srgbClr val="000000"/>
                </a:solidFill>
              </a:rPr>
              <a:t>L’acidità totale misura la quantità di acidi liberi presenti nel mosto o nel vino (</a:t>
            </a:r>
            <a:r>
              <a:rPr lang="it-IT" sz="2300" dirty="0" err="1">
                <a:solidFill>
                  <a:srgbClr val="000000"/>
                </a:solidFill>
              </a:rPr>
              <a:t>ac</a:t>
            </a:r>
            <a:r>
              <a:rPr lang="it-IT" sz="2300" dirty="0">
                <a:solidFill>
                  <a:srgbClr val="000000"/>
                </a:solidFill>
              </a:rPr>
              <a:t>. tartarico, </a:t>
            </a:r>
            <a:r>
              <a:rPr lang="it-IT" sz="2300" dirty="0" err="1">
                <a:solidFill>
                  <a:srgbClr val="000000"/>
                </a:solidFill>
              </a:rPr>
              <a:t>ac.malico</a:t>
            </a:r>
            <a:r>
              <a:rPr lang="it-IT" sz="2300" dirty="0">
                <a:solidFill>
                  <a:srgbClr val="000000"/>
                </a:solidFill>
              </a:rPr>
              <a:t>, </a:t>
            </a:r>
            <a:r>
              <a:rPr lang="it-IT" sz="2300" dirty="0" err="1">
                <a:solidFill>
                  <a:srgbClr val="000000"/>
                </a:solidFill>
              </a:rPr>
              <a:t>ac</a:t>
            </a:r>
            <a:r>
              <a:rPr lang="it-IT" sz="2300" dirty="0">
                <a:solidFill>
                  <a:srgbClr val="000000"/>
                </a:solidFill>
              </a:rPr>
              <a:t>. citrico, </a:t>
            </a:r>
            <a:r>
              <a:rPr lang="it-IT" sz="2300" dirty="0" err="1">
                <a:solidFill>
                  <a:srgbClr val="000000"/>
                </a:solidFill>
              </a:rPr>
              <a:t>ac</a:t>
            </a:r>
            <a:r>
              <a:rPr lang="it-IT" sz="2300" dirty="0">
                <a:solidFill>
                  <a:srgbClr val="000000"/>
                </a:solidFill>
              </a:rPr>
              <a:t>. lattico, </a:t>
            </a:r>
            <a:r>
              <a:rPr lang="it-IT" sz="2300" dirty="0" err="1">
                <a:solidFill>
                  <a:srgbClr val="000000"/>
                </a:solidFill>
              </a:rPr>
              <a:t>ac</a:t>
            </a:r>
            <a:r>
              <a:rPr lang="it-IT" sz="2300" dirty="0">
                <a:solidFill>
                  <a:srgbClr val="000000"/>
                </a:solidFill>
              </a:rPr>
              <a:t>. succinico, </a:t>
            </a:r>
            <a:r>
              <a:rPr lang="it-IT" sz="2300" dirty="0" err="1">
                <a:solidFill>
                  <a:srgbClr val="000000"/>
                </a:solidFill>
              </a:rPr>
              <a:t>ac</a:t>
            </a:r>
            <a:r>
              <a:rPr lang="it-IT" sz="2300" dirty="0">
                <a:solidFill>
                  <a:srgbClr val="000000"/>
                </a:solidFill>
              </a:rPr>
              <a:t>. acetico, e altri acidi minori). </a:t>
            </a:r>
          </a:p>
          <a:p>
            <a:pPr algn="just"/>
            <a:endParaRPr lang="it-IT" sz="2300" dirty="0">
              <a:solidFill>
                <a:schemeClr val="accent3">
                  <a:lumMod val="75000"/>
                </a:schemeClr>
              </a:solidFill>
            </a:endParaRPr>
          </a:p>
          <a:p>
            <a:pPr algn="just"/>
            <a:r>
              <a:rPr lang="it-IT" sz="2300" b="1" u="sng" dirty="0">
                <a:solidFill>
                  <a:srgbClr val="000000"/>
                </a:solidFill>
              </a:rPr>
              <a:t>Come?</a:t>
            </a:r>
          </a:p>
          <a:p>
            <a:pPr algn="just"/>
            <a:r>
              <a:rPr lang="it-IT" sz="2300" dirty="0">
                <a:solidFill>
                  <a:srgbClr val="000000"/>
                </a:solidFill>
              </a:rPr>
              <a:t>Attraverso l’aggiunta di una soluzione alcalina titolata si procede alla neutralizzazione completa del campione, tale valore corrisponde alla somma degli acidi titolabili. La titolazione di una miscela di acidi deboli eseguita con una base forte presenta il punto di equivalenza spostato verso valori alcalini (pH circa 9), questo è il caso che si ha nella misura dell’acidità totale di un vino o di un mosto. </a:t>
            </a:r>
          </a:p>
          <a:p>
            <a:pPr algn="just"/>
            <a:endParaRPr lang="it-IT" sz="2300" b="1" dirty="0">
              <a:solidFill>
                <a:schemeClr val="accent3">
                  <a:lumMod val="75000"/>
                </a:schemeClr>
              </a:solidFill>
            </a:endParaRPr>
          </a:p>
          <a:p>
            <a:pPr algn="just"/>
            <a:r>
              <a:rPr lang="it-IT" sz="2300" b="1" u="sng" dirty="0">
                <a:solidFill>
                  <a:srgbClr val="000000"/>
                </a:solidFill>
              </a:rPr>
              <a:t>Possibile interferenze e loro limitazione</a:t>
            </a:r>
          </a:p>
          <a:p>
            <a:pPr algn="just"/>
            <a:r>
              <a:rPr lang="it-IT" sz="2300" dirty="0">
                <a:solidFill>
                  <a:srgbClr val="000000"/>
                </a:solidFill>
              </a:rPr>
              <a:t>Nel vino sono presenti i polifenoli che a pH&lt;9 si comportano da acidi debolissimi e possono quindi comportarsi da interferenti. Per queste ragioni si usa come punto di equivalenza convenzionale il pH=7. La CO</a:t>
            </a:r>
            <a:r>
              <a:rPr lang="it-IT" sz="2300" baseline="-25000" dirty="0">
                <a:solidFill>
                  <a:srgbClr val="000000"/>
                </a:solidFill>
              </a:rPr>
              <a:t>2</a:t>
            </a:r>
            <a:r>
              <a:rPr lang="it-IT" sz="2300" dirty="0">
                <a:solidFill>
                  <a:srgbClr val="000000"/>
                </a:solidFill>
              </a:rPr>
              <a:t> e l’SO</a:t>
            </a:r>
            <a:r>
              <a:rPr lang="it-IT" sz="2300" baseline="-25000" dirty="0">
                <a:solidFill>
                  <a:srgbClr val="000000"/>
                </a:solidFill>
              </a:rPr>
              <a:t>2</a:t>
            </a:r>
            <a:r>
              <a:rPr lang="it-IT" sz="2300" dirty="0">
                <a:solidFill>
                  <a:srgbClr val="000000"/>
                </a:solidFill>
              </a:rPr>
              <a:t>, combinata e libera, non sono comprese nell’acidità totale.</a:t>
            </a:r>
          </a:p>
        </p:txBody>
      </p:sp>
    </p:spTree>
    <p:extLst>
      <p:ext uri="{BB962C8B-B14F-4D97-AF65-F5344CB8AC3E}">
        <p14:creationId xmlns:p14="http://schemas.microsoft.com/office/powerpoint/2010/main" val="3397821714"/>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77B77BB-5483-0B82-96D6-648961E5E834}"/>
              </a:ext>
            </a:extLst>
          </p:cNvPr>
          <p:cNvSpPr txBox="1"/>
          <p:nvPr/>
        </p:nvSpPr>
        <p:spPr>
          <a:xfrm>
            <a:off x="0" y="0"/>
            <a:ext cx="12024986" cy="6386364"/>
          </a:xfrm>
          <a:prstGeom prst="rect">
            <a:avLst/>
          </a:prstGeom>
          <a:noFill/>
        </p:spPr>
        <p:txBody>
          <a:bodyPr wrap="square">
            <a:spAutoFit/>
          </a:bodyPr>
          <a:lstStyle/>
          <a:p>
            <a:r>
              <a:rPr lang="it-IT" sz="2300" dirty="0">
                <a:solidFill>
                  <a:srgbClr val="000000"/>
                </a:solidFill>
              </a:rPr>
              <a:t>Materiali e reattivi. </a:t>
            </a:r>
          </a:p>
          <a:p>
            <a:pPr algn="just"/>
            <a:r>
              <a:rPr lang="it-IT" sz="1900" dirty="0">
                <a:solidFill>
                  <a:srgbClr val="000000"/>
                </a:solidFill>
              </a:rPr>
              <a:t>Beuta (100-250); agitatore; ancoretta magnetica; </a:t>
            </a:r>
            <a:r>
              <a:rPr lang="it-IT" sz="1900" dirty="0" err="1">
                <a:solidFill>
                  <a:srgbClr val="000000"/>
                </a:solidFill>
              </a:rPr>
              <a:t>pipettagraduata</a:t>
            </a:r>
            <a:r>
              <a:rPr lang="it-IT" sz="1900" dirty="0">
                <a:solidFill>
                  <a:srgbClr val="000000"/>
                </a:solidFill>
              </a:rPr>
              <a:t> da 10 ml; </a:t>
            </a:r>
            <a:r>
              <a:rPr lang="it-IT" sz="1900" dirty="0" err="1">
                <a:solidFill>
                  <a:srgbClr val="000000"/>
                </a:solidFill>
              </a:rPr>
              <a:t>propipetta</a:t>
            </a:r>
            <a:r>
              <a:rPr lang="it-IT" sz="1900" dirty="0">
                <a:solidFill>
                  <a:srgbClr val="000000"/>
                </a:solidFill>
              </a:rPr>
              <a:t>; pipetta </a:t>
            </a:r>
            <a:r>
              <a:rPr lang="it-IT" sz="1900" dirty="0" err="1">
                <a:solidFill>
                  <a:srgbClr val="000000"/>
                </a:solidFill>
              </a:rPr>
              <a:t>pasteur</a:t>
            </a:r>
            <a:r>
              <a:rPr lang="it-IT" sz="1900" dirty="0">
                <a:solidFill>
                  <a:srgbClr val="000000"/>
                </a:solidFill>
              </a:rPr>
              <a:t>; tettarella; buretta graduata da 25 </a:t>
            </a:r>
            <a:r>
              <a:rPr lang="it-IT" sz="1900" dirty="0" err="1">
                <a:solidFill>
                  <a:srgbClr val="000000"/>
                </a:solidFill>
              </a:rPr>
              <a:t>mlcon</a:t>
            </a:r>
            <a:r>
              <a:rPr lang="it-IT" sz="1900" dirty="0">
                <a:solidFill>
                  <a:srgbClr val="000000"/>
                </a:solidFill>
              </a:rPr>
              <a:t> rubinetto (e/o </a:t>
            </a:r>
            <a:r>
              <a:rPr lang="it-IT" sz="1900" dirty="0" err="1">
                <a:solidFill>
                  <a:srgbClr val="000000"/>
                </a:solidFill>
              </a:rPr>
              <a:t>titlatore</a:t>
            </a:r>
            <a:r>
              <a:rPr lang="it-IT" sz="1900" dirty="0">
                <a:solidFill>
                  <a:srgbClr val="000000"/>
                </a:solidFill>
              </a:rPr>
              <a:t> digitale); pompa ad acqua; beuta codata da </a:t>
            </a:r>
            <a:r>
              <a:rPr lang="it-IT" sz="1900" dirty="0" err="1">
                <a:solidFill>
                  <a:srgbClr val="000000"/>
                </a:solidFill>
              </a:rPr>
              <a:t>vuoto;spruzzetta</a:t>
            </a:r>
            <a:r>
              <a:rPr lang="it-IT" sz="1900" dirty="0">
                <a:solidFill>
                  <a:srgbClr val="000000"/>
                </a:solidFill>
              </a:rPr>
              <a:t> con acqua deionizzata; carta assorbente; soluzione di idrossido di sodio 0.1 M; blu di </a:t>
            </a:r>
            <a:r>
              <a:rPr lang="it-IT" sz="1900" dirty="0" err="1">
                <a:solidFill>
                  <a:srgbClr val="000000"/>
                </a:solidFill>
              </a:rPr>
              <a:t>bromotimolo</a:t>
            </a:r>
            <a:r>
              <a:rPr lang="it-IT" sz="1900" dirty="0">
                <a:solidFill>
                  <a:srgbClr val="000000"/>
                </a:solidFill>
              </a:rPr>
              <a:t> 0.4% (indicatore) o piaccametro.</a:t>
            </a:r>
          </a:p>
          <a:p>
            <a:endParaRPr lang="it-IT" sz="2300" dirty="0">
              <a:solidFill>
                <a:schemeClr val="accent3">
                  <a:lumMod val="75000"/>
                </a:schemeClr>
              </a:solidFill>
            </a:endParaRPr>
          </a:p>
          <a:p>
            <a:r>
              <a:rPr lang="it-IT" sz="2300" b="1" dirty="0">
                <a:solidFill>
                  <a:srgbClr val="000000"/>
                </a:solidFill>
              </a:rPr>
              <a:t>Determinazione dell’acidità totale. </a:t>
            </a:r>
          </a:p>
          <a:p>
            <a:pPr algn="just"/>
            <a:r>
              <a:rPr lang="it-IT" sz="2200" dirty="0">
                <a:solidFill>
                  <a:srgbClr val="000000"/>
                </a:solidFill>
              </a:rPr>
              <a:t>Si esegue per titolazione del vino mediante una soluzione alcalina a titolo noto fino a raggiungere pH=7. L’acidità totale si esprime in g/l di </a:t>
            </a:r>
            <a:r>
              <a:rPr lang="it-IT" sz="2200" b="1" dirty="0">
                <a:solidFill>
                  <a:srgbClr val="000000"/>
                </a:solidFill>
              </a:rPr>
              <a:t>acido tartarico</a:t>
            </a:r>
            <a:r>
              <a:rPr lang="it-IT" sz="2200" dirty="0">
                <a:solidFill>
                  <a:srgbClr val="000000"/>
                </a:solidFill>
              </a:rPr>
              <a:t>. </a:t>
            </a:r>
          </a:p>
          <a:p>
            <a:pPr algn="just"/>
            <a:endParaRPr lang="it-IT" sz="2200" dirty="0">
              <a:solidFill>
                <a:schemeClr val="bg1"/>
              </a:solidFill>
            </a:endParaRPr>
          </a:p>
          <a:p>
            <a:pPr algn="just"/>
            <a:r>
              <a:rPr lang="it-IT" sz="2200" dirty="0">
                <a:solidFill>
                  <a:srgbClr val="000000"/>
                </a:solidFill>
              </a:rPr>
              <a:t>Prima di iniziare la titolazione è opportuno liberare il mosto o il vino dalla anidride carbonica. Per questo il campione (10 ml) viene tenuto in agitazione sotto vuoto a temperatura ambiente. Si aggiungono alcune gocce dell’indicatore e tenendo in moderata agitazione si titola con </a:t>
            </a:r>
            <a:r>
              <a:rPr lang="it-IT" sz="2200" dirty="0" err="1">
                <a:solidFill>
                  <a:srgbClr val="000000"/>
                </a:solidFill>
              </a:rPr>
              <a:t>NaOH</a:t>
            </a:r>
            <a:r>
              <a:rPr lang="it-IT" sz="2200" dirty="0">
                <a:solidFill>
                  <a:srgbClr val="000000"/>
                </a:solidFill>
              </a:rPr>
              <a:t> 0.1 </a:t>
            </a:r>
            <a:r>
              <a:rPr lang="it-IT" sz="2200" dirty="0" err="1">
                <a:solidFill>
                  <a:srgbClr val="000000"/>
                </a:solidFill>
              </a:rPr>
              <a:t>M</a:t>
            </a:r>
            <a:r>
              <a:rPr lang="it-IT" sz="2200" dirty="0">
                <a:solidFill>
                  <a:srgbClr val="000000"/>
                </a:solidFill>
              </a:rPr>
              <a:t> sino a netta colorazione verde-blu annotando i millilitri impiegati. Se il punto di viraggio è stato raggiunto esattamente (pH=7) con una goccia in più di idrossido si osserverà comparire una netta colorazione blu. </a:t>
            </a:r>
          </a:p>
          <a:p>
            <a:pPr algn="just"/>
            <a:endParaRPr lang="it-IT" sz="2200" dirty="0">
              <a:solidFill>
                <a:schemeClr val="bg1"/>
              </a:solidFill>
            </a:endParaRPr>
          </a:p>
          <a:p>
            <a:pPr algn="just"/>
            <a:r>
              <a:rPr lang="it-IT" sz="2200" dirty="0">
                <a:solidFill>
                  <a:srgbClr val="000000"/>
                </a:solidFill>
              </a:rPr>
              <a:t>E’ possibile seguire la titolazione controllando il pH con un </a:t>
            </a:r>
            <a:r>
              <a:rPr lang="it-IT" sz="2200" dirty="0" err="1">
                <a:solidFill>
                  <a:srgbClr val="000000"/>
                </a:solidFill>
              </a:rPr>
              <a:t>pHmetro</a:t>
            </a:r>
            <a:r>
              <a:rPr lang="it-IT" sz="2200" dirty="0">
                <a:solidFill>
                  <a:srgbClr val="000000"/>
                </a:solidFill>
              </a:rPr>
              <a:t>.</a:t>
            </a:r>
          </a:p>
          <a:p>
            <a:pPr algn="just"/>
            <a:endParaRPr lang="it-IT" sz="2200" dirty="0">
              <a:solidFill>
                <a:schemeClr val="bg1"/>
              </a:solidFill>
            </a:endParaRPr>
          </a:p>
        </p:txBody>
      </p:sp>
    </p:spTree>
    <p:extLst>
      <p:ext uri="{BB962C8B-B14F-4D97-AF65-F5344CB8AC3E}">
        <p14:creationId xmlns:p14="http://schemas.microsoft.com/office/powerpoint/2010/main" val="588308859"/>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B5D782CD-A2C1-B5BC-62F6-9C723B9A6F06}"/>
              </a:ext>
            </a:extLst>
          </p:cNvPr>
          <p:cNvSpPr txBox="1"/>
          <p:nvPr/>
        </p:nvSpPr>
        <p:spPr>
          <a:xfrm>
            <a:off x="0" y="59136"/>
            <a:ext cx="11724362" cy="6340197"/>
          </a:xfrm>
          <a:prstGeom prst="rect">
            <a:avLst/>
          </a:prstGeom>
          <a:noFill/>
        </p:spPr>
        <p:txBody>
          <a:bodyPr wrap="square">
            <a:spAutoFit/>
          </a:bodyPr>
          <a:lstStyle/>
          <a:p>
            <a:pPr algn="just"/>
            <a:r>
              <a:rPr lang="it-IT" sz="2400" dirty="0">
                <a:solidFill>
                  <a:srgbClr val="000000"/>
                </a:solidFill>
              </a:rPr>
              <a:t>Acidità volatile</a:t>
            </a:r>
          </a:p>
          <a:p>
            <a:pPr algn="just"/>
            <a:endParaRPr lang="it-IT" sz="2400" dirty="0">
              <a:solidFill>
                <a:schemeClr val="bg1"/>
              </a:solidFill>
            </a:endParaRPr>
          </a:p>
          <a:p>
            <a:pPr algn="just"/>
            <a:r>
              <a:rPr lang="it-IT" sz="2200" dirty="0">
                <a:solidFill>
                  <a:srgbClr val="000000"/>
                </a:solidFill>
              </a:rPr>
              <a:t>E’ costituita dall’insieme di acidi della serie acetica (acido acetico e da piccole quantità di acido propionico, acido butirrico e acido formico) che si trova nei vini sia allo stato libero che salificato. Sono esclusi dall’acidità volatile la CO</a:t>
            </a:r>
            <a:r>
              <a:rPr lang="it-IT" sz="2200" baseline="-25000" dirty="0">
                <a:solidFill>
                  <a:srgbClr val="000000"/>
                </a:solidFill>
              </a:rPr>
              <a:t>2</a:t>
            </a:r>
            <a:r>
              <a:rPr lang="it-IT" sz="2200" dirty="0">
                <a:solidFill>
                  <a:srgbClr val="000000"/>
                </a:solidFill>
              </a:rPr>
              <a:t> e la SO</a:t>
            </a:r>
            <a:r>
              <a:rPr lang="it-IT" sz="2200" baseline="-25000" dirty="0">
                <a:solidFill>
                  <a:srgbClr val="000000"/>
                </a:solidFill>
              </a:rPr>
              <a:t>2</a:t>
            </a:r>
            <a:r>
              <a:rPr lang="it-IT" sz="2200" dirty="0">
                <a:solidFill>
                  <a:srgbClr val="000000"/>
                </a:solidFill>
              </a:rPr>
              <a:t> libera e combinata. L’acido acetico si forma normalmente durante la fermentazione alcolica (lieviti, batteri lattici), ma si possono avere anche produzioni anomale. Oltre gli 1.08 g/l per i vini bianchi e gli 1.20 g/l per i vini rossi, il vino non può essere venduto come vino da tavola.</a:t>
            </a:r>
          </a:p>
          <a:p>
            <a:pPr algn="just"/>
            <a:endParaRPr lang="it-IT" sz="2400" dirty="0">
              <a:solidFill>
                <a:schemeClr val="bg1"/>
              </a:solidFill>
            </a:endParaRPr>
          </a:p>
          <a:p>
            <a:pPr algn="just"/>
            <a:r>
              <a:rPr lang="it-IT" sz="2400" dirty="0">
                <a:solidFill>
                  <a:srgbClr val="000000"/>
                </a:solidFill>
              </a:rPr>
              <a:t>Determinazione dell’acidità volatile. </a:t>
            </a:r>
          </a:p>
          <a:p>
            <a:pPr algn="just"/>
            <a:endParaRPr lang="it-IT" sz="2400" dirty="0">
              <a:solidFill>
                <a:schemeClr val="bg1"/>
              </a:solidFill>
            </a:endParaRPr>
          </a:p>
          <a:p>
            <a:pPr algn="just"/>
            <a:r>
              <a:rPr lang="it-IT" sz="2200" dirty="0">
                <a:solidFill>
                  <a:srgbClr val="000000"/>
                </a:solidFill>
              </a:rPr>
              <a:t>Gli acidi volatili si separano mediante distillazione in corrente di vapore d’acqua. Si utilizzano 50 ml di vino preventivamente </a:t>
            </a:r>
            <a:r>
              <a:rPr lang="it-IT" sz="2200" dirty="0" err="1">
                <a:solidFill>
                  <a:srgbClr val="000000"/>
                </a:solidFill>
              </a:rPr>
              <a:t>decarbonicato</a:t>
            </a:r>
            <a:r>
              <a:rPr lang="it-IT" sz="2200" dirty="0">
                <a:solidFill>
                  <a:srgbClr val="000000"/>
                </a:solidFill>
              </a:rPr>
              <a:t> e si versano in un palloncino aggiungendo anche 25 ml di acqua e si mette in funzione il generatore di vapore. Si distilla il vino senza corrente di vapore fino a ridurne il volume di ca. la metà; a questo punto si immette la corrente di vapore e si prosegue (per ca. 45 minuti) la distillazione fino a raccogliere in una beuta 200 ml di distillato. Il distillato si titola con una soluzione di </a:t>
            </a:r>
            <a:r>
              <a:rPr lang="it-IT" sz="2200" dirty="0" err="1">
                <a:solidFill>
                  <a:srgbClr val="000000"/>
                </a:solidFill>
              </a:rPr>
              <a:t>NaOH</a:t>
            </a:r>
            <a:r>
              <a:rPr lang="it-IT" sz="2200" dirty="0">
                <a:solidFill>
                  <a:srgbClr val="000000"/>
                </a:solidFill>
              </a:rPr>
              <a:t> </a:t>
            </a:r>
            <a:r>
              <a:rPr lang="it-IT" sz="2200" dirty="0" err="1">
                <a:solidFill>
                  <a:srgbClr val="000000"/>
                </a:solidFill>
              </a:rPr>
              <a:t>N</a:t>
            </a:r>
            <a:r>
              <a:rPr lang="it-IT" sz="2200" dirty="0">
                <a:solidFill>
                  <a:srgbClr val="000000"/>
                </a:solidFill>
              </a:rPr>
              <a:t>/10 utilizzando la fenolftaleina come indicatore. L’acidità volatile si esprime in g/l di acido acetico.</a:t>
            </a:r>
          </a:p>
        </p:txBody>
      </p:sp>
    </p:spTree>
    <p:extLst>
      <p:ext uri="{BB962C8B-B14F-4D97-AF65-F5344CB8AC3E}">
        <p14:creationId xmlns:p14="http://schemas.microsoft.com/office/powerpoint/2010/main" val="327661597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6DF5755-91BA-AB3C-BD0B-F460B679FF6A}"/>
              </a:ext>
            </a:extLst>
          </p:cNvPr>
          <p:cNvSpPr txBox="1"/>
          <p:nvPr/>
        </p:nvSpPr>
        <p:spPr>
          <a:xfrm>
            <a:off x="137787" y="0"/>
            <a:ext cx="11624153" cy="6186309"/>
          </a:xfrm>
          <a:prstGeom prst="rect">
            <a:avLst/>
          </a:prstGeom>
          <a:noFill/>
        </p:spPr>
        <p:txBody>
          <a:bodyPr wrap="square">
            <a:spAutoFit/>
          </a:bodyPr>
          <a:lstStyle/>
          <a:p>
            <a:pPr algn="just"/>
            <a:r>
              <a:rPr lang="it-IT" sz="2200" dirty="0">
                <a:solidFill>
                  <a:srgbClr val="000000"/>
                </a:solidFill>
              </a:rPr>
              <a:t>Strumenti. (a) Acidimetro. Esso è fondamentalmente costituito da due palloni collegati tra loro: uno contenente l’acqua (</a:t>
            </a:r>
            <a:r>
              <a:rPr lang="it-IT" sz="2200" dirty="0" err="1">
                <a:solidFill>
                  <a:srgbClr val="000000"/>
                </a:solidFill>
              </a:rPr>
              <a:t>decarbonicata</a:t>
            </a:r>
            <a:r>
              <a:rPr lang="it-IT" sz="2200" dirty="0">
                <a:solidFill>
                  <a:srgbClr val="000000"/>
                </a:solidFill>
              </a:rPr>
              <a:t>) per generare il vapore, ed uno più piccolo dove viene posto il campione di vino da distillare. Il vapore attraversa un refrigerante ad acqua dove si condensa. Il distillato viene raccolto in una beuta opportunamente tarata.</a:t>
            </a:r>
          </a:p>
          <a:p>
            <a:pPr algn="just"/>
            <a:endParaRPr lang="it-IT" sz="2200" dirty="0">
              <a:solidFill>
                <a:schemeClr val="bg1"/>
              </a:solidFill>
            </a:endParaRPr>
          </a:p>
          <a:p>
            <a:pPr algn="just"/>
            <a:r>
              <a:rPr lang="it-IT" sz="2200" dirty="0">
                <a:solidFill>
                  <a:srgbClr val="000000"/>
                </a:solidFill>
              </a:rPr>
              <a:t>(b) distillazione. Partendo da 20 ml di campione, preventivamente privato della CO2, è possibile in 8- 9 minuti ottenere, grazie ad un sistema di riscaldamento a vapore molto veloce, 250 ml di distillato necessari per la determinazione dell’acidità volatile. L’arresto della distillazione è automatico grazie a una fotocellula di livello.</a:t>
            </a:r>
          </a:p>
          <a:p>
            <a:pPr algn="just"/>
            <a:endParaRPr lang="it-IT" sz="2200" dirty="0">
              <a:solidFill>
                <a:schemeClr val="bg1"/>
              </a:solidFill>
            </a:endParaRPr>
          </a:p>
          <a:p>
            <a:pPr algn="just"/>
            <a:r>
              <a:rPr lang="it-IT" sz="2200" dirty="0">
                <a:solidFill>
                  <a:srgbClr val="000000"/>
                </a:solidFill>
              </a:rPr>
              <a:t>(c) titolazione. Alla soluzione così ottenuta si aggiungono alcune gocce di fenolftaleina (1%) e si titola con </a:t>
            </a:r>
            <a:r>
              <a:rPr lang="it-IT" sz="2200" dirty="0" err="1">
                <a:solidFill>
                  <a:srgbClr val="000000"/>
                </a:solidFill>
              </a:rPr>
              <a:t>NaOH</a:t>
            </a:r>
            <a:r>
              <a:rPr lang="it-IT" sz="2200" dirty="0">
                <a:solidFill>
                  <a:srgbClr val="000000"/>
                </a:solidFill>
              </a:rPr>
              <a:t>.</a:t>
            </a:r>
          </a:p>
          <a:p>
            <a:pPr algn="just"/>
            <a:endParaRPr lang="it-IT" sz="2200" dirty="0">
              <a:solidFill>
                <a:schemeClr val="bg1"/>
              </a:solidFill>
            </a:endParaRPr>
          </a:p>
          <a:p>
            <a:pPr algn="just"/>
            <a:r>
              <a:rPr lang="it-IT" sz="2200" dirty="0">
                <a:solidFill>
                  <a:srgbClr val="000000"/>
                </a:solidFill>
              </a:rPr>
              <a:t>Per convenzione l’SO</a:t>
            </a:r>
            <a:r>
              <a:rPr lang="it-IT" sz="2200" baseline="-25000" dirty="0">
                <a:solidFill>
                  <a:srgbClr val="000000"/>
                </a:solidFill>
              </a:rPr>
              <a:t>2</a:t>
            </a:r>
            <a:r>
              <a:rPr lang="it-IT" sz="2200" dirty="0">
                <a:solidFill>
                  <a:srgbClr val="000000"/>
                </a:solidFill>
              </a:rPr>
              <a:t> libera e combinata, non partecipa alla formazione dell’acidità volatile e deve essere quindi valutata a parte e sottratta dal valore ottenuto. </a:t>
            </a:r>
          </a:p>
          <a:p>
            <a:pPr algn="just"/>
            <a:endParaRPr lang="it-IT" sz="2200" dirty="0">
              <a:solidFill>
                <a:schemeClr val="bg1"/>
              </a:solidFill>
            </a:endParaRPr>
          </a:p>
          <a:p>
            <a:pPr algn="just"/>
            <a:r>
              <a:rPr lang="it-IT" sz="2200" dirty="0">
                <a:solidFill>
                  <a:srgbClr val="000000"/>
                </a:solidFill>
              </a:rPr>
              <a:t>In pratica si osserva che con i vini normali e con contenuto di SO</a:t>
            </a:r>
            <a:r>
              <a:rPr lang="it-IT" sz="2200" baseline="-25000" dirty="0">
                <a:solidFill>
                  <a:srgbClr val="000000"/>
                </a:solidFill>
              </a:rPr>
              <a:t>2</a:t>
            </a:r>
            <a:r>
              <a:rPr lang="it-IT" sz="2200" dirty="0">
                <a:solidFill>
                  <a:srgbClr val="000000"/>
                </a:solidFill>
              </a:rPr>
              <a:t> compreso tra 30-70 mg/l l’errore è praticamente trascurabile, mentre per tenori di SO</a:t>
            </a:r>
            <a:r>
              <a:rPr lang="it-IT" sz="2200" baseline="-25000" dirty="0">
                <a:solidFill>
                  <a:srgbClr val="000000"/>
                </a:solidFill>
              </a:rPr>
              <a:t>2</a:t>
            </a:r>
            <a:r>
              <a:rPr lang="it-IT" sz="2200" dirty="0">
                <a:solidFill>
                  <a:srgbClr val="000000"/>
                </a:solidFill>
              </a:rPr>
              <a:t>&gt;100 mg/l l’errore è rilevante.</a:t>
            </a:r>
          </a:p>
        </p:txBody>
      </p:sp>
    </p:spTree>
    <p:extLst>
      <p:ext uri="{BB962C8B-B14F-4D97-AF65-F5344CB8AC3E}">
        <p14:creationId xmlns:p14="http://schemas.microsoft.com/office/powerpoint/2010/main" val="2251588838"/>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055F8E4B-A0DA-F980-3CD7-DF7892A93B31}"/>
              </a:ext>
            </a:extLst>
          </p:cNvPr>
          <p:cNvSpPr txBox="1"/>
          <p:nvPr/>
        </p:nvSpPr>
        <p:spPr>
          <a:xfrm>
            <a:off x="0" y="-12700"/>
            <a:ext cx="12192000" cy="66018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it-IT" sz="2400" b="1" dirty="0">
                <a:solidFill>
                  <a:srgbClr val="000000"/>
                </a:solidFill>
                <a:effectLst/>
                <a:latin typeface="Arial,BoldItalic"/>
              </a:rPr>
              <a:t>Succhi di frutta </a:t>
            </a:r>
          </a:p>
          <a:p>
            <a:endParaRPr lang="it-IT" sz="2400" b="1" dirty="0">
              <a:solidFill>
                <a:schemeClr val="bg1">
                  <a:lumMod val="85000"/>
                </a:schemeClr>
              </a:solidFill>
            </a:endParaRPr>
          </a:p>
          <a:p>
            <a:r>
              <a:rPr lang="it-IT" sz="1900" b="1" dirty="0">
                <a:solidFill>
                  <a:srgbClr val="000000"/>
                </a:solidFill>
                <a:effectLst/>
                <a:latin typeface="Arial" panose="020B0604020202020204" pitchFamily="34" charset="0"/>
              </a:rPr>
              <a:t>A seconda del frutto varia l’acido predominante che </a:t>
            </a:r>
            <a:r>
              <a:rPr lang="it-IT" sz="1900" b="1" dirty="0" err="1">
                <a:solidFill>
                  <a:srgbClr val="000000"/>
                </a:solidFill>
                <a:effectLst/>
                <a:latin typeface="Arial" panose="020B0604020202020204" pitchFamily="34" charset="0"/>
              </a:rPr>
              <a:t>puo</a:t>
            </a:r>
            <a:r>
              <a:rPr lang="it-IT" sz="1900" b="1" dirty="0">
                <a:solidFill>
                  <a:srgbClr val="000000"/>
                </a:solidFill>
                <a:effectLst/>
                <a:latin typeface="Arial" panose="020B0604020202020204" pitchFamily="34" charset="0"/>
              </a:rPr>
              <a:t>̀ essere:</a:t>
            </a:r>
          </a:p>
          <a:p>
            <a:endParaRPr lang="it-IT" sz="1900" b="1" dirty="0">
              <a:solidFill>
                <a:schemeClr val="bg1">
                  <a:lumMod val="85000"/>
                </a:schemeClr>
              </a:solidFill>
            </a:endParaRPr>
          </a:p>
          <a:p>
            <a:r>
              <a:rPr lang="it-IT" sz="1900" b="1" dirty="0">
                <a:solidFill>
                  <a:srgbClr val="000000"/>
                </a:solidFill>
                <a:effectLst/>
                <a:latin typeface="Arial" panose="020B0604020202020204" pitchFamily="34" charset="0"/>
              </a:rPr>
              <a:t>l’acido citrico: HOOC-CH2 -C-CH2-COOH COOH PM 70</a:t>
            </a:r>
          </a:p>
          <a:p>
            <a:endParaRPr lang="it-IT" sz="1900" b="1" dirty="0">
              <a:solidFill>
                <a:schemeClr val="bg1">
                  <a:lumMod val="85000"/>
                </a:schemeClr>
              </a:solidFill>
              <a:effectLst/>
              <a:latin typeface="SymbolMT"/>
            </a:endParaRPr>
          </a:p>
          <a:p>
            <a:r>
              <a:rPr lang="it-IT" sz="1900" b="1" dirty="0">
                <a:solidFill>
                  <a:srgbClr val="000000"/>
                </a:solidFill>
                <a:effectLst/>
                <a:latin typeface="Arial" panose="020B0604020202020204" pitchFamily="34" charset="0"/>
              </a:rPr>
              <a:t>l’acido malico: HOOC-CH2 -CHOH-COOH PM 67</a:t>
            </a:r>
          </a:p>
          <a:p>
            <a:endParaRPr lang="it-IT" sz="1900" b="1" dirty="0">
              <a:solidFill>
                <a:schemeClr val="bg1">
                  <a:lumMod val="85000"/>
                </a:schemeClr>
              </a:solidFill>
            </a:endParaRPr>
          </a:p>
          <a:p>
            <a:r>
              <a:rPr lang="it-IT" sz="1900" b="1" dirty="0">
                <a:solidFill>
                  <a:srgbClr val="000000"/>
                </a:solidFill>
                <a:effectLst/>
                <a:latin typeface="SymbolMT"/>
              </a:rPr>
              <a:t>• </a:t>
            </a:r>
            <a:r>
              <a:rPr lang="it-IT" sz="1900" b="1" dirty="0">
                <a:solidFill>
                  <a:srgbClr val="000000"/>
                </a:solidFill>
                <a:effectLst/>
                <a:latin typeface="Arial" panose="020B0604020202020204" pitchFamily="34" charset="0"/>
              </a:rPr>
              <a:t>acido tartarico: HOOC-CHOH-CHOH-COOH (uva), PM 75,0</a:t>
            </a:r>
            <a:endParaRPr lang="it-IT" sz="1900" b="1" dirty="0">
              <a:solidFill>
                <a:schemeClr val="bg1">
                  <a:lumMod val="85000"/>
                </a:schemeClr>
              </a:solidFill>
            </a:endParaRPr>
          </a:p>
          <a:p>
            <a:endParaRPr lang="it-IT" sz="1900" b="1" dirty="0">
              <a:solidFill>
                <a:schemeClr val="bg1">
                  <a:lumMod val="85000"/>
                </a:schemeClr>
              </a:solidFill>
              <a:effectLst/>
              <a:latin typeface="Arial" panose="020B0604020202020204" pitchFamily="34" charset="0"/>
            </a:endParaRPr>
          </a:p>
          <a:p>
            <a:endParaRPr lang="it-IT" sz="1900" b="1" dirty="0">
              <a:solidFill>
                <a:schemeClr val="bg1">
                  <a:lumMod val="85000"/>
                </a:schemeClr>
              </a:solidFill>
              <a:latin typeface="Arial" panose="020B0604020202020204" pitchFamily="34" charset="0"/>
            </a:endParaRPr>
          </a:p>
          <a:p>
            <a:r>
              <a:rPr lang="it-IT" sz="1900" b="1" dirty="0">
                <a:solidFill>
                  <a:srgbClr val="000000"/>
                </a:solidFill>
                <a:effectLst/>
                <a:latin typeface="Arial" panose="020B0604020202020204" pitchFamily="34" charset="0"/>
              </a:rPr>
              <a:t>L’</a:t>
            </a:r>
            <a:r>
              <a:rPr lang="it-IT" sz="1900" b="1" dirty="0" err="1">
                <a:solidFill>
                  <a:srgbClr val="000000"/>
                </a:solidFill>
                <a:effectLst/>
                <a:latin typeface="Arial" panose="020B0604020202020204" pitchFamily="34" charset="0"/>
              </a:rPr>
              <a:t>acidita</a:t>
            </a:r>
            <a:r>
              <a:rPr lang="it-IT" sz="1900" b="1" dirty="0">
                <a:solidFill>
                  <a:srgbClr val="000000"/>
                </a:solidFill>
                <a:effectLst/>
                <a:latin typeface="Arial" panose="020B0604020202020204" pitchFamily="34" charset="0"/>
              </a:rPr>
              <a:t>̀ di un succo di frutta è espressa in g/L dell’acido predominante o in g di acido/Kg di succo o in g di acido/100 g di succo. L’acidità minima per un succo di: </a:t>
            </a:r>
          </a:p>
          <a:p>
            <a:endParaRPr lang="it-IT" sz="1900" b="1" dirty="0">
              <a:solidFill>
                <a:schemeClr val="bg1">
                  <a:lumMod val="85000"/>
                </a:schemeClr>
              </a:solidFill>
            </a:endParaRPr>
          </a:p>
          <a:p>
            <a:r>
              <a:rPr lang="it-IT" sz="1900" b="1" dirty="0">
                <a:solidFill>
                  <a:srgbClr val="000000"/>
                </a:solidFill>
                <a:effectLst/>
                <a:latin typeface="TimesNewRoman"/>
              </a:rPr>
              <a:t>-  </a:t>
            </a:r>
            <a:r>
              <a:rPr lang="it-IT" sz="1900" b="1" dirty="0">
                <a:solidFill>
                  <a:srgbClr val="000000"/>
                </a:solidFill>
                <a:effectLst/>
                <a:latin typeface="Arial" panose="020B0604020202020204" pitchFamily="34" charset="0"/>
              </a:rPr>
              <a:t>agrumi si aggira sui 5 g/L di acido tartarico; </a:t>
            </a:r>
            <a:endParaRPr lang="it-IT" sz="1900" b="1" dirty="0">
              <a:solidFill>
                <a:schemeClr val="bg1">
                  <a:lumMod val="85000"/>
                </a:schemeClr>
              </a:solidFill>
              <a:effectLst/>
            </a:endParaRPr>
          </a:p>
          <a:p>
            <a:r>
              <a:rPr lang="it-IT" sz="1900" b="1" dirty="0">
                <a:solidFill>
                  <a:srgbClr val="000000"/>
                </a:solidFill>
                <a:effectLst/>
                <a:latin typeface="TimesNewRoman"/>
              </a:rPr>
              <a:t>-  </a:t>
            </a:r>
            <a:r>
              <a:rPr lang="it-IT" sz="1900" b="1" dirty="0">
                <a:solidFill>
                  <a:srgbClr val="000000"/>
                </a:solidFill>
                <a:effectLst/>
                <a:latin typeface="Arial" panose="020B0604020202020204" pitchFamily="34" charset="0"/>
              </a:rPr>
              <a:t>pere, mele e pesche </a:t>
            </a:r>
            <a:r>
              <a:rPr lang="it-IT" sz="1900" b="1" dirty="0">
                <a:solidFill>
                  <a:srgbClr val="000000"/>
                </a:solidFill>
                <a:effectLst/>
                <a:latin typeface="SymbolMT"/>
              </a:rPr>
              <a:t>≈ </a:t>
            </a:r>
            <a:r>
              <a:rPr lang="it-IT" sz="1900" b="1" dirty="0">
                <a:solidFill>
                  <a:srgbClr val="000000"/>
                </a:solidFill>
                <a:effectLst/>
                <a:latin typeface="Arial" panose="020B0604020202020204" pitchFamily="34" charset="0"/>
              </a:rPr>
              <a:t>3 g/L di acido tartarico; </a:t>
            </a:r>
            <a:endParaRPr lang="it-IT" sz="1900" b="1" dirty="0">
              <a:solidFill>
                <a:schemeClr val="bg1">
                  <a:lumMod val="85000"/>
                </a:schemeClr>
              </a:solidFill>
              <a:effectLst/>
            </a:endParaRPr>
          </a:p>
          <a:p>
            <a:r>
              <a:rPr lang="it-IT" sz="1900" b="1" dirty="0">
                <a:solidFill>
                  <a:srgbClr val="000000"/>
                </a:solidFill>
                <a:effectLst/>
                <a:latin typeface="TimesNewRoman"/>
              </a:rPr>
              <a:t>-  </a:t>
            </a:r>
            <a:r>
              <a:rPr lang="it-IT" sz="1900" b="1" dirty="0">
                <a:solidFill>
                  <a:srgbClr val="000000"/>
                </a:solidFill>
                <a:effectLst/>
                <a:latin typeface="Arial" panose="020B0604020202020204" pitchFamily="34" charset="0"/>
              </a:rPr>
              <a:t>ananas </a:t>
            </a:r>
            <a:r>
              <a:rPr lang="it-IT" sz="1900" b="1" dirty="0">
                <a:solidFill>
                  <a:srgbClr val="000000"/>
                </a:solidFill>
                <a:effectLst/>
                <a:latin typeface="SymbolMT"/>
              </a:rPr>
              <a:t>≈ </a:t>
            </a:r>
            <a:r>
              <a:rPr lang="it-IT" sz="1900" b="1" dirty="0">
                <a:solidFill>
                  <a:srgbClr val="000000"/>
                </a:solidFill>
                <a:effectLst/>
                <a:latin typeface="Arial" panose="020B0604020202020204" pitchFamily="34" charset="0"/>
              </a:rPr>
              <a:t>4 g/L di acido tartarico. </a:t>
            </a:r>
          </a:p>
          <a:p>
            <a:endParaRPr lang="it-IT" sz="1900" b="1" dirty="0">
              <a:solidFill>
                <a:schemeClr val="bg1">
                  <a:lumMod val="85000"/>
                </a:schemeClr>
              </a:solidFill>
              <a:latin typeface="Arial" panose="020B0604020202020204" pitchFamily="34" charset="0"/>
            </a:endParaRPr>
          </a:p>
          <a:p>
            <a:endParaRPr lang="it-IT" sz="1900" b="1" dirty="0">
              <a:solidFill>
                <a:schemeClr val="bg1">
                  <a:lumMod val="85000"/>
                </a:schemeClr>
              </a:solidFill>
              <a:effectLst/>
            </a:endParaRPr>
          </a:p>
          <a:p>
            <a:r>
              <a:rPr lang="it-IT" sz="1900" b="1" dirty="0">
                <a:solidFill>
                  <a:srgbClr val="000000"/>
                </a:solidFill>
                <a:effectLst/>
                <a:latin typeface="Arial" panose="020B0604020202020204" pitchFamily="34" charset="0"/>
              </a:rPr>
              <a:t>La determinazione si esegue pesando in un </a:t>
            </a:r>
            <a:r>
              <a:rPr lang="it-IT" sz="1900" b="1" dirty="0" err="1">
                <a:solidFill>
                  <a:srgbClr val="000000"/>
                </a:solidFill>
                <a:effectLst/>
                <a:latin typeface="Arial" panose="020B0604020202020204" pitchFamily="34" charset="0"/>
              </a:rPr>
              <a:t>becker</a:t>
            </a:r>
            <a:r>
              <a:rPr lang="it-IT" sz="1900" b="1" dirty="0">
                <a:solidFill>
                  <a:srgbClr val="000000"/>
                </a:solidFill>
                <a:effectLst/>
                <a:latin typeface="Arial" panose="020B0604020202020204" pitchFamily="34" charset="0"/>
              </a:rPr>
              <a:t> 10 g. di succo, addizionando 150 </a:t>
            </a:r>
            <a:r>
              <a:rPr lang="it-IT" sz="1900" b="1" dirty="0" err="1">
                <a:solidFill>
                  <a:srgbClr val="000000"/>
                </a:solidFill>
                <a:effectLst/>
                <a:latin typeface="Arial" panose="020B0604020202020204" pitchFamily="34" charset="0"/>
              </a:rPr>
              <a:t>mL</a:t>
            </a:r>
            <a:r>
              <a:rPr lang="it-IT" sz="1900" b="1" dirty="0">
                <a:solidFill>
                  <a:srgbClr val="000000"/>
                </a:solidFill>
                <a:effectLst/>
                <a:latin typeface="Arial" panose="020B0604020202020204" pitchFamily="34" charset="0"/>
              </a:rPr>
              <a:t> circa di acqua distillata e titolando la soluzione, dopo averla portata all’ebollizione per 10 minuti, ed averla raffreddata. </a:t>
            </a:r>
          </a:p>
          <a:p>
            <a:endParaRPr lang="it-IT" sz="1400" b="1" dirty="0">
              <a:solidFill>
                <a:schemeClr val="bg1">
                  <a:lumMod val="85000"/>
                </a:schemeClr>
              </a:solidFill>
              <a:latin typeface="Arial" panose="020B0604020202020204" pitchFamily="34" charset="0"/>
            </a:endParaRPr>
          </a:p>
        </p:txBody>
      </p:sp>
    </p:spTree>
    <p:extLst>
      <p:ext uri="{BB962C8B-B14F-4D97-AF65-F5344CB8AC3E}">
        <p14:creationId xmlns:p14="http://schemas.microsoft.com/office/powerpoint/2010/main" val="3113328863"/>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657ABD6-AF78-A100-71D5-1853DDCC2707}"/>
              </a:ext>
            </a:extLst>
          </p:cNvPr>
          <p:cNvSpPr txBox="1"/>
          <p:nvPr/>
        </p:nvSpPr>
        <p:spPr>
          <a:xfrm>
            <a:off x="177800" y="409020"/>
            <a:ext cx="11836400" cy="5016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buFont typeface="Arial" panose="020B0604020202020204" pitchFamily="34" charset="0"/>
              <a:buChar char="•"/>
            </a:pPr>
            <a:r>
              <a:rPr lang="it-IT" sz="2000" b="1" dirty="0">
                <a:solidFill>
                  <a:srgbClr val="000000"/>
                </a:solidFill>
                <a:effectLst/>
                <a:latin typeface="Arial" panose="020B0604020202020204" pitchFamily="34" charset="0"/>
              </a:rPr>
              <a:t>Materiale occorrente: 1 buretta graduata da 50 ml, 1 pipetta graduata da 10 ml (o 20 ml), 1 </a:t>
            </a:r>
            <a:r>
              <a:rPr lang="it-IT" sz="2000" b="1" dirty="0" err="1">
                <a:solidFill>
                  <a:srgbClr val="000000"/>
                </a:solidFill>
                <a:effectLst/>
                <a:latin typeface="Arial" panose="020B0604020202020204" pitchFamily="34" charset="0"/>
              </a:rPr>
              <a:t>becker</a:t>
            </a:r>
            <a:r>
              <a:rPr lang="it-IT" sz="2000" b="1" dirty="0">
                <a:solidFill>
                  <a:srgbClr val="000000"/>
                </a:solidFill>
                <a:effectLst/>
                <a:latin typeface="Arial" panose="020B0604020202020204" pitchFamily="34" charset="0"/>
              </a:rPr>
              <a:t> o beuta, </a:t>
            </a:r>
            <a:r>
              <a:rPr lang="it-IT" sz="2000" b="1" dirty="0" err="1">
                <a:solidFill>
                  <a:srgbClr val="000000"/>
                </a:solidFill>
                <a:effectLst/>
                <a:latin typeface="Arial" panose="020B0604020202020204" pitchFamily="34" charset="0"/>
              </a:rPr>
              <a:t>bunsen</a:t>
            </a:r>
            <a:r>
              <a:rPr lang="it-IT" sz="2000" b="1" dirty="0">
                <a:solidFill>
                  <a:srgbClr val="000000"/>
                </a:solidFill>
                <a:effectLst/>
                <a:latin typeface="Arial" panose="020B0604020202020204" pitchFamily="34" charset="0"/>
              </a:rPr>
              <a:t>, agitatore.</a:t>
            </a:r>
          </a:p>
          <a:p>
            <a:pPr>
              <a:buFont typeface="Arial" panose="020B0604020202020204" pitchFamily="34" charset="0"/>
              <a:buChar char="•"/>
            </a:pPr>
            <a:br>
              <a:rPr lang="it-IT" sz="2000" b="1" dirty="0">
                <a:solidFill>
                  <a:schemeClr val="bg1">
                    <a:lumMod val="85000"/>
                  </a:schemeClr>
                </a:solidFill>
                <a:effectLst/>
                <a:latin typeface="Arial" panose="020B0604020202020204" pitchFamily="34" charset="0"/>
              </a:rPr>
            </a:br>
            <a:r>
              <a:rPr lang="it-IT" sz="2000" b="1" dirty="0">
                <a:solidFill>
                  <a:srgbClr val="000000"/>
                </a:solidFill>
                <a:effectLst/>
                <a:latin typeface="Arial" panose="020B0604020202020204" pitchFamily="34" charset="0"/>
              </a:rPr>
              <a:t>Reagenti: soluzione di </a:t>
            </a:r>
            <a:r>
              <a:rPr lang="it-IT" sz="2000" b="1" dirty="0" err="1">
                <a:solidFill>
                  <a:srgbClr val="000000"/>
                </a:solidFill>
                <a:effectLst/>
                <a:latin typeface="Arial" panose="020B0604020202020204" pitchFamily="34" charset="0"/>
              </a:rPr>
              <a:t>NaOH</a:t>
            </a:r>
            <a:r>
              <a:rPr lang="it-IT" sz="2000" b="1" dirty="0">
                <a:solidFill>
                  <a:srgbClr val="000000"/>
                </a:solidFill>
                <a:effectLst/>
                <a:latin typeface="Arial" panose="020B0604020202020204" pitchFamily="34" charset="0"/>
              </a:rPr>
              <a:t> 0,1 M, indicatore fenolftaleina.</a:t>
            </a:r>
          </a:p>
          <a:p>
            <a:pPr>
              <a:buFont typeface="Arial" panose="020B0604020202020204" pitchFamily="34" charset="0"/>
              <a:buChar char="•"/>
            </a:pPr>
            <a:br>
              <a:rPr lang="it-IT" sz="2000" b="1" dirty="0">
                <a:solidFill>
                  <a:schemeClr val="bg1">
                    <a:lumMod val="85000"/>
                  </a:schemeClr>
                </a:solidFill>
                <a:effectLst/>
                <a:latin typeface="Arial" panose="020B0604020202020204" pitchFamily="34" charset="0"/>
              </a:rPr>
            </a:br>
            <a:r>
              <a:rPr lang="it-IT" sz="2000" b="1" dirty="0">
                <a:solidFill>
                  <a:srgbClr val="000000"/>
                </a:solidFill>
                <a:effectLst/>
                <a:latin typeface="Arial" panose="020B0604020202020204" pitchFamily="34" charset="0"/>
              </a:rPr>
              <a:t>Procedimento: Se il succo di frutta non è troppo concentrato, si </a:t>
            </a:r>
            <a:r>
              <a:rPr lang="it-IT" sz="2000" b="1" dirty="0" err="1">
                <a:solidFill>
                  <a:srgbClr val="000000"/>
                </a:solidFill>
                <a:effectLst/>
                <a:latin typeface="Arial" panose="020B0604020202020204" pitchFamily="34" charset="0"/>
              </a:rPr>
              <a:t>puo</a:t>
            </a:r>
            <a:r>
              <a:rPr lang="it-IT" sz="2000" b="1" dirty="0">
                <a:solidFill>
                  <a:srgbClr val="000000"/>
                </a:solidFill>
                <a:effectLst/>
                <a:latin typeface="Arial" panose="020B0604020202020204" pitchFamily="34" charset="0"/>
              </a:rPr>
              <a:t>̀ prelevare tramite pipetta graduata (altrimenti si pesano 10 g. di succo) e trasferire in beuta per la determinazione a) e b), in becher per la determinazione c). Si addizionano 150 ml circa di acqua distillata e si titola la soluzione con </a:t>
            </a:r>
            <a:r>
              <a:rPr lang="it-IT" sz="2000" b="1" dirty="0" err="1">
                <a:solidFill>
                  <a:srgbClr val="000000"/>
                </a:solidFill>
                <a:effectLst/>
                <a:latin typeface="Arial" panose="020B0604020202020204" pitchFamily="34" charset="0"/>
              </a:rPr>
              <a:t>NaOH</a:t>
            </a:r>
            <a:r>
              <a:rPr lang="it-IT" sz="2000" b="1" dirty="0">
                <a:solidFill>
                  <a:srgbClr val="000000"/>
                </a:solidFill>
                <a:effectLst/>
                <a:latin typeface="Arial" panose="020B0604020202020204" pitchFamily="34" charset="0"/>
              </a:rPr>
              <a:t> 0,1 M. </a:t>
            </a:r>
          </a:p>
          <a:p>
            <a:pPr>
              <a:buFont typeface="Arial" panose="020B0604020202020204" pitchFamily="34" charset="0"/>
              <a:buChar char="•"/>
            </a:pPr>
            <a:endParaRPr lang="it-IT" sz="2000" b="1" dirty="0">
              <a:solidFill>
                <a:schemeClr val="bg1">
                  <a:lumMod val="85000"/>
                </a:schemeClr>
              </a:solidFill>
              <a:latin typeface="Arial" panose="020B0604020202020204" pitchFamily="34" charset="0"/>
            </a:endParaRPr>
          </a:p>
          <a:p>
            <a:pPr>
              <a:buFont typeface="Arial" panose="020B0604020202020204" pitchFamily="34" charset="0"/>
              <a:buChar char="•"/>
            </a:pPr>
            <a:r>
              <a:rPr lang="it-IT" sz="2000" b="1" dirty="0">
                <a:solidFill>
                  <a:srgbClr val="000000"/>
                </a:solidFill>
                <a:effectLst/>
                <a:latin typeface="Arial" panose="020B0604020202020204" pitchFamily="34" charset="0"/>
              </a:rPr>
              <a:t>Il punto equivalente della titolazione si rileva </a:t>
            </a:r>
            <a:endParaRPr lang="it-IT" sz="2000" b="1" dirty="0">
              <a:solidFill>
                <a:schemeClr val="bg1">
                  <a:lumMod val="85000"/>
                </a:schemeClr>
              </a:solidFill>
              <a:effectLst/>
            </a:endParaRPr>
          </a:p>
          <a:p>
            <a:pPr marL="742950" lvl="1" indent="-285750">
              <a:buFont typeface="Arial" panose="020B0604020202020204" pitchFamily="34" charset="0"/>
              <a:buChar char="•"/>
            </a:pPr>
            <a:r>
              <a:rPr lang="it-IT" sz="2000" b="1" dirty="0">
                <a:solidFill>
                  <a:srgbClr val="000000"/>
                </a:solidFill>
                <a:effectLst/>
                <a:latin typeface="Arial" panose="020B0604020202020204" pitchFamily="34" charset="0"/>
              </a:rPr>
              <a:t>a)  a mezzo di un </a:t>
            </a:r>
            <a:r>
              <a:rPr lang="it-IT" sz="2000" b="1" dirty="0" err="1">
                <a:solidFill>
                  <a:srgbClr val="000000"/>
                </a:solidFill>
                <a:effectLst/>
                <a:latin typeface="Arial" panose="020B0604020202020204" pitchFamily="34" charset="0"/>
              </a:rPr>
              <a:t>pHmetro</a:t>
            </a:r>
            <a:r>
              <a:rPr lang="it-IT" sz="2000" b="1" dirty="0">
                <a:solidFill>
                  <a:srgbClr val="000000"/>
                </a:solidFill>
                <a:effectLst/>
                <a:latin typeface="Arial" panose="020B0604020202020204" pitchFamily="34" charset="0"/>
              </a:rPr>
              <a:t> fino a pH 8,1; </a:t>
            </a:r>
            <a:endParaRPr lang="it-IT" sz="2000" b="1" dirty="0">
              <a:solidFill>
                <a:schemeClr val="bg1">
                  <a:lumMod val="85000"/>
                </a:schemeClr>
              </a:solidFill>
              <a:effectLst/>
            </a:endParaRPr>
          </a:p>
          <a:p>
            <a:pPr marL="742950" lvl="1" indent="-285750">
              <a:buFont typeface="Arial" panose="020B0604020202020204" pitchFamily="34" charset="0"/>
              <a:buChar char="•"/>
            </a:pPr>
            <a:r>
              <a:rPr lang="it-IT" sz="2000" b="1" dirty="0">
                <a:solidFill>
                  <a:srgbClr val="000000"/>
                </a:solidFill>
                <a:effectLst/>
                <a:latin typeface="Arial" panose="020B0604020202020204" pitchFamily="34" charset="0"/>
              </a:rPr>
              <a:t>b)  con indicatore interno fenolftaleina, 5-6 gocce, sino a viraggio pH = 8,2 – 8,4; </a:t>
            </a:r>
            <a:endParaRPr lang="it-IT" sz="2000" b="1" dirty="0">
              <a:solidFill>
                <a:schemeClr val="bg1">
                  <a:lumMod val="85000"/>
                </a:schemeClr>
              </a:solidFill>
              <a:effectLst/>
            </a:endParaRPr>
          </a:p>
          <a:p>
            <a:pPr marL="457200" lvl="1"/>
            <a:endParaRPr lang="it-IT" sz="2000" b="1" dirty="0">
              <a:solidFill>
                <a:schemeClr val="bg1">
                  <a:lumMod val="85000"/>
                </a:schemeClr>
              </a:solidFill>
              <a:effectLst/>
            </a:endParaRPr>
          </a:p>
          <a:p>
            <a:pPr>
              <a:buFont typeface="Arial" panose="020B0604020202020204" pitchFamily="34" charset="0"/>
              <a:buChar char="•"/>
            </a:pPr>
            <a:r>
              <a:rPr lang="it-IT" sz="2000" b="1" dirty="0">
                <a:solidFill>
                  <a:srgbClr val="000000"/>
                </a:solidFill>
                <a:effectLst/>
                <a:latin typeface="Arial" panose="020B0604020202020204" pitchFamily="34" charset="0"/>
              </a:rPr>
              <a:t>In ogni caso, prima della neutralizzazione completa, possibilmente quando i 5/6 dell’</a:t>
            </a:r>
            <a:r>
              <a:rPr lang="it-IT" sz="2000" b="1" dirty="0" err="1">
                <a:solidFill>
                  <a:srgbClr val="000000"/>
                </a:solidFill>
                <a:effectLst/>
                <a:latin typeface="Arial" panose="020B0604020202020204" pitchFamily="34" charset="0"/>
              </a:rPr>
              <a:t>acidita</a:t>
            </a:r>
            <a:r>
              <a:rPr lang="it-IT" sz="2000" b="1" dirty="0">
                <a:solidFill>
                  <a:srgbClr val="000000"/>
                </a:solidFill>
                <a:effectLst/>
                <a:latin typeface="Arial" panose="020B0604020202020204" pitchFamily="34" charset="0"/>
              </a:rPr>
              <a:t>̀ libera è stata saturata, si fa bollire il liquido per pochi minuti e poi si finisce la titolazione. </a:t>
            </a:r>
            <a:endParaRPr lang="it-IT" sz="2000" b="1" dirty="0">
              <a:solidFill>
                <a:schemeClr val="bg1">
                  <a:lumMod val="85000"/>
                </a:schemeClr>
              </a:solidFill>
              <a:effectLst/>
            </a:endParaRPr>
          </a:p>
        </p:txBody>
      </p:sp>
    </p:spTree>
    <p:extLst>
      <p:ext uri="{BB962C8B-B14F-4D97-AF65-F5344CB8AC3E}">
        <p14:creationId xmlns:p14="http://schemas.microsoft.com/office/powerpoint/2010/main" val="1104570121"/>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0DA2624-CF02-F48F-EEFD-3A759280E6F6}"/>
              </a:ext>
            </a:extLst>
          </p:cNvPr>
          <p:cNvSpPr txBox="1"/>
          <p:nvPr/>
        </p:nvSpPr>
        <p:spPr>
          <a:xfrm>
            <a:off x="165100" y="13305"/>
            <a:ext cx="11861800" cy="68172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1900" b="1" dirty="0">
                <a:solidFill>
                  <a:srgbClr val="000000"/>
                </a:solidFill>
                <a:effectLst/>
                <a:latin typeface="Arial,BoldItalic"/>
              </a:rPr>
              <a:t>LATTE</a:t>
            </a:r>
          </a:p>
          <a:p>
            <a:endParaRPr lang="it-IT" sz="1900" b="1" dirty="0">
              <a:solidFill>
                <a:schemeClr val="bg1">
                  <a:lumMod val="85000"/>
                </a:schemeClr>
              </a:solidFill>
            </a:endParaRPr>
          </a:p>
          <a:p>
            <a:r>
              <a:rPr lang="it-IT" sz="1900" b="1" dirty="0">
                <a:solidFill>
                  <a:srgbClr val="000000"/>
                </a:solidFill>
                <a:effectLst/>
                <a:latin typeface="Arial" panose="020B0604020202020204" pitchFamily="34" charset="0"/>
              </a:rPr>
              <a:t>Il latte fresco contiene solo 0,15-0,25% di acido lattico. </a:t>
            </a:r>
          </a:p>
          <a:p>
            <a:r>
              <a:rPr lang="it-IT" sz="1900" dirty="0">
                <a:solidFill>
                  <a:srgbClr val="000000"/>
                </a:solidFill>
                <a:effectLst/>
                <a:latin typeface="Arial" panose="020B0604020202020204" pitchFamily="34" charset="0"/>
              </a:rPr>
              <a:t>Valori superiori indicano presenza di microrganismi e sono la causa della coagulazione del latte e di pasta fragile e gonfia nella produzione dei formaggi.</a:t>
            </a:r>
            <a:br>
              <a:rPr lang="it-IT" sz="1900" dirty="0">
                <a:solidFill>
                  <a:schemeClr val="bg1">
                    <a:lumMod val="85000"/>
                  </a:schemeClr>
                </a:solidFill>
                <a:effectLst/>
                <a:latin typeface="Arial" panose="020B0604020202020204" pitchFamily="34" charset="0"/>
              </a:rPr>
            </a:br>
            <a:endParaRPr lang="it-IT" sz="1900" dirty="0">
              <a:solidFill>
                <a:schemeClr val="bg1">
                  <a:lumMod val="85000"/>
                </a:schemeClr>
              </a:solidFill>
              <a:effectLst/>
              <a:latin typeface="Arial" panose="020B0604020202020204" pitchFamily="34" charset="0"/>
            </a:endParaRPr>
          </a:p>
          <a:p>
            <a:r>
              <a:rPr lang="it-IT" sz="1900" dirty="0">
                <a:solidFill>
                  <a:srgbClr val="000000"/>
                </a:solidFill>
                <a:effectLst/>
                <a:latin typeface="Arial" panose="020B0604020202020204" pitchFamily="34" charset="0"/>
              </a:rPr>
              <a:t>Dopo 24 ore in </a:t>
            </a:r>
            <a:r>
              <a:rPr lang="it-IT" sz="1900" dirty="0" err="1">
                <a:solidFill>
                  <a:srgbClr val="000000"/>
                </a:solidFill>
                <a:effectLst/>
                <a:latin typeface="Arial" panose="020B0604020202020204" pitchFamily="34" charset="0"/>
              </a:rPr>
              <a:t>b.m</a:t>
            </a:r>
            <a:r>
              <a:rPr lang="it-IT" sz="1900" dirty="0">
                <a:solidFill>
                  <a:srgbClr val="000000"/>
                </a:solidFill>
                <a:effectLst/>
                <a:latin typeface="Arial" panose="020B0604020202020204" pitchFamily="34" charset="0"/>
              </a:rPr>
              <a:t>. a 15°C, il pH del latte di buona </a:t>
            </a:r>
            <a:r>
              <a:rPr lang="it-IT" sz="1900" dirty="0" err="1">
                <a:solidFill>
                  <a:srgbClr val="000000"/>
                </a:solidFill>
                <a:effectLst/>
                <a:latin typeface="Arial" panose="020B0604020202020204" pitchFamily="34" charset="0"/>
              </a:rPr>
              <a:t>qualita</a:t>
            </a:r>
            <a:r>
              <a:rPr lang="it-IT" sz="1900" dirty="0">
                <a:solidFill>
                  <a:srgbClr val="000000"/>
                </a:solidFill>
                <a:effectLst/>
                <a:latin typeface="Arial" panose="020B0604020202020204" pitchFamily="34" charset="0"/>
              </a:rPr>
              <a:t>̀ non deve essere inferiore di </a:t>
            </a:r>
            <a:r>
              <a:rPr lang="it-IT" sz="1900" dirty="0" err="1">
                <a:solidFill>
                  <a:srgbClr val="000000"/>
                </a:solidFill>
                <a:effectLst/>
                <a:latin typeface="Arial" panose="020B0604020202020204" pitchFamily="34" charset="0"/>
              </a:rPr>
              <a:t>piu</a:t>
            </a:r>
            <a:r>
              <a:rPr lang="it-IT" sz="1900" dirty="0">
                <a:solidFill>
                  <a:srgbClr val="000000"/>
                </a:solidFill>
                <a:effectLst/>
                <a:latin typeface="Arial" panose="020B0604020202020204" pitchFamily="34" charset="0"/>
              </a:rPr>
              <a:t>̀ di 0,2 unità a quello del latte fresco. </a:t>
            </a:r>
          </a:p>
          <a:p>
            <a:endParaRPr lang="it-IT" sz="1900" dirty="0">
              <a:solidFill>
                <a:schemeClr val="bg1">
                  <a:lumMod val="85000"/>
                </a:schemeClr>
              </a:solidFill>
              <a:latin typeface="Arial" panose="020B0604020202020204" pitchFamily="34" charset="0"/>
            </a:endParaRPr>
          </a:p>
          <a:p>
            <a:r>
              <a:rPr lang="it-IT" sz="1900" dirty="0">
                <a:solidFill>
                  <a:srgbClr val="000000"/>
                </a:solidFill>
                <a:effectLst/>
                <a:latin typeface="Arial" panose="020B0604020202020204" pitchFamily="34" charset="0"/>
              </a:rPr>
              <a:t>Il latte fresco ha pH molto vicino a 6,6; un incipiente processo di acidificazione, dovuto in genere alla fermentazione lattica, abbassa </a:t>
            </a:r>
            <a:r>
              <a:rPr lang="it-IT" sz="1900" dirty="0" err="1">
                <a:solidFill>
                  <a:srgbClr val="000000"/>
                </a:solidFill>
                <a:effectLst/>
                <a:latin typeface="Arial" panose="020B0604020202020204" pitchFamily="34" charset="0"/>
              </a:rPr>
              <a:t>gia</a:t>
            </a:r>
            <a:r>
              <a:rPr lang="it-IT" sz="1900" dirty="0">
                <a:solidFill>
                  <a:srgbClr val="000000"/>
                </a:solidFill>
                <a:effectLst/>
                <a:latin typeface="Arial" panose="020B0604020202020204" pitchFamily="34" charset="0"/>
              </a:rPr>
              <a:t>̀ il pH a 6,45 mentre, un processo </a:t>
            </a:r>
            <a:r>
              <a:rPr lang="it-IT" sz="1900" dirty="0" err="1">
                <a:solidFill>
                  <a:srgbClr val="000000"/>
                </a:solidFill>
                <a:effectLst/>
                <a:latin typeface="Arial" panose="020B0604020202020204" pitchFamily="34" charset="0"/>
              </a:rPr>
              <a:t>piu</a:t>
            </a:r>
            <a:r>
              <a:rPr lang="it-IT" sz="1900" dirty="0">
                <a:solidFill>
                  <a:srgbClr val="000000"/>
                </a:solidFill>
                <a:effectLst/>
                <a:latin typeface="Arial" panose="020B0604020202020204" pitchFamily="34" charset="0"/>
              </a:rPr>
              <a:t>̀ avanzato, porta a valori inferiori a 6,15. </a:t>
            </a:r>
          </a:p>
          <a:p>
            <a:endParaRPr lang="it-IT" sz="1900" dirty="0">
              <a:solidFill>
                <a:schemeClr val="bg1">
                  <a:lumMod val="85000"/>
                </a:schemeClr>
              </a:solidFill>
            </a:endParaRPr>
          </a:p>
          <a:p>
            <a:r>
              <a:rPr lang="it-IT" sz="1900" dirty="0">
                <a:solidFill>
                  <a:srgbClr val="000000"/>
                </a:solidFill>
                <a:effectLst/>
                <a:latin typeface="Arial" panose="020B0604020202020204" pitchFamily="34" charset="0"/>
              </a:rPr>
              <a:t>L’</a:t>
            </a:r>
            <a:r>
              <a:rPr lang="it-IT" sz="1900" dirty="0" err="1">
                <a:solidFill>
                  <a:srgbClr val="000000"/>
                </a:solidFill>
                <a:effectLst/>
                <a:latin typeface="Arial" panose="020B0604020202020204" pitchFamily="34" charset="0"/>
              </a:rPr>
              <a:t>acidita</a:t>
            </a:r>
            <a:r>
              <a:rPr lang="it-IT" sz="1900" dirty="0">
                <a:solidFill>
                  <a:srgbClr val="000000"/>
                </a:solidFill>
                <a:effectLst/>
                <a:latin typeface="Arial" panose="020B0604020202020204" pitchFamily="34" charset="0"/>
              </a:rPr>
              <a:t>̀ del latte </a:t>
            </a:r>
            <a:r>
              <a:rPr lang="it-IT" sz="1900" dirty="0" err="1">
                <a:solidFill>
                  <a:srgbClr val="000000"/>
                </a:solidFill>
                <a:effectLst/>
                <a:latin typeface="Arial" panose="020B0604020202020204" pitchFamily="34" charset="0"/>
              </a:rPr>
              <a:t>puo</a:t>
            </a:r>
            <a:r>
              <a:rPr lang="it-IT" sz="1900" dirty="0">
                <a:solidFill>
                  <a:srgbClr val="000000"/>
                </a:solidFill>
                <a:effectLst/>
                <a:latin typeface="Arial" panose="020B0604020202020204" pitchFamily="34" charset="0"/>
              </a:rPr>
              <a:t>̀ essere espressa: </a:t>
            </a:r>
            <a:endParaRPr lang="it-IT" sz="1900" dirty="0">
              <a:solidFill>
                <a:schemeClr val="bg1">
                  <a:lumMod val="85000"/>
                </a:schemeClr>
              </a:solidFill>
            </a:endParaRPr>
          </a:p>
          <a:p>
            <a:pPr>
              <a:buFont typeface="Arial" panose="020B0604020202020204" pitchFamily="34" charset="0"/>
              <a:buChar char="•"/>
            </a:pPr>
            <a:r>
              <a:rPr lang="it-IT" sz="1900" dirty="0">
                <a:solidFill>
                  <a:srgbClr val="000000"/>
                </a:solidFill>
                <a:effectLst/>
                <a:latin typeface="TimesNewRoman"/>
              </a:rPr>
              <a:t>-  </a:t>
            </a:r>
            <a:r>
              <a:rPr lang="it-IT" sz="1900" dirty="0">
                <a:solidFill>
                  <a:srgbClr val="000000"/>
                </a:solidFill>
                <a:effectLst/>
                <a:latin typeface="Arial" panose="020B0604020202020204" pitchFamily="34" charset="0"/>
              </a:rPr>
              <a:t>in g/L di acido lattico: i valori normali oscillano fra 1,0 e 2,2 g/L; </a:t>
            </a:r>
            <a:endParaRPr lang="it-IT" sz="1900" dirty="0">
              <a:solidFill>
                <a:schemeClr val="bg1">
                  <a:lumMod val="85000"/>
                </a:schemeClr>
              </a:solidFill>
              <a:effectLst/>
            </a:endParaRPr>
          </a:p>
          <a:p>
            <a:pPr>
              <a:buFont typeface="Arial" panose="020B0604020202020204" pitchFamily="34" charset="0"/>
              <a:buChar char="•"/>
            </a:pPr>
            <a:r>
              <a:rPr lang="it-IT" sz="1900" dirty="0">
                <a:solidFill>
                  <a:srgbClr val="000000"/>
                </a:solidFill>
                <a:effectLst/>
                <a:latin typeface="TimesNewRoman"/>
              </a:rPr>
              <a:t>-  </a:t>
            </a:r>
            <a:r>
              <a:rPr lang="it-IT" sz="1900" dirty="0">
                <a:solidFill>
                  <a:srgbClr val="000000"/>
                </a:solidFill>
                <a:effectLst/>
                <a:latin typeface="Arial" panose="020B0604020202020204" pitchFamily="34" charset="0"/>
              </a:rPr>
              <a:t>in gradi </a:t>
            </a:r>
            <a:r>
              <a:rPr lang="it-IT" sz="1900" dirty="0" err="1">
                <a:solidFill>
                  <a:srgbClr val="000000"/>
                </a:solidFill>
                <a:effectLst/>
                <a:latin typeface="Arial" panose="020B0604020202020204" pitchFamily="34" charset="0"/>
              </a:rPr>
              <a:t>Soxhlet-Henckel</a:t>
            </a:r>
            <a:r>
              <a:rPr lang="it-IT" sz="1900" dirty="0">
                <a:solidFill>
                  <a:srgbClr val="000000"/>
                </a:solidFill>
                <a:effectLst/>
                <a:latin typeface="Arial" panose="020B0604020202020204" pitchFamily="34" charset="0"/>
              </a:rPr>
              <a:t> (°SH), e corrisponde ai </a:t>
            </a:r>
            <a:r>
              <a:rPr lang="it-IT" sz="1900" dirty="0" err="1">
                <a:solidFill>
                  <a:srgbClr val="000000"/>
                </a:solidFill>
                <a:effectLst/>
                <a:latin typeface="Arial" panose="020B0604020202020204" pitchFamily="34" charset="0"/>
              </a:rPr>
              <a:t>mL</a:t>
            </a:r>
            <a:r>
              <a:rPr lang="it-IT" sz="1900" dirty="0">
                <a:solidFill>
                  <a:srgbClr val="000000"/>
                </a:solidFill>
                <a:effectLst/>
                <a:latin typeface="Arial" panose="020B0604020202020204" pitchFamily="34" charset="0"/>
              </a:rPr>
              <a:t> di </a:t>
            </a:r>
            <a:r>
              <a:rPr lang="it-IT" sz="1900" dirty="0" err="1">
                <a:solidFill>
                  <a:srgbClr val="000000"/>
                </a:solidFill>
                <a:effectLst/>
                <a:latin typeface="Arial" panose="020B0604020202020204" pitchFamily="34" charset="0"/>
              </a:rPr>
              <a:t>NaOH</a:t>
            </a:r>
            <a:r>
              <a:rPr lang="it-IT" sz="1900" dirty="0">
                <a:solidFill>
                  <a:srgbClr val="000000"/>
                </a:solidFill>
                <a:effectLst/>
                <a:latin typeface="Arial" panose="020B0604020202020204" pitchFamily="34" charset="0"/>
              </a:rPr>
              <a:t> 0,25 M necessari per neutralizzare </a:t>
            </a:r>
            <a:endParaRPr lang="it-IT" sz="1900" dirty="0">
              <a:solidFill>
                <a:schemeClr val="bg1">
                  <a:lumMod val="85000"/>
                </a:schemeClr>
              </a:solidFill>
              <a:latin typeface="Arial" panose="020B0604020202020204" pitchFamily="34" charset="0"/>
            </a:endParaRPr>
          </a:p>
          <a:p>
            <a:pPr>
              <a:buFont typeface="Arial" panose="020B0604020202020204" pitchFamily="34" charset="0"/>
              <a:buChar char="•"/>
            </a:pPr>
            <a:endParaRPr lang="it-IT" sz="1900" dirty="0">
              <a:solidFill>
                <a:schemeClr val="bg1">
                  <a:lumMod val="85000"/>
                </a:schemeClr>
              </a:solidFill>
              <a:effectLst/>
            </a:endParaRPr>
          </a:p>
          <a:p>
            <a:pPr>
              <a:buFont typeface="Arial" panose="020B0604020202020204" pitchFamily="34" charset="0"/>
              <a:buChar char="•"/>
            </a:pPr>
            <a:r>
              <a:rPr lang="it-IT" sz="1900" dirty="0">
                <a:solidFill>
                  <a:srgbClr val="000000"/>
                </a:solidFill>
                <a:effectLst/>
                <a:latin typeface="Arial" panose="020B0604020202020204" pitchFamily="34" charset="0"/>
              </a:rPr>
              <a:t>Materiale occorrente: 1 buretta da 50 ml, 1 pipetta graduata da 10 ml, 1 beuta, 1 becher</a:t>
            </a:r>
            <a:br>
              <a:rPr lang="it-IT" sz="1900" dirty="0">
                <a:solidFill>
                  <a:schemeClr val="bg1">
                    <a:lumMod val="85000"/>
                  </a:schemeClr>
                </a:solidFill>
                <a:effectLst/>
                <a:latin typeface="Arial" panose="020B0604020202020204" pitchFamily="34" charset="0"/>
              </a:rPr>
            </a:br>
            <a:r>
              <a:rPr lang="it-IT" sz="1900" dirty="0">
                <a:solidFill>
                  <a:srgbClr val="000000"/>
                </a:solidFill>
                <a:effectLst/>
                <a:latin typeface="Arial" panose="020B0604020202020204" pitchFamily="34" charset="0"/>
              </a:rPr>
              <a:t>Reagenti: soluzione di </a:t>
            </a:r>
            <a:r>
              <a:rPr lang="it-IT" sz="1900" dirty="0" err="1">
                <a:solidFill>
                  <a:srgbClr val="000000"/>
                </a:solidFill>
                <a:effectLst/>
                <a:latin typeface="Arial" panose="020B0604020202020204" pitchFamily="34" charset="0"/>
              </a:rPr>
              <a:t>NaOH</a:t>
            </a:r>
            <a:r>
              <a:rPr lang="it-IT" sz="1900" dirty="0">
                <a:solidFill>
                  <a:srgbClr val="000000"/>
                </a:solidFill>
                <a:effectLst/>
                <a:latin typeface="Arial" panose="020B0604020202020204" pitchFamily="34" charset="0"/>
              </a:rPr>
              <a:t> 0,1 M, indicatore fenolftaleina</a:t>
            </a:r>
            <a:br>
              <a:rPr lang="it-IT" sz="1900" dirty="0">
                <a:solidFill>
                  <a:schemeClr val="bg1">
                    <a:lumMod val="85000"/>
                  </a:schemeClr>
                </a:solidFill>
                <a:effectLst/>
                <a:latin typeface="Arial" panose="020B0604020202020204" pitchFamily="34" charset="0"/>
              </a:rPr>
            </a:br>
            <a:r>
              <a:rPr lang="it-IT" sz="1900" dirty="0">
                <a:solidFill>
                  <a:srgbClr val="000000"/>
                </a:solidFill>
                <a:effectLst/>
                <a:latin typeface="Arial" panose="020B0604020202020204" pitchFamily="34" charset="0"/>
              </a:rPr>
              <a:t>Procedimento: 50 </a:t>
            </a:r>
            <a:r>
              <a:rPr lang="it-IT" sz="1900" dirty="0" err="1">
                <a:solidFill>
                  <a:srgbClr val="000000"/>
                </a:solidFill>
                <a:effectLst/>
                <a:latin typeface="Arial" panose="020B0604020202020204" pitchFamily="34" charset="0"/>
              </a:rPr>
              <a:t>mL</a:t>
            </a:r>
            <a:r>
              <a:rPr lang="it-IT" sz="1900" dirty="0">
                <a:solidFill>
                  <a:srgbClr val="000000"/>
                </a:solidFill>
                <a:effectLst/>
                <a:latin typeface="Arial" panose="020B0604020202020204" pitchFamily="34" charset="0"/>
              </a:rPr>
              <a:t> di latte in beuta da 250 </a:t>
            </a:r>
            <a:r>
              <a:rPr lang="it-IT" sz="1900" dirty="0" err="1">
                <a:solidFill>
                  <a:srgbClr val="000000"/>
                </a:solidFill>
                <a:effectLst/>
                <a:latin typeface="Arial" panose="020B0604020202020204" pitchFamily="34" charset="0"/>
              </a:rPr>
              <a:t>mL</a:t>
            </a:r>
            <a:r>
              <a:rPr lang="it-IT" sz="1900" dirty="0">
                <a:solidFill>
                  <a:srgbClr val="000000"/>
                </a:solidFill>
                <a:effectLst/>
                <a:latin typeface="Arial" panose="020B0604020202020204" pitchFamily="34" charset="0"/>
              </a:rPr>
              <a:t>. Aggiungere 2 </a:t>
            </a:r>
            <a:r>
              <a:rPr lang="it-IT" sz="1900" dirty="0" err="1">
                <a:solidFill>
                  <a:srgbClr val="000000"/>
                </a:solidFill>
                <a:effectLst/>
                <a:latin typeface="Arial" panose="020B0604020202020204" pitchFamily="34" charset="0"/>
              </a:rPr>
              <a:t>mL</a:t>
            </a:r>
            <a:r>
              <a:rPr lang="it-IT" sz="1900" dirty="0">
                <a:solidFill>
                  <a:srgbClr val="000000"/>
                </a:solidFill>
                <a:effectLst/>
                <a:latin typeface="Arial" panose="020B0604020202020204" pitchFamily="34" charset="0"/>
              </a:rPr>
              <a:t> di </a:t>
            </a:r>
            <a:r>
              <a:rPr lang="it-IT" sz="1900" dirty="0" err="1">
                <a:solidFill>
                  <a:srgbClr val="000000"/>
                </a:solidFill>
                <a:effectLst/>
                <a:latin typeface="Arial" panose="020B0604020202020204" pitchFamily="34" charset="0"/>
              </a:rPr>
              <a:t>fenoftaleina</a:t>
            </a:r>
            <a:r>
              <a:rPr lang="it-IT" sz="1900" dirty="0">
                <a:solidFill>
                  <a:srgbClr val="000000"/>
                </a:solidFill>
                <a:effectLst/>
                <a:latin typeface="Arial" panose="020B0604020202020204" pitchFamily="34" charset="0"/>
              </a:rPr>
              <a:t> e titolare con </a:t>
            </a:r>
            <a:r>
              <a:rPr lang="it-IT" sz="1900" dirty="0" err="1">
                <a:solidFill>
                  <a:srgbClr val="000000"/>
                </a:solidFill>
                <a:effectLst/>
                <a:latin typeface="Arial" panose="020B0604020202020204" pitchFamily="34" charset="0"/>
              </a:rPr>
              <a:t>NaOH</a:t>
            </a:r>
            <a:r>
              <a:rPr lang="it-IT" sz="1900" dirty="0">
                <a:solidFill>
                  <a:srgbClr val="000000"/>
                </a:solidFill>
                <a:effectLst/>
                <a:latin typeface="Arial" panose="020B0604020202020204" pitchFamily="34" charset="0"/>
              </a:rPr>
              <a:t> fino a colorazione rossa persistente per </a:t>
            </a:r>
            <a:r>
              <a:rPr lang="it-IT" sz="1900" dirty="0" err="1">
                <a:solidFill>
                  <a:srgbClr val="000000"/>
                </a:solidFill>
                <a:effectLst/>
                <a:latin typeface="Arial" panose="020B0604020202020204" pitchFamily="34" charset="0"/>
              </a:rPr>
              <a:t>piu</a:t>
            </a:r>
            <a:r>
              <a:rPr lang="it-IT" sz="1900" dirty="0">
                <a:solidFill>
                  <a:srgbClr val="000000"/>
                </a:solidFill>
                <a:effectLst/>
                <a:latin typeface="Arial" panose="020B0604020202020204" pitchFamily="34" charset="0"/>
              </a:rPr>
              <a:t>̀ di 30 s. </a:t>
            </a:r>
          </a:p>
          <a:p>
            <a:pPr>
              <a:buFont typeface="Arial" panose="020B0604020202020204" pitchFamily="34" charset="0"/>
              <a:buChar char="•"/>
            </a:pPr>
            <a:r>
              <a:rPr lang="it-IT" sz="1900" dirty="0">
                <a:solidFill>
                  <a:srgbClr val="000000"/>
                </a:solidFill>
                <a:effectLst/>
                <a:latin typeface="Arial" panose="020B0604020202020204" pitchFamily="34" charset="0"/>
              </a:rPr>
              <a:t>E’ consigliabile tenere un </a:t>
            </a:r>
            <a:r>
              <a:rPr lang="it-IT" sz="1900" dirty="0" err="1">
                <a:solidFill>
                  <a:srgbClr val="000000"/>
                </a:solidFill>
                <a:effectLst/>
                <a:latin typeface="Arial" panose="020B0604020202020204" pitchFamily="34" charset="0"/>
              </a:rPr>
              <a:t>becker</a:t>
            </a:r>
            <a:r>
              <a:rPr lang="it-IT" sz="1900" dirty="0">
                <a:solidFill>
                  <a:srgbClr val="000000"/>
                </a:solidFill>
                <a:effectLst/>
                <a:latin typeface="Arial" panose="020B0604020202020204" pitchFamily="34" charset="0"/>
              </a:rPr>
              <a:t> contenente un po’ di latte campione per aver presente durante la titolazione il colore iniziale e osservare ogni variazione di colore. </a:t>
            </a:r>
            <a:endParaRPr lang="it-IT" sz="1900" dirty="0">
              <a:solidFill>
                <a:schemeClr val="bg1">
                  <a:lumMod val="85000"/>
                </a:schemeClr>
              </a:solidFill>
              <a:effectLst/>
            </a:endParaRPr>
          </a:p>
        </p:txBody>
      </p:sp>
    </p:spTree>
    <p:extLst>
      <p:ext uri="{BB962C8B-B14F-4D97-AF65-F5344CB8AC3E}">
        <p14:creationId xmlns:p14="http://schemas.microsoft.com/office/powerpoint/2010/main" val="23134396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BA5A3C91-8EDA-CE50-F2EF-DC601C509BAE}"/>
              </a:ext>
            </a:extLst>
          </p:cNvPr>
          <p:cNvSpPr txBox="1"/>
          <p:nvPr/>
        </p:nvSpPr>
        <p:spPr>
          <a:xfrm>
            <a:off x="203200" y="140712"/>
            <a:ext cx="11366500" cy="55399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2400" dirty="0">
                <a:solidFill>
                  <a:srgbClr val="000000"/>
                </a:solidFill>
                <a:effectLst/>
                <a:latin typeface="Arial,Bold"/>
              </a:rPr>
              <a:t>DETERMINAZIONE DELL’ACIDITA’ TOTALE DELL’ACETO </a:t>
            </a:r>
          </a:p>
          <a:p>
            <a:endParaRPr lang="it-IT" sz="2400" dirty="0">
              <a:solidFill>
                <a:schemeClr val="bg1">
                  <a:lumMod val="85000"/>
                </a:schemeClr>
              </a:solidFill>
              <a:latin typeface="Arial,Bold"/>
            </a:endParaRPr>
          </a:p>
          <a:p>
            <a:endParaRPr lang="it-IT" dirty="0">
              <a:solidFill>
                <a:schemeClr val="bg1">
                  <a:lumMod val="85000"/>
                </a:schemeClr>
              </a:solidFill>
            </a:endParaRPr>
          </a:p>
          <a:p>
            <a:r>
              <a:rPr lang="it-IT" sz="1800" dirty="0">
                <a:solidFill>
                  <a:srgbClr val="000000"/>
                </a:solidFill>
                <a:effectLst/>
                <a:latin typeface="Arial" panose="020B0604020202020204" pitchFamily="34" charset="0"/>
              </a:rPr>
              <a:t>L’</a:t>
            </a:r>
            <a:r>
              <a:rPr lang="it-IT" sz="1800" dirty="0" err="1">
                <a:solidFill>
                  <a:srgbClr val="000000"/>
                </a:solidFill>
                <a:effectLst/>
                <a:latin typeface="Arial" panose="020B0604020202020204" pitchFamily="34" charset="0"/>
              </a:rPr>
              <a:t>acidita</a:t>
            </a:r>
            <a:r>
              <a:rPr lang="it-IT" sz="1800" dirty="0">
                <a:solidFill>
                  <a:srgbClr val="000000"/>
                </a:solidFill>
                <a:effectLst/>
                <a:latin typeface="Arial" panose="020B0604020202020204" pitchFamily="34" charset="0"/>
              </a:rPr>
              <a:t>̀ totale dell’aceto commerciale è costituita essenzialmente da acido acetico e, in piccola parte da altri acidi, come l’acido tartarico.</a:t>
            </a:r>
            <a:br>
              <a:rPr lang="it-IT" sz="1800" dirty="0">
                <a:solidFill>
                  <a:schemeClr val="bg1">
                    <a:lumMod val="85000"/>
                  </a:schemeClr>
                </a:solidFill>
                <a:effectLst/>
                <a:latin typeface="Arial" panose="020B0604020202020204" pitchFamily="34" charset="0"/>
              </a:rPr>
            </a:br>
            <a:endParaRPr lang="it-IT" sz="1800" dirty="0">
              <a:solidFill>
                <a:schemeClr val="bg1">
                  <a:lumMod val="85000"/>
                </a:schemeClr>
              </a:solidFill>
              <a:effectLst/>
              <a:latin typeface="Arial" panose="020B0604020202020204" pitchFamily="34" charset="0"/>
            </a:endParaRPr>
          </a:p>
          <a:p>
            <a:r>
              <a:rPr lang="it-IT" sz="1800" dirty="0">
                <a:solidFill>
                  <a:srgbClr val="000000"/>
                </a:solidFill>
                <a:effectLst/>
                <a:latin typeface="Arial" panose="020B0604020202020204" pitchFamily="34" charset="0"/>
              </a:rPr>
              <a:t>L’</a:t>
            </a:r>
            <a:r>
              <a:rPr lang="it-IT" sz="1800" dirty="0" err="1">
                <a:solidFill>
                  <a:srgbClr val="000000"/>
                </a:solidFill>
                <a:effectLst/>
                <a:latin typeface="Arial" panose="020B0604020202020204" pitchFamily="34" charset="0"/>
              </a:rPr>
              <a:t>acidita</a:t>
            </a:r>
            <a:r>
              <a:rPr lang="it-IT" sz="1800" dirty="0">
                <a:solidFill>
                  <a:srgbClr val="000000"/>
                </a:solidFill>
                <a:effectLst/>
                <a:latin typeface="Arial" panose="020B0604020202020204" pitchFamily="34" charset="0"/>
              </a:rPr>
              <a:t>̀ totale espressa in grammi di acido acetico per 100 ml di aceto NON deve essere inferiore al 6% . Materiale: 1 buretta da 50 ml, 1 pipetta tarata da 1 ml, 1 beuta. </a:t>
            </a:r>
            <a:endParaRPr lang="it-IT" dirty="0">
              <a:solidFill>
                <a:schemeClr val="bg1">
                  <a:lumMod val="85000"/>
                </a:schemeClr>
              </a:solidFill>
            </a:endParaRPr>
          </a:p>
          <a:p>
            <a:r>
              <a:rPr lang="it-IT" sz="1800" dirty="0">
                <a:solidFill>
                  <a:srgbClr val="000000"/>
                </a:solidFill>
                <a:effectLst/>
                <a:latin typeface="Arial" panose="020B0604020202020204" pitchFamily="34" charset="0"/>
              </a:rPr>
              <a:t>Reagenti: </a:t>
            </a:r>
            <a:r>
              <a:rPr lang="it-IT" sz="1800" dirty="0" err="1">
                <a:solidFill>
                  <a:srgbClr val="000000"/>
                </a:solidFill>
                <a:effectLst/>
                <a:latin typeface="Arial" panose="020B0604020202020204" pitchFamily="34" charset="0"/>
              </a:rPr>
              <a:t>NaOH</a:t>
            </a:r>
            <a:r>
              <a:rPr lang="it-IT" sz="1800" dirty="0">
                <a:solidFill>
                  <a:srgbClr val="000000"/>
                </a:solidFill>
                <a:effectLst/>
                <a:latin typeface="Arial" panose="020B0604020202020204" pitchFamily="34" charset="0"/>
              </a:rPr>
              <a:t> soluzione 0,1 M, indicatore fenolftaleina </a:t>
            </a:r>
          </a:p>
          <a:p>
            <a:endParaRPr lang="it-IT" dirty="0">
              <a:solidFill>
                <a:schemeClr val="bg1">
                  <a:lumMod val="85000"/>
                </a:schemeClr>
              </a:solidFill>
              <a:latin typeface="Arial" panose="020B0604020202020204" pitchFamily="34" charset="0"/>
            </a:endParaRPr>
          </a:p>
          <a:p>
            <a:endParaRPr lang="it-IT" dirty="0">
              <a:solidFill>
                <a:schemeClr val="bg1">
                  <a:lumMod val="85000"/>
                </a:schemeClr>
              </a:solidFill>
            </a:endParaRPr>
          </a:p>
          <a:p>
            <a:r>
              <a:rPr lang="it-IT" sz="1800" dirty="0">
                <a:solidFill>
                  <a:srgbClr val="000000"/>
                </a:solidFill>
                <a:effectLst/>
                <a:latin typeface="Arial" panose="020B0604020202020204" pitchFamily="34" charset="0"/>
              </a:rPr>
              <a:t>Procedimento: 1 ml di aceto misurato con una pipetta si mette in una beuta e si diluisce con un po’ d’acqua, si aggiungono 2 gocce di fenolftaleina e, quindi, si aggiunge goccia a goccia l’</a:t>
            </a:r>
            <a:r>
              <a:rPr lang="it-IT" sz="1800" dirty="0" err="1">
                <a:solidFill>
                  <a:srgbClr val="000000"/>
                </a:solidFill>
                <a:effectLst/>
                <a:latin typeface="Arial" panose="020B0604020202020204" pitchFamily="34" charset="0"/>
              </a:rPr>
              <a:t>NaOH</a:t>
            </a:r>
            <a:r>
              <a:rPr lang="it-IT" sz="1800" dirty="0">
                <a:solidFill>
                  <a:srgbClr val="000000"/>
                </a:solidFill>
                <a:effectLst/>
                <a:latin typeface="Arial" panose="020B0604020202020204" pitchFamily="34" charset="0"/>
              </a:rPr>
              <a:t> 0,1 M sino a quando non si ha una variazione di colore dell’indicatore.</a:t>
            </a:r>
          </a:p>
          <a:p>
            <a:br>
              <a:rPr lang="it-IT" sz="1800" dirty="0">
                <a:solidFill>
                  <a:schemeClr val="bg1">
                    <a:lumMod val="85000"/>
                  </a:schemeClr>
                </a:solidFill>
                <a:effectLst/>
                <a:latin typeface="Arial" panose="020B0604020202020204" pitchFamily="34" charset="0"/>
              </a:rPr>
            </a:br>
            <a:r>
              <a:rPr lang="it-IT" sz="1800" dirty="0">
                <a:solidFill>
                  <a:srgbClr val="000000"/>
                </a:solidFill>
                <a:effectLst/>
                <a:latin typeface="Arial" panose="020B0604020202020204" pitchFamily="34" charset="0"/>
              </a:rPr>
              <a:t>Per 1 ml di aceto al 6% di </a:t>
            </a:r>
            <a:r>
              <a:rPr lang="it-IT" sz="1800" dirty="0" err="1">
                <a:solidFill>
                  <a:srgbClr val="000000"/>
                </a:solidFill>
                <a:effectLst/>
                <a:latin typeface="Arial" panose="020B0604020202020204" pitchFamily="34" charset="0"/>
              </a:rPr>
              <a:t>acidita</a:t>
            </a:r>
            <a:r>
              <a:rPr lang="it-IT" sz="1800" dirty="0">
                <a:solidFill>
                  <a:srgbClr val="000000"/>
                </a:solidFill>
                <a:effectLst/>
                <a:latin typeface="Arial" panose="020B0604020202020204" pitchFamily="34" charset="0"/>
              </a:rPr>
              <a:t>̀ si consumano 10 ml di </a:t>
            </a:r>
            <a:r>
              <a:rPr lang="it-IT" sz="1800" dirty="0" err="1">
                <a:solidFill>
                  <a:srgbClr val="000000"/>
                </a:solidFill>
                <a:effectLst/>
                <a:latin typeface="Arial" panose="020B0604020202020204" pitchFamily="34" charset="0"/>
              </a:rPr>
              <a:t>NaOH</a:t>
            </a:r>
            <a:r>
              <a:rPr lang="it-IT" sz="1800" dirty="0">
                <a:solidFill>
                  <a:srgbClr val="000000"/>
                </a:solidFill>
                <a:effectLst/>
                <a:latin typeface="Arial" panose="020B0604020202020204" pitchFamily="34" charset="0"/>
              </a:rPr>
              <a:t> 0,1 M. </a:t>
            </a:r>
          </a:p>
          <a:p>
            <a:endParaRPr lang="it-IT" dirty="0">
              <a:solidFill>
                <a:schemeClr val="bg1">
                  <a:lumMod val="85000"/>
                </a:schemeClr>
              </a:solidFill>
            </a:endParaRPr>
          </a:p>
          <a:p>
            <a:r>
              <a:rPr lang="it-IT" sz="1800" dirty="0">
                <a:solidFill>
                  <a:srgbClr val="000000"/>
                </a:solidFill>
                <a:effectLst/>
                <a:latin typeface="Arial" panose="020B0604020202020204" pitchFamily="34" charset="0"/>
              </a:rPr>
              <a:t>Calcoli: (ml di </a:t>
            </a:r>
            <a:r>
              <a:rPr lang="it-IT" sz="1800" dirty="0" err="1">
                <a:solidFill>
                  <a:srgbClr val="000000"/>
                </a:solidFill>
                <a:effectLst/>
                <a:latin typeface="Arial" panose="020B0604020202020204" pitchFamily="34" charset="0"/>
              </a:rPr>
              <a:t>NaOH</a:t>
            </a:r>
            <a:r>
              <a:rPr lang="it-IT" sz="1800" dirty="0">
                <a:solidFill>
                  <a:srgbClr val="000000"/>
                </a:solidFill>
                <a:effectLst/>
                <a:latin typeface="Arial" panose="020B0604020202020204" pitchFamily="34" charset="0"/>
              </a:rPr>
              <a:t> consumati x </a:t>
            </a:r>
            <a:r>
              <a:rPr lang="it-IT" sz="1800" dirty="0" err="1">
                <a:solidFill>
                  <a:srgbClr val="000000"/>
                </a:solidFill>
                <a:effectLst/>
                <a:latin typeface="Arial" panose="020B0604020202020204" pitchFamily="34" charset="0"/>
              </a:rPr>
              <a:t>Molarita</a:t>
            </a:r>
            <a:r>
              <a:rPr lang="it-IT" sz="1800" dirty="0">
                <a:solidFill>
                  <a:srgbClr val="000000"/>
                </a:solidFill>
                <a:effectLst/>
                <a:latin typeface="Arial" panose="020B0604020202020204" pitchFamily="34" charset="0"/>
              </a:rPr>
              <a:t>̀ di </a:t>
            </a:r>
            <a:r>
              <a:rPr lang="it-IT" sz="1800" dirty="0" err="1">
                <a:solidFill>
                  <a:srgbClr val="000000"/>
                </a:solidFill>
                <a:effectLst/>
                <a:latin typeface="Arial" panose="020B0604020202020204" pitchFamily="34" charset="0"/>
              </a:rPr>
              <a:t>NaOH</a:t>
            </a:r>
            <a:r>
              <a:rPr lang="it-IT" sz="1800" dirty="0">
                <a:solidFill>
                  <a:srgbClr val="000000"/>
                </a:solidFill>
                <a:effectLst/>
                <a:latin typeface="Arial" panose="020B0604020202020204" pitchFamily="34" charset="0"/>
              </a:rPr>
              <a:t> x 6,0) / ml di aceto = g di acido acetico in 100 ml di aceto. o anche: (ml di </a:t>
            </a:r>
            <a:r>
              <a:rPr lang="it-IT" sz="1800" dirty="0" err="1">
                <a:solidFill>
                  <a:srgbClr val="000000"/>
                </a:solidFill>
                <a:effectLst/>
                <a:latin typeface="Arial" panose="020B0604020202020204" pitchFamily="34" charset="0"/>
              </a:rPr>
              <a:t>NaOH</a:t>
            </a:r>
            <a:r>
              <a:rPr lang="it-IT" sz="1800" dirty="0">
                <a:solidFill>
                  <a:srgbClr val="000000"/>
                </a:solidFill>
                <a:effectLst/>
                <a:latin typeface="Arial" panose="020B0604020202020204" pitchFamily="34" charset="0"/>
              </a:rPr>
              <a:t> consumati x </a:t>
            </a:r>
            <a:r>
              <a:rPr lang="it-IT" sz="1800" dirty="0" err="1">
                <a:solidFill>
                  <a:srgbClr val="000000"/>
                </a:solidFill>
                <a:effectLst/>
                <a:latin typeface="Arial" panose="020B0604020202020204" pitchFamily="34" charset="0"/>
              </a:rPr>
              <a:t>Molarita</a:t>
            </a:r>
            <a:r>
              <a:rPr lang="it-IT" sz="1800" dirty="0">
                <a:solidFill>
                  <a:srgbClr val="000000"/>
                </a:solidFill>
                <a:effectLst/>
                <a:latin typeface="Arial" panose="020B0604020202020204" pitchFamily="34" charset="0"/>
              </a:rPr>
              <a:t>̀ di </a:t>
            </a:r>
            <a:r>
              <a:rPr lang="it-IT" sz="1800" dirty="0" err="1">
                <a:solidFill>
                  <a:srgbClr val="000000"/>
                </a:solidFill>
                <a:effectLst/>
                <a:latin typeface="Arial" panose="020B0604020202020204" pitchFamily="34" charset="0"/>
              </a:rPr>
              <a:t>NaOH</a:t>
            </a:r>
            <a:r>
              <a:rPr lang="it-IT" sz="1800" dirty="0">
                <a:solidFill>
                  <a:srgbClr val="000000"/>
                </a:solidFill>
                <a:effectLst/>
                <a:latin typeface="Arial" panose="020B0604020202020204" pitchFamily="34" charset="0"/>
              </a:rPr>
              <a:t> x 60) / ml di aceto = g di acido acetico per litro di aceto. </a:t>
            </a:r>
            <a:endParaRPr lang="it-IT" dirty="0">
              <a:solidFill>
                <a:schemeClr val="bg1">
                  <a:lumMod val="85000"/>
                </a:schemeClr>
              </a:solidFill>
            </a:endParaRPr>
          </a:p>
        </p:txBody>
      </p:sp>
    </p:spTree>
    <p:extLst>
      <p:ext uri="{BB962C8B-B14F-4D97-AF65-F5344CB8AC3E}">
        <p14:creationId xmlns:p14="http://schemas.microsoft.com/office/powerpoint/2010/main" val="3859754390"/>
      </p:ext>
    </p:extLst>
  </p:cSld>
  <p:clrMapOvr>
    <a:masterClrMapping/>
  </p:clrMapOvr>
  <p:transition spd="med"/>
</p:sld>
</file>

<file path=ppt/theme/theme1.xml><?xml version="1.0" encoding="utf-8"?>
<a:theme xmlns:a="http://schemas.openxmlformats.org/drawingml/2006/main" name="Rete">
  <a:themeElements>
    <a:clrScheme name="Rete">
      <a:dk1>
        <a:srgbClr val="000000"/>
      </a:dk1>
      <a:lt1>
        <a:srgbClr val="FFFFFF"/>
      </a:lt1>
      <a:dk2>
        <a:srgbClr val="A7A7A7"/>
      </a:dk2>
      <a:lt2>
        <a:srgbClr val="535353"/>
      </a:lt2>
      <a:accent1>
        <a:srgbClr val="6F6F6F"/>
      </a:accent1>
      <a:accent2>
        <a:srgbClr val="BFBFA5"/>
      </a:accent2>
      <a:accent3>
        <a:srgbClr val="DCD084"/>
      </a:accent3>
      <a:accent4>
        <a:srgbClr val="E7BF5F"/>
      </a:accent4>
      <a:accent5>
        <a:srgbClr val="E9A039"/>
      </a:accent5>
      <a:accent6>
        <a:srgbClr val="CF7133"/>
      </a:accent6>
      <a:hlink>
        <a:srgbClr val="0000FF"/>
      </a:hlink>
      <a:folHlink>
        <a:srgbClr val="FF00FF"/>
      </a:folHlink>
    </a:clrScheme>
    <a:fontScheme name="Rete">
      <a:majorFont>
        <a:latin typeface="Helvetica"/>
        <a:ea typeface="Helvetica"/>
        <a:cs typeface="Helvetica"/>
      </a:majorFont>
      <a:minorFont>
        <a:latin typeface="Century Gothic"/>
        <a:ea typeface="Century Gothic"/>
        <a:cs typeface="Century Gothic"/>
      </a:minorFont>
    </a:fontScheme>
    <a:fmtScheme name="Re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Rete">
  <a:themeElements>
    <a:clrScheme name="Rete">
      <a:dk1>
        <a:srgbClr val="000000"/>
      </a:dk1>
      <a:lt1>
        <a:srgbClr val="FFFFFF"/>
      </a:lt1>
      <a:dk2>
        <a:srgbClr val="A7A7A7"/>
      </a:dk2>
      <a:lt2>
        <a:srgbClr val="535353"/>
      </a:lt2>
      <a:accent1>
        <a:srgbClr val="6F6F6F"/>
      </a:accent1>
      <a:accent2>
        <a:srgbClr val="BFBFA5"/>
      </a:accent2>
      <a:accent3>
        <a:srgbClr val="DCD084"/>
      </a:accent3>
      <a:accent4>
        <a:srgbClr val="E7BF5F"/>
      </a:accent4>
      <a:accent5>
        <a:srgbClr val="E9A039"/>
      </a:accent5>
      <a:accent6>
        <a:srgbClr val="CF7133"/>
      </a:accent6>
      <a:hlink>
        <a:srgbClr val="0000FF"/>
      </a:hlink>
      <a:folHlink>
        <a:srgbClr val="FF00FF"/>
      </a:folHlink>
    </a:clrScheme>
    <a:fontScheme name="Rete">
      <a:majorFont>
        <a:latin typeface="Helvetica"/>
        <a:ea typeface="Helvetica"/>
        <a:cs typeface="Helvetica"/>
      </a:majorFont>
      <a:minorFont>
        <a:latin typeface="Century Gothic"/>
        <a:ea typeface="Century Gothic"/>
        <a:cs typeface="Century Gothic"/>
      </a:minorFont>
    </a:fontScheme>
    <a:fmtScheme name="Re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367</TotalTime>
  <Words>4469</Words>
  <Application>Microsoft Macintosh PowerPoint</Application>
  <PresentationFormat>Widescreen</PresentationFormat>
  <Paragraphs>379</Paragraphs>
  <Slides>46</Slides>
  <Notes>0</Notes>
  <HiddenSlides>0</HiddenSlides>
  <MMClips>0</MMClips>
  <ScaleCrop>false</ScaleCrop>
  <HeadingPairs>
    <vt:vector size="6" baseType="variant">
      <vt:variant>
        <vt:lpstr>Caratteri utilizzati</vt:lpstr>
      </vt:variant>
      <vt:variant>
        <vt:i4>14</vt:i4>
      </vt:variant>
      <vt:variant>
        <vt:lpstr>Tema</vt:lpstr>
      </vt:variant>
      <vt:variant>
        <vt:i4>1</vt:i4>
      </vt:variant>
      <vt:variant>
        <vt:lpstr>Titoli diapositive</vt:lpstr>
      </vt:variant>
      <vt:variant>
        <vt:i4>46</vt:i4>
      </vt:variant>
    </vt:vector>
  </HeadingPairs>
  <TitlesOfParts>
    <vt:vector size="61" baseType="lpstr">
      <vt:lpstr>Arial</vt:lpstr>
      <vt:lpstr>Arial,Bold</vt:lpstr>
      <vt:lpstr>Arial,BoldItalic</vt:lpstr>
      <vt:lpstr>Calibri</vt:lpstr>
      <vt:lpstr>Calibri Bold</vt:lpstr>
      <vt:lpstr>Cambria</vt:lpstr>
      <vt:lpstr>Cambria Math</vt:lpstr>
      <vt:lpstr>Century Gothic</vt:lpstr>
      <vt:lpstr>Helvetica</vt:lpstr>
      <vt:lpstr>inherit</vt:lpstr>
      <vt:lpstr>Lucida Grande</vt:lpstr>
      <vt:lpstr>SymbolMT</vt:lpstr>
      <vt:lpstr>TimesNewRoman</vt:lpstr>
      <vt:lpstr>Wingdings</vt:lpstr>
      <vt:lpstr>Rete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cp:lastModifiedBy>giorgia lancia</cp:lastModifiedBy>
  <cp:revision>15</cp:revision>
  <dcterms:modified xsi:type="dcterms:W3CDTF">2023-10-30T11:31:57Z</dcterms:modified>
</cp:coreProperties>
</file>