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65" r:id="rId3"/>
    <p:sldId id="266" r:id="rId4"/>
    <p:sldId id="277" r:id="rId5"/>
    <p:sldId id="271" r:id="rId6"/>
    <p:sldId id="272" r:id="rId7"/>
    <p:sldId id="273" r:id="rId8"/>
    <p:sldId id="274" r:id="rId9"/>
    <p:sldId id="275" r:id="rId10"/>
    <p:sldId id="276" r:id="rId11"/>
    <p:sldId id="268" r:id="rId12"/>
    <p:sldId id="278" r:id="rId13"/>
    <p:sldId id="269" r:id="rId14"/>
    <p:sldId id="267" r:id="rId15"/>
    <p:sldId id="270" r:id="rId1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EA0202"/>
    <a:srgbClr val="85F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>
        <p:scale>
          <a:sx n="57" d="100"/>
          <a:sy n="57" d="100"/>
        </p:scale>
        <p:origin x="8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E82008-1584-47BA-8D8C-66A09BB9AD8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4756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76E38D-9EB2-44B3-A0DC-DA375F6691D4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28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F47255-AC73-4FDE-97A5-30F1EEFAB0C8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914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6B28D3-3762-4AF7-B227-6E2A9C8E49E8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1750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35ADBE-0F19-41CF-AA5B-A8A11073B3FC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032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11D4D0-02E5-498D-89ED-36C6F279ECE1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1612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7B3E18-4D02-4BDC-9E71-FA2C8E9B9286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2141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D1F0DF-CBAD-4569-B4B9-F7252215F1D4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101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A20958-B4D6-44AF-B2CC-053E54D24F2A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3989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B32D66-C572-4AEF-B78C-B721404FE4AF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2258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790A37-B288-4C07-96BB-5422855FC440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192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401177-4A98-4341-9216-8244A150A81C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13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581F03-26CA-46D4-830A-6B5BF3FC7E5C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994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FD5C26-D7CD-40FB-9DEC-FFEB1A8A798A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539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924F95-CDFC-421C-AF9D-875E652B4253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461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325F4-F14C-46FE-A696-B5275CEF73ED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77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CA9E9-9C15-4C08-AB95-727A015E32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BD488-DBDB-4E21-B90D-EF698933D19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5BF54-3207-44DF-AAF2-238AD8B1FF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DF4CD-2568-4546-9F78-ABA45295EBD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A1BE0-EA7A-4C31-BB84-A79F857F1A8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97784-D1A3-4EFD-9107-089CD5732F2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2107A-C72C-4F5E-91D1-21EC632840D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D0147-C06E-4068-9B44-29B7E477398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02C05-203C-4A78-A4BB-67E1ADBE24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F0F8B-3E6B-4BF8-92B7-918BC764717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51AF9-BBE9-4EF8-8E08-F2A0CA10C44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5407837-EFFA-4D77-8029-56DEA865F0F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CDC0788-9970-DF6A-C5E0-3ADE4B86CF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855144"/>
            <a:ext cx="9143999" cy="523494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857500"/>
            <a:ext cx="7772400" cy="1143000"/>
          </a:xfrm>
        </p:spPr>
        <p:txBody>
          <a:bodyPr wrap="square" anchor="ctr"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Relazioni pubbliche</a:t>
            </a: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Attuazione,</a:t>
            </a: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prodotto,</a:t>
            </a:r>
            <a:b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rilevazione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457200"/>
            <a:ext cx="8153400" cy="1143000"/>
          </a:xfrm>
        </p:spPr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Flusso continuo e costante di azioni</a:t>
            </a:r>
            <a:br>
              <a:rPr lang="it-IT" sz="3200" dirty="0">
                <a:solidFill>
                  <a:schemeClr val="tx1"/>
                </a:solidFill>
                <a:latin typeface="Verdana" pitchFamily="34" charset="0"/>
              </a:rPr>
            </a:br>
            <a:endParaRPr lang="it-IT" sz="3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2209800"/>
            <a:ext cx="7924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Identificazioni variabili “influenzanti”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Ascolto pubblici influenti (su variabili </a:t>
            </a:r>
            <a:r>
              <a:rPr lang="it-IT" dirty="0" err="1">
                <a:latin typeface="Verdana" pitchFamily="34" charset="0"/>
              </a:rPr>
              <a:t>infl</a:t>
            </a:r>
            <a:r>
              <a:rPr lang="it-IT" dirty="0">
                <a:latin typeface="Verdana" pitchFamily="34" charset="0"/>
              </a:rPr>
              <a:t>. e destinatari finali)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Definizione messaggi chiave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</a:rPr>
              <a:t>Media planning </a:t>
            </a:r>
            <a:r>
              <a:rPr lang="it-IT" dirty="0">
                <a:latin typeface="Verdana" pitchFamily="34" charset="0"/>
                <a:sym typeface="Wingdings" pitchFamily="2" charset="2"/>
              </a:rPr>
              <a:t> relazioni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  <a:sym typeface="Wingdings" pitchFamily="2" charset="2"/>
              </a:rPr>
              <a:t>Fase di ascolto, valutazione efficacia azioni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it-IT" dirty="0">
                <a:latin typeface="Verdana" pitchFamily="34" charset="0"/>
                <a:sym typeface="Wingdings" pitchFamily="2" charset="2"/>
              </a:rPr>
              <a:t>Correzione / progettazione nuove azioni</a:t>
            </a:r>
            <a:endParaRPr lang="it-IT" dirty="0">
              <a:latin typeface="Verdana" pitchFamily="34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it-IT" dirty="0">
              <a:solidFill>
                <a:srgbClr val="EA0202"/>
              </a:solidFill>
              <a:latin typeface="Verdana" pitchFamily="34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it-IT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it-IT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PROGETTAZIONE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505200" y="1219200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ATTUAZIONE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324600" y="12192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ASCOLTO</a:t>
            </a: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971800" y="14478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5486400" y="14478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6934200" y="16002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 flipH="1">
            <a:off x="1676400" y="1962150"/>
            <a:ext cx="525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 flipV="1">
            <a:off x="1676400" y="16002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Prodotto delle RP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Input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    Output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		 Out take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				 Out come</a:t>
            </a:r>
          </a:p>
          <a:p>
            <a:pPr eaLnBrk="1" hangingPunct="1">
              <a:buFontTx/>
              <a:buNone/>
            </a:pPr>
            <a:endParaRPr lang="it-IT" sz="24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400" dirty="0">
                <a:latin typeface="Verdana" pitchFamily="34" charset="0"/>
              </a:rPr>
              <a:t>							   Out </a:t>
            </a:r>
            <a:r>
              <a:rPr lang="it-IT" sz="2400" dirty="0" err="1">
                <a:latin typeface="Verdana" pitchFamily="34" charset="0"/>
              </a:rPr>
              <a:t>growth</a:t>
            </a:r>
            <a:endParaRPr lang="it-IT" sz="2400" dirty="0">
              <a:latin typeface="Verdana" pitchFamily="34" charset="0"/>
            </a:endParaRPr>
          </a:p>
          <a:p>
            <a:pPr eaLnBrk="1" hangingPunct="1"/>
            <a:endParaRPr lang="it-IT" sz="2400" dirty="0">
              <a:latin typeface="Verdana" pitchFamily="34" charset="0"/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1295400" y="24384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2895600" y="33528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4648200" y="41910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943600" y="51054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In put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Piano di comunicazione elaborato</a:t>
            </a:r>
          </a:p>
          <a:p>
            <a:pPr algn="just"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Messaggi prodotti (un brief, un messaggio)</a:t>
            </a:r>
          </a:p>
          <a:p>
            <a:pPr algn="just"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Un logo</a:t>
            </a:r>
          </a:p>
          <a:p>
            <a:pPr algn="just"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algn="just"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- Strumenti prodotti (un sito, </a:t>
            </a:r>
            <a:r>
              <a:rPr lang="it-IT" sz="2800" dirty="0" err="1">
                <a:latin typeface="Verdana" pitchFamily="34" charset="0"/>
              </a:rPr>
              <a:t>un’app</a:t>
            </a:r>
            <a:r>
              <a:rPr lang="it-IT" sz="2800" dirty="0">
                <a:latin typeface="Verdana" pitchFamily="34" charset="0"/>
              </a:rPr>
              <a:t>…)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put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20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Gli effetti immediati e di breve periodo di un’attività di comunicazione, ma non gli effetti sugli interlocutori che possono derivare dall’attività stessa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Take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buFontTx/>
              <a:buNone/>
            </a:pPr>
            <a:r>
              <a:rPr lang="it-IT" sz="2800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sz="2800" dirty="0">
                <a:latin typeface="Verdana" pitchFamily="34" charset="0"/>
              </a:rPr>
              <a:t>Indicano se l’interlocutore ha ricevuto il messaggio, lo ricorda, lo ha capito e ha avuto una reazione immediata allo stesso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Come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it-IT" sz="2800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sz="2800" dirty="0">
                <a:latin typeface="Verdana" pitchFamily="34" charset="0"/>
              </a:rPr>
              <a:t>I cambiamenti generati dall’attività di comunicazione sulle opinioni, sugli atteggiamenti e sui comportamenti abituali degli interlocutori.</a:t>
            </a:r>
          </a:p>
        </p:txBody>
      </p:sp>
      <p:graphicFrame>
        <p:nvGraphicFramePr>
          <p:cNvPr id="39969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944523"/>
              </p:ext>
            </p:extLst>
          </p:nvPr>
        </p:nvGraphicFramePr>
        <p:xfrm>
          <a:off x="304800" y="4648200"/>
          <a:ext cx="8458200" cy="192024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OPINIONE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ATTEGGIAMENTO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COMPORTAMENTO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Dire, pensare, essere d’accordo con una frase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Provare verso, percepire più probabile o legittima un’azione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Fare quanto (frequenza) e come (pratiche)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Out </a:t>
            </a:r>
            <a:r>
              <a:rPr lang="it-IT" sz="3200" dirty="0" err="1">
                <a:solidFill>
                  <a:schemeClr val="tx1"/>
                </a:solidFill>
                <a:latin typeface="Verdana" pitchFamily="34" charset="0"/>
              </a:rPr>
              <a:t>Growth</a:t>
            </a:r>
            <a:endParaRPr lang="it-IT" sz="32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sz="2800" dirty="0">
                <a:latin typeface="Verdana" pitchFamily="34" charset="0"/>
              </a:rPr>
              <a:t>Contributi che la comunicazione apporta sugli obiettivi organizzativi di lungo periodo: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sviluppo e mantenimento risorse immateriali che rappresentano gli </a:t>
            </a:r>
            <a:r>
              <a:rPr lang="it-IT" sz="2800" dirty="0" err="1">
                <a:latin typeface="Verdana" pitchFamily="34" charset="0"/>
              </a:rPr>
              <a:t>asset</a:t>
            </a:r>
            <a:r>
              <a:rPr lang="it-IT" sz="2800" dirty="0">
                <a:latin typeface="Verdana" pitchFamily="34" charset="0"/>
              </a:rPr>
              <a:t> più significativi dell’organizzazione e ne alimentano il valore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REPUTAZIONE AZIENDALE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</a:rPr>
              <a:t>	RELAZIONI CON GLI STAKEHOLDER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Relazioni o reputazione?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it-IT" sz="2800" dirty="0">
                <a:latin typeface="Verdana" pitchFamily="34" charset="0"/>
              </a:rPr>
              <a:t>- Il figlio del capo è all’interno di un sistema di relazioni famigliari contigue a quelle di potere del padre</a:t>
            </a:r>
          </a:p>
          <a:p>
            <a:pPr marL="609600" indent="-609600" algn="just" eaLnBrk="1" hangingPunct="1"/>
            <a:endParaRPr lang="it-IT" sz="2800" dirty="0">
              <a:latin typeface="Verdana" pitchFamily="34" charset="0"/>
            </a:endParaRPr>
          </a:p>
          <a:p>
            <a:pPr marL="609600" indent="-609600" algn="just" eaLnBrk="1" hangingPunct="1"/>
            <a:endParaRPr lang="it-IT" sz="2800" dirty="0">
              <a:latin typeface="Verdana" pitchFamily="34" charset="0"/>
            </a:endParaRPr>
          </a:p>
          <a:p>
            <a:pPr marL="0" indent="0" algn="just" eaLnBrk="1" hangingPunct="1">
              <a:buNone/>
            </a:pPr>
            <a:r>
              <a:rPr lang="it-IT" sz="2800" dirty="0">
                <a:latin typeface="Verdana" pitchFamily="34" charset="0"/>
              </a:rPr>
              <a:t>- Or se' tu quel Virgilio e quella fonte che spandi di parlar sì largo fiume?</a:t>
            </a:r>
          </a:p>
          <a:p>
            <a:pPr marL="609600" indent="-609600" eaLnBrk="1" hangingPunct="1"/>
            <a:endParaRPr lang="it-IT" dirty="0"/>
          </a:p>
          <a:p>
            <a:pPr marL="609600" indent="-609600" eaLnBrk="1" hangingPunct="1"/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solidFill>
                  <a:schemeClr val="tx1"/>
                </a:solidFill>
                <a:latin typeface="Verdana" pitchFamily="34" charset="0"/>
              </a:rPr>
              <a:t>Relazioni VS reputazione?</a:t>
            </a:r>
            <a:endParaRPr lang="it-IT" sz="3200" b="1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t-IT" sz="2800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sz="2800" dirty="0">
                <a:latin typeface="Verdana" pitchFamily="34" charset="0"/>
              </a:rPr>
              <a:t>Viene prima la relazione</a:t>
            </a:r>
          </a:p>
          <a:p>
            <a:pPr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		o prima</a:t>
            </a:r>
          </a:p>
          <a:p>
            <a:pPr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	la reputazione?</a:t>
            </a:r>
          </a:p>
          <a:p>
            <a:pPr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endParaRPr lang="it-IT" sz="2800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sz="2800" dirty="0">
                <a:latin typeface="Verdana" pitchFamily="34" charset="0"/>
              </a:rPr>
              <a:t>	Che rapporto c’e </a:t>
            </a:r>
            <a:r>
              <a:rPr lang="it-IT" sz="2800" dirty="0" err="1">
                <a:latin typeface="Verdana" pitchFamily="34" charset="0"/>
              </a:rPr>
              <a:t>Rep</a:t>
            </a:r>
            <a:r>
              <a:rPr lang="it-IT" sz="2800" dirty="0">
                <a:latin typeface="Verdana" pitchFamily="34" charset="0"/>
              </a:rPr>
              <a:t>/</a:t>
            </a:r>
            <a:r>
              <a:rPr lang="it-IT" sz="2800" dirty="0" err="1">
                <a:latin typeface="Verdana" pitchFamily="34" charset="0"/>
              </a:rPr>
              <a:t>Rel</a:t>
            </a:r>
            <a:r>
              <a:rPr lang="it-IT" sz="2800" dirty="0">
                <a:latin typeface="Verdana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6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272365"/>
              </p:ext>
            </p:extLst>
          </p:nvPr>
        </p:nvGraphicFramePr>
        <p:xfrm>
          <a:off x="539552" y="836712"/>
          <a:ext cx="7776864" cy="3096344"/>
        </p:xfrm>
        <a:graphic>
          <a:graphicData uri="http://schemas.openxmlformats.org/drawingml/2006/table">
            <a:tbl>
              <a:tblPr/>
              <a:tblGrid>
                <a:gridCol w="2086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6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9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6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Piano comunicazione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Comunicato stampa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Appropriatezza rispetto 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- obiettivi definiti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- analisi del contesto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sym typeface="Wingdings" pitchFamily="2" charset="2"/>
                        </a:rPr>
                        <a:t>Indice di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sym typeface="Wingdings" pitchFamily="2" charset="2"/>
                        </a:rPr>
                        <a:t>Gulpease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Griglia di valutazione dello strumento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465152"/>
              </p:ext>
            </p:extLst>
          </p:nvPr>
        </p:nvGraphicFramePr>
        <p:xfrm>
          <a:off x="755576" y="764704"/>
          <a:ext cx="7632848" cy="3921760"/>
        </p:xfrm>
        <a:graphic>
          <a:graphicData uri="http://schemas.openxmlformats.org/drawingml/2006/table">
            <a:tbl>
              <a:tblPr/>
              <a:tblGrid>
                <a:gridCol w="202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Produzione e diffusione dei messaggi nel contesto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Numero e contenuti dei 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Collocamento dei messaggi sui media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Esposizione ottenuta dai messaggi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Analisi statistiche 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(quantitative)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Analisi qualitative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Triangolazione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72" name="Group 28"/>
          <p:cNvGraphicFramePr>
            <a:graphicFrameLocks noGrp="1"/>
          </p:cNvGraphicFramePr>
          <p:nvPr/>
        </p:nvGraphicFramePr>
        <p:xfrm>
          <a:off x="762000" y="430213"/>
          <a:ext cx="7620000" cy="6126480"/>
        </p:xfrm>
        <a:graphic>
          <a:graphicData uri="http://schemas.openxmlformats.org/drawingml/2006/table">
            <a:tbl>
              <a:tblPr/>
              <a:tblGrid>
                <a:gridCol w="218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Livello di recepimento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 messaggi 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parte dei destinatari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ricevimento, attenzione,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apprezzamento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comprensione, contestualizzazione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assimilazione, memorizzazione 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richiamo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Interviste, focus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group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indagini campionarie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53" name="Group 29"/>
          <p:cNvGraphicFramePr>
            <a:graphicFrameLocks noGrp="1"/>
          </p:cNvGraphicFramePr>
          <p:nvPr/>
        </p:nvGraphicFramePr>
        <p:xfrm>
          <a:off x="1066800" y="762000"/>
          <a:ext cx="6600825" cy="5090160"/>
        </p:xfrm>
        <a:graphic>
          <a:graphicData uri="http://schemas.openxmlformats.org/drawingml/2006/table">
            <a:tbl>
              <a:tblPr/>
              <a:tblGrid>
                <a:gridCol w="202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Effetto dei 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 opinioni 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comportamenti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dei riceventi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Variazione di notorietà e popolarità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dell’impresa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Incremento nella vendita dei prodotti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Interviste qualitative,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focus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group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indagini di mercato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14" name="Group 22"/>
          <p:cNvGraphicFramePr>
            <a:graphicFrameLocks noGrp="1"/>
          </p:cNvGraphicFramePr>
          <p:nvPr/>
        </p:nvGraphicFramePr>
        <p:xfrm>
          <a:off x="1219200" y="1295400"/>
          <a:ext cx="6600825" cy="4008120"/>
        </p:xfrm>
        <a:graphic>
          <a:graphicData uri="http://schemas.openxmlformats.org/drawingml/2006/table">
            <a:tbl>
              <a:tblPr/>
              <a:tblGrid>
                <a:gridCol w="202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VALUTAZIONE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Oggetto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Indicatori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Strumenti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OUTGROWTH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Effetto dei messaggi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 reputazione,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posizionamento 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relazioni dell’impresa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 Livello di creazione e incremento di un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capitale immateriale ed intangibile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Interviste, focus </a:t>
                      </a:r>
                      <a:r>
                        <a:rPr kumimoji="0" lang="it-IT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group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sondaggi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528</Words>
  <Application>Microsoft Office PowerPoint</Application>
  <PresentationFormat>Presentazione su schermo (4:3)</PresentationFormat>
  <Paragraphs>149</Paragraphs>
  <Slides>15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Times New Roman</vt:lpstr>
      <vt:lpstr>Verdana</vt:lpstr>
      <vt:lpstr>Struttura predefinita</vt:lpstr>
      <vt:lpstr>Relazioni pubbliche  Attuazione, prodotto, rilevazione</vt:lpstr>
      <vt:lpstr>Flusso continuo e costante di azioni </vt:lpstr>
      <vt:lpstr>Prodotto delle RP</vt:lpstr>
      <vt:lpstr>In put</vt:lpstr>
      <vt:lpstr>Out put</vt:lpstr>
      <vt:lpstr>Out Take</vt:lpstr>
      <vt:lpstr>Out Come</vt:lpstr>
      <vt:lpstr>Out Growth</vt:lpstr>
      <vt:lpstr>Relazioni o reputazione?</vt:lpstr>
      <vt:lpstr>Relazioni VS reputazione?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pippe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nicola</dc:creator>
  <cp:lastModifiedBy>nicola strizzolo</cp:lastModifiedBy>
  <cp:revision>60</cp:revision>
  <dcterms:created xsi:type="dcterms:W3CDTF">2009-10-27T21:26:44Z</dcterms:created>
  <dcterms:modified xsi:type="dcterms:W3CDTF">2025-03-19T06:35:06Z</dcterms:modified>
</cp:coreProperties>
</file>