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83" r:id="rId4"/>
    <p:sldId id="294" r:id="rId5"/>
    <p:sldId id="295" r:id="rId6"/>
    <p:sldId id="297" r:id="rId7"/>
    <p:sldId id="298" r:id="rId8"/>
    <p:sldId id="299" r:id="rId9"/>
    <p:sldId id="300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607"/>
    <p:restoredTop sz="94610"/>
  </p:normalViewPr>
  <p:slideViewPr>
    <p:cSldViewPr snapToGrid="0" snapToObjects="1">
      <p:cViewPr varScale="1">
        <p:scale>
          <a:sx n="50" d="100"/>
          <a:sy n="50" d="100"/>
        </p:scale>
        <p:origin x="184" y="18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le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so e anno"/>
          <p:cNvSpPr txBox="1"/>
          <p:nvPr userDrawn="1"/>
        </p:nvSpPr>
        <p:spPr>
          <a:xfrm>
            <a:off x="822960" y="68580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1200" b="1" i="0" spc="300">
                <a:solidFill>
                  <a:srgbClr val="A3AAB6"/>
                </a:solidFill>
                <a:latin typeface="+mn-lt"/>
                <a:ea typeface="+mn-ea"/>
                <a:cs typeface="+mn-cs"/>
              </a:rPr>
              <a:t>STORIA CONTEMPORANEA  ·  A.A. 2026–2027</a:t>
            </a:r>
          </a:p>
        </p:txBody>
      </p:sp>
      <p:sp>
        <p:nvSpPr>
          <p:cNvPr id="3" name="Lezione e unità"/>
          <p:cNvSpPr>
            <a:spLocks noGrp="1"/>
          </p:cNvSpPr>
          <p:nvPr>
            <p:ph type="body" idx="13" hasCustomPrompt="1"/>
          </p:nvPr>
        </p:nvSpPr>
        <p:spPr>
          <a:xfrm>
            <a:off x="822960" y="1005840"/>
            <a:ext cx="10515600" cy="32004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600" b="1" i="0" cap="all" spc="300">
                <a:solidFill>
                  <a:srgbClr val="FF6A6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Lezione 1 · Unità I</a:t>
            </a:r>
          </a:p>
        </p:txBody>
      </p:sp>
      <p:sp>
        <p:nvSpPr>
          <p:cNvPr id="4" name="Titolo"/>
          <p:cNvSpPr>
            <a:spLocks noGrp="1"/>
          </p:cNvSpPr>
          <p:nvPr>
            <p:ph type="ctrTitle" hasCustomPrompt="1"/>
          </p:nvPr>
        </p:nvSpPr>
        <p:spPr>
          <a:xfrm>
            <a:off x="822960" y="1600200"/>
            <a:ext cx="10515600" cy="237744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54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lezione</a:t>
            </a:r>
          </a:p>
        </p:txBody>
      </p:sp>
      <p:sp>
        <p:nvSpPr>
          <p:cNvPr id="5" name="Sottotitolo"/>
          <p:cNvSpPr>
            <a:spLocks noGrp="1"/>
          </p:cNvSpPr>
          <p:nvPr>
            <p:ph type="subTitle" idx="1" hasCustomPrompt="1"/>
          </p:nvPr>
        </p:nvSpPr>
        <p:spPr>
          <a:xfrm>
            <a:off x="822960" y="4114800"/>
            <a:ext cx="10515600" cy="7772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4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o argomento</a:t>
            </a:r>
          </a:p>
        </p:txBody>
      </p:sp>
      <p:sp>
        <p:nvSpPr>
          <p:cNvPr id="6" name="Docente"/>
          <p:cNvSpPr txBox="1"/>
          <p:nvPr userDrawn="1"/>
        </p:nvSpPr>
        <p:spPr>
          <a:xfrm>
            <a:off x="1920240" y="5897880"/>
            <a:ext cx="502920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2000" b="0" i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prof.ssa Maddalena Carli</a:t>
            </a:r>
          </a:p>
        </p:txBody>
      </p:sp>
      <p:pic>
        <p:nvPicPr>
          <p:cNvPr id="7" name="Logo UniTE" descr="Logo Università degli Studi di Teramo – UniTE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2960" y="5897880"/>
            <a:ext cx="822960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e di se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822960" y="2103120"/>
            <a:ext cx="10515600" cy="17373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48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sezione</a:t>
            </a:r>
          </a:p>
        </p:txBody>
      </p:sp>
      <p:sp>
        <p:nvSpPr>
          <p:cNvPr id="3" name="Sottotitolo"/>
          <p:cNvSpPr>
            <a:spLocks noGrp="1"/>
          </p:cNvSpPr>
          <p:nvPr>
            <p:ph type="body" idx="1" hasCustomPrompt="1"/>
          </p:nvPr>
        </p:nvSpPr>
        <p:spPr>
          <a:xfrm>
            <a:off x="822960" y="4023360"/>
            <a:ext cx="10515600" cy="9144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4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o breve descrizione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tà didattic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nnello"/>
          <p:cNvSpPr/>
          <p:nvPr userDrawn="1"/>
        </p:nvSpPr>
        <p:spPr>
          <a:xfrm>
            <a:off x="0" y="0"/>
            <a:ext cx="4480560" cy="6858000"/>
          </a:xfrm>
          <a:prstGeom prst="rect">
            <a:avLst/>
          </a:prstGeom>
          <a:solidFill>
            <a:srgbClr val="20232A"/>
          </a:solidFill>
          <a:ln>
            <a:noFill/>
          </a:ln>
        </p:spPr>
        <p:txBody>
          <a:bodyPr rtlCol="0" anchor="ctr"/>
          <a:lstStyle/>
          <a:p>
            <a:endParaRPr lang="it-IT"/>
          </a:p>
        </p:txBody>
      </p:sp>
      <p:sp>
        <p:nvSpPr>
          <p:cNvPr id="3" name="Etichetta unità"/>
          <p:cNvSpPr txBox="1"/>
          <p:nvPr userDrawn="1"/>
        </p:nvSpPr>
        <p:spPr>
          <a:xfrm>
            <a:off x="640080" y="685800"/>
            <a:ext cx="347472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1200" b="1" i="0" spc="300">
                <a:solidFill>
                  <a:srgbClr val="A3AAB6"/>
                </a:solidFill>
                <a:latin typeface="+mn-lt"/>
                <a:ea typeface="+mn-ea"/>
                <a:cs typeface="+mn-cs"/>
              </a:rPr>
              <a:t>UNITÀ DIDATTICA</a:t>
            </a:r>
          </a:p>
        </p:txBody>
      </p:sp>
      <p:sp>
        <p:nvSpPr>
          <p:cNvPr id="4" name="Numero unità"/>
          <p:cNvSpPr>
            <a:spLocks noGrp="1"/>
          </p:cNvSpPr>
          <p:nvPr>
            <p:ph type="body" idx="13" hasCustomPrompt="1"/>
          </p:nvPr>
        </p:nvSpPr>
        <p:spPr>
          <a:xfrm>
            <a:off x="640080" y="1097280"/>
            <a:ext cx="3566160" cy="201168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20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</a:t>
            </a:r>
          </a:p>
        </p:txBody>
      </p:sp>
      <p:sp>
        <p:nvSpPr>
          <p:cNvPr id="5" name="Periodo"/>
          <p:cNvSpPr>
            <a:spLocks noGrp="1"/>
          </p:cNvSpPr>
          <p:nvPr>
            <p:ph type="body" idx="14" hasCustomPrompt="1"/>
          </p:nvPr>
        </p:nvSpPr>
        <p:spPr>
          <a:xfrm>
            <a:off x="640080" y="3246120"/>
            <a:ext cx="3566160" cy="64008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400" b="1" i="0">
                <a:solidFill>
                  <a:srgbClr val="FF6A6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1871–1918</a:t>
            </a:r>
          </a:p>
        </p:txBody>
      </p:sp>
      <p:sp>
        <p:nvSpPr>
          <p:cNvPr id="6" name="Titolo"/>
          <p:cNvSpPr>
            <a:spLocks noGrp="1"/>
          </p:cNvSpPr>
          <p:nvPr>
            <p:ph type="title" hasCustomPrompt="1"/>
          </p:nvPr>
        </p:nvSpPr>
        <p:spPr>
          <a:xfrm>
            <a:off x="5120640" y="457200"/>
            <a:ext cx="6446520" cy="109728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4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dell’unità</a:t>
            </a:r>
          </a:p>
        </p:txBody>
      </p:sp>
      <p:sp>
        <p:nvSpPr>
          <p:cNvPr id="7" name="Sottotitolo"/>
          <p:cNvSpPr>
            <a:spLocks noGrp="1"/>
          </p:cNvSpPr>
          <p:nvPr>
            <p:ph type="body" idx="15" hasCustomPrompt="1"/>
          </p:nvPr>
        </p:nvSpPr>
        <p:spPr>
          <a:xfrm>
            <a:off x="5120640" y="1691640"/>
            <a:ext cx="6446520" cy="73152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1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dell’unità</a:t>
            </a:r>
          </a:p>
        </p:txBody>
      </p:sp>
      <p:sp>
        <p:nvSpPr>
          <p:cNvPr id="8" name="Argomenti"/>
          <p:cNvSpPr>
            <a:spLocks noGrp="1"/>
          </p:cNvSpPr>
          <p:nvPr>
            <p:ph type="body" idx="1" hasCustomPrompt="1"/>
          </p:nvPr>
        </p:nvSpPr>
        <p:spPr>
          <a:xfrm>
            <a:off x="5120640" y="2560320"/>
            <a:ext cx="6446520" cy="374904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Argomenti dell’unità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Contenuto"/>
          <p:cNvSpPr>
            <a:spLocks noGrp="1"/>
          </p:cNvSpPr>
          <p:nvPr>
            <p:ph type="body" idx="1" hasCustomPrompt="1"/>
          </p:nvPr>
        </p:nvSpPr>
        <p:spPr>
          <a:xfrm>
            <a:off x="640080" y="1554480"/>
            <a:ext cx="10908792" cy="45720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2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 della slide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600200"/>
            <a:ext cx="5303520" cy="45262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1005840" y="1920240"/>
            <a:ext cx="4572000" cy="5943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1</a:t>
            </a:r>
          </a:p>
        </p:txBody>
      </p:sp>
      <p:sp>
        <p:nvSpPr>
          <p:cNvPr id="5" name="Testo 1"/>
          <p:cNvSpPr>
            <a:spLocks noGrp="1"/>
          </p:cNvSpPr>
          <p:nvPr>
            <p:ph type="body" idx="1" hasCustomPrompt="1"/>
          </p:nvPr>
        </p:nvSpPr>
        <p:spPr>
          <a:xfrm>
            <a:off x="1005840" y="2697480"/>
            <a:ext cx="4572000" cy="32004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6" name="Scheda 2"/>
          <p:cNvSpPr/>
          <p:nvPr userDrawn="1"/>
        </p:nvSpPr>
        <p:spPr>
          <a:xfrm>
            <a:off x="6245352" y="1600200"/>
            <a:ext cx="5303520" cy="45262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7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6611112" y="1920240"/>
            <a:ext cx="4572000" cy="5943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2</a:t>
            </a:r>
          </a:p>
        </p:txBody>
      </p:sp>
      <p:sp>
        <p:nvSpPr>
          <p:cNvPr id="8" name="Testo 2"/>
          <p:cNvSpPr>
            <a:spLocks noGrp="1"/>
          </p:cNvSpPr>
          <p:nvPr>
            <p:ph type="body" idx="2" hasCustomPrompt="1"/>
          </p:nvPr>
        </p:nvSpPr>
        <p:spPr>
          <a:xfrm>
            <a:off x="6611112" y="2697480"/>
            <a:ext cx="4572000" cy="32004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9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o 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1600200"/>
            <a:ext cx="3931920" cy="452628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4" name="Cornice immagine"/>
          <p:cNvSpPr/>
          <p:nvPr userDrawn="1"/>
        </p:nvSpPr>
        <p:spPr>
          <a:xfrm>
            <a:off x="4846320" y="1463040"/>
            <a:ext cx="6702552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5" name="Immagine"/>
          <p:cNvSpPr>
            <a:spLocks noGrp="1"/>
          </p:cNvSpPr>
          <p:nvPr>
            <p:ph type="pic" idx="13" hasCustomPrompt="1"/>
          </p:nvPr>
        </p:nvSpPr>
        <p:spPr>
          <a:xfrm>
            <a:off x="4974336" y="1591056"/>
            <a:ext cx="6446520" cy="4544568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6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 tra immag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463040"/>
            <a:ext cx="5303520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914400" y="1691640"/>
            <a:ext cx="4754880" cy="45720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2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Immagine A</a:t>
            </a:r>
          </a:p>
        </p:txBody>
      </p:sp>
      <p:sp>
        <p:nvSpPr>
          <p:cNvPr id="5" name="Immagine 1"/>
          <p:cNvSpPr>
            <a:spLocks noGrp="1"/>
          </p:cNvSpPr>
          <p:nvPr>
            <p:ph type="pic" idx="15" hasCustomPrompt="1"/>
          </p:nvPr>
        </p:nvSpPr>
        <p:spPr>
          <a:xfrm>
            <a:off x="914400" y="2286000"/>
            <a:ext cx="4754880" cy="2971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6" name="Didascalia 1"/>
          <p:cNvSpPr>
            <a:spLocks noGrp="1"/>
          </p:cNvSpPr>
          <p:nvPr>
            <p:ph type="body" idx="17" hasCustomPrompt="1"/>
          </p:nvPr>
        </p:nvSpPr>
        <p:spPr>
          <a:xfrm>
            <a:off x="914400" y="5394960"/>
            <a:ext cx="4754880" cy="6858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fonte, data, che cosa mostra</a:t>
            </a:r>
          </a:p>
        </p:txBody>
      </p:sp>
      <p:sp>
        <p:nvSpPr>
          <p:cNvPr id="7" name="Scheda 2"/>
          <p:cNvSpPr/>
          <p:nvPr userDrawn="1"/>
        </p:nvSpPr>
        <p:spPr>
          <a:xfrm>
            <a:off x="6245352" y="1463040"/>
            <a:ext cx="5303520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8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6519672" y="1691640"/>
            <a:ext cx="4754880" cy="45720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2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Immagine B</a:t>
            </a:r>
          </a:p>
        </p:txBody>
      </p:sp>
      <p:sp>
        <p:nvSpPr>
          <p:cNvPr id="9" name="Immagine 2"/>
          <p:cNvSpPr>
            <a:spLocks noGrp="1"/>
          </p:cNvSpPr>
          <p:nvPr>
            <p:ph type="pic" idx="16" hasCustomPrompt="1"/>
          </p:nvPr>
        </p:nvSpPr>
        <p:spPr>
          <a:xfrm>
            <a:off x="6519672" y="2286000"/>
            <a:ext cx="4754880" cy="2971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10" name="Didascalia 2"/>
          <p:cNvSpPr>
            <a:spLocks noGrp="1"/>
          </p:cNvSpPr>
          <p:nvPr>
            <p:ph type="body" idx="18" hasCustomPrompt="1"/>
          </p:nvPr>
        </p:nvSpPr>
        <p:spPr>
          <a:xfrm>
            <a:off x="6519672" y="5394960"/>
            <a:ext cx="4754880" cy="6858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fonte, data, che cosa mostra</a:t>
            </a:r>
          </a:p>
        </p:txBody>
      </p:sp>
      <p:sp>
        <p:nvSpPr>
          <p:cNvPr id="11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i e copert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2011680"/>
            <a:ext cx="4572000" cy="32918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Autore</a:t>
            </a:r>
          </a:p>
          <a:p>
            <a:r>
              <a:rPr lang="it-IT"/>
              <a:t>Titolo</a:t>
            </a:r>
          </a:p>
          <a:p>
            <a:r>
              <a:rPr lang="it-IT"/>
              <a:t>Editore</a:t>
            </a:r>
          </a:p>
        </p:txBody>
      </p:sp>
      <p:sp>
        <p:nvSpPr>
          <p:cNvPr id="4" name="Ombra copertina 1"/>
          <p:cNvSpPr/>
          <p:nvPr userDrawn="1"/>
        </p:nvSpPr>
        <p:spPr>
          <a:xfrm>
            <a:off x="5650992" y="1463040"/>
            <a:ext cx="274320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5" name="Copertina 1"/>
          <p:cNvSpPr>
            <a:spLocks noGrp="1"/>
          </p:cNvSpPr>
          <p:nvPr>
            <p:ph type="pic" idx="13" hasCustomPrompt="1"/>
          </p:nvPr>
        </p:nvSpPr>
        <p:spPr>
          <a:xfrm>
            <a:off x="5650992" y="1463040"/>
            <a:ext cx="2743200" cy="4114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la copertina</a:t>
            </a:r>
          </a:p>
        </p:txBody>
      </p:sp>
      <p:sp>
        <p:nvSpPr>
          <p:cNvPr id="6" name="Didascalia 1"/>
          <p:cNvSpPr>
            <a:spLocks noGrp="1"/>
          </p:cNvSpPr>
          <p:nvPr>
            <p:ph type="body" idx="15" hasCustomPrompt="1"/>
          </p:nvPr>
        </p:nvSpPr>
        <p:spPr>
          <a:xfrm>
            <a:off x="5650992" y="5715000"/>
            <a:ext cx="2743200" cy="5486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3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</a:t>
            </a:r>
          </a:p>
        </p:txBody>
      </p:sp>
      <p:sp>
        <p:nvSpPr>
          <p:cNvPr id="7" name="Ombra copertina 2"/>
          <p:cNvSpPr/>
          <p:nvPr userDrawn="1"/>
        </p:nvSpPr>
        <p:spPr>
          <a:xfrm>
            <a:off x="8805672" y="1463040"/>
            <a:ext cx="274320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8" name="Copertina 2"/>
          <p:cNvSpPr>
            <a:spLocks noGrp="1"/>
          </p:cNvSpPr>
          <p:nvPr>
            <p:ph type="pic" idx="14" hasCustomPrompt="1"/>
          </p:nvPr>
        </p:nvSpPr>
        <p:spPr>
          <a:xfrm>
            <a:off x="8805672" y="1463040"/>
            <a:ext cx="2743200" cy="4114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la copertina</a:t>
            </a:r>
          </a:p>
        </p:txBody>
      </p:sp>
      <p:sp>
        <p:nvSpPr>
          <p:cNvPr id="9" name="Didascalia 2"/>
          <p:cNvSpPr>
            <a:spLocks noGrp="1"/>
          </p:cNvSpPr>
          <p:nvPr>
            <p:ph type="body" idx="16" hasCustomPrompt="1"/>
          </p:nvPr>
        </p:nvSpPr>
        <p:spPr>
          <a:xfrm>
            <a:off x="8805672" y="5715000"/>
            <a:ext cx="2743200" cy="5486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3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</a:t>
            </a:r>
          </a:p>
        </p:txBody>
      </p:sp>
      <p:sp>
        <p:nvSpPr>
          <p:cNvPr id="10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sch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1051560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1</a:t>
            </a:r>
          </a:p>
        </p:txBody>
      </p:sp>
      <p:sp>
        <p:nvSpPr>
          <p:cNvPr id="5" name="Testo 1"/>
          <p:cNvSpPr>
            <a:spLocks noGrp="1"/>
          </p:cNvSpPr>
          <p:nvPr>
            <p:ph type="body" idx="1" hasCustomPrompt="1"/>
          </p:nvPr>
        </p:nvSpPr>
        <p:spPr>
          <a:xfrm>
            <a:off x="1051560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6" name="Scheda 2"/>
          <p:cNvSpPr/>
          <p:nvPr userDrawn="1"/>
        </p:nvSpPr>
        <p:spPr>
          <a:xfrm>
            <a:off x="4399178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7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4810658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2</a:t>
            </a:r>
          </a:p>
        </p:txBody>
      </p:sp>
      <p:sp>
        <p:nvSpPr>
          <p:cNvPr id="8" name="Testo 2"/>
          <p:cNvSpPr>
            <a:spLocks noGrp="1"/>
          </p:cNvSpPr>
          <p:nvPr>
            <p:ph type="body" idx="2" hasCustomPrompt="1"/>
          </p:nvPr>
        </p:nvSpPr>
        <p:spPr>
          <a:xfrm>
            <a:off x="4810658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9" name="Scheda 3"/>
          <p:cNvSpPr/>
          <p:nvPr userDrawn="1"/>
        </p:nvSpPr>
        <p:spPr>
          <a:xfrm>
            <a:off x="8158277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10" name="Intestazione 3"/>
          <p:cNvSpPr>
            <a:spLocks noGrp="1"/>
          </p:cNvSpPr>
          <p:nvPr>
            <p:ph type="body" idx="15" hasCustomPrompt="1"/>
          </p:nvPr>
        </p:nvSpPr>
        <p:spPr>
          <a:xfrm>
            <a:off x="8569757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3</a:t>
            </a:r>
          </a:p>
        </p:txBody>
      </p:sp>
      <p:sp>
        <p:nvSpPr>
          <p:cNvPr id="11" name="Testo 3"/>
          <p:cNvSpPr>
            <a:spLocks noGrp="1"/>
          </p:cNvSpPr>
          <p:nvPr>
            <p:ph type="body" idx="3" hasCustomPrompt="1"/>
          </p:nvPr>
        </p:nvSpPr>
        <p:spPr>
          <a:xfrm>
            <a:off x="8569757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12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te o cita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822960" y="548640"/>
            <a:ext cx="9601200" cy="3657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1" i="0" cap="all" spc="30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Titolo o tema</a:t>
            </a:r>
          </a:p>
        </p:txBody>
      </p:sp>
      <p:sp>
        <p:nvSpPr>
          <p:cNvPr id="3" name="Virgolette"/>
          <p:cNvSpPr txBox="1"/>
          <p:nvPr userDrawn="1"/>
        </p:nvSpPr>
        <p:spPr>
          <a:xfrm>
            <a:off x="822960" y="914400"/>
            <a:ext cx="1828800" cy="18288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it-IT" sz="16000" b="1" i="0">
                <a:solidFill>
                  <a:srgbClr val="D42A23"/>
                </a:solidFill>
                <a:latin typeface="+mj-lt"/>
                <a:ea typeface="+mj-ea"/>
                <a:cs typeface="+mj-cs"/>
              </a:rPr>
              <a:t>“</a:t>
            </a:r>
          </a:p>
        </p:txBody>
      </p:sp>
      <p:sp>
        <p:nvSpPr>
          <p:cNvPr id="4" name="Citazione"/>
          <p:cNvSpPr>
            <a:spLocks noGrp="1"/>
          </p:cNvSpPr>
          <p:nvPr>
            <p:ph type="body" idx="1" hasCustomPrompt="1"/>
          </p:nvPr>
        </p:nvSpPr>
        <p:spPr>
          <a:xfrm>
            <a:off x="1280160" y="1828800"/>
            <a:ext cx="9601200" cy="301752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200" b="0" i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Citazione o brano di fonte</a:t>
            </a:r>
          </a:p>
        </p:txBody>
      </p:sp>
      <p:sp>
        <p:nvSpPr>
          <p:cNvPr id="5" name="Attribuzione"/>
          <p:cNvSpPr>
            <a:spLocks noGrp="1"/>
          </p:cNvSpPr>
          <p:nvPr>
            <p:ph type="body" idx="13" hasCustomPrompt="1"/>
          </p:nvPr>
        </p:nvSpPr>
        <p:spPr>
          <a:xfrm>
            <a:off x="1280160" y="5029200"/>
            <a:ext cx="9601200" cy="4572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Autore, opera, anno</a:t>
            </a:r>
          </a:p>
        </p:txBody>
      </p:sp>
      <p:sp>
        <p:nvSpPr>
          <p:cNvPr id="6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Fai clic per modificare il titolo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1554480"/>
            <a:ext cx="10908792" cy="45720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2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Fai clic per modificare gli stili del testo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144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73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ubi.com/it/films/j-accuse/trailer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dirty="0">
                <a:solidFill>
                  <a:srgbClr val="0070C0"/>
                </a:solidFill>
              </a:rPr>
              <a:t>Lezione </a:t>
            </a:r>
            <a:r>
              <a:rPr lang="it-IT" dirty="0">
                <a:solidFill>
                  <a:srgbClr val="0070C0"/>
                </a:solidFill>
              </a:rPr>
              <a:t>6</a:t>
            </a:r>
            <a:r>
              <a:rPr dirty="0">
                <a:solidFill>
                  <a:srgbClr val="0070C0"/>
                </a:solidFill>
              </a:rPr>
              <a:t> · Unità I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La prima guerra mondiale (2)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I</a:t>
            </a:r>
            <a:r>
              <a:rPr lang="it-IT"/>
              <a:t>.6.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dirty="0">
                <a:solidFill>
                  <a:srgbClr val="0070C0"/>
                </a:solidFill>
              </a:rPr>
              <a:t>1871–1918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L’apocalisse della modernità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it-IT" dirty="0"/>
              <a:t>Dalle crisi di fine Ottocento alla prima guerra mondiale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70C0"/>
              </a:buClr>
            </a:pPr>
            <a:r>
              <a:rPr lang="it-IT" dirty="0"/>
              <a:t>Gli eventi</a:t>
            </a:r>
            <a:endParaRPr dirty="0"/>
          </a:p>
          <a:p>
            <a:pPr>
              <a:buClr>
                <a:srgbClr val="0070C0"/>
              </a:buClr>
            </a:pPr>
            <a:r>
              <a:rPr lang="it-IT" dirty="0"/>
              <a:t>Cultura di guerra</a:t>
            </a:r>
            <a:endParaRPr dirty="0"/>
          </a:p>
          <a:p>
            <a:pPr>
              <a:buClr>
                <a:srgbClr val="0070C0"/>
              </a:buClr>
            </a:pPr>
            <a:r>
              <a:rPr lang="it-IT" dirty="0"/>
              <a:t>Propaganda</a:t>
            </a:r>
          </a:p>
          <a:p>
            <a:pPr>
              <a:buClr>
                <a:srgbClr val="0070C0"/>
              </a:buClr>
            </a:pPr>
            <a:r>
              <a:rPr lang="it-IT" dirty="0"/>
              <a:t>Brutalità della guerra, brutalizzazione della politica</a:t>
            </a:r>
          </a:p>
          <a:p>
            <a:pPr>
              <a:buClr>
                <a:srgbClr val="0070C0"/>
              </a:buClr>
            </a:pPr>
            <a:r>
              <a:rPr lang="it-IT" dirty="0"/>
              <a:t>La memoria della guerra</a:t>
            </a:r>
          </a:p>
          <a:p>
            <a:pPr>
              <a:buClr>
                <a:srgbClr val="0070C0"/>
              </a:buClr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688912C-483B-0F66-48AC-AF3D400C5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Cultura di guerra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F816C1D-77A1-9485-5068-5894532D7E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1" y="1751310"/>
            <a:ext cx="7016082" cy="4293030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600"/>
              </a:spcAft>
              <a:buClr>
                <a:srgbClr val="0070C0"/>
              </a:buClr>
              <a:buFont typeface="Wingdings" pitchFamily="2" charset="2"/>
              <a:buChar char="q"/>
            </a:pP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aspettative / </a:t>
            </a:r>
            <a:r>
              <a:rPr lang="it-IT" sz="2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esperienza</a:t>
            </a:r>
            <a:r>
              <a:rPr lang="it-IT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 guerra</a:t>
            </a:r>
          </a:p>
          <a:p>
            <a:pPr marL="342900" indent="-342900">
              <a:spcAft>
                <a:spcPts val="600"/>
              </a:spcAft>
              <a:buClr>
                <a:srgbClr val="0070C0"/>
              </a:buClr>
              <a:buFont typeface="Wingdings" pitchFamily="2" charset="2"/>
              <a:buChar char="q"/>
            </a:pP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rinascita del </a:t>
            </a:r>
            <a:r>
              <a:rPr lang="it-IT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mito</a:t>
            </a: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, ‘regressione’ verso forme antiche di pensare ed esperire la realtà</a:t>
            </a:r>
          </a:p>
          <a:p>
            <a:pPr marL="342900" indent="-342900">
              <a:spcAft>
                <a:spcPts val="600"/>
              </a:spcAft>
              <a:buClr>
                <a:srgbClr val="0070C0"/>
              </a:buClr>
              <a:buFont typeface="Wingdings" pitchFamily="2" charset="2"/>
              <a:buChar char="q"/>
            </a:pPr>
            <a:r>
              <a:rPr lang="it-IT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cameratismo</a:t>
            </a:r>
          </a:p>
          <a:p>
            <a:pPr marL="342900" indent="-342900">
              <a:spcAft>
                <a:spcPts val="600"/>
              </a:spcAft>
              <a:buClr>
                <a:srgbClr val="0070C0"/>
              </a:buClr>
              <a:buFont typeface="Wingdings" pitchFamily="2" charset="2"/>
              <a:buChar char="q"/>
            </a:pPr>
            <a:r>
              <a:rPr lang="it-IT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shell shock</a:t>
            </a:r>
          </a:p>
          <a:p>
            <a:pPr marL="228600" indent="-228600" algn="just">
              <a:lnSpc>
                <a:spcPct val="120000"/>
              </a:lnSpc>
              <a:buFontTx/>
              <a:buChar char="-"/>
            </a:pPr>
            <a:endParaRPr lang="it-IT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106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368596-585F-6E4B-DAAB-C447F0A81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4904D8-5DC4-2B03-BE5E-75BF7A819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dirty="0">
                <a:solidFill>
                  <a:srgbClr val="0070C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Otto Dix, </a:t>
            </a:r>
            <a:r>
              <a:rPr lang="it-IT" i="1" dirty="0">
                <a:solidFill>
                  <a:srgbClr val="0070C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Trittico della guerra</a:t>
            </a:r>
            <a:r>
              <a:rPr lang="it-IT" dirty="0">
                <a:solidFill>
                  <a:srgbClr val="0070C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(1929-1932)</a:t>
            </a:r>
            <a:endParaRPr lang="it-IT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  <p:pic>
        <p:nvPicPr>
          <p:cNvPr id="7" name="Immagine 6" descr="Trittico della guerra” di Otto Dix – Leonardo Ostuni">
            <a:extLst>
              <a:ext uri="{FF2B5EF4-FFF2-40B4-BE49-F238E27FC236}">
                <a16:creationId xmlns:a16="http://schemas.microsoft.com/office/drawing/2014/main" id="{85347D82-42DF-D6B2-B50B-8ECA2B974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6661" y="1350000"/>
            <a:ext cx="8495630" cy="5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126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8CA982-6A6A-81BE-893E-E538CB6A2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Propaganda</a:t>
            </a:r>
          </a:p>
        </p:txBody>
      </p:sp>
      <p:pic>
        <p:nvPicPr>
          <p:cNvPr id="3" name="Segnaposto contenuto 4" descr="url.jpg">
            <a:extLst>
              <a:ext uri="{FF2B5EF4-FFF2-40B4-BE49-F238E27FC236}">
                <a16:creationId xmlns:a16="http://schemas.microsoft.com/office/drawing/2014/main" id="{862D6095-A44C-7F17-C8BD-45076DCAA1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86000"/>
            <a:ext cx="2087025" cy="2772000"/>
          </a:xfrm>
          <a:prstGeom prst="rect">
            <a:avLst/>
          </a:prstGeom>
        </p:spPr>
      </p:pic>
      <p:pic>
        <p:nvPicPr>
          <p:cNvPr id="4" name="Picture 4" descr="Parlano di pace e nasconde il pugnale! (They talk about peace and conceal  the dagger!) by Borelli - Artvee">
            <a:extLst>
              <a:ext uri="{FF2B5EF4-FFF2-40B4-BE49-F238E27FC236}">
                <a16:creationId xmlns:a16="http://schemas.microsoft.com/office/drawing/2014/main" id="{01A792D8-C43A-71A8-4B52-AD953CE9D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935" y="3416300"/>
            <a:ext cx="2362200" cy="344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119B33EA-3661-CE9D-DF91-79E7BAF47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965" y="1701500"/>
            <a:ext cx="3930723" cy="52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Segnaposto contenuto 3" descr="images-6.jpeg">
            <a:extLst>
              <a:ext uri="{FF2B5EF4-FFF2-40B4-BE49-F238E27FC236}">
                <a16:creationId xmlns:a16="http://schemas.microsoft.com/office/drawing/2014/main" id="{4CB59D18-3BBF-999E-58E0-CE5A6BF3A2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6598" y="2070000"/>
            <a:ext cx="3495402" cy="47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664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15729DE-5EBE-9070-778D-B73337D9D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Brutalità della guerra, brutalizzazione della politica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38A59AD-CBF8-EF43-2ED2-35E86859E4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Picture 2" descr="Le guerre mondiali. Dalla tragedia al mito dei caduti - George L. Mosse - copertina">
            <a:extLst>
              <a:ext uri="{FF2B5EF4-FFF2-40B4-BE49-F238E27FC236}">
                <a16:creationId xmlns:a16="http://schemas.microsoft.com/office/drawing/2014/main" id="{3C531D31-1B66-D788-D818-2EBFD2EAC6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" y="1600200"/>
            <a:ext cx="2900892" cy="4351338"/>
          </a:xfrm>
          <a:prstGeom prst="rect">
            <a:avLst/>
          </a:prstGeom>
          <a:noFill/>
          <a:ln>
            <a:solidFill>
              <a:srgbClr val="2E379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75FDB686-ACB7-B6AF-C25B-BF4D61F1F6DA}"/>
              </a:ext>
            </a:extLst>
          </p:cNvPr>
          <p:cNvSpPr txBox="1"/>
          <p:nvPr/>
        </p:nvSpPr>
        <p:spPr>
          <a:xfrm>
            <a:off x="5232400" y="1662737"/>
            <a:ext cx="60960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q"/>
            </a:pPr>
            <a:r>
              <a:rPr lang="it-IT" sz="2800" dirty="0">
                <a:cs typeface="Times New Roman" panose="02020603050405020304" pitchFamily="18" charset="0"/>
              </a:rPr>
              <a:t> </a:t>
            </a:r>
            <a:r>
              <a:rPr lang="it-IT" sz="2800" b="1" dirty="0">
                <a:cs typeface="Times New Roman" panose="02020603050405020304" pitchFamily="18" charset="0"/>
              </a:rPr>
              <a:t>brutalità</a:t>
            </a:r>
            <a:r>
              <a:rPr lang="it-IT" sz="2800" dirty="0">
                <a:cs typeface="Times New Roman" panose="02020603050405020304" pitchFamily="18" charset="0"/>
              </a:rPr>
              <a:t> dei </a:t>
            </a:r>
            <a:r>
              <a:rPr lang="it-IT" sz="2800" b="1" dirty="0">
                <a:cs typeface="Times New Roman" panose="02020603050405020304" pitchFamily="18" charset="0"/>
              </a:rPr>
              <a:t>combattimenti</a:t>
            </a:r>
            <a:r>
              <a:rPr lang="it-IT" sz="2800" dirty="0">
                <a:cs typeface="Times New Roman" panose="02020603050405020304" pitchFamily="18" charset="0"/>
              </a:rPr>
              <a:t> / brutalità del </a:t>
            </a:r>
            <a:r>
              <a:rPr lang="it-IT" sz="2800" b="1" dirty="0">
                <a:cs typeface="Times New Roman" panose="02020603050405020304" pitchFamily="18" charset="0"/>
              </a:rPr>
              <a:t>linguaggio</a:t>
            </a:r>
            <a:r>
              <a:rPr lang="it-IT" sz="2800" dirty="0">
                <a:cs typeface="Times New Roman" panose="02020603050405020304" pitchFamily="18" charset="0"/>
              </a:rPr>
              <a:t> e del </a:t>
            </a:r>
            <a:r>
              <a:rPr lang="it-IT" sz="2800" b="1" dirty="0">
                <a:cs typeface="Times New Roman" panose="02020603050405020304" pitchFamily="18" charset="0"/>
              </a:rPr>
              <a:t>comportamento</a:t>
            </a:r>
            <a:r>
              <a:rPr lang="it-IT" sz="2800" dirty="0">
                <a:cs typeface="Times New Roman" panose="02020603050405020304" pitchFamily="18" charset="0"/>
              </a:rPr>
              <a:t> politico</a:t>
            </a:r>
          </a:p>
          <a:p>
            <a:pPr>
              <a:buClr>
                <a:srgbClr val="0070C0"/>
              </a:buClr>
              <a:buFont typeface="Wingdings" pitchFamily="2" charset="2"/>
              <a:buChar char="q"/>
            </a:pPr>
            <a:r>
              <a:rPr lang="it-IT" sz="2800" dirty="0">
                <a:cs typeface="Times New Roman" panose="02020603050405020304" pitchFamily="18" charset="0"/>
              </a:rPr>
              <a:t> il fenomeno dei </a:t>
            </a:r>
            <a:r>
              <a:rPr lang="it-IT" sz="2800" b="1" dirty="0">
                <a:cs typeface="Times New Roman" panose="02020603050405020304" pitchFamily="18" charset="0"/>
              </a:rPr>
              <a:t>volontari di guerra</a:t>
            </a:r>
          </a:p>
          <a:p>
            <a:pPr>
              <a:buClr>
                <a:srgbClr val="0070C0"/>
              </a:buClr>
              <a:buFont typeface="Wingdings" pitchFamily="2" charset="2"/>
              <a:buChar char="q"/>
            </a:pPr>
            <a:r>
              <a:rPr lang="it-IT" sz="2800" dirty="0">
                <a:cs typeface="Times New Roman" panose="02020603050405020304" pitchFamily="18" charset="0"/>
              </a:rPr>
              <a:t> l’immagine del </a:t>
            </a:r>
            <a:r>
              <a:rPr lang="it-IT" sz="2800" b="1" dirty="0">
                <a:cs typeface="Times New Roman" panose="02020603050405020304" pitchFamily="18" charset="0"/>
              </a:rPr>
              <a:t>nemico</a:t>
            </a:r>
          </a:p>
          <a:p>
            <a:pPr>
              <a:buClr>
                <a:srgbClr val="0070C0"/>
              </a:buClr>
              <a:buFont typeface="Wingdings" pitchFamily="2" charset="2"/>
              <a:buChar char="q"/>
            </a:pPr>
            <a:r>
              <a:rPr lang="it-IT" sz="2800" dirty="0">
                <a:cs typeface="Times New Roman" panose="02020603050405020304" pitchFamily="18" charset="0"/>
              </a:rPr>
              <a:t> le ‘</a:t>
            </a:r>
            <a:r>
              <a:rPr lang="it-IT" sz="2800" b="1" dirty="0">
                <a:cs typeface="Times New Roman" panose="02020603050405020304" pitchFamily="18" charset="0"/>
              </a:rPr>
              <a:t>false notizie</a:t>
            </a:r>
            <a:r>
              <a:rPr lang="it-IT" sz="2800" dirty="0">
                <a:cs typeface="Times New Roman" panose="02020603050405020304" pitchFamily="18" charset="0"/>
              </a:rPr>
              <a:t>’</a:t>
            </a:r>
          </a:p>
          <a:p>
            <a:pPr>
              <a:buClr>
                <a:srgbClr val="0070C0"/>
              </a:buClr>
              <a:buFont typeface="Wingdings" pitchFamily="2" charset="2"/>
              <a:buChar char="q"/>
            </a:pPr>
            <a:r>
              <a:rPr lang="it-IT" sz="2800" dirty="0">
                <a:cs typeface="Times New Roman" panose="02020603050405020304" pitchFamily="18" charset="0"/>
              </a:rPr>
              <a:t> l’ideale del </a:t>
            </a:r>
            <a:r>
              <a:rPr lang="it-IT" sz="2800" b="1" dirty="0">
                <a:cs typeface="Times New Roman" panose="02020603050405020304" pitchFamily="18" charset="0"/>
              </a:rPr>
              <a:t>sacrificio</a:t>
            </a:r>
            <a:r>
              <a:rPr lang="it-IT" sz="2800" dirty="0">
                <a:cs typeface="Times New Roman" panose="02020603050405020304" pitchFamily="18" charset="0"/>
              </a:rPr>
              <a:t>, la </a:t>
            </a:r>
            <a:r>
              <a:rPr lang="it-IT" sz="2800" b="1" dirty="0">
                <a:cs typeface="Times New Roman" panose="02020603050405020304" pitchFamily="18" charset="0"/>
              </a:rPr>
              <a:t>morte</a:t>
            </a:r>
            <a:r>
              <a:rPr lang="it-IT" sz="2800" dirty="0">
                <a:cs typeface="Times New Roman" panose="02020603050405020304" pitchFamily="18" charset="0"/>
              </a:rPr>
              <a:t> e il </a:t>
            </a:r>
            <a:r>
              <a:rPr lang="it-IT" sz="2800" b="1" dirty="0">
                <a:cs typeface="Times New Roman" panose="02020603050405020304" pitchFamily="18" charset="0"/>
              </a:rPr>
              <a:t>lutto collettivo</a:t>
            </a:r>
          </a:p>
          <a:p>
            <a:pPr>
              <a:buClr>
                <a:srgbClr val="0070C0"/>
              </a:buClr>
              <a:buFont typeface="Wingdings" pitchFamily="2" charset="2"/>
              <a:buChar char="q"/>
            </a:pPr>
            <a:r>
              <a:rPr lang="it-IT" sz="2800" dirty="0">
                <a:cs typeface="Times New Roman" panose="02020603050405020304" pitchFamily="18" charset="0"/>
              </a:rPr>
              <a:t> i </a:t>
            </a:r>
            <a:r>
              <a:rPr lang="it-IT" sz="2800" b="1" dirty="0">
                <a:cs typeface="Times New Roman" panose="02020603050405020304" pitchFamily="18" charset="0"/>
              </a:rPr>
              <a:t>riti del ricordo </a:t>
            </a:r>
            <a:r>
              <a:rPr lang="it-IT" sz="2800" dirty="0">
                <a:cs typeface="Times New Roman" panose="02020603050405020304" pitchFamily="18" charset="0"/>
              </a:rPr>
              <a:t>&gt; sacralizzazione e banalizzazione della guerra</a:t>
            </a:r>
          </a:p>
        </p:txBody>
      </p:sp>
    </p:spTree>
    <p:extLst>
      <p:ext uri="{BB962C8B-B14F-4D97-AF65-F5344CB8AC3E}">
        <p14:creationId xmlns:p14="http://schemas.microsoft.com/office/powerpoint/2010/main" val="1619547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6B65370-4B58-0CBC-DC00-1164A0088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chemeClr val="tx1"/>
                </a:solidFill>
                <a:cs typeface="Times New Roman" panose="02020603050405020304" pitchFamily="18" charset="0"/>
              </a:rPr>
              <a:t>Abel Gance, </a:t>
            </a:r>
            <a:r>
              <a:rPr lang="it-IT" i="1" dirty="0">
                <a:solidFill>
                  <a:schemeClr val="tx1"/>
                </a:solidFill>
                <a:cs typeface="Times New Roman" panose="02020603050405020304" pitchFamily="18" charset="0"/>
              </a:rPr>
              <a:t>J’accuse</a:t>
            </a:r>
            <a:r>
              <a:rPr lang="it-IT" dirty="0">
                <a:solidFill>
                  <a:schemeClr val="tx1"/>
                </a:solidFill>
                <a:cs typeface="Times New Roman" panose="02020603050405020304" pitchFamily="18" charset="0"/>
              </a:rPr>
              <a:t> (1919)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" name="Segnaposto contenuto 11">
            <a:extLst>
              <a:ext uri="{FF2B5EF4-FFF2-40B4-BE49-F238E27FC236}">
                <a16:creationId xmlns:a16="http://schemas.microsoft.com/office/drawing/2014/main" id="{60106B22-CB7E-ABD9-0EC9-754022BA69AB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5181600" cy="4351338"/>
          </a:xfrm>
          <a:prstGeom prst="rect">
            <a:avLst/>
          </a:prstGeom>
          <a:ln>
            <a:noFill/>
          </a:ln>
        </p:spPr>
        <p:txBody>
          <a:bodyPr/>
          <a:lstStyle>
            <a:lvl1pPr marL="2857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144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573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>
              <a:buFont typeface="Arial"/>
              <a:buNone/>
            </a:pPr>
            <a:r>
              <a:rPr lang="it-IT" sz="2800" dirty="0">
                <a:latin typeface="Calibri" panose="020F0502020204030204" pitchFamily="34" charset="0"/>
                <a:cs typeface="Calibri" panose="020F0502020204030204" pitchFamily="34" charset="0"/>
              </a:rPr>
              <a:t>Due uomini, uno sposato, l’altro amante della moglie di questi, si incontrano nelle trincee della prima g</a:t>
            </a:r>
            <a:r>
              <a:rPr lang="it-IT" sz="2800" dirty="0">
                <a:cs typeface="Calibri" panose="020F0502020204030204" pitchFamily="34" charset="0"/>
              </a:rPr>
              <a:t>uerra mondiale</a:t>
            </a:r>
            <a:r>
              <a:rPr lang="it-IT" sz="2800" dirty="0">
                <a:latin typeface="Calibri" panose="020F0502020204030204" pitchFamily="34" charset="0"/>
                <a:cs typeface="Calibri" panose="020F0502020204030204" pitchFamily="34" charset="0"/>
              </a:rPr>
              <a:t>. I loro racconti diventano il microcosmo degli orrori della guerra.</a:t>
            </a:r>
          </a:p>
          <a:p>
            <a:pPr marL="0" indent="0">
              <a:buFont typeface="Arial"/>
              <a:buNone/>
            </a:pPr>
            <a:endParaRPr lang="it-IT" dirty="0"/>
          </a:p>
        </p:txBody>
      </p:sp>
      <p:pic>
        <p:nvPicPr>
          <p:cNvPr id="4" name="Segnaposto contenuto 13">
            <a:extLst>
              <a:ext uri="{FF2B5EF4-FFF2-40B4-BE49-F238E27FC236}">
                <a16:creationId xmlns:a16="http://schemas.microsoft.com/office/drawing/2014/main" id="{601AC7E0-5EB1-6EE1-82D4-AFEF88976B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520" y="2352171"/>
            <a:ext cx="5181600" cy="3824792"/>
          </a:xfrm>
          <a:prstGeom prst="rect">
            <a:avLst/>
          </a:prstGeom>
          <a:ln>
            <a:noFill/>
          </a:ln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98094598-340B-7EE8-F6C0-4ADBCC1F5922}"/>
              </a:ext>
            </a:extLst>
          </p:cNvPr>
          <p:cNvSpPr txBox="1"/>
          <p:nvPr/>
        </p:nvSpPr>
        <p:spPr>
          <a:xfrm>
            <a:off x="6756400" y="145629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dirty="0">
                <a:hlinkClick r:id="rId3"/>
              </a:rPr>
              <a:t>https://mubi.com/it/films/j-accuse/trailer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3629102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DB6044-1939-FB8F-9E3C-9BE3AA5D9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y a plus </a:t>
            </a:r>
            <a:r>
              <a:rPr lang="it-IT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inconnu</a:t>
            </a:r>
            <a:r>
              <a:rPr lang="it-I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lang="it-I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le </a:t>
            </a:r>
            <a:r>
              <a:rPr lang="it-IT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soldat</a:t>
            </a:r>
            <a:r>
              <a:rPr lang="it-I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inconnu</a:t>
            </a:r>
            <a:r>
              <a:rPr lang="it-I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sa femme</a:t>
            </a:r>
            <a:br>
              <a:rPr lang="it-I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 agosto 1970, </a:t>
            </a:r>
            <a:r>
              <a:rPr lang="it-IT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Mouvement</a:t>
            </a:r>
            <a:r>
              <a:rPr lang="it-I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it-IT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libération</a:t>
            </a:r>
            <a:r>
              <a:rPr lang="it-I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</a:t>
            </a:r>
            <a:r>
              <a:rPr lang="it-I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femmes (</a:t>
            </a:r>
            <a:r>
              <a:rPr lang="it-IT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Mlf</a:t>
            </a:r>
            <a:r>
              <a:rPr lang="it-I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3" name="Picture 6" descr="La naissance du MLF : “Il y a encore plus inconnu que le Soldat inconnu, sa  femme” | France Culture">
            <a:extLst>
              <a:ext uri="{FF2B5EF4-FFF2-40B4-BE49-F238E27FC236}">
                <a16:creationId xmlns:a16="http://schemas.microsoft.com/office/drawing/2014/main" id="{589F8416-D893-85B2-50D9-621666BB4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54000"/>
            <a:ext cx="5654482" cy="32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55EA1A9C-7E60-7BD4-1D8F-F2DB6F50D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482" y="3546000"/>
            <a:ext cx="3294276" cy="33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8B2775AB-C931-B13D-9135-1BB18B46AD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2869" y="1638000"/>
            <a:ext cx="3169131" cy="38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419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9DF70D8-C8F1-E448-2A3E-175C35270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>
                <a:solidFill>
                  <a:schemeClr val="tx1"/>
                </a:solidFill>
                <a:cs typeface="Times New Roman" panose="02020603050405020304" pitchFamily="18" charset="0"/>
              </a:rPr>
              <a:t>Marc Bloch, </a:t>
            </a:r>
            <a:r>
              <a:rPr lang="it-IT" i="1" dirty="0">
                <a:solidFill>
                  <a:schemeClr val="tx1"/>
                </a:solidFill>
                <a:cs typeface="Times New Roman" panose="02020603050405020304" pitchFamily="18" charset="0"/>
              </a:rPr>
              <a:t>Riflessioni di uno storico sulle false notizie di guerra </a:t>
            </a:r>
            <a:r>
              <a:rPr lang="it-IT" dirty="0">
                <a:solidFill>
                  <a:schemeClr val="tx1"/>
                </a:solidFill>
                <a:cs typeface="Times New Roman" panose="02020603050405020304" pitchFamily="18" charset="0"/>
              </a:rPr>
              <a:t>(1921)</a:t>
            </a:r>
            <a:endParaRPr lang="it-IT" dirty="0">
              <a:solidFill>
                <a:schemeClr val="tx1"/>
              </a:solidFill>
            </a:endParaRPr>
          </a:p>
        </p:txBody>
      </p:sp>
      <p:pic>
        <p:nvPicPr>
          <p:cNvPr id="3" name="Segnaposto contenuto 6">
            <a:extLst>
              <a:ext uri="{FF2B5EF4-FFF2-40B4-BE49-F238E27FC236}">
                <a16:creationId xmlns:a16="http://schemas.microsoft.com/office/drawing/2014/main" id="{459F95AC-7482-4FA4-9C71-ACC7A2427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5330" y="1825625"/>
            <a:ext cx="3141340" cy="435133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2119145"/>
      </p:ext>
    </p:extLst>
  </p:cSld>
  <p:clrMapOvr>
    <a:masterClrMapping/>
  </p:clrMapOvr>
</p:sld>
</file>

<file path=ppt/theme/theme1.xml><?xml version="1.0" encoding="utf-8"?>
<a:theme xmlns:a="http://schemas.openxmlformats.org/drawingml/2006/main" name="Storia contemporanea">
  <a:themeElements>
    <a:clrScheme name="Storia contemporanea">
      <a:dk1>
        <a:srgbClr val="20232A"/>
      </a:dk1>
      <a:lt1>
        <a:srgbClr val="FFFFFF"/>
      </a:lt1>
      <a:dk2>
        <a:srgbClr val="5B6270"/>
      </a:dk2>
      <a:lt2>
        <a:srgbClr val="F3F4F6"/>
      </a:lt2>
      <a:accent1>
        <a:srgbClr val="D42A23"/>
      </a:accent1>
      <a:accent2>
        <a:srgbClr val="20232A"/>
      </a:accent2>
      <a:accent3>
        <a:srgbClr val="5B6270"/>
      </a:accent3>
      <a:accent4>
        <a:srgbClr val="FF6A61"/>
      </a:accent4>
      <a:accent5>
        <a:srgbClr val="8A93A0"/>
      </a:accent5>
      <a:accent6>
        <a:srgbClr val="6B7A2E"/>
      </a:accent6>
      <a:hlink>
        <a:srgbClr val="C4241D"/>
      </a:hlink>
      <a:folHlink>
        <a:srgbClr val="5B6270"/>
      </a:folHlink>
    </a:clrScheme>
    <a:fontScheme name="Offic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234</Words>
  <Application>Microsoft Macintosh PowerPoint</Application>
  <PresentationFormat>Widescreen</PresentationFormat>
  <Paragraphs>30</Paragraphs>
  <Slides>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5" baseType="lpstr">
      <vt:lpstr>Arial</vt:lpstr>
      <vt:lpstr>Calibri</vt:lpstr>
      <vt:lpstr>Cambria</vt:lpstr>
      <vt:lpstr>Times New Roman</vt:lpstr>
      <vt:lpstr>Wingdings</vt:lpstr>
      <vt:lpstr>Storia contemporanea</vt:lpstr>
      <vt:lpstr>La prima guerra mondiale (2)</vt:lpstr>
      <vt:lpstr>L’apocalisse della modernità</vt:lpstr>
      <vt:lpstr>Cultura di guerra</vt:lpstr>
      <vt:lpstr>Otto Dix, Trittico della guerra (1929-1932)</vt:lpstr>
      <vt:lpstr>Propaganda</vt:lpstr>
      <vt:lpstr>Brutalità della guerra, brutalizzazione della politica</vt:lpstr>
      <vt:lpstr>Abel Gance, J’accuse (1919)</vt:lpstr>
      <vt:lpstr>Il y a plus inconnu que le soldat inconnu – sa femme 26 agosto 1970, Mouvement de libération des femmes (Mlf)</vt:lpstr>
      <vt:lpstr>Marc Bloch, Riflessioni di uno storico sulle false notizie di guerra (1921)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Modello lezione – Storia contemporanea</dc:title>
  <dc:subject>PptxGenJS Presentation</dc:subject>
  <dc:creator>PptxGenJS</dc:creator>
  <cp:lastModifiedBy>maddalena carli</cp:lastModifiedBy>
  <cp:revision>16</cp:revision>
  <dcterms:created xsi:type="dcterms:W3CDTF">2026-09-21T05:41:18Z</dcterms:created>
  <dcterms:modified xsi:type="dcterms:W3CDTF">2026-10-17T20:00:37Z</dcterms:modified>
</cp:coreProperties>
</file>