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sz="4200" dirty="0">
                <a:latin typeface="Verdana" panose="020B0604030504040204" pitchFamily="34" charset="0"/>
                <a:ea typeface="Verdana" panose="020B0604030504040204" pitchFamily="34" charset="0"/>
              </a:rPr>
              <a:t>La </a:t>
            </a:r>
            <a:r>
              <a:rPr sz="4200" dirty="0" err="1">
                <a:latin typeface="Verdana" panose="020B0604030504040204" pitchFamily="34" charset="0"/>
                <a:ea typeface="Verdana" panose="020B0604030504040204" pitchFamily="34" charset="0"/>
              </a:rPr>
              <a:t>Relazione</a:t>
            </a:r>
            <a:r>
              <a:rPr sz="4200" dirty="0">
                <a:latin typeface="Verdana" panose="020B0604030504040204" pitchFamily="34" charset="0"/>
                <a:ea typeface="Verdana" panose="020B0604030504040204" pitchFamily="34" charset="0"/>
              </a:rPr>
              <a:t> in </a:t>
            </a:r>
            <a:r>
              <a:rPr sz="4200" dirty="0" err="1">
                <a:latin typeface="Verdana" panose="020B0604030504040204" pitchFamily="34" charset="0"/>
                <a:ea typeface="Verdana" panose="020B0604030504040204" pitchFamily="34" charset="0"/>
              </a:rPr>
              <a:t>Sociologia</a:t>
            </a:r>
            <a:endParaRPr sz="4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325369"/>
            <a:ext cx="3276451" cy="1956841"/>
          </a:xfrm>
        </p:spPr>
        <p:txBody>
          <a:bodyPr anchor="b">
            <a:normAutofit/>
          </a:bodyPr>
          <a:lstStyle/>
          <a:p>
            <a:r>
              <a:rPr lang="en-GB" sz="470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Relazione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" y="2872899"/>
            <a:ext cx="3182691" cy="3320668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it-IT" sz="1900"/>
              <a:t>Termine multidimensionale</a:t>
            </a:r>
          </a:p>
          <a:p>
            <a:pPr>
              <a:buFontTx/>
              <a:buChar char="-"/>
            </a:pPr>
            <a:r>
              <a:rPr lang="it-IT" sz="1900"/>
              <a:t>Nesso, legame, connessione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25AB2BD-770F-9CD7-282D-BA3EFBA9FC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143" r="8630"/>
          <a:stretch/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La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Relazione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Sociale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(RS)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  <a:buFontTx/>
              <a:buChar char="-"/>
            </a:pP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Rinvia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a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legami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simbolici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o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intenzionali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tra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soggetti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Fondamento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dell’identità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della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conoscenza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Struttura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l’azione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attribuisce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senso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RS come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ordine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realtà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(Donati, 2013)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47CAD46-38F7-81AE-7615-1A5D90954E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952" r="23882"/>
          <a:stretch/>
        </p:blipFill>
        <p:spPr>
          <a:xfrm>
            <a:off x="20" y="-2"/>
            <a:ext cx="4057627" cy="6858002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7647" y="-1"/>
            <a:ext cx="508635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6487" y="405685"/>
            <a:ext cx="4098726" cy="1559301"/>
          </a:xfrm>
        </p:spPr>
        <p:txBody>
          <a:bodyPr>
            <a:normAutofit/>
          </a:bodyPr>
          <a:lstStyle/>
          <a:p>
            <a:r>
              <a:rPr lang="en-GB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Approcci</a:t>
            </a: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alla</a:t>
            </a: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Relazione</a:t>
            </a: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Sociale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7647" y="2285999"/>
            <a:ext cx="4966610" cy="4495801"/>
          </a:xfrm>
        </p:spPr>
        <p:txBody>
          <a:bodyPr anchor="ctr">
            <a:normAutofit/>
          </a:bodyPr>
          <a:lstStyle/>
          <a:p>
            <a:pPr algn="just">
              <a:lnSpc>
                <a:spcPct val="150000"/>
              </a:lnSpc>
              <a:buFontTx/>
              <a:buChar char="-"/>
            </a:pP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Concetto passe-partout: interazione, riconoscimento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RS come dinamica di incontro e responsabilità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Media, tecnologia e connessione (approccio </a:t>
            </a:r>
            <a:r>
              <a:rPr lang="it-IT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connessionista</a:t>
            </a: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La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Relazione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nella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Teoria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Sociologica</a:t>
            </a:r>
            <a:endParaRPr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  <a:buFontTx/>
              <a:buChar char="-"/>
            </a:pP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Goethe e le </a:t>
            </a: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"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Affinità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elettive</a:t>
            </a: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"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Simmel: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relazioni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che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si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cristallizzano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in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forme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Buber: </a:t>
            </a: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"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Io-Tu'</a:t>
            </a: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"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e il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dialogo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interumano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Cesareo e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Vaccarini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(2006):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socialità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responsabilità</a:t>
            </a:r>
            <a:endParaRPr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Sfide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della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RS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nella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Postmodernità</a:t>
            </a:r>
            <a:endParaRPr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Mercificazione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dissolvimento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sociale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Relazioni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pure e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gassose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(Giddens, Houellebecq)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Digitalizzazione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e performance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economica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Civilizzazione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macchine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selfizzazione</a:t>
            </a:r>
            <a:endParaRPr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Risposte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Sociologiche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alle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Sfide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Attuali</a:t>
            </a:r>
            <a:endParaRPr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lnSpc>
                <a:spcPct val="130000"/>
              </a:lnSpc>
              <a:spcBef>
                <a:spcPts val="0"/>
              </a:spcBef>
              <a:buFontTx/>
              <a:buChar char="-"/>
            </a:pPr>
            <a:r>
              <a:rPr sz="2700" dirty="0" err="1">
                <a:latin typeface="Verdana" panose="020B0604030504040204" pitchFamily="34" charset="0"/>
                <a:ea typeface="Verdana" panose="020B0604030504040204" pitchFamily="34" charset="0"/>
              </a:rPr>
              <a:t>Paradigma</a:t>
            </a:r>
            <a:r>
              <a:rPr sz="2700" dirty="0">
                <a:latin typeface="Verdana" panose="020B0604030504040204" pitchFamily="34" charset="0"/>
                <a:ea typeface="Verdana" panose="020B0604030504040204" pitchFamily="34" charset="0"/>
              </a:rPr>
              <a:t> co-</a:t>
            </a:r>
            <a:r>
              <a:rPr sz="2700" dirty="0" err="1">
                <a:latin typeface="Verdana" panose="020B0604030504040204" pitchFamily="34" charset="0"/>
                <a:ea typeface="Verdana" panose="020B0604030504040204" pitchFamily="34" charset="0"/>
              </a:rPr>
              <a:t>rel</a:t>
            </a:r>
            <a:r>
              <a:rPr sz="2700" dirty="0">
                <a:latin typeface="Verdana" panose="020B0604030504040204" pitchFamily="34" charset="0"/>
                <a:ea typeface="Verdana" panose="020B0604030504040204" pitchFamily="34" charset="0"/>
              </a:rPr>
              <a:t>-</a:t>
            </a:r>
            <a:r>
              <a:rPr sz="2700" dirty="0" err="1">
                <a:latin typeface="Verdana" panose="020B0604030504040204" pitchFamily="34" charset="0"/>
                <a:ea typeface="Verdana" panose="020B0604030504040204" pitchFamily="34" charset="0"/>
              </a:rPr>
              <a:t>azionale</a:t>
            </a:r>
            <a:r>
              <a:rPr sz="2700" dirty="0">
                <a:latin typeface="Verdana" panose="020B0604030504040204" pitchFamily="34" charset="0"/>
                <a:ea typeface="Verdana" panose="020B0604030504040204" pitchFamily="34" charset="0"/>
              </a:rPr>
              <a:t> (Cipolla, 2015)</a:t>
            </a:r>
            <a:endParaRPr lang="it-IT" sz="27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FontTx/>
              <a:buChar char="-"/>
            </a:pPr>
            <a:endParaRPr lang="it-IT" sz="27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FontTx/>
              <a:buChar char="-"/>
            </a:pPr>
            <a:r>
              <a:rPr sz="2700" dirty="0" err="1">
                <a:latin typeface="Verdana" panose="020B0604030504040204" pitchFamily="34" charset="0"/>
                <a:ea typeface="Verdana" panose="020B0604030504040204" pitchFamily="34" charset="0"/>
              </a:rPr>
              <a:t>Ruolo</a:t>
            </a:r>
            <a:r>
              <a:rPr sz="2700" dirty="0">
                <a:latin typeface="Verdana" panose="020B0604030504040204" pitchFamily="34" charset="0"/>
                <a:ea typeface="Verdana" panose="020B0604030504040204" pitchFamily="34" charset="0"/>
              </a:rPr>
              <a:t> del Terzo </a:t>
            </a:r>
            <a:r>
              <a:rPr sz="2700" dirty="0" err="1">
                <a:latin typeface="Verdana" panose="020B0604030504040204" pitchFamily="34" charset="0"/>
                <a:ea typeface="Verdana" panose="020B0604030504040204" pitchFamily="34" charset="0"/>
              </a:rPr>
              <a:t>Settore</a:t>
            </a:r>
            <a:r>
              <a:rPr sz="2700" dirty="0">
                <a:latin typeface="Verdana" panose="020B0604030504040204" pitchFamily="34" charset="0"/>
                <a:ea typeface="Verdana" panose="020B0604030504040204" pitchFamily="34" charset="0"/>
              </a:rPr>
              <a:t> e del </a:t>
            </a:r>
            <a:r>
              <a:rPr sz="2700" dirty="0" err="1">
                <a:latin typeface="Verdana" panose="020B0604030504040204" pitchFamily="34" charset="0"/>
                <a:ea typeface="Verdana" panose="020B0604030504040204" pitchFamily="34" charset="0"/>
              </a:rPr>
              <a:t>privato</a:t>
            </a:r>
            <a:r>
              <a:rPr sz="2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700" dirty="0" err="1">
                <a:latin typeface="Verdana" panose="020B0604030504040204" pitchFamily="34" charset="0"/>
                <a:ea typeface="Verdana" panose="020B0604030504040204" pitchFamily="34" charset="0"/>
              </a:rPr>
              <a:t>sociale</a:t>
            </a:r>
            <a:endParaRPr lang="it-IT" sz="27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FontTx/>
              <a:buChar char="-"/>
            </a:pPr>
            <a:endParaRPr lang="it-IT" sz="27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FontTx/>
              <a:buChar char="-"/>
            </a:pPr>
            <a:r>
              <a:rPr sz="2700" dirty="0" err="1">
                <a:latin typeface="Verdana" panose="020B0604030504040204" pitchFamily="34" charset="0"/>
                <a:ea typeface="Verdana" panose="020B0604030504040204" pitchFamily="34" charset="0"/>
              </a:rPr>
              <a:t>Nuove</a:t>
            </a:r>
            <a:r>
              <a:rPr sz="2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700" dirty="0" err="1">
                <a:latin typeface="Verdana" panose="020B0604030504040204" pitchFamily="34" charset="0"/>
                <a:ea typeface="Verdana" panose="020B0604030504040204" pitchFamily="34" charset="0"/>
              </a:rPr>
              <a:t>strategie</a:t>
            </a:r>
            <a:r>
              <a:rPr sz="2700" dirty="0">
                <a:latin typeface="Verdana" panose="020B0604030504040204" pitchFamily="34" charset="0"/>
                <a:ea typeface="Verdana" panose="020B0604030504040204" pitchFamily="34" charset="0"/>
              </a:rPr>
              <a:t> per il bene </a:t>
            </a:r>
            <a:r>
              <a:rPr sz="2700" dirty="0" err="1">
                <a:latin typeface="Verdana" panose="020B0604030504040204" pitchFamily="34" charset="0"/>
                <a:ea typeface="Verdana" panose="020B0604030504040204" pitchFamily="34" charset="0"/>
              </a:rPr>
              <a:t>relazionale</a:t>
            </a:r>
            <a:r>
              <a:rPr sz="2700" dirty="0">
                <a:latin typeface="Verdana" panose="020B0604030504040204" pitchFamily="34" charset="0"/>
                <a:ea typeface="Verdana" panose="020B0604030504040204" pitchFamily="34" charset="0"/>
              </a:rPr>
              <a:t> (Donati, 2013)</a:t>
            </a:r>
            <a:endParaRPr lang="it-IT" sz="27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FontTx/>
              <a:buChar char="-"/>
            </a:pPr>
            <a:endParaRPr lang="it-IT" sz="27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FontTx/>
              <a:buChar char="-"/>
            </a:pPr>
            <a:r>
              <a:rPr sz="2700" dirty="0" err="1">
                <a:latin typeface="Verdana" panose="020B0604030504040204" pitchFamily="34" charset="0"/>
                <a:ea typeface="Verdana" panose="020B0604030504040204" pitchFamily="34" charset="0"/>
              </a:rPr>
              <a:t>Necessità</a:t>
            </a:r>
            <a:r>
              <a:rPr sz="27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sz="2700" dirty="0" err="1">
                <a:latin typeface="Verdana" panose="020B0604030504040204" pitchFamily="34" charset="0"/>
                <a:ea typeface="Verdana" panose="020B0604030504040204" pitchFamily="34" charset="0"/>
              </a:rPr>
              <a:t>aggiornare</a:t>
            </a:r>
            <a:r>
              <a:rPr sz="2700" dirty="0">
                <a:latin typeface="Verdana" panose="020B0604030504040204" pitchFamily="34" charset="0"/>
                <a:ea typeface="Verdana" panose="020B0604030504040204" pitchFamily="34" charset="0"/>
              </a:rPr>
              <a:t> la '</a:t>
            </a:r>
            <a:r>
              <a:rPr sz="2700" dirty="0" err="1">
                <a:latin typeface="Verdana" panose="020B0604030504040204" pitchFamily="34" charset="0"/>
                <a:ea typeface="Verdana" panose="020B0604030504040204" pitchFamily="34" charset="0"/>
              </a:rPr>
              <a:t>cassetta</a:t>
            </a:r>
            <a:r>
              <a:rPr sz="2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700" dirty="0" err="1">
                <a:latin typeface="Verdana" panose="020B0604030504040204" pitchFamily="34" charset="0"/>
                <a:ea typeface="Verdana" panose="020B0604030504040204" pitchFamily="34" charset="0"/>
              </a:rPr>
              <a:t>degli</a:t>
            </a:r>
            <a:r>
              <a:rPr sz="27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700" dirty="0" err="1">
                <a:latin typeface="Verdana" panose="020B0604030504040204" pitchFamily="34" charset="0"/>
                <a:ea typeface="Verdana" panose="020B0604030504040204" pitchFamily="34" charset="0"/>
              </a:rPr>
              <a:t>attrezzi</a:t>
            </a:r>
            <a:r>
              <a:rPr sz="2700" dirty="0">
                <a:latin typeface="Verdana" panose="020B0604030504040204" pitchFamily="34" charset="0"/>
                <a:ea typeface="Verdana" panose="020B0604030504040204" pitchFamily="34" charset="0"/>
              </a:rPr>
              <a:t>' </a:t>
            </a:r>
            <a:r>
              <a:rPr sz="2700" dirty="0" err="1">
                <a:latin typeface="Verdana" panose="020B0604030504040204" pitchFamily="34" charset="0"/>
                <a:ea typeface="Verdana" panose="020B0604030504040204" pitchFamily="34" charset="0"/>
              </a:rPr>
              <a:t>sociologica</a:t>
            </a:r>
            <a:endParaRPr sz="27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Bibliografia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Essenziale</a:t>
            </a:r>
            <a:endParaRPr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buFontTx/>
              <a:buChar char="-"/>
            </a:pP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Donati P. (2013),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Sociologia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della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relazione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, Il Mulino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buFontTx/>
              <a:buChar char="-"/>
            </a:pP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buFontTx/>
              <a:buChar char="-"/>
            </a:pP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Cipolla C. (2015), Dalla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relazione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alla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connessione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nella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web society,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FrancoAngeli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buFontTx/>
              <a:buChar char="-"/>
            </a:pP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buFontTx/>
              <a:buChar char="-"/>
            </a:pP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Ardigò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A. (1988), Per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una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sociologia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oltre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il post-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moderno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, Laterza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buFontTx/>
              <a:buChar char="-"/>
            </a:pP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buFontTx/>
              <a:buChar char="-"/>
            </a:pP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Boccia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Artieri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G. et al. (2022),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Comunicare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Persone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relazioni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, media, Laterza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La teoria del governo</a:t>
            </a:r>
            <a:b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delle relazioni</a:t>
            </a:r>
            <a:endParaRPr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lnSpc>
                <a:spcPts val="3400"/>
              </a:lnSpc>
              <a:spcBef>
                <a:spcPts val="0"/>
              </a:spcBef>
              <a:buFontTx/>
              <a:buChar char="-"/>
            </a:pP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Un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concetto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polisemico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interdisciplinare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ts val="3400"/>
              </a:lnSpc>
              <a:spcBef>
                <a:spcPts val="0"/>
              </a:spcBef>
              <a:buFontTx/>
              <a:buChar char="-"/>
            </a:pP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La relationship management theory è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stata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elaborata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da John A. Ledingham (2000)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ts val="3400"/>
              </a:lnSpc>
              <a:spcBef>
                <a:spcPts val="0"/>
              </a:spcBef>
              <a:buFontTx/>
              <a:buChar char="-"/>
            </a:pP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Ripresa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da Grunig et al. (2002), pone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l'accento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sul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ruolo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strategico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relazioni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ts val="3400"/>
              </a:lnSpc>
              <a:spcBef>
                <a:spcPts val="0"/>
              </a:spcBef>
              <a:buFontTx/>
              <a:buChar char="-"/>
            </a:pP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Definizione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chiave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(Ledingham, Bruning, 1998):</a:t>
            </a: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La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relazione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è «la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condizione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che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esiste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tra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un’organizzazione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suoi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pubblici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chiave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nella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quale le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azioni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dell’una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possono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impattare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sul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benessere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economico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sociale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culturale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o politico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dell’altra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»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Le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relazioni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sono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dinamiche</a:t>
            </a:r>
            <a:endParaRPr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ts val="3400"/>
              </a:lnSpc>
              <a:spcBef>
                <a:spcPts val="0"/>
              </a:spcBef>
              <a:buNone/>
            </a:pP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Caratteristiche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principali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  <a:endParaRPr lang="it-IT" sz="2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ts val="3400"/>
              </a:lnSpc>
              <a:spcBef>
                <a:spcPts val="0"/>
              </a:spcBef>
              <a:buFontTx/>
              <a:buChar char="-"/>
            </a:pP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Evolvono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nel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tempo,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adattandosi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alle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esigenze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parti</a:t>
            </a:r>
            <a:endParaRPr lang="it-IT" sz="2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ts val="3400"/>
              </a:lnSpc>
              <a:spcBef>
                <a:spcPts val="0"/>
              </a:spcBef>
              <a:buFontTx/>
              <a:buChar char="-"/>
            </a:pP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Interdipendenza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: influenza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reciproca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adattamento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al contest</a:t>
            </a: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o</a:t>
            </a:r>
          </a:p>
          <a:p>
            <a:pPr marL="0" indent="0" algn="just">
              <a:lnSpc>
                <a:spcPts val="3400"/>
              </a:lnSpc>
              <a:spcBef>
                <a:spcPts val="0"/>
              </a:spcBef>
              <a:buFontTx/>
              <a:buChar char="-"/>
            </a:pP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Scambio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informazioni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energia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risorse</a:t>
            </a:r>
            <a:endParaRPr lang="it-IT" sz="2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ts val="3400"/>
              </a:lnSpc>
              <a:spcBef>
                <a:spcPts val="0"/>
              </a:spcBef>
              <a:buFontTx/>
              <a:buChar char="-"/>
            </a:pP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Esperienze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precedenti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influenzano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la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qualità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relazioni</a:t>
            </a:r>
            <a:endParaRPr lang="it-IT" sz="2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ts val="3400"/>
              </a:lnSpc>
              <a:spcBef>
                <a:spcPts val="0"/>
              </a:spcBef>
              <a:buFontTx/>
              <a:buChar char="-"/>
            </a:pP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Conseguenze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dirette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sulle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decisioni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e sui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comportamenti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futuri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(Ledingham, 2003 e 2013)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Il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governo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relazioni</a:t>
            </a:r>
            <a:endParaRPr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ts val="3400"/>
              </a:lnSpc>
              <a:spcBef>
                <a:spcPts val="0"/>
              </a:spcBef>
              <a:buNone/>
            </a:pP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- 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Un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processo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strategico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per le RP</a:t>
            </a:r>
          </a:p>
          <a:p>
            <a:pPr marL="0" indent="0" algn="just">
              <a:lnSpc>
                <a:spcPts val="3400"/>
              </a:lnSpc>
              <a:spcBef>
                <a:spcPts val="0"/>
              </a:spcBef>
              <a:buNone/>
            </a:pPr>
            <a:endParaRPr lang="it-IT" sz="2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ts val="3400"/>
              </a:lnSpc>
              <a:spcBef>
                <a:spcPts val="0"/>
              </a:spcBef>
              <a:buNone/>
            </a:pP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-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Obiettivo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portare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benefici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reciproci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a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organizzazione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pubblici</a:t>
            </a:r>
            <a:endParaRPr sz="2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ts val="3400"/>
              </a:lnSpc>
              <a:spcBef>
                <a:spcPts val="0"/>
              </a:spcBef>
            </a:pPr>
            <a:endParaRPr sz="2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ts val="3400"/>
              </a:lnSpc>
              <a:spcBef>
                <a:spcPts val="0"/>
              </a:spcBef>
              <a:buFontTx/>
              <a:buChar char="-"/>
            </a:pP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Principio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chiave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  <a:endParaRPr lang="it-IT" sz="2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ts val="3400"/>
              </a:lnSpc>
              <a:spcBef>
                <a:spcPts val="0"/>
              </a:spcBef>
              <a:buNone/>
            </a:pP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«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Relazioni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tra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organizzazione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pubblici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basate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su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interessi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comuni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obiettivi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condivisi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nel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tempo,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danno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origine a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comprensione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benefici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reciproci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» (Ledingham, 2003)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Oltre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la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persuasione</a:t>
            </a:r>
            <a:endParaRPr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Non solo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comunicazione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persuasione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(Bernays).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Le RP come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attività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complessa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di: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 &lt;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Costruzione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relazioni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 &lt;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Mantenimento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connessioni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con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pubblici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 &lt;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Miglioramento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continuo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dei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rapporti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tra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organizzazione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e stakeholder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475</Words>
  <Application>Microsoft Office PowerPoint</Application>
  <PresentationFormat>Presentazione su schermo (4:3)</PresentationFormat>
  <Paragraphs>67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6" baseType="lpstr">
      <vt:lpstr>Arial</vt:lpstr>
      <vt:lpstr>Calibri</vt:lpstr>
      <vt:lpstr>Verdana</vt:lpstr>
      <vt:lpstr>Office Theme</vt:lpstr>
      <vt:lpstr>La Relazione in Sociologia</vt:lpstr>
      <vt:lpstr>Relazione</vt:lpstr>
      <vt:lpstr>La Relazione Sociale (RS)</vt:lpstr>
      <vt:lpstr>Approcci alla Relazione Sociale</vt:lpstr>
      <vt:lpstr>La Relazione nella Teoria Sociologica</vt:lpstr>
      <vt:lpstr>Sfide della RS nella Postmodernità</vt:lpstr>
      <vt:lpstr>Risposte Sociologiche alle Sfide Attuali</vt:lpstr>
      <vt:lpstr>Bibliografia Essenziale</vt:lpstr>
      <vt:lpstr>La teoria del governo delle relazioni</vt:lpstr>
      <vt:lpstr>Le relazioni sono dinamiche</vt:lpstr>
      <vt:lpstr>Il governo delle relazioni</vt:lpstr>
      <vt:lpstr>Oltre la persuasione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nicola strizzolo</cp:lastModifiedBy>
  <cp:revision>11</cp:revision>
  <dcterms:created xsi:type="dcterms:W3CDTF">2013-01-27T09:14:16Z</dcterms:created>
  <dcterms:modified xsi:type="dcterms:W3CDTF">2025-03-10T07:38:37Z</dcterms:modified>
  <cp:category/>
</cp:coreProperties>
</file>