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2" r:id="rId14"/>
    <p:sldId id="257" r:id="rId15"/>
    <p:sldId id="269" r:id="rId16"/>
    <p:sldId id="270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811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97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83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4/7/2025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253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4/7/2025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190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4/7/2025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55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4/7/2025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78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4/7/2025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326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4/7/2025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965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533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757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740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A5CC087-09C6-F9AC-2696-8ABE6CFD11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3343" y="1137215"/>
            <a:ext cx="5804426" cy="3376766"/>
          </a:xfrm>
        </p:spPr>
        <p:txBody>
          <a:bodyPr anchor="t">
            <a:normAutofit/>
          </a:bodyPr>
          <a:lstStyle/>
          <a:p>
            <a:r>
              <a:rPr lang="it-IT" sz="4200" dirty="0">
                <a:latin typeface="Verdana" panose="020B0604030504040204" pitchFamily="34" charset="0"/>
                <a:ea typeface="Verdana" panose="020B0604030504040204" pitchFamily="34" charset="0"/>
              </a:rPr>
              <a:t>Casi di studio</a:t>
            </a:r>
            <a:endParaRPr lang="en-GB" sz="4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3FAF713-2985-FB40-A13A-AFE4781405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33343" y="4698347"/>
            <a:ext cx="5412440" cy="1002678"/>
          </a:xfrm>
        </p:spPr>
        <p:txBody>
          <a:bodyPr anchor="b">
            <a:normAutofit/>
          </a:bodyPr>
          <a:lstStyle/>
          <a:p>
            <a:endParaRPr lang="en-GB" sz="220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510FF9C-DAFC-9AF7-167E-703534A61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29" y="644804"/>
            <a:ext cx="4482554" cy="5568391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33343" y="723900"/>
            <a:ext cx="57150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E634B8-311A-4810-A5DB-7043D0280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33343" y="6134100"/>
            <a:ext cx="5715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265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Etica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e Social Media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nelle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RP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Il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caso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"Tweeting Under False Circumstances"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Introduzione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al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caso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Todd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Defren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fondatore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di SHIFT Communications</a:t>
            </a: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Cliente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influente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chiede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supporto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per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twittare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durante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una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fiera</a:t>
            </a: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È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etico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twittare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al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posto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cliente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senza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dichiararlo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Il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conflitto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etico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Cliente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con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molti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follower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abituati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all’interazione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diretta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Chiede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Defren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twittare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dal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suo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account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personale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Rischio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follower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potrebbero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sentirsi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ingannati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Fattori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interni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ed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esterni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Esterno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cultura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social media =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trasparenza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Interno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impegno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cliente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all'autenticità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Intenzioni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buone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, ma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rischi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etici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alti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Valori in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gioco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-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Lealtà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al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cliente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vs. ai follower.</a:t>
            </a:r>
          </a:p>
          <a:p>
            <a:pPr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-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Trasparenza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competenza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indipendenza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-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Servire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altri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online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richiede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chiarezza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Le parti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coinvolte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Dovere verso:</a:t>
            </a:r>
          </a:p>
          <a:p>
            <a:pPr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Sé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stesso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Cliente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Professione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 Media</a:t>
            </a:r>
          </a:p>
          <a:p>
            <a:pPr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 Società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I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principi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etici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Onestà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, fiducia,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trasparenza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autenticità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Etica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deontologica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agire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secondo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doveri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morali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soluzione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compromesso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Twittare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con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regole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Avviso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iniziale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Promemoria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ogni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10 tweet</a:t>
            </a:r>
          </a:p>
          <a:p>
            <a:pPr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Hashtag #team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Risultato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riflessione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Nessuna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reazione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negativa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Caso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pubblicato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nel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blog</a:t>
            </a:r>
          </a:p>
          <a:p>
            <a:pPr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Confronto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positivo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oltre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150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commenti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Conclusione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per il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corso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RP =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tecnica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+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etica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Social media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amplificano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dilemmi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Trasparenza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= fiducia</a:t>
            </a:r>
          </a:p>
          <a:p>
            <a:pPr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Discussione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aperta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=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valore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sociale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Il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caso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Abercrombie &amp; Fitch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Un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caso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limite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strategia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provocatoria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quando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il brand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paga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per “non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essere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indossato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”</a:t>
            </a:r>
          </a:p>
          <a:p>
            <a:pPr>
              <a:buFontTx/>
              <a:buChar char="-"/>
            </a:pP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Azienda: Abercrombie &amp; Fitch (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moda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giovane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esclusiva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, USA)</a:t>
            </a:r>
          </a:p>
          <a:p>
            <a:pPr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Identità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del brand: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selettivo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, cool, all-American,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elitario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Problema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: Mike “The Situation” Sorrentino (reality Jersey Shore)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indossa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il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marchio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Risposta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dell’azienda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: “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Siamo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preoccupati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per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l’immagine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marchio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. Ti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paghiamo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per NON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indossarlo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.”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B9020C-E723-5CF8-B9AB-018B5F1AF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The situation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Mike The Situation Sorrentino - How to get ready for the club">
            <a:hlinkClick r:id="" action="ppaction://media"/>
            <a:extLst>
              <a:ext uri="{FF2B5EF4-FFF2-40B4-BE49-F238E27FC236}">
                <a16:creationId xmlns:a16="http://schemas.microsoft.com/office/drawing/2014/main" id="{B98DDB0C-14FE-025D-317C-3F91D5B28CF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26996" y="1667328"/>
            <a:ext cx="4986338" cy="3740150"/>
          </a:xfrm>
        </p:spPr>
      </p:pic>
    </p:spTree>
    <p:extLst>
      <p:ext uri="{BB962C8B-B14F-4D97-AF65-F5344CB8AC3E}">
        <p14:creationId xmlns:p14="http://schemas.microsoft.com/office/powerpoint/2010/main" val="2176908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Chi è “The Situation”?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Char char="-"/>
            </a:pP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Un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personaggio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mediatico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“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sbagliato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” per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l’immagine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del brand</a:t>
            </a:r>
          </a:p>
          <a:p>
            <a:pPr>
              <a:lnSpc>
                <a:spcPct val="90000"/>
              </a:lnSpc>
              <a:buFontTx/>
              <a:buChar char="-"/>
            </a:pPr>
            <a:endParaRPr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90000"/>
              </a:lnSpc>
              <a:buFontTx/>
              <a:buChar char="-"/>
            </a:pP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Mike Sorrentino = reality star americana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Programma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: Jersey Shore → stile di vita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eccessivo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, trash,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discutibile</a:t>
            </a:r>
            <a:endParaRPr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90000"/>
              </a:lnSpc>
              <a:buFontTx/>
              <a:buChar char="-"/>
            </a:pP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Estetica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vistosa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atteggiamenti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sopra le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righe</a:t>
            </a:r>
            <a:endParaRPr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90000"/>
              </a:lnSpc>
              <a:buFontTx/>
              <a:buChar char="-"/>
            </a:pP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Per Abercrombie: non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rappresenta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valori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marchio</a:t>
            </a:r>
            <a:endParaRPr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90000"/>
              </a:lnSpc>
              <a:buFontTx/>
              <a:buChar char="-"/>
            </a:pP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Strategia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inversa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pagare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per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essere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“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disindossati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”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Funziona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?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Analisi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della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strategia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Char char="-"/>
            </a:pP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Visibilità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a tutti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costi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una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trovata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di PR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vincente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  <a:p>
            <a:pPr>
              <a:lnSpc>
                <a:spcPct val="90000"/>
              </a:lnSpc>
              <a:buFontTx/>
              <a:buChar char="-"/>
            </a:pPr>
            <a:endParaRPr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90000"/>
              </a:lnSpc>
              <a:buFontTx/>
              <a:buChar char="-"/>
            </a:pP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Visibilità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mediatica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enorme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→ ne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parlano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CNN, Forbes, NYT, blog, MTV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Abercrombie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si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posiziona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come brand “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selettivo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”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Il CEO dice: “È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stato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divertente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”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Strategia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deliberata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→ fa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discutere</a:t>
            </a:r>
            <a:endParaRPr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90000"/>
              </a:lnSpc>
              <a:buFontTx/>
              <a:buChar char="-"/>
            </a:pP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Ma è buona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comunicazione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o solo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provocazione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Critic</a:t>
            </a:r>
            <a:r>
              <a:rPr lang="it-IT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itÀ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0635" y="1741714"/>
            <a:ext cx="10691265" cy="4299857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Quando la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visibilità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scavalca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il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dialogo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etica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inclusività</a:t>
            </a:r>
            <a:endParaRPr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Che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tipo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comunicazione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è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questa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  <a:p>
            <a:pPr>
              <a:buFontTx/>
              <a:buChar char="-"/>
            </a:pP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Escludente</a:t>
            </a:r>
            <a:endParaRPr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 Snob</a:t>
            </a:r>
          </a:p>
          <a:p>
            <a:pPr>
              <a:buFontTx/>
              <a:buChar char="-"/>
            </a:pP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Elitaria</a:t>
            </a:r>
            <a:endParaRPr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Si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parla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al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pubblico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, ma non con il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pubblico</a:t>
            </a:r>
            <a:endParaRPr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Connessione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con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modelli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PR:</a:t>
            </a:r>
          </a:p>
          <a:p>
            <a:pPr>
              <a:buFontTx/>
              <a:buChar char="-"/>
            </a:pP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 - Press agentry/publicity</a:t>
            </a:r>
          </a:p>
          <a:p>
            <a:pPr>
              <a:buFontTx/>
              <a:buChar char="-"/>
            </a:pP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 Town crier (van Ruler): chi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grida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nel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mercato</a:t>
            </a:r>
            <a:r>
              <a:rPr sz="2200" dirty="0">
                <a:latin typeface="Verdana" panose="020B0604030504040204" pitchFamily="34" charset="0"/>
                <a:ea typeface="Verdana" panose="020B0604030504040204" pitchFamily="34" charset="0"/>
              </a:rPr>
              <a:t> senza </a:t>
            </a:r>
            <a:r>
              <a:rPr sz="2200" dirty="0" err="1">
                <a:latin typeface="Verdana" panose="020B0604030504040204" pitchFamily="34" charset="0"/>
                <a:ea typeface="Verdana" panose="020B0604030504040204" pitchFamily="34" charset="0"/>
              </a:rPr>
              <a:t>ascoltare</a:t>
            </a:r>
            <a:endParaRPr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In Italia: IMA e GL</a:t>
            </a:r>
            <a:endParaRPr sz="2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sz="4000" dirty="0">
                <a:latin typeface="Verdana" panose="020B0604030504040204" pitchFamily="34" charset="0"/>
                <a:ea typeface="Verdana" panose="020B0604030504040204" pitchFamily="34" charset="0"/>
              </a:rPr>
              <a:t>Coca-Cola e la </a:t>
            </a:r>
            <a:r>
              <a:rPr sz="4000" dirty="0" err="1">
                <a:latin typeface="Verdana" panose="020B0604030504040204" pitchFamily="34" charset="0"/>
                <a:ea typeface="Verdana" panose="020B0604030504040204" pitchFamily="34" charset="0"/>
              </a:rPr>
              <a:t>Responsabilità</a:t>
            </a:r>
            <a:r>
              <a:rPr sz="4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4000" dirty="0" err="1">
                <a:latin typeface="Verdana" panose="020B0604030504040204" pitchFamily="34" charset="0"/>
                <a:ea typeface="Verdana" panose="020B0604030504040204" pitchFamily="34" charset="0"/>
              </a:rPr>
              <a:t>Sociale</a:t>
            </a:r>
            <a:r>
              <a:rPr sz="4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4000" dirty="0" err="1">
                <a:latin typeface="Verdana" panose="020B0604030504040204" pitchFamily="34" charset="0"/>
                <a:ea typeface="Verdana" panose="020B0604030504040204" pitchFamily="34" charset="0"/>
              </a:rPr>
              <a:t>d’Impresa</a:t>
            </a:r>
            <a:endParaRPr sz="4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la VERA pubblicità della coca-cola">
            <a:hlinkClick r:id="" action="ppaction://media"/>
            <a:extLst>
              <a:ext uri="{FF2B5EF4-FFF2-40B4-BE49-F238E27FC236}">
                <a16:creationId xmlns:a16="http://schemas.microsoft.com/office/drawing/2014/main" id="{84548D65-BF9D-E808-6552-2C2C53F1AD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93547" y="2369574"/>
            <a:ext cx="6004906" cy="34027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Contesto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problema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0000"/>
              </a:lnSpc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Coca-Cola al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vertice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del branding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globale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(ma in calo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nel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2013)</a:t>
            </a: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00000"/>
              </a:lnSpc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Critiche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crescenti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alle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bevande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zuccherate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come causa di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obesità</a:t>
            </a: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00000"/>
              </a:lnSpc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Rischio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reputazionale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essere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percepita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come '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nemico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pubblico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n.1'</a:t>
            </a: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00000"/>
              </a:lnSpc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Difficoltà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: come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conciliare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vendite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attenzione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alla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salute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pubblica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 risposta di Coca-Cola: CSR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Campagna 'Coming Together' (2012-2013): 'tutte le calorie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contano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'</a:t>
            </a:r>
          </a:p>
          <a:p>
            <a:pPr marL="0" indent="0" algn="just">
              <a:buNone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Strategia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basata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su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algn="just"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 Video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su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media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tradizionali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Coinvolgimento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diretto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consumatori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 Video e storytelling online</a:t>
            </a:r>
          </a:p>
          <a:p>
            <a:pPr algn="just"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Opzioni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a basso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contenuto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calorico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Informazioni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nutrizionali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visibili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Programmi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per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l’attività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fisica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 Marketing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responsabile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verso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minori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Critiche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dilemmi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etici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90000"/>
              </a:lnSpc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CSPI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accusa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Coca-Cola: '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vuole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dissociarsi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dall’obesità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, ma ne è la causa'</a:t>
            </a: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Sfida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promuovere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salute senza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rinunciare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al core business</a:t>
            </a: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Codice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etico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PRSA: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lealtà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verso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cliente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e interesse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pubblico</a:t>
            </a: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CSR come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equilibrio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tra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profitto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responsabilità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sociale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Stakeholder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coinvolti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nella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CSR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0635" y="1523999"/>
            <a:ext cx="10691265" cy="5203371"/>
          </a:xfrm>
        </p:spPr>
        <p:txBody>
          <a:bodyPr>
            <a:normAutofit fontScale="32500" lnSpcReduction="20000"/>
          </a:bodyPr>
          <a:lstStyle/>
          <a:p>
            <a:pPr marL="0" indent="0" algn="just">
              <a:lnSpc>
                <a:spcPts val="2400"/>
              </a:lnSpc>
              <a:spcBef>
                <a:spcPts val="0"/>
              </a:spcBef>
              <a:buNone/>
            </a:pPr>
            <a:r>
              <a:rPr lang="it-IT" sz="6000" dirty="0">
                <a:latin typeface="Verdana" panose="020B0604030504040204" pitchFamily="34" charset="0"/>
                <a:ea typeface="Verdana" panose="020B0604030504040204" pitchFamily="34" charset="0"/>
              </a:rPr>
              <a:t>-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Consumatori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marL="0" indent="0" algn="just">
              <a:lnSpc>
                <a:spcPts val="2400"/>
              </a:lnSpc>
              <a:spcBef>
                <a:spcPts val="0"/>
              </a:spcBef>
              <a:buNone/>
            </a:pPr>
            <a:r>
              <a:rPr lang="it-IT" sz="6000" dirty="0">
                <a:latin typeface="Verdana" panose="020B0604030504040204" pitchFamily="34" charset="0"/>
                <a:ea typeface="Verdana" panose="020B0604030504040204" pitchFamily="34" charset="0"/>
              </a:rPr>
              <a:t>&lt; 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Non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bevono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Coca-Cola per salute, ma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notano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l'impegno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CSR</a:t>
            </a:r>
            <a:endParaRPr lang="it-IT" sz="6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2400"/>
              </a:lnSpc>
              <a:spcBef>
                <a:spcPts val="0"/>
              </a:spcBef>
              <a:buNone/>
            </a:pPr>
            <a:r>
              <a:rPr lang="en-GB" sz="6000" dirty="0">
                <a:latin typeface="Verdana" panose="020B0604030504040204" pitchFamily="34" charset="0"/>
                <a:ea typeface="Verdana" panose="020B0604030504040204" pitchFamily="34" charset="0"/>
              </a:rPr>
              <a:t>&lt; 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Il 66%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disposto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pagare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più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per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aziende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responsabili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(Nielsen, 2015).</a:t>
            </a:r>
          </a:p>
          <a:p>
            <a:pPr marL="0" indent="0" algn="just">
              <a:lnSpc>
                <a:spcPts val="2400"/>
              </a:lnSpc>
              <a:spcBef>
                <a:spcPts val="0"/>
              </a:spcBef>
              <a:buNone/>
            </a:pP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-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Investitori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marL="0" indent="0" algn="just">
              <a:lnSpc>
                <a:spcPts val="2400"/>
              </a:lnSpc>
              <a:spcBef>
                <a:spcPts val="0"/>
              </a:spcBef>
              <a:buNone/>
            </a:pPr>
            <a:r>
              <a:rPr lang="it-IT" sz="6000" dirty="0">
                <a:latin typeface="Verdana" panose="020B0604030504040204" pitchFamily="34" charset="0"/>
                <a:ea typeface="Verdana" panose="020B0604030504040204" pitchFamily="34" charset="0"/>
              </a:rPr>
              <a:t>&lt; 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Devono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essere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rassicurati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sulla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redditività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modello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di business.</a:t>
            </a:r>
            <a:endParaRPr lang="it-IT" sz="6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2400"/>
              </a:lnSpc>
              <a:spcBef>
                <a:spcPts val="0"/>
              </a:spcBef>
              <a:buNone/>
            </a:pPr>
            <a:r>
              <a:rPr lang="en-GB" sz="6000" dirty="0">
                <a:latin typeface="Verdana" panose="020B0604030504040204" pitchFamily="34" charset="0"/>
                <a:ea typeface="Verdana" panose="020B0604030504040204" pitchFamily="34" charset="0"/>
              </a:rPr>
              <a:t>&lt;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Il 'giusto mezzo'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tra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profitto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responsabilità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sociale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it-IT" sz="6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2400"/>
              </a:lnSpc>
              <a:spcBef>
                <a:spcPts val="0"/>
              </a:spcBef>
              <a:buNone/>
            </a:pP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-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Dipendenti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marL="0" indent="0" algn="just">
              <a:lnSpc>
                <a:spcPts val="2400"/>
              </a:lnSpc>
              <a:spcBef>
                <a:spcPts val="0"/>
              </a:spcBef>
              <a:buNone/>
            </a:pPr>
            <a:r>
              <a:rPr lang="it-IT" sz="6000" dirty="0">
                <a:latin typeface="Verdana" panose="020B0604030504040204" pitchFamily="34" charset="0"/>
                <a:ea typeface="Verdana" panose="020B0604030504040204" pitchFamily="34" charset="0"/>
              </a:rPr>
              <a:t>&lt; 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CSR interna: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programmi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volontariato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permessi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retribuiti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attività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pro bono.</a:t>
            </a:r>
          </a:p>
          <a:p>
            <a:pPr marL="0" indent="0" algn="just">
              <a:lnSpc>
                <a:spcPts val="2400"/>
              </a:lnSpc>
              <a:spcBef>
                <a:spcPts val="0"/>
              </a:spcBef>
              <a:buNone/>
            </a:pPr>
            <a:r>
              <a:rPr lang="it-IT" sz="6000" dirty="0">
                <a:latin typeface="Verdana" panose="020B0604030504040204" pitchFamily="34" charset="0"/>
                <a:ea typeface="Verdana" panose="020B0604030504040204" pitchFamily="34" charset="0"/>
              </a:rPr>
              <a:t>&lt;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Dipendenti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soddisfatti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=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maggiore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produttività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fedeltà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algn="just">
              <a:lnSpc>
                <a:spcPts val="2400"/>
              </a:lnSpc>
              <a:spcBef>
                <a:spcPts val="0"/>
              </a:spcBef>
              <a:buFontTx/>
              <a:buChar char="-"/>
            </a:pP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Legislatori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e policy makers:</a:t>
            </a:r>
          </a:p>
          <a:p>
            <a:pPr marL="0" indent="0" algn="just">
              <a:lnSpc>
                <a:spcPts val="2400"/>
              </a:lnSpc>
              <a:spcBef>
                <a:spcPts val="0"/>
              </a:spcBef>
              <a:buNone/>
            </a:pPr>
            <a:r>
              <a:rPr lang="it-IT" sz="6000" dirty="0">
                <a:latin typeface="Verdana" panose="020B0604030504040204" pitchFamily="34" charset="0"/>
                <a:ea typeface="Verdana" panose="020B0604030504040204" pitchFamily="34" charset="0"/>
              </a:rPr>
              <a:t>&lt; 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Advocacy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attiva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contro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normative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penalizzanti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(es.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tassa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sulle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bibite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a NYC).</a:t>
            </a:r>
          </a:p>
          <a:p>
            <a:pPr marL="0" indent="0" algn="just">
              <a:lnSpc>
                <a:spcPts val="2400"/>
              </a:lnSpc>
              <a:spcBef>
                <a:spcPts val="0"/>
              </a:spcBef>
              <a:buNone/>
            </a:pPr>
            <a:r>
              <a:rPr lang="it-IT" sz="6000" dirty="0">
                <a:latin typeface="Verdana" panose="020B0604030504040204" pitchFamily="34" charset="0"/>
                <a:ea typeface="Verdana" panose="020B0604030504040204" pitchFamily="34" charset="0"/>
              </a:rPr>
              <a:t>&lt;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Promozione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libertà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scelta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opposizione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politiche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discriminatorie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it-IT" sz="6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2400"/>
              </a:lnSpc>
              <a:spcBef>
                <a:spcPts val="0"/>
              </a:spcBef>
              <a:buNone/>
            </a:pP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-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Critici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attivisti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(CSPI):</a:t>
            </a:r>
            <a:endParaRPr lang="it-IT" sz="6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2400"/>
              </a:lnSpc>
              <a:spcBef>
                <a:spcPts val="0"/>
              </a:spcBef>
              <a:buNone/>
            </a:pPr>
            <a:r>
              <a:rPr lang="en-GB" sz="6000" dirty="0">
                <a:latin typeface="Verdana" panose="020B0604030504040204" pitchFamily="34" charset="0"/>
                <a:ea typeface="Verdana" panose="020B0604030504040204" pitchFamily="34" charset="0"/>
              </a:rPr>
              <a:t>&lt;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Accusa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ipocrisia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: 'Coca-Cola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vuole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dissociarsi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dall'obesità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, ma ne è causa’</a:t>
            </a:r>
            <a:endParaRPr lang="it-IT" sz="6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2400"/>
              </a:lnSpc>
              <a:spcBef>
                <a:spcPts val="0"/>
              </a:spcBef>
              <a:buNone/>
            </a:pPr>
            <a:r>
              <a:rPr lang="en-GB" sz="6000" dirty="0">
                <a:latin typeface="Verdana" panose="020B0604030504040204" pitchFamily="34" charset="0"/>
                <a:ea typeface="Verdana" panose="020B0604030504040204" pitchFamily="34" charset="0"/>
              </a:rPr>
              <a:t>&lt; 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Tweet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emblematico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del 2013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evidenzia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la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tensione</a:t>
            </a:r>
            <a:r>
              <a:rPr sz="6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6000" dirty="0" err="1">
                <a:latin typeface="Verdana" panose="020B0604030504040204" pitchFamily="34" charset="0"/>
                <a:ea typeface="Verdana" panose="020B0604030504040204" pitchFamily="34" charset="0"/>
              </a:rPr>
              <a:t>comunicativa</a:t>
            </a:r>
            <a:endParaRPr sz="6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789</Words>
  <Application>Microsoft Office PowerPoint</Application>
  <PresentationFormat>Widescreen</PresentationFormat>
  <Paragraphs>116</Paragraphs>
  <Slides>21</Slides>
  <Notes>0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6" baseType="lpstr">
      <vt:lpstr>Arial</vt:lpstr>
      <vt:lpstr>Calisto MT</vt:lpstr>
      <vt:lpstr>Univers Condensed</vt:lpstr>
      <vt:lpstr>Verdana</vt:lpstr>
      <vt:lpstr>ChronicleVTI</vt:lpstr>
      <vt:lpstr>Casi di studio</vt:lpstr>
      <vt:lpstr>Etica e Social Media nelle RP</vt:lpstr>
      <vt:lpstr>Introduzione al caso</vt:lpstr>
      <vt:lpstr>Il conflitto etico</vt:lpstr>
      <vt:lpstr>Fattori interni ed esterni</vt:lpstr>
      <vt:lpstr>Valori in gioco</vt:lpstr>
      <vt:lpstr>Le parti coinvolte</vt:lpstr>
      <vt:lpstr>I principi etici</vt:lpstr>
      <vt:lpstr>La soluzione di compromesso</vt:lpstr>
      <vt:lpstr>Risultato e riflessione</vt:lpstr>
      <vt:lpstr>Conclusione per il corso</vt:lpstr>
      <vt:lpstr>Il caso Abercrombie &amp; Fitch</vt:lpstr>
      <vt:lpstr>The situation</vt:lpstr>
      <vt:lpstr>Chi è “The Situation”?</vt:lpstr>
      <vt:lpstr>Funziona? Analisi della strategia</vt:lpstr>
      <vt:lpstr>CriticitÀ</vt:lpstr>
      <vt:lpstr>Coca-Cola e la Responsabilità Sociale d’Impresa</vt:lpstr>
      <vt:lpstr>Contesto e problema</vt:lpstr>
      <vt:lpstr>La risposta di Coca-Cola: CSR</vt:lpstr>
      <vt:lpstr>Critiche e dilemmi etici</vt:lpstr>
      <vt:lpstr>Stakeholder coinvolti nella CSR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nicola strizzolo</dc:creator>
  <cp:lastModifiedBy>nicola strizzolo</cp:lastModifiedBy>
  <cp:revision>8</cp:revision>
  <dcterms:created xsi:type="dcterms:W3CDTF">2025-03-31T08:04:42Z</dcterms:created>
  <dcterms:modified xsi:type="dcterms:W3CDTF">2025-04-07T09:42:58Z</dcterms:modified>
</cp:coreProperties>
</file>