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Lezione successiva a quella sulle medie. Filo conduttore: la media sintetizza la distribuzione, la variabilità dice quanto quella sintesi è affidabile. Tutti i dati degli esempi e degli esercizi sono simulati.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Collegamento con le lezioni sulle medie. Si chiede agli studenti: i due gruppi sono "uguali"? Hanno la stessa media aritmetica (350/5 = 70), ma nel gruppo A la media è un buon rappresentante di tutti i valori, nel gruppo B no. La linea arancione nei grafici segna la media. Definizione da riprendere: la variabilità è l'attitudine di un carattere quantitativo ad assumere modalità diverse nelle unità del collettivo; è nulla se tutte le unità hanno lo stesso 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indici basati sulle differenze reciproche (differenza media di Gini) e lo scostamento semplice medio non sono trattati in queste slide; si possono citare come estensioni.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è nullo solo se tutte le unità hanno lo stesso valore: rispetta quindi la proprietà base degli indici di variabilità. Il terzo limite: aggiungendo osservazioni, R può solo restare uguale o aumentare, mai diminuire.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Ricordare che i dati vanno prima ordinati, oppure basta individuare minimo e massimo. L'unità di misura di R è quella del carattere: qui punti.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Primo caso: un solo utente con un'attesa anomala moltiplica R per più di 13. Secondo caso: le due distribuzioni hanno stessa media (10) e stesso R, ma D è chiaramente più dispersa. Questo prepara sia la differenza interquartile (che ignora le code) sia la varianza (che usa tutti i valori).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stessa distribuzione delle notti viene usata per differenza interquartile, varianza e coefficiente di variazione: gli studenti vedono tutti gli indici sugli stessi dati. Nelle tabelle i pedici sono scritti xi e 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Esistono diverse convenzioni per il calcolo dei quartili e i software possono dare risultati leggermente diversi. La regola (n + 1)p è quella della funzione Excel QUARTILE.ESC. Negli esempi e negli esercizi si scelgono n tali che le posizioni siano intere (n = 7: posizioni 2 e 6), così l'interpolazione non serve. Se le medie di posizione non sono ancora state trattate, questa slide fa da richiamo.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Primo passo sempre: ordinare i dati. La mediana è in posizione (n + 1)/2 = 4. Q1 e Q3 sono le "mediane" della metà inferiore e di quella superiore.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passa da 322/7 = 46 a 422/7 ≈ 60,29: anche la media aritmetica risente del valore anomalo, come visto nelle lezioni sulle medie. La differenza interquartile è l'indice di variabilità "naturale" da affiancare alla mediana, come la varianza lo è per la media aritmetica.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lettura delle cumulate: fino a 1 notte c'è l'8% dei turisti, fino a 2 notti il 30%. Il 25° turista su 100 ha quindi 2 notti: Q1 = 2. Allo stesso modo il 75° turista ha 4 notti: Q3 = 4. Confronto con R = 6: R dipende dai pochi turisti che restano 7 notti, la differenza interquartile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Collegamento con le medie: la prima proprietà della media aritmetica è proprio che la somma degli scarti è nulla. Si può citare l'alternativa del valore assoluto (scostamento semplice medio), non trattata nel corso. Il quadrato ha anche un vantaggio: dà più peso agli scarti grandi.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simbolo σ² (sigma al quadrato) richiama che la varianza è il quadrato dello scarto quadratico medio σ. In Excel: VAR.P divide per N (quella di queste slide), VAR.C divide per n − 1 (varianza campionaria corretta). Dimostrazione della formula di calcolo, se si vuole farla alla lavagna: sviluppando il quadrato, Σ(xi − μ)² ni / N = Σ xi² ni / N − 2μ · Σ xi ni / N + μ² = M2 − 2μ² + μ² = M2 − μ².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formule: se Y = a + bX, allora σ²(Y) = b² σ²(X) e σ(Y) = |b| σ(X). La traslazione sposta la media ma non gli scarti. Verifica veloce sul gruppo A: aggiungendo 5 a tutti i punteggi (65, 70, 75, 80, 85) la media diventa 75 e gli scarti restano −10, −5, 0, 5,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 notare che la colonna degli scarti somma a zero, come previsto. La varianza vale 60 "coperti al quadrato": un'unità di misura senza significato pratico, che motiva lo scarto quadratico medio. I due metodi danno lo stesso risultato; il secondo è più comodo con la calcolatrice.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Fissa la proprietà: varianza nulla se e solo se tutti i valori sono uguali. Valori in centinaia di euro: σ = 5,66 centinaia, cioè circa 566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 frequente: calcolare xi² · ni come (xi · ni)². Per esempio per xi = 3: xi² · ni = 9 · 30 = 270, non 90² = 8.100. Conviene non arrotondare la media prima di elevarla al quadrato. Con la definizione si otterrebbe lo stesso valore: Σ (xi − 3,41)² · ni / 100 = 2,3819.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Precisazione per gli studenti più attenti: σ non è esattamente la media degli scarti in valore assoluto (quella è lo scostamento semplice medio), ma è dello stesso ordine di grandezza e sempre maggiore o uguale a essa. In Excel: DEV.ST.P per la deviazione standard con divisore 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Collega la proprietà del cambio di scala: B si ottiene da A con Y = 70 + 3 (X − 70), quindi σ(B) = 3 σ(A) e σ²(B) = 9 σ²(A). Il gruppo A: scarti −10, −5, 0, 5, 10; quadrati sommano a 250; σ² = 50; σ = 7,07.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Spesa per un'escursione di 100 turisti, in classi di ampiezza diversa. Passaggi: 3.875.000 / 100 = 38.750 è la media dei quadrati; 175² = 30.625; 38.750 − 30.625 = 8.125. Le classi devono essere chiuse: con una classe aperta (per esempio "oltre 400 €") il valore centrale va fissato con un'ipotesi. L'esercizio svolto successivo applica lo stesso procedimento.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Valori centrali: (18 + 30) / 2 = 24; (30 + 45) / 2 = 37,5; (45 + 60) / 2 = 52,5; (60 + 75) / 2 = 67,5; (75 + 90) / 2 = 82,5. Errore tipico: dimenticare di moltiplicare ci² per ni. I risultati sono approssimati per l'ipotesi del valore centrale. Lettura: età media circa 47 anni, scarto tipico dalla media circa 17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secondo esempio: CV = 50% nel primo caso, 2,5% nel secondo. Il CV si usa per caratteri con valori positivi e media maggiore di zero (vedi le cautele nella slide successiva).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sulle temperature: 10, 20, 30 °C hanno media 20 e σ = 8,16, CV = 40,8%. Gli stessi valori in °F sono 50, 68, 86: media 68, σ = 14,70, CV = 21,6%. Stesso fenomeno, CV diverso: lo zero della scala Celsius è convenzionale.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Calcoli per la spesa: Σ xi ni = 51.500, quindi μ = 515 €. Σ xi² ni = 41.650.000, media dei quadrati = 416.500. σ² = 416.500 − 515² = 416.500 − 265.225 = 151.275. σ = √151.275 = 388,94 €. CV = 388,94 / 515 × 100 = 75,5%. Notti: CV = 1,5433 / 3,41 × 100 = 45,3%.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Domanda aggiuntiva da porre in aula: se l'altezza fosse in metri? μ = 1,70 m e σ = 0,085 m: σ cambia, ma CV = 0,085 / 1,70 × 100 = 5% resta uguale. Media e σ si moltiplicano entrambe per 0,01, quindi il loro rapporto non cambia.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Primo passo: ordinare i dati. Verifica con la formula di calcolo: Σ xi² = 3.115; 3.115 / 7 = 445; 445 − 21² = 4. Lettura: la variabilità è bassa, i tempi sono raccolti attorno ai 21 minuti.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Media dei quadrati: 436 / 50 = 8,72; 2,72² = 7,3984; σ² = 8,72 − 7,3984 = 1,3216. Q1: la prima cumulata che raggiunge 0,25 è 0,52, quindi Q1 = 2 (qui coincide con la mediana). Q3: la prima cumulata che raggiunge 0,75 è 0,92, quindi Q3 = 4. CV con σ non arrotondato: 1,1496 / 2,72 = 42,27%.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Tutti gli indici valgono zero se e solo se i valori sono tutti uguali (per la differenza interquartile basta che sia uguale la metà centrale dei dati). Possibile domanda d'esame: quale indice scegliereste per una distribuzione con forti valori anomali, come i redditi? La differenza interquartile.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102320"/>
            <a:ext cx="105664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000" dirty="0">
                <a:solidFill>
                  <a:srgbClr val="1E2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845270"/>
            <a:ext cx="10566400" cy="4199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102320"/>
            <a:ext cx="105664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000" dirty="0">
                <a:solidFill>
                  <a:srgbClr val="1E2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845270"/>
            <a:ext cx="10566400" cy="4199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020623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 DESCRITTIVA</a:t>
            </a:r>
            <a:endParaRPr lang="en-US" sz="14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523530"/>
            <a:ext cx="1088339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 variabilità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12800" y="3577630"/>
            <a:ext cx="8502650" cy="665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di variazione, differenza interquartile, varianza, scarto quadratico medio e coefficiente di variazione, con esempi ed esercizi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800" y="4471657"/>
            <a:ext cx="1694061" cy="365720"/>
          </a:xfrm>
          <a:prstGeom prst="roundRect">
            <a:avLst>
              <a:gd name="adj" fmla="val 50000"/>
            </a:avLst>
          </a:prstGeom>
          <a:solidFill>
            <a:srgbClr val="2E3D5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di variazione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608461" y="4471657"/>
            <a:ext cx="1835282" cy="365720"/>
          </a:xfrm>
          <a:prstGeom prst="roundRect">
            <a:avLst>
              <a:gd name="adj" fmla="val 50000"/>
            </a:avLst>
          </a:prstGeom>
          <a:solidFill>
            <a:srgbClr val="2E3D5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Differenza interquartile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45343" y="4471657"/>
            <a:ext cx="895019" cy="365720"/>
          </a:xfrm>
          <a:prstGeom prst="roundRect">
            <a:avLst>
              <a:gd name="adj" fmla="val 50000"/>
            </a:avLst>
          </a:prstGeom>
          <a:solidFill>
            <a:srgbClr val="2E3D5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541963" y="4471657"/>
            <a:ext cx="1956726" cy="365720"/>
          </a:xfrm>
          <a:prstGeom prst="roundRect">
            <a:avLst>
              <a:gd name="adj" fmla="val 50000"/>
            </a:avLst>
          </a:prstGeom>
          <a:solidFill>
            <a:srgbClr val="2E3D5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Scarto quadratico medio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600289" y="4471657"/>
            <a:ext cx="2004814" cy="365720"/>
          </a:xfrm>
          <a:prstGeom prst="roundRect">
            <a:avLst>
              <a:gd name="adj" fmla="val 50000"/>
            </a:avLst>
          </a:prstGeom>
          <a:solidFill>
            <a:srgbClr val="2E3D5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Coefficiente di variazione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Fabrizio Antolini · Università di Teramo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PERCHÉ LA VARIABILITÀ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Stessa media, distribuzioni diverse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5975" y="1797645"/>
            <a:ext cx="5175250" cy="2136907"/>
          </a:xfrm>
          <a:prstGeom prst="roundRect">
            <a:avLst>
              <a:gd name="adj" fmla="val 341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633" y="2027304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Gruppo A · punteggi di 5 studenti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5633" y="2372717"/>
            <a:ext cx="4857411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60 · 65 · 70 · 75 · 80</a:t>
            </a:r>
            <a:endParaRPr lang="en-US" sz="2200" dirty="0"/>
          </a:p>
        </p:txBody>
      </p:sp>
      <p:pic>
        <p:nvPicPr>
          <p:cNvPr id="7" name="Image 0" descr="Punti del gruppo A raccolti vicino alla media 70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5633" y="2837524"/>
            <a:ext cx="4724400" cy="508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5633" y="3447124"/>
            <a:ext cx="485741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=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valori raccolti attorno alla media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200775" y="1797645"/>
            <a:ext cx="5175250" cy="2136907"/>
          </a:xfrm>
          <a:prstGeom prst="roundRect">
            <a:avLst>
              <a:gd name="adj" fmla="val 341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30433" y="2027304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Gruppo B · punteggi di 5 studenti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30433" y="2372717"/>
            <a:ext cx="4857411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40 · 55 · 70 · 85 · 100</a:t>
            </a:r>
            <a:endParaRPr lang="en-US" sz="2200" dirty="0"/>
          </a:p>
        </p:txBody>
      </p:sp>
      <p:pic>
        <p:nvPicPr>
          <p:cNvPr id="12" name="Image 1" descr="Punti del gruppo B sparsi lontano dalla media 70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30433" y="2837524"/>
            <a:ext cx="4724400" cy="5080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30433" y="3447124"/>
            <a:ext cx="485741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=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valori molto dispersi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812800" y="4191728"/>
            <a:ext cx="9810750" cy="665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media da sola non descrive la distribuzione: serve una misura di </a:t>
            </a:r>
            <a:r>
              <a:rPr lang="en-US" sz="180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quanto i valori sono diversi tra loro</a:t>
            </a:r>
            <a:r>
              <a:rPr lang="en-US" sz="18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Questa misura dice anche quanto la media è rappresentativa.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PERCORSO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Cinque indici, tre famiglie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5975" y="1797645"/>
            <a:ext cx="3380317" cy="2195976"/>
          </a:xfrm>
          <a:prstGeom prst="roundRect">
            <a:avLst>
              <a:gd name="adj" fmla="val 3325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633" y="2027304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Basati sulla posizione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29453" y="2372717"/>
            <a:ext cx="291719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di variazione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Differenza interquartile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45633" y="3045817"/>
            <a:ext cx="3008630" cy="743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Usano pochi valori della distribuzione ordinata. Si esprimono nell'unità del carattere.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405842" y="1797645"/>
            <a:ext cx="3380317" cy="2195976"/>
          </a:xfrm>
          <a:prstGeom prst="roundRect">
            <a:avLst>
              <a:gd name="adj" fmla="val 3325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35500" y="2027304"/>
            <a:ext cx="3147484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Basati sugli scarti dalla media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719320" y="2372717"/>
            <a:ext cx="291719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Scarto quadratico medio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35500" y="3045817"/>
            <a:ext cx="3008630" cy="743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Usano tutti i valori e misurano la dispersione attorno alla media aritmetica.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95709" y="1797645"/>
            <a:ext cx="3380317" cy="2195976"/>
          </a:xfrm>
          <a:prstGeom prst="roundRect">
            <a:avLst>
              <a:gd name="adj" fmla="val 3325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5367" y="2027304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09187" y="2372717"/>
            <a:ext cx="291719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Coefficiente di variazione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25367" y="2760067"/>
            <a:ext cx="3008630" cy="743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Numero puro: permette di confrontare caratteri con unità di misura o livelli diversi.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800" y="4250796"/>
            <a:ext cx="9810750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ogni indice: prima la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teoria con la formula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poi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esercizi svolti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su distribuzioni semplici e di frequenze. In chiusura due esercizi svolti di riepilogo.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DI VARIAZIONE · TEORIA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Dal valore più piccolo al più grande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794470"/>
            <a:ext cx="10566400" cy="1268677"/>
          </a:xfrm>
          <a:prstGeom prst="roundRect">
            <a:avLst>
              <a:gd name="adj" fmla="val 6006"/>
            </a:avLst>
          </a:prstGeom>
          <a:solidFill>
            <a:srgbClr val="1E2A3A"/>
          </a:solidFill>
          <a:ln/>
        </p:spPr>
      </p:sp>
      <p:sp>
        <p:nvSpPr>
          <p:cNvPr id="5" name="Text 3"/>
          <p:cNvSpPr/>
          <p:nvPr/>
        </p:nvSpPr>
        <p:spPr>
          <a:xfrm>
            <a:off x="1117600" y="2048470"/>
            <a:ext cx="10255504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 = x</a:t>
            </a:r>
            <a:r>
              <a:rPr lang="en-US" sz="2800" dirty="0">
                <a:solidFill>
                  <a:srgbClr val="E8A27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max</a:t>
            </a:r>
            <a:r>
              <a:rPr lang="en-US" sz="28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− x</a:t>
            </a:r>
            <a:r>
              <a:rPr lang="en-US" sz="2800" dirty="0">
                <a:solidFill>
                  <a:srgbClr val="E8A27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17600" y="2551378"/>
            <a:ext cx="10255504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Valore massimo osservato meno valore minimo osservato. Si esprime nella stessa unità di misura del carattere.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5975" y="3320323"/>
            <a:ext cx="5175250" cy="1579430"/>
          </a:xfrm>
          <a:prstGeom prst="roundRect">
            <a:avLst>
              <a:gd name="adj" fmla="val 4624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45633" y="3549982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6B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Pregi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2915" y="3869995"/>
            <a:ext cx="4752509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Immediato da calcolare e da capire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Stessa unità di misura dei dati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00775" y="3320323"/>
            <a:ext cx="5175250" cy="1579430"/>
          </a:xfrm>
          <a:prstGeom prst="roundRect">
            <a:avLst>
              <a:gd name="adj" fmla="val 4624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30433" y="3549982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27715" y="3869995"/>
            <a:ext cx="4752509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 solo due valori su N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Molto sensibile ai valori anomali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 a crescere con il numero di osservazioni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DI VARIAZIONE · ESERCIZIO SVOLTO 1 · DISTRIBUZIONE SEMPLICE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Torniamo ai due gruppi di studenti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5975" y="1797645"/>
            <a:ext cx="5175250" cy="1545762"/>
          </a:xfrm>
          <a:prstGeom prst="roundRect">
            <a:avLst>
              <a:gd name="adj" fmla="val 4724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633" y="20273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Gruppo 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5633" y="2372717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· 65 · 70 · 75 · 80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45633" y="2750542"/>
            <a:ext cx="4857411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 = 80 − 60 = </a:t>
            </a:r>
            <a:r>
              <a:rPr lang="en-US" sz="2200" b="1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200775" y="1797645"/>
            <a:ext cx="5175250" cy="1545762"/>
          </a:xfrm>
          <a:prstGeom prst="roundRect">
            <a:avLst>
              <a:gd name="adj" fmla="val 4724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30433" y="20273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Gruppo B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30433" y="2372717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· 55 · 70 · 85 · 100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30433" y="2750542"/>
            <a:ext cx="4857411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 = 100 − 40 = </a:t>
            </a:r>
            <a:r>
              <a:rPr lang="en-US" sz="2200" b="1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60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12800" y="3600583"/>
            <a:ext cx="10566400" cy="1009584"/>
          </a:xfrm>
          <a:prstGeom prst="roundRect">
            <a:avLst>
              <a:gd name="adj" fmla="val 7548"/>
            </a:avLst>
          </a:prstGeom>
          <a:solidFill>
            <a:srgbClr val="E9EEF2"/>
          </a:solidFill>
          <a:ln/>
        </p:spPr>
      </p:sp>
      <p:sp>
        <p:nvSpPr>
          <p:cNvPr id="13" name="Text 11"/>
          <p:cNvSpPr/>
          <p:nvPr/>
        </p:nvSpPr>
        <p:spPr>
          <a:xfrm>
            <a:off x="1066800" y="3803783"/>
            <a:ext cx="10360152" cy="320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la stessa media (70), il campo di variazione del gruppo B è </a:t>
            </a: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 volte</a:t>
            </a:r>
            <a:r>
              <a:rPr lang="en-US" sz="16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quello del gruppo A.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66800" y="4149198"/>
            <a:ext cx="1036015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Lettura: nel gruppo B tra il punteggio più basso e il più alto ci sono 60 punti, nel gruppo A solo 20.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5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DI VARIAZIONE · ESERCIZIO SVOLTO 2 · I LIMITI DI R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Due valori non bastano a descrivere tutto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5975" y="1797645"/>
            <a:ext cx="5175250" cy="2195976"/>
          </a:xfrm>
          <a:prstGeom prst="roundRect">
            <a:avLst>
              <a:gd name="adj" fmla="val 3325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633" y="20273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Basta un valore anomalo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5633" y="2372717"/>
            <a:ext cx="485741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Minuti di attesa allo sportello di 6 utenti: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45633" y="2732088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11 · 12 · 12 · 13 · </a:t>
            </a:r>
            <a:r>
              <a:rPr lang="en-US" sz="150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45633" y="3109913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il 50: R = 50 − 10 = </a:t>
            </a:r>
            <a:r>
              <a:rPr lang="en-US" sz="15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45633" y="3487738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Senza il 50: R = 13 − 10 = </a:t>
            </a:r>
            <a:r>
              <a:rPr lang="en-US" sz="15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00775" y="1797645"/>
            <a:ext cx="5175250" cy="2195976"/>
          </a:xfrm>
          <a:prstGeom prst="roundRect">
            <a:avLst>
              <a:gd name="adj" fmla="val 3325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30433" y="20273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Stesso R, forme diverse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30433" y="2372717"/>
            <a:ext cx="485741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Due distribuzioni di 6 valori: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30433" y="2732088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 0 · 10 · 10 · 10 · 10 · 20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30433" y="3109913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 0 · 0 · 0 · 20 · 20 · 20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30433" y="3487738"/>
            <a:ext cx="4857411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Entrambe: R = 20 − 0 = </a:t>
            </a:r>
            <a:r>
              <a:rPr lang="en-US" sz="15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12800" y="4250798"/>
            <a:ext cx="9810750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 quattro valori su sei coincidono con la media (10); in D nessuno. R non vede questa differenza: servono indici che usino </a:t>
            </a:r>
            <a:r>
              <a:rPr lang="en-US" sz="15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tutti</a:t>
            </a: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 valori o il loro </a:t>
            </a:r>
            <a:r>
              <a:rPr lang="en-US" sz="15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</a:t>
            </a: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6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DI VARIAZIONE · ESERCIZIO SVOLTO 3 · DISTRIBUZIONE DI FREQUENZE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Contano le modalità, non le frequenze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94470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Notti di soggiorno di 100 turisti in una struttura ricettiva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318941"/>
          <a:ext cx="10553700" cy="825500"/>
        </p:xfrm>
        <a:graphic>
          <a:graphicData uri="http://schemas.openxmlformats.org/drawingml/2006/table">
            <a:tbl>
              <a:tblPr/>
              <a:tblGrid>
                <a:gridCol w="2110740"/>
                <a:gridCol w="1055370"/>
                <a:gridCol w="1055370"/>
                <a:gridCol w="1055370"/>
                <a:gridCol w="1055370"/>
                <a:gridCol w="1055370"/>
                <a:gridCol w="1055370"/>
                <a:gridCol w="1055370"/>
                <a:gridCol w="1055370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Notti (xi)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Turisti (ni)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12800" y="3398441"/>
            <a:ext cx="5177367" cy="1503826"/>
          </a:xfrm>
          <a:prstGeom prst="roundRect">
            <a:avLst>
              <a:gd name="adj" fmla="val 5067"/>
            </a:avLst>
          </a:prstGeom>
          <a:solidFill>
            <a:srgbClr val="1E2A3A"/>
          </a:solidFill>
          <a:ln/>
        </p:spPr>
      </p:sp>
      <p:sp>
        <p:nvSpPr>
          <p:cNvPr id="7" name="Text 4"/>
          <p:cNvSpPr/>
          <p:nvPr/>
        </p:nvSpPr>
        <p:spPr>
          <a:xfrm>
            <a:off x="1066800" y="3627041"/>
            <a:ext cx="4809448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24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 = 7 − 1 = 6 notti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066800" y="4068961"/>
            <a:ext cx="4809448" cy="504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Minima e massima modalità con frequenza maggiore di zero. Il fatto che 30 turisti si fermino 3 notti non cambia R.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196542" y="3401616"/>
            <a:ext cx="5179483" cy="1497476"/>
          </a:xfrm>
          <a:prstGeom prst="roundRect">
            <a:avLst>
              <a:gd name="adj" fmla="val 487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51600" y="3631276"/>
            <a:ext cx="4809448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classi di valori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51600" y="3951288"/>
            <a:ext cx="4809448" cy="743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≈ estremo superiore dell'ultima classe − estremo inferiore della prima. Per età da 18 a 90 anni: R ≈ 72 anni. È un'approssimazione: non conosciamo i valori esatti.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7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DIFFERENZA INTERQUARTILE · TEORIA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L'ampiezza del 50% centrale dei dati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794470"/>
            <a:ext cx="10566400" cy="1217877"/>
          </a:xfrm>
          <a:prstGeom prst="roundRect">
            <a:avLst>
              <a:gd name="adj" fmla="val 6257"/>
            </a:avLst>
          </a:prstGeom>
          <a:solidFill>
            <a:srgbClr val="1E2A3A"/>
          </a:solidFill>
          <a:ln/>
        </p:spPr>
      </p:sp>
      <p:sp>
        <p:nvSpPr>
          <p:cNvPr id="5" name="Text 3"/>
          <p:cNvSpPr/>
          <p:nvPr/>
        </p:nvSpPr>
        <p:spPr>
          <a:xfrm>
            <a:off x="1117600" y="2023070"/>
            <a:ext cx="10255504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IQR = Q3 − Q1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17600" y="2525979"/>
            <a:ext cx="10255504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Q1, Q2 (= mediana) e Q3 dividono i dati ordinati in quattro parti, ciascuna con il 25% delle osservazioni.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5975" y="3269524"/>
            <a:ext cx="5175250" cy="1846130"/>
          </a:xfrm>
          <a:prstGeom prst="roundRect">
            <a:avLst>
              <a:gd name="adj" fmla="val 3956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45633" y="3499182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Distribuzione semplice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2915" y="3819196"/>
            <a:ext cx="4752509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Ordinare i valori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in posizione (n + 1) / 4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in posizione 3 (n + 1) / 4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non intera: interpolare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00775" y="3269524"/>
            <a:ext cx="5175250" cy="1846130"/>
          </a:xfrm>
          <a:prstGeom prst="roundRect">
            <a:avLst>
              <a:gd name="adj" fmla="val 3956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30433" y="3499182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Distribuzione di frequenze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27715" y="3819196"/>
            <a:ext cx="4752509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Calcolare le frequenze relative cumulate F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= prima modalità con F ≥ 0,25</a:t>
            </a:r>
            <a:endParaRPr lang="en-US" sz="1400" dirty="0"/>
          </a:p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= prima modalità con F ≥ 0,75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DIFFERENZA INTERQUARTILE · ESERCIZIO SVOLTO 1 · DISTRIBUZIONE SEMPLICE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Spesa giornaliera di 7 turisti (euro)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69070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 rilevati: 35 · 50 · 42 · 60 · 45 · 38 · 52. Ordinati: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5975" y="2258616"/>
            <a:ext cx="1408774" cy="1177197"/>
          </a:xfrm>
          <a:prstGeom prst="roundRect">
            <a:avLst>
              <a:gd name="adj" fmla="val 6203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71210" y="2386676"/>
            <a:ext cx="4982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pos. 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316924" y="2625396"/>
            <a:ext cx="40687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372129" y="3077505"/>
            <a:ext cx="29639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335874" y="2261791"/>
            <a:ext cx="1419423" cy="1170847"/>
          </a:xfrm>
          <a:prstGeom prst="roundRect">
            <a:avLst>
              <a:gd name="adj" fmla="val 5966"/>
            </a:avLst>
          </a:prstGeom>
          <a:solidFill>
            <a:srgbClr val="F6E3D9"/>
          </a:solidFill>
          <a:ln w="12700">
            <a:solidFill>
              <a:srgbClr val="A848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96467" y="2395141"/>
            <a:ext cx="4982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pos. 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842115" y="2633861"/>
            <a:ext cx="40687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918487" y="3085970"/>
            <a:ext cx="25413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866423" y="2258616"/>
            <a:ext cx="1408774" cy="1177197"/>
          </a:xfrm>
          <a:prstGeom prst="roundRect">
            <a:avLst>
              <a:gd name="adj" fmla="val 6203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21658" y="2386676"/>
            <a:ext cx="4982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pos. 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67372" y="2625396"/>
            <a:ext cx="40687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5386322" y="2261791"/>
            <a:ext cx="1419423" cy="1170847"/>
          </a:xfrm>
          <a:prstGeom prst="roundRect">
            <a:avLst>
              <a:gd name="adj" fmla="val 5966"/>
            </a:avLst>
          </a:prstGeom>
          <a:solidFill>
            <a:srgbClr val="DCE7EF"/>
          </a:solidFill>
          <a:ln w="12700">
            <a:solidFill>
              <a:srgbClr val="2F6B8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46915" y="2395141"/>
            <a:ext cx="4982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pos. 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892562" y="2633861"/>
            <a:ext cx="40687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5964767" y="3085970"/>
            <a:ext cx="26253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6B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916870" y="2258616"/>
            <a:ext cx="1408774" cy="1177197"/>
          </a:xfrm>
          <a:prstGeom prst="roundRect">
            <a:avLst>
              <a:gd name="adj" fmla="val 6203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72105" y="2386676"/>
            <a:ext cx="4982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pos. 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17819" y="2625396"/>
            <a:ext cx="40687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8436769" y="2261791"/>
            <a:ext cx="1419357" cy="1170847"/>
          </a:xfrm>
          <a:prstGeom prst="roundRect">
            <a:avLst>
              <a:gd name="adj" fmla="val 5966"/>
            </a:avLst>
          </a:prstGeom>
          <a:solidFill>
            <a:srgbClr val="F6E3D9"/>
          </a:solidFill>
          <a:ln w="12700">
            <a:solidFill>
              <a:srgbClr val="A848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897296" y="2395141"/>
            <a:ext cx="4982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pos. 6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943009" y="2633861"/>
            <a:ext cx="40687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9019381" y="3085970"/>
            <a:ext cx="25413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967251" y="2258616"/>
            <a:ext cx="1408774" cy="1177197"/>
          </a:xfrm>
          <a:prstGeom prst="roundRect">
            <a:avLst>
              <a:gd name="adj" fmla="val 6203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422487" y="2386676"/>
            <a:ext cx="4982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pos. 7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0468200" y="2625396"/>
            <a:ext cx="40687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10498846" y="3077505"/>
            <a:ext cx="3455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15975" y="3670765"/>
            <a:ext cx="5175250" cy="1338064"/>
          </a:xfrm>
          <a:prstGeom prst="roundRect">
            <a:avLst>
              <a:gd name="adj" fmla="val 5458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45633" y="3875025"/>
            <a:ext cx="485741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+ 1 = 8 → Q1 in posizione 8/4 =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Q3 in posizione 3 · 8/4 =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045633" y="4441366"/>
            <a:ext cx="4857411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IQR = 52 − 38 = </a:t>
            </a:r>
            <a:r>
              <a:rPr lang="en-US" sz="2200" b="1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14 €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6200775" y="3670765"/>
            <a:ext cx="5175250" cy="1338064"/>
          </a:xfrm>
          <a:prstGeom prst="roundRect">
            <a:avLst>
              <a:gd name="adj" fmla="val 5458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30433" y="3875025"/>
            <a:ext cx="485741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confronto, sugli stessi dati: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30433" y="4183596"/>
            <a:ext cx="4857411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 = 60 − 35 = </a:t>
            </a:r>
            <a:r>
              <a:rPr lang="en-US" sz="2200" b="1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25 €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12800" y="5240604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Lettura: la metà centrale dei turisti spende tra 38 e 52 euro al giorno.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9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DIFFERENZA INTERQUARTILE · ESERCIZIO SVOLTO 2 · ROBUSTEZZA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Un turista spende 160 € invece di 60 €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94470"/>
            <a:ext cx="10883392" cy="320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 ordinati: 35 · </a:t>
            </a: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r>
              <a:rPr lang="en-US" sz="16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42 · 45 · 50 · </a:t>
            </a: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r>
              <a:rPr lang="en-US" sz="16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</a:t>
            </a:r>
            <a:r>
              <a:rPr lang="en-US" sz="16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</a:t>
            </a:r>
            <a:endParaRPr lang="en-US" sz="1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355788"/>
          <a:ext cx="10553700" cy="1651000"/>
        </p:xfrm>
        <a:graphic>
          <a:graphicData uri="http://schemas.openxmlformats.org/drawingml/2006/table">
            <a:tbl>
              <a:tblPr/>
              <a:tblGrid>
                <a:gridCol w="4221480"/>
                <a:gridCol w="3166110"/>
                <a:gridCol w="3166110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Indice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Dati originali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 160 al posto di 60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Campo di variazione 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125 €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Differenza interquartile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 aritmetica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46,00 €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60,29 €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12800" y="4260788"/>
            <a:ext cx="10566400" cy="995627"/>
          </a:xfrm>
          <a:prstGeom prst="roundRect">
            <a:avLst>
              <a:gd name="adj" fmla="val 7653"/>
            </a:avLst>
          </a:prstGeom>
          <a:solidFill>
            <a:srgbClr val="1E2A3A"/>
          </a:solidFill>
          <a:ln/>
        </p:spPr>
        <p:txBody>
          <a:bodyPr wrap="square" lIns="231682" tIns="180882" rIns="0" bIns="155482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quintuplica, la differenza interquartile non cambia: ignora il 25% più basso e il 25% più alto dei dati. È un indice </a:t>
            </a:r>
            <a:r>
              <a:rPr lang="en-US" sz="1600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robusto</a:t>
            </a:r>
            <a:r>
              <a:rPr lang="en-US" sz="16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10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DIFFERENZA INTERQUARTILE · ESERCIZIO SVOLTO 3 · DISTRIBUZIONE DI FREQUENZE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Notti di soggiorno di 100 turisti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81770"/>
          <a:ext cx="5702300" cy="3473648"/>
        </p:xfrm>
        <a:graphic>
          <a:graphicData uri="http://schemas.openxmlformats.org/drawingml/2006/table">
            <a:tbl>
              <a:tblPr/>
              <a:tblGrid>
                <a:gridCol w="1425575"/>
                <a:gridCol w="1425575"/>
                <a:gridCol w="1425575"/>
                <a:gridCol w="1425575"/>
              </a:tblGrid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Notti xi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 = ni / 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 cumulata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0,30 ← Q1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7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7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7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0,60 ← Me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7EF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0,78 ← Q3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9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784975" y="1772245"/>
            <a:ext cx="4591050" cy="1283428"/>
          </a:xfrm>
          <a:prstGeom prst="roundRect">
            <a:avLst>
              <a:gd name="adj" fmla="val 5690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989234" y="1976506"/>
            <a:ext cx="4308009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F ≥ 0,25 →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= 2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989234" y="2285076"/>
            <a:ext cx="4308009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F ≥ 0,50 →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= 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989234" y="2593646"/>
            <a:ext cx="4308009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F ≥ 0,75 →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= 4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81800" y="3211252"/>
            <a:ext cx="4597400" cy="1045832"/>
          </a:xfrm>
          <a:prstGeom prst="roundRect">
            <a:avLst>
              <a:gd name="adj" fmla="val 7286"/>
            </a:avLst>
          </a:prstGeom>
          <a:solidFill>
            <a:srgbClr val="1E2A3A"/>
          </a:solidFill>
          <a:ln/>
        </p:spPr>
      </p:sp>
      <p:sp>
        <p:nvSpPr>
          <p:cNvPr id="10" name="Text 7"/>
          <p:cNvSpPr/>
          <p:nvPr/>
        </p:nvSpPr>
        <p:spPr>
          <a:xfrm>
            <a:off x="6985000" y="3414452"/>
            <a:ext cx="4316730" cy="374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IQR = 4 − 2 = 2 notti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985000" y="3814502"/>
            <a:ext cx="4316730" cy="2647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metà centrale dei turisti si ferma tra 2 e 4 notti.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11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 · TEORIA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Misurare la distanza di ogni valore dalla media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07170"/>
          <a:ext cx="10553700" cy="1651000"/>
        </p:xfrm>
        <a:graphic>
          <a:graphicData uri="http://schemas.openxmlformats.org/drawingml/2006/table">
            <a:tbl>
              <a:tblPr/>
              <a:tblGrid>
                <a:gridCol w="2955036"/>
                <a:gridCol w="1266444"/>
                <a:gridCol w="1266444"/>
                <a:gridCol w="1266444"/>
                <a:gridCol w="1266444"/>
                <a:gridCol w="1266444"/>
                <a:gridCol w="1266444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Gruppo A, μ = 70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Somma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Valori xi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Scarti xi − μ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Scarti al quadrato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5975" y="3715345"/>
            <a:ext cx="5175250" cy="1476441"/>
          </a:xfrm>
          <a:prstGeom prst="roundRect">
            <a:avLst>
              <a:gd name="adj" fmla="val 4946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5633" y="39196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problema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45633" y="4214217"/>
            <a:ext cx="4857411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somma degli scarti dalla media aritmetica è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sempre zero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è una proprietà della media. La loro media non misura nulla.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00775" y="3715345"/>
            <a:ext cx="5175250" cy="1476441"/>
          </a:xfrm>
          <a:prstGeom prst="roundRect">
            <a:avLst>
              <a:gd name="adj" fmla="val 4946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30433" y="39196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soluzione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30433" y="4214217"/>
            <a:ext cx="485741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Elevare gli scarti al quadrato: diventano tutti positivi. La loro media, 250 / 5 =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è la varianza.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12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 · TEORIA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 media dei quadrati degli scarti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769070"/>
            <a:ext cx="5181600" cy="1076920"/>
          </a:xfrm>
          <a:prstGeom prst="roundRect">
            <a:avLst>
              <a:gd name="adj" fmla="val 7076"/>
            </a:avLst>
          </a:prstGeom>
          <a:solidFill>
            <a:srgbClr val="1E2A3A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972270"/>
            <a:ext cx="4866132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Distribuzione semplice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41400" y="2279588"/>
            <a:ext cx="4866132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σ² = Σ (xi − μ)² / N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197600" y="1769070"/>
            <a:ext cx="5181600" cy="1076920"/>
          </a:xfrm>
          <a:prstGeom prst="roundRect">
            <a:avLst>
              <a:gd name="adj" fmla="val 7076"/>
            </a:avLst>
          </a:prstGeom>
          <a:solidFill>
            <a:srgbClr val="1E2A3A"/>
          </a:solidFill>
          <a:ln/>
        </p:spPr>
      </p:sp>
      <p:sp>
        <p:nvSpPr>
          <p:cNvPr id="8" name="Text 6"/>
          <p:cNvSpPr/>
          <p:nvPr/>
        </p:nvSpPr>
        <p:spPr>
          <a:xfrm>
            <a:off x="6426200" y="1972270"/>
            <a:ext cx="4866132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Distribuzione di frequenze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26200" y="2279588"/>
            <a:ext cx="4866132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σ² = Σ (xi − μ)² · ni / N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15975" y="3077766"/>
            <a:ext cx="10560050" cy="1407319"/>
          </a:xfrm>
          <a:prstGeom prst="roundRect">
            <a:avLst>
              <a:gd name="adj" fmla="val 5189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1033" y="3282026"/>
            <a:ext cx="10351432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 di calcolo: media dei quadrati meno quadrato della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71033" y="3602038"/>
            <a:ext cx="10351432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σ² = Σ xi² · ni / N − μ²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071033" y="4041446"/>
            <a:ext cx="10351432" cy="2647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Stesso risultato, meno calcoli: non servono gli scarti. Nella distribuzione semplice ni = 1.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12800" y="4716859"/>
            <a:ext cx="10464800" cy="504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media aritmetica; N = numero di osservazioni (Σ ni). In statistica descrittiva si divide per N; nella stima da un campione si dividerà per n − 1.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 · TEORIA · PROPRIETÀ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Quattro proprietà da ricordare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5975" y="1797645"/>
            <a:ext cx="5175250" cy="1218671"/>
          </a:xfrm>
          <a:prstGeom prst="roundRect">
            <a:avLst>
              <a:gd name="adj" fmla="val 5992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633" y="20019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Mai negativa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5633" y="2296517"/>
            <a:ext cx="485741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≥ 0, e σ² = 0 solo se tutti i valori sono uguali.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00775" y="1797645"/>
            <a:ext cx="5175250" cy="1218671"/>
          </a:xfrm>
          <a:prstGeom prst="roundRect">
            <a:avLst>
              <a:gd name="adj" fmla="val 5992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30433" y="2001906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Unità al quadrato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30433" y="2296517"/>
            <a:ext cx="485741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Coperti², notti², euro²: difficile da interpretare. Per questo si usa la sua radice, σ.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75" y="3225868"/>
            <a:ext cx="5175250" cy="1218671"/>
          </a:xfrm>
          <a:prstGeom prst="roundRect">
            <a:avLst>
              <a:gd name="adj" fmla="val 5992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5633" y="3430129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Traslazione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45633" y="3724740"/>
            <a:ext cx="485741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Aggiungere una costante a tutti i valori non cambia σ². Se ogni turista spende 10 € in più, la variabilità resta la stessa.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00775" y="3225868"/>
            <a:ext cx="5175250" cy="1218671"/>
          </a:xfrm>
          <a:prstGeom prst="roundRect">
            <a:avLst>
              <a:gd name="adj" fmla="val 5992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30433" y="3430129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Cambio di scala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30433" y="3724740"/>
            <a:ext cx="485741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Moltiplicare i valori per b moltiplica σ² per b². Se le spese raddoppiano, la varianza quadruplica.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 · ESERCIZIO SVOLTO 1 · DISTRIBUZIONE SEMPLICE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Coperti serviti da un ristorante in 6 sere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81770"/>
          <a:ext cx="5575300" cy="3087688"/>
        </p:xfrm>
        <a:graphic>
          <a:graphicData uri="http://schemas.openxmlformats.org/drawingml/2006/table">
            <a:tbl>
              <a:tblPr/>
              <a:tblGrid>
                <a:gridCol w="1393825"/>
                <a:gridCol w="1393825"/>
                <a:gridCol w="1393825"/>
                <a:gridCol w="1393825"/>
              </a:tblGrid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 − μ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(xi − μ)²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xi²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2.304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2.704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4.096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4.900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4.356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21.960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657975" y="1772245"/>
            <a:ext cx="4718050" cy="906330"/>
          </a:xfrm>
          <a:prstGeom prst="roundRect">
            <a:avLst>
              <a:gd name="adj" fmla="val 805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62234" y="1951106"/>
            <a:ext cx="4438819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862234" y="2233017"/>
            <a:ext cx="443881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360 / 6 = 60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57975" y="2837328"/>
            <a:ext cx="4718050" cy="906330"/>
          </a:xfrm>
          <a:prstGeom prst="roundRect">
            <a:avLst>
              <a:gd name="adj" fmla="val 805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62234" y="3016188"/>
            <a:ext cx="4438819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la definizione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862234" y="3298099"/>
            <a:ext cx="443881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360 / 6 = 60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657975" y="3902410"/>
            <a:ext cx="4718050" cy="906330"/>
          </a:xfrm>
          <a:prstGeom prst="roundRect">
            <a:avLst>
              <a:gd name="adj" fmla="val 805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62234" y="4081264"/>
            <a:ext cx="4438819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la formula di calcolo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62234" y="4363182"/>
            <a:ext cx="443881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21.960 / 6 − 60² = 3.660 − 3.600 = 60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15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 · ESERCIZIO SVOLTO 2 · DISTRIBUZIONE SEMPLICE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Due negozi, stessa media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69070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Incassi in 5 giorni (centinaia di €). A: 10 · 10 · 10 · 10 · 10. B: 2 · 6 · 10 · 14 · 18.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268141"/>
          <a:ext cx="10553700" cy="1238250"/>
        </p:xfrm>
        <a:graphic>
          <a:graphicData uri="http://schemas.openxmlformats.org/drawingml/2006/table">
            <a:tbl>
              <a:tblPr/>
              <a:tblGrid>
                <a:gridCol w="2532888"/>
                <a:gridCol w="2005203"/>
                <a:gridCol w="2005203"/>
                <a:gridCol w="2005203"/>
                <a:gridCol w="2005203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Negozio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μ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σ²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σ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5,66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15975" y="3738166"/>
            <a:ext cx="5179483" cy="1578041"/>
          </a:xfrm>
          <a:prstGeom prst="roundRect">
            <a:avLst>
              <a:gd name="adj" fmla="val 4628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45633" y="3942432"/>
            <a:ext cx="4861772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Soluzione per B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45633" y="4237038"/>
            <a:ext cx="486177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Scarti: −8, −4, 0, +4, +8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45633" y="4545608"/>
            <a:ext cx="486177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Quadrati: 64 + 16 + 0 + 16 + 64 = 160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45633" y="4854178"/>
            <a:ext cx="486177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160 / 5 = 32 · σ = √32 = 5,66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201833" y="3734991"/>
            <a:ext cx="5177367" cy="1584391"/>
          </a:xfrm>
          <a:prstGeom prst="roundRect">
            <a:avLst>
              <a:gd name="adj" fmla="val 4809"/>
            </a:avLst>
          </a:prstGeom>
          <a:solidFill>
            <a:srgbClr val="1E2A3A"/>
          </a:solidFill>
          <a:ln/>
        </p:spPr>
        <p:txBody>
          <a:bodyPr wrap="square" lIns="206282" tIns="180882" rIns="64677" bIns="180882" rtlCol="0" anchor="ctr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la varianza è zero perché tutti gli incassi sono uguali: la media descrive perfettamente ogni giorno. In B la stessa media nasconde giorni molto diversi.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16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VARIANZA · ESERCIZIO SVOLTO 3 · DISTRIBUZIONE DI FREQUENZE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Notti di soggiorno di 100 turisti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81770"/>
          <a:ext cx="5575300" cy="3473648"/>
        </p:xfrm>
        <a:graphic>
          <a:graphicData uri="http://schemas.openxmlformats.org/drawingml/2006/table">
            <a:tbl>
              <a:tblPr/>
              <a:tblGrid>
                <a:gridCol w="1226566"/>
                <a:gridCol w="1226566"/>
                <a:gridCol w="1449578"/>
                <a:gridCol w="1672590"/>
              </a:tblGrid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xi²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1.401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657975" y="1772245"/>
            <a:ext cx="4718050" cy="906330"/>
          </a:xfrm>
          <a:prstGeom prst="roundRect">
            <a:avLst>
              <a:gd name="adj" fmla="val 805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62234" y="1951112"/>
            <a:ext cx="4438819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Media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862234" y="2233017"/>
            <a:ext cx="443881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341 / 100 = 3,41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57975" y="2837334"/>
            <a:ext cx="4718050" cy="906330"/>
          </a:xfrm>
          <a:prstGeom prst="roundRect">
            <a:avLst>
              <a:gd name="adj" fmla="val 805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62234" y="3016188"/>
            <a:ext cx="4438819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Media dei quadrati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862234" y="3298106"/>
            <a:ext cx="443881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1.401 / 100 = 14,01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654800" y="3899235"/>
            <a:ext cx="4724400" cy="904214"/>
          </a:xfrm>
          <a:prstGeom prst="roundRect">
            <a:avLst>
              <a:gd name="adj" fmla="val 8427"/>
            </a:avLst>
          </a:prstGeom>
          <a:solidFill>
            <a:srgbClr val="1E2A3A"/>
          </a:solidFill>
          <a:ln/>
        </p:spPr>
      </p:sp>
      <p:sp>
        <p:nvSpPr>
          <p:cNvPr id="12" name="Text 9"/>
          <p:cNvSpPr/>
          <p:nvPr/>
        </p:nvSpPr>
        <p:spPr>
          <a:xfrm>
            <a:off x="6858000" y="4077035"/>
            <a:ext cx="444754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Varianza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58000" y="4358953"/>
            <a:ext cx="444754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14,01 − 3,41² = 14,01 − 11,6281 = 2,3819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17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SCARTO QUADRATICO MEDIO · TEORIA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Tornare all'unità di misura del carattere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794470"/>
            <a:ext cx="10566400" cy="1475647"/>
          </a:xfrm>
          <a:prstGeom prst="roundRect">
            <a:avLst>
              <a:gd name="adj" fmla="val 5164"/>
            </a:avLst>
          </a:prstGeom>
          <a:solidFill>
            <a:srgbClr val="1E2A3A"/>
          </a:solidFill>
          <a:ln/>
        </p:spPr>
      </p:sp>
      <p:sp>
        <p:nvSpPr>
          <p:cNvPr id="5" name="Text 3"/>
          <p:cNvSpPr/>
          <p:nvPr/>
        </p:nvSpPr>
        <p:spPr>
          <a:xfrm>
            <a:off x="1117600" y="2023070"/>
            <a:ext cx="10255504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 = √σ²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17600" y="2525985"/>
            <a:ext cx="10255504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Detto anche deviazione standard. È la misura di dispersione attorno alla media più usata: indica l'ordine di grandezza tipico degli scarti dalla media.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5975" y="3527301"/>
            <a:ext cx="5175250" cy="1499394"/>
          </a:xfrm>
          <a:prstGeom prst="roundRect">
            <a:avLst>
              <a:gd name="adj" fmla="val 4870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45633" y="3731555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Coperti del ristorante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45633" y="4026173"/>
            <a:ext cx="485741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= √60 = </a:t>
            </a:r>
            <a:r>
              <a:rPr lang="en-US" sz="15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7,75 coperti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45633" y="4343673"/>
            <a:ext cx="4857411" cy="504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60 coperti; le sere si discostano dalla media di circa 8 coperti.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00775" y="3527301"/>
            <a:ext cx="5175250" cy="1499394"/>
          </a:xfrm>
          <a:prstGeom prst="roundRect">
            <a:avLst>
              <a:gd name="adj" fmla="val 4870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30433" y="3731555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Notti di soggiorno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30433" y="4026173"/>
            <a:ext cx="485741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= √2,3819 = </a:t>
            </a:r>
            <a:r>
              <a:rPr lang="en-US" sz="15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1,54 notti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30433" y="4343673"/>
            <a:ext cx="4857411" cy="2647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3,41 notti; scarto tipico di circa una notte e mezza.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18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SCARTO QUADRATICO MEDIO · ESERCIZIO SVOLTO 1 · DISTRIBUZIONE SEMPLICE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 due gruppi con tutti gli indici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07170"/>
          <a:ext cx="10553700" cy="1238250"/>
        </p:xfrm>
        <a:graphic>
          <a:graphicData uri="http://schemas.openxmlformats.org/drawingml/2006/table">
            <a:tbl>
              <a:tblPr/>
              <a:tblGrid>
                <a:gridCol w="2955036"/>
                <a:gridCol w="1899666"/>
                <a:gridCol w="1899666"/>
                <a:gridCol w="1899666"/>
                <a:gridCol w="1899666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Gruppo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 μ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σ²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σ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· 60 65 70 75 80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7,07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 · 40 55 70 85 100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450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21,21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5975" y="3302595"/>
            <a:ext cx="5179483" cy="1578041"/>
          </a:xfrm>
          <a:prstGeom prst="roundRect">
            <a:avLst>
              <a:gd name="adj" fmla="val 4628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5633" y="3506862"/>
            <a:ext cx="4861772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Calcolo per B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45633" y="3801467"/>
            <a:ext cx="486177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Scarti: −30, −15, 0, +15, +30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45633" y="4110038"/>
            <a:ext cx="486177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Quadrati: 900 + 225 + 0 + 225 + 900 = 2.250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45633" y="4418608"/>
            <a:ext cx="486177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2.250 / 5 = 450 → σ = √450 = 21,21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201833" y="3299420"/>
            <a:ext cx="5177367" cy="1584391"/>
          </a:xfrm>
          <a:prstGeom prst="roundRect">
            <a:avLst>
              <a:gd name="adj" fmla="val 4809"/>
            </a:avLst>
          </a:prstGeom>
          <a:solidFill>
            <a:srgbClr val="1E2A3A"/>
          </a:solidFill>
          <a:ln/>
        </p:spPr>
        <p:txBody>
          <a:bodyPr wrap="square" lIns="206282" tIns="180882" rIns="64677" bIns="180882" rtlCol="0" anchor="ctr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Gli scarti di B sono il triplo di quelli di A: σ triplica (21,21 = 3 × 7,07), la varianza diventa </a:t>
            </a:r>
            <a:r>
              <a:rPr lang="en-US" sz="1600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 volte</a:t>
            </a:r>
            <a:r>
              <a:rPr lang="en-US" sz="16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più grande.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19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SCARTO QUADRATICO MEDIO · ESERCIZIO SVOLTO 2 · DISTRIBUZIONE IN CLASSI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 posto dei valori, i valori centrali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69070"/>
            <a:ext cx="10464800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sostituisce xi con il valore centrale ci = (estremo inferiore + estremo superiore) / 2, ipotizzando che le unità di ogni classe siano concentrate al centro. Il risultato è un'approssimazione.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525911"/>
          <a:ext cx="6337300" cy="1929805"/>
        </p:xfrm>
        <a:graphic>
          <a:graphicData uri="http://schemas.openxmlformats.org/drawingml/2006/table">
            <a:tbl>
              <a:tblPr/>
              <a:tblGrid>
                <a:gridCol w="1520952"/>
                <a:gridCol w="887222"/>
                <a:gridCol w="887222"/>
                <a:gridCol w="1267460"/>
                <a:gridCol w="1774444"/>
              </a:tblGrid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Spesa (€)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ci²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– 100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 – 200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7.500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1.125.000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 – 400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2.700.000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17.500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3.875.000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416800" y="2513211"/>
            <a:ext cx="3962400" cy="1332111"/>
          </a:xfrm>
          <a:prstGeom prst="roundRect">
            <a:avLst>
              <a:gd name="adj" fmla="val 5720"/>
            </a:avLst>
          </a:prstGeom>
          <a:solidFill>
            <a:srgbClr val="1E2A3A"/>
          </a:solidFill>
          <a:ln/>
        </p:spPr>
      </p:sp>
      <p:sp>
        <p:nvSpPr>
          <p:cNvPr id="7" name="Text 4"/>
          <p:cNvSpPr/>
          <p:nvPr/>
        </p:nvSpPr>
        <p:spPr>
          <a:xfrm>
            <a:off x="7620000" y="2716411"/>
            <a:ext cx="366268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17.500 / 100 = 175 €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620000" y="3050381"/>
            <a:ext cx="366268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38.750 − 175² = 8.125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620000" y="3384352"/>
            <a:ext cx="366268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= √8.125 = </a:t>
            </a:r>
            <a:r>
              <a:rPr lang="en-US" sz="1400" b="1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90,14 €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20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SCARTO QUADRATICO MEDIO · ESERCIZIO SVOLTO 3 · DISTRIBUZIONE IN CLASSI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L'età dei turisti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69070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Età di 200 turisti di un agriturismo (prime due colonne). Calcolare μ, σ² e σ.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268141"/>
          <a:ext cx="6337300" cy="2701727"/>
        </p:xfrm>
        <a:graphic>
          <a:graphicData uri="http://schemas.openxmlformats.org/drawingml/2006/table">
            <a:tbl>
              <a:tblPr/>
              <a:tblGrid>
                <a:gridCol w="1267460"/>
                <a:gridCol w="887222"/>
                <a:gridCol w="1013968"/>
                <a:gridCol w="1267460"/>
                <a:gridCol w="1901190"/>
              </a:tblGrid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Età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ci²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 – 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23.040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– 45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84.375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 – 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52,5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2.625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137.812,5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– 75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2.700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182.250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 – 90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82,5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68.062,5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9.360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495.540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419975" y="2258616"/>
            <a:ext cx="3956050" cy="2195182"/>
          </a:xfrm>
          <a:prstGeom prst="roundRect">
            <a:avLst>
              <a:gd name="adj" fmla="val 332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649634" y="2462882"/>
            <a:ext cx="3601635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Soluzione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649634" y="2770188"/>
            <a:ext cx="360163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9.360 / 200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46,8 anni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649634" y="3091458"/>
            <a:ext cx="360163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495.540 / 200 = 2.477,7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649634" y="3412728"/>
            <a:ext cx="3601635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2.477,7 − 46,8² = 2.477,7 − 2.190,24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287,46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649634" y="3991769"/>
            <a:ext cx="360163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= √287,46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16,95 anni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21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COEFFICIENTE DI VARIAZIONE · TEORIA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 dispersione in rapporto alla media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794470"/>
            <a:ext cx="10566400" cy="1217877"/>
          </a:xfrm>
          <a:prstGeom prst="roundRect">
            <a:avLst>
              <a:gd name="adj" fmla="val 6257"/>
            </a:avLst>
          </a:prstGeom>
          <a:solidFill>
            <a:srgbClr val="1E2A3A"/>
          </a:solidFill>
          <a:ln/>
        </p:spPr>
      </p:sp>
      <p:sp>
        <p:nvSpPr>
          <p:cNvPr id="5" name="Text 3"/>
          <p:cNvSpPr/>
          <p:nvPr/>
        </p:nvSpPr>
        <p:spPr>
          <a:xfrm>
            <a:off x="1117600" y="2023070"/>
            <a:ext cx="10255504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dirty="0">
                <a:solidFill>
                  <a:srgbClr val="F7F5F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CV = σ / μ × 100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17600" y="2525985"/>
            <a:ext cx="10255504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Numero puro, espresso in percentuale: non dipende dall'unità di misura del carattere.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5975" y="3269531"/>
            <a:ext cx="5175250" cy="1218671"/>
          </a:xfrm>
          <a:prstGeom prst="roundRect">
            <a:avLst>
              <a:gd name="adj" fmla="val 5992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45633" y="3473785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Unità di misura diverse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45633" y="3768403"/>
            <a:ext cx="485741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È più variabile la spesa (euro) o la durata del soggiorno (notti)? σ non basta: euro e notti non si confrontano.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00775" y="3269531"/>
            <a:ext cx="5175250" cy="1218671"/>
          </a:xfrm>
          <a:prstGeom prst="roundRect">
            <a:avLst>
              <a:gd name="adj" fmla="val 5992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30433" y="3473785"/>
            <a:ext cx="485741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Livelli medi diversi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30433" y="3768403"/>
            <a:ext cx="485741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= 50 € pesa molto su una spesa media di 100 €, poco su una spesa media di 2.000 €.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COEFFICIENTE DI VARIAZIONE · TEORIA · CAUTELE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Quando il CV non va usato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5975" y="1797645"/>
            <a:ext cx="3380317" cy="1759612"/>
          </a:xfrm>
          <a:prstGeom prst="roundRect">
            <a:avLst>
              <a:gd name="adj" fmla="val 4150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633" y="2001912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vicina a zero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5633" y="2321917"/>
            <a:ext cx="3008630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Dividendo per un numero piccolo il CV diventa enorme e instabile, anche con poca dispersione.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05842" y="1797645"/>
            <a:ext cx="3380317" cy="1759612"/>
          </a:xfrm>
          <a:prstGeom prst="roundRect">
            <a:avLst>
              <a:gd name="adj" fmla="val 4150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35500" y="2001912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Valori anche negativi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35500" y="2321917"/>
            <a:ext cx="3008630" cy="1056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 e perdite, saldi, tassi di variazione: la media può essere negativa o nulla e il rapporto perde significato.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5709" y="1797645"/>
            <a:ext cx="3380317" cy="1759612"/>
          </a:xfrm>
          <a:prstGeom prst="roundRect">
            <a:avLst>
              <a:gd name="adj" fmla="val 4150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5367" y="2001912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convenzionale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25367" y="2321917"/>
            <a:ext cx="3008630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 in °C: passando ai °F cambia la media ma non il fenomeno, quindi cambia il CV.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800" y="3814440"/>
            <a:ext cx="10137775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Regola pratica: CV solo per caratteri con valori positivi e uno zero che significa "assenza" del fenomeno (redditi, spese, notti, quantità).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COEFFICIENTE DI VARIAZIONE · ESERCIZIO SVOLTO 1 · DISTRIBUZIONE DI FREQUENZE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Spesa o notti: cosa varia di più?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69070"/>
            <a:ext cx="10464800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Gli stessi 100 turisti. Spesa per il pacchetto vacanza: 100 € (15 turisti), 300 € (35), 500 € (25), 800 € (15), 1.500 € (10). Notti: la distribuzione già vista.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525911"/>
          <a:ext cx="10553700" cy="1238250"/>
        </p:xfrm>
        <a:graphic>
          <a:graphicData uri="http://schemas.openxmlformats.org/drawingml/2006/table">
            <a:tbl>
              <a:tblPr/>
              <a:tblGrid>
                <a:gridCol w="2955036"/>
                <a:gridCol w="1899666"/>
                <a:gridCol w="1899666"/>
                <a:gridCol w="1899666"/>
                <a:gridCol w="1899666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Carattere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 μ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σ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CV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Variabilità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Spesa pacchetto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515 €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388,94 €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75,5%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più alta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Notti di soggiorno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3,41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1,54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45,3%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più bassa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12800" y="3992761"/>
            <a:ext cx="10566400" cy="958850"/>
          </a:xfrm>
          <a:prstGeom prst="roundRect">
            <a:avLst>
              <a:gd name="adj" fmla="val 7947"/>
            </a:avLst>
          </a:prstGeom>
          <a:solidFill>
            <a:srgbClr val="1E2A3A"/>
          </a:solidFill>
          <a:ln/>
        </p:spPr>
        <p:txBody>
          <a:bodyPr wrap="square" lIns="231682" tIns="180882" rIns="0" bIns="155482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Confrontare 388,94 € con 1,54 notti non ha senso. In termini relativi la spesa è più variabile: lo scarto tipico è il 75,5% della media, contro il 45,3% per le notti.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24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COEFFICIENTE DI VARIAZIONE · ESERCIZIO SVOLTO 2 · CONFRONTO TRA CARATTERI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Altezza o peso: cosa varia di più?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69070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un gruppo di studenti sono stati rilevati altezza e peso. Quale carattere è più variabile?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268141"/>
          <a:ext cx="10553700" cy="1157883"/>
        </p:xfrm>
        <a:graphic>
          <a:graphicData uri="http://schemas.openxmlformats.org/drawingml/2006/table">
            <a:tbl>
              <a:tblPr/>
              <a:tblGrid>
                <a:gridCol w="4221480"/>
                <a:gridCol w="3166110"/>
                <a:gridCol w="3166110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Carattere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 μ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Scarto quadratico medio σ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Altezza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170 cm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8,5 cm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Peso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 kg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 kg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15975" y="3657798"/>
            <a:ext cx="3383095" cy="1320271"/>
          </a:xfrm>
          <a:prstGeom prst="roundRect">
            <a:avLst>
              <a:gd name="adj" fmla="val 5531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45633" y="3862065"/>
            <a:ext cx="3011491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Perché non σ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45633" y="4182070"/>
            <a:ext cx="3011491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8,5 cm e 10,5 kg hanno unità di misura diverse e non si confrontano.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408620" y="3657798"/>
            <a:ext cx="3383161" cy="1320271"/>
          </a:xfrm>
          <a:prstGeom prst="roundRect">
            <a:avLst>
              <a:gd name="adj" fmla="val 5531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38278" y="3862065"/>
            <a:ext cx="301156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I due CV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38278" y="4182070"/>
            <a:ext cx="301156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Altezza: 8,5 / 170 × 100 =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38278" y="4516041"/>
            <a:ext cx="301156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Peso: 10,5 / 70 × 100 =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998156" y="3654623"/>
            <a:ext cx="3381044" cy="1326621"/>
          </a:xfrm>
          <a:prstGeom prst="roundRect">
            <a:avLst>
              <a:gd name="adj" fmla="val 5744"/>
            </a:avLst>
          </a:prstGeom>
          <a:solidFill>
            <a:srgbClr val="1E2A3A"/>
          </a:solidFill>
          <a:ln/>
        </p:spPr>
      </p:sp>
      <p:sp>
        <p:nvSpPr>
          <p:cNvPr id="14" name="Text 11"/>
          <p:cNvSpPr/>
          <p:nvPr/>
        </p:nvSpPr>
        <p:spPr>
          <a:xfrm>
            <a:off x="8226756" y="3857823"/>
            <a:ext cx="301156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8A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Conclusione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8226756" y="4177841"/>
            <a:ext cx="3011560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7F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termini relativi il peso è tre volte più variabile dell'altezza.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25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RIEPILOGO · ESERCIZIO SVOLTO 1 · DISTRIBUZIONE SEMPLICE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Il tragitto verso l'università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43670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Minuti di 7 studenti: 18 · 21 · 19 · 24 · 22 · 20 · 23. Calcolare tutti gli indici.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217341"/>
          <a:ext cx="5194300" cy="3233738"/>
        </p:xfrm>
        <a:graphic>
          <a:graphicData uri="http://schemas.openxmlformats.org/drawingml/2006/table">
            <a:tbl>
              <a:tblPr/>
              <a:tblGrid>
                <a:gridCol w="1766062"/>
                <a:gridCol w="1714119"/>
                <a:gridCol w="1714119"/>
              </a:tblGrid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 ordinati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 − μ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(xi − μ)²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4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147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276975" y="2207816"/>
            <a:ext cx="5099050" cy="2452952"/>
          </a:xfrm>
          <a:prstGeom prst="roundRect">
            <a:avLst>
              <a:gd name="adj" fmla="val 2977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06634" y="2386682"/>
            <a:ext cx="4778925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Soluzione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06634" y="2681288"/>
            <a:ext cx="477892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24 − 18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minuti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06634" y="2989858"/>
            <a:ext cx="477892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(pos. 2) = 19 · Q3 (pos. 6) = 23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506634" y="3298428"/>
            <a:ext cx="477892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IQR = 23 − 19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minuti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506634" y="3606998"/>
            <a:ext cx="477892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147 / 7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minuti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506634" y="3915569"/>
            <a:ext cx="477892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28 / 7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σ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minuti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506634" y="4224139"/>
            <a:ext cx="477892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= 2 / 21 × 100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9,5%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26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RIEPILOGO · ESERCIZIO SVOLTO 2 · DISTRIBUZIONE DI FREQUENZE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Componenti del nucleo familiare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769070"/>
            <a:ext cx="108833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Componenti di 50 famiglie (prime due colonne). Calcolare tutti gli indici.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268141"/>
          <a:ext cx="6083300" cy="2701727"/>
        </p:xfrm>
        <a:graphic>
          <a:graphicData uri="http://schemas.openxmlformats.org/drawingml/2006/table">
            <a:tbl>
              <a:tblPr/>
              <a:tblGrid>
                <a:gridCol w="973328"/>
                <a:gridCol w="973328"/>
                <a:gridCol w="1338326"/>
                <a:gridCol w="1216660"/>
                <a:gridCol w="1581658"/>
              </a:tblGrid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xi² · ni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0,52 ← Q1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0,92 ← Q3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9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 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165975" y="2258616"/>
            <a:ext cx="4210050" cy="2144382"/>
          </a:xfrm>
          <a:prstGeom prst="roundRect">
            <a:avLst>
              <a:gd name="adj" fmla="val 3405"/>
            </a:avLst>
          </a:prstGeom>
          <a:solidFill>
            <a:srgbClr val="FDFCF9"/>
          </a:solidFill>
          <a:ln w="6350">
            <a:solidFill>
              <a:srgbClr val="D9D4C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95634" y="2437482"/>
            <a:ext cx="3863255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Soluzione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95634" y="2732088"/>
            <a:ext cx="386325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5 − 1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IQR = 4 − 2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95634" y="3040658"/>
            <a:ext cx="386325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136 / 50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2,72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95634" y="3349228"/>
            <a:ext cx="386325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σ² = 8,72 − 2,72²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1,3216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95634" y="3657798"/>
            <a:ext cx="386325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1,15</a:t>
            </a: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componenti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95634" y="3966369"/>
            <a:ext cx="386325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= 1,15 / 2,72 × 100 = </a:t>
            </a:r>
            <a:r>
              <a:rPr lang="en-US" sz="1400" b="1" dirty="0">
                <a:solidFill>
                  <a:srgbClr val="1E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42,3%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27 · dati simulati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848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SINTESI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i="0" dirty="0">
                <a:solidFill>
                  <a:srgbClr val="1E2A3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 cinque indici a confronto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07170"/>
          <a:ext cx="10553700" cy="2315766"/>
        </p:xfrm>
        <a:graphic>
          <a:graphicData uri="http://schemas.openxmlformats.org/drawingml/2006/table">
            <a:tbl>
              <a:tblPr/>
              <a:tblGrid>
                <a:gridCol w="2743962"/>
                <a:gridCol w="2532888"/>
                <a:gridCol w="1688592"/>
                <a:gridCol w="1688592"/>
                <a:gridCol w="1899666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Indice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Formula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Unità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Valori usati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Valori anomali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Campo di variazione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xmax − xmin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 carattere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molto sensibile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Differenza interquartile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Q3 − Q1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 carattere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robusta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Varianza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Σ (xi − μ)² ni / 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 quadrato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tutti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sensibile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Scarto quadratico medio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√σ²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 carattere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tutti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sensibile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Coefficiente di variazione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σ / μ × 100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numero puro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tutti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sensibile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4376936"/>
            <a:ext cx="1013777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Coppie naturali: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mediana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 differenza interquartile, </a:t>
            </a:r>
            <a:r>
              <a:rPr lang="en-US" sz="1400" b="1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aritmetica</a:t>
            </a:r>
            <a:r>
              <a:rPr lang="en-US" sz="1400" dirty="0">
                <a:solidFill>
                  <a:srgbClr val="3E4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 varianza e scarto quadratico medio.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variabilità · 28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 variabilità">
  <a:themeElements>
    <a:clrScheme name="La variabilità">
      <a:dk1>
        <a:srgbClr val="1E2A3A"/>
      </a:dk1>
      <a:lt1>
        <a:srgbClr val="F7F5F0"/>
      </a:lt1>
      <a:dk2>
        <a:srgbClr val="545D68"/>
      </a:dk2>
      <a:lt2>
        <a:srgbClr val="E1E1DE"/>
      </a:lt2>
      <a:accent1>
        <a:srgbClr val="A8482A"/>
      </a:accent1>
      <a:accent2>
        <a:srgbClr val="E8A27C"/>
      </a:accent2>
      <a:accent3>
        <a:srgbClr val="2F6B8F"/>
      </a:accent3>
      <a:accent4>
        <a:srgbClr val="3E4A59"/>
      </a:accent4>
      <a:accent5>
        <a:srgbClr val="6B7684"/>
      </a:accent5>
      <a:accent6>
        <a:srgbClr val="C9D3DD"/>
      </a:accent6>
      <a:hlink>
        <a:srgbClr val="0563C1"/>
      </a:hlink>
      <a:folHlink>
        <a:srgbClr val="954F72"/>
      </a:folHlink>
    </a:clrScheme>
    <a:fontScheme name="La variabilità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variabilità</dc:title>
  <dc:subject/>
  <dc:creator/>
  <cp:lastModifiedBy/>
  <cp:revision>1</cp:revision>
  <dcterms:created xsi:type="dcterms:W3CDTF">2026-10-07T11:42:10Z</dcterms:created>
  <dcterms:modified xsi:type="dcterms:W3CDTF">2026-10-07T11:42:10Z</dcterms:modified>
</cp:coreProperties>
</file>