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ncetti" id="{ca7a53bd-47d5-6cc3-0bba-ac9cf3cf0ee7}">
          <p14:sldIdLst>
            <p14:sldId id="256"/>
            <p14:sldId id="257"/>
            <p14:sldId id="258"/>
            <p14:sldId id="259"/>
            <p14:sldId id="260"/>
          </p14:sldIdLst>
        </p14:section>
        <p14:section name="Mediana: serie di dati" id="{864dbd02-9acd-429d-2694-160edde44290}">
          <p14:sldIdLst>
            <p14:sldId id="261"/>
            <p14:sldId id="262"/>
          </p14:sldIdLst>
        </p14:section>
        <p14:section name="Mediana: distribuzione di frequenze" id="{5157507d-a8c7-c0bb-0f23-a416afb679f7}">
          <p14:sldIdLst>
            <p14:sldId id="263"/>
            <p14:sldId id="264"/>
            <p14:sldId id="265"/>
            <p14:sldId id="266"/>
            <p14:sldId id="267"/>
            <p14:sldId id="268"/>
          </p14:sldIdLst>
        </p14:section>
        <p14:section name="Moda: carattere in classi" id="{dcf45c70-6bf2-7c6d-397a-3badedfcb3e5}">
          <p14:sldIdLst>
            <p14:sldId id="269"/>
            <p14:sldId id="270"/>
            <p14:sldId id="271"/>
          </p14:sldIdLst>
        </p14:section>
        <p14:section name="Sintesi" id="{6239281f-c909-91f2-fd9b-71a2eef883a5}">
          <p14:sldIdLst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mediana è il 50° percentile e il secondo quartile. Con una distribuzione di frequenze i percentili si trovano con la frequenza relativa cumulata: P_k è la prima modalità con F_i maggiore o uguale a k/100.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Interpretazione: almeno la metà dei turisti spende al massimo 80 euro al giorno, almeno la metà spende almeno 80 euro. Sei turisti su sette spendono meno della media di 110 euro: in presenza di valori estremi la mediana descrive meglio il caso tipico.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caso F_i = 0,50 corrisponde al caso N pari in cui i due posti centrali cadono in modalità diverse: il posto N/2 è l'ultimo della modalità x_i e il posto N/2 + 1 è il primo della modalità successiva.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densità di frequenza indica quante unità ci sono per ogni unità di ampiezza della classe (qui: turisti per euro di spesa). È l'altezza corretta dell'istogramma quando le classi hanno ampiezze diverse, ed è la grandezza da confrontare per individuare la classe modale.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le classi avessero tutte la stessa ampiezza, confrontare le n_i o le d_i porterebbe allo stesso risultato: le densità sarebbero proporzionali alle frequenze.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400" b="1" dirty="0">
                <a:solidFill>
                  <a:schemeClr val="accent3"/>
                </a:solidFill>
              </a:defRPr>
            </a:lvl1pPr>
          </a:lstStyle>
          <a:p>
            <a:pPr indent="0" marL="0">
              <a:buNone/>
            </a:pPr>
            <a:endParaRPr lang="en-US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1371600"/>
            <a:ext cx="804672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3108960"/>
            <a:ext cx="804672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548640" y="4297680"/>
            <a:ext cx="804672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Medie di posizione: moda, mediana e percentili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Medie di posizione: moda, mediana e percentili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STATISTICA DESCRITTIVA</a:t>
            </a:r>
            <a:endParaRPr lang="en-US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1371600"/>
            <a:ext cx="8046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Medie di posizione: moda, mediana e percentili</a:t>
            </a:r>
            <a:endParaRPr lang="en-US" sz="4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31089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Definizioni ed esercizi su serie di dati e distribuzioni di frequenza</a:t>
            </a:r>
            <a:endParaRPr lang="en-US" sz="18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548640" y="42976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Fabrizio Antolini · Università di Teramo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tre medie di posizione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2615184" cy="2834640"/>
          </a:xfrm>
          <a:prstGeom prst="roundRect">
            <a:avLst>
              <a:gd name="adj" fmla="val 4196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2801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1828800"/>
            <a:ext cx="2194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La modalità che si presenta con la frequenza più alta.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32918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4"/>
                </a:solidFill>
              </a:rPr>
              <a:t>Vale anche per caratteri qualitativi sconnessi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264408" y="1097280"/>
            <a:ext cx="2615184" cy="2834640"/>
          </a:xfrm>
          <a:prstGeom prst="roundRect">
            <a:avLst>
              <a:gd name="adj" fmla="val 4196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493008" y="12801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Mediana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3493008" y="1828800"/>
            <a:ext cx="2194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La modalità che occupa il posto centrale nella graduatoria: divide le unità in due metà.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3493008" y="32918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4"/>
                </a:solidFill>
              </a:rPr>
              <a:t>Richiede un carattere ordinabile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071616" y="1097280"/>
            <a:ext cx="2615184" cy="2834640"/>
          </a:xfrm>
          <a:prstGeom prst="roundRect">
            <a:avLst>
              <a:gd name="adj" fmla="val 4196"/>
            </a:avLst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300216" y="12801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Percentili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6300216" y="1828800"/>
            <a:ext cx="2194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Dividono la graduatoria in 100 parti uguali. Quartili (4 parti) e decili (10 parti) sono casi particolari.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6300216" y="32918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4"/>
                </a:solidFill>
              </a:rPr>
              <a:t>Richiedono un carattere ordinabile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41148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Non si calcolano con un’operazione su tutti i valori: si individuano in base alla posizione o alla frequenza.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mediana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È la modalità che, nella graduatoria delle unità ordinate, lascia metà delle unità prima e metà dopo.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280160" y="1508760"/>
            <a:ext cx="685800" cy="685800"/>
          </a:xfrm>
          <a:prstGeom prst="ellipse">
            <a:avLst/>
          </a:prstGeom>
          <a:solidFill>
            <a:schemeClr val="bg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280160" y="15087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45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194560" y="1508760"/>
            <a:ext cx="685800" cy="685800"/>
          </a:xfrm>
          <a:prstGeom prst="ellipse">
            <a:avLst/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194560" y="15087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60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108960" y="1508760"/>
            <a:ext cx="685800" cy="685800"/>
          </a:xfrm>
          <a:prstGeom prst="ellipse">
            <a:avLst/>
          </a:prstGeom>
          <a:solidFill>
            <a:schemeClr val="bg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3108960" y="15087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70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023360" y="150876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023360" y="15087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80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937760" y="1508760"/>
            <a:ext cx="685800" cy="685800"/>
          </a:xfrm>
          <a:prstGeom prst="ellipse">
            <a:avLst/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937760" y="15087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95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852160" y="1508760"/>
            <a:ext cx="685800" cy="685800"/>
          </a:xfrm>
          <a:prstGeom prst="ellipse">
            <a:avLst/>
          </a:prstGeom>
          <a:solidFill>
            <a:schemeClr val="bg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852160" y="15087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120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766560" y="1508760"/>
            <a:ext cx="685800" cy="685800"/>
          </a:xfrm>
          <a:prstGeom prst="ellipse">
            <a:avLst/>
          </a:prstGeom>
          <a:solidFill>
            <a:schemeClr val="bg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766560" y="15087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300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280160" y="228600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50% delle unità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023360" y="2286000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Me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4937760" y="228600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50% delle unità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57200" y="2788920"/>
            <a:ext cx="397764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31520" y="292608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dispari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731520" y="3291840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Un solo posto centrale: </a:t>
            </a:r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posto (n + 1) / 2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709160" y="2788920"/>
            <a:ext cx="397764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4983480" y="292608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pari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4983480" y="3291840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Due posti centrali: media dei valori ai </a:t>
            </a:r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posti n/2 e n/2 + 1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457200" y="4206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Primo passo sempre: </a:t>
            </a:r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ordinare i dati. La mediana non risente dei valori estremi (qui 300).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moda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È la modalità con la frequenza più alta: quella che si osserva più spesso.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1508760"/>
            <a:ext cx="2615184" cy="2514600"/>
          </a:xfrm>
          <a:prstGeom prst="roundRect">
            <a:avLst>
              <a:gd name="adj" fmla="val 4364"/>
            </a:avLst>
          </a:prstGeom>
          <a:solidFill>
            <a:schemeClr val="bg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69164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Carattere qualitativo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194560"/>
            <a:ext cx="21945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Es. regione di provenienza dei turisti: la moda è la regione più frequente. È l’unica media utilizzabile con caratteri sconnessi.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264408" y="1508760"/>
            <a:ext cx="2615184" cy="2514600"/>
          </a:xfrm>
          <a:prstGeom prst="roundRect">
            <a:avLst>
              <a:gd name="adj" fmla="val 4364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493008" y="169164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Più mode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3493008" y="2194560"/>
            <a:ext cx="21945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Se due modalità hanno la stessa frequenza massima la distribuzione è bimodale; se tutte hanno la stessa frequenza, la moda non esiste.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071616" y="1508760"/>
            <a:ext cx="2615184" cy="2514600"/>
          </a:xfrm>
          <a:prstGeom prst="roundRect">
            <a:avLst>
              <a:gd name="adj" fmla="val 4364"/>
            </a:avLst>
          </a:prstGeom>
          <a:solidFill>
            <a:schemeClr val="tx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300216" y="169164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Carattere in classi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300216" y="2194560"/>
            <a:ext cx="21945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Si cerca la classe modale: quella con la densità di frequenza più alta, non con la frequenza più alta (vedi esercizio).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4206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La moda è facile da individuare, ma con poche osservazioni può essere instabile.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percentili (e i quartili)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Il percentile P</a:t>
            </a:r>
            <a:pPr indent="0" marL="0">
              <a:buNone/>
            </a:pPr>
            <a:r>
              <a:rPr lang="en-US" sz="1500" baseline="-40000" dirty="0">
                <a:solidFill>
                  <a:schemeClr val="tx1"/>
                </a:solidFill>
              </a:rPr>
              <a:t>k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 è la modalità che lascia alla sua sinistra il k% delle unità ordinate.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31520" y="2148840"/>
            <a:ext cx="1920240" cy="45720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651760" y="2148840"/>
            <a:ext cx="1920240" cy="457200"/>
          </a:xfrm>
          <a:prstGeom prst="rect">
            <a:avLst/>
          </a:prstGeom>
          <a:solidFill>
            <a:schemeClr val="bg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0" y="2148840"/>
            <a:ext cx="1920240" cy="45720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92240" y="2148840"/>
            <a:ext cx="1920240" cy="457200"/>
          </a:xfrm>
          <a:prstGeom prst="rect">
            <a:avLst/>
          </a:prstGeom>
          <a:solidFill>
            <a:schemeClr val="bg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65760" y="2679192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0%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2286000" y="2679192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25%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206240" y="2679192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50%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6126480" y="2679192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75%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8046720" y="2679192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100%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651760" y="1828800"/>
            <a:ext cx="0" cy="777240"/>
          </a:xfrm>
          <a:prstGeom prst="line">
            <a:avLst/>
          </a:prstGeom>
          <a:noFill/>
          <a:ln w="31750">
            <a:solidFill>
              <a:schemeClr val="accent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737360" y="150876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Q</a:t>
            </a:r>
            <a:pPr algn="ctr" indent="0" marL="0">
              <a:buNone/>
            </a:pPr>
            <a:r>
              <a:rPr lang="en-US" sz="1400" b="1" baseline="-40000" dirty="0">
                <a:solidFill>
                  <a:schemeClr val="accent2"/>
                </a:solidFill>
              </a:rPr>
              <a:t>1</a:t>
            </a:r>
            <a:pPr algn="ctr"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 = P</a:t>
            </a:r>
            <a:pPr algn="ctr" indent="0" marL="0">
              <a:buNone/>
            </a:pPr>
            <a:r>
              <a:rPr lang="en-US" sz="1400" b="1" baseline="-40000" dirty="0">
                <a:solidFill>
                  <a:schemeClr val="accent2"/>
                </a:solidFill>
              </a:rPr>
              <a:t>25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572000" y="1828800"/>
            <a:ext cx="0" cy="77724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57600" y="150876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Me = Q</a:t>
            </a:r>
            <a:pPr algn="ctr" indent="0" marL="0">
              <a:buNone/>
            </a:pPr>
            <a:r>
              <a:rPr lang="en-US" sz="1400" b="1" baseline="-40000" dirty="0">
                <a:solidFill>
                  <a:schemeClr val="accent1"/>
                </a:solidFill>
              </a:rPr>
              <a:t>2</a:t>
            </a:r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 = P</a:t>
            </a:r>
            <a:pPr algn="ctr" indent="0" marL="0">
              <a:buNone/>
            </a:pPr>
            <a:r>
              <a:rPr lang="en-US" sz="1400" b="1" baseline="-40000" dirty="0">
                <a:solidFill>
                  <a:schemeClr val="accent1"/>
                </a:solidFill>
              </a:rPr>
              <a:t>50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492240" y="1828800"/>
            <a:ext cx="0" cy="777240"/>
          </a:xfrm>
          <a:prstGeom prst="line">
            <a:avLst/>
          </a:prstGeom>
          <a:noFill/>
          <a:ln w="31750">
            <a:solidFill>
              <a:schemeClr val="accent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577840" y="150876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Q</a:t>
            </a:r>
            <a:pPr algn="ctr" indent="0" marL="0">
              <a:buNone/>
            </a:pPr>
            <a:r>
              <a:rPr lang="en-US" sz="1400" b="1" baseline="-40000" dirty="0">
                <a:solidFill>
                  <a:schemeClr val="accent2"/>
                </a:solidFill>
              </a:rPr>
              <a:t>3</a:t>
            </a:r>
            <a:pPr algn="ctr"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 = P</a:t>
            </a:r>
            <a:pPr algn="ctr" indent="0" marL="0">
              <a:buNone/>
            </a:pPr>
            <a:r>
              <a:rPr lang="en-US" sz="1400" b="1" baseline="-40000" dirty="0">
                <a:solidFill>
                  <a:schemeClr val="accent2"/>
                </a:solidFill>
              </a:rPr>
              <a:t>75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57200" y="3154680"/>
            <a:ext cx="2615184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85800" y="32918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Quartili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685800" y="36576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3 valori che dividono in 4 parti: Q</a:t>
            </a:r>
            <a:pPr indent="0" marL="0">
              <a:buNone/>
            </a:pPr>
            <a:r>
              <a:rPr lang="en-US" sz="1300" baseline="-40000" dirty="0">
                <a:solidFill>
                  <a:schemeClr val="tx1"/>
                </a:solidFill>
              </a:rPr>
              <a:t>1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, Q</a:t>
            </a:r>
            <a:pPr indent="0" marL="0">
              <a:buNone/>
            </a:pPr>
            <a:r>
              <a:rPr lang="en-US" sz="1300" baseline="-40000" dirty="0">
                <a:solidFill>
                  <a:schemeClr val="tx1"/>
                </a:solidFill>
              </a:rPr>
              <a:t>2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, Q</a:t>
            </a:r>
            <a:pPr indent="0" marL="0">
              <a:buNone/>
            </a:pPr>
            <a:r>
              <a:rPr lang="en-US" sz="1300" baseline="-40000" dirty="0">
                <a:solidFill>
                  <a:schemeClr val="tx1"/>
                </a:solidFill>
              </a:rPr>
              <a:t>3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3264408" y="3154680"/>
            <a:ext cx="2615184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3493008" y="32918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Decili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3493008" y="36576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9 valori che dividono in 10 parti: D</a:t>
            </a:r>
            <a:pPr indent="0" marL="0">
              <a:buNone/>
            </a:pPr>
            <a:r>
              <a:rPr lang="en-US" sz="1300" baseline="-40000" dirty="0">
                <a:solidFill>
                  <a:schemeClr val="tx1"/>
                </a:solidFill>
              </a:rPr>
              <a:t>1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 = P</a:t>
            </a:r>
            <a:pPr indent="0" marL="0">
              <a:buNone/>
            </a:pPr>
            <a:r>
              <a:rPr lang="en-US" sz="1300" baseline="-40000" dirty="0">
                <a:solidFill>
                  <a:schemeClr val="tx1"/>
                </a:solidFill>
              </a:rPr>
              <a:t>10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, …, D</a:t>
            </a:r>
            <a:pPr indent="0" marL="0">
              <a:buNone/>
            </a:pPr>
            <a:r>
              <a:rPr lang="en-US" sz="1300" baseline="-40000" dirty="0">
                <a:solidFill>
                  <a:schemeClr val="tx1"/>
                </a:solidFill>
              </a:rPr>
              <a:t>9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 = P</a:t>
            </a:r>
            <a:pPr indent="0" marL="0">
              <a:buNone/>
            </a:pPr>
            <a:r>
              <a:rPr lang="en-US" sz="1300" baseline="-40000" dirty="0">
                <a:solidFill>
                  <a:schemeClr val="tx1"/>
                </a:solidFill>
              </a:rPr>
              <a:t>90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071616" y="3154680"/>
            <a:ext cx="2615184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300216" y="32918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Percentili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6300216" y="36576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99 valori che dividono in 100 parti: P</a:t>
            </a:r>
            <a:pPr indent="0" marL="0">
              <a:buNone/>
            </a:pPr>
            <a:r>
              <a:rPr lang="en-US" sz="1300" baseline="-40000" dirty="0">
                <a:solidFill>
                  <a:schemeClr val="tx1"/>
                </a:solidFill>
              </a:rPr>
              <a:t>1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, …, P</a:t>
            </a:r>
            <a:pPr indent="0" marL="0">
              <a:buNone/>
            </a:pPr>
            <a:r>
              <a:rPr lang="en-US" sz="1300" baseline="-40000" dirty="0">
                <a:solidFill>
                  <a:schemeClr val="tx1"/>
                </a:solidFill>
              </a:rPr>
              <a:t>99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Esercizio 1: mediana di una serie dispari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4"/>
                </a:solidFill>
              </a:rPr>
              <a:t>Dati: spesa giornaliera (€) di 7 turisti, nell’ordine di rilevazione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1280160" y="1280160"/>
            <a:ext cx="777240" cy="411480"/>
          </a:xfrm>
          <a:prstGeom prst="roundRect">
            <a:avLst>
              <a:gd name="adj" fmla="val 17778"/>
            </a:avLst>
          </a:prstGeom>
          <a:solidFill>
            <a:schemeClr val="bg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280160" y="1280160"/>
            <a:ext cx="777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45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194560" y="1280160"/>
            <a:ext cx="777240" cy="411480"/>
          </a:xfrm>
          <a:prstGeom prst="roundRect">
            <a:avLst>
              <a:gd name="adj" fmla="val 17778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194560" y="1280160"/>
            <a:ext cx="777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120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108960" y="1280160"/>
            <a:ext cx="777240" cy="411480"/>
          </a:xfrm>
          <a:prstGeom prst="roundRect">
            <a:avLst>
              <a:gd name="adj" fmla="val 17778"/>
            </a:avLst>
          </a:prstGeom>
          <a:solidFill>
            <a:schemeClr val="bg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3108960" y="1280160"/>
            <a:ext cx="777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60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023360" y="1280160"/>
            <a:ext cx="777240" cy="411480"/>
          </a:xfrm>
          <a:prstGeom prst="roundRect">
            <a:avLst>
              <a:gd name="adj" fmla="val 17778"/>
            </a:avLst>
          </a:prstGeom>
          <a:solidFill>
            <a:schemeClr val="bg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023360" y="1280160"/>
            <a:ext cx="777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80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937760" y="1280160"/>
            <a:ext cx="777240" cy="411480"/>
          </a:xfrm>
          <a:prstGeom prst="roundRect">
            <a:avLst>
              <a:gd name="adj" fmla="val 17778"/>
            </a:avLst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937760" y="1280160"/>
            <a:ext cx="777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300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852160" y="1280160"/>
            <a:ext cx="777240" cy="411480"/>
          </a:xfrm>
          <a:prstGeom prst="roundRect">
            <a:avLst>
              <a:gd name="adj" fmla="val 17778"/>
            </a:avLst>
          </a:prstGeom>
          <a:solidFill>
            <a:schemeClr val="bg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852160" y="1280160"/>
            <a:ext cx="777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70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766560" y="1280160"/>
            <a:ext cx="777240" cy="411480"/>
          </a:xfrm>
          <a:prstGeom prst="roundRect">
            <a:avLst>
              <a:gd name="adj" fmla="val 17778"/>
            </a:avLst>
          </a:prstGeom>
          <a:solidFill>
            <a:schemeClr val="bg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766560" y="1280160"/>
            <a:ext cx="777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95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457200" y="187452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4"/>
                </a:solidFill>
              </a:rPr>
              <a:t>Passo 1 — Ordinare i valori in senso crescente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1280160" y="2194560"/>
            <a:ext cx="777240" cy="411480"/>
          </a:xfrm>
          <a:prstGeom prst="roundRect">
            <a:avLst>
              <a:gd name="adj" fmla="val 17778"/>
            </a:avLst>
          </a:prstGeom>
          <a:solidFill>
            <a:schemeClr val="bg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1280160" y="2194560"/>
            <a:ext cx="777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45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1280160" y="2651760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1°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2194560" y="2194560"/>
            <a:ext cx="777240" cy="411480"/>
          </a:xfrm>
          <a:prstGeom prst="roundRect">
            <a:avLst>
              <a:gd name="adj" fmla="val 17778"/>
            </a:avLst>
          </a:prstGeom>
          <a:solidFill>
            <a:schemeClr val="bg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2194560" y="2194560"/>
            <a:ext cx="777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60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2194560" y="2651760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2°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3108960" y="2194560"/>
            <a:ext cx="777240" cy="411480"/>
          </a:xfrm>
          <a:prstGeom prst="roundRect">
            <a:avLst>
              <a:gd name="adj" fmla="val 17778"/>
            </a:avLst>
          </a:prstGeom>
          <a:solidFill>
            <a:schemeClr val="bg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3108960" y="2194560"/>
            <a:ext cx="777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70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3108960" y="2651760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3°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023360" y="2194560"/>
            <a:ext cx="777240" cy="411480"/>
          </a:xfrm>
          <a:prstGeom prst="roundRect">
            <a:avLst>
              <a:gd name="adj" fmla="val 17778"/>
            </a:avLst>
          </a:prstGeom>
          <a:solidFill>
            <a:schemeClr val="accent1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4023360" y="2194560"/>
            <a:ext cx="777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80</a:t>
            </a:r>
            <a:endParaRPr lang="en-US" sz="1500" dirty="0"/>
          </a:p>
        </p:txBody>
      </p:sp>
      <p:sp>
        <p:nvSpPr>
          <p:cNvPr id="30" name="Text 28"/>
          <p:cNvSpPr txBox="1"/>
          <p:nvPr/>
        </p:nvSpPr>
        <p:spPr>
          <a:xfrm>
            <a:off x="4023360" y="2651760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4°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4937760" y="2194560"/>
            <a:ext cx="777240" cy="411480"/>
          </a:xfrm>
          <a:prstGeom prst="roundRect">
            <a:avLst>
              <a:gd name="adj" fmla="val 17778"/>
            </a:avLst>
          </a:prstGeom>
          <a:solidFill>
            <a:schemeClr val="bg2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4937760" y="2194560"/>
            <a:ext cx="777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95</a:t>
            </a:r>
            <a:endParaRPr lang="en-US" sz="1500" dirty="0"/>
          </a:p>
        </p:txBody>
      </p:sp>
      <p:sp>
        <p:nvSpPr>
          <p:cNvPr id="33" name="Text 31"/>
          <p:cNvSpPr txBox="1"/>
          <p:nvPr/>
        </p:nvSpPr>
        <p:spPr>
          <a:xfrm>
            <a:off x="4937760" y="2651760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5°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5852160" y="2194560"/>
            <a:ext cx="777240" cy="411480"/>
          </a:xfrm>
          <a:prstGeom prst="roundRect">
            <a:avLst>
              <a:gd name="adj" fmla="val 17778"/>
            </a:avLst>
          </a:prstGeom>
          <a:solidFill>
            <a:schemeClr val="bg2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5852160" y="2194560"/>
            <a:ext cx="777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120</a:t>
            </a:r>
            <a:endParaRPr lang="en-US" sz="1500" dirty="0"/>
          </a:p>
        </p:txBody>
      </p:sp>
      <p:sp>
        <p:nvSpPr>
          <p:cNvPr id="36" name="Text 34"/>
          <p:cNvSpPr txBox="1"/>
          <p:nvPr/>
        </p:nvSpPr>
        <p:spPr>
          <a:xfrm>
            <a:off x="5852160" y="2651760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6°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6766560" y="2194560"/>
            <a:ext cx="777240" cy="411480"/>
          </a:xfrm>
          <a:prstGeom prst="roundRect">
            <a:avLst>
              <a:gd name="adj" fmla="val 17778"/>
            </a:avLst>
          </a:prstGeom>
          <a:solidFill>
            <a:schemeClr val="bg2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6766560" y="2194560"/>
            <a:ext cx="777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300</a:t>
            </a:r>
            <a:endParaRPr lang="en-US" sz="1500" dirty="0"/>
          </a:p>
        </p:txBody>
      </p:sp>
      <p:sp>
        <p:nvSpPr>
          <p:cNvPr id="39" name="Text 37"/>
          <p:cNvSpPr txBox="1"/>
          <p:nvPr/>
        </p:nvSpPr>
        <p:spPr>
          <a:xfrm>
            <a:off x="6766560" y="2651760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7°</a:t>
            </a:r>
            <a:endParaRPr lang="en-US" sz="1100" dirty="0"/>
          </a:p>
        </p:txBody>
      </p:sp>
      <p:sp>
        <p:nvSpPr>
          <p:cNvPr id="40" name="Text 38"/>
          <p:cNvSpPr txBox="1"/>
          <p:nvPr/>
        </p:nvSpPr>
        <p:spPr>
          <a:xfrm>
            <a:off x="457200" y="301752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4"/>
                </a:solidFill>
              </a:rPr>
              <a:t>Passo 2 — Individuare il posto centrale</a:t>
            </a:r>
            <a:endParaRPr lang="en-US" sz="1300" dirty="0"/>
          </a:p>
        </p:txBody>
      </p:sp>
      <p:sp>
        <p:nvSpPr>
          <p:cNvPr id="41" name="Shape 39"/>
          <p:cNvSpPr/>
          <p:nvPr/>
        </p:nvSpPr>
        <p:spPr>
          <a:xfrm>
            <a:off x="457200" y="3337560"/>
            <a:ext cx="8229600" cy="594360"/>
          </a:xfrm>
          <a:prstGeom prst="roundRect">
            <a:avLst>
              <a:gd name="adj" fmla="val 18462"/>
            </a:avLst>
          </a:prstGeom>
          <a:solidFill>
            <a:schemeClr val="accent2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685800" y="333756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 = 7 (dispari)  →  posto (7 + 1) / 2 = 4°  →  Me = 80 €</a:t>
            </a:r>
            <a:endParaRPr lang="en-US" sz="1800" dirty="0"/>
          </a:p>
        </p:txBody>
      </p:sp>
      <p:sp>
        <p:nvSpPr>
          <p:cNvPr id="43" name="Text 41"/>
          <p:cNvSpPr txBox="1"/>
          <p:nvPr/>
        </p:nvSpPr>
        <p:spPr>
          <a:xfrm>
            <a:off x="457200" y="411480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Confronto: la media è 770 / 7 = 110 €. Il valore 300 la sposta verso l’alto, la mediana no.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Esercizio 2: mediana di una serie pari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4"/>
                </a:solidFill>
              </a:rPr>
              <a:t>Si aggiunge un ottavo turista che spende 50 €: i valori ordinati diventano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914400" y="1325880"/>
            <a:ext cx="777240" cy="411480"/>
          </a:xfrm>
          <a:prstGeom prst="roundRect">
            <a:avLst>
              <a:gd name="adj" fmla="val 17778"/>
            </a:avLst>
          </a:prstGeom>
          <a:solidFill>
            <a:schemeClr val="bg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1325880"/>
            <a:ext cx="777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45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1783080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1°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1828800" y="1325880"/>
            <a:ext cx="777240" cy="411480"/>
          </a:xfrm>
          <a:prstGeom prst="roundRect">
            <a:avLst>
              <a:gd name="adj" fmla="val 17778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828800" y="1325880"/>
            <a:ext cx="777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50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1783080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2°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743200" y="1325880"/>
            <a:ext cx="777240" cy="411480"/>
          </a:xfrm>
          <a:prstGeom prst="roundRect">
            <a:avLst>
              <a:gd name="adj" fmla="val 17778"/>
            </a:avLst>
          </a:prstGeom>
          <a:solidFill>
            <a:schemeClr val="bg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2743200" y="1325880"/>
            <a:ext cx="777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60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2743200" y="1783080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3°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57600" y="1325880"/>
            <a:ext cx="777240" cy="411480"/>
          </a:xfrm>
          <a:prstGeom prst="roundRect">
            <a:avLst>
              <a:gd name="adj" fmla="val 17778"/>
            </a:avLst>
          </a:prstGeom>
          <a:solidFill>
            <a:schemeClr val="accent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3657600" y="1325880"/>
            <a:ext cx="777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70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3657600" y="1783080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4°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0" y="1325880"/>
            <a:ext cx="777240" cy="411480"/>
          </a:xfrm>
          <a:prstGeom prst="roundRect">
            <a:avLst>
              <a:gd name="adj" fmla="val 17778"/>
            </a:avLst>
          </a:prstGeom>
          <a:solidFill>
            <a:schemeClr val="accent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572000" y="1325880"/>
            <a:ext cx="777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80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4572000" y="1783080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5°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486400" y="1325880"/>
            <a:ext cx="777240" cy="411480"/>
          </a:xfrm>
          <a:prstGeom prst="roundRect">
            <a:avLst>
              <a:gd name="adj" fmla="val 17778"/>
            </a:avLst>
          </a:prstGeom>
          <a:solidFill>
            <a:schemeClr val="bg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486400" y="1325880"/>
            <a:ext cx="777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95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0" y="1783080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6°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400800" y="1325880"/>
            <a:ext cx="777240" cy="411480"/>
          </a:xfrm>
          <a:prstGeom prst="roundRect">
            <a:avLst>
              <a:gd name="adj" fmla="val 17778"/>
            </a:avLst>
          </a:prstGeom>
          <a:solidFill>
            <a:schemeClr val="bg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00800" y="1325880"/>
            <a:ext cx="777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120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400800" y="1783080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7°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7315200" y="1325880"/>
            <a:ext cx="777240" cy="411480"/>
          </a:xfrm>
          <a:prstGeom prst="roundRect">
            <a:avLst>
              <a:gd name="adj" fmla="val 17778"/>
            </a:avLst>
          </a:prstGeom>
          <a:solidFill>
            <a:schemeClr val="bg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7315200" y="1325880"/>
            <a:ext cx="777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300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7315200" y="1783080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8°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224028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4"/>
                </a:solidFill>
              </a:rPr>
              <a:t>Con n pari i posti centrali sono due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457200" y="2560320"/>
            <a:ext cx="8229600" cy="594360"/>
          </a:xfrm>
          <a:prstGeom prst="roundRect">
            <a:avLst>
              <a:gd name="adj" fmla="val 18462"/>
            </a:avLst>
          </a:prstGeom>
          <a:solidFill>
            <a:schemeClr val="accent2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685800" y="256032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 = 8 (pari)  →  posti 8/2 = 4° e 8/2 + 1 = 5°  →  valori 70 e 80</a:t>
            </a:r>
            <a:endParaRPr lang="en-US" sz="1800" dirty="0"/>
          </a:p>
        </p:txBody>
      </p:sp>
      <p:sp>
        <p:nvSpPr>
          <p:cNvPr id="31" name="Shape 29"/>
          <p:cNvSpPr/>
          <p:nvPr/>
        </p:nvSpPr>
        <p:spPr>
          <a:xfrm>
            <a:off x="457200" y="3291840"/>
            <a:ext cx="8229600" cy="594360"/>
          </a:xfrm>
          <a:prstGeom prst="roundRect">
            <a:avLst>
              <a:gd name="adj" fmla="val 18462"/>
            </a:avLst>
          </a:prstGeom>
          <a:solidFill>
            <a:schemeClr val="tx1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685800" y="329184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Me = (70 + 80) / 2 = 75 €</a:t>
            </a:r>
            <a:endParaRPr lang="en-US" sz="2000" dirty="0"/>
          </a:p>
        </p:txBody>
      </p:sp>
      <p:sp>
        <p:nvSpPr>
          <p:cNvPr id="33" name="Text 31"/>
          <p:cNvSpPr txBox="1"/>
          <p:nvPr/>
        </p:nvSpPr>
        <p:spPr>
          <a:xfrm>
            <a:off x="457200" y="40690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Con n pari la mediana è la media dei due valori centrali e può non coincidere con nessun dato osservato.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Esercizio 3: mediana di una distribuzione</a:t>
            </a:r>
            <a:endParaRPr lang="en-US" sz="3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51560"/>
          <a:ext cx="292608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1463040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Notti x</a:t>
                      </a:r>
                      <a:pPr algn="l" indent="0" marL="0">
                        <a:buNone/>
                      </a:pPr>
                      <a:r>
                        <a:rPr lang="en-US" sz="14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Turisti n</a:t>
                      </a:r>
                      <a:pPr algn="ctr" indent="0" marL="0">
                        <a:buNone/>
                      </a:pPr>
                      <a:r>
                        <a:rPr lang="en-US" sz="14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3749040" y="1051560"/>
            <a:ext cx="4937760" cy="150876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3977640" y="1188720"/>
            <a:ext cx="4480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I dati sono già raggruppati.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Non vediamo i 50 valori uno per uno, ma la tabella equivale alla serie ordinata: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977640" y="19202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1, 1, 1, 1, 1, 1, 2, 2, … , 6, 6, 6, 6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3749040" y="2743200"/>
            <a:ext cx="4937760" cy="1280160"/>
          </a:xfrm>
          <a:prstGeom prst="roundRect">
            <a:avLst>
              <a:gd name="adj" fmla="val 8571"/>
            </a:avLst>
          </a:prstGeom>
          <a:solidFill>
            <a:schemeClr val="tx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977640" y="2834640"/>
            <a:ext cx="4480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3"/>
                </a:solidFill>
              </a:rPr>
              <a:t>Il problema: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capire quale modalità occupa il posto centrale senza riscrivere tutti i 50 valori. Si procede in 4 passi.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41605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4"/>
                </a:solidFill>
              </a:rPr>
              <a:t>Notti trascorse da 50 turisti (dati simulati).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Esercizio 3 — Passi 1 e 2: unità e posto centrale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4"/>
                </a:solidFill>
              </a:rPr>
              <a:t>Passo 1 — Contare le unità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8229600" cy="594360"/>
          </a:xfrm>
          <a:prstGeom prst="roundRect">
            <a:avLst>
              <a:gd name="adj" fmla="val 18462"/>
            </a:avLst>
          </a:prstGeom>
          <a:solidFill>
            <a:schemeClr val="accent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32588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 = Σn</a:t>
            </a:r>
            <a:pPr algn="ctr" indent="0" marL="0">
              <a:buNone/>
            </a:pPr>
            <a:r>
              <a:rPr lang="en-US" sz="1800" b="1" baseline="-40000" dirty="0">
                <a:solidFill>
                  <a:schemeClr val="bg1"/>
                </a:solidFill>
              </a:rPr>
              <a:t>i</a:t>
            </a:r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 = 6 + 10 + 14 + 9 + 7 + 4 = 50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21488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4"/>
                </a:solidFill>
              </a:rPr>
              <a:t>Passo 2 — Individuare il posto (o i posti) centrali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2468880"/>
            <a:ext cx="8229600" cy="594360"/>
          </a:xfrm>
          <a:prstGeom prst="roundRect">
            <a:avLst>
              <a:gd name="adj" fmla="val 18462"/>
            </a:avLst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85800" y="246888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 = 50 è pari  →  posti centrali: 50/2 = 25° e 50/2 + 1 = 26°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57200" y="3291840"/>
            <a:ext cx="8229600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5800" y="338328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Attenzione: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il posto centrale non è la modalità centrale della tabella (3 o 4 notti) né la frequenza centrale. Dobbiamo trovare quale modalità hanno il 25° e il 26° turista nella graduatoria. Se N fosse dispari ci sarebbe un solo posto: (N + 1) / 2.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Esercizio 3 — Passo 3: le frequenze cumulate</a:t>
            </a:r>
            <a:endParaRPr lang="en-US" sz="30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51560"/>
          <a:ext cx="512064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914400"/>
                <a:gridCol w="1463040"/>
                <a:gridCol w="164592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Notti x</a:t>
                      </a:r>
                      <a:pPr algn="ctr" indent="0" marL="0">
                        <a:buNone/>
                      </a:pPr>
                      <a:r>
                        <a:rPr lang="en-US" sz="14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pPr algn="ctr" indent="0" marL="0">
                        <a:buNone/>
                      </a:pPr>
                      <a:r>
                        <a:rPr lang="en-US" sz="14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pPr algn="ctr" indent="0" marL="0">
                        <a:buNone/>
                      </a:pPr>
                      <a:r>
                        <a:rPr lang="en-US" sz="14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(cumulata)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Posti in graduatoria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1°–6°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7°–16°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17°–30°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31°–39°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40°–46°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47°–50°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852160" y="1051560"/>
            <a:ext cx="2834640" cy="2688336"/>
          </a:xfrm>
          <a:prstGeom prst="roundRect">
            <a:avLst>
              <a:gd name="adj" fmla="val 4082"/>
            </a:avLst>
          </a:prstGeom>
          <a:solidFill>
            <a:schemeClr val="bg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6035040" y="1188720"/>
            <a:ext cx="246888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Come si legge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N</a:t>
            </a:r>
            <a:pPr indent="0" marL="0">
              <a:spcAft>
                <a:spcPts val="800"/>
              </a:spcAft>
              <a:buNone/>
            </a:pPr>
            <a:r>
              <a:rPr lang="en-US" sz="1400" baseline="-40000" dirty="0">
                <a:solidFill>
                  <a:schemeClr val="tx1"/>
                </a:solidFill>
              </a:rPr>
              <a:t>i</a:t>
            </a:r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dice fino a quale posto della graduatoria arriva la modalità x</a:t>
            </a:r>
            <a:pPr indent="0" marL="0">
              <a:spcAft>
                <a:spcPts val="800"/>
              </a:spcAft>
              <a:buNone/>
            </a:pPr>
            <a:r>
              <a:rPr lang="en-US" sz="1400" baseline="-40000" dirty="0">
                <a:solidFill>
                  <a:schemeClr val="tx1"/>
                </a:solidFill>
              </a:rPr>
              <a:t>i</a:t>
            </a:r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Es.: N</a:t>
            </a:r>
            <a:pPr indent="0" marL="0">
              <a:spcAft>
                <a:spcPts val="800"/>
              </a:spcAft>
              <a:buNone/>
            </a:pPr>
            <a:r>
              <a:rPr lang="en-US" sz="1400" baseline="-40000" dirty="0">
                <a:solidFill>
                  <a:schemeClr val="tx1"/>
                </a:solidFill>
              </a:rPr>
              <a:t>2</a:t>
            </a:r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= 16 → i turisti dal 7° al 16° si fermano 2 notti.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39319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Ogni N</a:t>
            </a:r>
            <a:pPr indent="0" marL="0">
              <a:buNone/>
            </a:pPr>
            <a:r>
              <a:rPr lang="en-US" sz="1400" baseline="-40000" dirty="0">
                <a:solidFill>
                  <a:schemeClr val="tx2"/>
                </a:solidFill>
              </a:rPr>
              <a:t>i</a:t>
            </a:r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 si ottiene sommando n</a:t>
            </a:r>
            <a:pPr indent="0" marL="0">
              <a:buNone/>
            </a:pPr>
            <a:r>
              <a:rPr lang="en-US" sz="1400" baseline="-40000" dirty="0">
                <a:solidFill>
                  <a:schemeClr val="tx2"/>
                </a:solidFill>
              </a:rPr>
              <a:t>i</a:t>
            </a:r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 alla cumulata precedente: 6, 6 + 10 = 16, 16 + 14 = 30, …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Esercizio 3 — Passo 4: dove cadono i posti centrali</a:t>
            </a:r>
            <a:endParaRPr lang="en-US" sz="30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51560"/>
          <a:ext cx="365760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1005840"/>
                <a:gridCol w="155448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Notti x</a:t>
                      </a:r>
                      <a:pPr algn="ctr" indent="0" marL="0">
                        <a:buNone/>
                      </a:pPr>
                      <a:r>
                        <a:rPr lang="en-US" sz="14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pPr algn="ctr" indent="0" marL="0">
                        <a:buNone/>
                      </a:pPr>
                      <a:r>
                        <a:rPr lang="en-US" sz="14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1°–6°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7°–16°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FC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FC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17°–30°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FCD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31°–39°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40°–46°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47°–50°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4389120" y="1051560"/>
            <a:ext cx="4297680" cy="73152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4572000" y="105156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N</a:t>
            </a:r>
            <a:pPr indent="0" marL="0">
              <a:buNone/>
            </a:pPr>
            <a:r>
              <a:rPr lang="en-US" sz="1400" baseline="-40000" dirty="0">
                <a:solidFill>
                  <a:schemeClr val="tx1"/>
                </a:solidFill>
              </a:rPr>
              <a:t>2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= 16 &lt; 25: con 2 notti si arriva solo al 16° posto.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4389120" y="1920240"/>
            <a:ext cx="4297680" cy="73152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4572000" y="192024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N</a:t>
            </a:r>
            <a:pPr indent="0" marL="0">
              <a:buNone/>
            </a:pPr>
            <a:r>
              <a:rPr lang="en-US" sz="1400" baseline="-40000" dirty="0">
                <a:solidFill>
                  <a:schemeClr val="tx1"/>
                </a:solidFill>
              </a:rPr>
              <a:t>3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= 30 ≥ 26: i posti dal 17° al 30° hanno 3 notti, quindi anche il 25° e il 26°.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389120" y="2788920"/>
            <a:ext cx="4297680" cy="822960"/>
          </a:xfrm>
          <a:prstGeom prst="roundRect">
            <a:avLst>
              <a:gd name="adj" fmla="val 13333"/>
            </a:avLst>
          </a:prstGeom>
          <a:solidFill>
            <a:schemeClr val="accent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617720" y="278892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Me = 3 notti</a:t>
            </a:r>
            <a:endParaRPr lang="en-US" sz="24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38862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Regola: la mediana è la prima modalità con N</a:t>
            </a:r>
            <a:pPr indent="0" marL="0">
              <a:buNone/>
            </a:pPr>
            <a:r>
              <a:rPr lang="en-US" sz="1400" b="1" baseline="-40000" dirty="0">
                <a:solidFill>
                  <a:schemeClr val="tx2"/>
                </a:solidFill>
              </a:rPr>
              <a:t>i</a:t>
            </a:r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 ≥ posto centrale.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4206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</a:rPr>
              <a:t>Interpretazione: almeno la metà dei turisti si ferma al massimo 3 notti e almeno la metà si ferma almeno 3 notti.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mediana con la frequenza relativa cumulata</a:t>
            </a:r>
            <a:endParaRPr lang="en-US" sz="30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51560"/>
          <a:ext cx="365760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822960"/>
                <a:gridCol w="1005840"/>
                <a:gridCol w="109728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</a:t>
                      </a:r>
                      <a:pPr algn="ctr" indent="0" marL="0">
                        <a:buNone/>
                      </a:pPr>
                      <a:r>
                        <a:rPr lang="en-US" sz="14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pPr algn="ctr" indent="0" marL="0">
                        <a:buNone/>
                      </a:pPr>
                      <a:r>
                        <a:rPr lang="en-US" sz="14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pPr algn="ctr" indent="0" marL="0">
                        <a:buNone/>
                      </a:pPr>
                      <a:r>
                        <a:rPr lang="en-US" sz="14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pPr algn="ctr" indent="0" marL="0">
                        <a:buNone/>
                      </a:pPr>
                      <a:r>
                        <a:rPr lang="en-US" sz="14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FC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FC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FC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0,60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FCD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0,78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0,92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4389120" y="1051560"/>
            <a:ext cx="4297680" cy="685800"/>
          </a:xfrm>
          <a:prstGeom prst="roundRect">
            <a:avLst>
              <a:gd name="adj" fmla="val 16000"/>
            </a:avLst>
          </a:prstGeom>
          <a:solidFill>
            <a:schemeClr val="tx1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4617720" y="1051560"/>
            <a:ext cx="3840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Me = prima modalità con F</a:t>
            </a:r>
            <a:pPr algn="ctr" indent="0" marL="0">
              <a:buNone/>
            </a:pPr>
            <a:r>
              <a:rPr lang="en-US" sz="1700" b="1" baseline="-40000" dirty="0">
                <a:solidFill>
                  <a:schemeClr val="bg1"/>
                </a:solidFill>
              </a:rPr>
              <a:t>i</a:t>
            </a:r>
            <a:pPr algn="ctr"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 ≥ 0,50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4389120" y="1874520"/>
            <a:ext cx="429768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4572000" y="1920240"/>
            <a:ext cx="3931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F</a:t>
            </a:r>
            <a:pPr indent="0" marL="0">
              <a:spcAft>
                <a:spcPts val="600"/>
              </a:spcAft>
              <a:buNone/>
            </a:pPr>
            <a:r>
              <a:rPr lang="en-US" sz="1400" baseline="-40000" dirty="0">
                <a:solidFill>
                  <a:schemeClr val="tx1"/>
                </a:solidFill>
              </a:rPr>
              <a:t>2</a:t>
            </a:r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= 0,32 &lt; 0,50: solo il 32% arriva a 2 notti.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F</a:t>
            </a:r>
            <a:pPr indent="0" marL="0">
              <a:spcAft>
                <a:spcPts val="600"/>
              </a:spcAft>
              <a:buNone/>
            </a:pPr>
            <a:r>
              <a:rPr lang="en-US" sz="1400" baseline="-40000" dirty="0">
                <a:solidFill>
                  <a:schemeClr val="tx1"/>
                </a:solidFill>
              </a:rPr>
              <a:t>3</a:t>
            </a:r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= 0,60 ≥ 0,50: il 50% è superato con 3 notti.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389120" y="3017520"/>
            <a:ext cx="4297680" cy="594360"/>
          </a:xfrm>
          <a:prstGeom prst="roundRect">
            <a:avLst>
              <a:gd name="adj" fmla="val 18462"/>
            </a:avLst>
          </a:prstGeom>
          <a:solidFill>
            <a:schemeClr val="accent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617720" y="3017520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Me = 3 notti (stesso risultato)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38404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Vantaggio: non serve calcolare i posti e funziona anche quando si conoscono solo le percentuali. Attenzione: se una F</a:t>
            </a:r>
            <a:pPr indent="0" marL="0">
              <a:buNone/>
            </a:pPr>
            <a:r>
              <a:rPr lang="en-US" sz="1300" baseline="-40000" dirty="0">
                <a:solidFill>
                  <a:schemeClr val="tx2"/>
                </a:solidFill>
              </a:rPr>
              <a:t>i</a:t>
            </a:r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 vale esattamente 0,50, la mediana è la media tra x</a:t>
            </a:r>
            <a:pPr indent="0" marL="0">
              <a:buNone/>
            </a:pPr>
            <a:r>
              <a:rPr lang="en-US" sz="1300" baseline="-40000" dirty="0">
                <a:solidFill>
                  <a:schemeClr val="tx2"/>
                </a:solidFill>
              </a:rPr>
              <a:t>i</a:t>
            </a:r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 e la modalità successiva.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percentili con la frequenza relativa cumulata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Stessa regola della mediana: P</a:t>
            </a:r>
            <a:pPr indent="0" marL="0">
              <a:buNone/>
            </a:pPr>
            <a:r>
              <a:rPr lang="en-US" sz="1500" baseline="-40000" dirty="0">
                <a:solidFill>
                  <a:schemeClr val="tx1"/>
                </a:solidFill>
              </a:rPr>
              <a:t>k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 è la prima modalità con F</a:t>
            </a:r>
            <a:pPr indent="0" marL="0">
              <a:buNone/>
            </a:pPr>
            <a:r>
              <a:rPr lang="en-US" sz="1500" baseline="-40000" dirty="0">
                <a:solidFill>
                  <a:schemeClr val="tx1"/>
                </a:solidFill>
              </a:rPr>
              <a:t>i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 ≥ k/100.</a:t>
            </a:r>
            <a:endParaRPr lang="en-US" sz="15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822960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1188720"/>
                <a:gridCol w="1188720"/>
                <a:gridCol w="1188720"/>
                <a:gridCol w="1188720"/>
                <a:gridCol w="1188720"/>
                <a:gridCol w="118872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</a:t>
                      </a:r>
                      <a:pPr algn="ctr" indent="0" marL="0">
                        <a:buNone/>
                      </a:pPr>
                      <a:r>
                        <a:rPr lang="en-US" sz="14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pPr algn="ctr" indent="0" marL="0">
                        <a:buNone/>
                      </a:pPr>
                      <a:r>
                        <a:rPr lang="en-US" sz="1400" baseline="-400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0,60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0,78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0,92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2377440"/>
            <a:ext cx="192024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40080" y="251460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pPr indent="0" marL="0">
              <a:buNone/>
            </a:pPr>
            <a:r>
              <a:rPr lang="en-US" sz="1600" b="1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P</a:t>
            </a:r>
            <a:pPr indent="0" marL="0">
              <a:buNone/>
            </a:pPr>
            <a:r>
              <a:rPr lang="en-US" sz="1600" b="1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92608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F</a:t>
            </a:r>
            <a:pPr indent="0" marL="0">
              <a:buNone/>
            </a:pPr>
            <a:r>
              <a:rPr lang="en-US" sz="1200" baseline="-40000" dirty="0">
                <a:solidFill>
                  <a:schemeClr val="accent4"/>
                </a:solidFill>
              </a:rPr>
              <a:t>2</a:t>
            </a:r>
            <a:pPr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 = 0,32 ≥ 0,25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32918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notti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2560320" y="2377440"/>
            <a:ext cx="192024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2743200" y="251460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 = P</a:t>
            </a:r>
            <a:pPr indent="0" marL="0">
              <a:buNone/>
            </a:pPr>
            <a:r>
              <a:rPr lang="en-US" sz="1600" b="1" baseline="-40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2743200" y="292608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F</a:t>
            </a:r>
            <a:pPr indent="0" marL="0">
              <a:buNone/>
            </a:pPr>
            <a:r>
              <a:rPr lang="en-US" sz="1200" baseline="-40000" dirty="0">
                <a:solidFill>
                  <a:schemeClr val="accent4"/>
                </a:solidFill>
              </a:rPr>
              <a:t>3</a:t>
            </a:r>
            <a:pPr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 = 0,60 ≥ 0,50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2743200" y="32918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notti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4663440" y="2377440"/>
            <a:ext cx="192024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846320" y="251460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pPr indent="0" marL="0">
              <a:buNone/>
            </a:pPr>
            <a:r>
              <a:rPr lang="en-US" sz="1600" b="1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P</a:t>
            </a:r>
            <a:pPr indent="0" marL="0">
              <a:buNone/>
            </a:pPr>
            <a:r>
              <a:rPr lang="en-US" sz="1600" b="1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75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4846320" y="292608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F</a:t>
            </a:r>
            <a:pPr indent="0" marL="0">
              <a:buNone/>
            </a:pPr>
            <a:r>
              <a:rPr lang="en-US" sz="1200" baseline="-40000" dirty="0">
                <a:solidFill>
                  <a:schemeClr val="accent4"/>
                </a:solidFill>
              </a:rPr>
              <a:t>4</a:t>
            </a:r>
            <a:pPr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 = 0,78 ≥ 0,75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4846320" y="32918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notti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6766560" y="2377440"/>
            <a:ext cx="192024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949440" y="251460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indent="0" marL="0">
              <a:buNone/>
            </a:pPr>
            <a:r>
              <a:rPr lang="en-US" sz="1600" b="1" baseline="-40000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6949440" y="292608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F</a:t>
            </a:r>
            <a:pPr indent="0" marL="0">
              <a:buNone/>
            </a:pPr>
            <a:r>
              <a:rPr lang="en-US" sz="1200" baseline="-40000" dirty="0">
                <a:solidFill>
                  <a:schemeClr val="accent4"/>
                </a:solidFill>
              </a:rPr>
              <a:t>5</a:t>
            </a:r>
            <a:pPr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 = 0,92 ≥ 0,90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6949440" y="32918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notti</a:t>
            </a:r>
            <a:endParaRPr lang="en-US" sz="2000" dirty="0"/>
          </a:p>
        </p:txBody>
      </p:sp>
      <p:sp>
        <p:nvSpPr>
          <p:cNvPr id="21" name="Text 18"/>
          <p:cNvSpPr txBox="1"/>
          <p:nvPr/>
        </p:nvSpPr>
        <p:spPr>
          <a:xfrm>
            <a:off x="457200" y="41148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Es.: Q₃ = 4 significa che almeno il 75% dei turisti si ferma al massimo 4 notti.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Esercizio 4: la moda di un carattere in classi</a:t>
            </a:r>
            <a:endParaRPr lang="en-US" sz="30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51560"/>
          <a:ext cx="438912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1280160"/>
                <a:gridCol w="1280160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Spesa giornaliera (€)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Turisti n</a:t>
                      </a:r>
                      <a:pPr algn="ctr" indent="0" marL="0">
                        <a:buNone/>
                      </a:pPr>
                      <a:r>
                        <a:rPr lang="en-US" sz="14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Ampiezza a</a:t>
                      </a:r>
                      <a:pPr algn="ctr" indent="0" marL="0">
                        <a:buNone/>
                      </a:pPr>
                      <a:r>
                        <a:rPr lang="en-US" sz="14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 ⊢ 40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 ⊢ 60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 ⊢ 80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 ⊢ 120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 ⊢ 200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384048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4"/>
                </a:solidFill>
              </a:rPr>
              <a:t>⊢ : estremo sinistro incluso, destro escluso. Dati simulati.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5120640" y="1051560"/>
            <a:ext cx="3566160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5349240" y="114300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 prima vista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la classe modale sembra 120 ⊢ 200, che ha più turisti (26).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120640" y="2606040"/>
            <a:ext cx="3566160" cy="1508760"/>
          </a:xfrm>
          <a:prstGeom prst="roundRect">
            <a:avLst>
              <a:gd name="adj" fmla="val 7273"/>
            </a:avLst>
          </a:prstGeom>
          <a:solidFill>
            <a:schemeClr val="tx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5349240" y="2697480"/>
            <a:ext cx="3108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Ma le classi hanno ampiezze diverse: </a:t>
            </a:r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la classe 120 ⊢ 200 è larga 80 euro, quattro volte la classe 60 ⊢ 80. Confrontare le nᵢ non è corretto.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L’istogramma con classi di diversa ampiezza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4"/>
                </a:solidFill>
              </a:rPr>
              <a:t>Altezze = frequenze nᵢ: SBAGLIATO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3337560"/>
            <a:ext cx="3931920" cy="0"/>
          </a:xfrm>
          <a:prstGeom prst="line">
            <a:avLst/>
          </a:prstGeom>
          <a:noFill/>
          <a:ln w="12700">
            <a:solidFill>
              <a:schemeClr val="accent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2535702"/>
            <a:ext cx="786384" cy="801858"/>
          </a:xfrm>
          <a:prstGeom prst="rect">
            <a:avLst/>
          </a:prstGeom>
          <a:solidFill>
            <a:schemeClr val="accent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57200" y="2288814"/>
            <a:ext cx="7863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12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1243584" y="2134772"/>
            <a:ext cx="393192" cy="1202788"/>
          </a:xfrm>
          <a:prstGeom prst="rect">
            <a:avLst/>
          </a:prstGeom>
          <a:solidFill>
            <a:schemeClr val="accent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243584" y="1887884"/>
            <a:ext cx="3931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18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1636776" y="2001129"/>
            <a:ext cx="393192" cy="1336431"/>
          </a:xfrm>
          <a:prstGeom prst="rect">
            <a:avLst/>
          </a:prstGeom>
          <a:solidFill>
            <a:schemeClr val="accent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636776" y="1754241"/>
            <a:ext cx="3931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20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2029968" y="1733843"/>
            <a:ext cx="786384" cy="1603717"/>
          </a:xfrm>
          <a:prstGeom prst="rect">
            <a:avLst/>
          </a:prstGeom>
          <a:solidFill>
            <a:schemeClr val="accent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2029968" y="1486955"/>
            <a:ext cx="7863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24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2816352" y="1600200"/>
            <a:ext cx="1572768" cy="173736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2816352" y="1353312"/>
            <a:ext cx="15727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26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228600" y="336499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0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1014984" y="336499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40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1408176" y="336499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60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1801368" y="336499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80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2587752" y="336499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120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4160520" y="336499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200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4754880" y="9601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Altezze = densità dᵢ = nᵢ / aᵢ: CORRETTO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754880" y="3337560"/>
            <a:ext cx="3931920" cy="0"/>
          </a:xfrm>
          <a:prstGeom prst="line">
            <a:avLst/>
          </a:prstGeom>
          <a:noFill/>
          <a:ln w="12700">
            <a:solidFill>
              <a:schemeClr val="accent4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754880" y="2816352"/>
            <a:ext cx="786384" cy="521208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754880" y="2569464"/>
            <a:ext cx="7863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0,30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5541264" y="1773936"/>
            <a:ext cx="393192" cy="1563624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5541264" y="1527048"/>
            <a:ext cx="3931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0,90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5934456" y="1600200"/>
            <a:ext cx="393192" cy="173736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934456" y="1353312"/>
            <a:ext cx="3931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1,00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6327648" y="2295144"/>
            <a:ext cx="786384" cy="1042416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327648" y="2048256"/>
            <a:ext cx="7863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0,60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7114032" y="2772918"/>
            <a:ext cx="1572768" cy="564642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114032" y="2526030"/>
            <a:ext cx="15727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0,325</a:t>
            </a:r>
            <a:endParaRPr lang="en-US" sz="1000" dirty="0"/>
          </a:p>
        </p:txBody>
      </p:sp>
      <p:sp>
        <p:nvSpPr>
          <p:cNvPr id="33" name="Text 31"/>
          <p:cNvSpPr txBox="1"/>
          <p:nvPr/>
        </p:nvSpPr>
        <p:spPr>
          <a:xfrm>
            <a:off x="4526280" y="336499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0</a:t>
            </a:r>
            <a:endParaRPr lang="en-US" sz="1000" dirty="0"/>
          </a:p>
        </p:txBody>
      </p:sp>
      <p:sp>
        <p:nvSpPr>
          <p:cNvPr id="34" name="Text 32"/>
          <p:cNvSpPr txBox="1"/>
          <p:nvPr/>
        </p:nvSpPr>
        <p:spPr>
          <a:xfrm>
            <a:off x="5312664" y="336499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40</a:t>
            </a:r>
            <a:endParaRPr lang="en-US" sz="1000" dirty="0"/>
          </a:p>
        </p:txBody>
      </p:sp>
      <p:sp>
        <p:nvSpPr>
          <p:cNvPr id="35" name="Text 33"/>
          <p:cNvSpPr txBox="1"/>
          <p:nvPr/>
        </p:nvSpPr>
        <p:spPr>
          <a:xfrm>
            <a:off x="5705856" y="336499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60</a:t>
            </a:r>
            <a:endParaRPr lang="en-US" sz="1000" dirty="0"/>
          </a:p>
        </p:txBody>
      </p:sp>
      <p:sp>
        <p:nvSpPr>
          <p:cNvPr id="36" name="Text 34"/>
          <p:cNvSpPr txBox="1"/>
          <p:nvPr/>
        </p:nvSpPr>
        <p:spPr>
          <a:xfrm>
            <a:off x="6099048" y="336499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80</a:t>
            </a:r>
            <a:endParaRPr lang="en-US" sz="1000" dirty="0"/>
          </a:p>
        </p:txBody>
      </p:sp>
      <p:sp>
        <p:nvSpPr>
          <p:cNvPr id="37" name="Text 35"/>
          <p:cNvSpPr txBox="1"/>
          <p:nvPr/>
        </p:nvSpPr>
        <p:spPr>
          <a:xfrm>
            <a:off x="6885432" y="336499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120</a:t>
            </a:r>
            <a:endParaRPr lang="en-US" sz="1000" dirty="0"/>
          </a:p>
        </p:txBody>
      </p:sp>
      <p:sp>
        <p:nvSpPr>
          <p:cNvPr id="38" name="Text 36"/>
          <p:cNvSpPr txBox="1"/>
          <p:nvPr/>
        </p:nvSpPr>
        <p:spPr>
          <a:xfrm>
            <a:off x="8458200" y="3364992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200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457200" y="3657600"/>
            <a:ext cx="8229600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685800" y="3703320"/>
            <a:ext cx="7772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Nell’istogramma la frequenza è rappresentata dall’area del rettangolo: 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area = base × altezza = a</a:t>
            </a:r>
            <a:pPr indent="0" marL="0">
              <a:buNone/>
            </a:pPr>
            <a:r>
              <a:rPr lang="en-US" sz="1300" baseline="-40000" dirty="0">
                <a:solidFill>
                  <a:schemeClr val="tx1"/>
                </a:solidFill>
              </a:rPr>
              <a:t>i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 × d</a:t>
            </a:r>
            <a:pPr indent="0" marL="0">
              <a:buNone/>
            </a:pPr>
            <a:r>
              <a:rPr lang="en-US" sz="1300" baseline="-40000" dirty="0">
                <a:solidFill>
                  <a:schemeClr val="tx1"/>
                </a:solidFill>
              </a:rPr>
              <a:t>i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 = n</a:t>
            </a:r>
            <a:pPr indent="0" marL="0">
              <a:buNone/>
            </a:pPr>
            <a:r>
              <a:rPr lang="en-US" sz="1300" baseline="-40000" dirty="0">
                <a:solidFill>
                  <a:schemeClr val="tx1"/>
                </a:solidFill>
              </a:rPr>
              <a:t>i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. A sinistra la classe più larga sembra la più affollata solo perché è più larga.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Esercizio 4 — Soluzione: la classe modale</a:t>
            </a:r>
            <a:endParaRPr lang="en-US" sz="30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51560"/>
          <a:ext cx="457200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822960"/>
                <a:gridCol w="822960"/>
                <a:gridCol w="146304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Classe (€)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pPr algn="ctr" indent="0" marL="0">
                        <a:buNone/>
                      </a:pPr>
                      <a:r>
                        <a:rPr lang="en-US" sz="14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pPr algn="ctr" indent="0" marL="0">
                        <a:buNone/>
                      </a:pPr>
                      <a:r>
                        <a:rPr lang="en-US" sz="14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</a:t>
                      </a:r>
                      <a:pPr algn="ctr" indent="0" marL="0">
                        <a:buNone/>
                      </a:pPr>
                      <a:r>
                        <a:rPr lang="en-US" sz="14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= n</a:t>
                      </a:r>
                      <a:pPr algn="ctr" indent="0" marL="0">
                        <a:buNone/>
                      </a:pPr>
                      <a:r>
                        <a:rPr lang="en-US" sz="14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/ a</a:t>
                      </a:r>
                      <a:pPr algn="ctr" indent="0" marL="0">
                        <a:buNone/>
                      </a:pPr>
                      <a:r>
                        <a:rPr lang="en-US" sz="1400" b="1" baseline="-40000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 ⊢ 40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 ⊢ 60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0,90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 ⊢ 80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FC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FC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FC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FCD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 ⊢ 120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0,60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 ⊢ 200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0,325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303520" y="1051560"/>
            <a:ext cx="3383280" cy="822960"/>
          </a:xfrm>
          <a:prstGeom prst="roundRect">
            <a:avLst>
              <a:gd name="adj" fmla="val 13333"/>
            </a:avLst>
          </a:prstGeom>
          <a:solidFill>
            <a:schemeClr val="accent1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5532120" y="105156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Classe modale: 60 ⊢ 80 €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5303520" y="2011680"/>
            <a:ext cx="338328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5486400" y="2057400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Ha la densità più alta: 1 turista per ogni euro di ampiezza. La classe 120 ⊢ 200 ne ha solo 0,325.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303520" y="3383280"/>
            <a:ext cx="3383280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0" y="3401568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Se serve un solo valore si usa il valore centrale della classe modale: 70 €.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Regola: con classi di ampiezza diversa la classe modale è quella con la d</a:t>
            </a:r>
            <a:pPr indent="0" marL="0">
              <a:buNone/>
            </a:pPr>
            <a:r>
              <a:rPr lang="en-US" sz="1300" b="1" baseline="-40000" dirty="0">
                <a:solidFill>
                  <a:schemeClr val="tx2"/>
                </a:solidFill>
              </a:rPr>
              <a:t>i</a:t>
            </a:r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 più alta, non con la n</a:t>
            </a:r>
            <a:pPr indent="0" marL="0">
              <a:buNone/>
            </a:pPr>
            <a:r>
              <a:rPr lang="en-US" sz="1300" b="1" baseline="-40000" dirty="0">
                <a:solidFill>
                  <a:schemeClr val="tx2"/>
                </a:solidFill>
              </a:rPr>
              <a:t>i</a:t>
            </a:r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 più alta.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sintesi</a:t>
            </a:r>
            <a:endParaRPr lang="en-US" sz="30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2377440"/>
                <a:gridCol w="2286000"/>
                <a:gridCol w="2103120"/>
              </a:tblGrid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Serie di dati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Distribuzione di frequenze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Carattere in classi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valore più ripetuto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modalità con n</a:t>
                      </a:r>
                      <a:pPr algn="ctr" indent="0" marL="0">
                        <a:buNone/>
                      </a:pPr>
                      <a:r>
                        <a:rPr lang="en-US" sz="1300" baseline="-400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massima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classe con d</a:t>
                      </a:r>
                      <a:pPr algn="ctr" indent="0" marL="0">
                        <a:buNone/>
                      </a:pPr>
                      <a:r>
                        <a:rPr lang="en-US" sz="1300" baseline="-400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massima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Mediana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ordinare; posto (n+1)/2 o media dei due centrali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prima modalità con F</a:t>
                      </a:r>
                      <a:pPr algn="ctr" indent="0" marL="0">
                        <a:buNone/>
                      </a:pPr>
                      <a:r>
                        <a:rPr lang="en-US" sz="1300" baseline="-400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≥ 0,50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Percentile P</a:t>
                      </a:r>
                      <a:pPr algn="l" indent="0" marL="0">
                        <a:buNone/>
                      </a:pPr>
                      <a:r>
                        <a:rPr lang="en-US" sz="1300" baseline="-400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ordinare; k% delle unità a sinistra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prima modalità con F</a:t>
                      </a:r>
                      <a:pPr algn="ctr" indent="0" marL="0">
                        <a:buNone/>
                      </a:pPr>
                      <a:r>
                        <a:rPr lang="en-US" sz="1300" baseline="-400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≥ k/100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38404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Moda, mediana e percentili non risentono dei valori estremi: per questo affiancano utilmente la media aritmetica.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quenze">
  <a:themeElements>
    <a:clrScheme name="Frequenze">
      <a:dk1>
        <a:srgbClr val="1D2733"/>
      </a:dk1>
      <a:lt1>
        <a:srgbClr val="FFFFFF"/>
      </a:lt1>
      <a:dk2>
        <a:srgbClr val="2B5F82"/>
      </a:dk2>
      <a:lt2>
        <a:srgbClr val="EEF2F5"/>
      </a:lt2>
      <a:accent1>
        <a:srgbClr val="B4501A"/>
      </a:accent1>
      <a:accent2>
        <a:srgbClr val="2B5F82"/>
      </a:accent2>
      <a:accent3>
        <a:srgbClr val="E8955C"/>
      </a:accent3>
      <a:accent4>
        <a:srgbClr val="5D6873"/>
      </a:accent4>
      <a:accent5>
        <a:srgbClr val="C9D2DB"/>
      </a:accent5>
      <a:accent6>
        <a:srgbClr val="2A3644"/>
      </a:accent6>
      <a:hlink>
        <a:srgbClr val="2B5F82"/>
      </a:hlink>
      <a:folHlink>
        <a:srgbClr val="5D6873"/>
      </a:folHlink>
    </a:clrScheme>
    <a:fontScheme name="Frequenz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Medie di posizione: moda, mediana e percentili</dc:title>
  <dc:subject>PptxGenJS Presentation</dc:subject>
  <dc:creator>Fabrizio Antolini</dc:creator>
  <cp:lastModifiedBy>Fabrizio Antolini</cp:lastModifiedBy>
  <cp:revision>1</cp:revision>
  <dcterms:created xsi:type="dcterms:W3CDTF">2026-10-04T16:40:08Z</dcterms:created>
  <dcterms:modified xsi:type="dcterms:W3CDTF">2026-10-04T16:40:08Z</dcterms:modified>
</cp:coreProperties>
</file>