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67" r:id="rId3"/>
    <p:sldId id="263" r:id="rId4"/>
    <p:sldId id="268" r:id="rId5"/>
    <p:sldId id="264" r:id="rId6"/>
    <p:sldId id="265" r:id="rId7"/>
    <p:sldId id="266" r:id="rId8"/>
    <p:sldId id="269" r:id="rId9"/>
    <p:sldId id="271" r:id="rId10"/>
    <p:sldId id="272" r:id="rId11"/>
    <p:sldId id="270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35114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IV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tecniche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artistiche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(I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parte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690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488109"/>
            <a:ext cx="4272564" cy="3740853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39109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391113"/>
            <a:ext cx="7308109" cy="4256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/>
              <a:t>Secondo Vasari l’inventore della tecnica a olio fu </a:t>
            </a:r>
            <a:r>
              <a:rPr lang="it-IT" sz="2400" dirty="0" err="1"/>
              <a:t>Jan</a:t>
            </a:r>
            <a:r>
              <a:rPr lang="it-IT" sz="2400" dirty="0"/>
              <a:t> Van Eyck. In realtà le origini della pittura a olio risalgono all’antichità giacché ne davano notizia Galeno, Vitruvio e Plinio il Vecchio. </a:t>
            </a:r>
          </a:p>
          <a:p>
            <a:endParaRPr lang="it-IT" sz="900" dirty="0"/>
          </a:p>
          <a:p>
            <a:r>
              <a:rPr lang="it-IT" sz="2400" dirty="0"/>
              <a:t>I primi ricettari sono descritti nel </a:t>
            </a:r>
            <a:r>
              <a:rPr lang="it-IT" sz="2400" i="1" dirty="0"/>
              <a:t>De </a:t>
            </a:r>
            <a:r>
              <a:rPr lang="it-IT" sz="2400" i="1" dirty="0" err="1"/>
              <a:t>diversis</a:t>
            </a:r>
            <a:r>
              <a:rPr lang="it-IT" sz="2400" i="1" dirty="0"/>
              <a:t> </a:t>
            </a:r>
            <a:r>
              <a:rPr lang="it-IT" sz="2400" i="1" dirty="0" err="1"/>
              <a:t>artibus</a:t>
            </a:r>
            <a:r>
              <a:rPr lang="it-IT" sz="2400" i="1" dirty="0"/>
              <a:t> </a:t>
            </a:r>
            <a:r>
              <a:rPr lang="it-IT" sz="2400" dirty="0"/>
              <a:t>di Teofilo monaco (prima metà del XII sec.) e nel Libro d’Arte di Cennino </a:t>
            </a:r>
            <a:r>
              <a:rPr lang="it-IT" sz="2400" dirty="0" err="1"/>
              <a:t>Cennini</a:t>
            </a:r>
            <a:r>
              <a:rPr lang="it-IT" sz="2400" dirty="0"/>
              <a:t> (ultimo quarto del XIV sec.). </a:t>
            </a:r>
          </a:p>
          <a:p>
            <a:endParaRPr lang="it-IT" sz="900" dirty="0"/>
          </a:p>
          <a:p>
            <a:r>
              <a:rPr lang="it-IT" sz="2400" dirty="0"/>
              <a:t>Sicuramente è vero che gli artisti fiamminghi del XV sec. perfezionarono la tecnica e la diffusero in tutta Europa.</a:t>
            </a:r>
          </a:p>
          <a:p>
            <a:endParaRPr lang="it-IT" sz="900" dirty="0"/>
          </a:p>
          <a:p>
            <a:endParaRPr lang="it-IT" sz="900" dirty="0"/>
          </a:p>
          <a:p>
            <a:r>
              <a:rPr lang="it-IT" sz="2400" dirty="0"/>
              <a:t>In Italia si diffonde dagli anni ‘60-’70 del XV sec. ma già precedentemente veniva utilizzata sporadicamente soprattutto in combinazione con altre tecniche (soprattutto pittura a tempera).</a:t>
            </a:r>
          </a:p>
          <a:p>
            <a:endParaRPr lang="it-IT" sz="900" dirty="0"/>
          </a:p>
          <a:p>
            <a:r>
              <a:rPr lang="it-IT" sz="2400" dirty="0"/>
              <a:t>Le prime città dove compaiono opere esclusivamente a olio sono: Urbino, Ferrara, Napoli, Roma, Venezia. Sono i luoghi dove per primi penetrò la cultura fiamminga. </a:t>
            </a:r>
          </a:p>
          <a:p>
            <a:endParaRPr lang="it-IT" sz="1000" dirty="0"/>
          </a:p>
          <a:p>
            <a:r>
              <a:rPr lang="it-IT" sz="2400" dirty="0"/>
              <a:t>Inizialmente fu utilizzata su supporto ligneo, dal XVI sec. si afferma su tela.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2066" y="6083849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854CF89-D146-FE5E-8498-9C53FFD46CD1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CENNI STORICI</a:t>
            </a:r>
          </a:p>
          <a:p>
            <a:endParaRPr lang="it-IT" sz="24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CD1FE4-139A-FA3E-878E-19FFB4CF9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805" y="886001"/>
            <a:ext cx="3797514" cy="519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4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488109"/>
            <a:ext cx="4272564" cy="3740853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98628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391113"/>
            <a:ext cx="7308109" cy="4256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L’olio è un legante fluido e resistente che permette di stendere finissime velature traslucide e lente ad asciugare.</a:t>
            </a:r>
          </a:p>
          <a:p>
            <a:endParaRPr lang="it-IT" sz="800" dirty="0"/>
          </a:p>
          <a:p>
            <a:r>
              <a:rPr lang="it-IT" dirty="0"/>
              <a:t>Permette di creare effetti di luce, trasparenze e consistenza delle campiture impossibili con altre tecniche. </a:t>
            </a:r>
          </a:p>
          <a:p>
            <a:endParaRPr lang="it-IT" sz="800" dirty="0"/>
          </a:p>
          <a:p>
            <a:r>
              <a:rPr lang="it-IT" dirty="0"/>
              <a:t>Consente, inoltre, una più ampia gamma cromatica, sfumature molto più ampie da un punto di vista tonale, un modellato più corposo.</a:t>
            </a:r>
          </a:p>
          <a:p>
            <a:endParaRPr lang="it-IT" sz="800" dirty="0"/>
          </a:p>
          <a:p>
            <a:r>
              <a:rPr lang="it-IT" dirty="0"/>
              <a:t>La pittura a olio è, infine, più resistente e mantiene nel tempo valori cromatici pressoché inalterati.</a:t>
            </a:r>
          </a:p>
          <a:p>
            <a:endParaRPr lang="it-IT" sz="900" dirty="0"/>
          </a:p>
          <a:p>
            <a:r>
              <a:rPr lang="it-IT" dirty="0"/>
              <a:t>L’olio è un polimero naturale e il processo di polimerizzazione (reazione chimica a contatto con l’aria) non ha mai termine: con il passare degli anni le cromie tendono a scurirsi per cui la pittura ha bisogno di protettivi (generalmente lacche).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60270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854CF89-D146-FE5E-8498-9C53FFD46CD1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</a:t>
            </a:r>
          </a:p>
          <a:p>
            <a:endParaRPr lang="it-IT" sz="24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419CE77-DC27-037F-9B3B-26EE3C3FB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072" y="890914"/>
            <a:ext cx="4014275" cy="525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51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488109"/>
            <a:ext cx="4272564" cy="3740853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75482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391113"/>
            <a:ext cx="7094159" cy="42561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it-IT" sz="2400" dirty="0"/>
              <a:t>Tutti gli olii con il tempo ingialliscono per processo di ossidazione. </a:t>
            </a:r>
          </a:p>
          <a:p>
            <a:pPr>
              <a:buNone/>
            </a:pPr>
            <a:endParaRPr lang="it-IT" sz="2400" dirty="0"/>
          </a:p>
          <a:p>
            <a:r>
              <a:rPr lang="it-IT" sz="2400" b="1" dirty="0"/>
              <a:t>OLIO DI NOCE</a:t>
            </a:r>
            <a:r>
              <a:rPr lang="it-IT" sz="2400" dirty="0"/>
              <a:t>: essicca velocemente ma è molto scuro, spesso si fa schiarire sotto il sole. </a:t>
            </a:r>
          </a:p>
          <a:p>
            <a:endParaRPr lang="it-IT" sz="900" dirty="0"/>
          </a:p>
          <a:p>
            <a:r>
              <a:rPr lang="it-IT" sz="2400" b="1" dirty="0"/>
              <a:t>OLIO DI LINO</a:t>
            </a:r>
            <a:r>
              <a:rPr lang="it-IT" sz="2400" dirty="0"/>
              <a:t>: pur avendo il vantaggio di seccare più velocemente degli altri olii ha il difetto di ingiallire maggiormente per la presenza in maggior quantità di acido linoleico (olio di lino cotto è ancora più veloce ma ingiallisce  sensibilmente le tinte).</a:t>
            </a:r>
          </a:p>
          <a:p>
            <a:endParaRPr lang="it-IT" sz="900" dirty="0"/>
          </a:p>
          <a:p>
            <a:r>
              <a:rPr lang="it-IT" sz="2400" b="1" dirty="0"/>
              <a:t>OLIO DI PAPAVERO</a:t>
            </a:r>
            <a:r>
              <a:rPr lang="it-IT" sz="2400" dirty="0"/>
              <a:t>: ingiallisce meno, ma essicca molto lentamente.</a:t>
            </a:r>
          </a:p>
          <a:p>
            <a:endParaRPr lang="it-IT" sz="900" dirty="0"/>
          </a:p>
          <a:p>
            <a:r>
              <a:rPr lang="it-IT" sz="2400" b="1" dirty="0"/>
              <a:t>OLII ESSENZIALI </a:t>
            </a:r>
            <a:r>
              <a:rPr lang="it-IT" sz="2400" dirty="0"/>
              <a:t>(Trementina, olio di rosmarino): sono più costosi ma garantiscono una materia più fluida e trasparente e molto meno soggetta all’ingiallimento.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89250" y="6147396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854CF89-D146-FE5E-8498-9C53FFD46CD1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TIPOLOGIE DI OLII</a:t>
            </a:r>
          </a:p>
          <a:p>
            <a:endParaRPr lang="it-IT" sz="2400" dirty="0"/>
          </a:p>
        </p:txBody>
      </p:sp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720E83DA-521A-B9E5-740E-331273C8B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535" y="857996"/>
            <a:ext cx="4272564" cy="3690106"/>
          </a:xfrm>
          <a:prstGeom prst="rect">
            <a:avLst/>
          </a:prstGeom>
        </p:spPr>
      </p:pic>
      <p:pic>
        <p:nvPicPr>
          <p:cNvPr id="13" name="Immagine 12" descr="Immagine che contiene monitor, gioco, palcoscenico, scuro&#10;&#10;Descrizione generata automaticamente">
            <a:extLst>
              <a:ext uri="{FF2B5EF4-FFF2-40B4-BE49-F238E27FC236}">
                <a16:creationId xmlns:a16="http://schemas.microsoft.com/office/drawing/2014/main" id="{E81CA618-30D0-89B2-8CD7-0D5F2CA9B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058" y="4031181"/>
            <a:ext cx="2696501" cy="23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488109"/>
            <a:ext cx="4272564" cy="3740853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55298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r>
              <a:rPr lang="it-IT" sz="2400" dirty="0"/>
              <a:t>Insieme dei primi strati di materia applicati al supporto per ottenere una superficie idonea a ricevere i pigmenti in base alla tecnica pittorica adottata. Lo strato superiore viene indicato con il termine di imprimitura.</a:t>
            </a:r>
          </a:p>
          <a:p>
            <a:endParaRPr lang="it-IT" sz="800" dirty="0"/>
          </a:p>
          <a:p>
            <a:r>
              <a:rPr lang="it-IT" sz="2400" dirty="0"/>
              <a:t>La qualità delle materie impiegate e la corretta esecuzione della preparazione sono fondamentali per la conservazione del dipinto nel tempo.</a:t>
            </a:r>
          </a:p>
          <a:p>
            <a:endParaRPr lang="it-IT" sz="800" dirty="0"/>
          </a:p>
          <a:p>
            <a:r>
              <a:rPr lang="it-IT" sz="2400" dirty="0"/>
              <a:t>Collocandosi tra supporto e strati pittorici, la preparazione deve essere caratterizzata da una giusta capacità assorbente del legante, da impermeabilità e da elasticità, in modo da rispondere ai movimenti di dilatazione e contrazione del supporto limitandone la trasmissione agli strati pittorici.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PREPARAZIONE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13" name="Immagine 12" descr="Immagine che contiene acqua, natura, scogliera, onda&#10;&#10;Descrizione generata automaticamente">
            <a:extLst>
              <a:ext uri="{FF2B5EF4-FFF2-40B4-BE49-F238E27FC236}">
                <a16:creationId xmlns:a16="http://schemas.microsoft.com/office/drawing/2014/main" id="{F54BD605-14E1-D1A7-C11B-ED14A6290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378" y="1790539"/>
            <a:ext cx="4579782" cy="305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0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75482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r>
              <a:rPr lang="it-IT" sz="2500" b="1" dirty="0"/>
              <a:t>Strati preparatori per tele</a:t>
            </a:r>
            <a:r>
              <a:rPr lang="it-IT" sz="2500" dirty="0"/>
              <a:t>: l'esigenza primaria della preparazione su tela, a differenza di quelle su tavola, è la necessità di una maggiore elasticità da ottenere con colle di glutine e l'uso di olio nell'impasto. Generalmente è simile al secondo strato di imprimitura utilizzato per le tavole. </a:t>
            </a:r>
          </a:p>
          <a:p>
            <a:endParaRPr lang="it-IT" sz="2500" dirty="0"/>
          </a:p>
          <a:p>
            <a:r>
              <a:rPr lang="it-IT" sz="2500" b="1" dirty="0"/>
              <a:t>Strati preparatori per tavole</a:t>
            </a:r>
            <a:r>
              <a:rPr lang="it-IT" sz="2500" dirty="0"/>
              <a:t>: la preparazione più tipica è a colla e gesso (la caseina è la colla più frequente perché garantisce una buona resistenza all’umidità). Generalmente si passa a un secondo strato di imprimitura di grafite e/o di nero di vite sciolta in una leggera quantità di olio. Quest'ultimo aveva una funzione anche di riduzione dell'assorbimento del gesso e quindi questo contribuiva ad una migliore saturazione dei colori mantenendone  una buona brillantezza.</a:t>
            </a:r>
          </a:p>
          <a:p>
            <a:endParaRPr lang="it-IT" sz="2500" dirty="0"/>
          </a:p>
          <a:p>
            <a:r>
              <a:rPr lang="it-IT" sz="2500" b="1" dirty="0"/>
              <a:t>Imprimitura</a:t>
            </a:r>
            <a:r>
              <a:rPr lang="it-IT" sz="2500" dirty="0"/>
              <a:t>: Strato superiore e di finitura di una preparazione, caratterizzato da uno spessore sottile e da una superficie liscia e uniforme, in modo da facilitare la stesura delle pennellate.  A seconda delle sue caratteristiche conferisce agli strati pittorici una colorazione di base trasparente o opaca.</a:t>
            </a:r>
          </a:p>
          <a:p>
            <a:pPr marL="0" indent="0">
              <a:buNone/>
            </a:pPr>
            <a:endParaRPr lang="it-IT" sz="2500" dirty="0"/>
          </a:p>
          <a:p>
            <a:r>
              <a:rPr lang="it-IT" sz="2500" dirty="0"/>
              <a:t>Nel corso del sedicesimo secolo alla tradizione delle imprimiture chiare seguirono sempre più preparazioni colorate che andavano spesso a sovrapporsi a un primo strato preparatorio più grossolano e disomogeneo.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PREPARAZIONE E IMPRIMITURA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EA3DACA-532A-CECE-34B3-18D18625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739" y="1851786"/>
            <a:ext cx="4559165" cy="303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5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11453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r>
              <a:rPr lang="it-IT" sz="2500" b="1" dirty="0"/>
              <a:t>Strati preparatori per tele</a:t>
            </a:r>
            <a:r>
              <a:rPr lang="it-IT" sz="2500" dirty="0"/>
              <a:t>: l'esigenza primaria della preparazione su tela, a differenza di quelle su tavola, è la necessità di una maggiore elasticità da ottenere con colle di glutine e l'uso di olio nell'impasto. Generalmente è simile al secondo strato di imprimitura utilizzato per le tavole. </a:t>
            </a:r>
          </a:p>
          <a:p>
            <a:endParaRPr lang="it-IT" sz="2500" dirty="0"/>
          </a:p>
          <a:p>
            <a:r>
              <a:rPr lang="it-IT" sz="2500" b="1" dirty="0"/>
              <a:t>Strati preparatori per tavole</a:t>
            </a:r>
            <a:r>
              <a:rPr lang="it-IT" sz="2500" dirty="0"/>
              <a:t>: la preparazione più tipica è a colla e gesso (la caseina è la colla più frequente perché garantisce una buona resistenza all’umidità). Generalmente si passa a un secondo strato di imprimitura di grafite e/o di nero di vite sciolta in una leggera quantità di olio. Quest'ultimo aveva una funzione anche di riduzione dell'assorbimento del gesso e quindi questo contribuiva ad una migliore saturazione dei colori mantenendone  una buona brillantezza.</a:t>
            </a:r>
          </a:p>
          <a:p>
            <a:endParaRPr lang="it-IT" sz="2500" dirty="0"/>
          </a:p>
          <a:p>
            <a:r>
              <a:rPr lang="it-IT" sz="2500" b="1" dirty="0"/>
              <a:t>Imprimitura</a:t>
            </a:r>
            <a:r>
              <a:rPr lang="it-IT" sz="2500" dirty="0"/>
              <a:t>: Strato superiore e di finitura di una preparazione, caratterizzato da uno spessore sottile e da una superficie liscia e uniforme, in modo da facilitare la stesura delle pennellate.  A seconda delle sue caratteristiche conferisce agli strati pittorici una colorazione di base trasparente o opaca.</a:t>
            </a:r>
          </a:p>
          <a:p>
            <a:pPr marL="0" indent="0">
              <a:buNone/>
            </a:pPr>
            <a:endParaRPr lang="it-IT" sz="2500" dirty="0"/>
          </a:p>
          <a:p>
            <a:r>
              <a:rPr lang="it-IT" sz="2500" dirty="0"/>
              <a:t>Nel corso del sedicesimo secolo alla tradizione delle imprimiture chiare seguirono sempre più preparazioni colorate che andavano spesso a sovrapporsi a un primo strato preparatorio più grossolano e disomogeneo.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CONSIDERAZIONI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73E8075-A38B-9A2C-A85F-9E8943086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217" y="970228"/>
            <a:ext cx="3692568" cy="465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0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18102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pPr>
              <a:buNone/>
            </a:pPr>
            <a:r>
              <a:rPr lang="it-IT" sz="2800" b="1" dirty="0"/>
              <a:t>MESTICA</a:t>
            </a:r>
          </a:p>
          <a:p>
            <a:r>
              <a:rPr lang="it-IT" sz="2800" dirty="0"/>
              <a:t>Attestata sia su tele che su tavole, ma molto più spesso su tavole, è un secondo strato di imprimitura colorata per conferire al dipinto una tonalità di base simile alla tavolozza cromatica delle stesure finali. </a:t>
            </a:r>
          </a:p>
          <a:p>
            <a:endParaRPr lang="it-IT" sz="900" dirty="0"/>
          </a:p>
          <a:p>
            <a:r>
              <a:rPr lang="it-IT" sz="2800" dirty="0"/>
              <a:t>Si caratterizza dall'uso di sostanze grasse, come biacche, creta in oli fissi o vernici grasse.</a:t>
            </a:r>
          </a:p>
          <a:p>
            <a:endParaRPr lang="it-IT" sz="900" dirty="0"/>
          </a:p>
          <a:p>
            <a:r>
              <a:rPr lang="it-IT" sz="2800" dirty="0"/>
              <a:t>l'uso della mestica trova il suo significato nella necessità di una preparazione meno porosa per la stesura dei colori a olio.</a:t>
            </a:r>
          </a:p>
          <a:p>
            <a:pPr>
              <a:buNone/>
            </a:pPr>
            <a:endParaRPr lang="it-IT" sz="1400" dirty="0"/>
          </a:p>
          <a:p>
            <a:pPr>
              <a:buNone/>
            </a:pPr>
            <a:r>
              <a:rPr lang="it-IT" sz="2800" b="1" dirty="0"/>
              <a:t>AMMANNITURA</a:t>
            </a:r>
          </a:p>
          <a:p>
            <a:r>
              <a:rPr lang="it-IT" sz="2800" dirty="0"/>
              <a:t>Preparazione delle tavole e delle tele con uno o più strati omogenei di stucco o mestica.  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MESTICA E AMMANNITURA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83ECE56-46C5-4CC8-1B10-48A06FF54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343" y="895269"/>
            <a:ext cx="3644442" cy="473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67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30810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r>
              <a:rPr lang="it-IT" sz="3200" dirty="0"/>
              <a:t>Successivamente al disegno si passa all’ABBOZZO, ossia la costruzione dell’impianto chiaroscurale. </a:t>
            </a:r>
          </a:p>
          <a:p>
            <a:endParaRPr lang="it-IT" sz="3200" dirty="0"/>
          </a:p>
          <a:p>
            <a:r>
              <a:rPr lang="it-IT" sz="3200" dirty="0"/>
              <a:t>L’abbozzo chiaroscurale è composto da colori monocromi, variati per tonalità. </a:t>
            </a:r>
          </a:p>
          <a:p>
            <a:endParaRPr lang="it-IT" sz="3200" dirty="0"/>
          </a:p>
          <a:p>
            <a:r>
              <a:rPr lang="it-IT" sz="3200" dirty="0"/>
              <a:t>L’abbozzo è sostanzialmente seguito con pigmenti composti di terre.</a:t>
            </a:r>
          </a:p>
          <a:p>
            <a:endParaRPr lang="it-IT" sz="3200" dirty="0"/>
          </a:p>
          <a:p>
            <a:r>
              <a:rPr lang="it-IT" sz="3200" dirty="0"/>
              <a:t>La stesura dell’abbozzo è una fase molto importante perché da questa dipende la resa del colore nelle stesure finali.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L’ABBOZZO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9CDC56E-F928-A5C3-D45F-E431EA7F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406" y="895269"/>
            <a:ext cx="3471552" cy="47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66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98765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r>
              <a:rPr lang="it-IT" sz="3200" dirty="0"/>
              <a:t>L’ultima fase della composizione pittorica è la stesura del colore che si conclude con le velature sempre più diluite.</a:t>
            </a:r>
          </a:p>
          <a:p>
            <a:endParaRPr lang="it-IT" sz="1000" dirty="0"/>
          </a:p>
          <a:p>
            <a:r>
              <a:rPr lang="it-IT" sz="3200" dirty="0"/>
              <a:t>In ogni fase della stesura le velature possono essere più o meno coprenti. Nella pittura ad olio la regola è applicare sempre il colore grasso su magro. </a:t>
            </a:r>
            <a:r>
              <a:rPr lang="it-IT" sz="3200" dirty="0" err="1"/>
              <a:t>QuIndi</a:t>
            </a:r>
            <a:r>
              <a:rPr lang="it-IT" sz="3200" dirty="0"/>
              <a:t> l'ultimo strato è quello a cui si associa maggiormente il concetto di velatura proprio perché può essere più diluito con olio creando un effetto profondità.</a:t>
            </a:r>
          </a:p>
          <a:p>
            <a:endParaRPr lang="it-IT" sz="1000" dirty="0"/>
          </a:p>
          <a:p>
            <a:r>
              <a:rPr lang="it-IT" sz="3200" dirty="0"/>
              <a:t>La velatura mette in relazione tutti gli strati di pittura: due colori sovrapposti creano un nuovo colore. I colori nell'antichità venivano usati spesso puri e le colorazioni si ottenevano anche per sovrapposizione. Venivano in genere soltanto mescolati con del bianco.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COLORE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3B3E835-C8C4-D2E9-87F2-BEEB49855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918" y="1021180"/>
            <a:ext cx="3964761" cy="452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56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11453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  <a:p>
            <a:r>
              <a:rPr lang="it-IT" sz="2900" dirty="0"/>
              <a:t>La vernice è lo strato più esterno di un dipinto ed è posta  a protezione finale dell'opera. </a:t>
            </a:r>
          </a:p>
          <a:p>
            <a:endParaRPr lang="it-IT" sz="2900" dirty="0"/>
          </a:p>
          <a:p>
            <a:r>
              <a:rPr lang="it-IT" sz="2900" dirty="0"/>
              <a:t>La vernice conferisce a seconda delle sue caratteristiche più o meno brillantezza e profondità. </a:t>
            </a:r>
          </a:p>
          <a:p>
            <a:endParaRPr lang="it-IT" sz="2900" dirty="0"/>
          </a:p>
          <a:p>
            <a:r>
              <a:rPr lang="it-IT" sz="2900" dirty="0"/>
              <a:t>E' lo strato maggiormente sottoposto agli agenti esterni di alterazione.</a:t>
            </a:r>
          </a:p>
          <a:p>
            <a:endParaRPr lang="it-IT" sz="2900" dirty="0"/>
          </a:p>
          <a:p>
            <a:r>
              <a:rPr lang="it-IT" sz="2900" dirty="0"/>
              <a:t>la vernice va sempre posta dopo un periodo  lunghissimo di  parecchi mesi in modo da dare il tempo ai colori a olio di essiccarsi completamente.</a:t>
            </a:r>
          </a:p>
          <a:p>
            <a:endParaRPr lang="it-IT" sz="2900" dirty="0"/>
          </a:p>
          <a:p>
            <a:r>
              <a:rPr lang="it-IT" sz="2900" dirty="0"/>
              <a:t>Caratteristiche di un’ottima vernice: trasparenza cristallina, elasticità alle sollecitazioni meccaniche e termiche, resistenza alla luce e agli agenti esterni,  capacità di non risentire e assorbire l'umidità.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450103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PITTURA A OLIO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VERNICE</a:t>
            </a: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pic>
        <p:nvPicPr>
          <p:cNvPr id="8" name="Immagine 7" descr="Immagine che contiene esterni, fondale oceanico&#10;&#10;Descrizione generata automaticamente">
            <a:extLst>
              <a:ext uri="{FF2B5EF4-FFF2-40B4-BE49-F238E27FC236}">
                <a16:creationId xmlns:a16="http://schemas.microsoft.com/office/drawing/2014/main" id="{04D4A0C7-7384-67B0-4E4C-620903310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003" y="1963553"/>
            <a:ext cx="4460853" cy="297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64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1110</TotalTime>
  <Words>1448</Words>
  <Application>Microsoft Office PowerPoint</Application>
  <PresentationFormat>Widescreen</PresentationFormat>
  <Paragraphs>143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20</cp:revision>
  <dcterms:created xsi:type="dcterms:W3CDTF">2022-04-26T11:54:05Z</dcterms:created>
  <dcterms:modified xsi:type="dcterms:W3CDTF">2023-08-04T18:30:59Z</dcterms:modified>
</cp:coreProperties>
</file>