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327F12A-A9F5-42F8-8126-3731D451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026E6EDD-3DB6-4162-84D0-E65AE307F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20FAB690-A61D-46B5-8CEE-6EECF049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01A5C59-6892-4BF0-8EDC-A57C504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BB1B19C-FEE7-4027-AF5F-8D32AB9C0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5AB1BB0D-DBF5-4ADE-8DA0-A66FC9A96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7DF069C-10F5-4C60-93D1-AC74C5C7A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D5B471FA-4AE5-4C58-BDAB-901038F3E8C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26B812A-3846-4C22-A59F-BAB0CA6EE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258B5493-C5E3-431B-AF97-D03C53D5F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245D6E5-1592-4411-BC66-7DC8CA8610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381375" cy="68580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8744387-FD5B-4F8A-A351-EDA522767D25}"/>
              </a:ext>
            </a:extLst>
          </p:cNvPr>
          <p:cNvSpPr>
            <a:spLocks noGrp="1"/>
          </p:cNvSpPr>
          <p:nvPr/>
        </p:nvSpPr>
        <p:spPr>
          <a:xfrm>
            <a:off x="3381375" y="0"/>
            <a:ext cx="152400" cy="6858000"/>
          </a:xfrm>
          <a:prstGeom prst="rect">
            <a:avLst/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A7DFEDE-E362-4C02-8677-AE0BCC99CBE7}"/>
              </a:ext>
            </a:extLst>
          </p:cNvPr>
          <p:cNvSpPr>
            <a:spLocks noGrp="1"/>
          </p:cNvSpPr>
          <p:nvPr/>
        </p:nvSpPr>
        <p:spPr>
          <a:xfrm>
            <a:off x="523875" y="552450"/>
            <a:ext cx="242887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33D5477-9CAA-4E25-BB80-129130E8B658}"/>
              </a:ext>
            </a:extLst>
          </p:cNvPr>
          <p:cNvSpPr>
            <a:spLocks noGrp="1"/>
          </p:cNvSpPr>
          <p:nvPr/>
        </p:nvSpPr>
        <p:spPr>
          <a:xfrm>
            <a:off x="4191000" y="1428750"/>
            <a:ext cx="65722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75" b="1">
                <a:solidFill>
                  <a:srgbClr val="FFFFFF"/>
                </a:solidFill>
              </a:defRPr>
            </a:defPPr>
          </a:lstStyle>
          <a:p>
            <a:pPr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La struttura sociale</a:t>
            </a:r>
          </a:p>
          <a:p>
            <a:pPr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organizzativa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C672506-EC1B-4C56-9F85-4FEC96D953A0}"/>
              </a:ext>
            </a:extLst>
          </p:cNvPr>
          <p:cNvSpPr>
            <a:spLocks noGrp="1"/>
          </p:cNvSpPr>
          <p:nvPr/>
        </p:nvSpPr>
        <p:spPr>
          <a:xfrm>
            <a:off x="4229100" y="3048000"/>
            <a:ext cx="619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79B7D3"/>
                </a:solidFill>
              </a:defRPr>
            </a:defPPr>
          </a:lstStyle>
          <a:p>
            <a:pPr>
              <a:defRPr sz="1650" b="0">
                <a:solidFill>
                  <a:srgbClr val="79B7D3"/>
                </a:solidFill>
              </a:defRPr>
            </a:pPr>
            <a:r>
              <a:rPr sz="1650" b="0">
                <a:solidFill>
                  <a:srgbClr val="79B7D3"/>
                </a:solidFill>
              </a:rPr>
              <a:t>Autorità, divisione del lavoro e coordinamento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7F14348-5C67-458C-BF4E-C3CA77AF74B5}"/>
              </a:ext>
            </a:extLst>
          </p:cNvPr>
          <p:cNvSpPr>
            <a:spLocks noGrp="1"/>
          </p:cNvSpPr>
          <p:nvPr/>
        </p:nvSpPr>
        <p:spPr>
          <a:xfrm>
            <a:off x="4229100" y="4810125"/>
            <a:ext cx="4191000" cy="28575"/>
          </a:xfrm>
          <a:prstGeom prst="rect">
            <a:avLst/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8A04C4C-3229-48DC-9DBD-76B655797FD4}"/>
              </a:ext>
            </a:extLst>
          </p:cNvPr>
          <p:cNvSpPr>
            <a:spLocks noGrp="1"/>
          </p:cNvSpPr>
          <p:nvPr/>
        </p:nvSpPr>
        <p:spPr>
          <a:xfrm>
            <a:off x="4229100" y="5048250"/>
            <a:ext cx="5334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A00FB69-5C2E-458F-AD1D-0F0D7715A6F5}"/>
              </a:ext>
            </a:extLst>
          </p:cNvPr>
          <p:cNvSpPr>
            <a:spLocks noGrp="1"/>
          </p:cNvSpPr>
          <p:nvPr/>
        </p:nvSpPr>
        <p:spPr>
          <a:xfrm>
            <a:off x="4229100" y="5429250"/>
            <a:ext cx="533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E6F1F5"/>
                </a:solidFill>
              </a:defRPr>
            </a:defPPr>
          </a:lstStyle>
          <a:p>
            <a:pPr>
              <a:defRPr sz="1050" b="0">
                <a:solidFill>
                  <a:srgbClr val="E6F1F5"/>
                </a:solidFill>
              </a:defRPr>
            </a:pPr>
            <a:r>
              <a:rPr sz="1050" b="0">
                <a:solidFill>
                  <a:srgbClr val="E6F1F5"/>
                </a:solidFill>
              </a:rPr>
              <a:t>Università degli Studi di Teramo</a:t>
            </a:r>
          </a:p>
        </p:txBody>
      </p:sp>
    </p:spTree>
    <p:extLst>
      <p:ext uri="{BB962C8B-B14F-4D97-AF65-F5344CB8AC3E}">
        <p14:creationId xmlns:p14="http://schemas.microsoft.com/office/powerpoint/2010/main" val="2074001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26BE4C30-3EEB-4AAF-A2CF-F54138B459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9A7657D-FEDF-4491-8518-1EB8AA0FA220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EA0E3E9-6533-44EB-9F96-5C383CC5069F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Dai principi alle configurazioni organizzative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461986D-F660-4FC2-BC0D-73632EA31A2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8279BE3-A682-4073-AA0C-975C3A12CB7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9813FB-C506-4C73-BCA8-E408CA8F044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D9EE0A1-6417-4674-936F-D2DB349A7A04}"/>
              </a:ext>
            </a:extLst>
          </p:cNvPr>
          <p:cNvSpPr>
            <a:spLocks noGrp="1"/>
          </p:cNvSpPr>
          <p:nvPr/>
        </p:nvSpPr>
        <p:spPr>
          <a:xfrm>
            <a:off x="838200" y="16954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C86146"/>
                </a:solidFill>
              </a:defRPr>
            </a:defPPr>
          </a:lstStyle>
          <a:p>
            <a:pPr>
              <a:defRPr sz="1650" b="1">
                <a:solidFill>
                  <a:srgbClr val="C86146"/>
                </a:solidFill>
              </a:defRPr>
            </a:pPr>
            <a:r>
              <a:rPr sz="1650" b="1">
                <a:solidFill>
                  <a:srgbClr val="C86146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3AB30E4D-5219-48E5-B46E-576165256B8E}"/>
              </a:ext>
            </a:extLst>
          </p:cNvPr>
          <p:cNvSpPr>
            <a:spLocks noGrp="1"/>
          </p:cNvSpPr>
          <p:nvPr/>
        </p:nvSpPr>
        <p:spPr>
          <a:xfrm>
            <a:off x="1476375" y="1885950"/>
            <a:ext cx="476250" cy="0"/>
          </a:xfrm>
          <a:prstGeom prst="line">
            <a:avLst/>
          </a:prstGeom>
          <a:noFill/>
          <a:ln w="381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8345859-0239-46D8-A1C9-0C97A81DF81F}"/>
              </a:ext>
            </a:extLst>
          </p:cNvPr>
          <p:cNvSpPr>
            <a:spLocks noGrp="1"/>
          </p:cNvSpPr>
          <p:nvPr/>
        </p:nvSpPr>
        <p:spPr>
          <a:xfrm>
            <a:off x="2143125" y="1695450"/>
            <a:ext cx="2286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Fondamenti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55B47FF-4582-4DDD-B7A8-7C8A88485F6A}"/>
              </a:ext>
            </a:extLst>
          </p:cNvPr>
          <p:cNvSpPr>
            <a:spLocks noGrp="1"/>
          </p:cNvSpPr>
          <p:nvPr/>
        </p:nvSpPr>
        <p:spPr>
          <a:xfrm>
            <a:off x="4667250" y="1647825"/>
            <a:ext cx="647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Autorità, compiti e coordinamento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1CE3BBA-5ADB-48C8-8C70-D790D17FE28F}"/>
              </a:ext>
            </a:extLst>
          </p:cNvPr>
          <p:cNvSpPr>
            <a:spLocks noGrp="1"/>
          </p:cNvSpPr>
          <p:nvPr/>
        </p:nvSpPr>
        <p:spPr>
          <a:xfrm>
            <a:off x="838200" y="27241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C86146"/>
                </a:solidFill>
              </a:defRPr>
            </a:defPPr>
          </a:lstStyle>
          <a:p>
            <a:pPr>
              <a:defRPr sz="1650" b="1">
                <a:solidFill>
                  <a:srgbClr val="C86146"/>
                </a:solidFill>
              </a:defRPr>
            </a:pPr>
            <a:r>
              <a:rPr sz="1650" b="1">
                <a:solidFill>
                  <a:srgbClr val="C86146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6AE4ECAF-D698-4C6A-866C-E1581CB65F61}"/>
              </a:ext>
            </a:extLst>
          </p:cNvPr>
          <p:cNvSpPr>
            <a:spLocks noGrp="1"/>
          </p:cNvSpPr>
          <p:nvPr/>
        </p:nvSpPr>
        <p:spPr>
          <a:xfrm>
            <a:off x="1476375" y="2914650"/>
            <a:ext cx="476250" cy="0"/>
          </a:xfrm>
          <a:prstGeom prst="line">
            <a:avLst/>
          </a:prstGeom>
          <a:noFill/>
          <a:ln w="381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9BC91AB-092E-48FE-8F4F-72BE267B7E13}"/>
              </a:ext>
            </a:extLst>
          </p:cNvPr>
          <p:cNvSpPr>
            <a:spLocks noGrp="1"/>
          </p:cNvSpPr>
          <p:nvPr/>
        </p:nvSpPr>
        <p:spPr>
          <a:xfrm>
            <a:off x="2143125" y="2724150"/>
            <a:ext cx="2286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Dimensioni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2AC8B20-A654-4924-AE4B-F6BDBEF05165}"/>
              </a:ext>
            </a:extLst>
          </p:cNvPr>
          <p:cNvSpPr>
            <a:spLocks noGrp="1"/>
          </p:cNvSpPr>
          <p:nvPr/>
        </p:nvSpPr>
        <p:spPr>
          <a:xfrm>
            <a:off x="4667250" y="2676525"/>
            <a:ext cx="647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Complessità, centralizzazione e formalizzazione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7AFF031-5811-480C-AB1A-6A9E94F0D643}"/>
              </a:ext>
            </a:extLst>
          </p:cNvPr>
          <p:cNvSpPr>
            <a:spLocks noGrp="1"/>
          </p:cNvSpPr>
          <p:nvPr/>
        </p:nvSpPr>
        <p:spPr>
          <a:xfrm>
            <a:off x="838200" y="37528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C86146"/>
                </a:solidFill>
              </a:defRPr>
            </a:defPPr>
          </a:lstStyle>
          <a:p>
            <a:pPr>
              <a:defRPr sz="1650" b="1">
                <a:solidFill>
                  <a:srgbClr val="C86146"/>
                </a:solidFill>
              </a:defRPr>
            </a:pPr>
            <a:r>
              <a:rPr sz="1650" b="1">
                <a:solidFill>
                  <a:srgbClr val="C86146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D46326F9-C93E-4B4D-B3C9-9410A615B0CD}"/>
              </a:ext>
            </a:extLst>
          </p:cNvPr>
          <p:cNvSpPr>
            <a:spLocks noGrp="1"/>
          </p:cNvSpPr>
          <p:nvPr/>
        </p:nvSpPr>
        <p:spPr>
          <a:xfrm>
            <a:off x="1476375" y="3943350"/>
            <a:ext cx="476250" cy="0"/>
          </a:xfrm>
          <a:prstGeom prst="line">
            <a:avLst/>
          </a:prstGeom>
          <a:noFill/>
          <a:ln w="381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187739E-2C46-4312-BD8F-17E67433C0FF}"/>
              </a:ext>
            </a:extLst>
          </p:cNvPr>
          <p:cNvSpPr>
            <a:spLocks noGrp="1"/>
          </p:cNvSpPr>
          <p:nvPr/>
        </p:nvSpPr>
        <p:spPr>
          <a:xfrm>
            <a:off x="2143125" y="3752850"/>
            <a:ext cx="2286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Strutture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5BA1D6A-6B09-43FD-9662-37040F3EA9D2}"/>
              </a:ext>
            </a:extLst>
          </p:cNvPr>
          <p:cNvSpPr>
            <a:spLocks noGrp="1"/>
          </p:cNvSpPr>
          <p:nvPr/>
        </p:nvSpPr>
        <p:spPr>
          <a:xfrm>
            <a:off x="4667250" y="3705225"/>
            <a:ext cx="647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Semplice, funzionale, divisionale, multidivisionale e a matrice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CC3A424-3E06-4944-8C28-A547866A6A9E}"/>
              </a:ext>
            </a:extLst>
          </p:cNvPr>
          <p:cNvSpPr>
            <a:spLocks noGrp="1"/>
          </p:cNvSpPr>
          <p:nvPr/>
        </p:nvSpPr>
        <p:spPr>
          <a:xfrm>
            <a:off x="838200" y="47815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C86146"/>
                </a:solidFill>
              </a:defRPr>
            </a:defPPr>
          </a:lstStyle>
          <a:p>
            <a:pPr>
              <a:defRPr sz="1650" b="1">
                <a:solidFill>
                  <a:srgbClr val="C86146"/>
                </a:solidFill>
              </a:defRPr>
            </a:pPr>
            <a:r>
              <a:rPr sz="1650" b="1">
                <a:solidFill>
                  <a:srgbClr val="C86146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01068943-D35F-4FE6-9A49-85CD2980A444}"/>
              </a:ext>
            </a:extLst>
          </p:cNvPr>
          <p:cNvSpPr>
            <a:spLocks noGrp="1"/>
          </p:cNvSpPr>
          <p:nvPr/>
        </p:nvSpPr>
        <p:spPr>
          <a:xfrm>
            <a:off x="1476375" y="4972050"/>
            <a:ext cx="476250" cy="0"/>
          </a:xfrm>
          <a:prstGeom prst="line">
            <a:avLst/>
          </a:prstGeom>
          <a:noFill/>
          <a:ln w="381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369E3E3-1985-4032-9C39-068865D867BA}"/>
              </a:ext>
            </a:extLst>
          </p:cNvPr>
          <p:cNvSpPr>
            <a:spLocks noGrp="1"/>
          </p:cNvSpPr>
          <p:nvPr/>
        </p:nvSpPr>
        <p:spPr>
          <a:xfrm>
            <a:off x="2143125" y="4781550"/>
            <a:ext cx="2286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Diagnosi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E501C83-4C7D-44D2-858C-87AA529BB66F}"/>
              </a:ext>
            </a:extLst>
          </p:cNvPr>
          <p:cNvSpPr>
            <a:spLocks noGrp="1"/>
          </p:cNvSpPr>
          <p:nvPr/>
        </p:nvSpPr>
        <p:spPr>
          <a:xfrm>
            <a:off x="4667250" y="4733925"/>
            <a:ext cx="647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Vantaggi, limiti e coerenza con il contesto</a:t>
            </a:r>
          </a:p>
        </p:txBody>
      </p:sp>
    </p:spTree>
    <p:extLst>
      <p:ext uri="{BB962C8B-B14F-4D97-AF65-F5344CB8AC3E}">
        <p14:creationId xmlns:p14="http://schemas.microsoft.com/office/powerpoint/2010/main" val="213446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A4841433-E55F-4F43-B638-704087E385D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50BBED4-94FF-4911-B86E-C579C6A7295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DEFINIZIONE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EF3A3F7-FE34-4B86-A44D-A5D20BCD97A3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La struttura sociale organizza relazioni e responsabilità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8B99C3B-EC5F-4EEC-B951-BFA0479C040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7803548-C513-474E-96AE-2954C548CED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8A77B85-40F6-4A89-9D54-27B7BF97AFE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03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B2254F6-C626-4043-AAD4-1B79FABEAD1E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381375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9B7E274-8904-4206-86BD-D36ED703BA32}"/>
              </a:ext>
            </a:extLst>
          </p:cNvPr>
          <p:cNvSpPr>
            <a:spLocks noGrp="1"/>
          </p:cNvSpPr>
          <p:nvPr/>
        </p:nvSpPr>
        <p:spPr>
          <a:xfrm>
            <a:off x="2247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E1C1CA2-FA09-4424-8B69-E9ACA865D5A4}"/>
              </a:ext>
            </a:extLst>
          </p:cNvPr>
          <p:cNvSpPr>
            <a:spLocks noGrp="1"/>
          </p:cNvSpPr>
          <p:nvPr/>
        </p:nvSpPr>
        <p:spPr>
          <a:xfrm>
            <a:off x="2247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3416AEC-1566-4977-A85F-659A4A89DDFE}"/>
              </a:ext>
            </a:extLst>
          </p:cNvPr>
          <p:cNvSpPr>
            <a:spLocks noGrp="1"/>
          </p:cNvSpPr>
          <p:nvPr/>
        </p:nvSpPr>
        <p:spPr>
          <a:xfrm>
            <a:off x="1143000" y="3048000"/>
            <a:ext cx="2714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A3A"/>
                </a:solidFill>
              </a:defRPr>
            </a:defPPr>
          </a:lstStyle>
          <a:p>
            <a:pPr>
              <a:defRPr sz="1500" b="1">
                <a:solidFill>
                  <a:srgbClr val="172A3A"/>
                </a:solidFill>
              </a:defRPr>
            </a:pPr>
            <a:r>
              <a:rPr sz="1500" b="1">
                <a:solidFill>
                  <a:srgbClr val="172A3A"/>
                </a:solidFill>
              </a:rPr>
              <a:t>Gerarchia di autorità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280B36E-70EE-470A-B260-51CCE2674A1E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25241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Stabilisce chi decide e chi risponde delle decisioni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BE70AFF-A85F-44CB-8734-0BF386ABC5E4}"/>
              </a:ext>
            </a:extLst>
          </p:cNvPr>
          <p:cNvSpPr>
            <a:spLocks noGrp="1"/>
          </p:cNvSpPr>
          <p:nvPr/>
        </p:nvSpPr>
        <p:spPr>
          <a:xfrm>
            <a:off x="4572000" y="1952625"/>
            <a:ext cx="3381375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36D074CE-86F6-482E-B260-6FB3A2B1E62E}"/>
              </a:ext>
            </a:extLst>
          </p:cNvPr>
          <p:cNvSpPr>
            <a:spLocks noGrp="1"/>
          </p:cNvSpPr>
          <p:nvPr/>
        </p:nvSpPr>
        <p:spPr>
          <a:xfrm>
            <a:off x="60102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7127244-4607-4C90-9064-5DF318EEEB03}"/>
              </a:ext>
            </a:extLst>
          </p:cNvPr>
          <p:cNvSpPr>
            <a:spLocks noGrp="1"/>
          </p:cNvSpPr>
          <p:nvPr/>
        </p:nvSpPr>
        <p:spPr>
          <a:xfrm>
            <a:off x="60102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7366567-5961-40FE-BCC2-FA52BC849469}"/>
              </a:ext>
            </a:extLst>
          </p:cNvPr>
          <p:cNvSpPr>
            <a:spLocks noGrp="1"/>
          </p:cNvSpPr>
          <p:nvPr/>
        </p:nvSpPr>
        <p:spPr>
          <a:xfrm>
            <a:off x="4905375" y="3048000"/>
            <a:ext cx="2714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A3A"/>
                </a:solidFill>
              </a:defRPr>
            </a:defPPr>
          </a:lstStyle>
          <a:p>
            <a:pPr>
              <a:defRPr sz="1500" b="1">
                <a:solidFill>
                  <a:srgbClr val="172A3A"/>
                </a:solidFill>
              </a:defRPr>
            </a:pPr>
            <a:r>
              <a:rPr sz="1500" b="1">
                <a:solidFill>
                  <a:srgbClr val="172A3A"/>
                </a:solidFill>
              </a:rPr>
              <a:t>Divisione del lavoro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262D852-A25A-44E7-BDD3-2D7E4684C795}"/>
              </a:ext>
            </a:extLst>
          </p:cNvPr>
          <p:cNvSpPr>
            <a:spLocks noGrp="1"/>
          </p:cNvSpPr>
          <p:nvPr/>
        </p:nvSpPr>
        <p:spPr>
          <a:xfrm>
            <a:off x="5000625" y="3714750"/>
            <a:ext cx="25241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Distribuisce compiti e raggruppa attività simili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5A0E313A-3560-4048-ABFE-9CB01BE18B2B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381375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1145F9B0-36E1-4D56-9CB9-A2DEC6B6E0A0}"/>
              </a:ext>
            </a:extLst>
          </p:cNvPr>
          <p:cNvSpPr>
            <a:spLocks noGrp="1"/>
          </p:cNvSpPr>
          <p:nvPr/>
        </p:nvSpPr>
        <p:spPr>
          <a:xfrm>
            <a:off x="9772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6ACC90F-55EB-42E9-9088-4CACA1AEC4C2}"/>
              </a:ext>
            </a:extLst>
          </p:cNvPr>
          <p:cNvSpPr>
            <a:spLocks noGrp="1"/>
          </p:cNvSpPr>
          <p:nvPr/>
        </p:nvSpPr>
        <p:spPr>
          <a:xfrm>
            <a:off x="9772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026A09F-22D7-4520-927E-F753C679D78F}"/>
              </a:ext>
            </a:extLst>
          </p:cNvPr>
          <p:cNvSpPr>
            <a:spLocks noGrp="1"/>
          </p:cNvSpPr>
          <p:nvPr/>
        </p:nvSpPr>
        <p:spPr>
          <a:xfrm>
            <a:off x="8667750" y="3048000"/>
            <a:ext cx="2714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A3A"/>
                </a:solidFill>
              </a:defRPr>
            </a:defPPr>
          </a:lstStyle>
          <a:p>
            <a:pPr>
              <a:defRPr sz="1500" b="1">
                <a:solidFill>
                  <a:srgbClr val="172A3A"/>
                </a:solidFill>
              </a:defRPr>
            </a:pPr>
            <a:r>
              <a:rPr sz="1500" b="1">
                <a:solidFill>
                  <a:srgbClr val="172A3A"/>
                </a:solidFill>
              </a:rPr>
              <a:t>Coordinamento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BF265F9-E4B8-4A51-8610-4BA899B8CB09}"/>
              </a:ext>
            </a:extLst>
          </p:cNvPr>
          <p:cNvSpPr>
            <a:spLocks noGrp="1"/>
          </p:cNvSpPr>
          <p:nvPr/>
        </p:nvSpPr>
        <p:spPr>
          <a:xfrm>
            <a:off x="8763000" y="3714750"/>
            <a:ext cx="25241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Integra unità e persone che dipendono le une dalle altre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3F2B436-E463-46C5-9653-33BAF2AE2A17}"/>
              </a:ext>
            </a:extLst>
          </p:cNvPr>
          <p:cNvSpPr>
            <a:spLocks noGrp="1"/>
          </p:cNvSpPr>
          <p:nvPr/>
        </p:nvSpPr>
        <p:spPr>
          <a:xfrm>
            <a:off x="2000250" y="5476875"/>
            <a:ext cx="819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A3A"/>
                </a:solidFill>
              </a:defRPr>
            </a:defPPr>
          </a:lstStyle>
          <a:p>
            <a:pPr>
              <a:defRPr sz="1275" b="1">
                <a:solidFill>
                  <a:srgbClr val="172A3A"/>
                </a:solidFill>
              </a:defRPr>
            </a:pPr>
            <a:r>
              <a:rPr sz="1275" b="1">
                <a:solidFill>
                  <a:srgbClr val="172A3A"/>
                </a:solidFill>
              </a:rPr>
              <a:t>La struttura rende visibili le relazioni formali, ma non esaurisce quelle informali.</a:t>
            </a:r>
          </a:p>
        </p:txBody>
      </p:sp>
    </p:spTree>
    <p:extLst>
      <p:ext uri="{BB962C8B-B14F-4D97-AF65-F5344CB8AC3E}">
        <p14:creationId xmlns:p14="http://schemas.microsoft.com/office/powerpoint/2010/main" val="60840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>
            <a:extLst>
              <a:ext uri="{FF2B5EF4-FFF2-40B4-BE49-F238E27FC236}">
                <a16:creationId xmlns:a16="http://schemas.microsoft.com/office/drawing/2014/main" id="{0BEDFB8D-E95C-4B82-ACC7-A2502CDF81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35C9F8E-81C8-45DF-A752-C2F70A0B5B13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AUTORITÀ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0009D5F-36C0-4BD5-A499-3FCD6F095392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La gerarchia distribuisce diritti decisionali e responsabilità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EB032A9-363E-4DB7-B8DE-31077649A2D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EEE9DCD-E099-48F4-8B2B-D0C25E6F24A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EAACDFE-4E7C-47D2-AEA2-360F77F6EBE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8627BA6-C26C-4908-824D-C89B33351ABF}"/>
              </a:ext>
            </a:extLst>
          </p:cNvPr>
          <p:cNvSpPr>
            <a:spLocks noGrp="1"/>
          </p:cNvSpPr>
          <p:nvPr/>
        </p:nvSpPr>
        <p:spPr>
          <a:xfrm>
            <a:off x="4476750" y="1714500"/>
            <a:ext cx="3238500" cy="647700"/>
          </a:xfrm>
          <a:prstGeom prst="roundRect">
            <a:avLst>
              <a:gd name="adj" fmla="val 17647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ABAA4F7-0952-4286-9BEA-A827D8432BDD}"/>
              </a:ext>
            </a:extLst>
          </p:cNvPr>
          <p:cNvSpPr>
            <a:spLocks noGrp="1"/>
          </p:cNvSpPr>
          <p:nvPr/>
        </p:nvSpPr>
        <p:spPr>
          <a:xfrm>
            <a:off x="4762500" y="1866900"/>
            <a:ext cx="266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DIREZIONE</a:t>
            </a:r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E893C8B9-1A67-44FD-9ABD-89BEC8FBCD26}"/>
              </a:ext>
            </a:extLst>
          </p:cNvPr>
          <p:cNvSpPr>
            <a:spLocks noGrp="1"/>
          </p:cNvSpPr>
          <p:nvPr/>
        </p:nvSpPr>
        <p:spPr>
          <a:xfrm>
            <a:off x="6096000" y="2362200"/>
            <a:ext cx="0" cy="49530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695E763B-9505-4718-B3DE-37E037FD91B2}"/>
              </a:ext>
            </a:extLst>
          </p:cNvPr>
          <p:cNvSpPr>
            <a:spLocks noGrp="1"/>
          </p:cNvSpPr>
          <p:nvPr/>
        </p:nvSpPr>
        <p:spPr>
          <a:xfrm>
            <a:off x="2428875" y="2857500"/>
            <a:ext cx="7334250" cy="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Connettore 1 10">
            <a:extLst>
              <a:ext uri="{FF2B5EF4-FFF2-40B4-BE49-F238E27FC236}">
                <a16:creationId xmlns:a16="http://schemas.microsoft.com/office/drawing/2014/main" id="{8FE4449B-2BA6-49BB-B470-BCA11BFCCA72}"/>
              </a:ext>
            </a:extLst>
          </p:cNvPr>
          <p:cNvSpPr>
            <a:spLocks noGrp="1"/>
          </p:cNvSpPr>
          <p:nvPr/>
        </p:nvSpPr>
        <p:spPr>
          <a:xfrm>
            <a:off x="2333625" y="2857500"/>
            <a:ext cx="0" cy="47625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9E913E2F-BC3E-4533-9C36-30BD161BD0BF}"/>
              </a:ext>
            </a:extLst>
          </p:cNvPr>
          <p:cNvSpPr>
            <a:spLocks noGrp="1"/>
          </p:cNvSpPr>
          <p:nvPr/>
        </p:nvSpPr>
        <p:spPr>
          <a:xfrm>
            <a:off x="1571625" y="3333750"/>
            <a:ext cx="1524000" cy="571500"/>
          </a:xfrm>
          <a:prstGeom prst="roundRect">
            <a:avLst>
              <a:gd name="adj" fmla="val 20000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FF79D5F-3519-4F55-AD5A-91D279546DE6}"/>
              </a:ext>
            </a:extLst>
          </p:cNvPr>
          <p:cNvSpPr>
            <a:spLocks noGrp="1"/>
          </p:cNvSpPr>
          <p:nvPr/>
        </p:nvSpPr>
        <p:spPr>
          <a:xfrm>
            <a:off x="1647825" y="3409950"/>
            <a:ext cx="1371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Unità A</a:t>
            </a:r>
          </a:p>
        </p:txBody>
      </p:sp>
      <p:sp>
        <p:nvSpPr>
          <p:cNvPr id="14" name="Connettore 1 13">
            <a:extLst>
              <a:ext uri="{FF2B5EF4-FFF2-40B4-BE49-F238E27FC236}">
                <a16:creationId xmlns:a16="http://schemas.microsoft.com/office/drawing/2014/main" id="{3C195F28-EB57-4FD2-A10D-F9A273DE0792}"/>
              </a:ext>
            </a:extLst>
          </p:cNvPr>
          <p:cNvSpPr>
            <a:spLocks noGrp="1"/>
          </p:cNvSpPr>
          <p:nvPr/>
        </p:nvSpPr>
        <p:spPr>
          <a:xfrm>
            <a:off x="4905375" y="2857500"/>
            <a:ext cx="0" cy="47625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54621172-5D78-4CB7-806F-78622CD2C28D}"/>
              </a:ext>
            </a:extLst>
          </p:cNvPr>
          <p:cNvSpPr>
            <a:spLocks noGrp="1"/>
          </p:cNvSpPr>
          <p:nvPr/>
        </p:nvSpPr>
        <p:spPr>
          <a:xfrm>
            <a:off x="4143375" y="3333750"/>
            <a:ext cx="1524000" cy="571500"/>
          </a:xfrm>
          <a:prstGeom prst="roundRect">
            <a:avLst>
              <a:gd name="adj" fmla="val 20000"/>
            </a:avLst>
          </a:prstGeom>
          <a:solidFill>
            <a:srgbClr val="79B7D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0464CA4-F417-4CD6-AED4-ADB89F24932C}"/>
              </a:ext>
            </a:extLst>
          </p:cNvPr>
          <p:cNvSpPr>
            <a:spLocks noGrp="1"/>
          </p:cNvSpPr>
          <p:nvPr/>
        </p:nvSpPr>
        <p:spPr>
          <a:xfrm>
            <a:off x="4219575" y="3409950"/>
            <a:ext cx="1371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A3A"/>
                </a:solidFill>
              </a:defRPr>
            </a:defPPr>
          </a:lstStyle>
          <a:p>
            <a:pPr>
              <a:defRPr sz="1275" b="1">
                <a:solidFill>
                  <a:srgbClr val="172A3A"/>
                </a:solidFill>
              </a:defRPr>
            </a:pPr>
            <a:r>
              <a:rPr sz="1275" b="1">
                <a:solidFill>
                  <a:srgbClr val="172A3A"/>
                </a:solidFill>
              </a:rPr>
              <a:t>Unità B</a:t>
            </a:r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90DD2350-833E-415C-8612-53A26142EE00}"/>
              </a:ext>
            </a:extLst>
          </p:cNvPr>
          <p:cNvSpPr>
            <a:spLocks noGrp="1"/>
          </p:cNvSpPr>
          <p:nvPr/>
        </p:nvSpPr>
        <p:spPr>
          <a:xfrm>
            <a:off x="7477125" y="2857500"/>
            <a:ext cx="0" cy="47625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8A9D6771-3C78-474B-B94D-D52AE63CA7B8}"/>
              </a:ext>
            </a:extLst>
          </p:cNvPr>
          <p:cNvSpPr>
            <a:spLocks noGrp="1"/>
          </p:cNvSpPr>
          <p:nvPr/>
        </p:nvSpPr>
        <p:spPr>
          <a:xfrm>
            <a:off x="6715125" y="3333750"/>
            <a:ext cx="1524000" cy="571500"/>
          </a:xfrm>
          <a:prstGeom prst="roundRect">
            <a:avLst>
              <a:gd name="adj" fmla="val 20000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3599F07-912E-4BFF-9C2E-BDE15FAFFAF8}"/>
              </a:ext>
            </a:extLst>
          </p:cNvPr>
          <p:cNvSpPr>
            <a:spLocks noGrp="1"/>
          </p:cNvSpPr>
          <p:nvPr/>
        </p:nvSpPr>
        <p:spPr>
          <a:xfrm>
            <a:off x="6791325" y="3409950"/>
            <a:ext cx="1371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Unità C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A95FE413-AAA1-4B3D-A6E3-5DAE813AE8A3}"/>
              </a:ext>
            </a:extLst>
          </p:cNvPr>
          <p:cNvSpPr>
            <a:spLocks noGrp="1"/>
          </p:cNvSpPr>
          <p:nvPr/>
        </p:nvSpPr>
        <p:spPr>
          <a:xfrm>
            <a:off x="10048875" y="2857500"/>
            <a:ext cx="0" cy="47625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8FD4FD6F-001D-44B9-B8AA-1D2B81DFEC29}"/>
              </a:ext>
            </a:extLst>
          </p:cNvPr>
          <p:cNvSpPr>
            <a:spLocks noGrp="1"/>
          </p:cNvSpPr>
          <p:nvPr/>
        </p:nvSpPr>
        <p:spPr>
          <a:xfrm>
            <a:off x="9286875" y="3333750"/>
            <a:ext cx="1524000" cy="571500"/>
          </a:xfrm>
          <a:prstGeom prst="roundRect">
            <a:avLst>
              <a:gd name="adj" fmla="val 20000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B60D1DF-97F9-4874-92D7-CF7C654E4FD5}"/>
              </a:ext>
            </a:extLst>
          </p:cNvPr>
          <p:cNvSpPr>
            <a:spLocks noGrp="1"/>
          </p:cNvSpPr>
          <p:nvPr/>
        </p:nvSpPr>
        <p:spPr>
          <a:xfrm>
            <a:off x="9363075" y="3409950"/>
            <a:ext cx="1371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Unità D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391A6B7A-D30F-4D2F-BCD6-D32605680CC8}"/>
              </a:ext>
            </a:extLst>
          </p:cNvPr>
          <p:cNvSpPr>
            <a:spLocks noGrp="1"/>
          </p:cNvSpPr>
          <p:nvPr/>
        </p:nvSpPr>
        <p:spPr>
          <a:xfrm>
            <a:off x="1143000" y="4429125"/>
            <a:ext cx="3238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315B7C"/>
                </a:solidFill>
              </a:defRPr>
            </a:defPPr>
          </a:lstStyle>
          <a:p>
            <a:pPr>
              <a:defRPr sz="1275" b="1">
                <a:solidFill>
                  <a:srgbClr val="315B7C"/>
                </a:solidFill>
              </a:defRPr>
            </a:pPr>
            <a:r>
              <a:rPr sz="1275" b="1">
                <a:solidFill>
                  <a:srgbClr val="315B7C"/>
                </a:solidFill>
              </a:rPr>
              <a:t>Comunicazione top down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1F00BBE-6EA2-4A93-A87E-F71284ED93A6}"/>
              </a:ext>
            </a:extLst>
          </p:cNvPr>
          <p:cNvSpPr>
            <a:spLocks noGrp="1"/>
          </p:cNvSpPr>
          <p:nvPr/>
        </p:nvSpPr>
        <p:spPr>
          <a:xfrm>
            <a:off x="7810500" y="4429125"/>
            <a:ext cx="3238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C86146"/>
                </a:solidFill>
              </a:defRPr>
            </a:defPPr>
          </a:lstStyle>
          <a:p>
            <a:pPr>
              <a:defRPr sz="1275" b="1">
                <a:solidFill>
                  <a:srgbClr val="C86146"/>
                </a:solidFill>
              </a:defRPr>
            </a:pPr>
            <a:r>
              <a:rPr sz="1275" b="1">
                <a:solidFill>
                  <a:srgbClr val="C86146"/>
                </a:solidFill>
              </a:rPr>
              <a:t>Comunicazione bottom up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2545EEC4-6353-487B-BBBA-AD700ACECE5F}"/>
              </a:ext>
            </a:extLst>
          </p:cNvPr>
          <p:cNvSpPr>
            <a:spLocks noGrp="1"/>
          </p:cNvSpPr>
          <p:nvPr/>
        </p:nvSpPr>
        <p:spPr>
          <a:xfrm>
            <a:off x="2286000" y="5048250"/>
            <a:ext cx="7620000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9F13A805-AA59-4005-BA7B-B990C25021E4}"/>
              </a:ext>
            </a:extLst>
          </p:cNvPr>
          <p:cNvSpPr>
            <a:spLocks noGrp="1"/>
          </p:cNvSpPr>
          <p:nvPr/>
        </p:nvSpPr>
        <p:spPr>
          <a:xfrm>
            <a:off x="2286000" y="5048250"/>
            <a:ext cx="66675" cy="857250"/>
          </a:xfrm>
          <a:prstGeom prst="roundRect">
            <a:avLst>
              <a:gd name="adj" fmla="val 50000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A97266E-5427-4DC0-A063-34AD32160D14}"/>
              </a:ext>
            </a:extLst>
          </p:cNvPr>
          <p:cNvSpPr>
            <a:spLocks noGrp="1"/>
          </p:cNvSpPr>
          <p:nvPr/>
        </p:nvSpPr>
        <p:spPr>
          <a:xfrm>
            <a:off x="2514600" y="5219700"/>
            <a:ext cx="7181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Potere posizionale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163EEBC8-692D-43C0-A593-8BADCA84217D}"/>
              </a:ext>
            </a:extLst>
          </p:cNvPr>
          <p:cNvSpPr>
            <a:spLocks noGrp="1"/>
          </p:cNvSpPr>
          <p:nvPr/>
        </p:nvSpPr>
        <p:spPr>
          <a:xfrm>
            <a:off x="2514600" y="5695950"/>
            <a:ext cx="7181850" cy="19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L’autorità deriva dalla posizione occupata e definisce diritti, doveri e ambiti di decisione.</a:t>
            </a:r>
          </a:p>
        </p:txBody>
      </p:sp>
    </p:spTree>
    <p:extLst>
      <p:ext uri="{BB962C8B-B14F-4D97-AF65-F5344CB8AC3E}">
        <p14:creationId xmlns:p14="http://schemas.microsoft.com/office/powerpoint/2010/main" val="212850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57C35BAA-245E-416F-84E0-7224AC6A3A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E06C725-4DD2-4A91-9217-838EFC90F9C0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DIVISIONE DEL LAVORO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1382B24-548B-4B60-9231-98813D82D97D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Specializzazione e interdipendenza derivano dalla divisione del lavoro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C20E2B6-1787-458E-B1A3-E0A1688407F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784CF7-45BC-467D-94FA-8B969F5BEBA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ED5372D-01AC-45D8-B2EF-7F447A4BB53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05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C30A003-4362-4C1D-A8BA-A68E99CA4DBC}"/>
              </a:ext>
            </a:extLst>
          </p:cNvPr>
          <p:cNvSpPr>
            <a:spLocks noGrp="1"/>
          </p:cNvSpPr>
          <p:nvPr/>
        </p:nvSpPr>
        <p:spPr>
          <a:xfrm>
            <a:off x="904875" y="16192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90331B2-7E9C-4E9F-857A-F7FF6A9FEA3C}"/>
              </a:ext>
            </a:extLst>
          </p:cNvPr>
          <p:cNvSpPr>
            <a:spLocks noGrp="1"/>
          </p:cNvSpPr>
          <p:nvPr/>
        </p:nvSpPr>
        <p:spPr>
          <a:xfrm>
            <a:off x="1143000" y="1762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84D0D9F-9E30-48F5-9DCA-3D8F58563059}"/>
              </a:ext>
            </a:extLst>
          </p:cNvPr>
          <p:cNvSpPr>
            <a:spLocks noGrp="1"/>
          </p:cNvSpPr>
          <p:nvPr/>
        </p:nvSpPr>
        <p:spPr>
          <a:xfrm>
            <a:off x="1143000" y="1828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71E56EF-2B64-4742-85F7-8142E2BEF753}"/>
              </a:ext>
            </a:extLst>
          </p:cNvPr>
          <p:cNvSpPr>
            <a:spLocks noGrp="1"/>
          </p:cNvSpPr>
          <p:nvPr/>
        </p:nvSpPr>
        <p:spPr>
          <a:xfrm>
            <a:off x="1905000" y="17811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72A3A"/>
                </a:solidFill>
              </a:defRPr>
            </a:defPPr>
          </a:lstStyle>
          <a:p>
            <a:pPr>
              <a:defRPr sz="1350" b="1">
                <a:solidFill>
                  <a:srgbClr val="172A3A"/>
                </a:solidFill>
              </a:defRPr>
            </a:pPr>
            <a:r>
              <a:rPr sz="1350" b="1">
                <a:solidFill>
                  <a:srgbClr val="172A3A"/>
                </a:solidFill>
              </a:rPr>
              <a:t>Scomposizione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2C5645-CC87-46E6-A8A7-E09445CCC392}"/>
              </a:ext>
            </a:extLst>
          </p:cNvPr>
          <p:cNvSpPr>
            <a:spLocks noGrp="1"/>
          </p:cNvSpPr>
          <p:nvPr/>
        </p:nvSpPr>
        <p:spPr>
          <a:xfrm>
            <a:off x="4191000" y="17335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Il lavoro complessivo viene articolato in compiti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BF3ED27B-314D-48D9-98A1-AF5E4C02739A}"/>
              </a:ext>
            </a:extLst>
          </p:cNvPr>
          <p:cNvSpPr>
            <a:spLocks noGrp="1"/>
          </p:cNvSpPr>
          <p:nvPr/>
        </p:nvSpPr>
        <p:spPr>
          <a:xfrm>
            <a:off x="904875" y="26479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E4F3B1E-4DB2-4B30-AC74-105F5C4408F6}"/>
              </a:ext>
            </a:extLst>
          </p:cNvPr>
          <p:cNvSpPr>
            <a:spLocks noGrp="1"/>
          </p:cNvSpPr>
          <p:nvPr/>
        </p:nvSpPr>
        <p:spPr>
          <a:xfrm>
            <a:off x="1143000" y="2790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206C31E-659F-41A7-B259-3E7DC604F617}"/>
              </a:ext>
            </a:extLst>
          </p:cNvPr>
          <p:cNvSpPr>
            <a:spLocks noGrp="1"/>
          </p:cNvSpPr>
          <p:nvPr/>
        </p:nvSpPr>
        <p:spPr>
          <a:xfrm>
            <a:off x="1143000" y="28575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4020F9D-EF49-49B2-9A24-B5D806A4D2F4}"/>
              </a:ext>
            </a:extLst>
          </p:cNvPr>
          <p:cNvSpPr>
            <a:spLocks noGrp="1"/>
          </p:cNvSpPr>
          <p:nvPr/>
        </p:nvSpPr>
        <p:spPr>
          <a:xfrm>
            <a:off x="1905000" y="28098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72A3A"/>
                </a:solidFill>
              </a:defRPr>
            </a:defPPr>
          </a:lstStyle>
          <a:p>
            <a:pPr>
              <a:defRPr sz="1350" b="1">
                <a:solidFill>
                  <a:srgbClr val="172A3A"/>
                </a:solidFill>
              </a:defRPr>
            </a:pPr>
            <a:r>
              <a:rPr sz="1350" b="1">
                <a:solidFill>
                  <a:srgbClr val="172A3A"/>
                </a:solidFill>
              </a:rPr>
              <a:t>Assegnazione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0196822-AAC9-4D5F-AA43-203E0EBBD380}"/>
              </a:ext>
            </a:extLst>
          </p:cNvPr>
          <p:cNvSpPr>
            <a:spLocks noGrp="1"/>
          </p:cNvSpPr>
          <p:nvPr/>
        </p:nvSpPr>
        <p:spPr>
          <a:xfrm>
            <a:off x="4191000" y="27622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Le responsabilità vengono attribuite a ruoli e persone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45B533CB-17BC-42D4-AABD-BD8DB78965EF}"/>
              </a:ext>
            </a:extLst>
          </p:cNvPr>
          <p:cNvSpPr>
            <a:spLocks noGrp="1"/>
          </p:cNvSpPr>
          <p:nvPr/>
        </p:nvSpPr>
        <p:spPr>
          <a:xfrm>
            <a:off x="904875" y="36766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5D6C7BC7-9F18-4024-8B66-BCA2C556C369}"/>
              </a:ext>
            </a:extLst>
          </p:cNvPr>
          <p:cNvSpPr>
            <a:spLocks noGrp="1"/>
          </p:cNvSpPr>
          <p:nvPr/>
        </p:nvSpPr>
        <p:spPr>
          <a:xfrm>
            <a:off x="1143000" y="38195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12BFC19-AD3A-4EC5-88DC-B24AFC056D23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8C713F7-3E2C-426D-AB62-E03FE32131DD}"/>
              </a:ext>
            </a:extLst>
          </p:cNvPr>
          <p:cNvSpPr>
            <a:spLocks noGrp="1"/>
          </p:cNvSpPr>
          <p:nvPr/>
        </p:nvSpPr>
        <p:spPr>
          <a:xfrm>
            <a:off x="1905000" y="38385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72A3A"/>
                </a:solidFill>
              </a:defRPr>
            </a:defPPr>
          </a:lstStyle>
          <a:p>
            <a:pPr>
              <a:defRPr sz="1350" b="1">
                <a:solidFill>
                  <a:srgbClr val="172A3A"/>
                </a:solidFill>
              </a:defRPr>
            </a:pPr>
            <a:r>
              <a:rPr sz="1350" b="1">
                <a:solidFill>
                  <a:srgbClr val="172A3A"/>
                </a:solidFill>
              </a:rPr>
              <a:t>Raggruppamento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FCCB585-E7BF-4C2D-A74C-269B05D4C5CA}"/>
              </a:ext>
            </a:extLst>
          </p:cNvPr>
          <p:cNvSpPr>
            <a:spLocks noGrp="1"/>
          </p:cNvSpPr>
          <p:nvPr/>
        </p:nvSpPr>
        <p:spPr>
          <a:xfrm>
            <a:off x="4191000" y="37909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Attività simili confluiscono in reparti o divisioni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E6FB30FD-4975-445D-A1FA-93F58C4D58EF}"/>
              </a:ext>
            </a:extLst>
          </p:cNvPr>
          <p:cNvSpPr>
            <a:spLocks noGrp="1"/>
          </p:cNvSpPr>
          <p:nvPr/>
        </p:nvSpPr>
        <p:spPr>
          <a:xfrm>
            <a:off x="904875" y="47053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A350CD77-E9CE-4627-872E-609C564C368E}"/>
              </a:ext>
            </a:extLst>
          </p:cNvPr>
          <p:cNvSpPr>
            <a:spLocks noGrp="1"/>
          </p:cNvSpPr>
          <p:nvPr/>
        </p:nvSpPr>
        <p:spPr>
          <a:xfrm>
            <a:off x="1143000" y="4848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D8B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21D2A1C4-4CFB-4461-8FC8-FC221C6D1FB7}"/>
              </a:ext>
            </a:extLst>
          </p:cNvPr>
          <p:cNvSpPr>
            <a:spLocks noGrp="1"/>
          </p:cNvSpPr>
          <p:nvPr/>
        </p:nvSpPr>
        <p:spPr>
          <a:xfrm>
            <a:off x="1143000" y="4914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3766E10C-33ED-41C8-B611-097C49417A1A}"/>
              </a:ext>
            </a:extLst>
          </p:cNvPr>
          <p:cNvSpPr>
            <a:spLocks noGrp="1"/>
          </p:cNvSpPr>
          <p:nvPr/>
        </p:nvSpPr>
        <p:spPr>
          <a:xfrm>
            <a:off x="1905000" y="48672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72A3A"/>
                </a:solidFill>
              </a:defRPr>
            </a:defPPr>
          </a:lstStyle>
          <a:p>
            <a:pPr>
              <a:defRPr sz="1350" b="1">
                <a:solidFill>
                  <a:srgbClr val="172A3A"/>
                </a:solidFill>
              </a:defRPr>
            </a:pPr>
            <a:r>
              <a:rPr sz="1350" b="1">
                <a:solidFill>
                  <a:srgbClr val="172A3A"/>
                </a:solidFill>
              </a:rPr>
              <a:t>Integrazione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6200B3CB-5CBD-40BB-9B61-65552A2D5AEE}"/>
              </a:ext>
            </a:extLst>
          </p:cNvPr>
          <p:cNvSpPr>
            <a:spLocks noGrp="1"/>
          </p:cNvSpPr>
          <p:nvPr/>
        </p:nvSpPr>
        <p:spPr>
          <a:xfrm>
            <a:off x="4191000" y="48196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Il coordinamento ricompone ciò che la specializzazione separa</a:t>
            </a:r>
          </a:p>
        </p:txBody>
      </p:sp>
    </p:spTree>
    <p:extLst>
      <p:ext uri="{BB962C8B-B14F-4D97-AF65-F5344CB8AC3E}">
        <p14:creationId xmlns:p14="http://schemas.microsoft.com/office/powerpoint/2010/main" val="726266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47573D6B-4DD7-4D51-ACDC-2DC46201DD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9D3E56F-A4B1-4057-9EE0-DF6CD9BA7537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COORDINAMENTO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133E6C1-3B42-486B-8807-D2DA25CA274A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Tre meccanismi collegano attività interdipendenti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8195197-A271-45AC-8C5E-C6863F89671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F24B7B6-9FA6-4717-8A3E-C7AB3134AF8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16B3516-274C-42BD-9E6A-6DB2D7ECE27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06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944B2E5-6EF1-4DAF-8422-DA3FC2D4A475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FC407E9-B000-4AC5-8B36-1EB7573FF170}"/>
              </a:ext>
            </a:extLst>
          </p:cNvPr>
          <p:cNvSpPr>
            <a:spLocks noGrp="1"/>
          </p:cNvSpPr>
          <p:nvPr/>
        </p:nvSpPr>
        <p:spPr>
          <a:xfrm>
            <a:off x="2247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57FA10D-4974-426F-AB66-1A641EA5CEB7}"/>
              </a:ext>
            </a:extLst>
          </p:cNvPr>
          <p:cNvSpPr>
            <a:spLocks noGrp="1"/>
          </p:cNvSpPr>
          <p:nvPr/>
        </p:nvSpPr>
        <p:spPr>
          <a:xfrm>
            <a:off x="2247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2D600DB-789B-43D9-B5D4-13C88900AC1C}"/>
              </a:ext>
            </a:extLst>
          </p:cNvPr>
          <p:cNvSpPr>
            <a:spLocks noGrp="1"/>
          </p:cNvSpPr>
          <p:nvPr/>
        </p:nvSpPr>
        <p:spPr>
          <a:xfrm>
            <a:off x="1143000" y="3048000"/>
            <a:ext cx="2714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Regole e procedure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BC7710C-3723-4445-AB77-6E4C438838E7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25241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Specificano come assumere decisioni e svolgere processi ricorrenti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DAD177F-D63A-485C-8FCF-0F11573CA2A0}"/>
              </a:ext>
            </a:extLst>
          </p:cNvPr>
          <p:cNvSpPr>
            <a:spLocks noGrp="1"/>
          </p:cNvSpPr>
          <p:nvPr/>
        </p:nvSpPr>
        <p:spPr>
          <a:xfrm>
            <a:off x="4572000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92DE9DAA-8C60-4424-BD1D-9A4B8BB9C262}"/>
              </a:ext>
            </a:extLst>
          </p:cNvPr>
          <p:cNvSpPr>
            <a:spLocks noGrp="1"/>
          </p:cNvSpPr>
          <p:nvPr/>
        </p:nvSpPr>
        <p:spPr>
          <a:xfrm>
            <a:off x="60102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F4823CF-B1E3-4B36-A1FF-106A66C79504}"/>
              </a:ext>
            </a:extLst>
          </p:cNvPr>
          <p:cNvSpPr>
            <a:spLocks noGrp="1"/>
          </p:cNvSpPr>
          <p:nvPr/>
        </p:nvSpPr>
        <p:spPr>
          <a:xfrm>
            <a:off x="60102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AE83371-76C7-4E77-8DA6-608064B8E5EA}"/>
              </a:ext>
            </a:extLst>
          </p:cNvPr>
          <p:cNvSpPr>
            <a:spLocks noGrp="1"/>
          </p:cNvSpPr>
          <p:nvPr/>
        </p:nvSpPr>
        <p:spPr>
          <a:xfrm>
            <a:off x="4905375" y="3048000"/>
            <a:ext cx="2714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Piani e programmi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C744C7C-6CC0-48FA-9C40-33CF7D5EFC08}"/>
              </a:ext>
            </a:extLst>
          </p:cNvPr>
          <p:cNvSpPr>
            <a:spLocks noGrp="1"/>
          </p:cNvSpPr>
          <p:nvPr/>
        </p:nvSpPr>
        <p:spPr>
          <a:xfrm>
            <a:off x="5000625" y="3714750"/>
            <a:ext cx="25241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Definiscono tempi, obiettivi e responsabilità operative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9F5D5850-F58F-4BC0-9BC3-72CD8E8D56CE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EABCEC12-737E-4743-9531-A16554DF0364}"/>
              </a:ext>
            </a:extLst>
          </p:cNvPr>
          <p:cNvSpPr>
            <a:spLocks noGrp="1"/>
          </p:cNvSpPr>
          <p:nvPr/>
        </p:nvSpPr>
        <p:spPr>
          <a:xfrm>
            <a:off x="9772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7170E4D-B79A-4194-9218-CA0D7917EDB5}"/>
              </a:ext>
            </a:extLst>
          </p:cNvPr>
          <p:cNvSpPr>
            <a:spLocks noGrp="1"/>
          </p:cNvSpPr>
          <p:nvPr/>
        </p:nvSpPr>
        <p:spPr>
          <a:xfrm>
            <a:off x="9772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7509EB5-81E7-4653-902C-D1546B684843}"/>
              </a:ext>
            </a:extLst>
          </p:cNvPr>
          <p:cNvSpPr>
            <a:spLocks noGrp="1"/>
          </p:cNvSpPr>
          <p:nvPr/>
        </p:nvSpPr>
        <p:spPr>
          <a:xfrm>
            <a:off x="8667750" y="3048000"/>
            <a:ext cx="2714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Comunicazione laterale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521D4E4-CE45-4B88-93B6-2A14FF88A7A4}"/>
              </a:ext>
            </a:extLst>
          </p:cNvPr>
          <p:cNvSpPr>
            <a:spLocks noGrp="1"/>
          </p:cNvSpPr>
          <p:nvPr/>
        </p:nvSpPr>
        <p:spPr>
          <a:xfrm>
            <a:off x="8763000" y="3714750"/>
            <a:ext cx="25241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Crea ruoli di collegamento, task force e gruppi trasversali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4375A4C3-BB82-4FFD-B3ED-B9231B0F2743}"/>
              </a:ext>
            </a:extLst>
          </p:cNvPr>
          <p:cNvSpPr>
            <a:spLocks noGrp="1"/>
          </p:cNvSpPr>
          <p:nvPr/>
        </p:nvSpPr>
        <p:spPr>
          <a:xfrm>
            <a:off x="2428875" y="5381625"/>
            <a:ext cx="7334250" cy="495300"/>
          </a:xfrm>
          <a:prstGeom prst="roundRect">
            <a:avLst>
              <a:gd name="adj" fmla="val 23077"/>
            </a:avLst>
          </a:prstGeom>
          <a:solidFill>
            <a:srgbClr val="E6F1F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B08DB1F3-A30B-45D9-9D4A-2C7CDD5593A0}"/>
              </a:ext>
            </a:extLst>
          </p:cNvPr>
          <p:cNvSpPr>
            <a:spLocks noGrp="1"/>
          </p:cNvSpPr>
          <p:nvPr/>
        </p:nvSpPr>
        <p:spPr>
          <a:xfrm>
            <a:off x="2667000" y="5495925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72A3A"/>
                </a:solidFill>
              </a:defRPr>
            </a:defPPr>
          </a:lstStyle>
          <a:p>
            <a:pPr>
              <a:defRPr sz="1200" b="1">
                <a:solidFill>
                  <a:srgbClr val="172A3A"/>
                </a:solidFill>
              </a:defRPr>
            </a:pPr>
            <a:r>
              <a:rPr sz="1200" b="1">
                <a:solidFill>
                  <a:srgbClr val="172A3A"/>
                </a:solidFill>
              </a:rPr>
              <a:t>Più cresce l’interdipendenza, più servono canali di coordinamento adeguati.</a:t>
            </a:r>
          </a:p>
        </p:txBody>
      </p:sp>
    </p:spTree>
    <p:extLst>
      <p:ext uri="{BB962C8B-B14F-4D97-AF65-F5344CB8AC3E}">
        <p14:creationId xmlns:p14="http://schemas.microsoft.com/office/powerpoint/2010/main" val="736548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DFD27CCE-6A58-4789-986D-3BDE98EE43E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4127129-718C-454D-9F0C-CE84AF1B9267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DIFFERENZIAZIONE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B395ED1-132C-4E4E-A703-8DD347021018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La differenziazione aumenta il fabbisogno di comunicazione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F7E7B57-8562-466E-9364-E33BE95DC85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A4702BA-E2B4-4A8F-A56C-0D1AA2736CA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ED416E4-35D7-467D-BCEE-7A0A34E285E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25F55CD-4AFA-48DC-9BA3-C98DE59BCFAE}"/>
              </a:ext>
            </a:extLst>
          </p:cNvPr>
          <p:cNvSpPr>
            <a:spLocks noGrp="1"/>
          </p:cNvSpPr>
          <p:nvPr/>
        </p:nvSpPr>
        <p:spPr>
          <a:xfrm>
            <a:off x="952500" y="1952625"/>
            <a:ext cx="2857500" cy="276225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C528E3E-62FA-4E8D-AB5B-0D803CCCAA74}"/>
              </a:ext>
            </a:extLst>
          </p:cNvPr>
          <p:cNvSpPr>
            <a:spLocks noGrp="1"/>
          </p:cNvSpPr>
          <p:nvPr/>
        </p:nvSpPr>
        <p:spPr>
          <a:xfrm>
            <a:off x="1285875" y="2238375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315B7C"/>
                </a:solidFill>
              </a:defRPr>
            </a:defPPr>
          </a:lstStyle>
          <a:p>
            <a:pPr>
              <a:defRPr sz="1050" b="1">
                <a:solidFill>
                  <a:srgbClr val="315B7C"/>
                </a:solidFill>
              </a:defRPr>
            </a:pPr>
            <a:r>
              <a:rPr sz="1050" b="1">
                <a:solidFill>
                  <a:srgbClr val="315B7C"/>
                </a:solidFill>
              </a:rPr>
              <a:t>BASSA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C5F63F0-A1A1-447C-8236-8EF7F6C02DA9}"/>
              </a:ext>
            </a:extLst>
          </p:cNvPr>
          <p:cNvSpPr>
            <a:spLocks noGrp="1"/>
          </p:cNvSpPr>
          <p:nvPr/>
        </p:nvSpPr>
        <p:spPr>
          <a:xfrm>
            <a:off x="1285875" y="2809875"/>
            <a:ext cx="2190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2A3A"/>
                </a:solidFill>
              </a:defRPr>
            </a:defPPr>
          </a:lstStyle>
          <a:p>
            <a:pPr>
              <a:defRPr sz="1650" b="1">
                <a:solidFill>
                  <a:srgbClr val="172A3A"/>
                </a:solidFill>
              </a:defRPr>
            </a:pPr>
            <a:r>
              <a:rPr sz="1650" b="1">
                <a:solidFill>
                  <a:srgbClr val="172A3A"/>
                </a:solidFill>
              </a:rPr>
              <a:t>Pochi livelli</a:t>
            </a:r>
          </a:p>
          <a:p>
            <a:pPr>
              <a:defRPr sz="1650" b="1">
                <a:solidFill>
                  <a:srgbClr val="172A3A"/>
                </a:solidFill>
              </a:defRPr>
            </a:pPr>
            <a:r>
              <a:rPr sz="1650" b="1">
                <a:solidFill>
                  <a:srgbClr val="172A3A"/>
                </a:solidFill>
              </a:rPr>
              <a:t>Poche unità</a:t>
            </a:r>
          </a:p>
          <a:p>
            <a:pPr>
              <a:defRPr sz="1650" b="1">
                <a:solidFill>
                  <a:srgbClr val="172A3A"/>
                </a:solidFill>
              </a:defRPr>
            </a:pPr>
            <a:r>
              <a:rPr sz="1650" b="1">
                <a:solidFill>
                  <a:srgbClr val="172A3A"/>
                </a:solidFill>
              </a:rPr>
              <a:t>Ruoli ampi</a:t>
            </a:r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E764FE76-2A65-4C95-9AF0-4FBC3066D0D6}"/>
              </a:ext>
            </a:extLst>
          </p:cNvPr>
          <p:cNvSpPr>
            <a:spLocks noGrp="1"/>
          </p:cNvSpPr>
          <p:nvPr/>
        </p:nvSpPr>
        <p:spPr>
          <a:xfrm>
            <a:off x="4095750" y="3333750"/>
            <a:ext cx="4000500" cy="0"/>
          </a:xfrm>
          <a:prstGeom prst="line">
            <a:avLst/>
          </a:prstGeom>
          <a:noFill/>
          <a:ln w="762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BCDF8FB-8E3F-4BD4-8F0B-23EBB6FEE68C}"/>
              </a:ext>
            </a:extLst>
          </p:cNvPr>
          <p:cNvSpPr>
            <a:spLocks noGrp="1"/>
          </p:cNvSpPr>
          <p:nvPr/>
        </p:nvSpPr>
        <p:spPr>
          <a:xfrm>
            <a:off x="4143375" y="3619500"/>
            <a:ext cx="3905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D9A441"/>
                </a:solidFill>
              </a:defRPr>
            </a:defPPr>
          </a:lstStyle>
          <a:p>
            <a:pPr>
              <a:defRPr sz="975" b="1">
                <a:solidFill>
                  <a:srgbClr val="D9A441"/>
                </a:solidFill>
              </a:defRPr>
            </a:pPr>
            <a:r>
              <a:rPr sz="975" b="1">
                <a:solidFill>
                  <a:srgbClr val="D9A441"/>
                </a:solidFill>
              </a:rPr>
              <a:t>AUMENTO DELLA DIFFERENZIAZIONE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5791B1F6-8843-4C9B-81E0-84D59BDE3C7C}"/>
              </a:ext>
            </a:extLst>
          </p:cNvPr>
          <p:cNvSpPr>
            <a:spLocks noGrp="1"/>
          </p:cNvSpPr>
          <p:nvPr/>
        </p:nvSpPr>
        <p:spPr>
          <a:xfrm>
            <a:off x="8382000" y="1952625"/>
            <a:ext cx="2857500" cy="2762250"/>
          </a:xfrm>
          <a:prstGeom prst="roundRect">
            <a:avLst>
              <a:gd name="adj" fmla="val 4138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E24211F-E09B-4419-B5D5-263F7E3769B8}"/>
              </a:ext>
            </a:extLst>
          </p:cNvPr>
          <p:cNvSpPr>
            <a:spLocks noGrp="1"/>
          </p:cNvSpPr>
          <p:nvPr/>
        </p:nvSpPr>
        <p:spPr>
          <a:xfrm>
            <a:off x="8715375" y="2238375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D9A441"/>
                </a:solidFill>
              </a:defRPr>
            </a:defPPr>
          </a:lstStyle>
          <a:p>
            <a:pPr>
              <a:defRPr sz="1050" b="1">
                <a:solidFill>
                  <a:srgbClr val="D9A441"/>
                </a:solidFill>
              </a:defRPr>
            </a:pPr>
            <a:r>
              <a:rPr sz="1050" b="1">
                <a:solidFill>
                  <a:srgbClr val="D9A441"/>
                </a:solidFill>
              </a:rPr>
              <a:t>ALTA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0A24EA8-2DDE-4678-942C-B2FB13FEDEC2}"/>
              </a:ext>
            </a:extLst>
          </p:cNvPr>
          <p:cNvSpPr>
            <a:spLocks noGrp="1"/>
          </p:cNvSpPr>
          <p:nvPr/>
        </p:nvSpPr>
        <p:spPr>
          <a:xfrm>
            <a:off x="8715375" y="2809875"/>
            <a:ext cx="2190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Più livelli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Più unità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Ruoli specialistici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D4069C0-008E-41C5-B855-9846735353EE}"/>
              </a:ext>
            </a:extLst>
          </p:cNvPr>
          <p:cNvSpPr>
            <a:spLocks noGrp="1"/>
          </p:cNvSpPr>
          <p:nvPr/>
        </p:nvSpPr>
        <p:spPr>
          <a:xfrm>
            <a:off x="1714500" y="5381625"/>
            <a:ext cx="876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A3A"/>
                </a:solidFill>
              </a:defRPr>
            </a:defPPr>
          </a:lstStyle>
          <a:p>
            <a:pPr>
              <a:defRPr sz="1275" b="1">
                <a:solidFill>
                  <a:srgbClr val="172A3A"/>
                </a:solidFill>
              </a:defRPr>
            </a:pPr>
            <a:r>
              <a:rPr sz="1275" b="1">
                <a:solidFill>
                  <a:srgbClr val="172A3A"/>
                </a:solidFill>
              </a:rPr>
              <a:t>La complessità amplia le conoscenze disponibili, ma rende più difficile integrare decisioni e informazioni.</a:t>
            </a:r>
          </a:p>
        </p:txBody>
      </p:sp>
    </p:spTree>
    <p:extLst>
      <p:ext uri="{BB962C8B-B14F-4D97-AF65-F5344CB8AC3E}">
        <p14:creationId xmlns:p14="http://schemas.microsoft.com/office/powerpoint/2010/main" val="215870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81A71CC1-3B5D-448A-8833-2153F432D2D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0394B05-4F1F-410D-A86B-575BE0947728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DECISIONI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9EAC3E-331F-47E8-BF50-738CFC88D199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Centralizzazione e decentramento distribuiscono il potere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030755C-899F-43CB-B525-DBFB9FF94EF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C14FAFB-A729-4177-9139-60D43CABFE0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BC8CE60-38C2-4339-9BC6-464CD57A8DB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08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03E8FE6-83C3-4F0D-B084-345F17C21576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E1E1B3B-3463-40DB-9C88-270244974969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7419F49-689B-4964-8F92-2EA2CB0B7D28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Centralizzazione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7F01A95-DFE8-4619-9AC3-1F3E2C12EEF2}"/>
              </a:ext>
            </a:extLst>
          </p:cNvPr>
          <p:cNvSpPr>
            <a:spLocks noGrp="1"/>
          </p:cNvSpPr>
          <p:nvPr/>
        </p:nvSpPr>
        <p:spPr>
          <a:xfrm>
            <a:off x="990600" y="2457450"/>
            <a:ext cx="4514850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Le decisioni si concentrano ai livelli superiori. Aumenta uniformità e controllo, ma può rallentare la risposta ai problemi locali.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319525C-D7F7-4A14-B384-ADFAE9C280DF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333750"/>
          </a:xfrm>
          <a:prstGeom prst="roundRect">
            <a:avLst>
              <a:gd name="adj" fmla="val 3429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7ED8130-C84B-443E-BB26-D202D5FB4F2F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8CC124D-F8B8-41D2-BB6D-0FDD30B27D7B}"/>
              </a:ext>
            </a:extLst>
          </p:cNvPr>
          <p:cNvSpPr>
            <a:spLocks noGrp="1"/>
          </p:cNvSpPr>
          <p:nvPr/>
        </p:nvSpPr>
        <p:spPr>
          <a:xfrm>
            <a:off x="6705600" y="19812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Decentramento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889FFE1-0E84-4C90-8C2A-A92B0F758567}"/>
              </a:ext>
            </a:extLst>
          </p:cNvPr>
          <p:cNvSpPr>
            <a:spLocks noGrp="1"/>
          </p:cNvSpPr>
          <p:nvPr/>
        </p:nvSpPr>
        <p:spPr>
          <a:xfrm>
            <a:off x="6705600" y="2457450"/>
            <a:ext cx="4514850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6F1F5"/>
                </a:solidFill>
              </a:defRPr>
            </a:defPPr>
          </a:lstStyle>
          <a:p>
            <a:pPr>
              <a:defRPr sz="1125" b="0">
                <a:solidFill>
                  <a:srgbClr val="E6F1F5"/>
                </a:solidFill>
              </a:defRPr>
            </a:pPr>
            <a:r>
              <a:rPr sz="1125" b="0">
                <a:solidFill>
                  <a:srgbClr val="E6F1F5"/>
                </a:solidFill>
              </a:rPr>
              <a:t>Le decisioni si avvicinano ai luoghi in cui sorgono i problemi. Crescono coinvolgimento e rapidità, insieme al bisogno di coordinamento.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F778F297-3BF5-4B7C-B215-1DE6B6031CCD}"/>
              </a:ext>
            </a:extLst>
          </p:cNvPr>
          <p:cNvSpPr>
            <a:spLocks noGrp="1"/>
          </p:cNvSpPr>
          <p:nvPr/>
        </p:nvSpPr>
        <p:spPr>
          <a:xfrm>
            <a:off x="2428875" y="5476875"/>
            <a:ext cx="7334250" cy="457200"/>
          </a:xfrm>
          <a:prstGeom prst="roundRect">
            <a:avLst>
              <a:gd name="adj" fmla="val 25000"/>
            </a:avLst>
          </a:prstGeom>
          <a:solidFill>
            <a:srgbClr val="F2E8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F1D3141-9438-4B0C-B1BD-D76F973547AB}"/>
              </a:ext>
            </a:extLst>
          </p:cNvPr>
          <p:cNvSpPr>
            <a:spLocks noGrp="1"/>
          </p:cNvSpPr>
          <p:nvPr/>
        </p:nvSpPr>
        <p:spPr>
          <a:xfrm>
            <a:off x="2667000" y="5572125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72A3A"/>
                </a:solidFill>
              </a:defRPr>
            </a:defPPr>
          </a:lstStyle>
          <a:p>
            <a:pPr>
              <a:defRPr sz="1200" b="1">
                <a:solidFill>
                  <a:srgbClr val="172A3A"/>
                </a:solidFill>
              </a:defRPr>
            </a:pPr>
            <a:r>
              <a:rPr sz="1200" b="1">
                <a:solidFill>
                  <a:srgbClr val="172A3A"/>
                </a:solidFill>
              </a:rPr>
              <a:t>La scelta dipende da rischio, competenze disponibili e velocità richiesta.</a:t>
            </a:r>
          </a:p>
        </p:txBody>
      </p:sp>
    </p:spTree>
    <p:extLst>
      <p:ext uri="{BB962C8B-B14F-4D97-AF65-F5344CB8AC3E}">
        <p14:creationId xmlns:p14="http://schemas.microsoft.com/office/powerpoint/2010/main" val="418523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0AF87C2C-9078-44A5-8E66-518C46094A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AF6DAC4-6B67-4DF4-8038-FC8B68DCE23D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REGOLE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70EC61B-E5A7-407B-9061-0170916E0E2F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La formalizzazione rende l’azione prevedibile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3DFF2E6-7DBE-49B8-9138-1319907A531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7D603D8-1081-4292-A1D6-90FDA7EB7D14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724D6EE-BD80-410E-B5DA-5B49AABF037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F9FD5C0-6C36-4726-9231-551054114D5A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645CA52-5723-4967-AAB9-EEF6DE4E5B5A}"/>
              </a:ext>
            </a:extLst>
          </p:cNvPr>
          <p:cNvSpPr>
            <a:spLocks noGrp="1"/>
          </p:cNvSpPr>
          <p:nvPr/>
        </p:nvSpPr>
        <p:spPr>
          <a:xfrm>
            <a:off x="2247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1B873FF-9A2C-463B-AC5D-D1CEA5E6D9E2}"/>
              </a:ext>
            </a:extLst>
          </p:cNvPr>
          <p:cNvSpPr>
            <a:spLocks noGrp="1"/>
          </p:cNvSpPr>
          <p:nvPr/>
        </p:nvSpPr>
        <p:spPr>
          <a:xfrm>
            <a:off x="2247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37DA867-A1C1-480E-894F-A66B5DB9F2A6}"/>
              </a:ext>
            </a:extLst>
          </p:cNvPr>
          <p:cNvSpPr>
            <a:spLocks noGrp="1"/>
          </p:cNvSpPr>
          <p:nvPr/>
        </p:nvSpPr>
        <p:spPr>
          <a:xfrm>
            <a:off x="1190625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A3A"/>
                </a:solidFill>
              </a:defRPr>
            </a:defPPr>
          </a:lstStyle>
          <a:p>
            <a:pPr>
              <a:defRPr sz="1500" b="1">
                <a:solidFill>
                  <a:srgbClr val="172A3A"/>
                </a:solidFill>
              </a:defRPr>
            </a:pPr>
            <a:r>
              <a:rPr sz="1500" b="1">
                <a:solidFill>
                  <a:srgbClr val="172A3A"/>
                </a:solidFill>
              </a:rPr>
              <a:t>Vantaggi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A8EDB35-10EF-4668-929E-013552738F92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25241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Chiarezza dei ruoli, continuità operativa, standard di qualità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DB637C5C-416E-445D-BFD7-86EF28A7D8B5}"/>
              </a:ext>
            </a:extLst>
          </p:cNvPr>
          <p:cNvSpPr>
            <a:spLocks noGrp="1"/>
          </p:cNvSpPr>
          <p:nvPr/>
        </p:nvSpPr>
        <p:spPr>
          <a:xfrm>
            <a:off x="4572000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8B163D0-31AC-476C-960F-71AAFE6FF196}"/>
              </a:ext>
            </a:extLst>
          </p:cNvPr>
          <p:cNvSpPr>
            <a:spLocks noGrp="1"/>
          </p:cNvSpPr>
          <p:nvPr/>
        </p:nvSpPr>
        <p:spPr>
          <a:xfrm>
            <a:off x="60102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C882425-4312-45A2-8886-16F711EA589E}"/>
              </a:ext>
            </a:extLst>
          </p:cNvPr>
          <p:cNvSpPr>
            <a:spLocks noGrp="1"/>
          </p:cNvSpPr>
          <p:nvPr/>
        </p:nvSpPr>
        <p:spPr>
          <a:xfrm>
            <a:off x="60102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62B1B93-2166-40C8-BE5C-2F4E79EDA8CC}"/>
              </a:ext>
            </a:extLst>
          </p:cNvPr>
          <p:cNvSpPr>
            <a:spLocks noGrp="1"/>
          </p:cNvSpPr>
          <p:nvPr/>
        </p:nvSpPr>
        <p:spPr>
          <a:xfrm>
            <a:off x="4953000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A3A"/>
                </a:solidFill>
              </a:defRPr>
            </a:defPPr>
          </a:lstStyle>
          <a:p>
            <a:pPr>
              <a:defRPr sz="1500" b="1">
                <a:solidFill>
                  <a:srgbClr val="172A3A"/>
                </a:solidFill>
              </a:defRPr>
            </a:pPr>
            <a:r>
              <a:rPr sz="1500" b="1">
                <a:solidFill>
                  <a:srgbClr val="172A3A"/>
                </a:solidFill>
              </a:rPr>
              <a:t>Rischi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AB2B8AB-0919-4B6B-8E47-0A4C728EC80E}"/>
              </a:ext>
            </a:extLst>
          </p:cNvPr>
          <p:cNvSpPr>
            <a:spLocks noGrp="1"/>
          </p:cNvSpPr>
          <p:nvPr/>
        </p:nvSpPr>
        <p:spPr>
          <a:xfrm>
            <a:off x="5000625" y="3714750"/>
            <a:ext cx="25241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Rigidità, impersonalità e minore iniziativa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7FE04DD-9F34-4B2C-8386-08E7CAF76992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E24B0C91-F65E-42F4-A18A-930B0EB47A3B}"/>
              </a:ext>
            </a:extLst>
          </p:cNvPr>
          <p:cNvSpPr>
            <a:spLocks noGrp="1"/>
          </p:cNvSpPr>
          <p:nvPr/>
        </p:nvSpPr>
        <p:spPr>
          <a:xfrm>
            <a:off x="9772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91EC50B-9926-43CE-8758-C7507F238E40}"/>
              </a:ext>
            </a:extLst>
          </p:cNvPr>
          <p:cNvSpPr>
            <a:spLocks noGrp="1"/>
          </p:cNvSpPr>
          <p:nvPr/>
        </p:nvSpPr>
        <p:spPr>
          <a:xfrm>
            <a:off x="9772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8E17DAA-44DA-45DA-B3B1-7A9693D898CC}"/>
              </a:ext>
            </a:extLst>
          </p:cNvPr>
          <p:cNvSpPr>
            <a:spLocks noGrp="1"/>
          </p:cNvSpPr>
          <p:nvPr/>
        </p:nvSpPr>
        <p:spPr>
          <a:xfrm>
            <a:off x="8715375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A3A"/>
                </a:solidFill>
              </a:defRPr>
            </a:defPPr>
          </a:lstStyle>
          <a:p>
            <a:pPr>
              <a:defRPr sz="1500" b="1">
                <a:solidFill>
                  <a:srgbClr val="172A3A"/>
                </a:solidFill>
              </a:defRPr>
            </a:pPr>
            <a:r>
              <a:rPr sz="1500" b="1">
                <a:solidFill>
                  <a:srgbClr val="172A3A"/>
                </a:solidFill>
              </a:rPr>
              <a:t>Strumenti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A258765-AF26-4790-8421-07FD51BB1A7E}"/>
              </a:ext>
            </a:extLst>
          </p:cNvPr>
          <p:cNvSpPr>
            <a:spLocks noGrp="1"/>
          </p:cNvSpPr>
          <p:nvPr/>
        </p:nvSpPr>
        <p:spPr>
          <a:xfrm>
            <a:off x="8763000" y="3714750"/>
            <a:ext cx="25241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Mansionari, manuali, procedure, organigrammi e sistemi di controllo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062C2C4-19C6-47D6-B78C-F4C01CD5CEB3}"/>
              </a:ext>
            </a:extLst>
          </p:cNvPr>
          <p:cNvSpPr>
            <a:spLocks noGrp="1"/>
          </p:cNvSpPr>
          <p:nvPr/>
        </p:nvSpPr>
        <p:spPr>
          <a:xfrm>
            <a:off x="1476375" y="5381625"/>
            <a:ext cx="9239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A3A"/>
                </a:solidFill>
              </a:defRPr>
            </a:defPPr>
          </a:lstStyle>
          <a:p>
            <a:pPr>
              <a:defRPr sz="1275" b="1">
                <a:solidFill>
                  <a:srgbClr val="172A3A"/>
                </a:solidFill>
              </a:defRPr>
            </a:pPr>
            <a:r>
              <a:rPr sz="1275" b="1">
                <a:solidFill>
                  <a:srgbClr val="172A3A"/>
                </a:solidFill>
              </a:rPr>
              <a:t>Le regole sostengono l’innovazione quando definiscono confini chiari senza sostituire il giudizio professionale.</a:t>
            </a:r>
          </a:p>
        </p:txBody>
      </p:sp>
    </p:spTree>
    <p:extLst>
      <p:ext uri="{BB962C8B-B14F-4D97-AF65-F5344CB8AC3E}">
        <p14:creationId xmlns:p14="http://schemas.microsoft.com/office/powerpoint/2010/main" val="578624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8AD80BC9-3D29-43E4-AEB3-6816834826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093E0C6-2D17-43E4-BCC1-2918A8504EE7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CONFIGURAZIONI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D5E4802-05E4-499E-BBBE-0FC024668DD1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Complessità, formalizzazione e potere definiscono forme diverse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74E9F4F-BD5A-497E-A3A5-4994687C0810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C72B6FA-27E0-4A4C-943D-67385D1E3C0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5726562-A690-4B35-B9E2-45B30406E65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10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5877816-32BA-4DF7-AB90-AD194D2C4F67}"/>
              </a:ext>
            </a:extLst>
          </p:cNvPr>
          <p:cNvSpPr>
            <a:spLocks noGrp="1"/>
          </p:cNvSpPr>
          <p:nvPr/>
        </p:nvSpPr>
        <p:spPr>
          <a:xfrm>
            <a:off x="619125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1BA9147D-EA29-4B81-B02B-5B0532D21F89}"/>
              </a:ext>
            </a:extLst>
          </p:cNvPr>
          <p:cNvSpPr>
            <a:spLocks noGrp="1"/>
          </p:cNvSpPr>
          <p:nvPr/>
        </p:nvSpPr>
        <p:spPr>
          <a:xfrm>
            <a:off x="16573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79B7D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3DCA9DA-8287-40F9-B405-F7AAD8DCFA92}"/>
              </a:ext>
            </a:extLst>
          </p:cNvPr>
          <p:cNvSpPr>
            <a:spLocks noGrp="1"/>
          </p:cNvSpPr>
          <p:nvPr/>
        </p:nvSpPr>
        <p:spPr>
          <a:xfrm>
            <a:off x="16573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3B8BF2F-4410-461C-B5EB-B13671D2B647}"/>
              </a:ext>
            </a:extLst>
          </p:cNvPr>
          <p:cNvSpPr>
            <a:spLocks noGrp="1"/>
          </p:cNvSpPr>
          <p:nvPr/>
        </p:nvSpPr>
        <p:spPr>
          <a:xfrm>
            <a:off x="857250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Semplice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193D814-0A6D-4395-A0EB-A663A6411468}"/>
              </a:ext>
            </a:extLst>
          </p:cNvPr>
          <p:cNvSpPr>
            <a:spLocks noGrp="1"/>
          </p:cNvSpPr>
          <p:nvPr/>
        </p:nvSpPr>
        <p:spPr>
          <a:xfrm>
            <a:off x="885825" y="3714750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Bassa complessità, controllo diretto, poche regole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CE25D5D-B2A1-43D3-B2F0-C24B4AA13F5B}"/>
              </a:ext>
            </a:extLst>
          </p:cNvPr>
          <p:cNvSpPr>
            <a:spLocks noGrp="1"/>
          </p:cNvSpPr>
          <p:nvPr/>
        </p:nvSpPr>
        <p:spPr>
          <a:xfrm>
            <a:off x="3524250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D95B1DB5-D92F-4909-B1D6-39921D8D0BD6}"/>
              </a:ext>
            </a:extLst>
          </p:cNvPr>
          <p:cNvSpPr>
            <a:spLocks noGrp="1"/>
          </p:cNvSpPr>
          <p:nvPr/>
        </p:nvSpPr>
        <p:spPr>
          <a:xfrm>
            <a:off x="45624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D92087D-1F71-45DD-8792-61C38FA2E879}"/>
              </a:ext>
            </a:extLst>
          </p:cNvPr>
          <p:cNvSpPr>
            <a:spLocks noGrp="1"/>
          </p:cNvSpPr>
          <p:nvPr/>
        </p:nvSpPr>
        <p:spPr>
          <a:xfrm>
            <a:off x="45624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F424845-0DE4-4E54-9BE5-B1BB7FFBA806}"/>
              </a:ext>
            </a:extLst>
          </p:cNvPr>
          <p:cNvSpPr>
            <a:spLocks noGrp="1"/>
          </p:cNvSpPr>
          <p:nvPr/>
        </p:nvSpPr>
        <p:spPr>
          <a:xfrm>
            <a:off x="3762375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Meccanicistica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1539049-FAB1-4CBB-BCB6-5B30826EBCFE}"/>
              </a:ext>
            </a:extLst>
          </p:cNvPr>
          <p:cNvSpPr>
            <a:spLocks noGrp="1"/>
          </p:cNvSpPr>
          <p:nvPr/>
        </p:nvSpPr>
        <p:spPr>
          <a:xfrm>
            <a:off x="3790950" y="3714750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6F1F5"/>
                </a:solidFill>
              </a:defRPr>
            </a:defPPr>
          </a:lstStyle>
          <a:p>
            <a:pPr>
              <a:defRPr sz="1125" b="0">
                <a:solidFill>
                  <a:srgbClr val="E6F1F5"/>
                </a:solidFill>
              </a:defRPr>
            </a:pPr>
            <a:r>
              <a:rPr sz="1125" b="0">
                <a:solidFill>
                  <a:srgbClr val="E6F1F5"/>
                </a:solidFill>
              </a:rPr>
              <a:t>Specializzazione, gerarchia e procedure stabili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AFB00525-5329-4285-A5A2-1D0E5F5B8EDB}"/>
              </a:ext>
            </a:extLst>
          </p:cNvPr>
          <p:cNvSpPr>
            <a:spLocks noGrp="1"/>
          </p:cNvSpPr>
          <p:nvPr/>
        </p:nvSpPr>
        <p:spPr>
          <a:xfrm>
            <a:off x="6429375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E97524EB-FCD8-4117-ACC2-921F367C71B8}"/>
              </a:ext>
            </a:extLst>
          </p:cNvPr>
          <p:cNvSpPr>
            <a:spLocks noGrp="1"/>
          </p:cNvSpPr>
          <p:nvPr/>
        </p:nvSpPr>
        <p:spPr>
          <a:xfrm>
            <a:off x="74676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6333644-4AF5-4E2E-BF39-27EEF9EEEFEA}"/>
              </a:ext>
            </a:extLst>
          </p:cNvPr>
          <p:cNvSpPr>
            <a:spLocks noGrp="1"/>
          </p:cNvSpPr>
          <p:nvPr/>
        </p:nvSpPr>
        <p:spPr>
          <a:xfrm>
            <a:off x="74676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2AED91D-F962-4F94-9EC1-CE0231290C3D}"/>
              </a:ext>
            </a:extLst>
          </p:cNvPr>
          <p:cNvSpPr>
            <a:spLocks noGrp="1"/>
          </p:cNvSpPr>
          <p:nvPr/>
        </p:nvSpPr>
        <p:spPr>
          <a:xfrm>
            <a:off x="6667500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Burocratica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BD7F39F-5E06-44A8-82BE-190CD711ECEA}"/>
              </a:ext>
            </a:extLst>
          </p:cNvPr>
          <p:cNvSpPr>
            <a:spLocks noGrp="1"/>
          </p:cNvSpPr>
          <p:nvPr/>
        </p:nvSpPr>
        <p:spPr>
          <a:xfrm>
            <a:off x="6696075" y="3714750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Formalizzazione elevata e responsabilità definite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7E76C9E1-34F4-4A5C-A851-797246A11A47}"/>
              </a:ext>
            </a:extLst>
          </p:cNvPr>
          <p:cNvSpPr>
            <a:spLocks noGrp="1"/>
          </p:cNvSpPr>
          <p:nvPr/>
        </p:nvSpPr>
        <p:spPr>
          <a:xfrm>
            <a:off x="9334500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47643F30-EB94-4A9E-B7F1-7951832EB74F}"/>
              </a:ext>
            </a:extLst>
          </p:cNvPr>
          <p:cNvSpPr>
            <a:spLocks noGrp="1"/>
          </p:cNvSpPr>
          <p:nvPr/>
        </p:nvSpPr>
        <p:spPr>
          <a:xfrm>
            <a:off x="1037272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881E633-F7B7-4FFE-B90C-DF76873CEE17}"/>
              </a:ext>
            </a:extLst>
          </p:cNvPr>
          <p:cNvSpPr>
            <a:spLocks noGrp="1"/>
          </p:cNvSpPr>
          <p:nvPr/>
        </p:nvSpPr>
        <p:spPr>
          <a:xfrm>
            <a:off x="1037272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23921E9-FA48-4DC0-88B9-B897D10E7CA7}"/>
              </a:ext>
            </a:extLst>
          </p:cNvPr>
          <p:cNvSpPr>
            <a:spLocks noGrp="1"/>
          </p:cNvSpPr>
          <p:nvPr/>
        </p:nvSpPr>
        <p:spPr>
          <a:xfrm>
            <a:off x="9572625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Organicistica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8F080631-B3B0-4C4F-B664-C181183EC126}"/>
              </a:ext>
            </a:extLst>
          </p:cNvPr>
          <p:cNvSpPr>
            <a:spLocks noGrp="1"/>
          </p:cNvSpPr>
          <p:nvPr/>
        </p:nvSpPr>
        <p:spPr>
          <a:xfrm>
            <a:off x="9601200" y="3714750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Ruoli flessibili, comunicazione laterale e decentramento</a:t>
            </a:r>
          </a:p>
        </p:txBody>
      </p:sp>
    </p:spTree>
    <p:extLst>
      <p:ext uri="{BB962C8B-B14F-4D97-AF65-F5344CB8AC3E}">
        <p14:creationId xmlns:p14="http://schemas.microsoft.com/office/powerpoint/2010/main" val="718077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9E7DEFAA-95FB-4A3F-812B-05BA6E57898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504D717-0553-4EBA-B6F4-737BD81B8FC5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ORGANIGRAMMA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7345D37-3714-4BBF-813B-487D70DE6194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La mappa formale non coincide con l’organizzazione reale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0029525-3BCF-44F9-B383-4C3495154F1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122A7C1-AE92-43DE-86AB-9830840095A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3D1EE15-3D78-40C3-9832-8F04338AAE4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11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AD5F70E-D153-4635-905E-74A509076EDD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5095875" cy="371475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CAB0ECD-60B5-462F-A259-BFCC56FE5755}"/>
              </a:ext>
            </a:extLst>
          </p:cNvPr>
          <p:cNvSpPr>
            <a:spLocks noGrp="1"/>
          </p:cNvSpPr>
          <p:nvPr/>
        </p:nvSpPr>
        <p:spPr>
          <a:xfrm>
            <a:off x="1095375" y="2047875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315B7C"/>
                </a:solidFill>
              </a:defRPr>
            </a:defPPr>
          </a:lstStyle>
          <a:p>
            <a:pPr>
              <a:defRPr sz="1050" b="1">
                <a:solidFill>
                  <a:srgbClr val="315B7C"/>
                </a:solidFill>
              </a:defRPr>
            </a:pPr>
            <a:r>
              <a:rPr sz="1050" b="1">
                <a:solidFill>
                  <a:srgbClr val="315B7C"/>
                </a:solidFill>
              </a:rPr>
              <a:t>CHE COSA MOSTRA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0BDBBD2-5D7F-4425-A1B8-8E80ABFC0CBD}"/>
              </a:ext>
            </a:extLst>
          </p:cNvPr>
          <p:cNvSpPr>
            <a:spLocks noGrp="1"/>
          </p:cNvSpPr>
          <p:nvPr/>
        </p:nvSpPr>
        <p:spPr>
          <a:xfrm>
            <a:off x="1095375" y="2524125"/>
            <a:ext cx="3857625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687985"/>
                </a:solidFill>
              </a:defRPr>
            </a:defPPr>
          </a:lstStyle>
          <a:p>
            <a:pPr>
              <a:defRPr sz="1500" b="0">
                <a:solidFill>
                  <a:srgbClr val="687985"/>
                </a:solidFill>
              </a:defRPr>
            </a:pPr>
            <a:r>
              <a:rPr sz="1500" b="0">
                <a:solidFill>
                  <a:srgbClr val="687985"/>
                </a:solidFill>
              </a:rPr>
              <a:t>Gerarchia di autorità</a:t>
            </a:r>
          </a:p>
          <a:p>
            <a:endParaRPr sz="1500" b="0">
              <a:solidFill>
                <a:srgbClr val="687985"/>
              </a:solidFill>
            </a:endParaRPr>
          </a:p>
          <a:p>
            <a:pPr>
              <a:defRPr sz="1500" b="0">
                <a:solidFill>
                  <a:srgbClr val="687985"/>
                </a:solidFill>
              </a:defRPr>
            </a:pPr>
            <a:r>
              <a:rPr sz="1500" b="0">
                <a:solidFill>
                  <a:srgbClr val="687985"/>
                </a:solidFill>
              </a:rPr>
              <a:t>Divisione del lavoro</a:t>
            </a:r>
          </a:p>
          <a:p>
            <a:endParaRPr sz="1500" b="0">
              <a:solidFill>
                <a:srgbClr val="687985"/>
              </a:solidFill>
            </a:endParaRPr>
          </a:p>
          <a:p>
            <a:pPr>
              <a:defRPr sz="1500" b="0">
                <a:solidFill>
                  <a:srgbClr val="687985"/>
                </a:solidFill>
              </a:defRPr>
            </a:pPr>
            <a:r>
              <a:rPr sz="1500" b="0">
                <a:solidFill>
                  <a:srgbClr val="687985"/>
                </a:solidFill>
              </a:rPr>
              <a:t>Unità e responsabilità</a:t>
            </a:r>
          </a:p>
          <a:p>
            <a:endParaRPr sz="1500" b="0">
              <a:solidFill>
                <a:srgbClr val="687985"/>
              </a:solidFill>
            </a:endParaRPr>
          </a:p>
          <a:p>
            <a:pPr>
              <a:defRPr sz="1500" b="0">
                <a:solidFill>
                  <a:srgbClr val="687985"/>
                </a:solidFill>
              </a:defRPr>
            </a:pPr>
            <a:r>
              <a:rPr sz="1500" b="0">
                <a:solidFill>
                  <a:srgbClr val="687985"/>
                </a:solidFill>
              </a:rPr>
              <a:t>Canali formali di comunicazione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A8510483-B6F6-4C54-87B4-8CD92146825D}"/>
              </a:ext>
            </a:extLst>
          </p:cNvPr>
          <p:cNvSpPr>
            <a:spLocks noGrp="1"/>
          </p:cNvSpPr>
          <p:nvPr/>
        </p:nvSpPr>
        <p:spPr>
          <a:xfrm>
            <a:off x="6334125" y="1714500"/>
            <a:ext cx="5143500" cy="3714750"/>
          </a:xfrm>
          <a:prstGeom prst="roundRect">
            <a:avLst>
              <a:gd name="adj" fmla="val 3077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44C3857-45A3-4870-AEF5-37ACEBB121F3}"/>
              </a:ext>
            </a:extLst>
          </p:cNvPr>
          <p:cNvSpPr>
            <a:spLocks noGrp="1"/>
          </p:cNvSpPr>
          <p:nvPr/>
        </p:nvSpPr>
        <p:spPr>
          <a:xfrm>
            <a:off x="6715125" y="2047875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D9A441"/>
                </a:solidFill>
              </a:defRPr>
            </a:defPPr>
          </a:lstStyle>
          <a:p>
            <a:pPr>
              <a:defRPr sz="1050" b="1">
                <a:solidFill>
                  <a:srgbClr val="D9A441"/>
                </a:solidFill>
              </a:defRPr>
            </a:pPr>
            <a:r>
              <a:rPr sz="1050" b="1">
                <a:solidFill>
                  <a:srgbClr val="D9A441"/>
                </a:solidFill>
              </a:rPr>
              <a:t>CHE COSA PUÒ NASCONDERE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09730B0-59FD-4B0A-8CBC-4E1608025FAE}"/>
              </a:ext>
            </a:extLst>
          </p:cNvPr>
          <p:cNvSpPr>
            <a:spLocks noGrp="1"/>
          </p:cNvSpPr>
          <p:nvPr/>
        </p:nvSpPr>
        <p:spPr>
          <a:xfrm>
            <a:off x="6715125" y="2524125"/>
            <a:ext cx="409575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Relazioni informali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Conflitti e alleanze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Meccanismi reali di coordinamento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Distribuzione effettiva del potere</a:t>
            </a:r>
          </a:p>
        </p:txBody>
      </p:sp>
    </p:spTree>
    <p:extLst>
      <p:ext uri="{BB962C8B-B14F-4D97-AF65-F5344CB8AC3E}">
        <p14:creationId xmlns:p14="http://schemas.microsoft.com/office/powerpoint/2010/main" val="1695081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A0615D7B-874B-4F8F-BE84-A6264E753D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5D650D9-A3CF-4A0C-8AB2-0F2E931C1F7B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STRUTTURA SEMPLICE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62E7FFD-BF93-4F2C-8FA8-D87E6F60F881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Poche relazioni e controllo diretto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B007B33-AEA6-4BBF-936C-7B308333309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6BA0063-E1D7-45A8-AB77-0C93D6AB4C6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B56032F-EEAE-4521-A16D-F54072A5C74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12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1140E5B-AC3D-4DED-9026-BC78AEC00CED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238500" cy="666750"/>
          </a:xfrm>
          <a:prstGeom prst="roundRect">
            <a:avLst>
              <a:gd name="adj" fmla="val 17143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29CE2D8-F0DB-424A-879E-EC4431DA1AB1}"/>
              </a:ext>
            </a:extLst>
          </p:cNvPr>
          <p:cNvSpPr>
            <a:spLocks noGrp="1"/>
          </p:cNvSpPr>
          <p:nvPr/>
        </p:nvSpPr>
        <p:spPr>
          <a:xfrm>
            <a:off x="4552950" y="1885950"/>
            <a:ext cx="3086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Imprenditore / direzione</a:t>
            </a:r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90210F87-07B2-41F4-96F4-F5EF2591AD21}"/>
              </a:ext>
            </a:extLst>
          </p:cNvPr>
          <p:cNvSpPr>
            <a:spLocks noGrp="1"/>
          </p:cNvSpPr>
          <p:nvPr/>
        </p:nvSpPr>
        <p:spPr>
          <a:xfrm>
            <a:off x="6096000" y="2476500"/>
            <a:ext cx="0" cy="66675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56A2CDD8-140D-44C4-AF7B-F499CF9B6393}"/>
              </a:ext>
            </a:extLst>
          </p:cNvPr>
          <p:cNvSpPr>
            <a:spLocks noGrp="1"/>
          </p:cNvSpPr>
          <p:nvPr/>
        </p:nvSpPr>
        <p:spPr>
          <a:xfrm>
            <a:off x="2667000" y="3143250"/>
            <a:ext cx="6858000" cy="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Connettore 1 10">
            <a:extLst>
              <a:ext uri="{FF2B5EF4-FFF2-40B4-BE49-F238E27FC236}">
                <a16:creationId xmlns:a16="http://schemas.microsoft.com/office/drawing/2014/main" id="{F7FA1F79-25F2-4931-BD75-16D75FFD5269}"/>
              </a:ext>
            </a:extLst>
          </p:cNvPr>
          <p:cNvSpPr>
            <a:spLocks noGrp="1"/>
          </p:cNvSpPr>
          <p:nvPr/>
        </p:nvSpPr>
        <p:spPr>
          <a:xfrm>
            <a:off x="2667000" y="3143250"/>
            <a:ext cx="0" cy="523875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8365DCD-8958-4E41-8CB8-E79989D5F0E3}"/>
              </a:ext>
            </a:extLst>
          </p:cNvPr>
          <p:cNvSpPr>
            <a:spLocks noGrp="1"/>
          </p:cNvSpPr>
          <p:nvPr/>
        </p:nvSpPr>
        <p:spPr>
          <a:xfrm>
            <a:off x="1809750" y="3667125"/>
            <a:ext cx="1714500" cy="619125"/>
          </a:xfrm>
          <a:prstGeom prst="roundRect">
            <a:avLst>
              <a:gd name="adj" fmla="val 18462"/>
            </a:avLst>
          </a:prstGeom>
          <a:solidFill>
            <a:srgbClr val="79B7D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F382B9B-EB03-4184-AB11-B3DA6A429906}"/>
              </a:ext>
            </a:extLst>
          </p:cNvPr>
          <p:cNvSpPr>
            <a:spLocks noGrp="1"/>
          </p:cNvSpPr>
          <p:nvPr/>
        </p:nvSpPr>
        <p:spPr>
          <a:xfrm>
            <a:off x="1885950" y="3743325"/>
            <a:ext cx="15621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Attività 1</a:t>
            </a:r>
          </a:p>
        </p:txBody>
      </p:sp>
      <p:sp>
        <p:nvSpPr>
          <p:cNvPr id="14" name="Connettore 1 13">
            <a:extLst>
              <a:ext uri="{FF2B5EF4-FFF2-40B4-BE49-F238E27FC236}">
                <a16:creationId xmlns:a16="http://schemas.microsoft.com/office/drawing/2014/main" id="{CEEF82A7-4D0D-4335-8B4E-241F0AB1E31F}"/>
              </a:ext>
            </a:extLst>
          </p:cNvPr>
          <p:cNvSpPr>
            <a:spLocks noGrp="1"/>
          </p:cNvSpPr>
          <p:nvPr/>
        </p:nvSpPr>
        <p:spPr>
          <a:xfrm>
            <a:off x="4953000" y="3143250"/>
            <a:ext cx="0" cy="523875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9CFF6604-C97E-4FBD-A4DA-D5C1A6011D4D}"/>
              </a:ext>
            </a:extLst>
          </p:cNvPr>
          <p:cNvSpPr>
            <a:spLocks noGrp="1"/>
          </p:cNvSpPr>
          <p:nvPr/>
        </p:nvSpPr>
        <p:spPr>
          <a:xfrm>
            <a:off x="4095750" y="3667125"/>
            <a:ext cx="1714500" cy="619125"/>
          </a:xfrm>
          <a:prstGeom prst="roundRect">
            <a:avLst>
              <a:gd name="adj" fmla="val 18462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BA4A0CA-C643-4C26-AC20-FD3AB4481479}"/>
              </a:ext>
            </a:extLst>
          </p:cNvPr>
          <p:cNvSpPr>
            <a:spLocks noGrp="1"/>
          </p:cNvSpPr>
          <p:nvPr/>
        </p:nvSpPr>
        <p:spPr>
          <a:xfrm>
            <a:off x="4171950" y="3743325"/>
            <a:ext cx="15621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Attività 2</a:t>
            </a:r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8FE8AB01-AB3A-49A2-9E97-FE15847C202F}"/>
              </a:ext>
            </a:extLst>
          </p:cNvPr>
          <p:cNvSpPr>
            <a:spLocks noGrp="1"/>
          </p:cNvSpPr>
          <p:nvPr/>
        </p:nvSpPr>
        <p:spPr>
          <a:xfrm>
            <a:off x="7239000" y="3143250"/>
            <a:ext cx="0" cy="523875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BF10C370-638E-428C-97AA-C55E44836D93}"/>
              </a:ext>
            </a:extLst>
          </p:cNvPr>
          <p:cNvSpPr>
            <a:spLocks noGrp="1"/>
          </p:cNvSpPr>
          <p:nvPr/>
        </p:nvSpPr>
        <p:spPr>
          <a:xfrm>
            <a:off x="6381750" y="3667125"/>
            <a:ext cx="1714500" cy="619125"/>
          </a:xfrm>
          <a:prstGeom prst="roundRect">
            <a:avLst>
              <a:gd name="adj" fmla="val 18462"/>
            </a:avLst>
          </a:prstGeom>
          <a:solidFill>
            <a:srgbClr val="4D8B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B3ED819-E9B9-4568-874E-32AB244DB662}"/>
              </a:ext>
            </a:extLst>
          </p:cNvPr>
          <p:cNvSpPr>
            <a:spLocks noGrp="1"/>
          </p:cNvSpPr>
          <p:nvPr/>
        </p:nvSpPr>
        <p:spPr>
          <a:xfrm>
            <a:off x="6457950" y="3743325"/>
            <a:ext cx="15621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Attività 3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5BAE5D3B-86B7-4B5A-86E0-9440C008C13E}"/>
              </a:ext>
            </a:extLst>
          </p:cNvPr>
          <p:cNvSpPr>
            <a:spLocks noGrp="1"/>
          </p:cNvSpPr>
          <p:nvPr/>
        </p:nvSpPr>
        <p:spPr>
          <a:xfrm>
            <a:off x="9525000" y="3143250"/>
            <a:ext cx="0" cy="523875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2EB87B88-7F1E-4106-A664-FA05002276C0}"/>
              </a:ext>
            </a:extLst>
          </p:cNvPr>
          <p:cNvSpPr>
            <a:spLocks noGrp="1"/>
          </p:cNvSpPr>
          <p:nvPr/>
        </p:nvSpPr>
        <p:spPr>
          <a:xfrm>
            <a:off x="8667750" y="3667125"/>
            <a:ext cx="1714500" cy="619125"/>
          </a:xfrm>
          <a:prstGeom prst="roundRect">
            <a:avLst>
              <a:gd name="adj" fmla="val 18462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8EB8566-067D-4E28-990B-0ACFD9106DEE}"/>
              </a:ext>
            </a:extLst>
          </p:cNvPr>
          <p:cNvSpPr>
            <a:spLocks noGrp="1"/>
          </p:cNvSpPr>
          <p:nvPr/>
        </p:nvSpPr>
        <p:spPr>
          <a:xfrm>
            <a:off x="8743950" y="3743325"/>
            <a:ext cx="15621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Attività 4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6F924B81-540F-47BC-A279-6EB67A0E0A88}"/>
              </a:ext>
            </a:extLst>
          </p:cNvPr>
          <p:cNvSpPr>
            <a:spLocks noGrp="1"/>
          </p:cNvSpPr>
          <p:nvPr/>
        </p:nvSpPr>
        <p:spPr>
          <a:xfrm>
            <a:off x="2333625" y="4953000"/>
            <a:ext cx="7524750" cy="904875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CCD74751-E5EA-440E-920A-BC4A88BA2493}"/>
              </a:ext>
            </a:extLst>
          </p:cNvPr>
          <p:cNvSpPr>
            <a:spLocks noGrp="1"/>
          </p:cNvSpPr>
          <p:nvPr/>
        </p:nvSpPr>
        <p:spPr>
          <a:xfrm>
            <a:off x="2333625" y="4953000"/>
            <a:ext cx="66675" cy="904875"/>
          </a:xfrm>
          <a:prstGeom prst="roundRect">
            <a:avLst>
              <a:gd name="adj" fmla="val 50000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95054930-1142-4A28-88D7-496A647C369B}"/>
              </a:ext>
            </a:extLst>
          </p:cNvPr>
          <p:cNvSpPr>
            <a:spLocks noGrp="1"/>
          </p:cNvSpPr>
          <p:nvPr/>
        </p:nvSpPr>
        <p:spPr>
          <a:xfrm>
            <a:off x="2562225" y="5124450"/>
            <a:ext cx="7086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Caratteristiche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49E74726-BC3C-4B28-A19C-21704395DAF3}"/>
              </a:ext>
            </a:extLst>
          </p:cNvPr>
          <p:cNvSpPr>
            <a:spLocks noGrp="1"/>
          </p:cNvSpPr>
          <p:nvPr/>
        </p:nvSpPr>
        <p:spPr>
          <a:xfrm>
            <a:off x="2562225" y="5600700"/>
            <a:ext cx="7086600" cy="66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Bassa differenziazione, assegnazione flessibile dei compiti e controllo personale e informale.</a:t>
            </a:r>
          </a:p>
        </p:txBody>
      </p:sp>
    </p:spTree>
    <p:extLst>
      <p:ext uri="{BB962C8B-B14F-4D97-AF65-F5344CB8AC3E}">
        <p14:creationId xmlns:p14="http://schemas.microsoft.com/office/powerpoint/2010/main" val="1412441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0EA996C8-9D8B-4BA7-9435-69D2C04D5F9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4699234-B9D4-443A-8210-D8FB423CC693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FUNZIONALE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09E85CB-6C67-4073-9AED-BA2E4138ACD0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Raggruppamento delle persone per competenza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17FCD54-5E72-45BB-8316-7CB000330445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57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Rappresentazione grafica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FA1F352F-4979-454F-A50A-5CA33833AB9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758839D-1310-4AAB-9C9C-7DA69B5A8FA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2E1E436-1713-492E-86BE-1291ECEFAC3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13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C01072E-210F-433B-969E-12A970935B48}"/>
              </a:ext>
            </a:extLst>
          </p:cNvPr>
          <p:cNvSpPr>
            <a:spLocks noGrp="1"/>
          </p:cNvSpPr>
          <p:nvPr/>
        </p:nvSpPr>
        <p:spPr>
          <a:xfrm>
            <a:off x="4572000" y="1666875"/>
            <a:ext cx="3048000" cy="619125"/>
          </a:xfrm>
          <a:prstGeom prst="roundRect">
            <a:avLst>
              <a:gd name="adj" fmla="val 18462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D441E32-E3ED-4F4F-BC21-2CC94DEA6A4C}"/>
              </a:ext>
            </a:extLst>
          </p:cNvPr>
          <p:cNvSpPr>
            <a:spLocks noGrp="1"/>
          </p:cNvSpPr>
          <p:nvPr/>
        </p:nvSpPr>
        <p:spPr>
          <a:xfrm>
            <a:off x="4648200" y="1743075"/>
            <a:ext cx="28956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Direzione generale</a:t>
            </a:r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20177057-3041-4CB0-B357-7BBFCE671C15}"/>
              </a:ext>
            </a:extLst>
          </p:cNvPr>
          <p:cNvSpPr>
            <a:spLocks noGrp="1"/>
          </p:cNvSpPr>
          <p:nvPr/>
        </p:nvSpPr>
        <p:spPr>
          <a:xfrm>
            <a:off x="6096000" y="2286000"/>
            <a:ext cx="0" cy="57150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Connettore 1 10">
            <a:extLst>
              <a:ext uri="{FF2B5EF4-FFF2-40B4-BE49-F238E27FC236}">
                <a16:creationId xmlns:a16="http://schemas.microsoft.com/office/drawing/2014/main" id="{D7BB9028-617E-46FA-BE81-E31572BD3CF0}"/>
              </a:ext>
            </a:extLst>
          </p:cNvPr>
          <p:cNvSpPr>
            <a:spLocks noGrp="1"/>
          </p:cNvSpPr>
          <p:nvPr/>
        </p:nvSpPr>
        <p:spPr>
          <a:xfrm>
            <a:off x="1952625" y="2857500"/>
            <a:ext cx="8286750" cy="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B75F0DB6-8DAF-4FB6-852D-4B48D743F00C}"/>
              </a:ext>
            </a:extLst>
          </p:cNvPr>
          <p:cNvSpPr>
            <a:spLocks noGrp="1"/>
          </p:cNvSpPr>
          <p:nvPr/>
        </p:nvSpPr>
        <p:spPr>
          <a:xfrm>
            <a:off x="1905000" y="2857500"/>
            <a:ext cx="0" cy="523875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4175E518-7206-446D-A01B-798DB8FE88B5}"/>
              </a:ext>
            </a:extLst>
          </p:cNvPr>
          <p:cNvSpPr>
            <a:spLocks noGrp="1"/>
          </p:cNvSpPr>
          <p:nvPr/>
        </p:nvSpPr>
        <p:spPr>
          <a:xfrm>
            <a:off x="1190625" y="3381375"/>
            <a:ext cx="1428750" cy="619125"/>
          </a:xfrm>
          <a:prstGeom prst="roundRect">
            <a:avLst>
              <a:gd name="adj" fmla="val 18462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B991FD9-0783-48EA-8480-2FBE4DBE2E61}"/>
              </a:ext>
            </a:extLst>
          </p:cNvPr>
          <p:cNvSpPr>
            <a:spLocks noGrp="1"/>
          </p:cNvSpPr>
          <p:nvPr/>
        </p:nvSpPr>
        <p:spPr>
          <a:xfrm>
            <a:off x="1266825" y="3457575"/>
            <a:ext cx="127635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Produzione</a:t>
            </a:r>
          </a:p>
        </p:txBody>
      </p:sp>
      <p:sp>
        <p:nvSpPr>
          <p:cNvPr id="15" name="Connettore 1 14">
            <a:extLst>
              <a:ext uri="{FF2B5EF4-FFF2-40B4-BE49-F238E27FC236}">
                <a16:creationId xmlns:a16="http://schemas.microsoft.com/office/drawing/2014/main" id="{70B94F8D-6973-4E0A-AE67-5EB02A5AFD1A}"/>
              </a:ext>
            </a:extLst>
          </p:cNvPr>
          <p:cNvSpPr>
            <a:spLocks noGrp="1"/>
          </p:cNvSpPr>
          <p:nvPr/>
        </p:nvSpPr>
        <p:spPr>
          <a:xfrm>
            <a:off x="4000500" y="2857500"/>
            <a:ext cx="0" cy="523875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2AB6D0FB-54B5-4F40-A13E-605281983C6B}"/>
              </a:ext>
            </a:extLst>
          </p:cNvPr>
          <p:cNvSpPr>
            <a:spLocks noGrp="1"/>
          </p:cNvSpPr>
          <p:nvPr/>
        </p:nvSpPr>
        <p:spPr>
          <a:xfrm>
            <a:off x="3286125" y="3381375"/>
            <a:ext cx="1428750" cy="619125"/>
          </a:xfrm>
          <a:prstGeom prst="roundRect">
            <a:avLst>
              <a:gd name="adj" fmla="val 18462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1D8076D-56F5-4266-B79B-7C3F0C8AD490}"/>
              </a:ext>
            </a:extLst>
          </p:cNvPr>
          <p:cNvSpPr>
            <a:spLocks noGrp="1"/>
          </p:cNvSpPr>
          <p:nvPr/>
        </p:nvSpPr>
        <p:spPr>
          <a:xfrm>
            <a:off x="3362325" y="3457575"/>
            <a:ext cx="127635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Marketing</a:t>
            </a:r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B015E05E-4213-429C-B8B0-1CC51B00F9B6}"/>
              </a:ext>
            </a:extLst>
          </p:cNvPr>
          <p:cNvSpPr>
            <a:spLocks noGrp="1"/>
          </p:cNvSpPr>
          <p:nvPr/>
        </p:nvSpPr>
        <p:spPr>
          <a:xfrm>
            <a:off x="6096000" y="2857500"/>
            <a:ext cx="0" cy="523875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21928840-1B44-4FA6-9F25-9C4ED6109116}"/>
              </a:ext>
            </a:extLst>
          </p:cNvPr>
          <p:cNvSpPr>
            <a:spLocks noGrp="1"/>
          </p:cNvSpPr>
          <p:nvPr/>
        </p:nvSpPr>
        <p:spPr>
          <a:xfrm>
            <a:off x="5381625" y="3381375"/>
            <a:ext cx="1428750" cy="619125"/>
          </a:xfrm>
          <a:prstGeom prst="roundRect">
            <a:avLst>
              <a:gd name="adj" fmla="val 18462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4DC804B-B99E-42A6-AE56-CCA9DD614C8D}"/>
              </a:ext>
            </a:extLst>
          </p:cNvPr>
          <p:cNvSpPr>
            <a:spLocks noGrp="1"/>
          </p:cNvSpPr>
          <p:nvPr/>
        </p:nvSpPr>
        <p:spPr>
          <a:xfrm>
            <a:off x="5457825" y="3457575"/>
            <a:ext cx="127635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21" name="Connettore 1 20">
            <a:extLst>
              <a:ext uri="{FF2B5EF4-FFF2-40B4-BE49-F238E27FC236}">
                <a16:creationId xmlns:a16="http://schemas.microsoft.com/office/drawing/2014/main" id="{68B5D46A-5D4F-446D-9115-AFAAE096AC18}"/>
              </a:ext>
            </a:extLst>
          </p:cNvPr>
          <p:cNvSpPr>
            <a:spLocks noGrp="1"/>
          </p:cNvSpPr>
          <p:nvPr/>
        </p:nvSpPr>
        <p:spPr>
          <a:xfrm>
            <a:off x="8191500" y="2857500"/>
            <a:ext cx="0" cy="523875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3A136B3-38BE-401F-BF9A-932EF09E4F22}"/>
              </a:ext>
            </a:extLst>
          </p:cNvPr>
          <p:cNvSpPr>
            <a:spLocks noGrp="1"/>
          </p:cNvSpPr>
          <p:nvPr/>
        </p:nvSpPr>
        <p:spPr>
          <a:xfrm>
            <a:off x="7477125" y="3381375"/>
            <a:ext cx="1428750" cy="619125"/>
          </a:xfrm>
          <a:prstGeom prst="roundRect">
            <a:avLst>
              <a:gd name="adj" fmla="val 18462"/>
            </a:avLst>
          </a:prstGeom>
          <a:solidFill>
            <a:srgbClr val="4D8B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35C8F89-0559-4152-BC88-21B9DB20F552}"/>
              </a:ext>
            </a:extLst>
          </p:cNvPr>
          <p:cNvSpPr>
            <a:spLocks noGrp="1"/>
          </p:cNvSpPr>
          <p:nvPr/>
        </p:nvSpPr>
        <p:spPr>
          <a:xfrm>
            <a:off x="7553325" y="3457575"/>
            <a:ext cx="127635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Finanza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88F2F0A2-FBCC-4107-9179-F10C088933A5}"/>
              </a:ext>
            </a:extLst>
          </p:cNvPr>
          <p:cNvSpPr>
            <a:spLocks noGrp="1"/>
          </p:cNvSpPr>
          <p:nvPr/>
        </p:nvSpPr>
        <p:spPr>
          <a:xfrm>
            <a:off x="10287000" y="2857500"/>
            <a:ext cx="0" cy="523875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84666523-3E0D-47CF-B1D0-3DB8F5EB7A11}"/>
              </a:ext>
            </a:extLst>
          </p:cNvPr>
          <p:cNvSpPr>
            <a:spLocks noGrp="1"/>
          </p:cNvSpPr>
          <p:nvPr/>
        </p:nvSpPr>
        <p:spPr>
          <a:xfrm>
            <a:off x="9572625" y="3381375"/>
            <a:ext cx="1428750" cy="619125"/>
          </a:xfrm>
          <a:prstGeom prst="roundRect">
            <a:avLst>
              <a:gd name="adj" fmla="val 18462"/>
            </a:avLst>
          </a:prstGeom>
          <a:solidFill>
            <a:srgbClr val="79B7D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4EFD340-9CA2-4E29-BF25-680637F97C2D}"/>
              </a:ext>
            </a:extLst>
          </p:cNvPr>
          <p:cNvSpPr>
            <a:spLocks noGrp="1"/>
          </p:cNvSpPr>
          <p:nvPr/>
        </p:nvSpPr>
        <p:spPr>
          <a:xfrm>
            <a:off x="9648825" y="3457575"/>
            <a:ext cx="127635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Tecnologia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5CCEF2C2-4781-4265-914A-806AACBE5F5A}"/>
              </a:ext>
            </a:extLst>
          </p:cNvPr>
          <p:cNvSpPr>
            <a:spLocks noGrp="1"/>
          </p:cNvSpPr>
          <p:nvPr/>
        </p:nvSpPr>
        <p:spPr>
          <a:xfrm>
            <a:off x="1285875" y="457200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315B7C"/>
                </a:solidFill>
              </a:defRPr>
            </a:defPPr>
          </a:lstStyle>
          <a:p>
            <a:pPr>
              <a:defRPr sz="1200" b="1">
                <a:solidFill>
                  <a:srgbClr val="315B7C"/>
                </a:solidFill>
              </a:defRPr>
            </a:pPr>
            <a:r>
              <a:rPr sz="1200" b="1">
                <a:solidFill>
                  <a:srgbClr val="315B7C"/>
                </a:solidFill>
              </a:rPr>
              <a:t>Specializzazione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E23CC465-6E96-4963-BED1-E64D3879DB0E}"/>
              </a:ext>
            </a:extLst>
          </p:cNvPr>
          <p:cNvSpPr>
            <a:spLocks noGrp="1"/>
          </p:cNvSpPr>
          <p:nvPr/>
        </p:nvSpPr>
        <p:spPr>
          <a:xfrm>
            <a:off x="4762500" y="457200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D9A441"/>
                </a:solidFill>
              </a:defRPr>
            </a:defPPr>
          </a:lstStyle>
          <a:p>
            <a:pPr>
              <a:defRPr sz="1200" b="1">
                <a:solidFill>
                  <a:srgbClr val="D9A441"/>
                </a:solidFill>
              </a:defRPr>
            </a:pPr>
            <a:r>
              <a:rPr sz="1200" b="1">
                <a:solidFill>
                  <a:srgbClr val="D9A441"/>
                </a:solidFill>
              </a:rPr>
              <a:t>Economie di scala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C0E002B3-2F41-4D91-A826-4B64FB7CDF11}"/>
              </a:ext>
            </a:extLst>
          </p:cNvPr>
          <p:cNvSpPr>
            <a:spLocks noGrp="1"/>
          </p:cNvSpPr>
          <p:nvPr/>
        </p:nvSpPr>
        <p:spPr>
          <a:xfrm>
            <a:off x="8239125" y="457200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C86146"/>
                </a:solidFill>
              </a:defRPr>
            </a:defPPr>
          </a:lstStyle>
          <a:p>
            <a:pPr>
              <a:defRPr sz="1200" b="1">
                <a:solidFill>
                  <a:srgbClr val="C86146"/>
                </a:solidFill>
              </a:defRPr>
            </a:pPr>
            <a:r>
              <a:rPr sz="1200" b="1">
                <a:solidFill>
                  <a:srgbClr val="C86146"/>
                </a:solidFill>
              </a:rPr>
              <a:t>Coordinamento al vertice</a:t>
            </a:r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49018A3F-0608-42D4-9137-97487263F207}"/>
              </a:ext>
            </a:extLst>
          </p:cNvPr>
          <p:cNvSpPr>
            <a:spLocks noGrp="1"/>
          </p:cNvSpPr>
          <p:nvPr/>
        </p:nvSpPr>
        <p:spPr>
          <a:xfrm>
            <a:off x="2238375" y="5238750"/>
            <a:ext cx="7715250" cy="552450"/>
          </a:xfrm>
          <a:prstGeom prst="roundRect">
            <a:avLst>
              <a:gd name="adj" fmla="val 20690"/>
            </a:avLst>
          </a:prstGeom>
          <a:solidFill>
            <a:srgbClr val="E6F1F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B88F7A73-156E-44B6-BE51-79078B3E2E7C}"/>
              </a:ext>
            </a:extLst>
          </p:cNvPr>
          <p:cNvSpPr>
            <a:spLocks noGrp="1"/>
          </p:cNvSpPr>
          <p:nvPr/>
        </p:nvSpPr>
        <p:spPr>
          <a:xfrm>
            <a:off x="2524125" y="5372100"/>
            <a:ext cx="714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A3A"/>
                </a:solidFill>
              </a:defRPr>
            </a:defPPr>
          </a:lstStyle>
          <a:p>
            <a:pPr>
              <a:defRPr sz="1275" b="1">
                <a:solidFill>
                  <a:srgbClr val="172A3A"/>
                </a:solidFill>
              </a:defRPr>
            </a:pPr>
            <a:r>
              <a:rPr sz="1275" b="1">
                <a:solidFill>
                  <a:srgbClr val="172A3A"/>
                </a:solidFill>
              </a:rPr>
              <a:t>Adatta quando prodotti e mercati restano relativamente omogenei.</a:t>
            </a:r>
          </a:p>
        </p:txBody>
      </p:sp>
    </p:spTree>
    <p:extLst>
      <p:ext uri="{BB962C8B-B14F-4D97-AF65-F5344CB8AC3E}">
        <p14:creationId xmlns:p14="http://schemas.microsoft.com/office/powerpoint/2010/main" val="381925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914022C3-1419-4036-AF6B-61F786D62EF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08A3C76-820A-4669-9B81-C2533CCA0ABE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STRUTTURA FUNZIONALE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A2335E2-C0F3-49B6-A783-8F2F643C2997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Efficienza interna e rischio di silos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D38B864-86B4-4BF8-9A6F-AA14969808E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FA1E368-E020-4931-B3E8-B2271971C48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3999D8B-8298-4480-B220-22343B36400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33F8B16-7560-472F-8AEA-BEF16B9FF972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1AABF03-0E57-423B-B51A-2E78F18F0E43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1D34C23-933D-45EF-915C-024896A606F5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Punti di forza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7B7D1E9-E0CB-4064-9886-85F05B8050E8}"/>
              </a:ext>
            </a:extLst>
          </p:cNvPr>
          <p:cNvSpPr>
            <a:spLocks noGrp="1"/>
          </p:cNvSpPr>
          <p:nvPr/>
        </p:nvSpPr>
        <p:spPr>
          <a:xfrm>
            <a:off x="990600" y="2457450"/>
            <a:ext cx="4514850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Riduce la duplicazione delle attività. Favorisce specializzazione, standard professionali ed economie di scala.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B7A775B6-A833-41A6-8858-66D67B0B5CD4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333750"/>
          </a:xfrm>
          <a:prstGeom prst="roundRect">
            <a:avLst>
              <a:gd name="adj" fmla="val 3429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FF32BCF-D5C6-45DB-8E42-10DC4BF21117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74E74B8-4575-455D-BC8D-E85F9EEDAAB5}"/>
              </a:ext>
            </a:extLst>
          </p:cNvPr>
          <p:cNvSpPr>
            <a:spLocks noGrp="1"/>
          </p:cNvSpPr>
          <p:nvPr/>
        </p:nvSpPr>
        <p:spPr>
          <a:xfrm>
            <a:off x="6705600" y="19812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Punti di attenzione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88D6B6-C869-4659-A2FD-81FD69D5B4AE}"/>
              </a:ext>
            </a:extLst>
          </p:cNvPr>
          <p:cNvSpPr>
            <a:spLocks noGrp="1"/>
          </p:cNvSpPr>
          <p:nvPr/>
        </p:nvSpPr>
        <p:spPr>
          <a:xfrm>
            <a:off x="6705600" y="2457450"/>
            <a:ext cx="4514850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6F1F5"/>
                </a:solidFill>
              </a:defRPr>
            </a:defPPr>
          </a:lstStyle>
          <a:p>
            <a:pPr>
              <a:defRPr sz="1125" b="0">
                <a:solidFill>
                  <a:srgbClr val="E6F1F5"/>
                </a:solidFill>
              </a:defRPr>
            </a:pPr>
            <a:r>
              <a:rPr sz="1125" b="0">
                <a:solidFill>
                  <a:srgbClr val="E6F1F5"/>
                </a:solidFill>
              </a:rPr>
              <a:t>Le funzioni possono perseguire priorità diverse. Le decisioni trasversali risalgono spesso alla direzione generale.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A373CB66-1F96-4F99-BA23-D4A07B5776B3}"/>
              </a:ext>
            </a:extLst>
          </p:cNvPr>
          <p:cNvSpPr>
            <a:spLocks noGrp="1"/>
          </p:cNvSpPr>
          <p:nvPr/>
        </p:nvSpPr>
        <p:spPr>
          <a:xfrm>
            <a:off x="2381250" y="5476875"/>
            <a:ext cx="7429500" cy="457200"/>
          </a:xfrm>
          <a:prstGeom prst="roundRect">
            <a:avLst>
              <a:gd name="adj" fmla="val 25000"/>
            </a:avLst>
          </a:prstGeom>
          <a:solidFill>
            <a:srgbClr val="F2E8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6911CDD-3CB5-4F62-A19D-B01558A4081B}"/>
              </a:ext>
            </a:extLst>
          </p:cNvPr>
          <p:cNvSpPr>
            <a:spLocks noGrp="1"/>
          </p:cNvSpPr>
          <p:nvPr/>
        </p:nvSpPr>
        <p:spPr>
          <a:xfrm>
            <a:off x="2619375" y="5572125"/>
            <a:ext cx="695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72A3A"/>
                </a:solidFill>
              </a:defRPr>
            </a:defPPr>
          </a:lstStyle>
          <a:p>
            <a:pPr>
              <a:defRPr sz="1200" b="1">
                <a:solidFill>
                  <a:srgbClr val="172A3A"/>
                </a:solidFill>
              </a:defRPr>
            </a:pPr>
            <a:r>
              <a:rPr sz="1200" b="1">
                <a:solidFill>
                  <a:srgbClr val="172A3A"/>
                </a:solidFill>
              </a:rPr>
              <a:t>La crescita aumenta il carico di coordinamento del vertice.</a:t>
            </a:r>
          </a:p>
        </p:txBody>
      </p:sp>
    </p:spTree>
    <p:extLst>
      <p:ext uri="{BB962C8B-B14F-4D97-AF65-F5344CB8AC3E}">
        <p14:creationId xmlns:p14="http://schemas.microsoft.com/office/powerpoint/2010/main" val="1417784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>
            <a:extLst>
              <a:ext uri="{FF2B5EF4-FFF2-40B4-BE49-F238E27FC236}">
                <a16:creationId xmlns:a16="http://schemas.microsoft.com/office/drawing/2014/main" id="{3BF717E5-8DF8-463B-B296-95864167DC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C3FC74B-3FA7-4553-82DA-B86B52B06975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DIVISIONALE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43D8E17-5CC3-4428-B510-00101E3F666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L’organizzazione viene articolata per prodotto, cliente o territorio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19C8ED0-8E9A-4195-88AC-DC23AF268CAB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57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Rappresentazione grafica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D0B74DD7-7F3C-4FE3-B865-DF1EF6D7C5B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8D6213C-16A1-4926-BF4F-A67FD304562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8AACB96-7CD8-498F-9508-8BE6C9ECC45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15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F6B5E87-D533-410F-9C71-9702CD3D6C1F}"/>
              </a:ext>
            </a:extLst>
          </p:cNvPr>
          <p:cNvSpPr>
            <a:spLocks noGrp="1"/>
          </p:cNvSpPr>
          <p:nvPr/>
        </p:nvSpPr>
        <p:spPr>
          <a:xfrm>
            <a:off x="4572000" y="1619250"/>
            <a:ext cx="3048000" cy="619125"/>
          </a:xfrm>
          <a:prstGeom prst="roundRect">
            <a:avLst>
              <a:gd name="adj" fmla="val 18462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9AE6C1F-18B1-432B-8BF2-9EC2FBA223E1}"/>
              </a:ext>
            </a:extLst>
          </p:cNvPr>
          <p:cNvSpPr>
            <a:spLocks noGrp="1"/>
          </p:cNvSpPr>
          <p:nvPr/>
        </p:nvSpPr>
        <p:spPr>
          <a:xfrm>
            <a:off x="4648200" y="1695450"/>
            <a:ext cx="28956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Direzione generale</a:t>
            </a:r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9F935C51-9FA1-42AC-BB64-C3AD5E4BE313}"/>
              </a:ext>
            </a:extLst>
          </p:cNvPr>
          <p:cNvSpPr>
            <a:spLocks noGrp="1"/>
          </p:cNvSpPr>
          <p:nvPr/>
        </p:nvSpPr>
        <p:spPr>
          <a:xfrm>
            <a:off x="6096000" y="2238375"/>
            <a:ext cx="0" cy="57150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Connettore 1 10">
            <a:extLst>
              <a:ext uri="{FF2B5EF4-FFF2-40B4-BE49-F238E27FC236}">
                <a16:creationId xmlns:a16="http://schemas.microsoft.com/office/drawing/2014/main" id="{625405D4-62F3-4693-8BED-5A3BC8AFB360}"/>
              </a:ext>
            </a:extLst>
          </p:cNvPr>
          <p:cNvSpPr>
            <a:spLocks noGrp="1"/>
          </p:cNvSpPr>
          <p:nvPr/>
        </p:nvSpPr>
        <p:spPr>
          <a:xfrm>
            <a:off x="2714625" y="2809875"/>
            <a:ext cx="6762750" cy="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F02321FA-D4FB-40D0-96F5-744BE2A50681}"/>
              </a:ext>
            </a:extLst>
          </p:cNvPr>
          <p:cNvSpPr>
            <a:spLocks noGrp="1"/>
          </p:cNvSpPr>
          <p:nvPr/>
        </p:nvSpPr>
        <p:spPr>
          <a:xfrm>
            <a:off x="2762250" y="2809875"/>
            <a:ext cx="0" cy="47625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7AA1FD2C-0155-4336-85F6-0AE7BD4902FF}"/>
              </a:ext>
            </a:extLst>
          </p:cNvPr>
          <p:cNvSpPr>
            <a:spLocks noGrp="1"/>
          </p:cNvSpPr>
          <p:nvPr/>
        </p:nvSpPr>
        <p:spPr>
          <a:xfrm>
            <a:off x="1714500" y="3286125"/>
            <a:ext cx="2095500" cy="619125"/>
          </a:xfrm>
          <a:prstGeom prst="roundRect">
            <a:avLst>
              <a:gd name="adj" fmla="val 18462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06E895D-E65B-49AC-9106-F5917C74FE42}"/>
              </a:ext>
            </a:extLst>
          </p:cNvPr>
          <p:cNvSpPr>
            <a:spLocks noGrp="1"/>
          </p:cNvSpPr>
          <p:nvPr/>
        </p:nvSpPr>
        <p:spPr>
          <a:xfrm>
            <a:off x="1790700" y="3362325"/>
            <a:ext cx="19431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Divisione Prodotto A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9319024B-0BA0-4E8A-BC1C-2851D68D127B}"/>
              </a:ext>
            </a:extLst>
          </p:cNvPr>
          <p:cNvSpPr>
            <a:spLocks noGrp="1"/>
          </p:cNvSpPr>
          <p:nvPr/>
        </p:nvSpPr>
        <p:spPr>
          <a:xfrm>
            <a:off x="1714500" y="4191000"/>
            <a:ext cx="2095500" cy="51435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6025646-E1FF-48F7-8FE1-BD676ACA4CDB}"/>
              </a:ext>
            </a:extLst>
          </p:cNvPr>
          <p:cNvSpPr>
            <a:spLocks noGrp="1"/>
          </p:cNvSpPr>
          <p:nvPr/>
        </p:nvSpPr>
        <p:spPr>
          <a:xfrm>
            <a:off x="1790700" y="4267200"/>
            <a:ext cx="1943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87985"/>
                </a:solidFill>
              </a:defRPr>
            </a:defPPr>
          </a:lstStyle>
          <a:p>
            <a:pPr>
              <a:defRPr sz="975" b="1">
                <a:solidFill>
                  <a:srgbClr val="687985"/>
                </a:solidFill>
              </a:defRPr>
            </a:pPr>
            <a:r>
              <a:rPr sz="975" b="1">
                <a:solidFill>
                  <a:srgbClr val="687985"/>
                </a:solidFill>
              </a:rPr>
              <a:t>Vendite | Operazioni</a:t>
            </a:r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CBFF2D89-FDC7-4619-A9A5-14372DAA82F9}"/>
              </a:ext>
            </a:extLst>
          </p:cNvPr>
          <p:cNvSpPr>
            <a:spLocks noGrp="1"/>
          </p:cNvSpPr>
          <p:nvPr/>
        </p:nvSpPr>
        <p:spPr>
          <a:xfrm>
            <a:off x="6096000" y="2809875"/>
            <a:ext cx="0" cy="47625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4F2BE1B6-4400-4502-92C9-93C10DD975C1}"/>
              </a:ext>
            </a:extLst>
          </p:cNvPr>
          <p:cNvSpPr>
            <a:spLocks noGrp="1"/>
          </p:cNvSpPr>
          <p:nvPr/>
        </p:nvSpPr>
        <p:spPr>
          <a:xfrm>
            <a:off x="5048250" y="3286125"/>
            <a:ext cx="2095500" cy="619125"/>
          </a:xfrm>
          <a:prstGeom prst="roundRect">
            <a:avLst>
              <a:gd name="adj" fmla="val 18462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2A5B323-0231-4C4A-B84A-B84E529EB43D}"/>
              </a:ext>
            </a:extLst>
          </p:cNvPr>
          <p:cNvSpPr>
            <a:spLocks noGrp="1"/>
          </p:cNvSpPr>
          <p:nvPr/>
        </p:nvSpPr>
        <p:spPr>
          <a:xfrm>
            <a:off x="5124450" y="3362325"/>
            <a:ext cx="19431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Divisione Prodotto B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1563EB6A-19DF-455F-84A8-FF6A994D3498}"/>
              </a:ext>
            </a:extLst>
          </p:cNvPr>
          <p:cNvSpPr>
            <a:spLocks noGrp="1"/>
          </p:cNvSpPr>
          <p:nvPr/>
        </p:nvSpPr>
        <p:spPr>
          <a:xfrm>
            <a:off x="5048250" y="4191000"/>
            <a:ext cx="2095500" cy="51435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8AC4361-BC67-4AE2-AF5A-BEB18763E78F}"/>
              </a:ext>
            </a:extLst>
          </p:cNvPr>
          <p:cNvSpPr>
            <a:spLocks noGrp="1"/>
          </p:cNvSpPr>
          <p:nvPr/>
        </p:nvSpPr>
        <p:spPr>
          <a:xfrm>
            <a:off x="5124450" y="4267200"/>
            <a:ext cx="1943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87985"/>
                </a:solidFill>
              </a:defRPr>
            </a:defPPr>
          </a:lstStyle>
          <a:p>
            <a:pPr>
              <a:defRPr sz="975" b="1">
                <a:solidFill>
                  <a:srgbClr val="687985"/>
                </a:solidFill>
              </a:defRPr>
            </a:pPr>
            <a:r>
              <a:rPr sz="975" b="1">
                <a:solidFill>
                  <a:srgbClr val="687985"/>
                </a:solidFill>
              </a:rPr>
              <a:t>Vendite | Operazioni</a:t>
            </a:r>
          </a:p>
        </p:txBody>
      </p:sp>
      <p:sp>
        <p:nvSpPr>
          <p:cNvPr id="22" name="Connettore 1 21">
            <a:extLst>
              <a:ext uri="{FF2B5EF4-FFF2-40B4-BE49-F238E27FC236}">
                <a16:creationId xmlns:a16="http://schemas.microsoft.com/office/drawing/2014/main" id="{C4AEAF67-BB80-4214-863C-C9B57842F850}"/>
              </a:ext>
            </a:extLst>
          </p:cNvPr>
          <p:cNvSpPr>
            <a:spLocks noGrp="1"/>
          </p:cNvSpPr>
          <p:nvPr/>
        </p:nvSpPr>
        <p:spPr>
          <a:xfrm>
            <a:off x="9429750" y="2809875"/>
            <a:ext cx="0" cy="47625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87247E13-BB88-4295-8047-52CEEE8D30C2}"/>
              </a:ext>
            </a:extLst>
          </p:cNvPr>
          <p:cNvSpPr>
            <a:spLocks noGrp="1"/>
          </p:cNvSpPr>
          <p:nvPr/>
        </p:nvSpPr>
        <p:spPr>
          <a:xfrm>
            <a:off x="8382000" y="3286125"/>
            <a:ext cx="2095500" cy="619125"/>
          </a:xfrm>
          <a:prstGeom prst="roundRect">
            <a:avLst>
              <a:gd name="adj" fmla="val 18462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81F80F5-203B-41ED-91DA-7C816CB11482}"/>
              </a:ext>
            </a:extLst>
          </p:cNvPr>
          <p:cNvSpPr>
            <a:spLocks noGrp="1"/>
          </p:cNvSpPr>
          <p:nvPr/>
        </p:nvSpPr>
        <p:spPr>
          <a:xfrm>
            <a:off x="8458200" y="3362325"/>
            <a:ext cx="19431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Divisione Mercato C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2A58C319-3CCE-40F7-A666-D54A79E1F22F}"/>
              </a:ext>
            </a:extLst>
          </p:cNvPr>
          <p:cNvSpPr>
            <a:spLocks noGrp="1"/>
          </p:cNvSpPr>
          <p:nvPr/>
        </p:nvSpPr>
        <p:spPr>
          <a:xfrm>
            <a:off x="8382000" y="4191000"/>
            <a:ext cx="2095500" cy="51435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6DD841E-4EBD-49CA-93D1-7D3FD2BC98A8}"/>
              </a:ext>
            </a:extLst>
          </p:cNvPr>
          <p:cNvSpPr>
            <a:spLocks noGrp="1"/>
          </p:cNvSpPr>
          <p:nvPr/>
        </p:nvSpPr>
        <p:spPr>
          <a:xfrm>
            <a:off x="8458200" y="4267200"/>
            <a:ext cx="1943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87985"/>
                </a:solidFill>
              </a:defRPr>
            </a:defPPr>
          </a:lstStyle>
          <a:p>
            <a:pPr>
              <a:defRPr sz="975" b="1">
                <a:solidFill>
                  <a:srgbClr val="687985"/>
                </a:solidFill>
              </a:defRPr>
            </a:pPr>
            <a:r>
              <a:rPr sz="975" b="1">
                <a:solidFill>
                  <a:srgbClr val="687985"/>
                </a:solidFill>
              </a:rPr>
              <a:t>Vendite | Operazioni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EA75435B-23FF-4003-AC02-14B056A8AF38}"/>
              </a:ext>
            </a:extLst>
          </p:cNvPr>
          <p:cNvSpPr>
            <a:spLocks noGrp="1"/>
          </p:cNvSpPr>
          <p:nvPr/>
        </p:nvSpPr>
        <p:spPr>
          <a:xfrm>
            <a:off x="2190750" y="5238750"/>
            <a:ext cx="7810500" cy="552450"/>
          </a:xfrm>
          <a:prstGeom prst="roundRect">
            <a:avLst>
              <a:gd name="adj" fmla="val 20690"/>
            </a:avLst>
          </a:prstGeom>
          <a:solidFill>
            <a:srgbClr val="E6F1F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7D5C2481-364D-4D0C-921B-AF4AEAD107DC}"/>
              </a:ext>
            </a:extLst>
          </p:cNvPr>
          <p:cNvSpPr>
            <a:spLocks noGrp="1"/>
          </p:cNvSpPr>
          <p:nvPr/>
        </p:nvSpPr>
        <p:spPr>
          <a:xfrm>
            <a:off x="2428875" y="5372100"/>
            <a:ext cx="7334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A3A"/>
                </a:solidFill>
              </a:defRPr>
            </a:defPPr>
          </a:lstStyle>
          <a:p>
            <a:pPr>
              <a:defRPr sz="1275" b="1">
                <a:solidFill>
                  <a:srgbClr val="172A3A"/>
                </a:solidFill>
              </a:defRPr>
            </a:pPr>
            <a:r>
              <a:rPr sz="1275" b="1">
                <a:solidFill>
                  <a:srgbClr val="172A3A"/>
                </a:solidFill>
              </a:rPr>
              <a:t>Ogni divisione concentra responsabilità e risultati su uno specifico output o mercato.</a:t>
            </a:r>
          </a:p>
        </p:txBody>
      </p:sp>
    </p:spTree>
    <p:extLst>
      <p:ext uri="{BB962C8B-B14F-4D97-AF65-F5344CB8AC3E}">
        <p14:creationId xmlns:p14="http://schemas.microsoft.com/office/powerpoint/2010/main" val="1599202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112FD8D2-EA7A-4014-9ECE-3437BF3B15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2F6265C-2403-4F41-9444-E74338DC77BC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LOGICA DIVISIONALE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D01A379-7D4A-4160-8C58-94EC1D13D05B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Le divisioni avvicinano le decisioni al mercato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F37F3CE-05BA-4E79-8534-D0B7024570C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0245492-5CAB-4D06-8B5D-782D0636FA0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70E929F-E1FE-49B7-B701-83DF07DBB84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0E4DC0A-C9E3-4F1A-8414-D717D0538BB1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9A6C9C98-E9F0-4660-BAEE-8F5900F06316}"/>
              </a:ext>
            </a:extLst>
          </p:cNvPr>
          <p:cNvSpPr>
            <a:spLocks noGrp="1"/>
          </p:cNvSpPr>
          <p:nvPr/>
        </p:nvSpPr>
        <p:spPr>
          <a:xfrm>
            <a:off x="2247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7557DEC-D7BB-44D3-8B90-5A913663F9E7}"/>
              </a:ext>
            </a:extLst>
          </p:cNvPr>
          <p:cNvSpPr>
            <a:spLocks noGrp="1"/>
          </p:cNvSpPr>
          <p:nvPr/>
        </p:nvSpPr>
        <p:spPr>
          <a:xfrm>
            <a:off x="2247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610254E-5457-4CB9-A97A-AD8B786ECEFC}"/>
              </a:ext>
            </a:extLst>
          </p:cNvPr>
          <p:cNvSpPr>
            <a:spLocks noGrp="1"/>
          </p:cNvSpPr>
          <p:nvPr/>
        </p:nvSpPr>
        <p:spPr>
          <a:xfrm>
            <a:off x="1190625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A3A"/>
                </a:solidFill>
              </a:defRPr>
            </a:defPPr>
          </a:lstStyle>
          <a:p>
            <a:pPr>
              <a:defRPr sz="1500" b="1">
                <a:solidFill>
                  <a:srgbClr val="172A3A"/>
                </a:solidFill>
              </a:defRPr>
            </a:pPr>
            <a:r>
              <a:rPr sz="1500" b="1">
                <a:solidFill>
                  <a:srgbClr val="172A3A"/>
                </a:solidFill>
              </a:rPr>
              <a:t>Prodotto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A1F9DB3-169B-4620-A178-B4A2E3ECB303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25241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Ogni unità segue una linea di offerta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BC3A8900-70BA-4269-8260-A7E57C0ED842}"/>
              </a:ext>
            </a:extLst>
          </p:cNvPr>
          <p:cNvSpPr>
            <a:spLocks noGrp="1"/>
          </p:cNvSpPr>
          <p:nvPr/>
        </p:nvSpPr>
        <p:spPr>
          <a:xfrm>
            <a:off x="4572000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9A96E53-A420-4183-B3C1-93F38B817709}"/>
              </a:ext>
            </a:extLst>
          </p:cNvPr>
          <p:cNvSpPr>
            <a:spLocks noGrp="1"/>
          </p:cNvSpPr>
          <p:nvPr/>
        </p:nvSpPr>
        <p:spPr>
          <a:xfrm>
            <a:off x="60102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193F4D3-2B0A-429D-8325-83C0199303B4}"/>
              </a:ext>
            </a:extLst>
          </p:cNvPr>
          <p:cNvSpPr>
            <a:spLocks noGrp="1"/>
          </p:cNvSpPr>
          <p:nvPr/>
        </p:nvSpPr>
        <p:spPr>
          <a:xfrm>
            <a:off x="60102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CCBBBF3-22B7-4E85-A3F7-F57228B39ACF}"/>
              </a:ext>
            </a:extLst>
          </p:cNvPr>
          <p:cNvSpPr>
            <a:spLocks noGrp="1"/>
          </p:cNvSpPr>
          <p:nvPr/>
        </p:nvSpPr>
        <p:spPr>
          <a:xfrm>
            <a:off x="4953000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A3A"/>
                </a:solidFill>
              </a:defRPr>
            </a:defPPr>
          </a:lstStyle>
          <a:p>
            <a:pPr>
              <a:defRPr sz="1500" b="1">
                <a:solidFill>
                  <a:srgbClr val="172A3A"/>
                </a:solidFill>
              </a:defRPr>
            </a:pPr>
            <a:r>
              <a:rPr sz="1500" b="1">
                <a:solidFill>
                  <a:srgbClr val="172A3A"/>
                </a:solidFill>
              </a:rPr>
              <a:t>Cliente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47FD669-8945-48CD-B87B-FD79453CF977}"/>
              </a:ext>
            </a:extLst>
          </p:cNvPr>
          <p:cNvSpPr>
            <a:spLocks noGrp="1"/>
          </p:cNvSpPr>
          <p:nvPr/>
        </p:nvSpPr>
        <p:spPr>
          <a:xfrm>
            <a:off x="5000625" y="3714750"/>
            <a:ext cx="25241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Le unità rispondono a segmenti con bisogni diversi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C32D0D47-89BC-452E-8370-82DEC15B518D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6E3BB06A-821B-4958-B37D-4BDB69B140D3}"/>
              </a:ext>
            </a:extLst>
          </p:cNvPr>
          <p:cNvSpPr>
            <a:spLocks noGrp="1"/>
          </p:cNvSpPr>
          <p:nvPr/>
        </p:nvSpPr>
        <p:spPr>
          <a:xfrm>
            <a:off x="9772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3267CD3-24B4-4501-AC19-94AC9EEFC484}"/>
              </a:ext>
            </a:extLst>
          </p:cNvPr>
          <p:cNvSpPr>
            <a:spLocks noGrp="1"/>
          </p:cNvSpPr>
          <p:nvPr/>
        </p:nvSpPr>
        <p:spPr>
          <a:xfrm>
            <a:off x="9772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ED734BF-1370-45E5-900B-236F11B799DB}"/>
              </a:ext>
            </a:extLst>
          </p:cNvPr>
          <p:cNvSpPr>
            <a:spLocks noGrp="1"/>
          </p:cNvSpPr>
          <p:nvPr/>
        </p:nvSpPr>
        <p:spPr>
          <a:xfrm>
            <a:off x="8715375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A3A"/>
                </a:solidFill>
              </a:defRPr>
            </a:defPPr>
          </a:lstStyle>
          <a:p>
            <a:pPr>
              <a:defRPr sz="1500" b="1">
                <a:solidFill>
                  <a:srgbClr val="172A3A"/>
                </a:solidFill>
              </a:defRPr>
            </a:pPr>
            <a:r>
              <a:rPr sz="1500" b="1">
                <a:solidFill>
                  <a:srgbClr val="172A3A"/>
                </a:solidFill>
              </a:rPr>
              <a:t>Territorio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6CF0013-FCE8-4B46-9895-FBFB143E46F8}"/>
              </a:ext>
            </a:extLst>
          </p:cNvPr>
          <p:cNvSpPr>
            <a:spLocks noGrp="1"/>
          </p:cNvSpPr>
          <p:nvPr/>
        </p:nvSpPr>
        <p:spPr>
          <a:xfrm>
            <a:off x="8763000" y="3714750"/>
            <a:ext cx="25241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985"/>
                </a:solidFill>
              </a:defRPr>
            </a:defPPr>
          </a:lstStyle>
          <a:p>
            <a:pPr>
              <a:defRPr sz="1200" b="0">
                <a:solidFill>
                  <a:srgbClr val="687985"/>
                </a:solidFill>
              </a:defRPr>
            </a:pPr>
            <a:r>
              <a:rPr sz="1200" b="0">
                <a:solidFill>
                  <a:srgbClr val="687985"/>
                </a:solidFill>
              </a:rPr>
              <a:t>Le divisioni adattano l’azione a contesti geografici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F13FA05-24A8-4E22-B5B8-B700736F9CF5}"/>
              </a:ext>
            </a:extLst>
          </p:cNvPr>
          <p:cNvSpPr>
            <a:spLocks noGrp="1"/>
          </p:cNvSpPr>
          <p:nvPr/>
        </p:nvSpPr>
        <p:spPr>
          <a:xfrm>
            <a:off x="1762125" y="5381625"/>
            <a:ext cx="8667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A3A"/>
                </a:solidFill>
              </a:defRPr>
            </a:defPPr>
          </a:lstStyle>
          <a:p>
            <a:pPr>
              <a:defRPr sz="1275" b="1">
                <a:solidFill>
                  <a:srgbClr val="172A3A"/>
                </a:solidFill>
              </a:defRPr>
            </a:pPr>
            <a:r>
              <a:rPr sz="1275" b="1">
                <a:solidFill>
                  <a:srgbClr val="172A3A"/>
                </a:solidFill>
              </a:rPr>
              <a:t>La responsabilità sui risultati cresce, ma aumenta il rischio di duplicare risorse e competenze.</a:t>
            </a:r>
          </a:p>
        </p:txBody>
      </p:sp>
    </p:spTree>
    <p:extLst>
      <p:ext uri="{BB962C8B-B14F-4D97-AF65-F5344CB8AC3E}">
        <p14:creationId xmlns:p14="http://schemas.microsoft.com/office/powerpoint/2010/main" val="358225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>
            <a:extLst>
              <a:ext uri="{FF2B5EF4-FFF2-40B4-BE49-F238E27FC236}">
                <a16:creationId xmlns:a16="http://schemas.microsoft.com/office/drawing/2014/main" id="{51B5DB70-1E29-4230-A13E-3159A66792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AB115DF-59F4-4028-8297-028272FC0192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STRUTTURA MULTIDIVISIONALE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B064D7A-BE77-497D-B60A-D2CE18E036AC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Il quartier generale governa divisioni relativamente autonome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3FA8496-1843-41C9-8FEE-BBC1F27FA224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57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Rappresentazione grafica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0F40DBB4-5B9E-40F6-BB9E-556F250C251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6A20AB9-109A-4E1D-B44D-4349C421E47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C8F8DF1-C12F-48B0-9193-49B13E4D495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17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6D70768-4804-43E8-B78F-DC076D1916BE}"/>
              </a:ext>
            </a:extLst>
          </p:cNvPr>
          <p:cNvSpPr>
            <a:spLocks noGrp="1"/>
          </p:cNvSpPr>
          <p:nvPr/>
        </p:nvSpPr>
        <p:spPr>
          <a:xfrm>
            <a:off x="4619625" y="1476375"/>
            <a:ext cx="2952750" cy="552450"/>
          </a:xfrm>
          <a:prstGeom prst="roundRect">
            <a:avLst>
              <a:gd name="adj" fmla="val 20690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69B67AB-2DC7-427D-8DBE-65E132062527}"/>
              </a:ext>
            </a:extLst>
          </p:cNvPr>
          <p:cNvSpPr>
            <a:spLocks noGrp="1"/>
          </p:cNvSpPr>
          <p:nvPr/>
        </p:nvSpPr>
        <p:spPr>
          <a:xfrm>
            <a:off x="4695825" y="1552575"/>
            <a:ext cx="2800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Quartier generale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A076E552-C3E6-4689-8798-BFC1FEAF5478}"/>
              </a:ext>
            </a:extLst>
          </p:cNvPr>
          <p:cNvSpPr>
            <a:spLocks noGrp="1"/>
          </p:cNvSpPr>
          <p:nvPr/>
        </p:nvSpPr>
        <p:spPr>
          <a:xfrm>
            <a:off x="4191000" y="2143125"/>
            <a:ext cx="3810000" cy="47625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2BF967F-0F97-4300-9C6E-F7F08BA934DD}"/>
              </a:ext>
            </a:extLst>
          </p:cNvPr>
          <p:cNvSpPr>
            <a:spLocks noGrp="1"/>
          </p:cNvSpPr>
          <p:nvPr/>
        </p:nvSpPr>
        <p:spPr>
          <a:xfrm>
            <a:off x="4267200" y="2219325"/>
            <a:ext cx="3657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687985"/>
                </a:solidFill>
              </a:defRPr>
            </a:defPPr>
          </a:lstStyle>
          <a:p>
            <a:pPr>
              <a:defRPr sz="1050" b="1">
                <a:solidFill>
                  <a:srgbClr val="687985"/>
                </a:solidFill>
              </a:defRPr>
            </a:pPr>
            <a:r>
              <a:rPr sz="1050" b="1">
                <a:solidFill>
                  <a:srgbClr val="687985"/>
                </a:solidFill>
              </a:rPr>
              <a:t>Strategia | Finanza | Controllo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02983130-77C2-453C-920D-A017A92CED41}"/>
              </a:ext>
            </a:extLst>
          </p:cNvPr>
          <p:cNvSpPr>
            <a:spLocks noGrp="1"/>
          </p:cNvSpPr>
          <p:nvPr/>
        </p:nvSpPr>
        <p:spPr>
          <a:xfrm>
            <a:off x="6096000" y="2619375"/>
            <a:ext cx="0" cy="47625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Connettore 1 12">
            <a:extLst>
              <a:ext uri="{FF2B5EF4-FFF2-40B4-BE49-F238E27FC236}">
                <a16:creationId xmlns:a16="http://schemas.microsoft.com/office/drawing/2014/main" id="{C2A274D1-B25A-4AD7-9B02-93F503EC9E82}"/>
              </a:ext>
            </a:extLst>
          </p:cNvPr>
          <p:cNvSpPr>
            <a:spLocks noGrp="1"/>
          </p:cNvSpPr>
          <p:nvPr/>
        </p:nvSpPr>
        <p:spPr>
          <a:xfrm>
            <a:off x="2190750" y="3095625"/>
            <a:ext cx="7810500" cy="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Connettore 1 13">
            <a:extLst>
              <a:ext uri="{FF2B5EF4-FFF2-40B4-BE49-F238E27FC236}">
                <a16:creationId xmlns:a16="http://schemas.microsoft.com/office/drawing/2014/main" id="{728B23BE-0AD4-4AF9-B1BF-542BB727ACA1}"/>
              </a:ext>
            </a:extLst>
          </p:cNvPr>
          <p:cNvSpPr>
            <a:spLocks noGrp="1"/>
          </p:cNvSpPr>
          <p:nvPr/>
        </p:nvSpPr>
        <p:spPr>
          <a:xfrm>
            <a:off x="1905000" y="3095625"/>
            <a:ext cx="0" cy="38100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D44B7D4B-013C-46DA-9567-676822A9D2E4}"/>
              </a:ext>
            </a:extLst>
          </p:cNvPr>
          <p:cNvSpPr>
            <a:spLocks noGrp="1"/>
          </p:cNvSpPr>
          <p:nvPr/>
        </p:nvSpPr>
        <p:spPr>
          <a:xfrm>
            <a:off x="1238250" y="3476625"/>
            <a:ext cx="1333500" cy="523875"/>
          </a:xfrm>
          <a:prstGeom prst="roundRect">
            <a:avLst>
              <a:gd name="adj" fmla="val 21818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E45C15B-B644-4BF5-8FDE-070CF0D5CEE2}"/>
              </a:ext>
            </a:extLst>
          </p:cNvPr>
          <p:cNvSpPr>
            <a:spLocks noGrp="1"/>
          </p:cNvSpPr>
          <p:nvPr/>
        </p:nvSpPr>
        <p:spPr>
          <a:xfrm>
            <a:off x="1314450" y="3552825"/>
            <a:ext cx="118110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Divisione A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87733744-BE92-46AA-99A1-206FC36F9906}"/>
              </a:ext>
            </a:extLst>
          </p:cNvPr>
          <p:cNvSpPr>
            <a:spLocks noGrp="1"/>
          </p:cNvSpPr>
          <p:nvPr/>
        </p:nvSpPr>
        <p:spPr>
          <a:xfrm>
            <a:off x="1238250" y="4238625"/>
            <a:ext cx="1333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0B086D3-723B-4D87-A8A5-C7A8DDEAB73E}"/>
              </a:ext>
            </a:extLst>
          </p:cNvPr>
          <p:cNvSpPr>
            <a:spLocks noGrp="1"/>
          </p:cNvSpPr>
          <p:nvPr/>
        </p:nvSpPr>
        <p:spPr>
          <a:xfrm>
            <a:off x="1314450" y="4314825"/>
            <a:ext cx="1181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Funzioni proprie</a:t>
            </a:r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34C65AF4-E702-46A1-BE9D-86375E9C3984}"/>
              </a:ext>
            </a:extLst>
          </p:cNvPr>
          <p:cNvSpPr>
            <a:spLocks noGrp="1"/>
          </p:cNvSpPr>
          <p:nvPr/>
        </p:nvSpPr>
        <p:spPr>
          <a:xfrm>
            <a:off x="4857750" y="3095625"/>
            <a:ext cx="0" cy="38100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B68A5A32-FDAE-45E3-8820-2E93E5C11168}"/>
              </a:ext>
            </a:extLst>
          </p:cNvPr>
          <p:cNvSpPr>
            <a:spLocks noGrp="1"/>
          </p:cNvSpPr>
          <p:nvPr/>
        </p:nvSpPr>
        <p:spPr>
          <a:xfrm>
            <a:off x="4191000" y="3476625"/>
            <a:ext cx="1333500" cy="523875"/>
          </a:xfrm>
          <a:prstGeom prst="roundRect">
            <a:avLst>
              <a:gd name="adj" fmla="val 21818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790CBB4-4429-465F-96DB-E225C7D6881E}"/>
              </a:ext>
            </a:extLst>
          </p:cNvPr>
          <p:cNvSpPr>
            <a:spLocks noGrp="1"/>
          </p:cNvSpPr>
          <p:nvPr/>
        </p:nvSpPr>
        <p:spPr>
          <a:xfrm>
            <a:off x="4267200" y="3552825"/>
            <a:ext cx="118110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Divisione B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67727B4D-A9CC-474C-82FB-FF71ADB799C8}"/>
              </a:ext>
            </a:extLst>
          </p:cNvPr>
          <p:cNvSpPr>
            <a:spLocks noGrp="1"/>
          </p:cNvSpPr>
          <p:nvPr/>
        </p:nvSpPr>
        <p:spPr>
          <a:xfrm>
            <a:off x="4191000" y="4238625"/>
            <a:ext cx="1333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B545656B-90E4-4AEF-8AB0-7ED1B7CBB36C}"/>
              </a:ext>
            </a:extLst>
          </p:cNvPr>
          <p:cNvSpPr>
            <a:spLocks noGrp="1"/>
          </p:cNvSpPr>
          <p:nvPr/>
        </p:nvSpPr>
        <p:spPr>
          <a:xfrm>
            <a:off x="4267200" y="4314825"/>
            <a:ext cx="1181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Funzioni proprie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A091BD52-2D6F-4549-8632-AA49CB913E3F}"/>
              </a:ext>
            </a:extLst>
          </p:cNvPr>
          <p:cNvSpPr>
            <a:spLocks noGrp="1"/>
          </p:cNvSpPr>
          <p:nvPr/>
        </p:nvSpPr>
        <p:spPr>
          <a:xfrm>
            <a:off x="7810500" y="3095625"/>
            <a:ext cx="0" cy="38100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821E6E4C-3968-40B5-B31D-9055B0E72D4F}"/>
              </a:ext>
            </a:extLst>
          </p:cNvPr>
          <p:cNvSpPr>
            <a:spLocks noGrp="1"/>
          </p:cNvSpPr>
          <p:nvPr/>
        </p:nvSpPr>
        <p:spPr>
          <a:xfrm>
            <a:off x="7143750" y="3476625"/>
            <a:ext cx="1333500" cy="523875"/>
          </a:xfrm>
          <a:prstGeom prst="roundRect">
            <a:avLst>
              <a:gd name="adj" fmla="val 21818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C11EF60F-67F9-458B-BBCD-6B771049E08C}"/>
              </a:ext>
            </a:extLst>
          </p:cNvPr>
          <p:cNvSpPr>
            <a:spLocks noGrp="1"/>
          </p:cNvSpPr>
          <p:nvPr/>
        </p:nvSpPr>
        <p:spPr>
          <a:xfrm>
            <a:off x="7219950" y="3552825"/>
            <a:ext cx="118110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Divisione C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AB20D50F-CA09-40C2-A223-8CD0CD10DA3F}"/>
              </a:ext>
            </a:extLst>
          </p:cNvPr>
          <p:cNvSpPr>
            <a:spLocks noGrp="1"/>
          </p:cNvSpPr>
          <p:nvPr/>
        </p:nvSpPr>
        <p:spPr>
          <a:xfrm>
            <a:off x="7143750" y="4238625"/>
            <a:ext cx="1333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3D263B9C-52F5-421F-BE35-424EC9A56CB0}"/>
              </a:ext>
            </a:extLst>
          </p:cNvPr>
          <p:cNvSpPr>
            <a:spLocks noGrp="1"/>
          </p:cNvSpPr>
          <p:nvPr/>
        </p:nvSpPr>
        <p:spPr>
          <a:xfrm>
            <a:off x="7219950" y="4314825"/>
            <a:ext cx="1181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Funzioni proprie</a:t>
            </a:r>
          </a:p>
        </p:txBody>
      </p:sp>
      <p:sp>
        <p:nvSpPr>
          <p:cNvPr id="29" name="Connettore 1 28">
            <a:extLst>
              <a:ext uri="{FF2B5EF4-FFF2-40B4-BE49-F238E27FC236}">
                <a16:creationId xmlns:a16="http://schemas.microsoft.com/office/drawing/2014/main" id="{847C2637-1BDB-4EF4-8B86-944EB6D53EE3}"/>
              </a:ext>
            </a:extLst>
          </p:cNvPr>
          <p:cNvSpPr>
            <a:spLocks noGrp="1"/>
          </p:cNvSpPr>
          <p:nvPr/>
        </p:nvSpPr>
        <p:spPr>
          <a:xfrm>
            <a:off x="10763250" y="3095625"/>
            <a:ext cx="0" cy="381000"/>
          </a:xfrm>
          <a:prstGeom prst="line">
            <a:avLst/>
          </a:prstGeom>
          <a:noFill/>
          <a:ln w="28575">
            <a:solidFill>
              <a:srgbClr val="315B7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DC76B046-752A-41C0-885F-D331701430AD}"/>
              </a:ext>
            </a:extLst>
          </p:cNvPr>
          <p:cNvSpPr>
            <a:spLocks noGrp="1"/>
          </p:cNvSpPr>
          <p:nvPr/>
        </p:nvSpPr>
        <p:spPr>
          <a:xfrm>
            <a:off x="10096500" y="3476625"/>
            <a:ext cx="1333500" cy="523875"/>
          </a:xfrm>
          <a:prstGeom prst="roundRect">
            <a:avLst>
              <a:gd name="adj" fmla="val 21818"/>
            </a:avLst>
          </a:prstGeom>
          <a:solidFill>
            <a:srgbClr val="4D8B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785F5769-2EF4-4B40-8AE2-4F825F004F4A}"/>
              </a:ext>
            </a:extLst>
          </p:cNvPr>
          <p:cNvSpPr>
            <a:spLocks noGrp="1"/>
          </p:cNvSpPr>
          <p:nvPr/>
        </p:nvSpPr>
        <p:spPr>
          <a:xfrm>
            <a:off x="10172700" y="3552825"/>
            <a:ext cx="118110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Divisione D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B08091F7-769D-44EE-ADB3-57C23E7D95B8}"/>
              </a:ext>
            </a:extLst>
          </p:cNvPr>
          <p:cNvSpPr>
            <a:spLocks noGrp="1"/>
          </p:cNvSpPr>
          <p:nvPr/>
        </p:nvSpPr>
        <p:spPr>
          <a:xfrm>
            <a:off x="10096500" y="4238625"/>
            <a:ext cx="1333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420B11B1-A92C-41F4-82C4-A0B87724F739}"/>
              </a:ext>
            </a:extLst>
          </p:cNvPr>
          <p:cNvSpPr>
            <a:spLocks noGrp="1"/>
          </p:cNvSpPr>
          <p:nvPr/>
        </p:nvSpPr>
        <p:spPr>
          <a:xfrm>
            <a:off x="10172700" y="4314825"/>
            <a:ext cx="1181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Funzioni proprie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9A487246-FB62-4794-AD7A-A42FF586AC83}"/>
              </a:ext>
            </a:extLst>
          </p:cNvPr>
          <p:cNvSpPr>
            <a:spLocks noGrp="1"/>
          </p:cNvSpPr>
          <p:nvPr/>
        </p:nvSpPr>
        <p:spPr>
          <a:xfrm>
            <a:off x="1809750" y="5334000"/>
            <a:ext cx="857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A3A"/>
                </a:solidFill>
              </a:defRPr>
            </a:defPPr>
          </a:lstStyle>
          <a:p>
            <a:pPr>
              <a:defRPr sz="1275" b="1">
                <a:solidFill>
                  <a:srgbClr val="172A3A"/>
                </a:solidFill>
              </a:defRPr>
            </a:pPr>
            <a:r>
              <a:rPr sz="1275" b="1">
                <a:solidFill>
                  <a:srgbClr val="172A3A"/>
                </a:solidFill>
              </a:rPr>
              <a:t>Il centro definisce strategia e risorse. Le divisioni gestiscono attività e risultati operativi.</a:t>
            </a:r>
          </a:p>
        </p:txBody>
      </p:sp>
    </p:spTree>
    <p:extLst>
      <p:ext uri="{BB962C8B-B14F-4D97-AF65-F5344CB8AC3E}">
        <p14:creationId xmlns:p14="http://schemas.microsoft.com/office/powerpoint/2010/main" val="202395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7632638A-49B5-48BD-AAF5-8664E8E978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91419AB-6749-48B9-9AFD-4BDFA1B44FE2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MULTIDIVISIONALE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0B626EA-A496-49DC-8A2D-91C4D9690E70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Autonomia, controllo e costi di duplicazione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678BC62-338A-40A3-A795-D1C353160B7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FFC7E94-FFE8-421E-9A4F-AE98F016D49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A73C4DE-6C6B-4335-AABE-0B947F1B7F6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18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F8B1CF4-3406-4EB5-8EDF-17A29553890D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256F69B-6252-4595-9FD0-104AADCC450A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5894A72-7417-4FDF-AD89-D2781D530C13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A3A"/>
                </a:solidFill>
              </a:defRPr>
            </a:defPPr>
          </a:lstStyle>
          <a:p>
            <a:pPr>
              <a:defRPr sz="1425" b="1">
                <a:solidFill>
                  <a:srgbClr val="172A3A"/>
                </a:solidFill>
              </a:defRPr>
            </a:pPr>
            <a:r>
              <a:rPr sz="1425" b="1">
                <a:solidFill>
                  <a:srgbClr val="172A3A"/>
                </a:solidFill>
              </a:rPr>
              <a:t>Punti di forza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FDC29C6-3BCE-4D00-B377-E8C2DA8A0705}"/>
              </a:ext>
            </a:extLst>
          </p:cNvPr>
          <p:cNvSpPr>
            <a:spLocks noGrp="1"/>
          </p:cNvSpPr>
          <p:nvPr/>
        </p:nvSpPr>
        <p:spPr>
          <a:xfrm>
            <a:off x="990600" y="2457450"/>
            <a:ext cx="4514850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985"/>
                </a:solidFill>
              </a:defRPr>
            </a:defPPr>
          </a:lstStyle>
          <a:p>
            <a:pPr>
              <a:defRPr sz="1125" b="0">
                <a:solidFill>
                  <a:srgbClr val="687985"/>
                </a:solidFill>
              </a:defRPr>
            </a:pPr>
            <a:r>
              <a:rPr sz="1125" b="0">
                <a:solidFill>
                  <a:srgbClr val="687985"/>
                </a:solidFill>
              </a:rPr>
              <a:t>Riduce il sovraccarico decisionale del vertice operativo. Favorisce responsabilità sui risultati, ricambio manageriale e risposta competitiva.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BA422DD1-7B53-4C57-94F2-58A4C9968611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333750"/>
          </a:xfrm>
          <a:prstGeom prst="roundRect">
            <a:avLst>
              <a:gd name="adj" fmla="val 3429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A6384DC-ADF2-4A93-9C29-C453BF4FF333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DA4730A-DA40-4D72-A8F1-1C73A40158C1}"/>
              </a:ext>
            </a:extLst>
          </p:cNvPr>
          <p:cNvSpPr>
            <a:spLocks noGrp="1"/>
          </p:cNvSpPr>
          <p:nvPr/>
        </p:nvSpPr>
        <p:spPr>
          <a:xfrm>
            <a:off x="6705600" y="19812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Punti di attenzione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D3C7BE8-62C3-4BD8-9B83-8616FD445726}"/>
              </a:ext>
            </a:extLst>
          </p:cNvPr>
          <p:cNvSpPr>
            <a:spLocks noGrp="1"/>
          </p:cNvSpPr>
          <p:nvPr/>
        </p:nvSpPr>
        <p:spPr>
          <a:xfrm>
            <a:off x="6705600" y="2457450"/>
            <a:ext cx="4514850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6F1F5"/>
                </a:solidFill>
              </a:defRPr>
            </a:defPPr>
          </a:lstStyle>
          <a:p>
            <a:pPr>
              <a:defRPr sz="1125" b="0">
                <a:solidFill>
                  <a:srgbClr val="E6F1F5"/>
                </a:solidFill>
              </a:defRPr>
            </a:pPr>
            <a:r>
              <a:rPr sz="1125" b="0">
                <a:solidFill>
                  <a:srgbClr val="E6F1F5"/>
                </a:solidFill>
              </a:rPr>
              <a:t>Duplica alcune funzioni, riduce economie di scala e richiede sistemi affidabili per coordinare e valutare le divisioni.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37538C7-AF6B-4262-9AE2-BD1EBC00E3E2}"/>
              </a:ext>
            </a:extLst>
          </p:cNvPr>
          <p:cNvSpPr>
            <a:spLocks noGrp="1"/>
          </p:cNvSpPr>
          <p:nvPr/>
        </p:nvSpPr>
        <p:spPr>
          <a:xfrm>
            <a:off x="2143125" y="5476875"/>
            <a:ext cx="7905750" cy="457200"/>
          </a:xfrm>
          <a:prstGeom prst="roundRect">
            <a:avLst>
              <a:gd name="adj" fmla="val 25000"/>
            </a:avLst>
          </a:prstGeom>
          <a:solidFill>
            <a:srgbClr val="F2E8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F8F07CD-0F0E-41BE-9B54-8D29281F5978}"/>
              </a:ext>
            </a:extLst>
          </p:cNvPr>
          <p:cNvSpPr>
            <a:spLocks noGrp="1"/>
          </p:cNvSpPr>
          <p:nvPr/>
        </p:nvSpPr>
        <p:spPr>
          <a:xfrm>
            <a:off x="2381250" y="5572125"/>
            <a:ext cx="742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72A3A"/>
                </a:solidFill>
              </a:defRPr>
            </a:defPPr>
          </a:lstStyle>
          <a:p>
            <a:pPr>
              <a:defRPr sz="1200" b="1">
                <a:solidFill>
                  <a:srgbClr val="172A3A"/>
                </a:solidFill>
              </a:defRPr>
            </a:pPr>
            <a:r>
              <a:rPr sz="1200" b="1">
                <a:solidFill>
                  <a:srgbClr val="172A3A"/>
                </a:solidFill>
              </a:rPr>
              <a:t>Il quartier generale deve governare il portafoglio senza annullare l’autonomia divisionale.</a:t>
            </a:r>
          </a:p>
        </p:txBody>
      </p:sp>
    </p:spTree>
    <p:extLst>
      <p:ext uri="{BB962C8B-B14F-4D97-AF65-F5344CB8AC3E}">
        <p14:creationId xmlns:p14="http://schemas.microsoft.com/office/powerpoint/2010/main" val="812882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tangolo 46">
            <a:extLst>
              <a:ext uri="{FF2B5EF4-FFF2-40B4-BE49-F238E27FC236}">
                <a16:creationId xmlns:a16="http://schemas.microsoft.com/office/drawing/2014/main" id="{281A45F3-5177-4E4E-ABA0-9F0EDFF49D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7870339-C83A-4A81-9808-600E661AB5F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STRUTTURA A MATRICE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479F863-951E-4CB6-8A93-01DF7B51D164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Funzioni e progetti condividono l’autorità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F9EC290-95B9-488D-B3E2-1E398D24422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970388F-4F6E-4B2E-8EEE-E741F3F07AF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D7420A9-EDF9-411B-BE3B-7502D82A7A7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19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6C64B16-5BA8-43A9-A518-8A9AB7753A0C}"/>
              </a:ext>
            </a:extLst>
          </p:cNvPr>
          <p:cNvSpPr>
            <a:spLocks noGrp="1"/>
          </p:cNvSpPr>
          <p:nvPr/>
        </p:nvSpPr>
        <p:spPr>
          <a:xfrm>
            <a:off x="4572000" y="1809750"/>
            <a:ext cx="1714500" cy="476250"/>
          </a:xfrm>
          <a:prstGeom prst="roundRect">
            <a:avLst>
              <a:gd name="adj" fmla="val 24000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D3686DC-228F-4E7E-8B89-B6F34A0E036D}"/>
              </a:ext>
            </a:extLst>
          </p:cNvPr>
          <p:cNvSpPr>
            <a:spLocks noGrp="1"/>
          </p:cNvSpPr>
          <p:nvPr/>
        </p:nvSpPr>
        <p:spPr>
          <a:xfrm>
            <a:off x="4648200" y="1885950"/>
            <a:ext cx="1562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Progetto A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FB1E317A-6388-4F5E-A151-511D6567FABA}"/>
              </a:ext>
            </a:extLst>
          </p:cNvPr>
          <p:cNvSpPr>
            <a:spLocks noGrp="1"/>
          </p:cNvSpPr>
          <p:nvPr/>
        </p:nvSpPr>
        <p:spPr>
          <a:xfrm>
            <a:off x="6572250" y="1809750"/>
            <a:ext cx="1714500" cy="476250"/>
          </a:xfrm>
          <a:prstGeom prst="roundRect">
            <a:avLst>
              <a:gd name="adj" fmla="val 24000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7EBF6A9-C22F-4FC6-A2D5-2AE3A80F7EAE}"/>
              </a:ext>
            </a:extLst>
          </p:cNvPr>
          <p:cNvSpPr>
            <a:spLocks noGrp="1"/>
          </p:cNvSpPr>
          <p:nvPr/>
        </p:nvSpPr>
        <p:spPr>
          <a:xfrm>
            <a:off x="6648450" y="1885950"/>
            <a:ext cx="1562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Progetto B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B7332E66-B694-442A-BFB1-0A826C45FE3C}"/>
              </a:ext>
            </a:extLst>
          </p:cNvPr>
          <p:cNvSpPr>
            <a:spLocks noGrp="1"/>
          </p:cNvSpPr>
          <p:nvPr/>
        </p:nvSpPr>
        <p:spPr>
          <a:xfrm>
            <a:off x="8572500" y="1809750"/>
            <a:ext cx="1714500" cy="476250"/>
          </a:xfrm>
          <a:prstGeom prst="roundRect">
            <a:avLst>
              <a:gd name="adj" fmla="val 24000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E82CD01-3F0A-4AD9-BD71-22D902D69F72}"/>
              </a:ext>
            </a:extLst>
          </p:cNvPr>
          <p:cNvSpPr>
            <a:spLocks noGrp="1"/>
          </p:cNvSpPr>
          <p:nvPr/>
        </p:nvSpPr>
        <p:spPr>
          <a:xfrm>
            <a:off x="8648700" y="1885950"/>
            <a:ext cx="1562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Progetto C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6E94EB3-C608-4E7B-9684-CF6431635589}"/>
              </a:ext>
            </a:extLst>
          </p:cNvPr>
          <p:cNvSpPr>
            <a:spLocks noGrp="1"/>
          </p:cNvSpPr>
          <p:nvPr/>
        </p:nvSpPr>
        <p:spPr>
          <a:xfrm>
            <a:off x="1619250" y="2571750"/>
            <a:ext cx="2000250" cy="457200"/>
          </a:xfrm>
          <a:prstGeom prst="roundRect">
            <a:avLst>
              <a:gd name="adj" fmla="val 25000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BE94832-1D79-49C1-AE48-7F14C44C0CAB}"/>
              </a:ext>
            </a:extLst>
          </p:cNvPr>
          <p:cNvSpPr>
            <a:spLocks noGrp="1"/>
          </p:cNvSpPr>
          <p:nvPr/>
        </p:nvSpPr>
        <p:spPr>
          <a:xfrm>
            <a:off x="1695450" y="2647950"/>
            <a:ext cx="1847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Produzione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C2FC0900-1F61-4232-B886-3750E0DDEDEA}"/>
              </a:ext>
            </a:extLst>
          </p:cNvPr>
          <p:cNvSpPr>
            <a:spLocks noGrp="1"/>
          </p:cNvSpPr>
          <p:nvPr/>
        </p:nvSpPr>
        <p:spPr>
          <a:xfrm>
            <a:off x="4572000" y="25717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A3E2555-6A47-455E-8761-B3CCB7E7265D}"/>
              </a:ext>
            </a:extLst>
          </p:cNvPr>
          <p:cNvSpPr>
            <a:spLocks noGrp="1"/>
          </p:cNvSpPr>
          <p:nvPr/>
        </p:nvSpPr>
        <p:spPr>
          <a:xfrm>
            <a:off x="4667250" y="26670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7749F7C6-BEC2-4E0E-8ADB-8A9751F3F920}"/>
              </a:ext>
            </a:extLst>
          </p:cNvPr>
          <p:cNvSpPr>
            <a:spLocks noGrp="1"/>
          </p:cNvSpPr>
          <p:nvPr/>
        </p:nvSpPr>
        <p:spPr>
          <a:xfrm>
            <a:off x="6572250" y="25717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6FE6425-FE31-4CFC-977E-CB9110D68D65}"/>
              </a:ext>
            </a:extLst>
          </p:cNvPr>
          <p:cNvSpPr>
            <a:spLocks noGrp="1"/>
          </p:cNvSpPr>
          <p:nvPr/>
        </p:nvSpPr>
        <p:spPr>
          <a:xfrm>
            <a:off x="6667500" y="26670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B99216FA-D17C-4BFE-81A3-F5D978D67E34}"/>
              </a:ext>
            </a:extLst>
          </p:cNvPr>
          <p:cNvSpPr>
            <a:spLocks noGrp="1"/>
          </p:cNvSpPr>
          <p:nvPr/>
        </p:nvSpPr>
        <p:spPr>
          <a:xfrm>
            <a:off x="8572500" y="25717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1266EAD-4EF2-4840-8C47-36849B80512A}"/>
              </a:ext>
            </a:extLst>
          </p:cNvPr>
          <p:cNvSpPr>
            <a:spLocks noGrp="1"/>
          </p:cNvSpPr>
          <p:nvPr/>
        </p:nvSpPr>
        <p:spPr>
          <a:xfrm>
            <a:off x="8667750" y="26670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1DAD89D7-896E-45D9-94C2-6E0CCA02F17A}"/>
              </a:ext>
            </a:extLst>
          </p:cNvPr>
          <p:cNvSpPr>
            <a:spLocks noGrp="1"/>
          </p:cNvSpPr>
          <p:nvPr/>
        </p:nvSpPr>
        <p:spPr>
          <a:xfrm>
            <a:off x="1619250" y="3257550"/>
            <a:ext cx="2000250" cy="457200"/>
          </a:xfrm>
          <a:prstGeom prst="roundRect">
            <a:avLst>
              <a:gd name="adj" fmla="val 25000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D09B77D-C290-409E-AA7C-DB267B96E2A4}"/>
              </a:ext>
            </a:extLst>
          </p:cNvPr>
          <p:cNvSpPr>
            <a:spLocks noGrp="1"/>
          </p:cNvSpPr>
          <p:nvPr/>
        </p:nvSpPr>
        <p:spPr>
          <a:xfrm>
            <a:off x="1695450" y="3333750"/>
            <a:ext cx="1847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Marketing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56D1854C-4E06-4233-BC9B-3AC5FE0BB556}"/>
              </a:ext>
            </a:extLst>
          </p:cNvPr>
          <p:cNvSpPr>
            <a:spLocks noGrp="1"/>
          </p:cNvSpPr>
          <p:nvPr/>
        </p:nvSpPr>
        <p:spPr>
          <a:xfrm>
            <a:off x="4572000" y="32575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AEE77F3-DF48-43D5-AFA0-FC63582D04F0}"/>
              </a:ext>
            </a:extLst>
          </p:cNvPr>
          <p:cNvSpPr>
            <a:spLocks noGrp="1"/>
          </p:cNvSpPr>
          <p:nvPr/>
        </p:nvSpPr>
        <p:spPr>
          <a:xfrm>
            <a:off x="4667250" y="33528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BA439CEA-74D3-40D6-B507-688B6E44FC96}"/>
              </a:ext>
            </a:extLst>
          </p:cNvPr>
          <p:cNvSpPr>
            <a:spLocks noGrp="1"/>
          </p:cNvSpPr>
          <p:nvPr/>
        </p:nvSpPr>
        <p:spPr>
          <a:xfrm>
            <a:off x="6572250" y="32575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DEC9273-4B95-4118-87EA-3C272CC3CFED}"/>
              </a:ext>
            </a:extLst>
          </p:cNvPr>
          <p:cNvSpPr>
            <a:spLocks noGrp="1"/>
          </p:cNvSpPr>
          <p:nvPr/>
        </p:nvSpPr>
        <p:spPr>
          <a:xfrm>
            <a:off x="6667500" y="33528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1349B5D9-12AF-4FAF-B020-AFBB2834E2B2}"/>
              </a:ext>
            </a:extLst>
          </p:cNvPr>
          <p:cNvSpPr>
            <a:spLocks noGrp="1"/>
          </p:cNvSpPr>
          <p:nvPr/>
        </p:nvSpPr>
        <p:spPr>
          <a:xfrm>
            <a:off x="8572500" y="32575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95590EA0-E05B-4CD7-9665-DA4C9F0D46D2}"/>
              </a:ext>
            </a:extLst>
          </p:cNvPr>
          <p:cNvSpPr>
            <a:spLocks noGrp="1"/>
          </p:cNvSpPr>
          <p:nvPr/>
        </p:nvSpPr>
        <p:spPr>
          <a:xfrm>
            <a:off x="8667750" y="33528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F8105C6F-8FA8-40C7-9AD8-DC6BCABF2A8D}"/>
              </a:ext>
            </a:extLst>
          </p:cNvPr>
          <p:cNvSpPr>
            <a:spLocks noGrp="1"/>
          </p:cNvSpPr>
          <p:nvPr/>
        </p:nvSpPr>
        <p:spPr>
          <a:xfrm>
            <a:off x="1619250" y="3943350"/>
            <a:ext cx="2000250" cy="457200"/>
          </a:xfrm>
          <a:prstGeom prst="roundRect">
            <a:avLst>
              <a:gd name="adj" fmla="val 25000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B554B943-6C5A-4D17-B8A2-9FD7DD88B4A7}"/>
              </a:ext>
            </a:extLst>
          </p:cNvPr>
          <p:cNvSpPr>
            <a:spLocks noGrp="1"/>
          </p:cNvSpPr>
          <p:nvPr/>
        </p:nvSpPr>
        <p:spPr>
          <a:xfrm>
            <a:off x="1695450" y="4019550"/>
            <a:ext cx="1847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EC2DA883-DB25-4882-B7B2-670CCA7DF39D}"/>
              </a:ext>
            </a:extLst>
          </p:cNvPr>
          <p:cNvSpPr>
            <a:spLocks noGrp="1"/>
          </p:cNvSpPr>
          <p:nvPr/>
        </p:nvSpPr>
        <p:spPr>
          <a:xfrm>
            <a:off x="4572000" y="39433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36187550-F8D2-430E-A4BA-4E00D45AA5A7}"/>
              </a:ext>
            </a:extLst>
          </p:cNvPr>
          <p:cNvSpPr>
            <a:spLocks noGrp="1"/>
          </p:cNvSpPr>
          <p:nvPr/>
        </p:nvSpPr>
        <p:spPr>
          <a:xfrm>
            <a:off x="4667250" y="40386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2D1E50A0-A805-4C4D-B18C-2A4270262536}"/>
              </a:ext>
            </a:extLst>
          </p:cNvPr>
          <p:cNvSpPr>
            <a:spLocks noGrp="1"/>
          </p:cNvSpPr>
          <p:nvPr/>
        </p:nvSpPr>
        <p:spPr>
          <a:xfrm>
            <a:off x="6572250" y="39433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C775453D-5823-4870-8721-CE2F7EC3C442}"/>
              </a:ext>
            </a:extLst>
          </p:cNvPr>
          <p:cNvSpPr>
            <a:spLocks noGrp="1"/>
          </p:cNvSpPr>
          <p:nvPr/>
        </p:nvSpPr>
        <p:spPr>
          <a:xfrm>
            <a:off x="6667500" y="40386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D82F2F87-BFA8-4B5C-902F-56C00B99119E}"/>
              </a:ext>
            </a:extLst>
          </p:cNvPr>
          <p:cNvSpPr>
            <a:spLocks noGrp="1"/>
          </p:cNvSpPr>
          <p:nvPr/>
        </p:nvSpPr>
        <p:spPr>
          <a:xfrm>
            <a:off x="8572500" y="39433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FEEAC421-89DC-43BA-9024-065F2DCD48F9}"/>
              </a:ext>
            </a:extLst>
          </p:cNvPr>
          <p:cNvSpPr>
            <a:spLocks noGrp="1"/>
          </p:cNvSpPr>
          <p:nvPr/>
        </p:nvSpPr>
        <p:spPr>
          <a:xfrm>
            <a:off x="8667750" y="40386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37" name="Rettangolo con angoli arrotondati 36">
            <a:extLst>
              <a:ext uri="{FF2B5EF4-FFF2-40B4-BE49-F238E27FC236}">
                <a16:creationId xmlns:a16="http://schemas.microsoft.com/office/drawing/2014/main" id="{34B9D23C-C0EF-4656-BB77-CD13EF909523}"/>
              </a:ext>
            </a:extLst>
          </p:cNvPr>
          <p:cNvSpPr>
            <a:spLocks noGrp="1"/>
          </p:cNvSpPr>
          <p:nvPr/>
        </p:nvSpPr>
        <p:spPr>
          <a:xfrm>
            <a:off x="1619250" y="4629150"/>
            <a:ext cx="2000250" cy="457200"/>
          </a:xfrm>
          <a:prstGeom prst="roundRect">
            <a:avLst>
              <a:gd name="adj" fmla="val 25000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21688EB2-C96D-4889-A0F1-C16009433D47}"/>
              </a:ext>
            </a:extLst>
          </p:cNvPr>
          <p:cNvSpPr>
            <a:spLocks noGrp="1"/>
          </p:cNvSpPr>
          <p:nvPr/>
        </p:nvSpPr>
        <p:spPr>
          <a:xfrm>
            <a:off x="1695450" y="4705350"/>
            <a:ext cx="1847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Tecnologia</a:t>
            </a:r>
          </a:p>
        </p:txBody>
      </p:sp>
      <p:sp>
        <p:nvSpPr>
          <p:cNvPr id="39" name="Rettangolo con angoli arrotondati 38">
            <a:extLst>
              <a:ext uri="{FF2B5EF4-FFF2-40B4-BE49-F238E27FC236}">
                <a16:creationId xmlns:a16="http://schemas.microsoft.com/office/drawing/2014/main" id="{A2F84886-AEF7-4BAE-B61C-C2455C588956}"/>
              </a:ext>
            </a:extLst>
          </p:cNvPr>
          <p:cNvSpPr>
            <a:spLocks noGrp="1"/>
          </p:cNvSpPr>
          <p:nvPr/>
        </p:nvSpPr>
        <p:spPr>
          <a:xfrm>
            <a:off x="4572000" y="46291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1C0C8E6F-FFC3-41F9-A901-690D16D43165}"/>
              </a:ext>
            </a:extLst>
          </p:cNvPr>
          <p:cNvSpPr>
            <a:spLocks noGrp="1"/>
          </p:cNvSpPr>
          <p:nvPr/>
        </p:nvSpPr>
        <p:spPr>
          <a:xfrm>
            <a:off x="4667250" y="47244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41" name="Rettangolo con angoli arrotondati 40">
            <a:extLst>
              <a:ext uri="{FF2B5EF4-FFF2-40B4-BE49-F238E27FC236}">
                <a16:creationId xmlns:a16="http://schemas.microsoft.com/office/drawing/2014/main" id="{860BCA3A-AA59-43DF-8BCA-364FF787C883}"/>
              </a:ext>
            </a:extLst>
          </p:cNvPr>
          <p:cNvSpPr>
            <a:spLocks noGrp="1"/>
          </p:cNvSpPr>
          <p:nvPr/>
        </p:nvSpPr>
        <p:spPr>
          <a:xfrm>
            <a:off x="6572250" y="46291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61CFDCA0-4DC0-45B2-B38D-37A93CDFDB43}"/>
              </a:ext>
            </a:extLst>
          </p:cNvPr>
          <p:cNvSpPr>
            <a:spLocks noGrp="1"/>
          </p:cNvSpPr>
          <p:nvPr/>
        </p:nvSpPr>
        <p:spPr>
          <a:xfrm>
            <a:off x="6667500" y="47244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43" name="Rettangolo con angoli arrotondati 42">
            <a:extLst>
              <a:ext uri="{FF2B5EF4-FFF2-40B4-BE49-F238E27FC236}">
                <a16:creationId xmlns:a16="http://schemas.microsoft.com/office/drawing/2014/main" id="{FCBCA9A7-2140-49AF-B6C0-4D7436C3302B}"/>
              </a:ext>
            </a:extLst>
          </p:cNvPr>
          <p:cNvSpPr>
            <a:spLocks noGrp="1"/>
          </p:cNvSpPr>
          <p:nvPr/>
        </p:nvSpPr>
        <p:spPr>
          <a:xfrm>
            <a:off x="8572500" y="4629150"/>
            <a:ext cx="1714500" cy="4572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C03ADAEF-8ACC-4F82-ABD3-956019E693C5}"/>
              </a:ext>
            </a:extLst>
          </p:cNvPr>
          <p:cNvSpPr>
            <a:spLocks noGrp="1"/>
          </p:cNvSpPr>
          <p:nvPr/>
        </p:nvSpPr>
        <p:spPr>
          <a:xfrm>
            <a:off x="8667750" y="47244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985"/>
                </a:solidFill>
              </a:defRPr>
            </a:defPPr>
          </a:lstStyle>
          <a:p>
            <a:pPr>
              <a:defRPr sz="900" b="1">
                <a:solidFill>
                  <a:srgbClr val="687985"/>
                </a:solidFill>
              </a:defRPr>
            </a:pPr>
            <a:r>
              <a:rPr sz="900" b="1">
                <a:solidFill>
                  <a:srgbClr val="687985"/>
                </a:solidFill>
              </a:rPr>
              <a:t>Collaborazione</a:t>
            </a: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EB2EF12C-FD3C-4DCB-BB51-EFEC735C2159}"/>
              </a:ext>
            </a:extLst>
          </p:cNvPr>
          <p:cNvSpPr>
            <a:spLocks noGrp="1"/>
          </p:cNvSpPr>
          <p:nvPr/>
        </p:nvSpPr>
        <p:spPr>
          <a:xfrm>
            <a:off x="1524000" y="5619750"/>
            <a:ext cx="447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315B7C"/>
                </a:solidFill>
              </a:defRPr>
            </a:defPPr>
          </a:lstStyle>
          <a:p>
            <a:pPr>
              <a:defRPr sz="1125" b="1">
                <a:solidFill>
                  <a:srgbClr val="315B7C"/>
                </a:solidFill>
              </a:defRPr>
            </a:pPr>
            <a:r>
              <a:rPr sz="1125" b="1">
                <a:solidFill>
                  <a:srgbClr val="315B7C"/>
                </a:solidFill>
              </a:rPr>
              <a:t>Vantaggio: flessibilità e uso condiviso delle competenze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E1C3A19B-EBC8-498F-B1FF-82C1FC46D79D}"/>
              </a:ext>
            </a:extLst>
          </p:cNvPr>
          <p:cNvSpPr>
            <a:spLocks noGrp="1"/>
          </p:cNvSpPr>
          <p:nvPr/>
        </p:nvSpPr>
        <p:spPr>
          <a:xfrm>
            <a:off x="6191250" y="5619750"/>
            <a:ext cx="447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C86146"/>
                </a:solidFill>
              </a:defRPr>
            </a:defPPr>
          </a:lstStyle>
          <a:p>
            <a:pPr>
              <a:defRPr sz="1125" b="1">
                <a:solidFill>
                  <a:srgbClr val="C86146"/>
                </a:solidFill>
              </a:defRPr>
            </a:pPr>
            <a:r>
              <a:rPr sz="1125" b="1">
                <a:solidFill>
                  <a:srgbClr val="C86146"/>
                </a:solidFill>
              </a:rPr>
              <a:t>Rischio: doppia autorità e conflitti sulle priorità</a:t>
            </a:r>
          </a:p>
        </p:txBody>
      </p:sp>
    </p:spTree>
    <p:extLst>
      <p:ext uri="{BB962C8B-B14F-4D97-AF65-F5344CB8AC3E}">
        <p14:creationId xmlns:p14="http://schemas.microsoft.com/office/powerpoint/2010/main" val="616594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ttangolo 54">
            <a:extLst>
              <a:ext uri="{FF2B5EF4-FFF2-40B4-BE49-F238E27FC236}">
                <a16:creationId xmlns:a16="http://schemas.microsoft.com/office/drawing/2014/main" id="{B814F376-D18B-4089-920A-8B7F231BDD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F51FA74-4CB7-4461-AC5A-D5ED733E363D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CONFRONTO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8176ECB-100D-4169-A42F-FEE61C20591F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Ogni struttura risolve un problema e ne crea un altro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930FB99-641B-4425-A293-301EF0253F9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3AF1BD1-7F61-4945-AA7C-C3E36C4126A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44D9D1C-A87F-4E34-9395-74194C4E79B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20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72890E0-67BE-436F-9D03-DAA05B9DFE60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98C731F-A830-4FAB-9826-47A7CEB63B02}"/>
              </a:ext>
            </a:extLst>
          </p:cNvPr>
          <p:cNvSpPr>
            <a:spLocks noGrp="1"/>
          </p:cNvSpPr>
          <p:nvPr/>
        </p:nvSpPr>
        <p:spPr>
          <a:xfrm>
            <a:off x="742950" y="1724025"/>
            <a:ext cx="1562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Forma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76D89DDE-9F33-4720-8D7B-8C0FF60A7C56}"/>
              </a:ext>
            </a:extLst>
          </p:cNvPr>
          <p:cNvSpPr>
            <a:spLocks noGrp="1"/>
          </p:cNvSpPr>
          <p:nvPr/>
        </p:nvSpPr>
        <p:spPr>
          <a:xfrm>
            <a:off x="2571750" y="1619250"/>
            <a:ext cx="2809875" cy="495300"/>
          </a:xfrm>
          <a:prstGeom prst="roundRect">
            <a:avLst>
              <a:gd name="adj" fmla="val 23077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57F6C1B-3DE1-446D-8E44-D51A697D927A}"/>
              </a:ext>
            </a:extLst>
          </p:cNvPr>
          <p:cNvSpPr>
            <a:spLocks noGrp="1"/>
          </p:cNvSpPr>
          <p:nvPr/>
        </p:nvSpPr>
        <p:spPr>
          <a:xfrm>
            <a:off x="2647950" y="1724025"/>
            <a:ext cx="26574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Adatta quando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1E8548B-9216-4D75-8B00-165CDE4AE04A}"/>
              </a:ext>
            </a:extLst>
          </p:cNvPr>
          <p:cNvSpPr>
            <a:spLocks noGrp="1"/>
          </p:cNvSpPr>
          <p:nvPr/>
        </p:nvSpPr>
        <p:spPr>
          <a:xfrm>
            <a:off x="5572125" y="1619250"/>
            <a:ext cx="2809875" cy="495300"/>
          </a:xfrm>
          <a:prstGeom prst="roundRect">
            <a:avLst>
              <a:gd name="adj" fmla="val 23077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621EC21-FCE3-4519-8489-EF8DB2D8AFCA}"/>
              </a:ext>
            </a:extLst>
          </p:cNvPr>
          <p:cNvSpPr>
            <a:spLocks noGrp="1"/>
          </p:cNvSpPr>
          <p:nvPr/>
        </p:nvSpPr>
        <p:spPr>
          <a:xfrm>
            <a:off x="5648325" y="1724025"/>
            <a:ext cx="26574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Punto di forza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FFF0AFC-5CA8-4995-818C-531EA46C3B21}"/>
              </a:ext>
            </a:extLst>
          </p:cNvPr>
          <p:cNvSpPr>
            <a:spLocks noGrp="1"/>
          </p:cNvSpPr>
          <p:nvPr/>
        </p:nvSpPr>
        <p:spPr>
          <a:xfrm>
            <a:off x="8572500" y="1619250"/>
            <a:ext cx="2952750" cy="495300"/>
          </a:xfrm>
          <a:prstGeom prst="roundRect">
            <a:avLst>
              <a:gd name="adj" fmla="val 23077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0E9E4C3-32D7-48DD-BFEF-F53BD9B14409}"/>
              </a:ext>
            </a:extLst>
          </p:cNvPr>
          <p:cNvSpPr>
            <a:spLocks noGrp="1"/>
          </p:cNvSpPr>
          <p:nvPr/>
        </p:nvSpPr>
        <p:spPr>
          <a:xfrm>
            <a:off x="8648700" y="1724025"/>
            <a:ext cx="2800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Rischio principale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0CDA8D8-2AAB-4A1D-8AD2-A354D50298BF}"/>
              </a:ext>
            </a:extLst>
          </p:cNvPr>
          <p:cNvSpPr>
            <a:spLocks noGrp="1"/>
          </p:cNvSpPr>
          <p:nvPr/>
        </p:nvSpPr>
        <p:spPr>
          <a:xfrm>
            <a:off x="666750" y="2190750"/>
            <a:ext cx="171450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D56C9E7-8E2A-4E23-BE67-5EE1461A6DEF}"/>
              </a:ext>
            </a:extLst>
          </p:cNvPr>
          <p:cNvSpPr>
            <a:spLocks noGrp="1"/>
          </p:cNvSpPr>
          <p:nvPr/>
        </p:nvSpPr>
        <p:spPr>
          <a:xfrm>
            <a:off x="762000" y="228600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72A3A"/>
                </a:solidFill>
              </a:defRPr>
            </a:defPPr>
          </a:lstStyle>
          <a:p>
            <a:pPr>
              <a:defRPr sz="975" b="1">
                <a:solidFill>
                  <a:srgbClr val="172A3A"/>
                </a:solidFill>
              </a:defRPr>
            </a:pPr>
            <a:r>
              <a:rPr sz="975" b="1">
                <a:solidFill>
                  <a:srgbClr val="172A3A"/>
                </a:solidFill>
              </a:rPr>
              <a:t>Semplice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2B850AFE-D117-4318-A4A0-5EDE5F17A4BD}"/>
              </a:ext>
            </a:extLst>
          </p:cNvPr>
          <p:cNvSpPr>
            <a:spLocks noGrp="1"/>
          </p:cNvSpPr>
          <p:nvPr/>
        </p:nvSpPr>
        <p:spPr>
          <a:xfrm>
            <a:off x="2571750" y="2190750"/>
            <a:ext cx="280987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F11948A-BD98-4EDE-8B43-C931524B1ECB}"/>
              </a:ext>
            </a:extLst>
          </p:cNvPr>
          <p:cNvSpPr>
            <a:spLocks noGrp="1"/>
          </p:cNvSpPr>
          <p:nvPr/>
        </p:nvSpPr>
        <p:spPr>
          <a:xfrm>
            <a:off x="2667000" y="2286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Dimensioni ridotte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BD41868-EE60-45D7-B71C-9F9829E593B6}"/>
              </a:ext>
            </a:extLst>
          </p:cNvPr>
          <p:cNvSpPr>
            <a:spLocks noGrp="1"/>
          </p:cNvSpPr>
          <p:nvPr/>
        </p:nvSpPr>
        <p:spPr>
          <a:xfrm>
            <a:off x="5572125" y="2190750"/>
            <a:ext cx="280987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971F2CE-C54D-4A3C-A507-6E2183F7653F}"/>
              </a:ext>
            </a:extLst>
          </p:cNvPr>
          <p:cNvSpPr>
            <a:spLocks noGrp="1"/>
          </p:cNvSpPr>
          <p:nvPr/>
        </p:nvSpPr>
        <p:spPr>
          <a:xfrm>
            <a:off x="5667375" y="2286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Rapidità</a:t>
            </a: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B33DCB1A-D012-4B67-B627-4369D513617D}"/>
              </a:ext>
            </a:extLst>
          </p:cNvPr>
          <p:cNvSpPr>
            <a:spLocks noGrp="1"/>
          </p:cNvSpPr>
          <p:nvPr/>
        </p:nvSpPr>
        <p:spPr>
          <a:xfrm>
            <a:off x="8572500" y="2190750"/>
            <a:ext cx="295275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A75AD9A-D821-47F2-AB17-5AE8577286AD}"/>
              </a:ext>
            </a:extLst>
          </p:cNvPr>
          <p:cNvSpPr>
            <a:spLocks noGrp="1"/>
          </p:cNvSpPr>
          <p:nvPr/>
        </p:nvSpPr>
        <p:spPr>
          <a:xfrm>
            <a:off x="8667750" y="228600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Dipendenza dal vertice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E24B32F5-427A-4F55-816B-90C1D315D14C}"/>
              </a:ext>
            </a:extLst>
          </p:cNvPr>
          <p:cNvSpPr>
            <a:spLocks noGrp="1"/>
          </p:cNvSpPr>
          <p:nvPr/>
        </p:nvSpPr>
        <p:spPr>
          <a:xfrm>
            <a:off x="666750" y="2914650"/>
            <a:ext cx="1714500" cy="590550"/>
          </a:xfrm>
          <a:prstGeom prst="roundRect">
            <a:avLst>
              <a:gd name="adj" fmla="val 19355"/>
            </a:avLst>
          </a:prstGeom>
          <a:solidFill>
            <a:srgbClr val="E6F1F5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4484F951-2740-482F-8661-49BDE2082864}"/>
              </a:ext>
            </a:extLst>
          </p:cNvPr>
          <p:cNvSpPr>
            <a:spLocks noGrp="1"/>
          </p:cNvSpPr>
          <p:nvPr/>
        </p:nvSpPr>
        <p:spPr>
          <a:xfrm>
            <a:off x="762000" y="300990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72A3A"/>
                </a:solidFill>
              </a:defRPr>
            </a:defPPr>
          </a:lstStyle>
          <a:p>
            <a:pPr>
              <a:defRPr sz="975" b="1">
                <a:solidFill>
                  <a:srgbClr val="172A3A"/>
                </a:solidFill>
              </a:defRPr>
            </a:pPr>
            <a:r>
              <a:rPr sz="975" b="1">
                <a:solidFill>
                  <a:srgbClr val="172A3A"/>
                </a:solidFill>
              </a:rPr>
              <a:t>Funzionale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6CED82FD-60CF-495B-91AB-AEEC4D29F4A7}"/>
              </a:ext>
            </a:extLst>
          </p:cNvPr>
          <p:cNvSpPr>
            <a:spLocks noGrp="1"/>
          </p:cNvSpPr>
          <p:nvPr/>
        </p:nvSpPr>
        <p:spPr>
          <a:xfrm>
            <a:off x="2571750" y="2914650"/>
            <a:ext cx="2809875" cy="590550"/>
          </a:xfrm>
          <a:prstGeom prst="roundRect">
            <a:avLst>
              <a:gd name="adj" fmla="val 19355"/>
            </a:avLst>
          </a:prstGeom>
          <a:solidFill>
            <a:srgbClr val="E6F1F5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F69C019-AEC9-44F0-B7C2-D972AFF3890E}"/>
              </a:ext>
            </a:extLst>
          </p:cNvPr>
          <p:cNvSpPr>
            <a:spLocks noGrp="1"/>
          </p:cNvSpPr>
          <p:nvPr/>
        </p:nvSpPr>
        <p:spPr>
          <a:xfrm>
            <a:off x="2667000" y="30099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Offerta omogenea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C736C1B5-0240-4A5E-BFF5-C70E4AC28D52}"/>
              </a:ext>
            </a:extLst>
          </p:cNvPr>
          <p:cNvSpPr>
            <a:spLocks noGrp="1"/>
          </p:cNvSpPr>
          <p:nvPr/>
        </p:nvSpPr>
        <p:spPr>
          <a:xfrm>
            <a:off x="5572125" y="2914650"/>
            <a:ext cx="2809875" cy="590550"/>
          </a:xfrm>
          <a:prstGeom prst="roundRect">
            <a:avLst>
              <a:gd name="adj" fmla="val 19355"/>
            </a:avLst>
          </a:prstGeom>
          <a:solidFill>
            <a:srgbClr val="E6F1F5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5308DFEC-83E5-40D8-A57C-8BCE0474E9A0}"/>
              </a:ext>
            </a:extLst>
          </p:cNvPr>
          <p:cNvSpPr>
            <a:spLocks noGrp="1"/>
          </p:cNvSpPr>
          <p:nvPr/>
        </p:nvSpPr>
        <p:spPr>
          <a:xfrm>
            <a:off x="5667375" y="30099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Specializzazione</a:t>
            </a:r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C3579645-6A32-44DA-8AF3-EC6420535F8F}"/>
              </a:ext>
            </a:extLst>
          </p:cNvPr>
          <p:cNvSpPr>
            <a:spLocks noGrp="1"/>
          </p:cNvSpPr>
          <p:nvPr/>
        </p:nvSpPr>
        <p:spPr>
          <a:xfrm>
            <a:off x="8572500" y="2914650"/>
            <a:ext cx="2952750" cy="590550"/>
          </a:xfrm>
          <a:prstGeom prst="roundRect">
            <a:avLst>
              <a:gd name="adj" fmla="val 19355"/>
            </a:avLst>
          </a:prstGeom>
          <a:solidFill>
            <a:srgbClr val="E6F1F5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D513BB6D-F3AB-40C7-A3F2-26B04EB6C6AC}"/>
              </a:ext>
            </a:extLst>
          </p:cNvPr>
          <p:cNvSpPr>
            <a:spLocks noGrp="1"/>
          </p:cNvSpPr>
          <p:nvPr/>
        </p:nvSpPr>
        <p:spPr>
          <a:xfrm>
            <a:off x="8667750" y="300990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Silos</a:t>
            </a: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589C0F73-85CD-4A41-8C0E-8123048314CB}"/>
              </a:ext>
            </a:extLst>
          </p:cNvPr>
          <p:cNvSpPr>
            <a:spLocks noGrp="1"/>
          </p:cNvSpPr>
          <p:nvPr/>
        </p:nvSpPr>
        <p:spPr>
          <a:xfrm>
            <a:off x="666750" y="3638550"/>
            <a:ext cx="171450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A8B228A3-4A04-45AC-ABAA-FA0585A1ACD4}"/>
              </a:ext>
            </a:extLst>
          </p:cNvPr>
          <p:cNvSpPr>
            <a:spLocks noGrp="1"/>
          </p:cNvSpPr>
          <p:nvPr/>
        </p:nvSpPr>
        <p:spPr>
          <a:xfrm>
            <a:off x="762000" y="373380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72A3A"/>
                </a:solidFill>
              </a:defRPr>
            </a:defPPr>
          </a:lstStyle>
          <a:p>
            <a:pPr>
              <a:defRPr sz="975" b="1">
                <a:solidFill>
                  <a:srgbClr val="172A3A"/>
                </a:solidFill>
              </a:defRPr>
            </a:pPr>
            <a:r>
              <a:rPr sz="975" b="1">
                <a:solidFill>
                  <a:srgbClr val="172A3A"/>
                </a:solidFill>
              </a:rPr>
              <a:t>Divisionale</a:t>
            </a:r>
          </a:p>
        </p:txBody>
      </p:sp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8412DA68-FF79-4194-8E99-70417C362F3E}"/>
              </a:ext>
            </a:extLst>
          </p:cNvPr>
          <p:cNvSpPr>
            <a:spLocks noGrp="1"/>
          </p:cNvSpPr>
          <p:nvPr/>
        </p:nvSpPr>
        <p:spPr>
          <a:xfrm>
            <a:off x="2571750" y="3638550"/>
            <a:ext cx="280987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B858ED33-9DBE-4AEE-843E-67D160536840}"/>
              </a:ext>
            </a:extLst>
          </p:cNvPr>
          <p:cNvSpPr>
            <a:spLocks noGrp="1"/>
          </p:cNvSpPr>
          <p:nvPr/>
        </p:nvSpPr>
        <p:spPr>
          <a:xfrm>
            <a:off x="2667000" y="37338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Mercati differenti</a:t>
            </a:r>
          </a:p>
        </p:txBody>
      </p:sp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02231C11-0E86-4664-A69B-1E78FACC6CA2}"/>
              </a:ext>
            </a:extLst>
          </p:cNvPr>
          <p:cNvSpPr>
            <a:spLocks noGrp="1"/>
          </p:cNvSpPr>
          <p:nvPr/>
        </p:nvSpPr>
        <p:spPr>
          <a:xfrm>
            <a:off x="5572125" y="3638550"/>
            <a:ext cx="280987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3C4E8611-3689-4DB2-AD4E-BF23F3AB1CA3}"/>
              </a:ext>
            </a:extLst>
          </p:cNvPr>
          <p:cNvSpPr>
            <a:spLocks noGrp="1"/>
          </p:cNvSpPr>
          <p:nvPr/>
        </p:nvSpPr>
        <p:spPr>
          <a:xfrm>
            <a:off x="5667375" y="37338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Focalizzazione</a:t>
            </a:r>
          </a:p>
        </p:txBody>
      </p:sp>
      <p:sp>
        <p:nvSpPr>
          <p:cNvPr id="37" name="Rettangolo con angoli arrotondati 36">
            <a:extLst>
              <a:ext uri="{FF2B5EF4-FFF2-40B4-BE49-F238E27FC236}">
                <a16:creationId xmlns:a16="http://schemas.microsoft.com/office/drawing/2014/main" id="{47695AFC-CF97-4BE0-A7ED-EC58019A065F}"/>
              </a:ext>
            </a:extLst>
          </p:cNvPr>
          <p:cNvSpPr>
            <a:spLocks noGrp="1"/>
          </p:cNvSpPr>
          <p:nvPr/>
        </p:nvSpPr>
        <p:spPr>
          <a:xfrm>
            <a:off x="8572500" y="3638550"/>
            <a:ext cx="295275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D67612F6-CA94-4EDE-ABFB-6B0E4B20BDD6}"/>
              </a:ext>
            </a:extLst>
          </p:cNvPr>
          <p:cNvSpPr>
            <a:spLocks noGrp="1"/>
          </p:cNvSpPr>
          <p:nvPr/>
        </p:nvSpPr>
        <p:spPr>
          <a:xfrm>
            <a:off x="8667750" y="373380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Duplicazioni</a:t>
            </a:r>
          </a:p>
        </p:txBody>
      </p:sp>
      <p:sp>
        <p:nvSpPr>
          <p:cNvPr id="39" name="Rettangolo con angoli arrotondati 38">
            <a:extLst>
              <a:ext uri="{FF2B5EF4-FFF2-40B4-BE49-F238E27FC236}">
                <a16:creationId xmlns:a16="http://schemas.microsoft.com/office/drawing/2014/main" id="{6EFD3BC1-6B1B-4C31-A69A-C2984F162C9A}"/>
              </a:ext>
            </a:extLst>
          </p:cNvPr>
          <p:cNvSpPr>
            <a:spLocks noGrp="1"/>
          </p:cNvSpPr>
          <p:nvPr/>
        </p:nvSpPr>
        <p:spPr>
          <a:xfrm>
            <a:off x="666750" y="4362450"/>
            <a:ext cx="1714500" cy="590550"/>
          </a:xfrm>
          <a:prstGeom prst="roundRect">
            <a:avLst>
              <a:gd name="adj" fmla="val 19355"/>
            </a:avLst>
          </a:prstGeom>
          <a:solidFill>
            <a:srgbClr val="E6F1F5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480FF204-4C68-45C7-AA8A-EF3B4D4E9830}"/>
              </a:ext>
            </a:extLst>
          </p:cNvPr>
          <p:cNvSpPr>
            <a:spLocks noGrp="1"/>
          </p:cNvSpPr>
          <p:nvPr/>
        </p:nvSpPr>
        <p:spPr>
          <a:xfrm>
            <a:off x="762000" y="445770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72A3A"/>
                </a:solidFill>
              </a:defRPr>
            </a:defPPr>
          </a:lstStyle>
          <a:p>
            <a:pPr>
              <a:defRPr sz="975" b="1">
                <a:solidFill>
                  <a:srgbClr val="172A3A"/>
                </a:solidFill>
              </a:defRPr>
            </a:pPr>
            <a:r>
              <a:rPr sz="975" b="1">
                <a:solidFill>
                  <a:srgbClr val="172A3A"/>
                </a:solidFill>
              </a:rPr>
              <a:t>Multidivisionale</a:t>
            </a:r>
          </a:p>
        </p:txBody>
      </p:sp>
      <p:sp>
        <p:nvSpPr>
          <p:cNvPr id="41" name="Rettangolo con angoli arrotondati 40">
            <a:extLst>
              <a:ext uri="{FF2B5EF4-FFF2-40B4-BE49-F238E27FC236}">
                <a16:creationId xmlns:a16="http://schemas.microsoft.com/office/drawing/2014/main" id="{183126C0-E17A-40B8-AE45-CDFF8E79D692}"/>
              </a:ext>
            </a:extLst>
          </p:cNvPr>
          <p:cNvSpPr>
            <a:spLocks noGrp="1"/>
          </p:cNvSpPr>
          <p:nvPr/>
        </p:nvSpPr>
        <p:spPr>
          <a:xfrm>
            <a:off x="2571750" y="4362450"/>
            <a:ext cx="2809875" cy="590550"/>
          </a:xfrm>
          <a:prstGeom prst="roundRect">
            <a:avLst>
              <a:gd name="adj" fmla="val 19355"/>
            </a:avLst>
          </a:prstGeom>
          <a:solidFill>
            <a:srgbClr val="E6F1F5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C8F5E2EC-3B52-4FA6-B9AB-B68B3BB923C2}"/>
              </a:ext>
            </a:extLst>
          </p:cNvPr>
          <p:cNvSpPr>
            <a:spLocks noGrp="1"/>
          </p:cNvSpPr>
          <p:nvPr/>
        </p:nvSpPr>
        <p:spPr>
          <a:xfrm>
            <a:off x="2667000" y="44577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Portafoglio articolato</a:t>
            </a:r>
          </a:p>
        </p:txBody>
      </p:sp>
      <p:sp>
        <p:nvSpPr>
          <p:cNvPr id="43" name="Rettangolo con angoli arrotondati 42">
            <a:extLst>
              <a:ext uri="{FF2B5EF4-FFF2-40B4-BE49-F238E27FC236}">
                <a16:creationId xmlns:a16="http://schemas.microsoft.com/office/drawing/2014/main" id="{3647E3D0-D461-4076-B0E4-1648894F4F71}"/>
              </a:ext>
            </a:extLst>
          </p:cNvPr>
          <p:cNvSpPr>
            <a:spLocks noGrp="1"/>
          </p:cNvSpPr>
          <p:nvPr/>
        </p:nvSpPr>
        <p:spPr>
          <a:xfrm>
            <a:off x="5572125" y="4362450"/>
            <a:ext cx="2809875" cy="590550"/>
          </a:xfrm>
          <a:prstGeom prst="roundRect">
            <a:avLst>
              <a:gd name="adj" fmla="val 19355"/>
            </a:avLst>
          </a:prstGeom>
          <a:solidFill>
            <a:srgbClr val="E6F1F5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A4394591-B319-4E40-B50A-44EB188B2D38}"/>
              </a:ext>
            </a:extLst>
          </p:cNvPr>
          <p:cNvSpPr>
            <a:spLocks noGrp="1"/>
          </p:cNvSpPr>
          <p:nvPr/>
        </p:nvSpPr>
        <p:spPr>
          <a:xfrm>
            <a:off x="5667375" y="44577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Autonomia controllata</a:t>
            </a:r>
          </a:p>
        </p:txBody>
      </p:sp>
      <p:sp>
        <p:nvSpPr>
          <p:cNvPr id="45" name="Rettangolo con angoli arrotondati 44">
            <a:extLst>
              <a:ext uri="{FF2B5EF4-FFF2-40B4-BE49-F238E27FC236}">
                <a16:creationId xmlns:a16="http://schemas.microsoft.com/office/drawing/2014/main" id="{585CE352-F60C-4570-9B1A-A4AEE5FD6904}"/>
              </a:ext>
            </a:extLst>
          </p:cNvPr>
          <p:cNvSpPr>
            <a:spLocks noGrp="1"/>
          </p:cNvSpPr>
          <p:nvPr/>
        </p:nvSpPr>
        <p:spPr>
          <a:xfrm>
            <a:off x="8572500" y="4362450"/>
            <a:ext cx="2952750" cy="590550"/>
          </a:xfrm>
          <a:prstGeom prst="roundRect">
            <a:avLst>
              <a:gd name="adj" fmla="val 19355"/>
            </a:avLst>
          </a:prstGeom>
          <a:solidFill>
            <a:srgbClr val="E6F1F5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F03962EE-610F-4CA2-9096-3B5567734CAE}"/>
              </a:ext>
            </a:extLst>
          </p:cNvPr>
          <p:cNvSpPr>
            <a:spLocks noGrp="1"/>
          </p:cNvSpPr>
          <p:nvPr/>
        </p:nvSpPr>
        <p:spPr>
          <a:xfrm>
            <a:off x="8667750" y="445770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Costi di coordinamento</a:t>
            </a:r>
          </a:p>
        </p:txBody>
      </p:sp>
      <p:sp>
        <p:nvSpPr>
          <p:cNvPr id="47" name="Rettangolo con angoli arrotondati 46">
            <a:extLst>
              <a:ext uri="{FF2B5EF4-FFF2-40B4-BE49-F238E27FC236}">
                <a16:creationId xmlns:a16="http://schemas.microsoft.com/office/drawing/2014/main" id="{1FC41614-4F54-4C7C-B69C-37E5D14896B8}"/>
              </a:ext>
            </a:extLst>
          </p:cNvPr>
          <p:cNvSpPr>
            <a:spLocks noGrp="1"/>
          </p:cNvSpPr>
          <p:nvPr/>
        </p:nvSpPr>
        <p:spPr>
          <a:xfrm>
            <a:off x="666750" y="5086350"/>
            <a:ext cx="171450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F94A1913-CC11-49C9-822B-874966497754}"/>
              </a:ext>
            </a:extLst>
          </p:cNvPr>
          <p:cNvSpPr>
            <a:spLocks noGrp="1"/>
          </p:cNvSpPr>
          <p:nvPr/>
        </p:nvSpPr>
        <p:spPr>
          <a:xfrm>
            <a:off x="762000" y="518160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72A3A"/>
                </a:solidFill>
              </a:defRPr>
            </a:defPPr>
          </a:lstStyle>
          <a:p>
            <a:pPr>
              <a:defRPr sz="975" b="1">
                <a:solidFill>
                  <a:srgbClr val="172A3A"/>
                </a:solidFill>
              </a:defRPr>
            </a:pPr>
            <a:r>
              <a:rPr sz="975" b="1">
                <a:solidFill>
                  <a:srgbClr val="172A3A"/>
                </a:solidFill>
              </a:rPr>
              <a:t>Matrice</a:t>
            </a:r>
          </a:p>
        </p:txBody>
      </p:sp>
      <p:sp>
        <p:nvSpPr>
          <p:cNvPr id="49" name="Rettangolo con angoli arrotondati 48">
            <a:extLst>
              <a:ext uri="{FF2B5EF4-FFF2-40B4-BE49-F238E27FC236}">
                <a16:creationId xmlns:a16="http://schemas.microsoft.com/office/drawing/2014/main" id="{05275FD8-392A-41DD-96FD-9D731BA9EA4D}"/>
              </a:ext>
            </a:extLst>
          </p:cNvPr>
          <p:cNvSpPr>
            <a:spLocks noGrp="1"/>
          </p:cNvSpPr>
          <p:nvPr/>
        </p:nvSpPr>
        <p:spPr>
          <a:xfrm>
            <a:off x="2571750" y="5086350"/>
            <a:ext cx="280987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FC71882A-4A2E-4F03-8675-7BCD60D3FE98}"/>
              </a:ext>
            </a:extLst>
          </p:cNvPr>
          <p:cNvSpPr>
            <a:spLocks noGrp="1"/>
          </p:cNvSpPr>
          <p:nvPr/>
        </p:nvSpPr>
        <p:spPr>
          <a:xfrm>
            <a:off x="2667000" y="51816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Progetti complessi</a:t>
            </a:r>
          </a:p>
        </p:txBody>
      </p:sp>
      <p:sp>
        <p:nvSpPr>
          <p:cNvPr id="51" name="Rettangolo con angoli arrotondati 50">
            <a:extLst>
              <a:ext uri="{FF2B5EF4-FFF2-40B4-BE49-F238E27FC236}">
                <a16:creationId xmlns:a16="http://schemas.microsoft.com/office/drawing/2014/main" id="{F75212C4-2FFC-487B-8D8E-0F2752667E06}"/>
              </a:ext>
            </a:extLst>
          </p:cNvPr>
          <p:cNvSpPr>
            <a:spLocks noGrp="1"/>
          </p:cNvSpPr>
          <p:nvPr/>
        </p:nvSpPr>
        <p:spPr>
          <a:xfrm>
            <a:off x="5572125" y="5086350"/>
            <a:ext cx="280987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2636E486-C3CE-4537-9230-160A1FB1E3E7}"/>
              </a:ext>
            </a:extLst>
          </p:cNvPr>
          <p:cNvSpPr>
            <a:spLocks noGrp="1"/>
          </p:cNvSpPr>
          <p:nvPr/>
        </p:nvSpPr>
        <p:spPr>
          <a:xfrm>
            <a:off x="5667375" y="51816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Flessibilità</a:t>
            </a:r>
          </a:p>
        </p:txBody>
      </p:sp>
      <p:sp>
        <p:nvSpPr>
          <p:cNvPr id="53" name="Rettangolo con angoli arrotondati 52">
            <a:extLst>
              <a:ext uri="{FF2B5EF4-FFF2-40B4-BE49-F238E27FC236}">
                <a16:creationId xmlns:a16="http://schemas.microsoft.com/office/drawing/2014/main" id="{39DDB223-21A3-418F-BA2A-6798453CB6CD}"/>
              </a:ext>
            </a:extLst>
          </p:cNvPr>
          <p:cNvSpPr>
            <a:spLocks noGrp="1"/>
          </p:cNvSpPr>
          <p:nvPr/>
        </p:nvSpPr>
        <p:spPr>
          <a:xfrm>
            <a:off x="8572500" y="5086350"/>
            <a:ext cx="295275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75A62FCF-DA2F-457D-AA67-8FC4BCD8BD72}"/>
              </a:ext>
            </a:extLst>
          </p:cNvPr>
          <p:cNvSpPr>
            <a:spLocks noGrp="1"/>
          </p:cNvSpPr>
          <p:nvPr/>
        </p:nvSpPr>
        <p:spPr>
          <a:xfrm>
            <a:off x="8667750" y="518160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985"/>
                </a:solidFill>
              </a:defRPr>
            </a:defPPr>
          </a:lstStyle>
          <a:p>
            <a:pPr>
              <a:defRPr sz="975" b="0">
                <a:solidFill>
                  <a:srgbClr val="687985"/>
                </a:solidFill>
              </a:defRPr>
            </a:pPr>
            <a:r>
              <a:rPr sz="975" b="0">
                <a:solidFill>
                  <a:srgbClr val="687985"/>
                </a:solidFill>
              </a:rPr>
              <a:t>Doppia autorità</a:t>
            </a:r>
          </a:p>
        </p:txBody>
      </p:sp>
    </p:spTree>
    <p:extLst>
      <p:ext uri="{BB962C8B-B14F-4D97-AF65-F5344CB8AC3E}">
        <p14:creationId xmlns:p14="http://schemas.microsoft.com/office/powerpoint/2010/main" val="6583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BD194BFF-92F2-4280-B4B4-41933C7EA5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3DB6DE8-DC7B-421A-8CD5-5B419DBF4784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APPLICAZIONE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65F4CB0-9109-4514-ACD3-468BDF1DA61F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Caso didattico: quale struttura per la crescita?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5CC18DB-1D5B-4E07-808A-2C2837B2E6C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281AFD7-2C38-4717-8F41-DAB94E88A53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53C5EA8-656F-4DCD-99D8-4C47D2843B3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21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725D6FD-8418-490A-8755-BEED6E968FC9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095875" cy="40005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CB00795-21F4-4FD0-B87F-99AF2FE5ECFE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315B7C"/>
                </a:solidFill>
              </a:defRPr>
            </a:defPPr>
          </a:lstStyle>
          <a:p>
            <a:pPr>
              <a:defRPr sz="1050" b="1">
                <a:solidFill>
                  <a:srgbClr val="315B7C"/>
                </a:solidFill>
              </a:defRPr>
            </a:pPr>
            <a:r>
              <a:rPr sz="1050" b="1">
                <a:solidFill>
                  <a:srgbClr val="315B7C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1C73DDC-574B-406F-9DD3-90D8380AB3CF}"/>
              </a:ext>
            </a:extLst>
          </p:cNvPr>
          <p:cNvSpPr>
            <a:spLocks noGrp="1"/>
          </p:cNvSpPr>
          <p:nvPr/>
        </p:nvSpPr>
        <p:spPr>
          <a:xfrm>
            <a:off x="1047750" y="2428875"/>
            <a:ext cx="43338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0313C"/>
                </a:solidFill>
              </a:defRPr>
            </a:defPPr>
          </a:lstStyle>
          <a:p>
            <a:pPr>
              <a:defRPr sz="1425" b="0">
                <a:solidFill>
                  <a:srgbClr val="20313C"/>
                </a:solidFill>
              </a:defRPr>
            </a:pPr>
            <a:r>
              <a:rPr sz="1425" b="0">
                <a:solidFill>
                  <a:srgbClr val="20313C"/>
                </a:solidFill>
              </a:rPr>
              <a:t>Un’impresa produce tre linee molto diverse, opera in Italia e all’estero e mantiene tutte le decisioni presso la direzione generale. I responsabili funzionali lamentano sovraccarico, mentre i mercati chiedono risposte rapide e specifiche.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C97C15FF-9DA9-49DC-B6DE-E3E63F98DF35}"/>
              </a:ext>
            </a:extLst>
          </p:cNvPr>
          <p:cNvSpPr>
            <a:spLocks noGrp="1"/>
          </p:cNvSpPr>
          <p:nvPr/>
        </p:nvSpPr>
        <p:spPr>
          <a:xfrm>
            <a:off x="6238875" y="1619250"/>
            <a:ext cx="5286375" cy="4000500"/>
          </a:xfrm>
          <a:prstGeom prst="roundRect">
            <a:avLst>
              <a:gd name="adj" fmla="val 2857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E657640-68E1-43B4-9F34-96EF54E9B7C9}"/>
              </a:ext>
            </a:extLst>
          </p:cNvPr>
          <p:cNvSpPr>
            <a:spLocks noGrp="1"/>
          </p:cNvSpPr>
          <p:nvPr/>
        </p:nvSpPr>
        <p:spPr>
          <a:xfrm>
            <a:off x="6619875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D9A441"/>
                </a:solidFill>
              </a:defRPr>
            </a:defPPr>
          </a:lstStyle>
          <a:p>
            <a:pPr>
              <a:defRPr sz="1050" b="1">
                <a:solidFill>
                  <a:srgbClr val="D9A441"/>
                </a:solidFill>
              </a:defRPr>
            </a:pPr>
            <a:r>
              <a:rPr sz="1050" b="1">
                <a:solidFill>
                  <a:srgbClr val="D9A441"/>
                </a:solidFill>
              </a:rPr>
              <a:t>DOMANDE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B5247EA-803F-4D79-8CA4-7A56744C4904}"/>
              </a:ext>
            </a:extLst>
          </p:cNvPr>
          <p:cNvSpPr>
            <a:spLocks noGrp="1"/>
          </p:cNvSpPr>
          <p:nvPr/>
        </p:nvSpPr>
        <p:spPr>
          <a:xfrm>
            <a:off x="6619875" y="2428875"/>
            <a:ext cx="4333875" cy="2428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1. Quale struttura descrive la situazione attuale?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2. Una forma divisionale sarebbe sufficiente?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3. Quando servirebbe una multidivisionale?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4. Quali funzioni manterreste al centro?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C05E271-624B-44BD-9DB4-42B48F10DA70}"/>
              </a:ext>
            </a:extLst>
          </p:cNvPr>
          <p:cNvSpPr>
            <a:spLocks noGrp="1"/>
          </p:cNvSpPr>
          <p:nvPr/>
        </p:nvSpPr>
        <p:spPr>
          <a:xfrm>
            <a:off x="7858125" y="58102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87985"/>
                </a:solidFill>
              </a:defRPr>
            </a:defPPr>
          </a:lstStyle>
          <a:p>
            <a:pPr>
              <a:defRPr sz="975" b="1">
                <a:solidFill>
                  <a:srgbClr val="687985"/>
                </a:solidFill>
              </a:defRPr>
            </a:pPr>
            <a:r>
              <a:rPr sz="975" b="1">
                <a:solidFill>
                  <a:srgbClr val="687985"/>
                </a:solidFill>
              </a:rPr>
              <a:t>Tempo suggerito: 12 minuti</a:t>
            </a:r>
          </a:p>
        </p:txBody>
      </p:sp>
    </p:spTree>
    <p:extLst>
      <p:ext uri="{BB962C8B-B14F-4D97-AF65-F5344CB8AC3E}">
        <p14:creationId xmlns:p14="http://schemas.microsoft.com/office/powerpoint/2010/main" val="948827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4F522516-3DB0-4BE6-A6D7-1C153547639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068C23D-9DF3-415D-8E6D-21B412FE351D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315B7C"/>
                </a:solidFill>
              </a:defRPr>
            </a:defPPr>
          </a:lstStyle>
          <a:p>
            <a:pPr>
              <a:defRPr sz="900" b="1">
                <a:solidFill>
                  <a:srgbClr val="315B7C"/>
                </a:solidFill>
              </a:defRPr>
            </a:pPr>
            <a:r>
              <a:rPr sz="900" b="1">
                <a:solidFill>
                  <a:srgbClr val="315B7C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E18159B-A7C0-40CF-B96B-781BB4957C49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A3A"/>
                </a:solidFill>
              </a:defRPr>
            </a:defPPr>
          </a:lstStyle>
          <a:p>
            <a:pPr>
              <a:defRPr sz="2325" b="1">
                <a:solidFill>
                  <a:srgbClr val="172A3A"/>
                </a:solidFill>
              </a:defRPr>
            </a:pPr>
            <a:r>
              <a:rPr sz="2325" b="1">
                <a:solidFill>
                  <a:srgbClr val="172A3A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45D18D2-BE20-404D-A68C-4CC326991C6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D3C268E-D002-4F42-9EDA-36F26FB1C0B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SOCIOLOGIA DELL’ORGANIZZAZIONE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3603055-7574-437E-8546-5A4244F302E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985"/>
                </a:solidFill>
              </a:defRPr>
            </a:defPPr>
          </a:lstStyle>
          <a:p>
            <a:pPr>
              <a:defRPr sz="750" b="1">
                <a:solidFill>
                  <a:srgbClr val="687985"/>
                </a:solidFill>
              </a:defRPr>
            </a:pPr>
            <a:r>
              <a:rPr sz="750" b="1">
                <a:solidFill>
                  <a:srgbClr val="687985"/>
                </a:solidFill>
              </a:rPr>
              <a:t>22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421CBD2-96FE-49D5-8A36-755C2D032D1D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8953793-901E-49BD-8584-04BDF771FEC2}"/>
              </a:ext>
            </a:extLst>
          </p:cNvPr>
          <p:cNvSpPr>
            <a:spLocks noGrp="1"/>
          </p:cNvSpPr>
          <p:nvPr/>
        </p:nvSpPr>
        <p:spPr>
          <a:xfrm>
            <a:off x="1333500" y="16668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315B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DB5E199-1FC0-46A4-9D5D-BB2BC9888884}"/>
              </a:ext>
            </a:extLst>
          </p:cNvPr>
          <p:cNvSpPr>
            <a:spLocks noGrp="1"/>
          </p:cNvSpPr>
          <p:nvPr/>
        </p:nvSpPr>
        <p:spPr>
          <a:xfrm>
            <a:off x="1333500" y="1733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9AD6B5E-FF60-4BF9-8B17-A107F2A12D0D}"/>
              </a:ext>
            </a:extLst>
          </p:cNvPr>
          <p:cNvSpPr>
            <a:spLocks noGrp="1"/>
          </p:cNvSpPr>
          <p:nvPr/>
        </p:nvSpPr>
        <p:spPr>
          <a:xfrm>
            <a:off x="2047875" y="17049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0313C"/>
                </a:solidFill>
              </a:defRPr>
            </a:defPPr>
          </a:lstStyle>
          <a:p>
            <a:pPr>
              <a:defRPr sz="1350" b="0">
                <a:solidFill>
                  <a:srgbClr val="20313C"/>
                </a:solidFill>
              </a:defRPr>
            </a:pPr>
            <a:r>
              <a:rPr sz="1350" b="0">
                <a:solidFill>
                  <a:srgbClr val="20313C"/>
                </a:solidFill>
              </a:rPr>
              <a:t>La struttura distribuisce autorità, compiti e comunicazioni.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D17C3AB-B702-4363-9109-10C8753FF201}"/>
              </a:ext>
            </a:extLst>
          </p:cNvPr>
          <p:cNvSpPr>
            <a:spLocks noGrp="1"/>
          </p:cNvSpPr>
          <p:nvPr/>
        </p:nvSpPr>
        <p:spPr>
          <a:xfrm>
            <a:off x="1143000" y="24098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E193325-37F1-4897-BDC1-760A2363BF47}"/>
              </a:ext>
            </a:extLst>
          </p:cNvPr>
          <p:cNvSpPr>
            <a:spLocks noGrp="1"/>
          </p:cNvSpPr>
          <p:nvPr/>
        </p:nvSpPr>
        <p:spPr>
          <a:xfrm>
            <a:off x="1333500" y="25050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C8614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BB23E52-23B9-4722-9379-A2750F0A7E50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1092C82-B6CE-497B-8907-E94469C51D1A}"/>
              </a:ext>
            </a:extLst>
          </p:cNvPr>
          <p:cNvSpPr>
            <a:spLocks noGrp="1"/>
          </p:cNvSpPr>
          <p:nvPr/>
        </p:nvSpPr>
        <p:spPr>
          <a:xfrm>
            <a:off x="2047875" y="25431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0313C"/>
                </a:solidFill>
              </a:defRPr>
            </a:defPPr>
          </a:lstStyle>
          <a:p>
            <a:pPr>
              <a:defRPr sz="1350" b="0">
                <a:solidFill>
                  <a:srgbClr val="20313C"/>
                </a:solidFill>
              </a:defRPr>
            </a:pPr>
            <a:r>
              <a:rPr sz="1350" b="0">
                <a:solidFill>
                  <a:srgbClr val="20313C"/>
                </a:solidFill>
              </a:rPr>
              <a:t>Complessità e differenziazione aumentano il bisogno di coordinamento.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D021209D-DFD8-4694-8A0E-1E62173D901A}"/>
              </a:ext>
            </a:extLst>
          </p:cNvPr>
          <p:cNvSpPr>
            <a:spLocks noGrp="1"/>
          </p:cNvSpPr>
          <p:nvPr/>
        </p:nvSpPr>
        <p:spPr>
          <a:xfrm>
            <a:off x="1143000" y="32480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832185DD-C814-40E8-B4DF-8AFD4503281C}"/>
              </a:ext>
            </a:extLst>
          </p:cNvPr>
          <p:cNvSpPr>
            <a:spLocks noGrp="1"/>
          </p:cNvSpPr>
          <p:nvPr/>
        </p:nvSpPr>
        <p:spPr>
          <a:xfrm>
            <a:off x="1333500" y="33432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8EACC8E-5C9D-4E65-9C67-020BECCE5E03}"/>
              </a:ext>
            </a:extLst>
          </p:cNvPr>
          <p:cNvSpPr>
            <a:spLocks noGrp="1"/>
          </p:cNvSpPr>
          <p:nvPr/>
        </p:nvSpPr>
        <p:spPr>
          <a:xfrm>
            <a:off x="1333500" y="3409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B2A6178-D8BA-4EDE-A1B2-1C9534770E36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0313C"/>
                </a:solidFill>
              </a:defRPr>
            </a:defPPr>
          </a:lstStyle>
          <a:p>
            <a:pPr>
              <a:defRPr sz="1350" b="0">
                <a:solidFill>
                  <a:srgbClr val="20313C"/>
                </a:solidFill>
              </a:defRPr>
            </a:pPr>
            <a:r>
              <a:rPr sz="1350" b="0">
                <a:solidFill>
                  <a:srgbClr val="20313C"/>
                </a:solidFill>
              </a:rPr>
              <a:t>Centralizzazione e formalizzazione producono vantaggi e rigidità.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117EFFCB-22B0-4427-ADC6-3E681D0EA512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CB674E54-5F38-478F-BD6B-DB4389B3E7EE}"/>
              </a:ext>
            </a:extLst>
          </p:cNvPr>
          <p:cNvSpPr>
            <a:spLocks noGrp="1"/>
          </p:cNvSpPr>
          <p:nvPr/>
        </p:nvSpPr>
        <p:spPr>
          <a:xfrm>
            <a:off x="1333500" y="41814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4D8B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B9A6F43-3B4A-4D36-9538-353B0C163C0F}"/>
              </a:ext>
            </a:extLst>
          </p:cNvPr>
          <p:cNvSpPr>
            <a:spLocks noGrp="1"/>
          </p:cNvSpPr>
          <p:nvPr/>
        </p:nvSpPr>
        <p:spPr>
          <a:xfrm>
            <a:off x="13335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3EFD7FD-880C-406F-A264-2F9C2F04762F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0313C"/>
                </a:solidFill>
              </a:defRPr>
            </a:defPPr>
          </a:lstStyle>
          <a:p>
            <a:pPr>
              <a:defRPr sz="1350" b="0">
                <a:solidFill>
                  <a:srgbClr val="20313C"/>
                </a:solidFill>
              </a:defRPr>
            </a:pPr>
            <a:r>
              <a:rPr sz="1350" b="0">
                <a:solidFill>
                  <a:srgbClr val="20313C"/>
                </a:solidFill>
              </a:rPr>
              <a:t>Le configurazioni vanno scelte in relazione a strategia e ambiente.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7A4A22D4-435A-4718-914B-DE8ADE92DCED}"/>
              </a:ext>
            </a:extLst>
          </p:cNvPr>
          <p:cNvSpPr>
            <a:spLocks noGrp="1"/>
          </p:cNvSpPr>
          <p:nvPr/>
        </p:nvSpPr>
        <p:spPr>
          <a:xfrm>
            <a:off x="1143000" y="49244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172A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614A1897-C0A6-4CF9-92F6-E898FD1354FD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79B7D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DEA45A4F-34D0-43FB-B655-0A0E210C4200}"/>
              </a:ext>
            </a:extLst>
          </p:cNvPr>
          <p:cNvSpPr>
            <a:spLocks noGrp="1"/>
          </p:cNvSpPr>
          <p:nvPr/>
        </p:nvSpPr>
        <p:spPr>
          <a:xfrm>
            <a:off x="1333500" y="5086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5E3F9F2-D09D-4E42-B442-A2F1A9C65F96}"/>
              </a:ext>
            </a:extLst>
          </p:cNvPr>
          <p:cNvSpPr>
            <a:spLocks noGrp="1"/>
          </p:cNvSpPr>
          <p:nvPr/>
        </p:nvSpPr>
        <p:spPr>
          <a:xfrm>
            <a:off x="2047875" y="50577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L’organigramma mostra la struttura formale, non l’intera organizzazione.</a:t>
            </a:r>
          </a:p>
        </p:txBody>
      </p:sp>
    </p:spTree>
    <p:extLst>
      <p:ext uri="{BB962C8B-B14F-4D97-AF65-F5344CB8AC3E}">
        <p14:creationId xmlns:p14="http://schemas.microsoft.com/office/powerpoint/2010/main" val="68011958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1149</Words>
  <Application>Microsoft Macintosh PowerPoint</Application>
  <DocSecurity>0</DocSecurity>
  <PresentationFormat>Widescreen</PresentationFormat>
  <Paragraphs>322</Paragraphs>
  <Slides>22</Slides>
  <Notes>22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4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2026-10-15T10:19:01Z</dcterms:created>
  <dcterms:modified xsi:type="dcterms:W3CDTF">2026-10-15T10:22:05Z</dcterms:modified>
</cp:coreProperties>
</file>