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tadata" ContentType="application/binary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5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1" r:id="rId18"/>
    <p:sldId id="273" r:id="rId19"/>
    <p:sldId id="274" r:id="rId20"/>
    <p:sldId id="275" r:id="rId21"/>
    <p:sldId id="276" r:id="rId22"/>
    <p:sldId id="277" r:id="rId23"/>
    <p:sldId id="278" r:id="rId24"/>
    <p:sldId id="309" r:id="rId25"/>
    <p:sldId id="279" r:id="rId26"/>
    <p:sldId id="280" r:id="rId27"/>
    <p:sldId id="281" r:id="rId28"/>
    <p:sldId id="282" r:id="rId29"/>
    <p:sldId id="283" r:id="rId30"/>
    <p:sldId id="311" r:id="rId31"/>
    <p:sldId id="310" r:id="rId32"/>
    <p:sldId id="312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</p:sldIdLst>
  <p:sldSz cx="12192000" cy="6858000"/>
  <p:notesSz cx="6858000" cy="9144000"/>
  <p:embeddedFontLst>
    <p:embeddedFont>
      <p:font typeface="Cambria Math" panose="02040503050406030204" pitchFamily="18" charset="0"/>
      <p:regular r:id="rId60"/>
    </p:embeddedFont>
    <p:embeddedFont>
      <p:font typeface="Century Gothic" panose="020B0502020202020204" pitchFamily="34" charset="0"/>
      <p:regular r:id="rId61"/>
      <p:bold r:id="rId62"/>
      <p:italic r:id="rId63"/>
      <p:boldItalic r:id="rId6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5" roundtripDataSignature="AMtx7mgBVNIg6EApSE3t85Bm07RM2b050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AB4462F-C6F0-407D-ADCE-BCAD2A96DFE0}">
  <a:tblStyle styleId="{0AB4462F-C6F0-407D-ADCE-BCAD2A96DFE0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2EFCC"/>
          </a:solidFill>
        </a:fill>
      </a:tcStyle>
    </a:wholeTbl>
    <a:band1H>
      <a:tcTxStyle/>
      <a:tcStyle>
        <a:tcBdr/>
      </a:tcStyle>
    </a:band1H>
    <a:band2H>
      <a:tcTxStyle b="off" i="off"/>
      <a:tcStyle>
        <a:tcBdr/>
        <a:fill>
          <a:solidFill>
            <a:srgbClr val="F1F7E7"/>
          </a:solidFill>
        </a:fill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381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856"/>
    <p:restoredTop sz="94646"/>
  </p:normalViewPr>
  <p:slideViewPr>
    <p:cSldViewPr snapToGrid="0">
      <p:cViewPr varScale="1">
        <p:scale>
          <a:sx n="103" d="100"/>
          <a:sy n="103" d="100"/>
        </p:scale>
        <p:origin x="2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notesMaster" Target="notesMasters/notesMaster1.xml"/><Relationship Id="rId60" Type="http://schemas.openxmlformats.org/officeDocument/2006/relationships/font" Target="fonts/font1.fntdata"/><Relationship Id="rId61" Type="http://schemas.openxmlformats.org/officeDocument/2006/relationships/font" Target="fonts/font2.fntdata"/><Relationship Id="rId62" Type="http://schemas.openxmlformats.org/officeDocument/2006/relationships/font" Target="fonts/font3.fntdata"/><Relationship Id="rId63" Type="http://schemas.openxmlformats.org/officeDocument/2006/relationships/font" Target="fonts/font4.fntdata"/><Relationship Id="rId64" Type="http://schemas.openxmlformats.org/officeDocument/2006/relationships/font" Target="fonts/font5.fntdata"/><Relationship Id="rId65" Type="http://customschemas.google.com/relationships/presentationmetadata" Target="metadata"/><Relationship Id="rId66" Type="http://schemas.openxmlformats.org/officeDocument/2006/relationships/presProps" Target="presProps.xml"/><Relationship Id="rId67" Type="http://schemas.openxmlformats.org/officeDocument/2006/relationships/viewProps" Target="viewProps.xml"/><Relationship Id="rId68" Type="http://schemas.openxmlformats.org/officeDocument/2006/relationships/theme" Target="theme/theme1.xml"/><Relationship Id="rId69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t>APPROFONDIMENTO (rif. Skoog et al., Fondamenti di Chimica Analitica): Ogni misura quantitativa presuppone che il segnale sia legato alla concentrazione da una relazione matematica nota, fondata su una relazione stechiometrica (o fisica) tra analita e processo che genera il segnale. Se questa relazione manca o non e riproducibile, il metodo non e idoneo alla quantificazione.</a:t>
            </a:r>
          </a:p>
        </p:txBody>
      </p:sp>
      <p:sp>
        <p:nvSpPr>
          <p:cNvPr id="169" name="Google Shape;16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t>APPROFONDIMENTO (rif. Skoog et al., Fondamenti di Chimica Analitica): Errore e incertezza non sono sinonimi: l'errore e la differenza (ignota, salvo materiali di riferimento) tra valore misurato e valore vero; l'incertezza e l'intervallo, stimato dallo sperimentatore, entro cui il valore vero cade con una data probabilita. Un risultato senza incertezza dichiarata e analiticamente incompleto.</a:t>
            </a:r>
          </a:p>
        </p:txBody>
      </p:sp>
      <p:sp>
        <p:nvSpPr>
          <p:cNvPr id="278" name="Google Shape;27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t>APPROFONDIMENTO (rif. Skoog et al., Fondamenti di Chimica Analitica): Le misure replicate consentono di stimare il valore centrale (piu affidabile del singolo dato) e la dispersione (che quantifica l'incertezza casuale). Skoog raccomanda di norma 3-5 replicati: la deviazione standard della media diminuisce con la radice quadrata di N, quindi oltre un certo numero di replicati il guadagno diventa marginale.</a:t>
            </a:r>
          </a:p>
        </p:txBody>
      </p:sp>
      <p:sp>
        <p:nvSpPr>
          <p:cNvPr id="284" name="Google Shape;28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t>APPROFONDIMENTO (rif. Skoog et al., Fondamenti di Chimica Analitica): La mediana e piu robusta della media rispetto agli outlier: un singolo dato grossolanamente errato altera fortemente la media ma non la mediana. Per piccole serie di dati con un valore sospetto, Skoog suggerisce il test Q di Dixon per decidere se scartare il dato prima di calcolare la media.</a:t>
            </a:r>
          </a:p>
        </p:txBody>
      </p:sp>
      <p:sp>
        <p:nvSpPr>
          <p:cNvPr id="296" name="Google Shape;29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t>APPROFONDIMENTO (rif. Skoog et al., Fondamenti di Chimica Analitica): Esercizio guidato: per la serie 0,65-0,66-0,62-0,64-0,62 la media e 0,638 e le deviazioni dalla media di = xi - x sono usate per calcolare s = radice[somma(di^2)/(N-1)]. Il denominatore N-1 (gradi di liberta) corregge il fatto che la media stessa e stimata dai dati.</a:t>
            </a:r>
          </a:p>
        </p:txBody>
      </p:sp>
      <p:sp>
        <p:nvSpPr>
          <p:cNvPr id="308" name="Google Shape;30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t>APPROFONDIMENTO (rif. Skoog et al., Fondamenti di Chimica Analitica): Precisione e accuratezza sono indipendenti: un metodo puo essere preciso ma inaccurato (errore sistematico costante), accurato ma impreciso, o entrambe le cose. La precisione si valuta con i replicati; l'accuratezza richiede un riferimento esterno: materiale certificato, metodo di riferimento o prova di recupero.</a:t>
            </a:r>
          </a:p>
        </p:txBody>
      </p:sp>
      <p:sp>
        <p:nvSpPr>
          <p:cNvPr id="326" name="Google Shape;32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1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t>APPROFONDIMENTO (rif. Skoog et al., Fondamenti di Chimica Analitica): Classificazione degli errori secondo Skoog: casuali (indeterminati) - influenzano la precisione, sempre presenti, trattabili statisticamente; sistematici (determinati) - influenzano l'accuratezza, hanno causa identificabile e verso definito; grossolani - occasionali, producono outlier e si gestiscono con test di scarto (test Q).</a:t>
            </a:r>
          </a:p>
        </p:txBody>
      </p:sp>
      <p:sp>
        <p:nvSpPr>
          <p:cNvPr id="355" name="Google Shape;35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1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1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t>APPROFONDIMENTO (rif. Skoog et al., Fondamenti di Chimica Analitica): Le tre sorgenti di errore sistematico: strumentale (taratura di vetreria e strumenti, deriva elettronica), di metodo (comportamento chimico non ideale: reazioni lente, incomplete, reazioni collaterali) e personale (stima del viraggio, parallasse di lettura, pregiudizio dell'operatore). L'errore di metodo e il piu insidioso perche non si elimina cambiando operatore o strumento.</a:t>
            </a:r>
          </a:p>
        </p:txBody>
      </p:sp>
      <p:sp>
        <p:nvSpPr>
          <p:cNvPr id="402" name="Google Shape;402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2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" name="Google Shape;41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2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t>APPROFONDIMENTO (rif. Skoog et al., Fondamenti di Chimica Analitica): Errore costante: l'errore assoluto non dipende dalla quantita di campione, per cui incide relativamente di piu sui campioni piccoli (es. perdita per solubilita di un precipitato nei lavaggi). Strategia: usare campioni piu grandi possibile. Errore proporzionale: cresce con la quantita di campione (es. interferente presente in proporzione fissa), quindi l'errore relativo e costante e non si riduce aumentando il campione: occorre eliminare l'interferente.</a:t>
            </a:r>
          </a:p>
        </p:txBody>
      </p:sp>
      <p:sp>
        <p:nvSpPr>
          <p:cNvPr id="418" name="Google Shape;41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2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2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t>APPROFONDIMENTO (rif. Skoog et al., Fondamenti di Chimica Analitica): La rivelazione e correzione dell'errore sistematico si fa con: analisi di materiali standard di riferimento (SRM, con valore certificato), analisi del bianco (rivela contaminazioni e segnali di fondo), confronto con metodo indipendente e variazione della quantita di campione (che distingue errori costanti da proporzionali).</a:t>
            </a:r>
          </a:p>
        </p:txBody>
      </p:sp>
      <p:sp>
        <p:nvSpPr>
          <p:cNvPr id="457" name="Google Shape;457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2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7" name="Google Shape;467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2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4" name="Google Shape;474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2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t>APPROFONDIMENTO (rif. Skoog et al., Fondamenti di Chimica Analitica): La curva normale dell'errore ha basi teoriche: se l'errore complessivo e la somma di molte piccole incertezze indipendenti, la distribuzione risultante tende alla gaussiana (teorema del limite centrale). Ne discendono le proprieta note: il 68% dei dati entro una deviazione standard dalla media, il 95% entro due, il 99,7% entro tre.</a:t>
            </a:r>
          </a:p>
        </p:txBody>
      </p:sp>
      <p:sp>
        <p:nvSpPr>
          <p:cNvPr id="503" name="Google Shape;503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2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2" name="Google Shape;512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APPROFONDIMENTO (rif. Skoog et al., Fondamenti di Chimica Analitica): L'equazione di Horwitz e una relazione empirica: RSD% (riproducibilita interlaboratorio) cresce al diminuire della concentrazione, circa raddoppiando ogni diminuzione di due ordini di grandezza (RSD% = 2 elevato a (1-0,5 log C)). E usata nei controlli ufficiali come criterio di accettabilita della precisione di un metodo (rapporto di Horwitz, HorRat).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APPROFONDIMENTO (rif. Skoog et al., Fondamenti di Chimica Analitica): Il confronto con un limite di legge deve considerare l'incertezza espansa U (tipicamente k=2, livello di confidenza 95%). La non conformita va dichiarata solo se dimostrata oltre ragionevole dubbio analitico, cioe quando anche il margine inferiore dell'intervallo X-U supera il limite: e il principio applicato nei controlli ufficiali dei residui.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2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0" name="Google Shape;52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3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3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8" name="Google Shape;538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3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t>APPROFONDIMENTO (rif. Skoog et al., Fondamenti di Chimica Analitica): Procedura corretta di calibrazione esterna: preparare gli standard per pesata/diluizione indipendente (non per diluizioni seriali, che propagano l'errore), coprire l'intervallo di concentrazione atteso per i campioni, misurare in ordine casuale, interpolare mai estrapolare. La qualita si giudica con r2 e con i residui, non solo con r.</a:t>
            </a:r>
          </a:p>
        </p:txBody>
      </p:sp>
      <p:sp>
        <p:nvSpPr>
          <p:cNvPr id="545" name="Google Shape;545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3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6" name="Google Shape;556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3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4" name="Google Shape;564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3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t>APPROFONDIMENTO (rif. Skoog et al., Fondamenti di Chimica Analitica): Il bianco dei reagenti va sempre misurato e sottratto: contiene i contributi di solvente, reagenti e matrice al segnale. Skoog distingue bianco di metodo (tutta la procedura senza campione), bianco di campo e bianco di matrice: la scelta dipende dalla fase in cui l'errore sistematico puo insorgere.</a:t>
            </a:r>
          </a:p>
        </p:txBody>
      </p:sp>
      <p:sp>
        <p:nvSpPr>
          <p:cNvPr id="576" name="Google Shape;576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3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2" name="Google Shape;582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3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8" name="Google Shape;588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3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2" name="Google Shape;602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3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t>APPROFONDIMENTO (rif. Skoog et al., Fondamenti di Chimica Analitica): Sensibilita di calibrazione = pendenza m della curva: capacita di discriminare tra concentrazioni vicine. Ma se la precisione e scarsa, una pendenza alta non basta: la sensibilita analitica gamma = m/s (Mandel e Stiehler) tiene conto anche del rumore ed e piu rappresentativa della reale capacita discriminante del metodo.</a:t>
            </a:r>
          </a:p>
        </p:txBody>
      </p:sp>
      <p:sp>
        <p:nvSpPr>
          <p:cNvPr id="611" name="Google Shape;611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4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t>APPROFONDIMENTO (rif. Skoog et al., Fondamenti di Chimica Analitica): Il LOD (K=3) e la piu piccola concentrazione che produce un segnale statisticamente distinguibile dal bianco (rischio di falso positivo ~0,13% per distribuzione normale); il LOQ (K=10) e la piu piccola concentrazione quantificabile con precisione accettabile (RSD ~10%). Tra LOD e LOQ un analita si dichiara 'rilevato ma non quantificabile'.</a:t>
            </a:r>
          </a:p>
        </p:txBody>
      </p:sp>
      <p:sp>
        <p:nvSpPr>
          <p:cNvPr id="618" name="Google Shape;618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4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6" name="Google Shape;626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2162e6b4599_0_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t>APPROFONDIMENTO (rif. Skoog et al., Fondamenti di Chimica Analitica): Le carte di controllo (Shewhart) monitorano la stabilita del sistema di misura nel tempo: si analizza periodicamente un campione di controllo e si riporta il risultato in carta. Limiti di avvertimento a piu o meno 2 deviazioni standard e limiti di controllo a piu o meno 3: un punto fuori controllo o una deriva sistematica impongono di fermare le analisi e cercare la causa.</a:t>
            </a:r>
          </a:p>
        </p:txBody>
      </p:sp>
      <p:sp>
        <p:nvSpPr>
          <p:cNvPr id="635" name="Google Shape;635;g2162e6b459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4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t>APPROFONDIMENTO (rif. Skoog et al., Fondamenti di Chimica Analitica): La calibrazione in matrice corregge l'effetto matrice medio e ingloba il recupero dell'estrazione, ma presuppone di disporre di una matrice bianca rappresentativa e che l'effetto matrice sia costante tra i campioni. Nei casi in cui la matrice varia molto da campione a campione (es. vini diversi), e preferibile l'aggiunta standard.</a:t>
            </a:r>
          </a:p>
        </p:txBody>
      </p:sp>
      <p:sp>
        <p:nvSpPr>
          <p:cNvPr id="647" name="Google Shape;647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4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8" name="Google Shape;658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4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4" name="Google Shape;664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4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t>APPROFONDIMENTO (rif. Skoog et al., Fondamenti di Chimica Analitica): Nell'aggiunta standard multipla si riporta il segnale in funzione della concentrazione aggiunta e si estrapola la retta fino a segnale zero: l'intercetta sull'asse delle concentrazioni (cambiata di segno) e la concentrazione incognita Cx. Richiede risposta rigorosamente lineare e bianco corretto, perche l'estrapolazione amplifica gli errori.</a:t>
            </a:r>
          </a:p>
        </p:txBody>
      </p:sp>
      <p:sp>
        <p:nvSpPr>
          <p:cNvPr id="674" name="Google Shape;674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4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7" name="Google Shape;697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4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t>APPROFONDIMENTO (rif. Skoog et al., Fondamenti di Chimica Analitica): Lo standard interno corregge le fluttuazioni che colpiscono ugualmente analita e SI: perdite in preparazione, variazioni di volume iniettato, deriva del rivelatore. Il rapporto segnale analita/segnale SI resta costante anche quando i segnali assoluti variano. In spettrometria di massa si usano isotopi marcati (diluizione isotopica), il caso ideale di SI.</a:t>
            </a:r>
          </a:p>
        </p:txBody>
      </p:sp>
      <p:sp>
        <p:nvSpPr>
          <p:cNvPr id="703" name="Google Shape;703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4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9" name="Google Shape;709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4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5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t>APPROFONDIMENTO (rif. Skoog et al., Fondamenti di Chimica Analitica): Il fattore di risposta F = (segnale analita/segnale SI) a concentrazioni uguali corregge la diversa risposta del rivelatore alle due specie. Determinato F con una soluzione a rapporto noto, la concentrazione incognita si ottiene da CA = (SA/SSI) x CSI / F. La costanza di F nell'intervallo di lavoro va verificata sperimentalmente.</a:t>
            </a:r>
          </a:p>
        </p:txBody>
      </p:sp>
      <p:sp>
        <p:nvSpPr>
          <p:cNvPr id="719" name="Google Shape;719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5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1" name="Google Shape;731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5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1" name="Google Shape;741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54" descr="Celestia-R1---OverlayTitleH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88825" cy="685621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54"/>
          <p:cNvSpPr txBox="1"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  <a:defRPr sz="4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54"/>
          <p:cNvSpPr txBox="1"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 cap="none">
                <a:solidFill>
                  <a:schemeClr val="lt1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16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1000"/>
              </a:spcBef>
              <a:spcAft>
                <a:spcPts val="1000"/>
              </a:spcAft>
              <a:buSzPts val="12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54"/>
          <p:cNvSpPr txBox="1">
            <a:spLocks noGrp="1"/>
          </p:cNvSpPr>
          <p:nvPr>
            <p:ph type="dt" idx="10"/>
          </p:nvPr>
        </p:nvSpPr>
        <p:spPr>
          <a:xfrm>
            <a:off x="8932558" y="5870575"/>
            <a:ext cx="160020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54"/>
          <p:cNvSpPr txBox="1">
            <a:spLocks noGrp="1"/>
          </p:cNvSpPr>
          <p:nvPr>
            <p:ph type="ftr" idx="11"/>
          </p:nvPr>
        </p:nvSpPr>
        <p:spPr>
          <a:xfrm>
            <a:off x="3962399" y="5870575"/>
            <a:ext cx="4893958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4"/>
          <p:cNvSpPr txBox="1">
            <a:spLocks noGrp="1"/>
          </p:cNvSpPr>
          <p:nvPr>
            <p:ph type="sldNum" idx="12"/>
          </p:nvPr>
        </p:nvSpPr>
        <p:spPr>
          <a:xfrm>
            <a:off x="10608958" y="5870575"/>
            <a:ext cx="551167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OBJEC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55" descr="Celestia-R1---OverlayContentH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88825" cy="685621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55"/>
          <p:cNvSpPr txBox="1"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5"/>
          <p:cNvSpPr txBox="1"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1000"/>
              </a:spcBef>
              <a:spcAft>
                <a:spcPts val="100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55"/>
          <p:cNvSpPr txBox="1">
            <a:spLocks noGrp="1"/>
          </p:cNvSpPr>
          <p:nvPr>
            <p:ph type="dt" idx="10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5"/>
          <p:cNvSpPr txBox="1">
            <a:spLocks noGrp="1"/>
          </p:cNvSpPr>
          <p:nvPr>
            <p:ph type="ftr" idx="11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5"/>
          <p:cNvSpPr txBox="1">
            <a:spLocks noGrp="1"/>
          </p:cNvSpPr>
          <p:nvPr>
            <p:ph type="sldNum" idx="12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sezione" type="secHead">
  <p:cSld name="SECTION_HEADER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56" descr="Celestia-R1---OverlayContentH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88825" cy="6856214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56"/>
          <p:cNvSpPr txBox="1"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  <a:defRPr sz="40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6"/>
          <p:cNvSpPr txBox="1"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2000"/>
              <a:buNone/>
              <a:defRPr sz="2000" cap="none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100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56"/>
          <p:cNvSpPr txBox="1">
            <a:spLocks noGrp="1"/>
          </p:cNvSpPr>
          <p:nvPr>
            <p:ph type="dt" idx="10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6"/>
          <p:cNvSpPr txBox="1">
            <a:spLocks noGrp="1"/>
          </p:cNvSpPr>
          <p:nvPr>
            <p:ph type="ftr" idx="11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6"/>
          <p:cNvSpPr txBox="1">
            <a:spLocks noGrp="1"/>
          </p:cNvSpPr>
          <p:nvPr>
            <p:ph type="sldNum" idx="12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e contenuti" type="twoObj">
  <p:cSld name="TWO_OBJECT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57" descr="Celestia-R1---OverlayContentH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88825" cy="6856214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57"/>
          <p:cNvSpPr txBox="1"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7"/>
          <p:cNvSpPr txBox="1">
            <a:spLocks noGrp="1"/>
          </p:cNvSpPr>
          <p:nvPr>
            <p:ph type="body" idx="1"/>
          </p:nvPr>
        </p:nvSpPr>
        <p:spPr>
          <a:xfrm>
            <a:off x="685802" y="2142067"/>
            <a:ext cx="4995334" cy="3649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1000"/>
              </a:spcBef>
              <a:spcAft>
                <a:spcPts val="100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57"/>
          <p:cNvSpPr txBox="1">
            <a:spLocks noGrp="1"/>
          </p:cNvSpPr>
          <p:nvPr>
            <p:ph type="body" idx="2"/>
          </p:nvPr>
        </p:nvSpPr>
        <p:spPr>
          <a:xfrm>
            <a:off x="5821895" y="2142067"/>
            <a:ext cx="4995332" cy="3649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1000"/>
              </a:spcBef>
              <a:spcAft>
                <a:spcPts val="100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57"/>
          <p:cNvSpPr txBox="1">
            <a:spLocks noGrp="1"/>
          </p:cNvSpPr>
          <p:nvPr>
            <p:ph type="dt" idx="10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7"/>
          <p:cNvSpPr txBox="1">
            <a:spLocks noGrp="1"/>
          </p:cNvSpPr>
          <p:nvPr>
            <p:ph type="ftr" idx="11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7"/>
          <p:cNvSpPr txBox="1">
            <a:spLocks noGrp="1"/>
          </p:cNvSpPr>
          <p:nvPr>
            <p:ph type="sldNum" idx="12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8"/>
          <p:cNvSpPr txBox="1"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8"/>
          <p:cNvSpPr txBox="1"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2800"/>
              <a:buNone/>
              <a:defRPr sz="2800" b="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10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58"/>
          <p:cNvSpPr txBox="1">
            <a:spLocks noGrp="1"/>
          </p:cNvSpPr>
          <p:nvPr>
            <p:ph type="body" idx="2"/>
          </p:nvPr>
        </p:nvSpPr>
        <p:spPr>
          <a:xfrm>
            <a:off x="685801" y="2870201"/>
            <a:ext cx="4996923" cy="2920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1000"/>
              </a:spcBef>
              <a:spcAft>
                <a:spcPts val="100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58"/>
          <p:cNvSpPr txBox="1">
            <a:spLocks noGrp="1"/>
          </p:cNvSpPr>
          <p:nvPr>
            <p:ph type="body" idx="3"/>
          </p:nvPr>
        </p:nvSpPr>
        <p:spPr>
          <a:xfrm>
            <a:off x="6096003" y="2226734"/>
            <a:ext cx="4722813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2800"/>
              <a:buNone/>
              <a:defRPr sz="2800" b="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10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58"/>
          <p:cNvSpPr txBox="1">
            <a:spLocks noGrp="1"/>
          </p:cNvSpPr>
          <p:nvPr>
            <p:ph type="body" idx="4"/>
          </p:nvPr>
        </p:nvSpPr>
        <p:spPr>
          <a:xfrm>
            <a:off x="5823483" y="2870201"/>
            <a:ext cx="4995334" cy="2920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1000"/>
              </a:spcBef>
              <a:spcAft>
                <a:spcPts val="100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58"/>
          <p:cNvSpPr txBox="1">
            <a:spLocks noGrp="1"/>
          </p:cNvSpPr>
          <p:nvPr>
            <p:ph type="dt" idx="10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58"/>
          <p:cNvSpPr txBox="1">
            <a:spLocks noGrp="1"/>
          </p:cNvSpPr>
          <p:nvPr>
            <p:ph type="ftr" idx="11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58"/>
          <p:cNvSpPr txBox="1">
            <a:spLocks noGrp="1"/>
          </p:cNvSpPr>
          <p:nvPr>
            <p:ph type="sldNum" idx="12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59" descr="Celestia-R1---OverlayContentH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88825" cy="6856214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59"/>
          <p:cNvSpPr txBox="1"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59"/>
          <p:cNvSpPr txBox="1">
            <a:spLocks noGrp="1"/>
          </p:cNvSpPr>
          <p:nvPr>
            <p:ph type="dt" idx="10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59"/>
          <p:cNvSpPr txBox="1">
            <a:spLocks noGrp="1"/>
          </p:cNvSpPr>
          <p:nvPr>
            <p:ph type="ftr" idx="11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59"/>
          <p:cNvSpPr txBox="1">
            <a:spLocks noGrp="1"/>
          </p:cNvSpPr>
          <p:nvPr>
            <p:ph type="sldNum" idx="12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a" type="blank">
  <p:cSld name="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60" descr="Celestia-R1---OverlayContentH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88825" cy="6856214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60"/>
          <p:cNvSpPr txBox="1">
            <a:spLocks noGrp="1"/>
          </p:cNvSpPr>
          <p:nvPr>
            <p:ph type="dt" idx="10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60"/>
          <p:cNvSpPr txBox="1">
            <a:spLocks noGrp="1"/>
          </p:cNvSpPr>
          <p:nvPr>
            <p:ph type="ftr" idx="11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60"/>
          <p:cNvSpPr txBox="1">
            <a:spLocks noGrp="1"/>
          </p:cNvSpPr>
          <p:nvPr>
            <p:ph type="sldNum" idx="12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 type="objTx">
  <p:cSld name="OBJECT_WITH_CAPTION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61" descr="Celestia-R1---OverlayContentH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88825" cy="6856214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61"/>
          <p:cNvSpPr txBox="1"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  <a:defRPr sz="24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61"/>
          <p:cNvSpPr txBox="1">
            <a:spLocks noGrp="1"/>
          </p:cNvSpPr>
          <p:nvPr>
            <p:ph type="body" idx="1"/>
          </p:nvPr>
        </p:nvSpPr>
        <p:spPr>
          <a:xfrm>
            <a:off x="4648201" y="609601"/>
            <a:ext cx="6169026" cy="51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1000"/>
              </a:spcBef>
              <a:spcAft>
                <a:spcPts val="100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61"/>
          <p:cNvSpPr txBox="1">
            <a:spLocks noGrp="1"/>
          </p:cNvSpPr>
          <p:nvPr>
            <p:ph type="body" idx="2"/>
          </p:nvPr>
        </p:nvSpPr>
        <p:spPr>
          <a:xfrm>
            <a:off x="685800" y="3445933"/>
            <a:ext cx="3680885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10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61"/>
          <p:cNvSpPr txBox="1">
            <a:spLocks noGrp="1"/>
          </p:cNvSpPr>
          <p:nvPr>
            <p:ph type="dt" idx="10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61"/>
          <p:cNvSpPr txBox="1">
            <a:spLocks noGrp="1"/>
          </p:cNvSpPr>
          <p:nvPr>
            <p:ph type="ftr" idx="11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61"/>
          <p:cNvSpPr txBox="1">
            <a:spLocks noGrp="1"/>
          </p:cNvSpPr>
          <p:nvPr>
            <p:ph type="sldNum" idx="12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 type="picTx">
  <p:cSld name="PICTURE_WITH_CAPTION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62" descr="Celestia-R1---OverlayContentH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88825" cy="6856214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62"/>
          <p:cNvSpPr txBox="1"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  <a:defRPr sz="28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62"/>
          <p:cNvSpPr>
            <a:spLocks noGrp="1"/>
          </p:cNvSpPr>
          <p:nvPr>
            <p:ph type="pic" idx="2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noFill/>
          <a:ln w="50800" cap="sq" cmpd="dbl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254000" algn="tl" rotWithShape="0">
              <a:srgbClr val="000000">
                <a:alpha val="42745"/>
              </a:srgbClr>
            </a:outerShdw>
          </a:effectLst>
        </p:spPr>
        <p:txBody>
          <a:bodyPr/>
          <a:p/>
        </p:txBody>
      </p:sp>
      <p:sp>
        <p:nvSpPr>
          <p:cNvPr id="72" name="Google Shape;72;p62"/>
          <p:cNvSpPr txBox="1">
            <a:spLocks noGrp="1"/>
          </p:cNvSpPr>
          <p:nvPr>
            <p:ph type="body" idx="1"/>
          </p:nvPr>
        </p:nvSpPr>
        <p:spPr>
          <a:xfrm>
            <a:off x="685800" y="2971800"/>
            <a:ext cx="6164653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10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3" name="Google Shape;73;p62"/>
          <p:cNvSpPr txBox="1">
            <a:spLocks noGrp="1"/>
          </p:cNvSpPr>
          <p:nvPr>
            <p:ph type="dt" idx="10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62"/>
          <p:cNvSpPr txBox="1">
            <a:spLocks noGrp="1"/>
          </p:cNvSpPr>
          <p:nvPr>
            <p:ph type="ftr" idx="11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62"/>
          <p:cNvSpPr txBox="1">
            <a:spLocks noGrp="1"/>
          </p:cNvSpPr>
          <p:nvPr>
            <p:ph type="sldNum" idx="12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panoramica con didascalia">
  <p:cSld name="Immagine panoramica con didascalia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63" descr="Celestia-R1---OverlayContentH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88825" cy="6856214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63"/>
          <p:cNvSpPr txBox="1"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  <a:defRPr sz="24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63"/>
          <p:cNvSpPr>
            <a:spLocks noGrp="1"/>
          </p:cNvSpPr>
          <p:nvPr>
            <p:ph type="pic" idx="2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noFill/>
          <a:ln w="50800" cap="sq" cmpd="dbl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254000" algn="tl" rotWithShape="0">
              <a:srgbClr val="000000">
                <a:alpha val="42745"/>
              </a:srgbClr>
            </a:outerShdw>
          </a:effectLst>
        </p:spPr>
        <p:txBody>
          <a:bodyPr/>
          <a:p/>
        </p:txBody>
      </p:sp>
      <p:sp>
        <p:nvSpPr>
          <p:cNvPr id="80" name="Google Shape;80;p63"/>
          <p:cNvSpPr txBox="1">
            <a:spLocks noGrp="1"/>
          </p:cNvSpPr>
          <p:nvPr>
            <p:ph type="body" idx="1"/>
          </p:nvPr>
        </p:nvSpPr>
        <p:spPr>
          <a:xfrm>
            <a:off x="685800" y="5299603"/>
            <a:ext cx="10131427" cy="49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10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81" name="Google Shape;81;p63"/>
          <p:cNvSpPr txBox="1">
            <a:spLocks noGrp="1"/>
          </p:cNvSpPr>
          <p:nvPr>
            <p:ph type="dt" idx="10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63"/>
          <p:cNvSpPr txBox="1">
            <a:spLocks noGrp="1"/>
          </p:cNvSpPr>
          <p:nvPr>
            <p:ph type="ftr" idx="11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63"/>
          <p:cNvSpPr txBox="1">
            <a:spLocks noGrp="1"/>
          </p:cNvSpPr>
          <p:nvPr>
            <p:ph type="sldNum" idx="12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sottotitolo">
  <p:cSld name="Titolo e sottotitolo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64" descr="Celestia-R1---OverlayContentH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88825" cy="6856214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64"/>
          <p:cNvSpPr txBox="1"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100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8" name="Google Shape;88;p64"/>
          <p:cNvSpPr txBox="1">
            <a:spLocks noGrp="1"/>
          </p:cNvSpPr>
          <p:nvPr>
            <p:ph type="dt" idx="10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64"/>
          <p:cNvSpPr txBox="1">
            <a:spLocks noGrp="1"/>
          </p:cNvSpPr>
          <p:nvPr>
            <p:ph type="ftr" idx="11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64"/>
          <p:cNvSpPr txBox="1">
            <a:spLocks noGrp="1"/>
          </p:cNvSpPr>
          <p:nvPr>
            <p:ph type="sldNum" idx="12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tazione con didascalia">
  <p:cSld name="Citazione con didascalia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65" descr="Celestia-R1---OverlayContentH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88825" cy="6856214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65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Calibri"/>
              <a:buNone/>
            </a:pPr>
            <a:r>
              <a:rPr lang="en-US" sz="8000" b="0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”</a:t>
            </a:r>
            <a:endParaRPr/>
          </a:p>
        </p:txBody>
      </p:sp>
      <p:sp>
        <p:nvSpPr>
          <p:cNvPr id="94" name="Google Shape;94;p65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Calibri"/>
              <a:buNone/>
            </a:pPr>
            <a:r>
              <a:rPr lang="en-US" sz="8000" b="0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endParaRPr/>
          </a:p>
        </p:txBody>
      </p:sp>
      <p:sp>
        <p:nvSpPr>
          <p:cNvPr id="95" name="Google Shape;95;p65"/>
          <p:cNvSpPr txBox="1"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 b="0" cap="none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65"/>
          <p:cNvSpPr txBox="1">
            <a:spLocks noGrp="1"/>
          </p:cNvSpPr>
          <p:nvPr>
            <p:ph type="body" idx="1"/>
          </p:nvPr>
        </p:nvSpPr>
        <p:spPr>
          <a:xfrm>
            <a:off x="1097875" y="3352800"/>
            <a:ext cx="9339184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800"/>
              <a:buFont typeface="Calibri"/>
              <a:buNone/>
              <a:defRPr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Font typeface="Calibri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00"/>
              <a:buFont typeface="Calibri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00"/>
              <a:buFont typeface="Calibri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00"/>
              <a:buFont typeface="Calibri"/>
              <a:buNone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1000"/>
              </a:spcBef>
              <a:spcAft>
                <a:spcPts val="100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7" name="Google Shape;97;p65"/>
          <p:cNvSpPr txBox="1">
            <a:spLocks noGrp="1"/>
          </p:cNvSpPr>
          <p:nvPr>
            <p:ph type="body" idx="2"/>
          </p:nvPr>
        </p:nvSpPr>
        <p:spPr>
          <a:xfrm>
            <a:off x="687465" y="4343400"/>
            <a:ext cx="10152367" cy="14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100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8" name="Google Shape;98;p65"/>
          <p:cNvSpPr txBox="1">
            <a:spLocks noGrp="1"/>
          </p:cNvSpPr>
          <p:nvPr>
            <p:ph type="dt" idx="10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65"/>
          <p:cNvSpPr txBox="1">
            <a:spLocks noGrp="1"/>
          </p:cNvSpPr>
          <p:nvPr>
            <p:ph type="ftr" idx="11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65"/>
          <p:cNvSpPr txBox="1">
            <a:spLocks noGrp="1"/>
          </p:cNvSpPr>
          <p:nvPr>
            <p:ph type="sldNum" idx="12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cheda nome">
  <p:cSld name="Scheda nome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66" descr="Celestia-R1---OverlayContentH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88825" cy="6856214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66"/>
          <p:cNvSpPr txBox="1"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66"/>
          <p:cNvSpPr txBox="1"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100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66"/>
          <p:cNvSpPr txBox="1">
            <a:spLocks noGrp="1"/>
          </p:cNvSpPr>
          <p:nvPr>
            <p:ph type="dt" idx="10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66"/>
          <p:cNvSpPr txBox="1">
            <a:spLocks noGrp="1"/>
          </p:cNvSpPr>
          <p:nvPr>
            <p:ph type="ftr" idx="11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66"/>
          <p:cNvSpPr txBox="1">
            <a:spLocks noGrp="1"/>
          </p:cNvSpPr>
          <p:nvPr>
            <p:ph type="sldNum" idx="12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cheda nome citazione">
  <p:cSld name="Scheda nome citazione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67" descr="Celestia-R1---OverlayContentH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88825" cy="6856214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67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Calibri"/>
              <a:buNone/>
            </a:pPr>
            <a:r>
              <a:rPr lang="en-US" sz="8000" b="0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”</a:t>
            </a:r>
            <a:endParaRPr/>
          </a:p>
        </p:txBody>
      </p:sp>
      <p:sp>
        <p:nvSpPr>
          <p:cNvPr id="111" name="Google Shape;111;p67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Calibri"/>
              <a:buNone/>
            </a:pPr>
            <a:r>
              <a:rPr lang="en-US" sz="8000" b="0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endParaRPr/>
          </a:p>
        </p:txBody>
      </p:sp>
      <p:sp>
        <p:nvSpPr>
          <p:cNvPr id="112" name="Google Shape;112;p67"/>
          <p:cNvSpPr txBox="1"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 b="0" cap="none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67"/>
          <p:cNvSpPr txBox="1">
            <a:spLocks noGrp="1"/>
          </p:cNvSpPr>
          <p:nvPr>
            <p:ph type="body" idx="1"/>
          </p:nvPr>
        </p:nvSpPr>
        <p:spPr>
          <a:xfrm>
            <a:off x="685800" y="3886200"/>
            <a:ext cx="10135436" cy="8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2400"/>
              <a:buNone/>
              <a:defRPr sz="2400" b="0" cap="none">
                <a:solidFill>
                  <a:schemeClr val="lt1"/>
                </a:solidFill>
              </a:defRPr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1000"/>
              </a:spcBef>
              <a:spcAft>
                <a:spcPts val="100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4" name="Google Shape;114;p67"/>
          <p:cNvSpPr txBox="1">
            <a:spLocks noGrp="1"/>
          </p:cNvSpPr>
          <p:nvPr>
            <p:ph type="body" idx="2"/>
          </p:nvPr>
        </p:nvSpPr>
        <p:spPr>
          <a:xfrm>
            <a:off x="685799" y="4775200"/>
            <a:ext cx="10135436" cy="10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100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5" name="Google Shape;115;p67"/>
          <p:cNvSpPr txBox="1">
            <a:spLocks noGrp="1"/>
          </p:cNvSpPr>
          <p:nvPr>
            <p:ph type="dt" idx="10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67"/>
          <p:cNvSpPr txBox="1">
            <a:spLocks noGrp="1"/>
          </p:cNvSpPr>
          <p:nvPr>
            <p:ph type="ftr" idx="11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67"/>
          <p:cNvSpPr txBox="1">
            <a:spLocks noGrp="1"/>
          </p:cNvSpPr>
          <p:nvPr>
            <p:ph type="sldNum" idx="12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o o falso">
  <p:cSld name="Vero o falso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68" descr="Celestia-R1---OverlayContentH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88825" cy="6856214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68"/>
          <p:cNvSpPr txBox="1"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  <a:defRPr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68"/>
          <p:cNvSpPr txBox="1">
            <a:spLocks noGrp="1"/>
          </p:cNvSpPr>
          <p:nvPr>
            <p:ph type="body" idx="1"/>
          </p:nvPr>
        </p:nvSpPr>
        <p:spPr>
          <a:xfrm>
            <a:off x="685801" y="3505200"/>
            <a:ext cx="10131428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2800"/>
              <a:buNone/>
              <a:defRPr sz="2800" b="0" cap="none">
                <a:solidFill>
                  <a:schemeClr val="lt1"/>
                </a:solidFill>
              </a:defRPr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1000"/>
              </a:spcBef>
              <a:spcAft>
                <a:spcPts val="100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68"/>
          <p:cNvSpPr txBox="1">
            <a:spLocks noGrp="1"/>
          </p:cNvSpPr>
          <p:nvPr>
            <p:ph type="body" idx="2"/>
          </p:nvPr>
        </p:nvSpPr>
        <p:spPr>
          <a:xfrm>
            <a:off x="685800" y="4343400"/>
            <a:ext cx="10131428" cy="14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100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3" name="Google Shape;123;p68"/>
          <p:cNvSpPr txBox="1">
            <a:spLocks noGrp="1"/>
          </p:cNvSpPr>
          <p:nvPr>
            <p:ph type="dt" idx="10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68"/>
          <p:cNvSpPr txBox="1">
            <a:spLocks noGrp="1"/>
          </p:cNvSpPr>
          <p:nvPr>
            <p:ph type="ftr" idx="11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68"/>
          <p:cNvSpPr txBox="1">
            <a:spLocks noGrp="1"/>
          </p:cNvSpPr>
          <p:nvPr>
            <p:ph type="sldNum" idx="12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69" descr="Celestia-R1---OverlayContentH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88825" cy="685621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69"/>
          <p:cNvSpPr txBox="1">
            <a:spLocks noGrp="1"/>
          </p:cNvSpPr>
          <p:nvPr>
            <p:ph type="body" idx="1"/>
          </p:nvPr>
        </p:nvSpPr>
        <p:spPr>
          <a:xfrm rot="5400000">
            <a:off x="3926947" y="-1099079"/>
            <a:ext cx="3649133" cy="10131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1000"/>
              </a:spcBef>
              <a:spcAft>
                <a:spcPts val="100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9" name="Google Shape;129;p69"/>
          <p:cNvSpPr txBox="1">
            <a:spLocks noGrp="1"/>
          </p:cNvSpPr>
          <p:nvPr>
            <p:ph type="dt" idx="10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69"/>
          <p:cNvSpPr txBox="1">
            <a:spLocks noGrp="1"/>
          </p:cNvSpPr>
          <p:nvPr>
            <p:ph type="ftr" idx="11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69"/>
          <p:cNvSpPr txBox="1">
            <a:spLocks noGrp="1"/>
          </p:cNvSpPr>
          <p:nvPr>
            <p:ph type="sldNum" idx="12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  <p:sp>
        <p:nvSpPr>
          <p:cNvPr id="132" name="Google Shape;132;p69"/>
          <p:cNvSpPr txBox="1"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olo e testo verticale" type="vertTitleAndTx">
  <p:cSld name="VERTICAL_TITLE_AND_VERTICAL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70" descr="Celestia-R1---OverlayContentH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88825" cy="6856214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70"/>
          <p:cNvSpPr txBox="1">
            <a:spLocks noGrp="1"/>
          </p:cNvSpPr>
          <p:nvPr>
            <p:ph type="title"/>
          </p:nvPr>
        </p:nvSpPr>
        <p:spPr>
          <a:xfrm rot="5400000">
            <a:off x="7147151" y="2121124"/>
            <a:ext cx="5181601" cy="2158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70"/>
          <p:cNvSpPr txBox="1">
            <a:spLocks noGrp="1"/>
          </p:cNvSpPr>
          <p:nvPr>
            <p:ph type="body" idx="1"/>
          </p:nvPr>
        </p:nvSpPr>
        <p:spPr>
          <a:xfrm rot="5400000">
            <a:off x="2011058" y="-715658"/>
            <a:ext cx="5181600" cy="7832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1000"/>
              </a:spcBef>
              <a:spcAft>
                <a:spcPts val="100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7" name="Google Shape;137;p70"/>
          <p:cNvSpPr txBox="1">
            <a:spLocks noGrp="1"/>
          </p:cNvSpPr>
          <p:nvPr>
            <p:ph type="dt" idx="10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70"/>
          <p:cNvSpPr txBox="1">
            <a:spLocks noGrp="1"/>
          </p:cNvSpPr>
          <p:nvPr>
            <p:ph type="ftr" idx="11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70"/>
          <p:cNvSpPr txBox="1">
            <a:spLocks noGrp="1"/>
          </p:cNvSpPr>
          <p:nvPr>
            <p:ph type="sldNum" idx="12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9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3"/>
          <p:cNvSpPr txBox="1"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53"/>
          <p:cNvSpPr txBox="1"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30200" algn="l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04800" algn="l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04800" algn="l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04800" algn="l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04800" algn="l" rtl="0"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53"/>
          <p:cNvSpPr txBox="1">
            <a:spLocks noGrp="1"/>
          </p:cNvSpPr>
          <p:nvPr>
            <p:ph type="dt" idx="10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53"/>
          <p:cNvSpPr txBox="1">
            <a:spLocks noGrp="1"/>
          </p:cNvSpPr>
          <p:nvPr>
            <p:ph type="ftr" idx="11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53"/>
          <p:cNvSpPr txBox="1">
            <a:spLocks noGrp="1"/>
          </p:cNvSpPr>
          <p:nvPr>
            <p:ph type="sldNum" idx="12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9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0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1.png"/><Relationship Id="rId4" Type="http://schemas.openxmlformats.org/officeDocument/2006/relationships/image" Target="../media/image22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3.png"/><Relationship Id="rId4" Type="http://schemas.openxmlformats.org/officeDocument/2006/relationships/image" Target="../media/image24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6.jpg"/><Relationship Id="rId4" Type="http://schemas.openxmlformats.org/officeDocument/2006/relationships/image" Target="../media/image27.jp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1.jp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35.pn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36.pn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3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"/>
          <p:cNvSpPr txBox="1">
            <a:spLocks noGrp="1"/>
          </p:cNvSpPr>
          <p:nvPr>
            <p:ph type="ctrTitle"/>
          </p:nvPr>
        </p:nvSpPr>
        <p:spPr>
          <a:xfrm>
            <a:off x="678964" y="579781"/>
            <a:ext cx="8825662" cy="3329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</a:pPr>
            <a:r>
              <a:rPr lang="en-US">
                <a:solidFill>
                  <a:srgbClr val="1F4D3D"/>
                </a:solidFill>
              </a:rPr>
              <a:t>ESPRESSIONE DEL DATO ANALITICO</a:t>
            </a:r>
            <a:endParaRPr/>
          </a:p>
        </p:txBody>
      </p:sp>
      <p:sp>
        <p:nvSpPr>
          <p:cNvPr id="145" name="Google Shape;145;p1"/>
          <p:cNvSpPr txBox="1">
            <a:spLocks noGrp="1"/>
          </p:cNvSpPr>
          <p:nvPr>
            <p:ph type="subTitle" idx="1"/>
          </p:nvPr>
        </p:nvSpPr>
        <p:spPr>
          <a:xfrm>
            <a:off x="428444" y="5416798"/>
            <a:ext cx="8825662" cy="861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0" lvl="0" indent="0" algn="r" rtl="0"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rgbClr val="000000"/>
                </a:solidFill>
              </a:rPr>
              <a:t>UD. 1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2" descr="Immagine 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2034" y="844656"/>
            <a:ext cx="11681370" cy="54766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3" descr="Immagine 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6919" y="477078"/>
            <a:ext cx="10638860" cy="61755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4" descr="Immagine 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0629" y="669471"/>
            <a:ext cx="11936185" cy="52088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5" descr="Immagine 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1418" y="687994"/>
            <a:ext cx="10946401" cy="6041941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5"/>
          <p:cNvSpPr txBox="1"/>
          <p:nvPr/>
        </p:nvSpPr>
        <p:spPr>
          <a:xfrm>
            <a:off x="234856" y="27978"/>
            <a:ext cx="2618405" cy="56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Dati univariati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6"/>
          <p:cNvSpPr/>
          <p:nvPr/>
        </p:nvSpPr>
        <p:spPr>
          <a:xfrm>
            <a:off x="5499858" y="1470851"/>
            <a:ext cx="152403" cy="152403"/>
          </a:xfrm>
          <a:prstGeom prst="ellipse">
            <a:avLst/>
          </a:prstGeom>
          <a:solidFill>
            <a:srgbClr val="336699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6"/>
          <p:cNvSpPr/>
          <p:nvPr/>
        </p:nvSpPr>
        <p:spPr>
          <a:xfrm>
            <a:off x="5696708" y="1656588"/>
            <a:ext cx="152403" cy="152403"/>
          </a:xfrm>
          <a:prstGeom prst="ellipse">
            <a:avLst/>
          </a:prstGeom>
          <a:solidFill>
            <a:srgbClr val="336699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6"/>
          <p:cNvSpPr/>
          <p:nvPr/>
        </p:nvSpPr>
        <p:spPr>
          <a:xfrm>
            <a:off x="2970970" y="1542288"/>
            <a:ext cx="152403" cy="15240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6"/>
          <p:cNvSpPr/>
          <p:nvPr/>
        </p:nvSpPr>
        <p:spPr>
          <a:xfrm>
            <a:off x="2894770" y="1770888"/>
            <a:ext cx="152403" cy="15240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6"/>
          <p:cNvSpPr/>
          <p:nvPr/>
        </p:nvSpPr>
        <p:spPr>
          <a:xfrm>
            <a:off x="3123370" y="1732788"/>
            <a:ext cx="152403" cy="15240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6"/>
          <p:cNvSpPr/>
          <p:nvPr/>
        </p:nvSpPr>
        <p:spPr>
          <a:xfrm>
            <a:off x="3390069" y="1907413"/>
            <a:ext cx="152403" cy="15240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6"/>
          <p:cNvSpPr/>
          <p:nvPr/>
        </p:nvSpPr>
        <p:spPr>
          <a:xfrm>
            <a:off x="3309108" y="1694688"/>
            <a:ext cx="152403" cy="15240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6"/>
          <p:cNvSpPr/>
          <p:nvPr/>
        </p:nvSpPr>
        <p:spPr>
          <a:xfrm>
            <a:off x="3047170" y="1923288"/>
            <a:ext cx="152403" cy="15240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6"/>
          <p:cNvSpPr/>
          <p:nvPr/>
        </p:nvSpPr>
        <p:spPr>
          <a:xfrm>
            <a:off x="3190045" y="2093149"/>
            <a:ext cx="152403" cy="15240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6"/>
          <p:cNvSpPr/>
          <p:nvPr/>
        </p:nvSpPr>
        <p:spPr>
          <a:xfrm>
            <a:off x="5433183" y="1493076"/>
            <a:ext cx="152403" cy="15240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6"/>
          <p:cNvSpPr/>
          <p:nvPr/>
        </p:nvSpPr>
        <p:spPr>
          <a:xfrm>
            <a:off x="3271008" y="1547051"/>
            <a:ext cx="152403" cy="15240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6"/>
          <p:cNvSpPr/>
          <p:nvPr/>
        </p:nvSpPr>
        <p:spPr>
          <a:xfrm>
            <a:off x="4037769" y="1645474"/>
            <a:ext cx="914402" cy="30480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6"/>
          <p:cNvSpPr/>
          <p:nvPr/>
        </p:nvSpPr>
        <p:spPr>
          <a:xfrm>
            <a:off x="6152319" y="1602613"/>
            <a:ext cx="914402" cy="30480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6"/>
          <p:cNvSpPr/>
          <p:nvPr/>
        </p:nvSpPr>
        <p:spPr>
          <a:xfrm>
            <a:off x="5661783" y="1734374"/>
            <a:ext cx="152403" cy="15240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6"/>
          <p:cNvSpPr/>
          <p:nvPr/>
        </p:nvSpPr>
        <p:spPr>
          <a:xfrm>
            <a:off x="2953509" y="2124899"/>
            <a:ext cx="152403" cy="15240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6"/>
          <p:cNvSpPr/>
          <p:nvPr/>
        </p:nvSpPr>
        <p:spPr>
          <a:xfrm>
            <a:off x="3047170" y="1923288"/>
            <a:ext cx="152403" cy="15240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6"/>
          <p:cNvSpPr/>
          <p:nvPr/>
        </p:nvSpPr>
        <p:spPr>
          <a:xfrm>
            <a:off x="5747508" y="3182174"/>
            <a:ext cx="152403" cy="15240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6"/>
          <p:cNvSpPr/>
          <p:nvPr/>
        </p:nvSpPr>
        <p:spPr>
          <a:xfrm>
            <a:off x="3271008" y="1547051"/>
            <a:ext cx="152403" cy="15240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6"/>
          <p:cNvSpPr/>
          <p:nvPr/>
        </p:nvSpPr>
        <p:spPr>
          <a:xfrm>
            <a:off x="5356983" y="3310764"/>
            <a:ext cx="152403" cy="15240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6"/>
          <p:cNvSpPr/>
          <p:nvPr/>
        </p:nvSpPr>
        <p:spPr>
          <a:xfrm>
            <a:off x="3199570" y="2075688"/>
            <a:ext cx="152403" cy="15240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6"/>
          <p:cNvSpPr/>
          <p:nvPr/>
        </p:nvSpPr>
        <p:spPr>
          <a:xfrm rot="-1836879">
            <a:off x="7854884" y="4458139"/>
            <a:ext cx="712790" cy="1163639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8472" y="0"/>
                </a:moveTo>
                <a:lnTo>
                  <a:pt x="12860" y="6080"/>
                </a:lnTo>
                <a:lnTo>
                  <a:pt x="11050" y="6797"/>
                </a:lnTo>
                <a:lnTo>
                  <a:pt x="16577" y="12007"/>
                </a:lnTo>
                <a:lnTo>
                  <a:pt x="14767" y="12877"/>
                </a:lnTo>
                <a:lnTo>
                  <a:pt x="21600" y="21600"/>
                </a:lnTo>
                <a:lnTo>
                  <a:pt x="10012" y="14915"/>
                </a:lnTo>
                <a:lnTo>
                  <a:pt x="12222" y="13987"/>
                </a:lnTo>
                <a:lnTo>
                  <a:pt x="5022" y="9705"/>
                </a:lnTo>
                <a:lnTo>
                  <a:pt x="7602" y="8382"/>
                </a:lnTo>
                <a:lnTo>
                  <a:pt x="0" y="3890"/>
                </a:lnTo>
                <a:close/>
              </a:path>
            </a:pathLst>
          </a:cu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6"/>
          <p:cNvSpPr txBox="1"/>
          <p:nvPr/>
        </p:nvSpPr>
        <p:spPr>
          <a:xfrm>
            <a:off x="7528366" y="961264"/>
            <a:ext cx="884928" cy="348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Segnale </a:t>
            </a:r>
            <a:endParaRPr/>
          </a:p>
        </p:txBody>
      </p:sp>
      <p:sp>
        <p:nvSpPr>
          <p:cNvPr id="193" name="Google Shape;193;p6"/>
          <p:cNvSpPr txBox="1"/>
          <p:nvPr/>
        </p:nvSpPr>
        <p:spPr>
          <a:xfrm>
            <a:off x="594794" y="108753"/>
            <a:ext cx="5512602" cy="434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Criterio fondamentale dell’analisi di dati</a:t>
            </a:r>
            <a:endParaRPr/>
          </a:p>
        </p:txBody>
      </p:sp>
      <p:sp>
        <p:nvSpPr>
          <p:cNvPr id="194" name="Google Shape;194;p6"/>
          <p:cNvSpPr/>
          <p:nvPr/>
        </p:nvSpPr>
        <p:spPr>
          <a:xfrm>
            <a:off x="5466519" y="2991674"/>
            <a:ext cx="152403" cy="152403"/>
          </a:xfrm>
          <a:prstGeom prst="ellipse">
            <a:avLst/>
          </a:prstGeom>
          <a:solidFill>
            <a:srgbClr val="336699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6"/>
          <p:cNvSpPr/>
          <p:nvPr/>
        </p:nvSpPr>
        <p:spPr>
          <a:xfrm>
            <a:off x="5390319" y="3220274"/>
            <a:ext cx="152403" cy="152403"/>
          </a:xfrm>
          <a:prstGeom prst="ellipse">
            <a:avLst/>
          </a:prstGeom>
          <a:solidFill>
            <a:srgbClr val="336699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6"/>
          <p:cNvSpPr/>
          <p:nvPr/>
        </p:nvSpPr>
        <p:spPr>
          <a:xfrm>
            <a:off x="5618919" y="3182174"/>
            <a:ext cx="152403" cy="15240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6"/>
          <p:cNvSpPr/>
          <p:nvPr/>
        </p:nvSpPr>
        <p:spPr>
          <a:xfrm>
            <a:off x="5657019" y="3433000"/>
            <a:ext cx="152403" cy="152403"/>
          </a:xfrm>
          <a:prstGeom prst="ellipse">
            <a:avLst/>
          </a:prstGeom>
          <a:solidFill>
            <a:srgbClr val="336699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6"/>
          <p:cNvSpPr/>
          <p:nvPr/>
        </p:nvSpPr>
        <p:spPr>
          <a:xfrm>
            <a:off x="5441119" y="3029774"/>
            <a:ext cx="152403" cy="15240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/>
          <p:nvPr/>
        </p:nvSpPr>
        <p:spPr>
          <a:xfrm>
            <a:off x="5714169" y="3509200"/>
            <a:ext cx="152403" cy="15240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6"/>
          <p:cNvSpPr/>
          <p:nvPr/>
        </p:nvSpPr>
        <p:spPr>
          <a:xfrm>
            <a:off x="5695119" y="4874450"/>
            <a:ext cx="152403" cy="15240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6"/>
          <p:cNvSpPr/>
          <p:nvPr/>
        </p:nvSpPr>
        <p:spPr>
          <a:xfrm>
            <a:off x="5304594" y="5003039"/>
            <a:ext cx="152403" cy="15240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6"/>
          <p:cNvSpPr/>
          <p:nvPr/>
        </p:nvSpPr>
        <p:spPr>
          <a:xfrm>
            <a:off x="5414133" y="4683950"/>
            <a:ext cx="152403" cy="152403"/>
          </a:xfrm>
          <a:prstGeom prst="ellipse">
            <a:avLst/>
          </a:prstGeom>
          <a:solidFill>
            <a:srgbClr val="336699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6"/>
          <p:cNvSpPr/>
          <p:nvPr/>
        </p:nvSpPr>
        <p:spPr>
          <a:xfrm>
            <a:off x="5337933" y="4912550"/>
            <a:ext cx="152403" cy="152403"/>
          </a:xfrm>
          <a:prstGeom prst="ellipse">
            <a:avLst/>
          </a:prstGeom>
          <a:solidFill>
            <a:srgbClr val="336699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6"/>
          <p:cNvSpPr/>
          <p:nvPr/>
        </p:nvSpPr>
        <p:spPr>
          <a:xfrm>
            <a:off x="5566533" y="4874450"/>
            <a:ext cx="152403" cy="152403"/>
          </a:xfrm>
          <a:prstGeom prst="ellipse">
            <a:avLst/>
          </a:prstGeom>
          <a:solidFill>
            <a:srgbClr val="336699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6"/>
          <p:cNvSpPr/>
          <p:nvPr/>
        </p:nvSpPr>
        <p:spPr>
          <a:xfrm>
            <a:off x="5604633" y="5125275"/>
            <a:ext cx="152403" cy="152403"/>
          </a:xfrm>
          <a:prstGeom prst="ellipse">
            <a:avLst/>
          </a:prstGeom>
          <a:solidFill>
            <a:srgbClr val="336699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6"/>
          <p:cNvSpPr/>
          <p:nvPr/>
        </p:nvSpPr>
        <p:spPr>
          <a:xfrm>
            <a:off x="5388733" y="4722050"/>
            <a:ext cx="152403" cy="15240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6"/>
          <p:cNvSpPr/>
          <p:nvPr/>
        </p:nvSpPr>
        <p:spPr>
          <a:xfrm>
            <a:off x="5661783" y="5201475"/>
            <a:ext cx="152403" cy="15240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6"/>
          <p:cNvSpPr/>
          <p:nvPr/>
        </p:nvSpPr>
        <p:spPr>
          <a:xfrm>
            <a:off x="5857044" y="4645850"/>
            <a:ext cx="152403" cy="15240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6"/>
          <p:cNvSpPr/>
          <p:nvPr/>
        </p:nvSpPr>
        <p:spPr>
          <a:xfrm>
            <a:off x="5466519" y="4774439"/>
            <a:ext cx="152403" cy="15240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6"/>
          <p:cNvSpPr/>
          <p:nvPr/>
        </p:nvSpPr>
        <p:spPr>
          <a:xfrm>
            <a:off x="5576058" y="4455350"/>
            <a:ext cx="152403" cy="152403"/>
          </a:xfrm>
          <a:prstGeom prst="ellipse">
            <a:avLst/>
          </a:prstGeom>
          <a:solidFill>
            <a:srgbClr val="336699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6"/>
          <p:cNvSpPr/>
          <p:nvPr/>
        </p:nvSpPr>
        <p:spPr>
          <a:xfrm>
            <a:off x="5499858" y="4683950"/>
            <a:ext cx="152403" cy="152403"/>
          </a:xfrm>
          <a:prstGeom prst="ellipse">
            <a:avLst/>
          </a:prstGeom>
          <a:solidFill>
            <a:srgbClr val="336699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6"/>
          <p:cNvSpPr/>
          <p:nvPr/>
        </p:nvSpPr>
        <p:spPr>
          <a:xfrm>
            <a:off x="5728458" y="4645850"/>
            <a:ext cx="152403" cy="152403"/>
          </a:xfrm>
          <a:prstGeom prst="ellipse">
            <a:avLst/>
          </a:prstGeom>
          <a:solidFill>
            <a:srgbClr val="336699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6"/>
          <p:cNvSpPr/>
          <p:nvPr/>
        </p:nvSpPr>
        <p:spPr>
          <a:xfrm>
            <a:off x="5768144" y="4896675"/>
            <a:ext cx="152403" cy="152403"/>
          </a:xfrm>
          <a:prstGeom prst="ellipse">
            <a:avLst/>
          </a:prstGeom>
          <a:solidFill>
            <a:srgbClr val="336699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6"/>
          <p:cNvSpPr/>
          <p:nvPr/>
        </p:nvSpPr>
        <p:spPr>
          <a:xfrm>
            <a:off x="5552244" y="4493450"/>
            <a:ext cx="152403" cy="15240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6"/>
          <p:cNvSpPr/>
          <p:nvPr/>
        </p:nvSpPr>
        <p:spPr>
          <a:xfrm>
            <a:off x="5823708" y="4972875"/>
            <a:ext cx="152403" cy="15240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6"/>
          <p:cNvSpPr/>
          <p:nvPr/>
        </p:nvSpPr>
        <p:spPr>
          <a:xfrm>
            <a:off x="3028120" y="3020249"/>
            <a:ext cx="152403" cy="15240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6"/>
          <p:cNvSpPr/>
          <p:nvPr/>
        </p:nvSpPr>
        <p:spPr>
          <a:xfrm>
            <a:off x="2951920" y="3248849"/>
            <a:ext cx="152403" cy="15240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6"/>
          <p:cNvSpPr/>
          <p:nvPr/>
        </p:nvSpPr>
        <p:spPr>
          <a:xfrm>
            <a:off x="3180520" y="3210749"/>
            <a:ext cx="152403" cy="15240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6"/>
          <p:cNvSpPr/>
          <p:nvPr/>
        </p:nvSpPr>
        <p:spPr>
          <a:xfrm>
            <a:off x="3447219" y="3385375"/>
            <a:ext cx="152403" cy="15240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6"/>
          <p:cNvSpPr/>
          <p:nvPr/>
        </p:nvSpPr>
        <p:spPr>
          <a:xfrm>
            <a:off x="3366258" y="3172649"/>
            <a:ext cx="152403" cy="15240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6"/>
          <p:cNvSpPr/>
          <p:nvPr/>
        </p:nvSpPr>
        <p:spPr>
          <a:xfrm>
            <a:off x="3104320" y="3401250"/>
            <a:ext cx="152403" cy="15240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6"/>
          <p:cNvSpPr/>
          <p:nvPr/>
        </p:nvSpPr>
        <p:spPr>
          <a:xfrm>
            <a:off x="3247195" y="3569525"/>
            <a:ext cx="152403" cy="15240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6"/>
          <p:cNvSpPr/>
          <p:nvPr/>
        </p:nvSpPr>
        <p:spPr>
          <a:xfrm>
            <a:off x="3328158" y="3025013"/>
            <a:ext cx="152403" cy="15240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6"/>
          <p:cNvSpPr/>
          <p:nvPr/>
        </p:nvSpPr>
        <p:spPr>
          <a:xfrm>
            <a:off x="3012245" y="3601275"/>
            <a:ext cx="152403" cy="15240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6"/>
          <p:cNvSpPr/>
          <p:nvPr/>
        </p:nvSpPr>
        <p:spPr>
          <a:xfrm>
            <a:off x="3104320" y="3401250"/>
            <a:ext cx="152403" cy="15240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6"/>
          <p:cNvSpPr/>
          <p:nvPr/>
        </p:nvSpPr>
        <p:spPr>
          <a:xfrm>
            <a:off x="3328158" y="3025013"/>
            <a:ext cx="152403" cy="15240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6"/>
          <p:cNvSpPr/>
          <p:nvPr/>
        </p:nvSpPr>
        <p:spPr>
          <a:xfrm>
            <a:off x="3256719" y="3553650"/>
            <a:ext cx="152403" cy="15240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6"/>
          <p:cNvSpPr/>
          <p:nvPr/>
        </p:nvSpPr>
        <p:spPr>
          <a:xfrm>
            <a:off x="3066220" y="4772850"/>
            <a:ext cx="152403" cy="15240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6"/>
          <p:cNvSpPr/>
          <p:nvPr/>
        </p:nvSpPr>
        <p:spPr>
          <a:xfrm>
            <a:off x="2990020" y="5001450"/>
            <a:ext cx="152403" cy="15240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6"/>
          <p:cNvSpPr/>
          <p:nvPr/>
        </p:nvSpPr>
        <p:spPr>
          <a:xfrm>
            <a:off x="3218620" y="4963350"/>
            <a:ext cx="152403" cy="15240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6"/>
          <p:cNvSpPr/>
          <p:nvPr/>
        </p:nvSpPr>
        <p:spPr>
          <a:xfrm>
            <a:off x="3485319" y="5137975"/>
            <a:ext cx="152403" cy="15240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6"/>
          <p:cNvSpPr/>
          <p:nvPr/>
        </p:nvSpPr>
        <p:spPr>
          <a:xfrm>
            <a:off x="3404358" y="4925250"/>
            <a:ext cx="152403" cy="15240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6"/>
          <p:cNvSpPr/>
          <p:nvPr/>
        </p:nvSpPr>
        <p:spPr>
          <a:xfrm>
            <a:off x="3142420" y="5153850"/>
            <a:ext cx="152403" cy="15240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6"/>
          <p:cNvSpPr/>
          <p:nvPr/>
        </p:nvSpPr>
        <p:spPr>
          <a:xfrm>
            <a:off x="3285294" y="5322125"/>
            <a:ext cx="152403" cy="15240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6"/>
          <p:cNvSpPr/>
          <p:nvPr/>
        </p:nvSpPr>
        <p:spPr>
          <a:xfrm>
            <a:off x="3366258" y="4777614"/>
            <a:ext cx="152403" cy="15240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6"/>
          <p:cNvSpPr/>
          <p:nvPr/>
        </p:nvSpPr>
        <p:spPr>
          <a:xfrm>
            <a:off x="3050345" y="5353875"/>
            <a:ext cx="152403" cy="15240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6"/>
          <p:cNvSpPr/>
          <p:nvPr/>
        </p:nvSpPr>
        <p:spPr>
          <a:xfrm>
            <a:off x="3142420" y="5153850"/>
            <a:ext cx="152403" cy="15240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6"/>
          <p:cNvSpPr/>
          <p:nvPr/>
        </p:nvSpPr>
        <p:spPr>
          <a:xfrm>
            <a:off x="3366258" y="4777614"/>
            <a:ext cx="152403" cy="15240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6"/>
          <p:cNvSpPr/>
          <p:nvPr/>
        </p:nvSpPr>
        <p:spPr>
          <a:xfrm>
            <a:off x="3294819" y="5306250"/>
            <a:ext cx="152403" cy="15240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6"/>
          <p:cNvSpPr/>
          <p:nvPr/>
        </p:nvSpPr>
        <p:spPr>
          <a:xfrm>
            <a:off x="4031419" y="3226624"/>
            <a:ext cx="914402" cy="30480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6"/>
          <p:cNvSpPr/>
          <p:nvPr/>
        </p:nvSpPr>
        <p:spPr>
          <a:xfrm>
            <a:off x="4013958" y="4925250"/>
            <a:ext cx="914402" cy="30480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6"/>
          <p:cNvSpPr/>
          <p:nvPr/>
        </p:nvSpPr>
        <p:spPr>
          <a:xfrm>
            <a:off x="6157083" y="3242499"/>
            <a:ext cx="914402" cy="30480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6"/>
          <p:cNvSpPr/>
          <p:nvPr/>
        </p:nvSpPr>
        <p:spPr>
          <a:xfrm>
            <a:off x="6152319" y="4761739"/>
            <a:ext cx="914402" cy="30480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6"/>
          <p:cNvSpPr/>
          <p:nvPr/>
        </p:nvSpPr>
        <p:spPr>
          <a:xfrm rot="-1836879">
            <a:off x="7750933" y="2959924"/>
            <a:ext cx="554039" cy="742952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8472" y="0"/>
                </a:moveTo>
                <a:lnTo>
                  <a:pt x="12860" y="6080"/>
                </a:lnTo>
                <a:lnTo>
                  <a:pt x="11050" y="6797"/>
                </a:lnTo>
                <a:lnTo>
                  <a:pt x="16577" y="12007"/>
                </a:lnTo>
                <a:lnTo>
                  <a:pt x="14767" y="12877"/>
                </a:lnTo>
                <a:lnTo>
                  <a:pt x="21600" y="21600"/>
                </a:lnTo>
                <a:lnTo>
                  <a:pt x="10012" y="14915"/>
                </a:lnTo>
                <a:lnTo>
                  <a:pt x="12222" y="13987"/>
                </a:lnTo>
                <a:lnTo>
                  <a:pt x="5022" y="9705"/>
                </a:lnTo>
                <a:lnTo>
                  <a:pt x="7602" y="8382"/>
                </a:lnTo>
                <a:lnTo>
                  <a:pt x="0" y="3890"/>
                </a:lnTo>
                <a:close/>
              </a:path>
            </a:pathLst>
          </a:cu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6"/>
          <p:cNvSpPr/>
          <p:nvPr/>
        </p:nvSpPr>
        <p:spPr>
          <a:xfrm rot="-1836879">
            <a:off x="7784272" y="1650238"/>
            <a:ext cx="309565" cy="466727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8472" y="0"/>
                </a:moveTo>
                <a:lnTo>
                  <a:pt x="12860" y="6080"/>
                </a:lnTo>
                <a:lnTo>
                  <a:pt x="11050" y="6797"/>
                </a:lnTo>
                <a:lnTo>
                  <a:pt x="16577" y="12007"/>
                </a:lnTo>
                <a:lnTo>
                  <a:pt x="14767" y="12877"/>
                </a:lnTo>
                <a:lnTo>
                  <a:pt x="21600" y="21600"/>
                </a:lnTo>
                <a:lnTo>
                  <a:pt x="10012" y="14915"/>
                </a:lnTo>
                <a:lnTo>
                  <a:pt x="12222" y="13987"/>
                </a:lnTo>
                <a:lnTo>
                  <a:pt x="5022" y="9705"/>
                </a:lnTo>
                <a:lnTo>
                  <a:pt x="7602" y="8382"/>
                </a:lnTo>
                <a:lnTo>
                  <a:pt x="0" y="3890"/>
                </a:lnTo>
                <a:close/>
              </a:path>
            </a:pathLst>
          </a:cu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6"/>
          <p:cNvSpPr txBox="1"/>
          <p:nvPr/>
        </p:nvSpPr>
        <p:spPr>
          <a:xfrm>
            <a:off x="605863" y="6099000"/>
            <a:ext cx="10807166" cy="345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Condizione necessaria è l’esistenza di una relazione (matematica) stechiometrica tra analita e «sorgente»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1" name="Google Shape;251;p7"/>
          <p:cNvCxnSpPr/>
          <p:nvPr/>
        </p:nvCxnSpPr>
        <p:spPr>
          <a:xfrm rot="10800000">
            <a:off x="3429000" y="2438398"/>
            <a:ext cx="0" cy="3048002"/>
          </a:xfrm>
          <a:prstGeom prst="straightConnector1">
            <a:avLst/>
          </a:prstGeom>
          <a:noFill/>
          <a:ln w="34925" cap="rnd" cmpd="sng">
            <a:solidFill>
              <a:srgbClr val="0E558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52" name="Google Shape;252;p7"/>
          <p:cNvCxnSpPr/>
          <p:nvPr/>
        </p:nvCxnSpPr>
        <p:spPr>
          <a:xfrm>
            <a:off x="3428999" y="5481637"/>
            <a:ext cx="5562603" cy="2"/>
          </a:xfrm>
          <a:prstGeom prst="straightConnector1">
            <a:avLst/>
          </a:prstGeom>
          <a:noFill/>
          <a:ln w="34925" cap="rnd" cmpd="sng">
            <a:solidFill>
              <a:srgbClr val="0E558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53" name="Google Shape;253;p7"/>
          <p:cNvSpPr txBox="1"/>
          <p:nvPr/>
        </p:nvSpPr>
        <p:spPr>
          <a:xfrm rot="-5400000">
            <a:off x="2749215" y="2745743"/>
            <a:ext cx="991191" cy="370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segnale</a:t>
            </a:r>
            <a:endParaRPr/>
          </a:p>
        </p:txBody>
      </p:sp>
      <p:sp>
        <p:nvSpPr>
          <p:cNvPr id="254" name="Google Shape;254;p7"/>
          <p:cNvSpPr txBox="1"/>
          <p:nvPr/>
        </p:nvSpPr>
        <p:spPr>
          <a:xfrm>
            <a:off x="8083233" y="5486399"/>
            <a:ext cx="843629" cy="370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CONC</a:t>
            </a:r>
            <a:endParaRPr/>
          </a:p>
        </p:txBody>
      </p:sp>
      <p:sp>
        <p:nvSpPr>
          <p:cNvPr id="255" name="Google Shape;255;p7"/>
          <p:cNvSpPr/>
          <p:nvPr/>
        </p:nvSpPr>
        <p:spPr>
          <a:xfrm rot="-1836879">
            <a:off x="2354263" y="2698749"/>
            <a:ext cx="711202" cy="1163639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8472" y="0"/>
                </a:moveTo>
                <a:lnTo>
                  <a:pt x="12860" y="6080"/>
                </a:lnTo>
                <a:lnTo>
                  <a:pt x="11050" y="6797"/>
                </a:lnTo>
                <a:lnTo>
                  <a:pt x="16577" y="12007"/>
                </a:lnTo>
                <a:lnTo>
                  <a:pt x="14767" y="12877"/>
                </a:lnTo>
                <a:lnTo>
                  <a:pt x="21600" y="21600"/>
                </a:lnTo>
                <a:lnTo>
                  <a:pt x="10012" y="14915"/>
                </a:lnTo>
                <a:lnTo>
                  <a:pt x="12222" y="13987"/>
                </a:lnTo>
                <a:lnTo>
                  <a:pt x="5022" y="9705"/>
                </a:lnTo>
                <a:lnTo>
                  <a:pt x="7602" y="8382"/>
                </a:lnTo>
                <a:lnTo>
                  <a:pt x="0" y="3890"/>
                </a:lnTo>
                <a:close/>
              </a:path>
            </a:pathLst>
          </a:cu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7"/>
          <p:cNvSpPr/>
          <p:nvPr/>
        </p:nvSpPr>
        <p:spPr>
          <a:xfrm rot="-1836879">
            <a:off x="2608264" y="3979862"/>
            <a:ext cx="554039" cy="741364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8472" y="0"/>
                </a:moveTo>
                <a:lnTo>
                  <a:pt x="12860" y="6080"/>
                </a:lnTo>
                <a:lnTo>
                  <a:pt x="11050" y="6797"/>
                </a:lnTo>
                <a:lnTo>
                  <a:pt x="16577" y="12007"/>
                </a:lnTo>
                <a:lnTo>
                  <a:pt x="14767" y="12877"/>
                </a:lnTo>
                <a:lnTo>
                  <a:pt x="21600" y="21600"/>
                </a:lnTo>
                <a:lnTo>
                  <a:pt x="10012" y="14915"/>
                </a:lnTo>
                <a:lnTo>
                  <a:pt x="12222" y="13987"/>
                </a:lnTo>
                <a:lnTo>
                  <a:pt x="5022" y="9705"/>
                </a:lnTo>
                <a:lnTo>
                  <a:pt x="7602" y="8382"/>
                </a:lnTo>
                <a:lnTo>
                  <a:pt x="0" y="3890"/>
                </a:lnTo>
                <a:close/>
              </a:path>
            </a:pathLst>
          </a:cu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7"/>
          <p:cNvSpPr/>
          <p:nvPr/>
        </p:nvSpPr>
        <p:spPr>
          <a:xfrm rot="-1836879">
            <a:off x="2905124" y="4956176"/>
            <a:ext cx="309566" cy="466727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8472" y="0"/>
                </a:moveTo>
                <a:lnTo>
                  <a:pt x="12860" y="6080"/>
                </a:lnTo>
                <a:lnTo>
                  <a:pt x="11050" y="6797"/>
                </a:lnTo>
                <a:lnTo>
                  <a:pt x="16577" y="12007"/>
                </a:lnTo>
                <a:lnTo>
                  <a:pt x="14767" y="12877"/>
                </a:lnTo>
                <a:lnTo>
                  <a:pt x="21600" y="21600"/>
                </a:lnTo>
                <a:lnTo>
                  <a:pt x="10012" y="14915"/>
                </a:lnTo>
                <a:lnTo>
                  <a:pt x="12222" y="13987"/>
                </a:lnTo>
                <a:lnTo>
                  <a:pt x="5022" y="9705"/>
                </a:lnTo>
                <a:lnTo>
                  <a:pt x="7602" y="8382"/>
                </a:lnTo>
                <a:lnTo>
                  <a:pt x="0" y="3890"/>
                </a:lnTo>
                <a:close/>
              </a:path>
            </a:pathLst>
          </a:cu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7"/>
          <p:cNvSpPr/>
          <p:nvPr/>
        </p:nvSpPr>
        <p:spPr>
          <a:xfrm>
            <a:off x="3754439" y="5688012"/>
            <a:ext cx="796929" cy="787403"/>
          </a:xfrm>
          <a:prstGeom prst="ellipse">
            <a:avLst/>
          </a:prstGeom>
          <a:solidFill>
            <a:schemeClr val="accent1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7"/>
          <p:cNvSpPr/>
          <p:nvPr/>
        </p:nvSpPr>
        <p:spPr>
          <a:xfrm>
            <a:off x="4038600" y="5113337"/>
            <a:ext cx="228600" cy="171453"/>
          </a:xfrm>
          <a:prstGeom prst="ellipse">
            <a:avLst/>
          </a:prstGeom>
          <a:solidFill>
            <a:srgbClr val="0E558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7"/>
          <p:cNvSpPr/>
          <p:nvPr/>
        </p:nvSpPr>
        <p:spPr>
          <a:xfrm>
            <a:off x="5487987" y="4349751"/>
            <a:ext cx="228603" cy="169867"/>
          </a:xfrm>
          <a:prstGeom prst="ellipse">
            <a:avLst/>
          </a:prstGeom>
          <a:solidFill>
            <a:srgbClr val="0E558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7"/>
          <p:cNvSpPr/>
          <p:nvPr/>
        </p:nvSpPr>
        <p:spPr>
          <a:xfrm>
            <a:off x="7637463" y="3098799"/>
            <a:ext cx="228603" cy="169868"/>
          </a:xfrm>
          <a:prstGeom prst="ellipse">
            <a:avLst/>
          </a:prstGeom>
          <a:solidFill>
            <a:srgbClr val="0E558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62" name="Google Shape;262;p7"/>
          <p:cNvCxnSpPr/>
          <p:nvPr/>
        </p:nvCxnSpPr>
        <p:spPr>
          <a:xfrm rot="10800000" flipH="1">
            <a:off x="3798887" y="2951164"/>
            <a:ext cx="4430714" cy="2382837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263" name="Google Shape;263;p7"/>
          <p:cNvSpPr txBox="1"/>
          <p:nvPr/>
        </p:nvSpPr>
        <p:spPr>
          <a:xfrm>
            <a:off x="7829233" y="4105277"/>
            <a:ext cx="1126923" cy="434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y=ax+b</a:t>
            </a:r>
            <a:endParaRPr/>
          </a:p>
        </p:txBody>
      </p:sp>
      <p:sp>
        <p:nvSpPr>
          <p:cNvPr id="264" name="Google Shape;264;p7"/>
          <p:cNvSpPr txBox="1"/>
          <p:nvPr/>
        </p:nvSpPr>
        <p:spPr>
          <a:xfrm>
            <a:off x="3095307" y="254000"/>
            <a:ext cx="7071528" cy="459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Dal segnale analitico alla curva di calibrazione</a:t>
            </a:r>
            <a:endParaRPr/>
          </a:p>
        </p:txBody>
      </p:sp>
      <p:sp>
        <p:nvSpPr>
          <p:cNvPr id="265" name="Google Shape;265;p7"/>
          <p:cNvSpPr/>
          <p:nvPr/>
        </p:nvSpPr>
        <p:spPr>
          <a:xfrm>
            <a:off x="5173664" y="5688012"/>
            <a:ext cx="796929" cy="787403"/>
          </a:xfrm>
          <a:prstGeom prst="ellipse">
            <a:avLst/>
          </a:prstGeom>
          <a:solidFill>
            <a:schemeClr val="accent1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7"/>
          <p:cNvSpPr/>
          <p:nvPr/>
        </p:nvSpPr>
        <p:spPr>
          <a:xfrm>
            <a:off x="7353300" y="5688012"/>
            <a:ext cx="798516" cy="787403"/>
          </a:xfrm>
          <a:prstGeom prst="ellipse">
            <a:avLst/>
          </a:prstGeom>
          <a:solidFill>
            <a:schemeClr val="accent1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7" name="Google Shape;267;p7" descr="Immagine 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24300" y="6000751"/>
            <a:ext cx="228600" cy="277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7" descr="Immagine 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16562" y="5803901"/>
            <a:ext cx="228602" cy="277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7" descr="Immagine 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7012" y="5981701"/>
            <a:ext cx="228602" cy="277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7" descr="Immagine 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8962" y="6162676"/>
            <a:ext cx="93664" cy="131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7" descr="Immagine 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77150" y="5715001"/>
            <a:ext cx="228600" cy="277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7" descr="Immagine 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67600" y="5892801"/>
            <a:ext cx="228600" cy="277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7" descr="Immagine 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31138" y="6072187"/>
            <a:ext cx="93664" cy="133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7" descr="Immagine 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72400" y="6096001"/>
            <a:ext cx="228600" cy="277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7" descr="Immagine 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67600" y="6153151"/>
            <a:ext cx="228600" cy="2778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8"/>
          <p:cNvSpPr txBox="1"/>
          <p:nvPr/>
        </p:nvSpPr>
        <p:spPr>
          <a:xfrm>
            <a:off x="341025" y="108589"/>
            <a:ext cx="4481351" cy="4462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Gli errori nelle analisi chimiche</a:t>
            </a:r>
            <a:endParaRPr sz="23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8"/>
          <p:cNvSpPr txBox="1"/>
          <p:nvPr/>
        </p:nvSpPr>
        <p:spPr>
          <a:xfrm>
            <a:off x="358667" y="629890"/>
            <a:ext cx="11012997" cy="3985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 misure implicano </a:t>
            </a:r>
            <a:r>
              <a:rPr lang="en-US" sz="23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SEMPRE</a:t>
            </a:r>
            <a:r>
              <a:rPr lang="en-US" sz="2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300" b="1" i="0" u="sng" strike="noStrike" cap="none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ERRORI</a:t>
            </a:r>
            <a:r>
              <a:rPr lang="en-US" sz="23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ed</a:t>
            </a:r>
            <a:r>
              <a:rPr lang="en-US" sz="2300" b="1" i="0" u="sng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300" b="1" i="0" u="sng" strike="noStrike" cap="none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INCERTEZZE</a:t>
            </a:r>
            <a:endParaRPr sz="1800" b="0" i="0" u="sng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L’</a:t>
            </a:r>
            <a:r>
              <a:rPr lang="en-US" sz="23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«</a:t>
            </a:r>
            <a:r>
              <a:rPr lang="en-US" sz="2300" b="1" i="0" u="none" strike="noStrike" cap="none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errore</a:t>
            </a:r>
            <a:r>
              <a:rPr lang="en-US" sz="23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»</a:t>
            </a:r>
            <a:r>
              <a:rPr lang="en-US" sz="2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rappresenta la differenza fra il valore misurato e il valore “vero” o valore “noto”. L’</a:t>
            </a:r>
            <a:r>
              <a:rPr lang="en-US" sz="23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«</a:t>
            </a:r>
            <a:r>
              <a:rPr lang="en-US" sz="2300" b="0" i="0" u="none" strike="noStrike" cap="none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incertezza</a:t>
            </a:r>
            <a:r>
              <a:rPr lang="en-US" sz="2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»indica </a:t>
            </a:r>
            <a:r>
              <a:rPr lang="en-US" sz="2300" b="1" i="0" u="sng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l'incertezza</a:t>
            </a:r>
            <a:r>
              <a:rPr lang="en-US" sz="2300" b="0" i="0" u="sng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stimata </a:t>
            </a:r>
            <a:r>
              <a:rPr lang="en-US" sz="2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 una misura o in un esperimento.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E’ impossibile effettuare un’analisi priva di errori e incertezze. 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Ciò che si può fare è: MINIMIZZARE GLI ERRORI E STIMARNE L’ENTITA’ CON UNA ACCURATEZZA ACCETTABILE e MISURARE L’INCERTEZZA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9"/>
          <p:cNvSpPr txBox="1"/>
          <p:nvPr/>
        </p:nvSpPr>
        <p:spPr>
          <a:xfrm>
            <a:off x="287988" y="78056"/>
            <a:ext cx="11431942" cy="1563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Allo scopo di migliorare l'affidabilità del metodo analitico e di ottenere informazioni circa la variabilità dei risultati, la procedura analitica viene solitamente ripetuta su diverse porzioni di un dato campione </a:t>
            </a:r>
            <a:r>
              <a:rPr lang="en-US" sz="2200" b="1" i="0" u="sng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(replicati)</a:t>
            </a:r>
            <a:r>
              <a:rPr lang="en-US"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/>
          </a:p>
        </p:txBody>
      </p:sp>
      <p:sp>
        <p:nvSpPr>
          <p:cNvPr id="287" name="Google Shape;287;p9"/>
          <p:cNvSpPr txBox="1"/>
          <p:nvPr/>
        </p:nvSpPr>
        <p:spPr>
          <a:xfrm>
            <a:off x="287839" y="1869504"/>
            <a:ext cx="11194513" cy="4102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 risultati individuali di un insieme di misure sono raramente gli stessi, di solito il «valore centrale» viene usato come la “migliore” stima dei dati. 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Perché effettuare misure replicate?</a:t>
            </a:r>
            <a:endParaRPr/>
          </a:p>
          <a:p>
            <a:pPr marL="3429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Il valore centrale di un insieme dovrebbe essere più affidabile di ciascun risultato individuale (media e mediana vengono usate come valore centrale di una serie di misure replicate)</a:t>
            </a:r>
            <a:endParaRPr/>
          </a:p>
          <a:p>
            <a:pPr marL="342900" marR="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 dispersione dei dati dovrebbe fornire una misura dell'incertezza associata con il valore centrale.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0"/>
          <p:cNvSpPr txBox="1"/>
          <p:nvPr/>
        </p:nvSpPr>
        <p:spPr>
          <a:xfrm>
            <a:off x="341026" y="108589"/>
            <a:ext cx="6892276" cy="434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Gli errori nelle analisi chimiche: MEDIA E MEDIANA</a:t>
            </a:r>
            <a:endParaRPr/>
          </a:p>
        </p:txBody>
      </p:sp>
      <p:sp>
        <p:nvSpPr>
          <p:cNvPr id="293" name="Google Shape;293;p10"/>
          <p:cNvSpPr txBox="1"/>
          <p:nvPr/>
        </p:nvSpPr>
        <p:spPr>
          <a:xfrm>
            <a:off x="446349" y="1292680"/>
            <a:ext cx="11745651" cy="4801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 </a:t>
            </a:r>
            <a:r>
              <a:rPr lang="en-US" sz="34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chimica</a:t>
            </a:r>
            <a:r>
              <a:rPr lang="en-US" sz="3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4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analitica</a:t>
            </a:r>
            <a:r>
              <a:rPr lang="en-US" sz="3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4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si</a:t>
            </a:r>
            <a:r>
              <a:rPr lang="en-US" sz="3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4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ricorre</a:t>
            </a:r>
            <a:r>
              <a:rPr lang="en-US" sz="3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n-US" sz="34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misure</a:t>
            </a:r>
            <a:r>
              <a:rPr lang="en-US" sz="3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replicate </a:t>
            </a:r>
            <a:r>
              <a:rPr lang="en-US" sz="34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dello</a:t>
            </a:r>
            <a:r>
              <a:rPr lang="en-US" sz="3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4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stesso</a:t>
            </a:r>
            <a:r>
              <a:rPr lang="en-US" sz="3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4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campione</a:t>
            </a:r>
            <a:r>
              <a:rPr lang="en-US" sz="3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per </a:t>
            </a:r>
            <a:r>
              <a:rPr lang="en-US" sz="34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ottenere</a:t>
            </a:r>
            <a:r>
              <a:rPr lang="en-US" sz="3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4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una</a:t>
            </a:r>
            <a:r>
              <a:rPr lang="en-US" sz="3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4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serie</a:t>
            </a:r>
            <a:r>
              <a:rPr lang="en-US" sz="3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di </a:t>
            </a:r>
            <a:r>
              <a:rPr lang="en-US" sz="34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dati</a:t>
            </a:r>
            <a:r>
              <a:rPr lang="en-US" sz="3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4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replicati</a:t>
            </a:r>
            <a:r>
              <a:rPr lang="en-US" sz="3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4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attraverso</a:t>
            </a:r>
            <a:r>
              <a:rPr lang="en-US" sz="3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4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-US" sz="3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4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quali</a:t>
            </a:r>
            <a:r>
              <a:rPr lang="en-US" sz="3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4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è</a:t>
            </a:r>
            <a:r>
              <a:rPr lang="en-US" sz="3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4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possibile</a:t>
            </a:r>
            <a:r>
              <a:rPr lang="en-US" sz="3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4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valutare</a:t>
            </a:r>
            <a:r>
              <a:rPr lang="en-US" sz="3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US" sz="34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l’incertezza</a:t>
            </a:r>
            <a:r>
              <a:rPr lang="en-US" sz="3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4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legata</a:t>
            </a:r>
            <a:r>
              <a:rPr lang="en-US" sz="3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4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alla</a:t>
            </a:r>
            <a:r>
              <a:rPr lang="en-US" sz="3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4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misura</a:t>
            </a:r>
            <a:r>
              <a:rPr lang="en-US" sz="3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e </a:t>
            </a:r>
            <a:r>
              <a:rPr lang="en-US" sz="34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calcolare</a:t>
            </a:r>
            <a:r>
              <a:rPr lang="en-US" sz="3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un </a:t>
            </a:r>
            <a:r>
              <a:rPr lang="en-US" sz="3400" b="1" i="0" u="sng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valore</a:t>
            </a:r>
            <a:r>
              <a:rPr lang="en-US" sz="3400" b="1" i="0" u="sng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medio</a:t>
            </a:r>
            <a:r>
              <a:rPr lang="en-US" sz="3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34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4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 </a:t>
            </a:r>
            <a:r>
              <a:rPr lang="en-US" sz="34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genere</a:t>
            </a:r>
            <a:r>
              <a:rPr lang="en-US" sz="3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4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si</a:t>
            </a:r>
            <a:r>
              <a:rPr lang="en-US" sz="3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4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usa</a:t>
            </a:r>
            <a:r>
              <a:rPr lang="en-US" sz="34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n-US" sz="3400" b="1" i="0" u="sng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media</a:t>
            </a:r>
            <a:endParaRPr sz="3400" u="sng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4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 media (media </a:t>
            </a:r>
            <a:r>
              <a:rPr lang="en-US" sz="34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aritmetica</a:t>
            </a:r>
            <a:r>
              <a:rPr lang="en-US" sz="3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n-US" sz="34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si</a:t>
            </a:r>
            <a:r>
              <a:rPr lang="en-US" sz="3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4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ottiene</a:t>
            </a:r>
            <a:r>
              <a:rPr lang="en-US" sz="3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4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dividendo</a:t>
            </a:r>
            <a:r>
              <a:rPr lang="en-US" sz="3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la somma </a:t>
            </a:r>
            <a:r>
              <a:rPr lang="en-US" sz="34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delle</a:t>
            </a:r>
            <a:r>
              <a:rPr lang="en-US" sz="3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4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misure</a:t>
            </a:r>
            <a:r>
              <a:rPr lang="en-US" sz="3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replicate per il </a:t>
            </a:r>
            <a:r>
              <a:rPr lang="en-US" sz="34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numero</a:t>
            </a:r>
            <a:r>
              <a:rPr lang="en-US" sz="3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4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delle</a:t>
            </a:r>
            <a:r>
              <a:rPr lang="en-US" sz="3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4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stesse</a:t>
            </a:r>
            <a:r>
              <a:rPr lang="en-US" sz="3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4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nell'insieme</a:t>
            </a:r>
            <a:r>
              <a:rPr lang="en-US" sz="3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3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1"/>
          <p:cNvSpPr txBox="1"/>
          <p:nvPr/>
        </p:nvSpPr>
        <p:spPr>
          <a:xfrm>
            <a:off x="534234" y="438411"/>
            <a:ext cx="10305165" cy="5577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Oppure può essere utile calcolare la mediana: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 mediana è il risultato centrale quando i dati replicati sono ordinati in modo crescente o decrescente.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Per un numero dispari di dati, la mediana può essere ricavata disponendo in ordine i dati ed individuando il valore centrale, mentre nel caso di un numero pari viene usata la media della coppia centrale 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Es: 5 misure ripetute dell’acidità di un campione di olio danno: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0.65; 0.66; 0.62; 0.64; 0.62 % acidi grassi liberi espressi come acido oleico</a:t>
            </a:r>
            <a:endParaRPr/>
          </a:p>
        </p:txBody>
      </p:sp>
      <p:sp>
        <p:nvSpPr>
          <p:cNvPr id="299" name="Google Shape;299;p11"/>
          <p:cNvSpPr txBox="1"/>
          <p:nvPr/>
        </p:nvSpPr>
        <p:spPr>
          <a:xfrm>
            <a:off x="534235" y="4499355"/>
            <a:ext cx="7659038" cy="370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sng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Calcolare media e mediana della serie di dati sopra riportata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2"/>
          <p:cNvSpPr txBox="1"/>
          <p:nvPr/>
        </p:nvSpPr>
        <p:spPr>
          <a:xfrm>
            <a:off x="191856" y="187890"/>
            <a:ext cx="11808287" cy="581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 </a:t>
            </a:r>
            <a:r>
              <a:rPr lang="en-US" sz="2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PRECISIONE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descrive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ripetibilità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delle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misurazioni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ovvero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1" i="0" u="sng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 </a:t>
            </a:r>
            <a:r>
              <a:rPr lang="en-US" sz="2200" b="1" i="0" u="sng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vicinanza</a:t>
            </a:r>
            <a:r>
              <a:rPr lang="en-US" sz="2200" b="1" i="0" u="sng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di </a:t>
            </a:r>
            <a:r>
              <a:rPr lang="en-US" sz="2200" b="1" i="0" u="sng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risultati</a:t>
            </a:r>
            <a:r>
              <a:rPr lang="en-US" sz="2200" b="1" i="0" u="sng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1" i="0" u="sng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ottenuti</a:t>
            </a:r>
            <a:r>
              <a:rPr lang="en-US" sz="2200" b="1" i="0" u="sng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1" i="0" u="sng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</a:t>
            </a:r>
            <a:r>
              <a:rPr lang="en-US" sz="2200" b="1" i="0" u="sng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uno </a:t>
            </a:r>
            <a:r>
              <a:rPr lang="en-US" sz="2200" b="1" i="0" u="sng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stesso</a:t>
            </a:r>
            <a:r>
              <a:rPr lang="en-US" sz="2200" b="1" i="0" u="sng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1" i="0" u="sng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campione</a:t>
            </a:r>
            <a:r>
              <a:rPr lang="en-US" sz="2200" b="1" i="0" u="sng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1" i="0" u="sng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nelle</a:t>
            </a:r>
            <a:r>
              <a:rPr lang="en-US" sz="2200" b="1" i="0" u="sng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1" i="0" u="sng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stesse</a:t>
            </a:r>
            <a:r>
              <a:rPr lang="en-US" sz="2200" b="1" i="0" u="sng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1" i="0" u="sng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condizioni</a:t>
            </a:r>
            <a:r>
              <a:rPr lang="en-US" sz="2200" b="1" i="0" u="sng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1" i="0" u="sng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sperimentali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 </a:t>
            </a:r>
            <a:r>
              <a:rPr lang="en-US" sz="2200" b="1" i="0" u="sng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precisione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può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essere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determinata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con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una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semplice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ripetizione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della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misurazione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sullo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stesso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campione</a:t>
            </a:r>
            <a:r>
              <a:rPr lang="en-US" sz="22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precisione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è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una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valutazione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dell'accordo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fra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risultati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ottenuti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nello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stesso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identico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modo.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Tre termini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sono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ampiamente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usati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per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descrivere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precisione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di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una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serie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di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dati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replicati</a:t>
            </a:r>
            <a:r>
              <a:rPr lang="en-US" sz="22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"/>
              <a:buChar char="•"/>
            </a:pPr>
            <a:r>
              <a:rPr lang="en-US" sz="2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deviazione</a:t>
            </a:r>
            <a:r>
              <a:rPr lang="en-US" sz="2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standard, </a:t>
            </a:r>
            <a:endParaRPr dirty="0"/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"/>
              <a:buChar char="•"/>
            </a:pPr>
            <a:r>
              <a:rPr lang="en-US" sz="2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 </a:t>
            </a:r>
            <a:r>
              <a:rPr lang="en-US" sz="2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varianza</a:t>
            </a:r>
            <a:r>
              <a:rPr lang="en-US" sz="2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"/>
              <a:buChar char="•"/>
            </a:pPr>
            <a:r>
              <a:rPr lang="en-US" sz="2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il </a:t>
            </a:r>
            <a:r>
              <a:rPr lang="en-US" sz="2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coefficiente</a:t>
            </a:r>
            <a:r>
              <a:rPr lang="en-US" sz="2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di </a:t>
            </a:r>
            <a:r>
              <a:rPr lang="en-US" sz="22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variazione</a:t>
            </a:r>
            <a:r>
              <a:rPr lang="en-US" sz="22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dirty="0"/>
          </a:p>
        </p:txBody>
      </p:sp>
      <p:sp>
        <p:nvSpPr>
          <p:cNvPr id="305" name="Google Shape;305;p12"/>
          <p:cNvSpPr txBox="1"/>
          <p:nvPr/>
        </p:nvSpPr>
        <p:spPr>
          <a:xfrm>
            <a:off x="5197047" y="5496573"/>
            <a:ext cx="6002474" cy="1016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Questi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tre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termini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sono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una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funzione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di come il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singolo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risultato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x</a:t>
            </a:r>
            <a:r>
              <a:rPr lang="en-US" sz="1800" b="0" i="0" u="none" strike="noStrike" cap="none" baseline="-25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differisce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dalla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media,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cioè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della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deviazione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dei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dati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dalla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media d</a:t>
            </a:r>
            <a:r>
              <a:rPr lang="en-US" sz="1800" b="0" i="0" u="none" strike="noStrike" cap="none" baseline="-25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-US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3"/>
          <p:cNvSpPr txBox="1"/>
          <p:nvPr/>
        </p:nvSpPr>
        <p:spPr>
          <a:xfrm>
            <a:off x="341024" y="108589"/>
            <a:ext cx="9770179" cy="434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Errore ed incertezza nelle analisi chimiche: PRECISIONE E ACCURATEZZA</a:t>
            </a:r>
            <a:endParaRPr/>
          </a:p>
        </p:txBody>
      </p:sp>
      <p:sp>
        <p:nvSpPr>
          <p:cNvPr id="311" name="Google Shape;311;p13"/>
          <p:cNvSpPr txBox="1"/>
          <p:nvPr/>
        </p:nvSpPr>
        <p:spPr>
          <a:xfrm>
            <a:off x="341024" y="686666"/>
            <a:ext cx="11012997" cy="4549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 </a:t>
            </a:r>
            <a:r>
              <a:rPr lang="en-US" sz="2200" b="1" i="0" u="sng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precisione</a:t>
            </a:r>
            <a:r>
              <a:rPr lang="en-US"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descrive la </a:t>
            </a:r>
            <a:r>
              <a:rPr lang="en-US" sz="2200" b="1" i="0" u="sng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ripetibilità</a:t>
            </a:r>
            <a:r>
              <a:rPr lang="en-US" sz="22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o la </a:t>
            </a:r>
            <a:r>
              <a:rPr lang="en-US" sz="2200" b="1" i="0" u="sng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riproducibilità</a:t>
            </a:r>
            <a:r>
              <a:rPr lang="en-US"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di una misura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Ovvero la vicinanza di misure ripetute.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 prendiamo la serie di misure dell’acidità di un campione di olio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Es: 5 misure ripetute dell’acidità di un campione di olio danno: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0.65; 0.66; 0.62; 0.64; 0.62 % acidi grassi liberi espressi come acido oleico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Possiamo calcolare la precisione.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 chimica analitica si usa la </a:t>
            </a:r>
            <a:r>
              <a:rPr lang="en-US" sz="22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DEVIAZIONE STANDARD </a:t>
            </a:r>
            <a:r>
              <a:rPr lang="en-US"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 </a:t>
            </a:r>
            <a:r>
              <a:rPr lang="en-US" sz="22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 DEVIAZIONE STANDARD RELATIVA (COEFFICIENTE DI VARIAZIONE) </a:t>
            </a:r>
            <a:endParaRPr/>
          </a:p>
        </p:txBody>
      </p:sp>
      <p:cxnSp>
        <p:nvCxnSpPr>
          <p:cNvPr id="312" name="Google Shape;312;p13"/>
          <p:cNvCxnSpPr/>
          <p:nvPr/>
        </p:nvCxnSpPr>
        <p:spPr>
          <a:xfrm>
            <a:off x="2957438" y="6039282"/>
            <a:ext cx="2817250" cy="2"/>
          </a:xfrm>
          <a:prstGeom prst="straightConnector1">
            <a:avLst/>
          </a:prstGeom>
          <a:noFill/>
          <a:ln w="34925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313" name="Google Shape;313;p13"/>
          <p:cNvCxnSpPr/>
          <p:nvPr/>
        </p:nvCxnSpPr>
        <p:spPr>
          <a:xfrm>
            <a:off x="4366062" y="5778079"/>
            <a:ext cx="2" cy="522405"/>
          </a:xfrm>
          <a:prstGeom prst="straightConnector1">
            <a:avLst/>
          </a:prstGeom>
          <a:noFill/>
          <a:ln w="9525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14" name="Google Shape;314;p13"/>
          <p:cNvSpPr txBox="1"/>
          <p:nvPr/>
        </p:nvSpPr>
        <p:spPr>
          <a:xfrm>
            <a:off x="3329327" y="6327250"/>
            <a:ext cx="1226600" cy="281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VALORE MEDIO</a:t>
            </a:r>
            <a:endParaRPr/>
          </a:p>
        </p:txBody>
      </p:sp>
      <p:cxnSp>
        <p:nvCxnSpPr>
          <p:cNvPr id="315" name="Google Shape;315;p13"/>
          <p:cNvCxnSpPr/>
          <p:nvPr/>
        </p:nvCxnSpPr>
        <p:spPr>
          <a:xfrm flipH="1">
            <a:off x="4366063" y="5838980"/>
            <a:ext cx="965594" cy="2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dashDot"/>
            <a:round/>
            <a:headEnd type="triangle" w="med" len="med"/>
            <a:tailEnd type="triangle" w="med" len="med"/>
          </a:ln>
        </p:spPr>
      </p:cxnSp>
      <p:cxnSp>
        <p:nvCxnSpPr>
          <p:cNvPr id="316" name="Google Shape;316;p13"/>
          <p:cNvCxnSpPr/>
          <p:nvPr/>
        </p:nvCxnSpPr>
        <p:spPr>
          <a:xfrm>
            <a:off x="5331655" y="5804846"/>
            <a:ext cx="2" cy="522405"/>
          </a:xfrm>
          <a:prstGeom prst="straightConnector1">
            <a:avLst/>
          </a:prstGeom>
          <a:noFill/>
          <a:ln w="31750" cap="rnd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17" name="Google Shape;317;p13"/>
          <p:cNvSpPr txBox="1"/>
          <p:nvPr/>
        </p:nvSpPr>
        <p:spPr>
          <a:xfrm>
            <a:off x="5171049" y="6361384"/>
            <a:ext cx="1906075" cy="281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SINGOLA OSSERVAZIONE</a:t>
            </a:r>
            <a:endParaRPr/>
          </a:p>
        </p:txBody>
      </p:sp>
      <p:sp>
        <p:nvSpPr>
          <p:cNvPr id="318" name="Google Shape;318;p13"/>
          <p:cNvSpPr txBox="1"/>
          <p:nvPr/>
        </p:nvSpPr>
        <p:spPr>
          <a:xfrm>
            <a:off x="9133827" y="5903960"/>
            <a:ext cx="1057185" cy="51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</a:t>
            </a:r>
            <a:r>
              <a:rPr lang="en-US" sz="2400" b="0" i="0" u="none" strike="noStrike" cap="none" baseline="-25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-US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= x</a:t>
            </a:r>
            <a:r>
              <a:rPr lang="en-US" sz="2400" b="0" i="0" u="none" strike="noStrike" cap="none" baseline="-25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-US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-x</a:t>
            </a:r>
            <a:endParaRPr/>
          </a:p>
        </p:txBody>
      </p:sp>
      <p:sp>
        <p:nvSpPr>
          <p:cNvPr id="319" name="Google Shape;319;p13"/>
          <p:cNvSpPr txBox="1"/>
          <p:nvPr/>
        </p:nvSpPr>
        <p:spPr>
          <a:xfrm>
            <a:off x="8164714" y="5446120"/>
            <a:ext cx="3654025" cy="370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Deviazione dei dati dalla media</a:t>
            </a:r>
            <a:endParaRPr/>
          </a:p>
        </p:txBody>
      </p:sp>
      <p:sp>
        <p:nvSpPr>
          <p:cNvPr id="320" name="Google Shape;320;p13"/>
          <p:cNvSpPr/>
          <p:nvPr/>
        </p:nvSpPr>
        <p:spPr>
          <a:xfrm>
            <a:off x="8036466" y="5434122"/>
            <a:ext cx="3805440" cy="1204261"/>
          </a:xfrm>
          <a:prstGeom prst="roundRect">
            <a:avLst>
              <a:gd name="adj" fmla="val 16667"/>
            </a:avLst>
          </a:prstGeom>
          <a:solidFill>
            <a:schemeClr val="accent1">
              <a:alpha val="31764"/>
            </a:schemeClr>
          </a:solidFill>
          <a:ln w="698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21" name="Google Shape;321;p13"/>
          <p:cNvCxnSpPr/>
          <p:nvPr/>
        </p:nvCxnSpPr>
        <p:spPr>
          <a:xfrm>
            <a:off x="9088108" y="6035678"/>
            <a:ext cx="2" cy="291572"/>
          </a:xfrm>
          <a:prstGeom prst="straightConnector1">
            <a:avLst/>
          </a:prstGeom>
          <a:noFill/>
          <a:ln w="508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22" name="Google Shape;322;p13"/>
          <p:cNvCxnSpPr/>
          <p:nvPr/>
        </p:nvCxnSpPr>
        <p:spPr>
          <a:xfrm>
            <a:off x="10270010" y="6035678"/>
            <a:ext cx="2" cy="291572"/>
          </a:xfrm>
          <a:prstGeom prst="straightConnector1">
            <a:avLst/>
          </a:prstGeom>
          <a:noFill/>
          <a:ln w="508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23" name="Google Shape;323;p13"/>
          <p:cNvCxnSpPr/>
          <p:nvPr/>
        </p:nvCxnSpPr>
        <p:spPr>
          <a:xfrm flipH="1">
            <a:off x="9913618" y="6028318"/>
            <a:ext cx="291572" cy="2"/>
          </a:xfrm>
          <a:prstGeom prst="straightConnector1">
            <a:avLst/>
          </a:prstGeom>
          <a:noFill/>
          <a:ln w="1905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4"/>
          <p:cNvSpPr txBox="1"/>
          <p:nvPr/>
        </p:nvSpPr>
        <p:spPr>
          <a:xfrm>
            <a:off x="341024" y="451986"/>
            <a:ext cx="11012997" cy="4508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i="0" u="sng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L’accuratezza</a:t>
            </a:r>
            <a:r>
              <a:rPr lang="en-US" sz="21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indica la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vicinanza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della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misura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al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valore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vero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o al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valore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accettato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e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si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identifica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con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l’</a:t>
            </a:r>
            <a:r>
              <a:rPr lang="en-US" sz="21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errore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L’accuratezza</a:t>
            </a:r>
            <a:r>
              <a:rPr lang="en-US" sz="21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misura</a:t>
            </a:r>
            <a:r>
              <a:rPr lang="en-US" sz="21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l’accordo</a:t>
            </a:r>
            <a:r>
              <a:rPr lang="en-US" sz="21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</a:t>
            </a:r>
            <a:r>
              <a:rPr lang="en-US" sz="21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il </a:t>
            </a:r>
            <a:r>
              <a:rPr lang="en-US" sz="21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valore</a:t>
            </a:r>
            <a:r>
              <a:rPr lang="en-US" sz="21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trovato</a:t>
            </a:r>
            <a:r>
              <a:rPr lang="en-US" sz="21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e il </a:t>
            </a:r>
            <a:r>
              <a:rPr lang="en-US" sz="21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valore</a:t>
            </a:r>
            <a:r>
              <a:rPr lang="en-US" sz="21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accettato</a:t>
            </a:r>
            <a:r>
              <a:rPr lang="en-US" sz="21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L’errore</a:t>
            </a:r>
            <a:r>
              <a:rPr lang="en-US" sz="21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può</a:t>
            </a:r>
            <a:r>
              <a:rPr lang="en-US" sz="21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essere</a:t>
            </a:r>
            <a:r>
              <a:rPr lang="en-US" sz="21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ASSOLUTO o RELATIVO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Es: 5 </a:t>
            </a:r>
            <a:r>
              <a:rPr lang="en-US" sz="21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misure</a:t>
            </a:r>
            <a:r>
              <a:rPr lang="en-US" sz="21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ripetute</a:t>
            </a:r>
            <a:r>
              <a:rPr lang="en-US" sz="21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dell’acidità</a:t>
            </a:r>
            <a:r>
              <a:rPr lang="en-US" sz="21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di un </a:t>
            </a:r>
            <a:r>
              <a:rPr lang="en-US" sz="21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campione</a:t>
            </a:r>
            <a:r>
              <a:rPr lang="en-US" sz="21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di olio </a:t>
            </a:r>
            <a:r>
              <a:rPr lang="en-US" sz="21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danno</a:t>
            </a:r>
            <a:r>
              <a:rPr lang="en-US" sz="21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0.65; 0.66; 0.62; 0.64; 0.62 % </a:t>
            </a:r>
            <a:r>
              <a:rPr lang="en-US" sz="21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acidi</a:t>
            </a:r>
            <a:r>
              <a:rPr lang="en-US" sz="21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grassi</a:t>
            </a:r>
            <a:r>
              <a:rPr lang="en-US" sz="21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liberi</a:t>
            </a:r>
            <a:r>
              <a:rPr lang="en-US" sz="21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espressi</a:t>
            </a:r>
            <a:r>
              <a:rPr lang="en-US" sz="21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come </a:t>
            </a:r>
            <a:r>
              <a:rPr lang="en-US" sz="21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acido</a:t>
            </a:r>
            <a:r>
              <a:rPr lang="en-US" sz="21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oleico</a:t>
            </a: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Media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valore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osservato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21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0.64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Valore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accettato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come </a:t>
            </a:r>
            <a:r>
              <a:rPr lang="en-US" sz="21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vero</a:t>
            </a:r>
            <a:r>
              <a:rPr lang="en-US" sz="21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21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0,65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Calcolare</a:t>
            </a:r>
            <a:r>
              <a:rPr lang="en-US" sz="28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errore</a:t>
            </a:r>
            <a:r>
              <a:rPr lang="en-US" sz="28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assoluto</a:t>
            </a:r>
            <a:r>
              <a:rPr lang="en-US" sz="28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e </a:t>
            </a:r>
            <a:r>
              <a:rPr lang="en-US" sz="28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errore</a:t>
            </a:r>
            <a:r>
              <a:rPr lang="en-US" sz="28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relativo</a:t>
            </a: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14"/>
          <p:cNvSpPr txBox="1"/>
          <p:nvPr/>
        </p:nvSpPr>
        <p:spPr>
          <a:xfrm>
            <a:off x="341024" y="108589"/>
            <a:ext cx="9770179" cy="434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Errore ed incertezza nelle analisi chimiche: PRECISIONE E ACCURATEZZA</a:t>
            </a:r>
            <a:endParaRPr/>
          </a:p>
        </p:txBody>
      </p:sp>
      <p:pic>
        <p:nvPicPr>
          <p:cNvPr id="330" name="Google Shape;330;p14" descr="Immagine 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13707" y="5267826"/>
            <a:ext cx="6938792" cy="7434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14" descr="Immagine 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50430" y="5267825"/>
            <a:ext cx="5259893" cy="770848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14"/>
          <p:cNvSpPr/>
          <p:nvPr/>
        </p:nvSpPr>
        <p:spPr>
          <a:xfrm>
            <a:off x="3103512" y="5410372"/>
            <a:ext cx="466134" cy="468563"/>
          </a:xfrm>
          <a:prstGeom prst="ellipse">
            <a:avLst/>
          </a:prstGeom>
          <a:solidFill>
            <a:schemeClr val="accent4">
              <a:alpha val="21176"/>
            </a:schemeClr>
          </a:solidFill>
          <a:ln w="349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14"/>
          <p:cNvSpPr/>
          <p:nvPr/>
        </p:nvSpPr>
        <p:spPr>
          <a:xfrm>
            <a:off x="3934014" y="5387628"/>
            <a:ext cx="476062" cy="518710"/>
          </a:xfrm>
          <a:prstGeom prst="ellipse">
            <a:avLst/>
          </a:prstGeom>
          <a:solidFill>
            <a:schemeClr val="accent1">
              <a:alpha val="21176"/>
            </a:schemeClr>
          </a:solidFill>
          <a:ln w="349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34" name="Google Shape;334;p14"/>
          <p:cNvCxnSpPr/>
          <p:nvPr/>
        </p:nvCxnSpPr>
        <p:spPr>
          <a:xfrm flipH="1">
            <a:off x="2773255" y="5906338"/>
            <a:ext cx="396334" cy="322379"/>
          </a:xfrm>
          <a:prstGeom prst="straightConnector1">
            <a:avLst/>
          </a:prstGeom>
          <a:noFill/>
          <a:ln w="47625" cap="flat" cmpd="sng">
            <a:solidFill>
              <a:srgbClr val="FF00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335" name="Google Shape;335;p14"/>
          <p:cNvCxnSpPr/>
          <p:nvPr/>
        </p:nvCxnSpPr>
        <p:spPr>
          <a:xfrm>
            <a:off x="4284726" y="5901295"/>
            <a:ext cx="409732" cy="327422"/>
          </a:xfrm>
          <a:prstGeom prst="straightConnector1">
            <a:avLst/>
          </a:prstGeom>
          <a:noFill/>
          <a:ln w="47625" cap="flat" cmpd="sng">
            <a:solidFill>
              <a:srgbClr val="FF0000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336" name="Google Shape;336;p14"/>
          <p:cNvSpPr txBox="1"/>
          <p:nvPr/>
        </p:nvSpPr>
        <p:spPr>
          <a:xfrm>
            <a:off x="1882337" y="6228717"/>
            <a:ext cx="154946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Valore trovato</a:t>
            </a:r>
            <a:endParaRPr/>
          </a:p>
        </p:txBody>
      </p:sp>
      <p:sp>
        <p:nvSpPr>
          <p:cNvPr id="337" name="Google Shape;337;p14"/>
          <p:cNvSpPr txBox="1"/>
          <p:nvPr/>
        </p:nvSpPr>
        <p:spPr>
          <a:xfrm>
            <a:off x="3919726" y="6234428"/>
            <a:ext cx="127368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rPr>
              <a:t>Valore vero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15"/>
          <p:cNvSpPr txBox="1"/>
          <p:nvPr/>
        </p:nvSpPr>
        <p:spPr>
          <a:xfrm>
            <a:off x="1122958" y="501042"/>
            <a:ext cx="4142359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noProof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L’ </a:t>
            </a:r>
            <a:r>
              <a:rPr lang="it-IT" sz="2000" b="1" u="sng" noProof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errore assoluto </a:t>
            </a:r>
            <a:r>
              <a:rPr lang="it-IT" sz="2000" b="0" noProof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 una misura è la differenza fra il valore misurato e il valore vero. </a:t>
            </a:r>
            <a:r>
              <a:rPr lang="it-IT" sz="2000" b="0" noProof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Il segno dell'errore assoluto indica se il valore in questione è più alto o più basso del valore vero. Se il valore ottenuto è più basso del valore vero, il segno è negativo; se il risultato della misura è più alto del valore vero, allora il segno è positivo.</a:t>
            </a:r>
            <a:endParaRPr lang="it-IT" noProof="0" dirty="0"/>
          </a:p>
        </p:txBody>
      </p:sp>
      <p:sp>
        <p:nvSpPr>
          <p:cNvPr id="343" name="Google Shape;343;p15"/>
          <p:cNvSpPr/>
          <p:nvPr/>
        </p:nvSpPr>
        <p:spPr>
          <a:xfrm>
            <a:off x="2812093" y="4121063"/>
            <a:ext cx="513569" cy="626303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744"/>
                </a:moveTo>
                <a:lnTo>
                  <a:pt x="5400" y="12744"/>
                </a:lnTo>
                <a:lnTo>
                  <a:pt x="5400" y="0"/>
                </a:lnTo>
                <a:lnTo>
                  <a:pt x="16200" y="0"/>
                </a:lnTo>
                <a:lnTo>
                  <a:pt x="16200" y="12744"/>
                </a:lnTo>
                <a:lnTo>
                  <a:pt x="21600" y="12744"/>
                </a:lnTo>
                <a:lnTo>
                  <a:pt x="10800" y="21600"/>
                </a:lnTo>
                <a:close/>
              </a:path>
            </a:pathLst>
          </a:custGeom>
          <a:solidFill>
            <a:schemeClr val="accent1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15"/>
          <p:cNvSpPr txBox="1"/>
          <p:nvPr/>
        </p:nvSpPr>
        <p:spPr>
          <a:xfrm>
            <a:off x="1122958" y="4889511"/>
            <a:ext cx="4142359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L’ </a:t>
            </a:r>
            <a:r>
              <a:rPr lang="en-US" sz="2000" b="1" u="sng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errore</a:t>
            </a:r>
            <a:r>
              <a:rPr lang="en-US" sz="20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u="sng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assoluto</a:t>
            </a:r>
            <a:r>
              <a:rPr lang="en-US" sz="20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indica </a:t>
            </a:r>
            <a:r>
              <a:rPr lang="en-US" sz="20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quindi</a:t>
            </a:r>
            <a:r>
              <a:rPr lang="en-US" sz="2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se la </a:t>
            </a:r>
            <a:r>
              <a:rPr lang="en-US" sz="20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misura</a:t>
            </a:r>
            <a:r>
              <a:rPr lang="en-US" sz="2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è</a:t>
            </a:r>
            <a:r>
              <a:rPr lang="en-US" sz="2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sovrastimata</a:t>
            </a:r>
            <a:r>
              <a:rPr lang="en-US" sz="2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o </a:t>
            </a:r>
            <a:r>
              <a:rPr lang="en-US" sz="20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sottostimata</a:t>
            </a:r>
            <a:endParaRPr dirty="0"/>
          </a:p>
        </p:txBody>
      </p:sp>
      <p:sp>
        <p:nvSpPr>
          <p:cNvPr id="345" name="Google Shape;345;p15"/>
          <p:cNvSpPr txBox="1"/>
          <p:nvPr/>
        </p:nvSpPr>
        <p:spPr>
          <a:xfrm>
            <a:off x="6534201" y="501040"/>
            <a:ext cx="3666369" cy="224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noProof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L’ </a:t>
            </a:r>
            <a:r>
              <a:rPr lang="it-IT" sz="2000" b="1" u="sng" noProof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errore relativo </a:t>
            </a:r>
            <a:r>
              <a:rPr lang="it-IT" sz="2000" noProof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 una misura è dato dall'errore assoluto diviso per il valore vero. L'errore relativo può essere espresso in percento, in parti per mille o in parti per milione a seconda della grandezza del risultato. </a:t>
            </a:r>
            <a:endParaRPr lang="it-IT" noProof="0" dirty="0"/>
          </a:p>
        </p:txBody>
      </p:sp>
      <p:sp>
        <p:nvSpPr>
          <p:cNvPr id="346" name="Google Shape;346;p15"/>
          <p:cNvSpPr/>
          <p:nvPr/>
        </p:nvSpPr>
        <p:spPr>
          <a:xfrm>
            <a:off x="8317283" y="3176114"/>
            <a:ext cx="513569" cy="626303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12744"/>
                </a:moveTo>
                <a:lnTo>
                  <a:pt x="5400" y="12744"/>
                </a:lnTo>
                <a:lnTo>
                  <a:pt x="5400" y="0"/>
                </a:lnTo>
                <a:lnTo>
                  <a:pt x="16200" y="0"/>
                </a:lnTo>
                <a:lnTo>
                  <a:pt x="16200" y="12744"/>
                </a:lnTo>
                <a:lnTo>
                  <a:pt x="21600" y="12744"/>
                </a:lnTo>
                <a:lnTo>
                  <a:pt x="10800" y="21600"/>
                </a:lnTo>
                <a:close/>
              </a:path>
            </a:pathLst>
          </a:custGeom>
          <a:solidFill>
            <a:schemeClr val="accent1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15"/>
          <p:cNvSpPr txBox="1"/>
          <p:nvPr/>
        </p:nvSpPr>
        <p:spPr>
          <a:xfrm>
            <a:off x="6649024" y="4797469"/>
            <a:ext cx="4142359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L’ </a:t>
            </a:r>
            <a:r>
              <a:rPr lang="en-US" sz="2000" b="1" u="sng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errore</a:t>
            </a:r>
            <a:r>
              <a:rPr lang="en-US" sz="20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u="sng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relativo</a:t>
            </a:r>
            <a:r>
              <a:rPr lang="en-US" sz="2000" b="1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indica in % </a:t>
            </a:r>
            <a:r>
              <a:rPr lang="en-US" sz="20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quanto</a:t>
            </a:r>
            <a:r>
              <a:rPr lang="en-US" sz="2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n-US" sz="20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misura</a:t>
            </a:r>
            <a:r>
              <a:rPr lang="en-US" sz="2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si</a:t>
            </a:r>
            <a:r>
              <a:rPr lang="en-US" sz="2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discosta</a:t>
            </a:r>
            <a:r>
              <a:rPr lang="en-US" sz="2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dal </a:t>
            </a:r>
            <a:r>
              <a:rPr lang="en-US" sz="20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valore</a:t>
            </a:r>
            <a:r>
              <a:rPr lang="en-US" sz="2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medio e </a:t>
            </a:r>
            <a:r>
              <a:rPr lang="en-US" sz="20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permette</a:t>
            </a:r>
            <a:r>
              <a:rPr lang="en-US" sz="2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di </a:t>
            </a:r>
            <a:r>
              <a:rPr lang="en-US" sz="20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confrontare</a:t>
            </a:r>
            <a:r>
              <a:rPr lang="en-US" sz="2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con </a:t>
            </a:r>
            <a:r>
              <a:rPr lang="en-US" sz="20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facilità</a:t>
            </a:r>
            <a:r>
              <a:rPr lang="en-US" sz="2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US" sz="20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l’accuratezza</a:t>
            </a:r>
            <a:r>
              <a:rPr lang="en-US" sz="2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di </a:t>
            </a:r>
            <a:r>
              <a:rPr lang="en-US" sz="20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metodi</a:t>
            </a:r>
            <a:r>
              <a:rPr lang="en-US" sz="2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diversi</a:t>
            </a:r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17"/>
          <p:cNvSpPr txBox="1"/>
          <p:nvPr/>
        </p:nvSpPr>
        <p:spPr>
          <a:xfrm>
            <a:off x="73854" y="34987"/>
            <a:ext cx="10234064" cy="4993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Tipi di errori nelle analisi sperimentali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ERRORE CASUALE (o indeterminato)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errori che influenzano la precisione di una misura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ERRORE SISTEMATICO (o determinato)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errori che influenzano l’accuratezza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ERRORE GROSSOLANO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errore che si presenta occasionalmente legato ad una manovra errata dell’operatore</a:t>
            </a:r>
            <a:endParaRPr/>
          </a:p>
        </p:txBody>
      </p:sp>
      <p:pic>
        <p:nvPicPr>
          <p:cNvPr id="358" name="Google Shape;358;p17" descr="Immagine 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84742" y="204152"/>
            <a:ext cx="5545702" cy="3966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Google Shape;352;p16" descr="Immagine che contiene testo&#10;&#10;Descrizione generata automa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29008" y="50800"/>
            <a:ext cx="9246992" cy="68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8"/>
          <p:cNvSpPr txBox="1"/>
          <p:nvPr/>
        </p:nvSpPr>
        <p:spPr>
          <a:xfrm>
            <a:off x="117844" y="2486556"/>
            <a:ext cx="6004564" cy="650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B. ERRORE CASUALE (o indeterminato)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errori che influenzano la precisione di una misura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64" name="Google Shape;364;p18"/>
          <p:cNvCxnSpPr/>
          <p:nvPr/>
        </p:nvCxnSpPr>
        <p:spPr>
          <a:xfrm>
            <a:off x="172884" y="3957371"/>
            <a:ext cx="4492490" cy="2"/>
          </a:xfrm>
          <a:prstGeom prst="straightConnector1">
            <a:avLst/>
          </a:prstGeom>
          <a:noFill/>
          <a:ln w="9525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65" name="Google Shape;365;p18"/>
          <p:cNvSpPr/>
          <p:nvPr/>
        </p:nvSpPr>
        <p:spPr>
          <a:xfrm>
            <a:off x="2531772" y="3828010"/>
            <a:ext cx="159029" cy="159029"/>
          </a:xfrm>
          <a:prstGeom prst="ellipse">
            <a:avLst/>
          </a:prstGeom>
          <a:solidFill>
            <a:schemeClr val="accent1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18"/>
          <p:cNvSpPr/>
          <p:nvPr/>
        </p:nvSpPr>
        <p:spPr>
          <a:xfrm>
            <a:off x="2859876" y="3828010"/>
            <a:ext cx="159029" cy="159029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18"/>
          <p:cNvSpPr/>
          <p:nvPr/>
        </p:nvSpPr>
        <p:spPr>
          <a:xfrm>
            <a:off x="2065864" y="3828010"/>
            <a:ext cx="159029" cy="159029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18"/>
          <p:cNvSpPr/>
          <p:nvPr/>
        </p:nvSpPr>
        <p:spPr>
          <a:xfrm>
            <a:off x="3120126" y="3828010"/>
            <a:ext cx="159029" cy="159029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18"/>
          <p:cNvSpPr/>
          <p:nvPr/>
        </p:nvSpPr>
        <p:spPr>
          <a:xfrm>
            <a:off x="2351035" y="3828010"/>
            <a:ext cx="159029" cy="159029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18"/>
          <p:cNvSpPr/>
          <p:nvPr/>
        </p:nvSpPr>
        <p:spPr>
          <a:xfrm>
            <a:off x="1783137" y="3828010"/>
            <a:ext cx="159029" cy="159029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18"/>
          <p:cNvSpPr/>
          <p:nvPr/>
        </p:nvSpPr>
        <p:spPr>
          <a:xfrm>
            <a:off x="3372122" y="3828010"/>
            <a:ext cx="159029" cy="159029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72" name="Google Shape;372;p18"/>
          <p:cNvCxnSpPr/>
          <p:nvPr/>
        </p:nvCxnSpPr>
        <p:spPr>
          <a:xfrm>
            <a:off x="-21518" y="4384740"/>
            <a:ext cx="4492490" cy="2"/>
          </a:xfrm>
          <a:prstGeom prst="straightConnector1">
            <a:avLst/>
          </a:prstGeom>
          <a:noFill/>
          <a:ln w="9525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73" name="Google Shape;373;p18"/>
          <p:cNvSpPr txBox="1"/>
          <p:nvPr/>
        </p:nvSpPr>
        <p:spPr>
          <a:xfrm>
            <a:off x="6923765" y="2707196"/>
            <a:ext cx="3056209" cy="1209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Gli </a:t>
            </a:r>
            <a:r>
              <a:rPr lang="en-US" sz="1800" b="1" dirty="0" err="1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errori</a:t>
            </a:r>
            <a:r>
              <a:rPr lang="en-US" sz="1800" b="1" dirty="0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1" dirty="0" err="1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casu</a:t>
            </a:r>
            <a:r>
              <a:rPr lang="en-US" sz="18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ali</a:t>
            </a:r>
            <a:r>
              <a:rPr lang="en-US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o </a:t>
            </a:r>
            <a:r>
              <a:rPr lang="en-US" sz="18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indeterminati</a:t>
            </a:r>
            <a:r>
              <a:rPr lang="en-US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8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sono</a:t>
            </a:r>
            <a:r>
              <a:rPr lang="en-US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errori</a:t>
            </a:r>
            <a:r>
              <a:rPr lang="en-US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che</a:t>
            </a:r>
            <a:r>
              <a:rPr lang="en-US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influenzano</a:t>
            </a:r>
            <a:r>
              <a:rPr lang="en-US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la </a:t>
            </a:r>
            <a:r>
              <a:rPr lang="en-US" sz="18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precisione</a:t>
            </a:r>
            <a:r>
              <a:rPr lang="en-US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di </a:t>
            </a:r>
            <a:r>
              <a:rPr lang="en-US" sz="18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una</a:t>
            </a:r>
            <a:r>
              <a:rPr lang="en-US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misura</a:t>
            </a:r>
            <a:r>
              <a:rPr lang="en-US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cxnSp>
        <p:nvCxnSpPr>
          <p:cNvPr id="374" name="Google Shape;374;p18"/>
          <p:cNvCxnSpPr/>
          <p:nvPr/>
        </p:nvCxnSpPr>
        <p:spPr>
          <a:xfrm>
            <a:off x="104792" y="6343725"/>
            <a:ext cx="4492490" cy="2"/>
          </a:xfrm>
          <a:prstGeom prst="straightConnector1">
            <a:avLst/>
          </a:prstGeom>
          <a:noFill/>
          <a:ln w="9525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75" name="Google Shape;375;p18"/>
          <p:cNvSpPr/>
          <p:nvPr/>
        </p:nvSpPr>
        <p:spPr>
          <a:xfrm>
            <a:off x="2463681" y="6214364"/>
            <a:ext cx="159029" cy="159029"/>
          </a:xfrm>
          <a:prstGeom prst="ellipse">
            <a:avLst/>
          </a:prstGeom>
          <a:solidFill>
            <a:schemeClr val="accent1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18"/>
          <p:cNvSpPr/>
          <p:nvPr/>
        </p:nvSpPr>
        <p:spPr>
          <a:xfrm>
            <a:off x="2700850" y="6034440"/>
            <a:ext cx="159029" cy="159029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18"/>
          <p:cNvSpPr/>
          <p:nvPr/>
        </p:nvSpPr>
        <p:spPr>
          <a:xfrm>
            <a:off x="1997772" y="6214364"/>
            <a:ext cx="159029" cy="159029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18"/>
          <p:cNvSpPr/>
          <p:nvPr/>
        </p:nvSpPr>
        <p:spPr>
          <a:xfrm>
            <a:off x="2280249" y="5954926"/>
            <a:ext cx="159029" cy="159029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18"/>
          <p:cNvSpPr/>
          <p:nvPr/>
        </p:nvSpPr>
        <p:spPr>
          <a:xfrm>
            <a:off x="2282943" y="6214364"/>
            <a:ext cx="159029" cy="159029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18"/>
          <p:cNvSpPr/>
          <p:nvPr/>
        </p:nvSpPr>
        <p:spPr>
          <a:xfrm>
            <a:off x="2703397" y="6235751"/>
            <a:ext cx="159029" cy="159029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18"/>
          <p:cNvSpPr/>
          <p:nvPr/>
        </p:nvSpPr>
        <p:spPr>
          <a:xfrm>
            <a:off x="2268976" y="5695491"/>
            <a:ext cx="159029" cy="159029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18"/>
          <p:cNvSpPr txBox="1"/>
          <p:nvPr/>
        </p:nvSpPr>
        <p:spPr>
          <a:xfrm>
            <a:off x="301019" y="5120772"/>
            <a:ext cx="6004563" cy="650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C. ERRORE GROSSOLANO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errore che determina un outlier</a:t>
            </a:r>
            <a:endParaRPr/>
          </a:p>
        </p:txBody>
      </p:sp>
      <p:sp>
        <p:nvSpPr>
          <p:cNvPr id="383" name="Google Shape;383;p18"/>
          <p:cNvSpPr txBox="1"/>
          <p:nvPr/>
        </p:nvSpPr>
        <p:spPr>
          <a:xfrm>
            <a:off x="7117236" y="5055664"/>
            <a:ext cx="3314000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Gli </a:t>
            </a:r>
            <a:r>
              <a:rPr lang="en-US" sz="1800" b="1" dirty="0" err="1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errori</a:t>
            </a:r>
            <a:r>
              <a:rPr lang="en-US" sz="1800" b="1" dirty="0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1" dirty="0" err="1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grossolani</a:t>
            </a:r>
            <a:r>
              <a:rPr lang="en-US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8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sono</a:t>
            </a:r>
            <a:r>
              <a:rPr lang="en-US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errori</a:t>
            </a:r>
            <a:r>
              <a:rPr lang="en-US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che</a:t>
            </a:r>
            <a:r>
              <a:rPr lang="en-US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portano</a:t>
            </a:r>
            <a:r>
              <a:rPr lang="en-US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alla</a:t>
            </a:r>
            <a:r>
              <a:rPr lang="en-US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presenza</a:t>
            </a:r>
            <a:r>
              <a:rPr lang="en-US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di un </a:t>
            </a:r>
            <a:r>
              <a:rPr lang="en-US" sz="18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dato</a:t>
            </a:r>
            <a:r>
              <a:rPr lang="en-US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fortemente </a:t>
            </a:r>
            <a:r>
              <a:rPr lang="en-US" sz="18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discordante</a:t>
            </a:r>
            <a:r>
              <a:rPr lang="en-US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dalla</a:t>
            </a:r>
            <a:r>
              <a:rPr lang="en-US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media </a:t>
            </a:r>
            <a:r>
              <a:rPr lang="en-US" sz="18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delle</a:t>
            </a:r>
            <a:r>
              <a:rPr lang="en-US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osservazioni</a:t>
            </a:r>
            <a:endParaRPr dirty="0"/>
          </a:p>
        </p:txBody>
      </p:sp>
      <p:sp>
        <p:nvSpPr>
          <p:cNvPr id="384" name="Google Shape;384;p18"/>
          <p:cNvSpPr/>
          <p:nvPr/>
        </p:nvSpPr>
        <p:spPr>
          <a:xfrm>
            <a:off x="4369596" y="6235751"/>
            <a:ext cx="159029" cy="159029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18"/>
          <p:cNvSpPr txBox="1"/>
          <p:nvPr/>
        </p:nvSpPr>
        <p:spPr>
          <a:xfrm>
            <a:off x="1897135" y="4344936"/>
            <a:ext cx="1428300" cy="370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1F4D3D"/>
                </a:solidFill>
                <a:latin typeface="Calibri"/>
                <a:ea typeface="Calibri"/>
                <a:cs typeface="Calibri"/>
                <a:sym typeface="Calibri"/>
              </a:rPr>
              <a:t>Valore vero </a:t>
            </a:r>
            <a:endParaRPr/>
          </a:p>
        </p:txBody>
      </p:sp>
      <p:cxnSp>
        <p:nvCxnSpPr>
          <p:cNvPr id="386" name="Google Shape;386;p18"/>
          <p:cNvCxnSpPr/>
          <p:nvPr/>
        </p:nvCxnSpPr>
        <p:spPr>
          <a:xfrm rot="10800000" flipH="1">
            <a:off x="2611285" y="4104073"/>
            <a:ext cx="2" cy="297099"/>
          </a:xfrm>
          <a:prstGeom prst="straightConnector1">
            <a:avLst/>
          </a:prstGeom>
          <a:noFill/>
          <a:ln w="19050" cap="rnd" cmpd="sng">
            <a:solidFill>
              <a:schemeClr val="accent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87" name="Google Shape;387;p18"/>
          <p:cNvSpPr txBox="1"/>
          <p:nvPr/>
        </p:nvSpPr>
        <p:spPr>
          <a:xfrm>
            <a:off x="1829043" y="6563971"/>
            <a:ext cx="1428300" cy="370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1F4D3D"/>
                </a:solidFill>
                <a:latin typeface="Calibri"/>
                <a:ea typeface="Calibri"/>
                <a:cs typeface="Calibri"/>
                <a:sym typeface="Calibri"/>
              </a:rPr>
              <a:t>Valore vero </a:t>
            </a:r>
            <a:endParaRPr/>
          </a:p>
        </p:txBody>
      </p:sp>
      <p:cxnSp>
        <p:nvCxnSpPr>
          <p:cNvPr id="388" name="Google Shape;388;p18"/>
          <p:cNvCxnSpPr/>
          <p:nvPr/>
        </p:nvCxnSpPr>
        <p:spPr>
          <a:xfrm rot="10800000" flipH="1">
            <a:off x="2573185" y="6467852"/>
            <a:ext cx="2" cy="168553"/>
          </a:xfrm>
          <a:prstGeom prst="straightConnector1">
            <a:avLst/>
          </a:prstGeom>
          <a:noFill/>
          <a:ln w="19050" cap="rnd" cmpd="sng">
            <a:solidFill>
              <a:schemeClr val="accent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89" name="Google Shape;389;p18"/>
          <p:cNvSpPr/>
          <p:nvPr/>
        </p:nvSpPr>
        <p:spPr>
          <a:xfrm>
            <a:off x="2337372" y="1512163"/>
            <a:ext cx="159029" cy="159029"/>
          </a:xfrm>
          <a:prstGeom prst="ellipse">
            <a:avLst/>
          </a:prstGeom>
          <a:solidFill>
            <a:schemeClr val="accent1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18"/>
          <p:cNvSpPr/>
          <p:nvPr/>
        </p:nvSpPr>
        <p:spPr>
          <a:xfrm>
            <a:off x="1586186" y="1310852"/>
            <a:ext cx="159029" cy="159029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18"/>
          <p:cNvSpPr/>
          <p:nvPr/>
        </p:nvSpPr>
        <p:spPr>
          <a:xfrm>
            <a:off x="1871460" y="1512163"/>
            <a:ext cx="159029" cy="159029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18"/>
          <p:cNvSpPr/>
          <p:nvPr/>
        </p:nvSpPr>
        <p:spPr>
          <a:xfrm>
            <a:off x="2153941" y="1252726"/>
            <a:ext cx="159029" cy="159029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18"/>
          <p:cNvSpPr/>
          <p:nvPr/>
        </p:nvSpPr>
        <p:spPr>
          <a:xfrm>
            <a:off x="2156635" y="1512163"/>
            <a:ext cx="159029" cy="159029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18"/>
          <p:cNvSpPr/>
          <p:nvPr/>
        </p:nvSpPr>
        <p:spPr>
          <a:xfrm>
            <a:off x="1588735" y="1512163"/>
            <a:ext cx="159029" cy="159029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18"/>
          <p:cNvSpPr/>
          <p:nvPr/>
        </p:nvSpPr>
        <p:spPr>
          <a:xfrm>
            <a:off x="2142664" y="993290"/>
            <a:ext cx="159029" cy="159029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18"/>
          <p:cNvSpPr txBox="1"/>
          <p:nvPr/>
        </p:nvSpPr>
        <p:spPr>
          <a:xfrm>
            <a:off x="79921" y="23264"/>
            <a:ext cx="6004564" cy="650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A. ERRORE SISTEMATICO (o determinato)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errori che influenzano l’accuratezza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18"/>
          <p:cNvSpPr txBox="1"/>
          <p:nvPr/>
        </p:nvSpPr>
        <p:spPr>
          <a:xfrm>
            <a:off x="6923765" y="182863"/>
            <a:ext cx="3313999" cy="1209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Gli </a:t>
            </a:r>
            <a:r>
              <a:rPr lang="en-US" sz="1800" b="1" dirty="0" err="1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errori</a:t>
            </a:r>
            <a:r>
              <a:rPr lang="en-US" sz="1800" b="1" dirty="0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1" dirty="0" err="1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sistematici</a:t>
            </a:r>
            <a:r>
              <a:rPr lang="en-US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o </a:t>
            </a:r>
            <a:r>
              <a:rPr lang="en-US" sz="18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determinati</a:t>
            </a:r>
            <a:r>
              <a:rPr lang="en-US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8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sono</a:t>
            </a:r>
            <a:r>
              <a:rPr lang="en-US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errori</a:t>
            </a:r>
            <a:r>
              <a:rPr lang="en-US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che</a:t>
            </a:r>
            <a:r>
              <a:rPr lang="en-US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influenzano</a:t>
            </a:r>
            <a:r>
              <a:rPr lang="en-US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l'accuratezza</a:t>
            </a:r>
            <a:r>
              <a:rPr lang="en-US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dei</a:t>
            </a:r>
            <a:r>
              <a:rPr lang="en-US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risultati</a:t>
            </a:r>
            <a:r>
              <a:rPr lang="en-US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398" name="Google Shape;398;p18"/>
          <p:cNvSpPr txBox="1"/>
          <p:nvPr/>
        </p:nvSpPr>
        <p:spPr>
          <a:xfrm>
            <a:off x="1703698" y="1945884"/>
            <a:ext cx="1428300" cy="370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1F4D3D"/>
                </a:solidFill>
                <a:latin typeface="Calibri"/>
                <a:ea typeface="Calibri"/>
                <a:cs typeface="Calibri"/>
                <a:sym typeface="Calibri"/>
              </a:rPr>
              <a:t>Valore vero </a:t>
            </a:r>
            <a:endParaRPr/>
          </a:p>
        </p:txBody>
      </p:sp>
      <p:cxnSp>
        <p:nvCxnSpPr>
          <p:cNvPr id="399" name="Google Shape;399;p18"/>
          <p:cNvCxnSpPr/>
          <p:nvPr/>
        </p:nvCxnSpPr>
        <p:spPr>
          <a:xfrm rot="10800000" flipH="1">
            <a:off x="2417848" y="1705024"/>
            <a:ext cx="2" cy="297099"/>
          </a:xfrm>
          <a:prstGeom prst="straightConnector1">
            <a:avLst/>
          </a:prstGeom>
          <a:noFill/>
          <a:ln w="19050" cap="rnd" cmpd="sng">
            <a:solidFill>
              <a:schemeClr val="accent1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19"/>
          <p:cNvSpPr txBox="1"/>
          <p:nvPr/>
        </p:nvSpPr>
        <p:spPr>
          <a:xfrm>
            <a:off x="501957" y="220225"/>
            <a:ext cx="10101568" cy="1477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A. ERRORE SISTEMATICO (o determinato)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errori che influenzano l’accuratezza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Hanno un valore definito e una </a:t>
            </a:r>
            <a:r>
              <a:rPr lang="en-US" sz="1800" b="1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causa determinabile</a:t>
            </a:r>
            <a:r>
              <a:rPr lang="en-US" sz="1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comportano un bias nella misura, un bias influenza sempre la misura nello stesso modo che può essere positico (sovrastima) o negativo (sottostima)</a:t>
            </a:r>
            <a:endParaRPr/>
          </a:p>
        </p:txBody>
      </p:sp>
      <p:sp>
        <p:nvSpPr>
          <p:cNvPr id="405" name="Google Shape;405;p19"/>
          <p:cNvSpPr txBox="1"/>
          <p:nvPr/>
        </p:nvSpPr>
        <p:spPr>
          <a:xfrm>
            <a:off x="501957" y="2342103"/>
            <a:ext cx="9412251" cy="3785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CAUSE DELL’ERRORE SISTEMATICO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A.1. Errore strumentale</a:t>
            </a: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Ad esempio: influenza della temperatura su una misura volumetrica</a:t>
            </a: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A.2. Errore di metodo</a:t>
            </a: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Comportamento chimico o fisico non ideale dei reagenti (es. eccesso di titolante in una titolazione)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A.3. Errori personali</a:t>
            </a: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Esempio: stima errata del punto di viraggio di un indicatore in una titolazione</a:t>
            </a: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20"/>
          <p:cNvSpPr txBox="1"/>
          <p:nvPr/>
        </p:nvSpPr>
        <p:spPr>
          <a:xfrm>
            <a:off x="305009" y="231950"/>
            <a:ext cx="9412251" cy="6091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A.1. Errore strumentale</a:t>
            </a:r>
            <a:endParaRPr sz="2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ESEMPIO: PIPETTA, MATRACCIO TARATO, BURETTA.</a:t>
            </a:r>
            <a:endParaRPr/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(volumi diversi da quello indicato e condizioni d’uso diverse da quelle di taratura)</a:t>
            </a:r>
            <a:endParaRPr/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Entità dell’errore? </a:t>
            </a:r>
            <a:endParaRPr/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Come evitare/limitare l’errore?</a:t>
            </a:r>
            <a:endParaRPr/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Taratura frequente</a:t>
            </a:r>
            <a:endParaRPr sz="2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21"/>
          <p:cNvSpPr txBox="1"/>
          <p:nvPr/>
        </p:nvSpPr>
        <p:spPr>
          <a:xfrm>
            <a:off x="337624" y="182268"/>
            <a:ext cx="10068952" cy="5940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A.2. Errore di metodo</a:t>
            </a: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Comportamento chimico o fisico non ideale dei reagenti</a:t>
            </a: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Esempi: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Lentezza della reazione (eccesso di titolante),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Reazioni non quantitative (equilibrio non completamente spostato verso dx)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Analiti o reagenti con caratteristiche di acido debole o base debole (influenza del pH)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A.3. Errori personali</a:t>
            </a: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Esempio: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stima errata del punto di viraggio di un indicatore in una titolazione</a:t>
            </a: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 generale i metodi strumentali sono meno soggetti a questo tipo di errore</a:t>
            </a: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22"/>
          <p:cNvSpPr txBox="1"/>
          <p:nvPr/>
        </p:nvSpPr>
        <p:spPr>
          <a:xfrm>
            <a:off x="501957" y="220226"/>
            <a:ext cx="11188086" cy="3139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A. ERRORE SISTEMATICO (o determinato)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errori che influenzano l’accuratezza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Possono essere: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COSTANTI </a:t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PROPORZIONALI</a:t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NEL CASO DI ERRORI </a:t>
            </a:r>
            <a:r>
              <a:rPr lang="en-US" sz="1800" b="1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COSTANTI</a:t>
            </a:r>
            <a:r>
              <a:rPr lang="en-US" sz="1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L’ERRORE ASSOLUTO E’ COSTANTE CON LA GRANDEZZA DEL CAMPIONE</a:t>
            </a:r>
            <a:endParaRPr/>
          </a:p>
        </p:txBody>
      </p:sp>
      <p:sp>
        <p:nvSpPr>
          <p:cNvPr id="421" name="Google Shape;421;p22"/>
          <p:cNvSpPr txBox="1"/>
          <p:nvPr/>
        </p:nvSpPr>
        <p:spPr>
          <a:xfrm>
            <a:off x="501957" y="3668544"/>
            <a:ext cx="11072239" cy="370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	NEL CASO DI ERRORI </a:t>
            </a:r>
            <a:r>
              <a:rPr lang="en-US" sz="1800" b="1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COSTANTI</a:t>
            </a:r>
            <a:r>
              <a:rPr lang="en-US" sz="1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L’ERRORE RELATIVO VARIA CON LA GRANDEZZA DEL CAMPIONE</a:t>
            </a:r>
            <a:endParaRPr/>
          </a:p>
        </p:txBody>
      </p:sp>
      <p:sp>
        <p:nvSpPr>
          <p:cNvPr id="422" name="Google Shape;422;p22"/>
          <p:cNvSpPr txBox="1"/>
          <p:nvPr/>
        </p:nvSpPr>
        <p:spPr>
          <a:xfrm>
            <a:off x="1002323" y="4783016"/>
            <a:ext cx="1406385" cy="693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E=0,3 ppm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lang="en-US" sz="1800" baseline="-25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=3,2 ppm</a:t>
            </a:r>
            <a:endParaRPr/>
          </a:p>
        </p:txBody>
      </p:sp>
      <p:sp>
        <p:nvSpPr>
          <p:cNvPr id="423" name="Google Shape;423;p22"/>
          <p:cNvSpPr/>
          <p:nvPr/>
        </p:nvSpPr>
        <p:spPr>
          <a:xfrm>
            <a:off x="2715065" y="5050301"/>
            <a:ext cx="604912" cy="130301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22"/>
          <p:cNvSpPr txBox="1"/>
          <p:nvPr/>
        </p:nvSpPr>
        <p:spPr>
          <a:xfrm>
            <a:off x="4108939" y="4777131"/>
            <a:ext cx="2456293" cy="693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E=0,3 ppm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lang="en-US" sz="1800" baseline="-25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=0,3/3,2 x 100=9,4%</a:t>
            </a:r>
            <a:endParaRPr/>
          </a:p>
        </p:txBody>
      </p:sp>
      <p:sp>
        <p:nvSpPr>
          <p:cNvPr id="425" name="Google Shape;425;p22"/>
          <p:cNvSpPr txBox="1"/>
          <p:nvPr/>
        </p:nvSpPr>
        <p:spPr>
          <a:xfrm>
            <a:off x="1002323" y="5616770"/>
            <a:ext cx="1406385" cy="693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E=0,3 ppm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lang="en-US" sz="1800" baseline="-25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=1,6 ppm</a:t>
            </a:r>
            <a:endParaRPr/>
          </a:p>
        </p:txBody>
      </p:sp>
      <p:sp>
        <p:nvSpPr>
          <p:cNvPr id="426" name="Google Shape;426;p22"/>
          <p:cNvSpPr/>
          <p:nvPr/>
        </p:nvSpPr>
        <p:spPr>
          <a:xfrm>
            <a:off x="2715065" y="5884055"/>
            <a:ext cx="604912" cy="130301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22"/>
          <p:cNvSpPr txBox="1"/>
          <p:nvPr/>
        </p:nvSpPr>
        <p:spPr>
          <a:xfrm>
            <a:off x="4108939" y="5610884"/>
            <a:ext cx="2582983" cy="693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E=0,3 ppm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lang="en-US" sz="1800" baseline="-25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=0,3/1,6 x 100=18,8%</a:t>
            </a:r>
            <a:endParaRPr/>
          </a:p>
        </p:txBody>
      </p:sp>
      <p:grpSp>
        <p:nvGrpSpPr>
          <p:cNvPr id="428" name="Google Shape;428;p22"/>
          <p:cNvGrpSpPr/>
          <p:nvPr/>
        </p:nvGrpSpPr>
        <p:grpSpPr>
          <a:xfrm>
            <a:off x="7904553" y="4743085"/>
            <a:ext cx="5161428" cy="1514746"/>
            <a:chOff x="0" y="0"/>
            <a:chExt cx="5161427" cy="1514744"/>
          </a:xfrm>
        </p:grpSpPr>
        <p:pic>
          <p:nvPicPr>
            <p:cNvPr id="429" name="Google Shape;429;p22" descr="Immagine 1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5161427" cy="6186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0" name="Google Shape;430;p22" descr="Immagine 1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0" y="778497"/>
              <a:ext cx="4490925" cy="73624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31" name="Google Shape;431;p22"/>
          <p:cNvSpPr/>
          <p:nvPr/>
        </p:nvSpPr>
        <p:spPr>
          <a:xfrm>
            <a:off x="1661532" y="3498457"/>
            <a:ext cx="2582983" cy="1285415"/>
          </a:xfrm>
          <a:custGeom>
            <a:avLst/>
            <a:gdLst/>
            <a:ahLst/>
            <a:cxnLst/>
            <a:rect l="l" t="t" r="r" b="b"/>
            <a:pathLst>
              <a:path w="2653990" h="1505414" extrusionOk="0">
                <a:moveTo>
                  <a:pt x="2653990" y="0"/>
                </a:moveTo>
                <a:cubicBezTo>
                  <a:pt x="2537831" y="498088"/>
                  <a:pt x="2421673" y="996176"/>
                  <a:pt x="2051824" y="1182029"/>
                </a:cubicBezTo>
                <a:cubicBezTo>
                  <a:pt x="1681975" y="1367882"/>
                  <a:pt x="776868" y="1061224"/>
                  <a:pt x="434897" y="1115121"/>
                </a:cubicBezTo>
                <a:cubicBezTo>
                  <a:pt x="92926" y="1169018"/>
                  <a:pt x="46463" y="1337216"/>
                  <a:pt x="0" y="1505414"/>
                </a:cubicBezTo>
              </a:path>
            </a:pathLst>
          </a:custGeom>
          <a:noFill/>
          <a:ln w="1905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22"/>
          <p:cNvSpPr/>
          <p:nvPr/>
        </p:nvSpPr>
        <p:spPr>
          <a:xfrm>
            <a:off x="3459480" y="2764854"/>
            <a:ext cx="3413760" cy="733604"/>
          </a:xfrm>
          <a:prstGeom prst="ellipse">
            <a:avLst/>
          </a:prstGeom>
          <a:solidFill>
            <a:schemeClr val="accent1">
              <a:alpha val="18823"/>
            </a:schemeClr>
          </a:solidFill>
          <a:ln w="19050" cap="rnd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22"/>
          <p:cNvSpPr/>
          <p:nvPr/>
        </p:nvSpPr>
        <p:spPr>
          <a:xfrm>
            <a:off x="4416392" y="3487161"/>
            <a:ext cx="2785646" cy="618629"/>
          </a:xfrm>
          <a:prstGeom prst="ellipse">
            <a:avLst/>
          </a:prstGeom>
          <a:solidFill>
            <a:schemeClr val="accent1">
              <a:alpha val="18823"/>
            </a:schemeClr>
          </a:solidFill>
          <a:ln w="19050" cap="rnd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22"/>
          <p:cNvSpPr/>
          <p:nvPr/>
        </p:nvSpPr>
        <p:spPr>
          <a:xfrm>
            <a:off x="4856115" y="4164512"/>
            <a:ext cx="1239885" cy="693673"/>
          </a:xfrm>
          <a:custGeom>
            <a:avLst/>
            <a:gdLst/>
            <a:ahLst/>
            <a:cxnLst/>
            <a:rect l="l" t="t" r="r" b="b"/>
            <a:pathLst>
              <a:path w="2653990" h="1505414" extrusionOk="0">
                <a:moveTo>
                  <a:pt x="2653990" y="0"/>
                </a:moveTo>
                <a:cubicBezTo>
                  <a:pt x="2537831" y="498088"/>
                  <a:pt x="2421673" y="996176"/>
                  <a:pt x="2051824" y="1182029"/>
                </a:cubicBezTo>
                <a:cubicBezTo>
                  <a:pt x="1681975" y="1367882"/>
                  <a:pt x="776868" y="1061224"/>
                  <a:pt x="434897" y="1115121"/>
                </a:cubicBezTo>
                <a:cubicBezTo>
                  <a:pt x="92926" y="1169018"/>
                  <a:pt x="46463" y="1337216"/>
                  <a:pt x="0" y="1505414"/>
                </a:cubicBezTo>
              </a:path>
            </a:pathLst>
          </a:custGeom>
          <a:noFill/>
          <a:ln w="1905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23"/>
          <p:cNvSpPr txBox="1"/>
          <p:nvPr/>
        </p:nvSpPr>
        <p:spPr>
          <a:xfrm>
            <a:off x="519326" y="1476160"/>
            <a:ext cx="11570683" cy="370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NEL CASO DI ERRORI </a:t>
            </a:r>
            <a:r>
              <a:rPr lang="en-US" sz="1800" b="1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PROPORZIONALI</a:t>
            </a:r>
            <a:r>
              <a:rPr lang="en-US" sz="1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L’ERRORE ASSOLUTO VARIA CON LA GRANDEZZA DEL CAMPIONE</a:t>
            </a:r>
            <a:endParaRPr/>
          </a:p>
        </p:txBody>
      </p:sp>
      <p:sp>
        <p:nvSpPr>
          <p:cNvPr id="440" name="Google Shape;440;p23"/>
          <p:cNvSpPr txBox="1"/>
          <p:nvPr/>
        </p:nvSpPr>
        <p:spPr>
          <a:xfrm>
            <a:off x="516024" y="2284185"/>
            <a:ext cx="11570683" cy="369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	NEL CASO DI ERRORI </a:t>
            </a:r>
            <a:r>
              <a:rPr lang="en-US" sz="1800" b="1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PROPORZIONALI</a:t>
            </a:r>
            <a:r>
              <a:rPr lang="en-US" sz="1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L’ERRORE RELATIVO E’ COSTANTE CON LA GRANDEZZA DEL CAMPIONE</a:t>
            </a:r>
            <a:endParaRPr/>
          </a:p>
        </p:txBody>
      </p:sp>
      <p:sp>
        <p:nvSpPr>
          <p:cNvPr id="441" name="Google Shape;441;p23"/>
          <p:cNvSpPr txBox="1"/>
          <p:nvPr/>
        </p:nvSpPr>
        <p:spPr>
          <a:xfrm>
            <a:off x="516026" y="189642"/>
            <a:ext cx="9746569" cy="370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ERRORI </a:t>
            </a:r>
            <a:r>
              <a:rPr lang="en-US" sz="1800" b="1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PROPORZIONALI ad esempio dovuti alla presenza di un interferente</a:t>
            </a:r>
            <a:endParaRPr/>
          </a:p>
        </p:txBody>
      </p:sp>
      <p:sp>
        <p:nvSpPr>
          <p:cNvPr id="442" name="Google Shape;442;p23"/>
          <p:cNvSpPr txBox="1"/>
          <p:nvPr/>
        </p:nvSpPr>
        <p:spPr>
          <a:xfrm>
            <a:off x="946052" y="3870417"/>
            <a:ext cx="1533075" cy="693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E=0,30 ppm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lang="en-US" sz="1800" baseline="-25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=3,20 ppm</a:t>
            </a:r>
            <a:endParaRPr/>
          </a:p>
        </p:txBody>
      </p:sp>
      <p:sp>
        <p:nvSpPr>
          <p:cNvPr id="443" name="Google Shape;443;p23"/>
          <p:cNvSpPr/>
          <p:nvPr/>
        </p:nvSpPr>
        <p:spPr>
          <a:xfrm>
            <a:off x="2658795" y="4137704"/>
            <a:ext cx="604912" cy="130301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23"/>
          <p:cNvSpPr txBox="1"/>
          <p:nvPr/>
        </p:nvSpPr>
        <p:spPr>
          <a:xfrm>
            <a:off x="4052668" y="3864532"/>
            <a:ext cx="2709673" cy="693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E=0,30 ppm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lang="en-US" sz="1800" baseline="-25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=0,30/3,20 x 100=9,4%</a:t>
            </a:r>
            <a:endParaRPr/>
          </a:p>
        </p:txBody>
      </p:sp>
      <p:sp>
        <p:nvSpPr>
          <p:cNvPr id="445" name="Google Shape;445;p23"/>
          <p:cNvSpPr txBox="1"/>
          <p:nvPr/>
        </p:nvSpPr>
        <p:spPr>
          <a:xfrm>
            <a:off x="946052" y="4704171"/>
            <a:ext cx="1533076" cy="6936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E=0,15 ppm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lang="en-US" sz="1800" baseline="-25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=1,60 ppm</a:t>
            </a:r>
            <a:endParaRPr/>
          </a:p>
        </p:txBody>
      </p:sp>
      <p:sp>
        <p:nvSpPr>
          <p:cNvPr id="446" name="Google Shape;446;p23"/>
          <p:cNvSpPr/>
          <p:nvPr/>
        </p:nvSpPr>
        <p:spPr>
          <a:xfrm>
            <a:off x="2658795" y="4971458"/>
            <a:ext cx="604912" cy="130301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23"/>
          <p:cNvSpPr txBox="1"/>
          <p:nvPr/>
        </p:nvSpPr>
        <p:spPr>
          <a:xfrm>
            <a:off x="4052668" y="4698287"/>
            <a:ext cx="2709673" cy="693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E=0,15 ppm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lang="en-US" sz="1800" baseline="-25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</a:t>
            </a: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=0,15/1,60 x 100=9,4%</a:t>
            </a:r>
            <a:endParaRPr/>
          </a:p>
        </p:txBody>
      </p:sp>
      <p:grpSp>
        <p:nvGrpSpPr>
          <p:cNvPr id="448" name="Google Shape;448;p23"/>
          <p:cNvGrpSpPr/>
          <p:nvPr/>
        </p:nvGrpSpPr>
        <p:grpSpPr>
          <a:xfrm>
            <a:off x="7787178" y="3972770"/>
            <a:ext cx="5161428" cy="1514746"/>
            <a:chOff x="0" y="0"/>
            <a:chExt cx="5161427" cy="1514744"/>
          </a:xfrm>
        </p:grpSpPr>
        <p:pic>
          <p:nvPicPr>
            <p:cNvPr id="449" name="Google Shape;449;p23" descr="Immagine 1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0" y="0"/>
              <a:ext cx="5161427" cy="6186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50" name="Google Shape;450;p23" descr="Immagine 1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0" y="778497"/>
              <a:ext cx="4490925" cy="73624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51" name="Google Shape;451;p23"/>
          <p:cNvSpPr/>
          <p:nvPr/>
        </p:nvSpPr>
        <p:spPr>
          <a:xfrm>
            <a:off x="1493520" y="2060458"/>
            <a:ext cx="3421555" cy="1789178"/>
          </a:xfrm>
          <a:custGeom>
            <a:avLst/>
            <a:gdLst/>
            <a:ahLst/>
            <a:cxnLst/>
            <a:rect l="l" t="t" r="r" b="b"/>
            <a:pathLst>
              <a:path w="2653990" h="1505414" extrusionOk="0">
                <a:moveTo>
                  <a:pt x="2653990" y="0"/>
                </a:moveTo>
                <a:cubicBezTo>
                  <a:pt x="2537831" y="498088"/>
                  <a:pt x="2421673" y="996176"/>
                  <a:pt x="2051824" y="1182029"/>
                </a:cubicBezTo>
                <a:cubicBezTo>
                  <a:pt x="1681975" y="1367882"/>
                  <a:pt x="776868" y="1061224"/>
                  <a:pt x="434897" y="1115121"/>
                </a:cubicBezTo>
                <a:cubicBezTo>
                  <a:pt x="92926" y="1169018"/>
                  <a:pt x="46463" y="1337216"/>
                  <a:pt x="0" y="1505414"/>
                </a:cubicBezTo>
              </a:path>
            </a:pathLst>
          </a:custGeom>
          <a:noFill/>
          <a:ln w="1905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2" name="Google Shape;452;p23"/>
          <p:cNvSpPr/>
          <p:nvPr/>
        </p:nvSpPr>
        <p:spPr>
          <a:xfrm>
            <a:off x="4052668" y="1294777"/>
            <a:ext cx="2709673" cy="733604"/>
          </a:xfrm>
          <a:prstGeom prst="ellipse">
            <a:avLst/>
          </a:prstGeom>
          <a:solidFill>
            <a:schemeClr val="accent1">
              <a:alpha val="18823"/>
            </a:schemeClr>
          </a:solidFill>
          <a:ln w="19050" cap="rnd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23"/>
          <p:cNvSpPr/>
          <p:nvPr/>
        </p:nvSpPr>
        <p:spPr>
          <a:xfrm>
            <a:off x="5077505" y="2102047"/>
            <a:ext cx="3274015" cy="733604"/>
          </a:xfrm>
          <a:prstGeom prst="ellipse">
            <a:avLst/>
          </a:prstGeom>
          <a:solidFill>
            <a:schemeClr val="accent1">
              <a:alpha val="18823"/>
            </a:schemeClr>
          </a:solidFill>
          <a:ln w="19050" cap="rnd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23"/>
          <p:cNvSpPr/>
          <p:nvPr/>
        </p:nvSpPr>
        <p:spPr>
          <a:xfrm>
            <a:off x="4617721" y="2875880"/>
            <a:ext cx="2007098" cy="904857"/>
          </a:xfrm>
          <a:custGeom>
            <a:avLst/>
            <a:gdLst/>
            <a:ahLst/>
            <a:cxnLst/>
            <a:rect l="l" t="t" r="r" b="b"/>
            <a:pathLst>
              <a:path w="2653990" h="1505414" extrusionOk="0">
                <a:moveTo>
                  <a:pt x="2653990" y="0"/>
                </a:moveTo>
                <a:cubicBezTo>
                  <a:pt x="2537831" y="498088"/>
                  <a:pt x="2421673" y="996176"/>
                  <a:pt x="2051824" y="1182029"/>
                </a:cubicBezTo>
                <a:cubicBezTo>
                  <a:pt x="1681975" y="1367882"/>
                  <a:pt x="776868" y="1061224"/>
                  <a:pt x="434897" y="1115121"/>
                </a:cubicBezTo>
                <a:cubicBezTo>
                  <a:pt x="92926" y="1169018"/>
                  <a:pt x="46463" y="1337216"/>
                  <a:pt x="0" y="1505414"/>
                </a:cubicBezTo>
              </a:path>
            </a:pathLst>
          </a:custGeom>
          <a:noFill/>
          <a:ln w="1905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3E794E5E-AEBF-1834-BC7C-6E85E34D99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430" y="177758"/>
            <a:ext cx="10131545" cy="6507854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70FB8910-44BB-BB41-0376-45B07A1163EF}"/>
              </a:ext>
            </a:extLst>
          </p:cNvPr>
          <p:cNvSpPr txBox="1"/>
          <p:nvPr/>
        </p:nvSpPr>
        <p:spPr>
          <a:xfrm>
            <a:off x="5126637" y="5126636"/>
            <a:ext cx="42418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rgbClr val="000000"/>
                </a:solidFill>
              </a:rPr>
              <a:t>ERRORE COSTANTE ad es. EFFETTO MATRICE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EF04542D-3D9A-316E-FA4D-468B7C4ACC12}"/>
              </a:ext>
            </a:extLst>
          </p:cNvPr>
          <p:cNvSpPr txBox="1"/>
          <p:nvPr/>
        </p:nvSpPr>
        <p:spPr>
          <a:xfrm>
            <a:off x="4219907" y="1756348"/>
            <a:ext cx="44438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rgbClr val="000000"/>
                </a:solidFill>
              </a:rPr>
              <a:t>ERRORE PROPORZIONALE ad es. INTERFERENTI</a:t>
            </a:r>
          </a:p>
        </p:txBody>
      </p:sp>
      <p:cxnSp>
        <p:nvCxnSpPr>
          <p:cNvPr id="9" name="Connettore diritto a freccia 8">
            <a:extLst>
              <a:ext uri="{FF2B5EF4-FFF2-40B4-BE49-F238E27FC236}">
                <a16:creationId xmlns:a16="http://schemas.microsoft.com/office/drawing/2014/main" id="{9D4951AB-11AD-DD93-3016-46CA2D2FE42D}"/>
              </a:ext>
            </a:extLst>
          </p:cNvPr>
          <p:cNvCxnSpPr>
            <a:cxnSpLocks/>
          </p:cNvCxnSpPr>
          <p:nvPr/>
        </p:nvCxnSpPr>
        <p:spPr>
          <a:xfrm>
            <a:off x="6096000" y="2069840"/>
            <a:ext cx="1360376" cy="604124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1" name="Connettore diritto a freccia 10">
            <a:extLst>
              <a:ext uri="{FF2B5EF4-FFF2-40B4-BE49-F238E27FC236}">
                <a16:creationId xmlns:a16="http://schemas.microsoft.com/office/drawing/2014/main" id="{F74F6F5D-4EA5-4B18-414A-9A620087A3AC}"/>
              </a:ext>
            </a:extLst>
          </p:cNvPr>
          <p:cNvCxnSpPr>
            <a:cxnSpLocks/>
          </p:cNvCxnSpPr>
          <p:nvPr/>
        </p:nvCxnSpPr>
        <p:spPr>
          <a:xfrm flipH="1" flipV="1">
            <a:off x="5582991" y="3948128"/>
            <a:ext cx="1026018" cy="10488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F86E2B18-5BE5-0AB5-8052-8B1D8B9E6232}"/>
              </a:ext>
            </a:extLst>
          </p:cNvPr>
          <p:cNvSpPr txBox="1"/>
          <p:nvPr/>
        </p:nvSpPr>
        <p:spPr>
          <a:xfrm>
            <a:off x="7090420" y="3948128"/>
            <a:ext cx="34291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rgbClr val="000000"/>
                </a:solidFill>
              </a:rPr>
              <a:t>CURVA TEORICA «PRIVA DI ERRORI»</a:t>
            </a:r>
          </a:p>
        </p:txBody>
      </p:sp>
      <p:cxnSp>
        <p:nvCxnSpPr>
          <p:cNvPr id="15" name="Connettore diritto a freccia 14">
            <a:extLst>
              <a:ext uri="{FF2B5EF4-FFF2-40B4-BE49-F238E27FC236}">
                <a16:creationId xmlns:a16="http://schemas.microsoft.com/office/drawing/2014/main" id="{31306839-87F6-D9DD-2962-534CEC1875ED}"/>
              </a:ext>
            </a:extLst>
          </p:cNvPr>
          <p:cNvCxnSpPr>
            <a:cxnSpLocks/>
          </p:cNvCxnSpPr>
          <p:nvPr/>
        </p:nvCxnSpPr>
        <p:spPr>
          <a:xfrm flipH="1" flipV="1">
            <a:off x="8538552" y="3351021"/>
            <a:ext cx="515507" cy="59710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53355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24"/>
          <p:cNvSpPr txBox="1"/>
          <p:nvPr/>
        </p:nvSpPr>
        <p:spPr>
          <a:xfrm>
            <a:off x="808210" y="329395"/>
            <a:ext cx="10575580" cy="14465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PER MINIMIZZARE L’ERRORE SISTEMATICO SI PROCEDE A FREQUENTI CALIBRAZIONI DEL METODO DI MISURA: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STANDARDIZZAZIONE</a:t>
            </a:r>
            <a:endParaRPr sz="22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p24"/>
          <p:cNvSpPr txBox="1"/>
          <p:nvPr/>
        </p:nvSpPr>
        <p:spPr>
          <a:xfrm>
            <a:off x="196127" y="3287011"/>
            <a:ext cx="6923045" cy="2308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Analisi di campioni standard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	materiali standard di riferimento</a:t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90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Determinazione del bianco</a:t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1905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Costruzione di matrici bianche fortificate (calibranti)</a:t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1" name="Google Shape;461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13589" y="1780301"/>
            <a:ext cx="1402894" cy="1214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75108" y="1052668"/>
            <a:ext cx="2597150" cy="611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24" descr="Immagine che contiene tavolo&#10;&#10;Descrizione generata automa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267305" y="1810170"/>
            <a:ext cx="2400300" cy="1476841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p24" descr="Immagine che contiene testo&#10;&#10;Descrizione generata automaticamen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68369" y="3762410"/>
            <a:ext cx="4099236" cy="25381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25"/>
          <p:cNvSpPr txBox="1"/>
          <p:nvPr/>
        </p:nvSpPr>
        <p:spPr>
          <a:xfrm>
            <a:off x="721581" y="357808"/>
            <a:ext cx="353291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B. </a:t>
            </a:r>
            <a:r>
              <a:rPr lang="en-US" sz="24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Errore</a:t>
            </a:r>
            <a:r>
              <a:rPr lang="en-US" sz="24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casuale</a:t>
            </a:r>
            <a:r>
              <a:rPr lang="en-US" sz="24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1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" name="Google Shape;470;p25"/>
          <p:cNvSpPr txBox="1"/>
          <p:nvPr/>
        </p:nvSpPr>
        <p:spPr>
          <a:xfrm>
            <a:off x="721579" y="1133060"/>
            <a:ext cx="11252425" cy="2554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Tutte le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misure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contengono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errori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casuali</a:t>
            </a:r>
            <a:endParaRPr sz="20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Gli </a:t>
            </a:r>
            <a:r>
              <a:rPr lang="en-US" sz="20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errori</a:t>
            </a:r>
            <a:r>
              <a:rPr lang="en-US" sz="2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casuali</a:t>
            </a:r>
            <a:r>
              <a:rPr lang="en-US" sz="2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(o </a:t>
            </a:r>
            <a:r>
              <a:rPr lang="en-US" sz="20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indeterminati</a:t>
            </a:r>
            <a:r>
              <a:rPr lang="en-US" sz="2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n-US" sz="20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dipendono</a:t>
            </a:r>
            <a:r>
              <a:rPr lang="en-US" sz="2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da cause </a:t>
            </a:r>
            <a:r>
              <a:rPr lang="en-US" sz="20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che</a:t>
            </a:r>
            <a:r>
              <a:rPr lang="en-US" sz="2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non </a:t>
            </a:r>
            <a:r>
              <a:rPr lang="en-US" sz="20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possono</a:t>
            </a:r>
            <a:r>
              <a:rPr lang="en-US" sz="2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essere</a:t>
            </a:r>
            <a:r>
              <a:rPr lang="en-US" sz="2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eliminate e </a:t>
            </a:r>
            <a:r>
              <a:rPr lang="en-US" sz="20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spesso</a:t>
            </a:r>
            <a:r>
              <a:rPr lang="en-US" sz="2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non </a:t>
            </a:r>
            <a:r>
              <a:rPr lang="en-US" sz="20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sono</a:t>
            </a:r>
            <a:r>
              <a:rPr lang="en-US" sz="2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identificate</a:t>
            </a:r>
            <a:endParaRPr sz="20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 somma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degli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errori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casuali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provoca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una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fluttuazione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dei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singoli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dati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intorno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ad un </a:t>
            </a:r>
            <a:r>
              <a:rPr lang="en-US" sz="20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valore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medio</a:t>
            </a:r>
            <a:endParaRPr dirty="0"/>
          </a:p>
        </p:txBody>
      </p:sp>
      <p:sp>
        <p:nvSpPr>
          <p:cNvPr id="471" name="Google Shape;471;p25"/>
          <p:cNvSpPr txBox="1"/>
          <p:nvPr/>
        </p:nvSpPr>
        <p:spPr>
          <a:xfrm>
            <a:off x="1392702" y="4259899"/>
            <a:ext cx="9646920" cy="1767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Immaginiamo una situazione in cui quattro piccoli errori si combinano per dare un errore totale. Assumeremo che ciascuna incertezza abbia uguale probabilità di verificarsi e che ciascuna possa far sì che il risultato finale sia maggiore o minore di una quantità fissa ± U.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" name="Google Shape;476;p26" descr="Immagine 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1244" y="2429180"/>
            <a:ext cx="5351370" cy="4015403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26"/>
          <p:cNvSpPr txBox="1"/>
          <p:nvPr/>
        </p:nvSpPr>
        <p:spPr>
          <a:xfrm>
            <a:off x="7028512" y="2740475"/>
            <a:ext cx="1476632" cy="1662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 incertezze: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r>
              <a:rPr lang="en-US" sz="1800" baseline="-25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r>
              <a:rPr lang="en-US" sz="1800" baseline="-25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r>
              <a:rPr lang="en-US" sz="1800" baseline="-25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</a:t>
            </a:r>
            <a:r>
              <a:rPr lang="en-US" sz="1800" baseline="-25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/>
          </a:p>
        </p:txBody>
      </p:sp>
      <p:cxnSp>
        <p:nvCxnSpPr>
          <p:cNvPr id="478" name="Google Shape;478;p26"/>
          <p:cNvCxnSpPr/>
          <p:nvPr/>
        </p:nvCxnSpPr>
        <p:spPr>
          <a:xfrm>
            <a:off x="7427738" y="3193364"/>
            <a:ext cx="1519313" cy="2"/>
          </a:xfrm>
          <a:prstGeom prst="straightConnector1">
            <a:avLst/>
          </a:prstGeom>
          <a:noFill/>
          <a:ln w="9525" cap="rnd" cmpd="sng">
            <a:solidFill>
              <a:schemeClr val="accent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79" name="Google Shape;479;p26"/>
          <p:cNvCxnSpPr/>
          <p:nvPr/>
        </p:nvCxnSpPr>
        <p:spPr>
          <a:xfrm>
            <a:off x="7427738" y="3444240"/>
            <a:ext cx="1519313" cy="2"/>
          </a:xfrm>
          <a:prstGeom prst="straightConnector1">
            <a:avLst/>
          </a:prstGeom>
          <a:noFill/>
          <a:ln w="9525" cap="rnd" cmpd="sng">
            <a:solidFill>
              <a:schemeClr val="accent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80" name="Google Shape;480;p26"/>
          <p:cNvCxnSpPr/>
          <p:nvPr/>
        </p:nvCxnSpPr>
        <p:spPr>
          <a:xfrm>
            <a:off x="7427738" y="3723249"/>
            <a:ext cx="1519313" cy="2"/>
          </a:xfrm>
          <a:prstGeom prst="straightConnector1">
            <a:avLst/>
          </a:prstGeom>
          <a:noFill/>
          <a:ln w="9525" cap="rnd" cmpd="sng">
            <a:solidFill>
              <a:schemeClr val="accent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81" name="Google Shape;481;p26"/>
          <p:cNvCxnSpPr/>
          <p:nvPr/>
        </p:nvCxnSpPr>
        <p:spPr>
          <a:xfrm>
            <a:off x="7427738" y="4021883"/>
            <a:ext cx="1519313" cy="2"/>
          </a:xfrm>
          <a:prstGeom prst="straightConnector1">
            <a:avLst/>
          </a:prstGeom>
          <a:noFill/>
          <a:ln w="9525" cap="rnd" cmpd="sng">
            <a:solidFill>
              <a:schemeClr val="accent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82" name="Google Shape;482;p26"/>
          <p:cNvSpPr txBox="1"/>
          <p:nvPr/>
        </p:nvSpPr>
        <p:spPr>
          <a:xfrm>
            <a:off x="9046323" y="2989339"/>
            <a:ext cx="527034" cy="1382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±U</a:t>
            </a:r>
            <a:r>
              <a:rPr lang="en-US" sz="1800" baseline="-25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± U</a:t>
            </a:r>
            <a:r>
              <a:rPr lang="en-US" sz="1800" baseline="-25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± U</a:t>
            </a:r>
            <a:r>
              <a:rPr lang="en-US" sz="1800" baseline="-25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± U</a:t>
            </a:r>
            <a:r>
              <a:rPr lang="en-US" sz="1800" baseline="-25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/>
          </a:p>
        </p:txBody>
      </p:sp>
      <p:sp>
        <p:nvSpPr>
          <p:cNvPr id="483" name="Google Shape;483;p26"/>
          <p:cNvSpPr txBox="1"/>
          <p:nvPr/>
        </p:nvSpPr>
        <p:spPr>
          <a:xfrm>
            <a:off x="394930" y="183289"/>
            <a:ext cx="9772493" cy="1615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Ad esempio se associamo ad una determinazione un numero finito di incertezze (n=4) di uguale valore e segno diverso (U1, U2, U3, U4 e -U1, -U2, -U3, -U4) queste si possono combinare secondo un numero finito di combinazioni. che danno una grandezza dell’errore determinato di valore +4U; +2U, 0, -2U; -4U con frequenza rispettivamente 1, 4, 6, 4, 1</a:t>
            </a:r>
            <a:endParaRPr/>
          </a:p>
        </p:txBody>
      </p:sp>
      <p:sp>
        <p:nvSpPr>
          <p:cNvPr id="484" name="Google Shape;484;p26"/>
          <p:cNvSpPr/>
          <p:nvPr/>
        </p:nvSpPr>
        <p:spPr>
          <a:xfrm rot="-209533">
            <a:off x="9397220" y="5260929"/>
            <a:ext cx="1406772" cy="844451"/>
          </a:xfrm>
          <a:custGeom>
            <a:avLst/>
            <a:gdLst/>
            <a:ahLst/>
            <a:cxnLst/>
            <a:rect l="l" t="t" r="r" b="b"/>
            <a:pathLst>
              <a:path w="21600" h="21255" extrusionOk="0">
                <a:moveTo>
                  <a:pt x="0" y="19130"/>
                </a:moveTo>
                <a:cubicBezTo>
                  <a:pt x="3924" y="9393"/>
                  <a:pt x="7848" y="-345"/>
                  <a:pt x="11448" y="9"/>
                </a:cubicBezTo>
                <a:cubicBezTo>
                  <a:pt x="15048" y="363"/>
                  <a:pt x="18324" y="10809"/>
                  <a:pt x="21600" y="21255"/>
                </a:cubicBezTo>
              </a:path>
            </a:pathLst>
          </a:custGeom>
          <a:noFill/>
          <a:ln w="825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5" name="Google Shape;485;p26"/>
          <p:cNvSpPr/>
          <p:nvPr/>
        </p:nvSpPr>
        <p:spPr>
          <a:xfrm>
            <a:off x="10072472" y="5149789"/>
            <a:ext cx="154749" cy="224689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6" name="Google Shape;486;p26"/>
          <p:cNvSpPr/>
          <p:nvPr/>
        </p:nvSpPr>
        <p:spPr>
          <a:xfrm>
            <a:off x="10449955" y="5456937"/>
            <a:ext cx="154749" cy="224689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Google Shape;487;p26"/>
          <p:cNvSpPr/>
          <p:nvPr/>
        </p:nvSpPr>
        <p:spPr>
          <a:xfrm>
            <a:off x="9631690" y="5454591"/>
            <a:ext cx="154749" cy="224689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Google Shape;488;p26"/>
          <p:cNvSpPr/>
          <p:nvPr/>
        </p:nvSpPr>
        <p:spPr>
          <a:xfrm>
            <a:off x="10789673" y="6076672"/>
            <a:ext cx="154749" cy="224689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9" name="Google Shape;489;p26"/>
          <p:cNvSpPr/>
          <p:nvPr/>
        </p:nvSpPr>
        <p:spPr>
          <a:xfrm>
            <a:off x="9316887" y="6061576"/>
            <a:ext cx="154749" cy="224689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26"/>
          <p:cNvSpPr txBox="1"/>
          <p:nvPr/>
        </p:nvSpPr>
        <p:spPr>
          <a:xfrm>
            <a:off x="9970878" y="6293673"/>
            <a:ext cx="189492" cy="281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  <a:endParaRPr/>
          </a:p>
        </p:txBody>
      </p:sp>
      <p:sp>
        <p:nvSpPr>
          <p:cNvPr id="491" name="Google Shape;491;p26"/>
          <p:cNvSpPr txBox="1"/>
          <p:nvPr/>
        </p:nvSpPr>
        <p:spPr>
          <a:xfrm>
            <a:off x="9136875" y="6293673"/>
            <a:ext cx="351045" cy="281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-4U</a:t>
            </a:r>
            <a:endParaRPr/>
          </a:p>
        </p:txBody>
      </p:sp>
      <p:sp>
        <p:nvSpPr>
          <p:cNvPr id="492" name="Google Shape;492;p26"/>
          <p:cNvSpPr txBox="1"/>
          <p:nvPr/>
        </p:nvSpPr>
        <p:spPr>
          <a:xfrm>
            <a:off x="10639770" y="6293673"/>
            <a:ext cx="378504" cy="281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+4U</a:t>
            </a:r>
            <a:endParaRPr/>
          </a:p>
        </p:txBody>
      </p:sp>
      <p:sp>
        <p:nvSpPr>
          <p:cNvPr id="493" name="Google Shape;493;p26"/>
          <p:cNvSpPr txBox="1"/>
          <p:nvPr/>
        </p:nvSpPr>
        <p:spPr>
          <a:xfrm>
            <a:off x="9553877" y="6293673"/>
            <a:ext cx="351045" cy="281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-2U</a:t>
            </a:r>
            <a:endParaRPr/>
          </a:p>
        </p:txBody>
      </p:sp>
      <p:sp>
        <p:nvSpPr>
          <p:cNvPr id="494" name="Google Shape;494;p26"/>
          <p:cNvSpPr txBox="1"/>
          <p:nvPr/>
        </p:nvSpPr>
        <p:spPr>
          <a:xfrm>
            <a:off x="10160251" y="6293673"/>
            <a:ext cx="378504" cy="281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+2U</a:t>
            </a:r>
            <a:endParaRPr/>
          </a:p>
        </p:txBody>
      </p:sp>
      <p:cxnSp>
        <p:nvCxnSpPr>
          <p:cNvPr id="495" name="Google Shape;495;p26"/>
          <p:cNvCxnSpPr/>
          <p:nvPr/>
        </p:nvCxnSpPr>
        <p:spPr>
          <a:xfrm>
            <a:off x="8795101" y="6335257"/>
            <a:ext cx="2529740" cy="3"/>
          </a:xfrm>
          <a:prstGeom prst="straightConnector1">
            <a:avLst/>
          </a:prstGeom>
          <a:noFill/>
          <a:ln w="9525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96" name="Google Shape;496;p26"/>
          <p:cNvCxnSpPr/>
          <p:nvPr/>
        </p:nvCxnSpPr>
        <p:spPr>
          <a:xfrm rot="10800000" flipH="1">
            <a:off x="8795101" y="5055634"/>
            <a:ext cx="2" cy="1269417"/>
          </a:xfrm>
          <a:prstGeom prst="straightConnector1">
            <a:avLst/>
          </a:prstGeom>
          <a:noFill/>
          <a:ln w="9525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97" name="Google Shape;497;p26"/>
          <p:cNvSpPr txBox="1"/>
          <p:nvPr/>
        </p:nvSpPr>
        <p:spPr>
          <a:xfrm rot="-5400000">
            <a:off x="8235754" y="5530492"/>
            <a:ext cx="783130" cy="256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frequenza</a:t>
            </a:r>
            <a:endParaRPr/>
          </a:p>
        </p:txBody>
      </p:sp>
      <p:sp>
        <p:nvSpPr>
          <p:cNvPr id="498" name="Google Shape;498;p26"/>
          <p:cNvSpPr/>
          <p:nvPr/>
        </p:nvSpPr>
        <p:spPr>
          <a:xfrm>
            <a:off x="5500468" y="4616304"/>
            <a:ext cx="4529798" cy="518405"/>
          </a:xfrm>
          <a:custGeom>
            <a:avLst/>
            <a:gdLst/>
            <a:ahLst/>
            <a:cxnLst/>
            <a:rect l="l" t="t" r="r" b="b"/>
            <a:pathLst>
              <a:path w="21600" h="20067" extrusionOk="0">
                <a:moveTo>
                  <a:pt x="21600" y="20067"/>
                </a:moveTo>
                <a:cubicBezTo>
                  <a:pt x="14881" y="11264"/>
                  <a:pt x="8161" y="2460"/>
                  <a:pt x="4561" y="464"/>
                </a:cubicBezTo>
                <a:cubicBezTo>
                  <a:pt x="961" y="-1533"/>
                  <a:pt x="481" y="3277"/>
                  <a:pt x="0" y="8087"/>
                </a:cubicBezTo>
              </a:path>
            </a:pathLst>
          </a:custGeom>
          <a:noFill/>
          <a:ln w="28575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9" name="Google Shape;499;p26"/>
          <p:cNvSpPr/>
          <p:nvPr/>
        </p:nvSpPr>
        <p:spPr>
          <a:xfrm>
            <a:off x="5347964" y="5486398"/>
            <a:ext cx="4133662" cy="211018"/>
          </a:xfrm>
          <a:custGeom>
            <a:avLst/>
            <a:gdLst/>
            <a:ahLst/>
            <a:cxnLst/>
            <a:rect l="l" t="t" r="r" b="b"/>
            <a:pathLst>
              <a:path w="21121" h="21600" extrusionOk="0">
                <a:moveTo>
                  <a:pt x="21121" y="0"/>
                </a:moveTo>
                <a:lnTo>
                  <a:pt x="3007" y="1440"/>
                </a:lnTo>
                <a:cubicBezTo>
                  <a:pt x="-479" y="5040"/>
                  <a:pt x="-138" y="13320"/>
                  <a:pt x="204" y="21600"/>
                </a:cubicBezTo>
              </a:path>
            </a:pathLst>
          </a:custGeom>
          <a:noFill/>
          <a:ln w="28575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p26"/>
          <p:cNvSpPr/>
          <p:nvPr/>
        </p:nvSpPr>
        <p:spPr>
          <a:xfrm>
            <a:off x="5683347" y="5908430"/>
            <a:ext cx="3488789" cy="225085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21600" y="21600"/>
                </a:moveTo>
                <a:cubicBezTo>
                  <a:pt x="15561" y="10800"/>
                  <a:pt x="9523" y="0"/>
                  <a:pt x="5923" y="0"/>
                </a:cubicBezTo>
                <a:cubicBezTo>
                  <a:pt x="2323" y="0"/>
                  <a:pt x="1161" y="10800"/>
                  <a:pt x="0" y="21600"/>
                </a:cubicBezTo>
              </a:path>
            </a:pathLst>
          </a:custGeom>
          <a:noFill/>
          <a:ln w="28575" cap="rnd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5" name="Google Shape;505;p27" descr="Immagine 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4659" y="534572"/>
            <a:ext cx="2252917" cy="6056142"/>
          </a:xfrm>
          <a:prstGeom prst="rect">
            <a:avLst/>
          </a:prstGeom>
          <a:noFill/>
          <a:ln>
            <a:noFill/>
          </a:ln>
        </p:spPr>
      </p:pic>
      <p:sp>
        <p:nvSpPr>
          <p:cNvPr id="506" name="Google Shape;506;p27"/>
          <p:cNvSpPr txBox="1"/>
          <p:nvPr/>
        </p:nvSpPr>
        <p:spPr>
          <a:xfrm>
            <a:off x="4657835" y="1225641"/>
            <a:ext cx="5704449" cy="4142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Passando da 4 incertezze a 10 e poi a un numero più elevato</a:t>
            </a:r>
            <a:endParaRPr/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 curva di distribuzione diviene sempre più sovrapponibile ad una gaussiana detta CURVA NORMALE DELL’ERRORE</a:t>
            </a:r>
            <a:endParaRPr/>
          </a:p>
        </p:txBody>
      </p:sp>
      <p:sp>
        <p:nvSpPr>
          <p:cNvPr id="507" name="Google Shape;507;p27"/>
          <p:cNvSpPr txBox="1"/>
          <p:nvPr/>
        </p:nvSpPr>
        <p:spPr>
          <a:xfrm>
            <a:off x="3710871" y="688723"/>
            <a:ext cx="855528" cy="459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/>
          </a:p>
        </p:txBody>
      </p:sp>
      <p:sp>
        <p:nvSpPr>
          <p:cNvPr id="508" name="Google Shape;508;p27"/>
          <p:cNvSpPr txBox="1"/>
          <p:nvPr/>
        </p:nvSpPr>
        <p:spPr>
          <a:xfrm>
            <a:off x="3654402" y="2849242"/>
            <a:ext cx="855528" cy="459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/>
          </a:p>
        </p:txBody>
      </p:sp>
      <p:sp>
        <p:nvSpPr>
          <p:cNvPr id="509" name="Google Shape;509;p27"/>
          <p:cNvSpPr txBox="1"/>
          <p:nvPr/>
        </p:nvSpPr>
        <p:spPr>
          <a:xfrm>
            <a:off x="3654402" y="5009763"/>
            <a:ext cx="855528" cy="459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4" name="Google Shape;514;p28" descr="Immagine 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0550" y="1223887"/>
            <a:ext cx="4199334" cy="1922587"/>
          </a:xfrm>
          <a:prstGeom prst="rect">
            <a:avLst/>
          </a:prstGeom>
          <a:noFill/>
          <a:ln>
            <a:noFill/>
          </a:ln>
        </p:spPr>
      </p:pic>
      <p:sp>
        <p:nvSpPr>
          <p:cNvPr id="515" name="Google Shape;515;p28"/>
          <p:cNvSpPr txBox="1"/>
          <p:nvPr/>
        </p:nvSpPr>
        <p:spPr>
          <a:xfrm>
            <a:off x="805375" y="436097"/>
            <a:ext cx="2418937" cy="370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Deviazione Standard</a:t>
            </a:r>
            <a:endParaRPr/>
          </a:p>
        </p:txBody>
      </p:sp>
      <p:pic>
        <p:nvPicPr>
          <p:cNvPr id="516" name="Google Shape;516;p28" descr="Immagine 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43945" y="1690685"/>
            <a:ext cx="5124452" cy="3476628"/>
          </a:xfrm>
          <a:prstGeom prst="rect">
            <a:avLst/>
          </a:prstGeom>
          <a:noFill/>
          <a:ln>
            <a:noFill/>
          </a:ln>
        </p:spPr>
      </p:pic>
      <p:sp>
        <p:nvSpPr>
          <p:cNvPr id="517" name="Google Shape;517;p28"/>
          <p:cNvSpPr txBox="1"/>
          <p:nvPr/>
        </p:nvSpPr>
        <p:spPr>
          <a:xfrm>
            <a:off x="766271" y="5536506"/>
            <a:ext cx="3622212" cy="650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</a:pPr>
            <a:r>
              <a:rPr lang="en-US" sz="1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Deviazione standard relativa 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•"/>
            </a:pPr>
            <a:r>
              <a:rPr lang="en-US" sz="1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Coefficiente di variazione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Carattere, testo, Elementi grafici, calligrafia&#10;&#10;Il contenuto generato dall'IA potrebbe non essere corretto.">
            <a:extLst>
              <a:ext uri="{FF2B5EF4-FFF2-40B4-BE49-F238E27FC236}">
                <a16:creationId xmlns:a16="http://schemas.microsoft.com/office/drawing/2014/main" id="{5B34CE62-F5CB-6168-F202-77ED52B165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767" y="1040090"/>
            <a:ext cx="3200400" cy="584200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97F93729-D070-9A9A-9289-659625468BCF}"/>
              </a:ext>
            </a:extLst>
          </p:cNvPr>
          <p:cNvSpPr txBox="1"/>
          <p:nvPr/>
        </p:nvSpPr>
        <p:spPr>
          <a:xfrm>
            <a:off x="646176" y="231648"/>
            <a:ext cx="59057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>
                <a:solidFill>
                  <a:srgbClr val="000000"/>
                </a:solidFill>
              </a:rPr>
              <a:t>STIMA DELL’INCERTEZZA: Equazione di Horwitz</a:t>
            </a:r>
          </a:p>
        </p:txBody>
      </p:sp>
      <p:pic>
        <p:nvPicPr>
          <p:cNvPr id="10" name="Immagine 9" descr="Immagine che contiene testo, schermata, Carattere&#10;&#10;Il contenuto generato dall'IA potrebbe non essere corretto.">
            <a:extLst>
              <a:ext uri="{FF2B5EF4-FFF2-40B4-BE49-F238E27FC236}">
                <a16:creationId xmlns:a16="http://schemas.microsoft.com/office/drawing/2014/main" id="{2F036D30-156B-F9DB-8432-9E9F797C16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382" y="2218240"/>
            <a:ext cx="11448238" cy="4389824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0A7DE93A-FD27-0327-3072-CBDE19CC43AE}"/>
              </a:ext>
            </a:extLst>
          </p:cNvPr>
          <p:cNvSpPr txBox="1"/>
          <p:nvPr/>
        </p:nvSpPr>
        <p:spPr>
          <a:xfrm>
            <a:off x="6105501" y="1023149"/>
            <a:ext cx="54985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dirty="0">
                <a:solidFill>
                  <a:srgbClr val="000000"/>
                </a:solidFill>
              </a:rPr>
              <a:t>Metodo empirico per stimare l’incertezza di una misura basata sulla RSD della riproducibilità (cioè di prove </a:t>
            </a:r>
            <a:r>
              <a:rPr lang="it-IT" sz="2000" dirty="0" err="1">
                <a:solidFill>
                  <a:srgbClr val="000000"/>
                </a:solidFill>
              </a:rPr>
              <a:t>interlaboratorio</a:t>
            </a:r>
            <a:r>
              <a:rPr lang="it-IT" sz="2000" dirty="0">
                <a:solidFill>
                  <a:srgbClr val="000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185375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sellaDiTesto 8">
            <a:extLst>
              <a:ext uri="{FF2B5EF4-FFF2-40B4-BE49-F238E27FC236}">
                <a16:creationId xmlns:a16="http://schemas.microsoft.com/office/drawing/2014/main" id="{493520B9-BF47-E441-B4D6-6E44FF91B420}"/>
              </a:ext>
            </a:extLst>
          </p:cNvPr>
          <p:cNvSpPr txBox="1"/>
          <p:nvPr/>
        </p:nvSpPr>
        <p:spPr>
          <a:xfrm>
            <a:off x="362857" y="232228"/>
            <a:ext cx="11495314" cy="6447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Quando il risultato analitico è prossimo al LMR (limite massimo di residui), non basta confrontare il valore medio delle determinazioni con il limite: bisogna considerare l’incertezza di misura. </a:t>
            </a:r>
          </a:p>
          <a:p>
            <a:r>
              <a:rPr lang="it-IT" sz="1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</a:t>
            </a:r>
          </a:p>
          <a:p>
            <a:r>
              <a:rPr lang="it-IT" sz="15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r>
              <a:rPr lang="it-IT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Principio base: tenere conto dell’incertezza di misura</a:t>
            </a:r>
            <a:endParaRPr lang="it-IT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it-IT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Ogni risultato analitico ha una incertezza associata, che rappresenta il margine di variabilità legato al metodo analitico. L’incertezza di misura è stimata e dichiarata dal laboratorio.</a:t>
            </a:r>
          </a:p>
          <a:p>
            <a:r>
              <a:rPr lang="it-IT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Serve per evitare di dichiarare “non conforme” un campione solo per differenze dovute al margine analitico.</a:t>
            </a:r>
          </a:p>
          <a:p>
            <a:r>
              <a:rPr lang="it-IT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</a:t>
            </a:r>
          </a:p>
          <a:p>
            <a:r>
              <a:rPr lang="it-IT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2. Interpretazione dei risultati rispetto al LMR</a:t>
            </a:r>
            <a:endParaRPr lang="it-IT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it-IT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a) Caso 1 </a:t>
            </a:r>
            <a:r>
              <a:rPr lang="it-IT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— Il risultato analitico meno l’incertezza (X − U) è ≤ LMR</a:t>
            </a:r>
          </a:p>
          <a:p>
            <a:r>
              <a:rPr lang="it-IT" sz="1600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campione si considera conforme.</a:t>
            </a:r>
            <a:endParaRPr lang="it-IT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it-IT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Motivazione: anche tenendo conto dell’incertezza, il valore reale potrebbe essere al di sotto del limite.</a:t>
            </a:r>
          </a:p>
          <a:p>
            <a:r>
              <a:rPr lang="it-IT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</a:t>
            </a:r>
          </a:p>
          <a:p>
            <a:r>
              <a:rPr lang="it-IT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b) Caso 2 </a:t>
            </a:r>
            <a:r>
              <a:rPr lang="it-IT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— Il risultato analitico più l’incertezza (X + U) è &gt; LMR</a:t>
            </a:r>
          </a:p>
          <a:p>
            <a:r>
              <a:rPr lang="it-IT" sz="1600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Il campione si considera non conforme.</a:t>
            </a:r>
            <a:endParaRPr lang="it-IT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it-IT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Motivazione: anche nel caso più favorevole (considerando l’incertezza), il residuo supera il limite legale.</a:t>
            </a:r>
          </a:p>
          <a:p>
            <a:r>
              <a:rPr lang="it-IT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</a:t>
            </a:r>
          </a:p>
          <a:p>
            <a:r>
              <a:rPr lang="it-IT" sz="1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c) Caso 3 </a:t>
            </a:r>
            <a:r>
              <a:rPr lang="it-IT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— Il risultato è nell’intervallo “indeciso” (X − U ≤ LMR &lt; X + U)</a:t>
            </a:r>
          </a:p>
          <a:p>
            <a:r>
              <a:rPr lang="it-IT" sz="1600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Situazione al limite / dubbia.</a:t>
            </a:r>
            <a:endParaRPr lang="it-IT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it-IT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 questo caso, non si può escludere né confermare la non conformità con sufficiente confidenza.</a:t>
            </a:r>
          </a:p>
          <a:p>
            <a:r>
              <a:rPr lang="it-IT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</a:t>
            </a:r>
          </a:p>
          <a:p>
            <a:r>
              <a:rPr lang="it-IT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Spesso, a seconda del contesto:</a:t>
            </a:r>
          </a:p>
          <a:p>
            <a:r>
              <a:rPr lang="it-IT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Si richiede una ripetizione dell’analisi o un campione di conferma;</a:t>
            </a:r>
          </a:p>
          <a:p>
            <a:endParaRPr lang="it-IT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it-IT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Oppure, nei controlli ufficiali, si tende a </a:t>
            </a:r>
            <a:r>
              <a:rPr lang="it-IT" sz="1600" b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non dichiarare non conformità</a:t>
            </a:r>
            <a:r>
              <a:rPr lang="it-IT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poiché non si può dimostrare il superamento con sufficiente certezza legale.</a:t>
            </a:r>
          </a:p>
        </p:txBody>
      </p:sp>
    </p:spTree>
    <p:extLst>
      <p:ext uri="{BB962C8B-B14F-4D97-AF65-F5344CB8AC3E}">
        <p14:creationId xmlns:p14="http://schemas.microsoft.com/office/powerpoint/2010/main" val="14680083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testo, schermata, numero, linea&#10;&#10;Il contenuto generato dall'IA potrebbe non essere corretto.">
            <a:extLst>
              <a:ext uri="{FF2B5EF4-FFF2-40B4-BE49-F238E27FC236}">
                <a16:creationId xmlns:a16="http://schemas.microsoft.com/office/drawing/2014/main" id="{3AC0DFFE-36BE-506E-8563-0B65278F3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956" y="900430"/>
            <a:ext cx="9341612" cy="5276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9720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29"/>
          <p:cNvSpPr txBox="1"/>
          <p:nvPr/>
        </p:nvSpPr>
        <p:spPr>
          <a:xfrm>
            <a:off x="998803" y="548640"/>
            <a:ext cx="9790519" cy="3352164"/>
          </a:xfrm>
          <a:prstGeom prst="rect">
            <a:avLst/>
          </a:prstGeom>
          <a:gradFill>
            <a:gsLst>
              <a:gs pos="0">
                <a:srgbClr val="A6DFF3"/>
              </a:gs>
              <a:gs pos="100000">
                <a:srgbClr val="43B2D8"/>
              </a:gs>
            </a:gsLst>
            <a:lin ang="5400000" scaled="0"/>
          </a:gradFill>
          <a:ln w="9525" cap="rnd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Come misuro una concentrazione?</a:t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Quale metodo è adatto alla misura della concentrazione della specie che sto cercando?</a:t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Quale è la condizione necessaria perché un metodo analitico sia idoneo per la misura della concentrazione della specie che sto cercando?</a:t>
            </a:r>
            <a:endParaRPr/>
          </a:p>
        </p:txBody>
      </p:sp>
      <p:sp>
        <p:nvSpPr>
          <p:cNvPr id="523" name="Google Shape;523;p29"/>
          <p:cNvSpPr txBox="1"/>
          <p:nvPr/>
        </p:nvSpPr>
        <p:spPr>
          <a:xfrm>
            <a:off x="998804" y="4105423"/>
            <a:ext cx="9790519" cy="1510664"/>
          </a:xfrm>
          <a:prstGeom prst="rect">
            <a:avLst/>
          </a:prstGeom>
          <a:gradFill>
            <a:gsLst>
              <a:gs pos="0">
                <a:srgbClr val="A6DFF3"/>
              </a:gs>
              <a:gs pos="100000">
                <a:srgbClr val="43B2D8"/>
              </a:gs>
            </a:gsLst>
            <a:lin ang="5400000" scaled="0"/>
          </a:gradFill>
          <a:ln w="9525" cap="rnd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L’analita deve produrre un segnale proporzionale alla sua concentrazione una volta che sia sottoposto al metodo di analisi.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30"/>
          <p:cNvSpPr txBox="1"/>
          <p:nvPr/>
        </p:nvSpPr>
        <p:spPr>
          <a:xfrm>
            <a:off x="721581" y="357808"/>
            <a:ext cx="4974837" cy="459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Standardizzazione e calibrazione</a:t>
            </a:r>
            <a:endParaRPr/>
          </a:p>
        </p:txBody>
      </p:sp>
      <p:sp>
        <p:nvSpPr>
          <p:cNvPr id="529" name="Google Shape;529;p30"/>
          <p:cNvSpPr txBox="1"/>
          <p:nvPr/>
        </p:nvSpPr>
        <p:spPr>
          <a:xfrm>
            <a:off x="721580" y="903909"/>
            <a:ext cx="11115635" cy="4879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 calibrazione permette di conoscere la relazione tra la risposta analitica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 la concentrazione di analita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Per calcolare la relazione si utilizzano standard chimici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Standard chimici preparati da sostanze pure (pesata e diluizione) oppure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standardizzati con uso di </a:t>
            </a:r>
            <a:r>
              <a:rPr lang="en-US" sz="24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standard primari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Alcuni metodi possono usare una comparazione diretta visiva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Esempio cartina tornasole per pH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Test gravidanza</a:t>
            </a:r>
            <a:endParaRPr/>
          </a:p>
        </p:txBody>
      </p:sp>
      <p:grpSp>
        <p:nvGrpSpPr>
          <p:cNvPr id="530" name="Google Shape;530;p30"/>
          <p:cNvGrpSpPr/>
          <p:nvPr/>
        </p:nvGrpSpPr>
        <p:grpSpPr>
          <a:xfrm>
            <a:off x="3222786" y="5460999"/>
            <a:ext cx="2819406" cy="1778003"/>
            <a:chOff x="-1" y="0"/>
            <a:chExt cx="2819404" cy="1778001"/>
          </a:xfrm>
        </p:grpSpPr>
        <p:pic>
          <p:nvPicPr>
            <p:cNvPr id="531" name="Google Shape;531;p30" descr="Immagine"/>
            <p:cNvPicPr preferRelativeResize="0"/>
            <p:nvPr/>
          </p:nvPicPr>
          <p:blipFill rotWithShape="1">
            <a:blip r:embed="rId3">
              <a:alphaModFix/>
            </a:blip>
            <a:srcRect t="13400" b="13400"/>
            <a:stretch/>
          </p:blipFill>
          <p:spPr>
            <a:xfrm>
              <a:off x="-1" y="0"/>
              <a:ext cx="2819404" cy="12700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2" name="Google Shape;532;p30"/>
            <p:cNvSpPr txBox="1"/>
            <p:nvPr/>
          </p:nvSpPr>
          <p:spPr>
            <a:xfrm>
              <a:off x="0" y="1346200"/>
              <a:ext cx="2819402" cy="4318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Test di gravidanza</a:t>
              </a:r>
              <a:endParaRPr/>
            </a:p>
          </p:txBody>
        </p:sp>
      </p:grpSp>
      <p:grpSp>
        <p:nvGrpSpPr>
          <p:cNvPr id="533" name="Google Shape;533;p30"/>
          <p:cNvGrpSpPr/>
          <p:nvPr/>
        </p:nvGrpSpPr>
        <p:grpSpPr>
          <a:xfrm>
            <a:off x="6516640" y="4482461"/>
            <a:ext cx="2819404" cy="2111378"/>
            <a:chOff x="-1" y="-1"/>
            <a:chExt cx="2819403" cy="2111376"/>
          </a:xfrm>
        </p:grpSpPr>
        <p:pic>
          <p:nvPicPr>
            <p:cNvPr id="534" name="Google Shape;534;p30" descr="Immagine"/>
            <p:cNvPicPr preferRelativeResize="0"/>
            <p:nvPr/>
          </p:nvPicPr>
          <p:blipFill rotWithShape="1">
            <a:blip r:embed="rId4">
              <a:alphaModFix/>
            </a:blip>
            <a:srcRect t="21565" b="21565"/>
            <a:stretch/>
          </p:blipFill>
          <p:spPr>
            <a:xfrm>
              <a:off x="-1" y="-1"/>
              <a:ext cx="2819403" cy="160337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5" name="Google Shape;535;p30"/>
            <p:cNvSpPr txBox="1"/>
            <p:nvPr/>
          </p:nvSpPr>
          <p:spPr>
            <a:xfrm>
              <a:off x="-1" y="1679574"/>
              <a:ext cx="2819402" cy="4318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Scala cromatica del pH</a:t>
              </a:r>
              <a:endParaRPr/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31"/>
          <p:cNvSpPr txBox="1"/>
          <p:nvPr/>
        </p:nvSpPr>
        <p:spPr>
          <a:xfrm>
            <a:off x="998803" y="548640"/>
            <a:ext cx="9790519" cy="1726564"/>
          </a:xfrm>
          <a:prstGeom prst="rect">
            <a:avLst/>
          </a:prstGeom>
          <a:gradFill>
            <a:gsLst>
              <a:gs pos="0">
                <a:srgbClr val="A6DFF3"/>
              </a:gs>
              <a:gs pos="100000">
                <a:srgbClr val="43B2D8"/>
              </a:gs>
            </a:gsLst>
            <a:lin ang="5400000" scaled="0"/>
          </a:gradFill>
          <a:ln w="9525" cap="rnd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 viene prodotto un segnale proporzionale alla concentrazione, allora si può risalire a un modello matematico (equazione) che descrive la dipendenza del segnale (y) dalla concentrazione (x) della specie</a:t>
            </a:r>
            <a:endParaRPr/>
          </a:p>
        </p:txBody>
      </p:sp>
      <p:sp>
        <p:nvSpPr>
          <p:cNvPr id="541" name="Google Shape;541;p31"/>
          <p:cNvSpPr txBox="1"/>
          <p:nvPr/>
        </p:nvSpPr>
        <p:spPr>
          <a:xfrm>
            <a:off x="998803" y="2445435"/>
            <a:ext cx="9790519" cy="507364"/>
          </a:xfrm>
          <a:prstGeom prst="rect">
            <a:avLst/>
          </a:prstGeom>
          <a:gradFill>
            <a:gsLst>
              <a:gs pos="0">
                <a:srgbClr val="A6DFF3"/>
              </a:gs>
              <a:gs pos="100000">
                <a:srgbClr val="43B2D8"/>
              </a:gs>
            </a:gsLst>
            <a:lin ang="5400000" scaled="0"/>
          </a:gradFill>
          <a:ln w="9525" cap="rnd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E’ possibile quindi costruire una curva di calbrazione</a:t>
            </a:r>
            <a:endParaRPr/>
          </a:p>
        </p:txBody>
      </p:sp>
      <p:sp>
        <p:nvSpPr>
          <p:cNvPr id="542" name="Google Shape;542;p31"/>
          <p:cNvSpPr txBox="1"/>
          <p:nvPr/>
        </p:nvSpPr>
        <p:spPr>
          <a:xfrm>
            <a:off x="998802" y="3638212"/>
            <a:ext cx="9790519" cy="913764"/>
          </a:xfrm>
          <a:prstGeom prst="rect">
            <a:avLst/>
          </a:prstGeom>
          <a:gradFill>
            <a:gsLst>
              <a:gs pos="0">
                <a:srgbClr val="A6DFF3"/>
              </a:gs>
              <a:gs pos="100000">
                <a:srgbClr val="43B2D8"/>
              </a:gs>
            </a:gsLst>
            <a:lin ang="5400000" scaled="0"/>
          </a:gradFill>
          <a:ln w="9525" cap="rnd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Come costruire la curva di calibrazione, e descrivere i significati analitici dell’equazione che la descrive?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32"/>
          <p:cNvSpPr txBox="1"/>
          <p:nvPr/>
        </p:nvSpPr>
        <p:spPr>
          <a:xfrm>
            <a:off x="998797" y="280822"/>
            <a:ext cx="9790519" cy="532764"/>
          </a:xfrm>
          <a:prstGeom prst="rect">
            <a:avLst/>
          </a:prstGeom>
          <a:gradFill>
            <a:gsLst>
              <a:gs pos="0">
                <a:srgbClr val="A6DFF3"/>
              </a:gs>
              <a:gs pos="100000">
                <a:srgbClr val="43B2D8"/>
              </a:gs>
            </a:gsLst>
            <a:lin ang="5400000" scaled="0"/>
          </a:gradFill>
          <a:ln w="9525" cap="rnd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Curva di calibrazione esterna</a:t>
            </a:r>
            <a:endParaRPr/>
          </a:p>
        </p:txBody>
      </p:sp>
      <p:sp>
        <p:nvSpPr>
          <p:cNvPr id="548" name="Google Shape;548;p32"/>
          <p:cNvSpPr txBox="1"/>
          <p:nvPr/>
        </p:nvSpPr>
        <p:spPr>
          <a:xfrm>
            <a:off x="998796" y="1101419"/>
            <a:ext cx="9790519" cy="532764"/>
          </a:xfrm>
          <a:prstGeom prst="rect">
            <a:avLst/>
          </a:prstGeom>
          <a:gradFill>
            <a:gsLst>
              <a:gs pos="0">
                <a:srgbClr val="A6DFF3"/>
              </a:gs>
              <a:gs pos="100000">
                <a:srgbClr val="43B2D8"/>
              </a:gs>
            </a:gsLst>
            <a:lin ang="5400000" scaled="0"/>
          </a:gradFill>
          <a:ln w="9525" cap="rnd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Come costruirla</a:t>
            </a:r>
            <a:endParaRPr/>
          </a:p>
        </p:txBody>
      </p:sp>
      <p:sp>
        <p:nvSpPr>
          <p:cNvPr id="549" name="Google Shape;549;p32"/>
          <p:cNvSpPr txBox="1"/>
          <p:nvPr/>
        </p:nvSpPr>
        <p:spPr>
          <a:xfrm>
            <a:off x="998795" y="1961474"/>
            <a:ext cx="9790519" cy="964564"/>
          </a:xfrm>
          <a:prstGeom prst="rect">
            <a:avLst/>
          </a:prstGeom>
          <a:gradFill>
            <a:gsLst>
              <a:gs pos="0">
                <a:srgbClr val="A6DFF3"/>
              </a:gs>
              <a:gs pos="100000">
                <a:srgbClr val="43B2D8"/>
              </a:gs>
            </a:gsLst>
            <a:lin ang="5400000" scaled="0"/>
          </a:gradFill>
          <a:ln w="9525" cap="rnd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Preparare una serie di soluzioni standard (soluto+solvente)</a:t>
            </a:r>
            <a:endParaRPr/>
          </a:p>
        </p:txBody>
      </p:sp>
      <p:sp>
        <p:nvSpPr>
          <p:cNvPr id="550" name="Google Shape;550;p32"/>
          <p:cNvSpPr txBox="1"/>
          <p:nvPr/>
        </p:nvSpPr>
        <p:spPr>
          <a:xfrm>
            <a:off x="998793" y="3033976"/>
            <a:ext cx="9790519" cy="532764"/>
          </a:xfrm>
          <a:prstGeom prst="rect">
            <a:avLst/>
          </a:prstGeom>
          <a:gradFill>
            <a:gsLst>
              <a:gs pos="0">
                <a:srgbClr val="A6DFF3"/>
              </a:gs>
              <a:gs pos="100000">
                <a:srgbClr val="43B2D8"/>
              </a:gs>
            </a:gsLst>
            <a:lin ang="5400000" scaled="0"/>
          </a:gradFill>
          <a:ln w="9525" cap="rnd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Misurare la risposta delle soluzioni standard</a:t>
            </a:r>
            <a:endParaRPr/>
          </a:p>
        </p:txBody>
      </p:sp>
      <p:sp>
        <p:nvSpPr>
          <p:cNvPr id="551" name="Google Shape;551;p32"/>
          <p:cNvSpPr txBox="1"/>
          <p:nvPr/>
        </p:nvSpPr>
        <p:spPr>
          <a:xfrm>
            <a:off x="998793" y="3712986"/>
            <a:ext cx="9790519" cy="1396364"/>
          </a:xfrm>
          <a:prstGeom prst="rect">
            <a:avLst/>
          </a:prstGeom>
          <a:gradFill>
            <a:gsLst>
              <a:gs pos="0">
                <a:srgbClr val="A6DFF3"/>
              </a:gs>
              <a:gs pos="100000">
                <a:srgbClr val="43B2D8"/>
              </a:gs>
            </a:gsLst>
            <a:lin ang="5400000" scaled="0"/>
          </a:gradFill>
          <a:ln w="9525" cap="rnd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Usare un foglio Excel per interpolare i punti, costruire la curva e ottenere l’equazione e il coefficiente di correlazione r. (y=ax+b)</a:t>
            </a:r>
            <a:endParaRPr/>
          </a:p>
        </p:txBody>
      </p:sp>
      <p:sp>
        <p:nvSpPr>
          <p:cNvPr id="552" name="Google Shape;552;p32"/>
          <p:cNvSpPr txBox="1"/>
          <p:nvPr/>
        </p:nvSpPr>
        <p:spPr>
          <a:xfrm>
            <a:off x="998792" y="5799830"/>
            <a:ext cx="9790519" cy="964564"/>
          </a:xfrm>
          <a:prstGeom prst="rect">
            <a:avLst/>
          </a:prstGeom>
          <a:gradFill>
            <a:gsLst>
              <a:gs pos="0">
                <a:srgbClr val="A6DFF3"/>
              </a:gs>
              <a:gs pos="100000">
                <a:srgbClr val="43B2D8"/>
              </a:gs>
            </a:gsLst>
            <a:lin ang="5400000" scaled="0"/>
          </a:gradFill>
          <a:ln w="9525" cap="rnd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Usare la curva per calcolare concentrazioni di analita in soluzioni a concentrazione incognita</a:t>
            </a:r>
            <a:endParaRPr/>
          </a:p>
        </p:txBody>
      </p:sp>
      <p:sp>
        <p:nvSpPr>
          <p:cNvPr id="553" name="Google Shape;553;p32"/>
          <p:cNvSpPr txBox="1"/>
          <p:nvPr/>
        </p:nvSpPr>
        <p:spPr>
          <a:xfrm>
            <a:off x="998792" y="5294915"/>
            <a:ext cx="9790519" cy="469264"/>
          </a:xfrm>
          <a:prstGeom prst="rect">
            <a:avLst/>
          </a:prstGeom>
          <a:gradFill>
            <a:gsLst>
              <a:gs pos="0">
                <a:srgbClr val="A6DFF3"/>
              </a:gs>
              <a:gs pos="100000">
                <a:srgbClr val="43B2D8"/>
              </a:gs>
            </a:gsLst>
            <a:lin ang="5400000" scaled="0"/>
          </a:gradFill>
          <a:ln w="9525" cap="rnd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Come usarla per calcolare la concentrazione x=(y-b)/a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33"/>
          <p:cNvSpPr txBox="1"/>
          <p:nvPr/>
        </p:nvSpPr>
        <p:spPr>
          <a:xfrm>
            <a:off x="721581" y="357808"/>
            <a:ext cx="5120539" cy="459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Utilizzo del foglio di calcolo excel </a:t>
            </a:r>
            <a:endParaRPr/>
          </a:p>
        </p:txBody>
      </p:sp>
      <p:graphicFrame>
        <p:nvGraphicFramePr>
          <p:cNvPr id="559" name="Google Shape;559;p33"/>
          <p:cNvGraphicFramePr/>
          <p:nvPr/>
        </p:nvGraphicFramePr>
        <p:xfrm>
          <a:off x="1185332" y="889000"/>
          <a:ext cx="4904300" cy="6080700"/>
        </p:xfrm>
        <a:graphic>
          <a:graphicData uri="http://schemas.openxmlformats.org/drawingml/2006/table">
            <a:tbl>
              <a:tblPr bandRow="1">
                <a:noFill/>
                <a:tableStyleId>{0AB4462F-C6F0-407D-ADCE-BCAD2A96DFE0}</a:tableStyleId>
              </a:tblPr>
              <a:tblGrid>
                <a:gridCol w="2452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2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13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000000"/>
                          </a:solidFill>
                        </a:rPr>
                        <a:t>Concentrazione (ppm)</a:t>
                      </a:r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000000"/>
                          </a:solidFill>
                        </a:rPr>
                        <a:t>Segnale (nA)</a:t>
                      </a:r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3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000000"/>
                          </a:solidFill>
                        </a:rPr>
                        <a:t>5</a:t>
                      </a:r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000000"/>
                          </a:solidFill>
                        </a:rPr>
                        <a:t>12</a:t>
                      </a:r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3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000000"/>
                          </a:solidFill>
                        </a:rPr>
                        <a:t>10</a:t>
                      </a:r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000000"/>
                          </a:solidFill>
                        </a:rPr>
                        <a:t>19</a:t>
                      </a:r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13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000000"/>
                          </a:solidFill>
                        </a:rPr>
                        <a:t>15</a:t>
                      </a:r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000000"/>
                          </a:solidFill>
                        </a:rPr>
                        <a:t>23</a:t>
                      </a:r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13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000000"/>
                          </a:solidFill>
                        </a:rPr>
                        <a:t>20</a:t>
                      </a:r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000000"/>
                          </a:solidFill>
                        </a:rPr>
                        <a:t>27</a:t>
                      </a:r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13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000000"/>
                          </a:solidFill>
                        </a:rPr>
                        <a:t>25</a:t>
                      </a:r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000000"/>
                          </a:solidFill>
                        </a:rPr>
                        <a:t>31</a:t>
                      </a:r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560" name="Google Shape;560;p33"/>
          <p:cNvCxnSpPr/>
          <p:nvPr/>
        </p:nvCxnSpPr>
        <p:spPr>
          <a:xfrm>
            <a:off x="6503658" y="3929379"/>
            <a:ext cx="1512890" cy="2"/>
          </a:xfrm>
          <a:prstGeom prst="straightConnector1">
            <a:avLst/>
          </a:prstGeom>
          <a:noFill/>
          <a:ln w="19050" cap="rnd" cmpd="sng">
            <a:solidFill>
              <a:schemeClr val="accent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61" name="Google Shape;561;p33"/>
          <p:cNvSpPr txBox="1"/>
          <p:nvPr/>
        </p:nvSpPr>
        <p:spPr>
          <a:xfrm>
            <a:off x="8154361" y="3604260"/>
            <a:ext cx="3728699" cy="650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Costruire la curva di calibrazione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in excel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34"/>
          <p:cNvSpPr txBox="1"/>
          <p:nvPr/>
        </p:nvSpPr>
        <p:spPr>
          <a:xfrm>
            <a:off x="0" y="0"/>
            <a:ext cx="447141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Come costruire un grafico in Excel</a:t>
            </a:r>
            <a:endParaRPr/>
          </a:p>
        </p:txBody>
      </p:sp>
      <p:pic>
        <p:nvPicPr>
          <p:cNvPr id="567" name="Google Shape;567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0283" y="1510614"/>
            <a:ext cx="1418617" cy="1452719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34"/>
          <p:cNvSpPr txBox="1"/>
          <p:nvPr/>
        </p:nvSpPr>
        <p:spPr>
          <a:xfrm>
            <a:off x="250283" y="838767"/>
            <a:ext cx="161262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Inserire i dati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 due colonne</a:t>
            </a:r>
            <a:endParaRPr/>
          </a:p>
        </p:txBody>
      </p:sp>
      <p:pic>
        <p:nvPicPr>
          <p:cNvPr id="569" name="Google Shape;569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44818" y="1485098"/>
            <a:ext cx="3321697" cy="2370009"/>
          </a:xfrm>
          <a:prstGeom prst="rect">
            <a:avLst/>
          </a:prstGeom>
          <a:noFill/>
          <a:ln>
            <a:noFill/>
          </a:ln>
        </p:spPr>
      </p:pic>
      <p:sp>
        <p:nvSpPr>
          <p:cNvPr id="570" name="Google Shape;570;p34"/>
          <p:cNvSpPr txBox="1"/>
          <p:nvPr/>
        </p:nvSpPr>
        <p:spPr>
          <a:xfrm>
            <a:off x="2340312" y="844084"/>
            <a:ext cx="422326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Selezionare le colonne e andare su «inserisci», poi «grafico» poi dispersione</a:t>
            </a:r>
            <a:endParaRPr/>
          </a:p>
        </p:txBody>
      </p:sp>
      <p:pic>
        <p:nvPicPr>
          <p:cNvPr id="571" name="Google Shape;571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38367" y="1926113"/>
            <a:ext cx="4223264" cy="3459482"/>
          </a:xfrm>
          <a:prstGeom prst="rect">
            <a:avLst/>
          </a:prstGeom>
          <a:noFill/>
          <a:ln>
            <a:noFill/>
          </a:ln>
        </p:spPr>
      </p:pic>
      <p:sp>
        <p:nvSpPr>
          <p:cNvPr id="572" name="Google Shape;572;p34"/>
          <p:cNvSpPr txBox="1"/>
          <p:nvPr/>
        </p:nvSpPr>
        <p:spPr>
          <a:xfrm>
            <a:off x="6738367" y="838767"/>
            <a:ext cx="4223264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Selezionare i dati sul grafico, poi »struttura grafico», poi «aggiungi elemento grafico», poi « linea di tendenza»</a:t>
            </a:r>
            <a:endParaRPr/>
          </a:p>
        </p:txBody>
      </p:sp>
      <p:sp>
        <p:nvSpPr>
          <p:cNvPr id="573" name="Google Shape;573;p34"/>
          <p:cNvSpPr txBox="1"/>
          <p:nvPr/>
        </p:nvSpPr>
        <p:spPr>
          <a:xfrm>
            <a:off x="0" y="5598418"/>
            <a:ext cx="12078884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Esercizio: creare una serie di dati Concentrazione segnale e costruire una curva di calibrazione con r</a:t>
            </a:r>
            <a:r>
              <a:rPr lang="en-US" sz="2100" b="1" baseline="30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n-US" sz="21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&gt;0.995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35"/>
          <p:cNvSpPr txBox="1"/>
          <p:nvPr/>
        </p:nvSpPr>
        <p:spPr>
          <a:xfrm>
            <a:off x="626792" y="499988"/>
            <a:ext cx="7132399" cy="459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Errori nella calibrazione con lo standard esterno</a:t>
            </a:r>
            <a:endParaRPr/>
          </a:p>
        </p:txBody>
      </p:sp>
      <p:sp>
        <p:nvSpPr>
          <p:cNvPr id="579" name="Google Shape;579;p35"/>
          <p:cNvSpPr txBox="1"/>
          <p:nvPr/>
        </p:nvSpPr>
        <p:spPr>
          <a:xfrm>
            <a:off x="354279" y="1173481"/>
            <a:ext cx="11744731" cy="4879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 curva ottenuta deriva dall’analisi di soluzioni standard (solvente+ analita)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Il campione contiene anche altri componenti (matrice)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Alla risposta del campione dovremmo sottrarre la risposta del “bianco”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Bianco: soluzione IDENTICA al campione in assenza di analita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Errori sistematici in calibrazione?</a:t>
            </a:r>
            <a:endParaRPr/>
          </a:p>
          <a:p>
            <a:pPr marL="457200" marR="0" lvl="1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Pesata e misura dei volumi</a:t>
            </a:r>
            <a:endParaRPr/>
          </a:p>
          <a:p>
            <a:pPr marL="457200" marR="0" lvl="1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Stabilità analita (chimica e fisica)</a:t>
            </a:r>
            <a:endParaRPr/>
          </a:p>
          <a:p>
            <a:pPr marL="457200" marR="0" lvl="1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Errore di calibrazione (numero insufficiente di standard, linearità apparente)</a:t>
            </a:r>
            <a:endParaRPr/>
          </a:p>
          <a:p>
            <a:pPr marL="457200" marR="0" lvl="1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Intervallo di concentrazione non lineare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36"/>
          <p:cNvSpPr txBox="1"/>
          <p:nvPr/>
        </p:nvSpPr>
        <p:spPr>
          <a:xfrm>
            <a:off x="879534" y="416120"/>
            <a:ext cx="9790519" cy="2132964"/>
          </a:xfrm>
          <a:prstGeom prst="rect">
            <a:avLst/>
          </a:prstGeom>
          <a:gradFill>
            <a:gsLst>
              <a:gs pos="0">
                <a:srgbClr val="A6DFF3"/>
              </a:gs>
              <a:gs pos="100000">
                <a:srgbClr val="43B2D8"/>
              </a:gs>
            </a:gsLst>
            <a:lin ang="5400000" scaled="0"/>
          </a:gradFill>
          <a:ln w="9525" cap="rnd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u="sng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Vantaggi </a:t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600"/>
              <a:buFont typeface="Arial"/>
              <a:buChar char="•"/>
            </a:pPr>
            <a:r>
              <a:rPr lang="en-US" sz="2600" b="1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Facile da usare</a:t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600"/>
              <a:buFont typeface="Arial"/>
              <a:buChar char="•"/>
            </a:pPr>
            <a:r>
              <a:rPr lang="en-US" sz="2600" b="1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Veloce </a:t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600"/>
              <a:buFont typeface="Arial"/>
              <a:buChar char="•"/>
            </a:pPr>
            <a:r>
              <a:rPr lang="en-US" sz="2600" b="1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economica</a:t>
            </a:r>
            <a:endParaRPr/>
          </a:p>
        </p:txBody>
      </p:sp>
      <p:sp>
        <p:nvSpPr>
          <p:cNvPr id="585" name="Google Shape;585;p36"/>
          <p:cNvSpPr txBox="1"/>
          <p:nvPr/>
        </p:nvSpPr>
        <p:spPr>
          <a:xfrm>
            <a:off x="879534" y="3310292"/>
            <a:ext cx="9790519" cy="2539364"/>
          </a:xfrm>
          <a:prstGeom prst="rect">
            <a:avLst/>
          </a:prstGeom>
          <a:gradFill>
            <a:gsLst>
              <a:gs pos="0">
                <a:srgbClr val="A6DFF3"/>
              </a:gs>
              <a:gs pos="100000">
                <a:srgbClr val="43B2D8"/>
              </a:gs>
            </a:gsLst>
            <a:lin ang="5400000" scaled="0"/>
          </a:gradFill>
          <a:ln w="9525" cap="rnd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u="sng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Svantaggi</a:t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600"/>
              <a:buFont typeface="Arial"/>
              <a:buChar char="•"/>
            </a:pPr>
            <a:r>
              <a:rPr lang="en-US" sz="2600" b="1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Non tiene conto della complessità del campione reale</a:t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600"/>
              <a:buFont typeface="Arial"/>
              <a:buChar char="•"/>
            </a:pPr>
            <a:r>
              <a:rPr lang="en-US" sz="2600" b="1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Soffre dell’effetto matrice</a:t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600"/>
              <a:buFont typeface="Arial"/>
              <a:buChar char="•"/>
            </a:pPr>
            <a:r>
              <a:rPr lang="en-US" sz="2600" b="1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E’ necessario conoscere l’efficienza (recupero) della tecnica di estrazione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0" name="Google Shape;590;p37"/>
          <p:cNvCxnSpPr/>
          <p:nvPr/>
        </p:nvCxnSpPr>
        <p:spPr>
          <a:xfrm rot="10800000">
            <a:off x="3429000" y="2438398"/>
            <a:ext cx="0" cy="3048002"/>
          </a:xfrm>
          <a:prstGeom prst="straightConnector1">
            <a:avLst/>
          </a:prstGeom>
          <a:noFill/>
          <a:ln w="34925" cap="rnd" cmpd="sng">
            <a:solidFill>
              <a:srgbClr val="0E558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91" name="Google Shape;591;p37"/>
          <p:cNvCxnSpPr/>
          <p:nvPr/>
        </p:nvCxnSpPr>
        <p:spPr>
          <a:xfrm>
            <a:off x="3428999" y="5481637"/>
            <a:ext cx="5562603" cy="2"/>
          </a:xfrm>
          <a:prstGeom prst="straightConnector1">
            <a:avLst/>
          </a:prstGeom>
          <a:noFill/>
          <a:ln w="34925" cap="rnd" cmpd="sng">
            <a:solidFill>
              <a:srgbClr val="0E558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92" name="Google Shape;592;p37"/>
          <p:cNvSpPr txBox="1"/>
          <p:nvPr/>
        </p:nvSpPr>
        <p:spPr>
          <a:xfrm rot="-5400000">
            <a:off x="2749215" y="2745743"/>
            <a:ext cx="991191" cy="370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segnale</a:t>
            </a:r>
            <a:endParaRPr/>
          </a:p>
        </p:txBody>
      </p:sp>
      <p:sp>
        <p:nvSpPr>
          <p:cNvPr id="593" name="Google Shape;593;p37"/>
          <p:cNvSpPr txBox="1"/>
          <p:nvPr/>
        </p:nvSpPr>
        <p:spPr>
          <a:xfrm>
            <a:off x="8083233" y="5486399"/>
            <a:ext cx="843629" cy="370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CONC</a:t>
            </a:r>
            <a:endParaRPr/>
          </a:p>
        </p:txBody>
      </p:sp>
      <p:sp>
        <p:nvSpPr>
          <p:cNvPr id="594" name="Google Shape;594;p37"/>
          <p:cNvSpPr/>
          <p:nvPr/>
        </p:nvSpPr>
        <p:spPr>
          <a:xfrm>
            <a:off x="3968260" y="4899309"/>
            <a:ext cx="228603" cy="171453"/>
          </a:xfrm>
          <a:prstGeom prst="ellipse">
            <a:avLst/>
          </a:prstGeom>
          <a:solidFill>
            <a:srgbClr val="0E558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5" name="Google Shape;595;p37"/>
          <p:cNvSpPr/>
          <p:nvPr/>
        </p:nvSpPr>
        <p:spPr>
          <a:xfrm>
            <a:off x="5527430" y="4020344"/>
            <a:ext cx="228603" cy="169867"/>
          </a:xfrm>
          <a:prstGeom prst="ellipse">
            <a:avLst/>
          </a:prstGeom>
          <a:solidFill>
            <a:srgbClr val="0E558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6" name="Google Shape;596;p37"/>
          <p:cNvSpPr/>
          <p:nvPr/>
        </p:nvSpPr>
        <p:spPr>
          <a:xfrm>
            <a:off x="7669214" y="2928788"/>
            <a:ext cx="228603" cy="169867"/>
          </a:xfrm>
          <a:prstGeom prst="ellipse">
            <a:avLst/>
          </a:prstGeom>
          <a:solidFill>
            <a:srgbClr val="0E558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97" name="Google Shape;597;p37"/>
          <p:cNvCxnSpPr/>
          <p:nvPr/>
        </p:nvCxnSpPr>
        <p:spPr>
          <a:xfrm rot="10800000" flipH="1">
            <a:off x="3728549" y="2728119"/>
            <a:ext cx="4430714" cy="2382839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598" name="Google Shape;598;p37"/>
          <p:cNvSpPr txBox="1"/>
          <p:nvPr/>
        </p:nvSpPr>
        <p:spPr>
          <a:xfrm>
            <a:off x="7829233" y="4105277"/>
            <a:ext cx="1126923" cy="434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y=ax+b</a:t>
            </a:r>
            <a:endParaRPr/>
          </a:p>
        </p:txBody>
      </p:sp>
      <p:sp>
        <p:nvSpPr>
          <p:cNvPr id="599" name="Google Shape;599;p37"/>
          <p:cNvSpPr txBox="1"/>
          <p:nvPr/>
        </p:nvSpPr>
        <p:spPr>
          <a:xfrm>
            <a:off x="3095307" y="254000"/>
            <a:ext cx="7071528" cy="459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Dal segnale analitico alla curva di calibrazione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38"/>
          <p:cNvSpPr txBox="1"/>
          <p:nvPr/>
        </p:nvSpPr>
        <p:spPr>
          <a:xfrm>
            <a:off x="834670" y="3617581"/>
            <a:ext cx="6621206" cy="532764"/>
          </a:xfrm>
          <a:prstGeom prst="rect">
            <a:avLst/>
          </a:prstGeom>
          <a:gradFill>
            <a:gsLst>
              <a:gs pos="0">
                <a:srgbClr val="A6DFF3"/>
              </a:gs>
              <a:gs pos="100000">
                <a:srgbClr val="43B2D8"/>
              </a:gs>
            </a:gsLst>
            <a:lin ang="5400000" scaled="0"/>
          </a:gradFill>
          <a:ln w="9525" cap="rnd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Intervallo dinamico di linearità</a:t>
            </a:r>
            <a:endParaRPr/>
          </a:p>
        </p:txBody>
      </p:sp>
      <p:sp>
        <p:nvSpPr>
          <p:cNvPr id="605" name="Google Shape;605;p38"/>
          <p:cNvSpPr txBox="1"/>
          <p:nvPr/>
        </p:nvSpPr>
        <p:spPr>
          <a:xfrm>
            <a:off x="834668" y="4602295"/>
            <a:ext cx="5261328" cy="532764"/>
          </a:xfrm>
          <a:prstGeom prst="rect">
            <a:avLst/>
          </a:prstGeom>
          <a:gradFill>
            <a:gsLst>
              <a:gs pos="0">
                <a:srgbClr val="A6DFF3"/>
              </a:gs>
              <a:gs pos="100000">
                <a:srgbClr val="43B2D8"/>
              </a:gs>
            </a:gsLst>
            <a:lin ang="5400000" scaled="0"/>
          </a:gradFill>
          <a:ln w="9525" cap="rnd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Intervallo dinamico</a:t>
            </a:r>
            <a:endParaRPr/>
          </a:p>
        </p:txBody>
      </p:sp>
      <p:sp>
        <p:nvSpPr>
          <p:cNvPr id="606" name="Google Shape;606;p38"/>
          <p:cNvSpPr txBox="1"/>
          <p:nvPr/>
        </p:nvSpPr>
        <p:spPr>
          <a:xfrm>
            <a:off x="834669" y="1648156"/>
            <a:ext cx="5261328" cy="532764"/>
          </a:xfrm>
          <a:prstGeom prst="rect">
            <a:avLst/>
          </a:prstGeom>
          <a:gradFill>
            <a:gsLst>
              <a:gs pos="0">
                <a:srgbClr val="A6DFF3"/>
              </a:gs>
              <a:gs pos="100000">
                <a:srgbClr val="43B2D8"/>
              </a:gs>
            </a:gsLst>
            <a:lin ang="5400000" scaled="0"/>
          </a:gradFill>
          <a:ln w="9525" cap="rnd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Limite di rilevabilità</a:t>
            </a:r>
            <a:endParaRPr/>
          </a:p>
        </p:txBody>
      </p:sp>
      <p:sp>
        <p:nvSpPr>
          <p:cNvPr id="607" name="Google Shape;607;p38"/>
          <p:cNvSpPr txBox="1"/>
          <p:nvPr/>
        </p:nvSpPr>
        <p:spPr>
          <a:xfrm>
            <a:off x="834668" y="2632868"/>
            <a:ext cx="5261328" cy="532764"/>
          </a:xfrm>
          <a:prstGeom prst="rect">
            <a:avLst/>
          </a:prstGeom>
          <a:gradFill>
            <a:gsLst>
              <a:gs pos="0">
                <a:srgbClr val="A6DFF3"/>
              </a:gs>
              <a:gs pos="100000">
                <a:srgbClr val="43B2D8"/>
              </a:gs>
            </a:gsLst>
            <a:lin ang="5400000" scaled="0"/>
          </a:gradFill>
          <a:ln w="9525" cap="rnd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Limite di quantificazione</a:t>
            </a:r>
            <a:endParaRPr/>
          </a:p>
        </p:txBody>
      </p:sp>
      <p:sp>
        <p:nvSpPr>
          <p:cNvPr id="608" name="Google Shape;608;p38"/>
          <p:cNvSpPr txBox="1"/>
          <p:nvPr/>
        </p:nvSpPr>
        <p:spPr>
          <a:xfrm>
            <a:off x="834670" y="663445"/>
            <a:ext cx="6480531" cy="532764"/>
          </a:xfrm>
          <a:prstGeom prst="rect">
            <a:avLst/>
          </a:prstGeom>
          <a:gradFill>
            <a:gsLst>
              <a:gs pos="0">
                <a:srgbClr val="A6DFF3"/>
              </a:gs>
              <a:gs pos="100000">
                <a:srgbClr val="43B2D8"/>
              </a:gs>
            </a:gsLst>
            <a:lin ang="5400000" scaled="0"/>
          </a:gradFill>
          <a:ln w="9525" cap="rnd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Sensibilità e sensibilità analitica 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39"/>
          <p:cNvSpPr txBox="1"/>
          <p:nvPr/>
        </p:nvSpPr>
        <p:spPr>
          <a:xfrm>
            <a:off x="834670" y="663445"/>
            <a:ext cx="6480531" cy="532764"/>
          </a:xfrm>
          <a:prstGeom prst="rect">
            <a:avLst/>
          </a:prstGeom>
          <a:gradFill>
            <a:gsLst>
              <a:gs pos="0">
                <a:srgbClr val="A6DFF3"/>
              </a:gs>
              <a:gs pos="100000">
                <a:srgbClr val="43B2D8"/>
              </a:gs>
            </a:gsLst>
            <a:lin ang="5400000" scaled="0"/>
          </a:gradFill>
          <a:ln w="9525" cap="rnd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Sensibilità</a:t>
            </a:r>
            <a:r>
              <a:rPr lang="en-US" sz="28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e </a:t>
            </a:r>
            <a:r>
              <a:rPr lang="en-US" sz="2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sensibilità analitica </a:t>
            </a:r>
            <a:endParaRPr/>
          </a:p>
        </p:txBody>
      </p:sp>
      <p:sp>
        <p:nvSpPr>
          <p:cNvPr id="614" name="Google Shape;614;p39"/>
          <p:cNvSpPr txBox="1"/>
          <p:nvPr/>
        </p:nvSpPr>
        <p:spPr>
          <a:xfrm>
            <a:off x="880389" y="1770744"/>
            <a:ext cx="10989227" cy="967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Per sensibilità si intende la pendenza della curva di calibrazione </a:t>
            </a:r>
            <a:r>
              <a:rPr lang="en-US" sz="26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(y=</a:t>
            </a:r>
            <a:r>
              <a:rPr lang="en-US" sz="3000" b="1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en-US" sz="26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x+b) </a:t>
            </a:r>
            <a:endParaRPr/>
          </a:p>
        </p:txBody>
      </p:sp>
      <p:sp>
        <p:nvSpPr>
          <p:cNvPr id="615" name="Google Shape;615;p39"/>
          <p:cNvSpPr txBox="1"/>
          <p:nvPr/>
        </p:nvSpPr>
        <p:spPr>
          <a:xfrm>
            <a:off x="880389" y="3545221"/>
            <a:ext cx="10989227" cy="1310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Per sensibilità analitica </a:t>
            </a:r>
            <a:r>
              <a:rPr lang="en-US" sz="26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si intende il rapporto tra la pendenza della curva di calibrazione e la deviazione standard ad una data concentrazione </a:t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40"/>
          <p:cNvSpPr txBox="1"/>
          <p:nvPr/>
        </p:nvSpPr>
        <p:spPr>
          <a:xfrm>
            <a:off x="679924" y="522741"/>
            <a:ext cx="5261328" cy="532764"/>
          </a:xfrm>
          <a:prstGeom prst="rect">
            <a:avLst/>
          </a:prstGeom>
          <a:gradFill>
            <a:gsLst>
              <a:gs pos="0">
                <a:srgbClr val="A6DFF3"/>
              </a:gs>
              <a:gs pos="100000">
                <a:srgbClr val="43B2D8"/>
              </a:gs>
            </a:gsLst>
            <a:lin ang="5400000" scaled="0"/>
          </a:gradFill>
          <a:ln w="9525" cap="rnd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Limite di rilevabilità</a:t>
            </a:r>
            <a:endParaRPr/>
          </a:p>
        </p:txBody>
      </p:sp>
      <p:sp>
        <p:nvSpPr>
          <p:cNvPr id="621" name="Google Shape;621;p40"/>
          <p:cNvSpPr txBox="1"/>
          <p:nvPr/>
        </p:nvSpPr>
        <p:spPr>
          <a:xfrm>
            <a:off x="679924" y="3955231"/>
            <a:ext cx="5261328" cy="532764"/>
          </a:xfrm>
          <a:prstGeom prst="rect">
            <a:avLst/>
          </a:prstGeom>
          <a:gradFill>
            <a:gsLst>
              <a:gs pos="0">
                <a:srgbClr val="A6DFF3"/>
              </a:gs>
              <a:gs pos="100000">
                <a:srgbClr val="43B2D8"/>
              </a:gs>
            </a:gsLst>
            <a:lin ang="5400000" scaled="0"/>
          </a:gradFill>
          <a:ln w="9525" cap="rnd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Limite di quantificazione</a:t>
            </a:r>
            <a:endParaRPr/>
          </a:p>
        </p:txBody>
      </p:sp>
      <p:sp>
        <p:nvSpPr>
          <p:cNvPr id="622" name="Google Shape;622;p40"/>
          <p:cNvSpPr txBox="1"/>
          <p:nvPr/>
        </p:nvSpPr>
        <p:spPr>
          <a:xfrm>
            <a:off x="601388" y="1367898"/>
            <a:ext cx="10989224" cy="21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Per limite di rilevabilità si intende la più piccola quantità determinabile con il metodo con un certo livello di fiducia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LOD=KSb/m; K=2 o 3; Sb= deviazione standard del bianco; m=pendenza della curva</a:t>
            </a:r>
            <a:endParaRPr/>
          </a:p>
        </p:txBody>
      </p:sp>
      <p:sp>
        <p:nvSpPr>
          <p:cNvPr id="623" name="Google Shape;623;p40"/>
          <p:cNvSpPr txBox="1"/>
          <p:nvPr/>
        </p:nvSpPr>
        <p:spPr>
          <a:xfrm>
            <a:off x="601386" y="4680014"/>
            <a:ext cx="10989227" cy="21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Per limite di quantificazione si intende la più piccola quantità quantificabile con il metodo livello di fiducia superiore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LOD=KSb/m; K=5 o 10; Sb= deviazione standard del bianco, m=pendenza della curva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41"/>
          <p:cNvSpPr txBox="1"/>
          <p:nvPr/>
        </p:nvSpPr>
        <p:spPr>
          <a:xfrm>
            <a:off x="792467" y="339809"/>
            <a:ext cx="6621206" cy="532764"/>
          </a:xfrm>
          <a:prstGeom prst="rect">
            <a:avLst/>
          </a:prstGeom>
          <a:gradFill>
            <a:gsLst>
              <a:gs pos="0">
                <a:srgbClr val="A6DFF3"/>
              </a:gs>
              <a:gs pos="100000">
                <a:srgbClr val="43B2D8"/>
              </a:gs>
            </a:gsLst>
            <a:lin ang="5400000" scaled="0"/>
          </a:gradFill>
          <a:ln w="9525" cap="rnd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Intervallo dinamico di linearità</a:t>
            </a:r>
            <a:endParaRPr/>
          </a:p>
        </p:txBody>
      </p:sp>
      <p:sp>
        <p:nvSpPr>
          <p:cNvPr id="629" name="Google Shape;629;p41"/>
          <p:cNvSpPr txBox="1"/>
          <p:nvPr/>
        </p:nvSpPr>
        <p:spPr>
          <a:xfrm>
            <a:off x="792465" y="3828572"/>
            <a:ext cx="5261328" cy="532764"/>
          </a:xfrm>
          <a:prstGeom prst="rect">
            <a:avLst/>
          </a:prstGeom>
          <a:gradFill>
            <a:gsLst>
              <a:gs pos="0">
                <a:srgbClr val="A6DFF3"/>
              </a:gs>
              <a:gs pos="100000">
                <a:srgbClr val="43B2D8"/>
              </a:gs>
            </a:gsLst>
            <a:lin ang="5400000" scaled="0"/>
          </a:gradFill>
          <a:ln w="9525" cap="rnd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Intervallo dinamico</a:t>
            </a:r>
            <a:endParaRPr/>
          </a:p>
        </p:txBody>
      </p:sp>
      <p:sp>
        <p:nvSpPr>
          <p:cNvPr id="630" name="Google Shape;630;p41"/>
          <p:cNvSpPr txBox="1"/>
          <p:nvPr/>
        </p:nvSpPr>
        <p:spPr>
          <a:xfrm>
            <a:off x="838183" y="1077271"/>
            <a:ext cx="10989227" cy="21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Per </a:t>
            </a:r>
            <a:r>
              <a:rPr lang="en-US" sz="2600" b="1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intervallo dinamico di linearità</a:t>
            </a:r>
            <a:r>
              <a:rPr lang="en-US" sz="2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si intende l’intervallo di concentrazione per il quale è valida la relazione lineare della curva di calibrazione. Il limite </a:t>
            </a:r>
            <a:r>
              <a:rPr lang="en-US" sz="2600" b="1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inferiore</a:t>
            </a:r>
            <a:r>
              <a:rPr lang="en-US" sz="2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coincide con il limite di rilevabilità, il limite superiore coincide con la concentrazione più alta che fa deviare la curva dalla linearità (valutata attraverso il valore r)</a:t>
            </a:r>
            <a:endParaRPr/>
          </a:p>
        </p:txBody>
      </p:sp>
      <p:sp>
        <p:nvSpPr>
          <p:cNvPr id="631" name="Google Shape;631;p41"/>
          <p:cNvSpPr txBox="1"/>
          <p:nvPr/>
        </p:nvSpPr>
        <p:spPr>
          <a:xfrm>
            <a:off x="838186" y="4449926"/>
            <a:ext cx="5212096" cy="2529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Per </a:t>
            </a:r>
            <a:r>
              <a:rPr lang="en-US" sz="2600" b="1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intervallo dinamico</a:t>
            </a:r>
            <a:r>
              <a:rPr lang="en-US" sz="2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si intende l’intervallo di concentrazione per il quale si ha una variazione del segnale analitico indipendentemente dalla sua forma</a:t>
            </a:r>
            <a:endParaRPr/>
          </a:p>
        </p:txBody>
      </p:sp>
      <p:pic>
        <p:nvPicPr>
          <p:cNvPr id="632" name="Google Shape;632;p41" descr="Picture 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66918" y="3170152"/>
            <a:ext cx="5006210" cy="35378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2162e6b4599_0_0"/>
          <p:cNvSpPr txBox="1"/>
          <p:nvPr/>
        </p:nvSpPr>
        <p:spPr>
          <a:xfrm>
            <a:off x="253270" y="165120"/>
            <a:ext cx="6480600" cy="523200"/>
          </a:xfrm>
          <a:prstGeom prst="rect">
            <a:avLst/>
          </a:prstGeom>
          <a:gradFill>
            <a:gsLst>
              <a:gs pos="0">
                <a:srgbClr val="A6DFF3"/>
              </a:gs>
              <a:gs pos="100000">
                <a:srgbClr val="43B2D8"/>
              </a:gs>
            </a:gsLst>
            <a:lin ang="5400012" scaled="0"/>
          </a:gradFill>
          <a:ln w="9525" cap="rnd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4710"/>
              </a:srgbClr>
            </a:outerShdw>
          </a:effectLst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Carte di controllo</a:t>
            </a:r>
            <a:endParaRPr/>
          </a:p>
        </p:txBody>
      </p:sp>
      <p:sp>
        <p:nvSpPr>
          <p:cNvPr id="638" name="Google Shape;638;g2162e6b4599_0_0"/>
          <p:cNvSpPr txBox="1"/>
          <p:nvPr/>
        </p:nvSpPr>
        <p:spPr>
          <a:xfrm>
            <a:off x="316589" y="934896"/>
            <a:ext cx="10989300" cy="24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Diagramma che mostra i limiti statistici di variazione accettati</a:t>
            </a:r>
            <a:endParaRPr sz="26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 carta di controllo riporta tre valori:</a:t>
            </a:r>
            <a:endParaRPr sz="26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937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alibri"/>
              <a:buChar char="●"/>
            </a:pPr>
            <a:r>
              <a:rPr lang="en-US" sz="2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il valore accettato come valore vero</a:t>
            </a:r>
            <a:endParaRPr sz="26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937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alibri"/>
              <a:buChar char="●"/>
            </a:pPr>
            <a:r>
              <a:rPr lang="en-US" sz="2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il limite di controllo superiore</a:t>
            </a:r>
            <a:endParaRPr sz="26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937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Calibri"/>
              <a:buChar char="●"/>
            </a:pPr>
            <a:r>
              <a:rPr lang="en-US" sz="2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il limite di controllo inferiore</a:t>
            </a:r>
            <a:endParaRPr sz="26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39" name="Google Shape;639;g2162e6b4599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45850" y="3675075"/>
            <a:ext cx="7015594" cy="24936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640" name="Google Shape;640;g2162e6b4599_0_0"/>
          <p:cNvCxnSpPr/>
          <p:nvPr/>
        </p:nvCxnSpPr>
        <p:spPr>
          <a:xfrm rot="10800000" flipH="1">
            <a:off x="3322225" y="4673838"/>
            <a:ext cx="1293300" cy="120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41" name="Google Shape;641;g2162e6b4599_0_0"/>
          <p:cNvCxnSpPr/>
          <p:nvPr/>
        </p:nvCxnSpPr>
        <p:spPr>
          <a:xfrm>
            <a:off x="3690025" y="3986675"/>
            <a:ext cx="9255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42" name="Google Shape;642;g2162e6b4599_0_0"/>
          <p:cNvCxnSpPr/>
          <p:nvPr/>
        </p:nvCxnSpPr>
        <p:spPr>
          <a:xfrm>
            <a:off x="3690025" y="5373025"/>
            <a:ext cx="9255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643" name="Google Shape;643;g2162e6b4599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9500" y="5043050"/>
            <a:ext cx="3641400" cy="659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4" name="Google Shape;644;g2162e6b4599_0_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3125" y="3675075"/>
            <a:ext cx="3641400" cy="6599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42"/>
          <p:cNvSpPr txBox="1"/>
          <p:nvPr/>
        </p:nvSpPr>
        <p:spPr>
          <a:xfrm>
            <a:off x="932532" y="256105"/>
            <a:ext cx="9790519" cy="507364"/>
          </a:xfrm>
          <a:prstGeom prst="rect">
            <a:avLst/>
          </a:prstGeom>
          <a:gradFill>
            <a:gsLst>
              <a:gs pos="0">
                <a:srgbClr val="A6DFF3"/>
              </a:gs>
              <a:gs pos="100000">
                <a:srgbClr val="43B2D8"/>
              </a:gs>
            </a:gsLst>
            <a:lin ang="5400000" scaled="0"/>
          </a:gradFill>
          <a:ln w="9525" cap="rnd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Curva di calibrazione interna (o in matrice) perché si usa??</a:t>
            </a:r>
            <a:endParaRPr/>
          </a:p>
        </p:txBody>
      </p:sp>
      <p:sp>
        <p:nvSpPr>
          <p:cNvPr id="650" name="Google Shape;650;p42"/>
          <p:cNvSpPr txBox="1"/>
          <p:nvPr/>
        </p:nvSpPr>
        <p:spPr>
          <a:xfrm>
            <a:off x="932529" y="3032255"/>
            <a:ext cx="9790519" cy="507364"/>
          </a:xfrm>
          <a:prstGeom prst="rect">
            <a:avLst/>
          </a:prstGeom>
          <a:gradFill>
            <a:gsLst>
              <a:gs pos="0">
                <a:srgbClr val="A6DFF3"/>
              </a:gs>
              <a:gs pos="100000">
                <a:srgbClr val="43B2D8"/>
              </a:gs>
            </a:gsLst>
            <a:lin ang="5400000" scaled="0"/>
          </a:gradFill>
          <a:ln w="9525" cap="rnd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Usare il metodo analitico </a:t>
            </a:r>
            <a:endParaRPr/>
          </a:p>
        </p:txBody>
      </p:sp>
      <p:sp>
        <p:nvSpPr>
          <p:cNvPr id="651" name="Google Shape;651;p42"/>
          <p:cNvSpPr txBox="1"/>
          <p:nvPr/>
        </p:nvSpPr>
        <p:spPr>
          <a:xfrm>
            <a:off x="932531" y="1002551"/>
            <a:ext cx="9790519" cy="532764"/>
          </a:xfrm>
          <a:prstGeom prst="rect">
            <a:avLst/>
          </a:prstGeom>
          <a:gradFill>
            <a:gsLst>
              <a:gs pos="0">
                <a:srgbClr val="A6DFF3"/>
              </a:gs>
              <a:gs pos="100000">
                <a:srgbClr val="43B2D8"/>
              </a:gs>
            </a:gsLst>
            <a:lin ang="5400000" scaled="0"/>
          </a:gradFill>
          <a:ln w="9525" cap="rnd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Come costruirla</a:t>
            </a:r>
            <a:endParaRPr/>
          </a:p>
        </p:txBody>
      </p:sp>
      <p:sp>
        <p:nvSpPr>
          <p:cNvPr id="652" name="Google Shape;652;p42"/>
          <p:cNvSpPr txBox="1"/>
          <p:nvPr/>
        </p:nvSpPr>
        <p:spPr>
          <a:xfrm>
            <a:off x="932530" y="1728116"/>
            <a:ext cx="9790519" cy="1056639"/>
          </a:xfrm>
          <a:prstGeom prst="rect">
            <a:avLst/>
          </a:prstGeom>
          <a:gradFill>
            <a:gsLst>
              <a:gs pos="0">
                <a:srgbClr val="A6DFF3"/>
              </a:gs>
              <a:gs pos="100000">
                <a:srgbClr val="43B2D8"/>
              </a:gs>
            </a:gsLst>
            <a:lin ang="5400000" scaled="0"/>
          </a:gradFill>
          <a:ln w="101600" cap="rnd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Preparare una serie di soluzioni standard in una </a:t>
            </a:r>
            <a:r>
              <a:rPr lang="en-US" sz="2800" b="1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matrice bianca</a:t>
            </a:r>
            <a:r>
              <a:rPr lang="en-US" sz="2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(analita+</a:t>
            </a:r>
            <a:r>
              <a:rPr lang="en-US" sz="2800" b="1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matrice bianca</a:t>
            </a:r>
            <a:r>
              <a:rPr lang="en-US" sz="2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/>
          </a:p>
        </p:txBody>
      </p:sp>
      <p:sp>
        <p:nvSpPr>
          <p:cNvPr id="653" name="Google Shape;653;p42"/>
          <p:cNvSpPr txBox="1"/>
          <p:nvPr/>
        </p:nvSpPr>
        <p:spPr>
          <a:xfrm>
            <a:off x="932528" y="3595527"/>
            <a:ext cx="9790519" cy="954103"/>
          </a:xfrm>
          <a:prstGeom prst="rect">
            <a:avLst/>
          </a:prstGeom>
          <a:gradFill>
            <a:gsLst>
              <a:gs pos="0">
                <a:srgbClr val="A6DFF3"/>
              </a:gs>
              <a:gs pos="100000">
                <a:srgbClr val="43B2D8"/>
              </a:gs>
            </a:gsLst>
            <a:lin ang="5400000" scaled="0"/>
          </a:gradFill>
          <a:ln w="9525" cap="rnd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Usare un foglio Excel per interpolare i punti, costruire la curva e ottenere l’equazione e il coefficiente di correlazione r</a:t>
            </a:r>
            <a:r>
              <a:rPr lang="en-US" sz="2800" b="1" baseline="30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en-US" sz="2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(y=ax+b)</a:t>
            </a:r>
            <a:endParaRPr/>
          </a:p>
        </p:txBody>
      </p:sp>
      <p:sp>
        <p:nvSpPr>
          <p:cNvPr id="654" name="Google Shape;654;p42"/>
          <p:cNvSpPr txBox="1"/>
          <p:nvPr/>
        </p:nvSpPr>
        <p:spPr>
          <a:xfrm>
            <a:off x="932528" y="5647785"/>
            <a:ext cx="9790519" cy="964564"/>
          </a:xfrm>
          <a:prstGeom prst="rect">
            <a:avLst/>
          </a:prstGeom>
          <a:gradFill>
            <a:gsLst>
              <a:gs pos="0">
                <a:srgbClr val="A6DFF3"/>
              </a:gs>
              <a:gs pos="100000">
                <a:srgbClr val="43B2D8"/>
              </a:gs>
            </a:gsLst>
            <a:lin ang="5400000" scaled="0"/>
          </a:gradFill>
          <a:ln w="9525" cap="rnd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Usare la curva per calcolare concentrazioni di analita in soluzioni a concentrazione incognita</a:t>
            </a:r>
            <a:endParaRPr/>
          </a:p>
        </p:txBody>
      </p:sp>
      <p:sp>
        <p:nvSpPr>
          <p:cNvPr id="655" name="Google Shape;655;p42"/>
          <p:cNvSpPr txBox="1"/>
          <p:nvPr/>
        </p:nvSpPr>
        <p:spPr>
          <a:xfrm>
            <a:off x="932528" y="5051354"/>
            <a:ext cx="9790519" cy="469264"/>
          </a:xfrm>
          <a:prstGeom prst="rect">
            <a:avLst/>
          </a:prstGeom>
          <a:gradFill>
            <a:gsLst>
              <a:gs pos="0">
                <a:srgbClr val="A6DFF3"/>
              </a:gs>
              <a:gs pos="100000">
                <a:srgbClr val="43B2D8"/>
              </a:gs>
            </a:gsLst>
            <a:lin ang="5400000" scaled="0"/>
          </a:gradFill>
          <a:ln w="9525" cap="rnd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Come usarla per calcolare la concentrazione x=(y-b)/a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43"/>
          <p:cNvSpPr txBox="1"/>
          <p:nvPr/>
        </p:nvSpPr>
        <p:spPr>
          <a:xfrm>
            <a:off x="998804" y="4105423"/>
            <a:ext cx="9790519" cy="1726564"/>
          </a:xfrm>
          <a:prstGeom prst="rect">
            <a:avLst/>
          </a:prstGeom>
          <a:gradFill>
            <a:gsLst>
              <a:gs pos="0">
                <a:srgbClr val="A6DFF3"/>
              </a:gs>
              <a:gs pos="100000">
                <a:srgbClr val="43B2D8"/>
              </a:gs>
            </a:gsLst>
            <a:lin ang="5400000" scaled="0"/>
          </a:gradFill>
          <a:ln w="9525" cap="rnd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u="sng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Svantaggi</a:t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u="sng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Non tiene conto della complessità e variabilità dei campioni (l’effetto matrice può variare grandemente da campione a campione)</a:t>
            </a:r>
            <a:endParaRPr/>
          </a:p>
        </p:txBody>
      </p:sp>
      <p:sp>
        <p:nvSpPr>
          <p:cNvPr id="661" name="Google Shape;661;p43"/>
          <p:cNvSpPr txBox="1"/>
          <p:nvPr/>
        </p:nvSpPr>
        <p:spPr>
          <a:xfrm>
            <a:off x="928164" y="266582"/>
            <a:ext cx="9790519" cy="3352164"/>
          </a:xfrm>
          <a:prstGeom prst="rect">
            <a:avLst/>
          </a:prstGeom>
          <a:gradFill>
            <a:gsLst>
              <a:gs pos="0">
                <a:srgbClr val="A6DFF3"/>
              </a:gs>
              <a:gs pos="100000">
                <a:srgbClr val="43B2D8"/>
              </a:gs>
            </a:gsLst>
            <a:lin ang="5400000" scaled="0"/>
          </a:gradFill>
          <a:ln w="9525" cap="rnd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u="sng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Vantaggi </a:t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600"/>
              <a:buFont typeface="Arial"/>
              <a:buChar char="•"/>
            </a:pPr>
            <a:r>
              <a:rPr lang="en-US" sz="2600" b="1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Facile da usare</a:t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600"/>
              <a:buFont typeface="Arial"/>
              <a:buChar char="•"/>
            </a:pPr>
            <a:r>
              <a:rPr lang="en-US" sz="2600" b="1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Veloce </a:t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600"/>
              <a:buFont typeface="Arial"/>
              <a:buChar char="•"/>
            </a:pPr>
            <a:r>
              <a:rPr lang="en-US" sz="2600" b="1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Economica</a:t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072B40"/>
              </a:buClr>
              <a:buSzPts val="2600"/>
              <a:buFont typeface="Arial"/>
              <a:buChar char="•"/>
            </a:pPr>
            <a:r>
              <a:rPr lang="en-US" sz="2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Tiene in considerazione il recupero della (eventuale) operazione di estrazione, non c’è bisogno di calcolare il recupero</a:t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44"/>
          <p:cNvSpPr txBox="1"/>
          <p:nvPr/>
        </p:nvSpPr>
        <p:spPr>
          <a:xfrm>
            <a:off x="998794" y="289957"/>
            <a:ext cx="9790519" cy="507364"/>
          </a:xfrm>
          <a:prstGeom prst="rect">
            <a:avLst/>
          </a:prstGeom>
          <a:gradFill>
            <a:gsLst>
              <a:gs pos="0">
                <a:srgbClr val="A6DFF3"/>
              </a:gs>
              <a:gs pos="100000">
                <a:srgbClr val="43B2D8"/>
              </a:gs>
            </a:gsLst>
            <a:lin ang="5400000" scaled="0"/>
          </a:gradFill>
          <a:ln w="9525" cap="rnd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Aggiunta standard (Singola e Multipla) </a:t>
            </a:r>
            <a:r>
              <a:rPr lang="en-US" sz="2600" b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perché si usa??</a:t>
            </a:r>
            <a:endParaRPr/>
          </a:p>
        </p:txBody>
      </p:sp>
      <p:sp>
        <p:nvSpPr>
          <p:cNvPr id="667" name="Google Shape;667;p44"/>
          <p:cNvSpPr txBox="1"/>
          <p:nvPr/>
        </p:nvSpPr>
        <p:spPr>
          <a:xfrm>
            <a:off x="998793" y="1088460"/>
            <a:ext cx="9790519" cy="913764"/>
          </a:xfrm>
          <a:prstGeom prst="rect">
            <a:avLst/>
          </a:prstGeom>
          <a:gradFill>
            <a:gsLst>
              <a:gs pos="0">
                <a:srgbClr val="A6DFF3"/>
              </a:gs>
              <a:gs pos="100000">
                <a:srgbClr val="43B2D8"/>
              </a:gs>
            </a:gsLst>
            <a:lin ang="5400000" scaled="0"/>
          </a:gradFill>
          <a:ln w="9525" cap="rnd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Dividere il campione in tante aliquote pari a quante aggiunte standard dovete fare più una.</a:t>
            </a:r>
            <a:endParaRPr/>
          </a:p>
        </p:txBody>
      </p:sp>
      <p:sp>
        <p:nvSpPr>
          <p:cNvPr id="668" name="Google Shape;668;p44"/>
          <p:cNvSpPr txBox="1"/>
          <p:nvPr/>
        </p:nvSpPr>
        <p:spPr>
          <a:xfrm>
            <a:off x="998792" y="2243801"/>
            <a:ext cx="9790519" cy="1320164"/>
          </a:xfrm>
          <a:prstGeom prst="rect">
            <a:avLst/>
          </a:prstGeom>
          <a:gradFill>
            <a:gsLst>
              <a:gs pos="0">
                <a:srgbClr val="A6DFF3"/>
              </a:gs>
              <a:gs pos="100000">
                <a:srgbClr val="43B2D8"/>
              </a:gs>
            </a:gsLst>
            <a:lin ang="5400000" scaled="0"/>
          </a:gradFill>
          <a:ln w="9525" cap="rnd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Lasciare un aliquota nel suo stato «naturale» (senza aggiunta); aggiungere concentrazioni variabili e note di analita alle altre aliquote. </a:t>
            </a:r>
            <a:endParaRPr/>
          </a:p>
        </p:txBody>
      </p:sp>
      <p:sp>
        <p:nvSpPr>
          <p:cNvPr id="669" name="Google Shape;669;p44"/>
          <p:cNvSpPr txBox="1"/>
          <p:nvPr/>
        </p:nvSpPr>
        <p:spPr>
          <a:xfrm>
            <a:off x="998796" y="4735076"/>
            <a:ext cx="9790519" cy="977264"/>
          </a:xfrm>
          <a:prstGeom prst="rect">
            <a:avLst/>
          </a:prstGeom>
          <a:gradFill>
            <a:gsLst>
              <a:gs pos="0">
                <a:srgbClr val="A6DFF3"/>
              </a:gs>
              <a:gs pos="100000">
                <a:srgbClr val="43B2D8"/>
              </a:gs>
            </a:gsLst>
            <a:lin ang="5400000" scaled="0"/>
          </a:gradFill>
          <a:ln w="9525" cap="rnd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Nel caso della singola aggiunta standard trattate i dati così:</a:t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lang="en-US" sz="2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x:</a:t>
            </a:r>
            <a:r>
              <a:rPr lang="en-US" sz="3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lang="en-US" sz="2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x=</a:t>
            </a:r>
            <a:r>
              <a:rPr lang="en-US" sz="3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lang="en-US" sz="2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(x+std):</a:t>
            </a:r>
            <a:r>
              <a:rPr lang="en-US" sz="30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lang="en-US" sz="2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(x+std)</a:t>
            </a:r>
            <a:endParaRPr/>
          </a:p>
        </p:txBody>
      </p:sp>
      <p:sp>
        <p:nvSpPr>
          <p:cNvPr id="670" name="Google Shape;670;p44"/>
          <p:cNvSpPr txBox="1"/>
          <p:nvPr/>
        </p:nvSpPr>
        <p:spPr>
          <a:xfrm>
            <a:off x="998791" y="3798542"/>
            <a:ext cx="9790519" cy="532764"/>
          </a:xfrm>
          <a:prstGeom prst="rect">
            <a:avLst/>
          </a:prstGeom>
          <a:gradFill>
            <a:gsLst>
              <a:gs pos="0">
                <a:srgbClr val="A6DFF3"/>
              </a:gs>
              <a:gs pos="100000">
                <a:srgbClr val="43B2D8"/>
              </a:gs>
            </a:gsLst>
            <a:lin ang="5400000" scaled="0"/>
          </a:gradFill>
          <a:ln w="9525" cap="rnd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Misurare la risposta delle diverse aliquote</a:t>
            </a:r>
            <a:endParaRPr/>
          </a:p>
        </p:txBody>
      </p:sp>
      <p:sp>
        <p:nvSpPr>
          <p:cNvPr id="671" name="Google Shape;671;p44"/>
          <p:cNvSpPr txBox="1"/>
          <p:nvPr/>
        </p:nvSpPr>
        <p:spPr>
          <a:xfrm>
            <a:off x="2690133" y="6075600"/>
            <a:ext cx="6098347" cy="507364"/>
          </a:xfrm>
          <a:prstGeom prst="rect">
            <a:avLst/>
          </a:prstGeom>
          <a:gradFill>
            <a:gsLst>
              <a:gs pos="0">
                <a:srgbClr val="A6DFF3"/>
              </a:gs>
              <a:gs pos="100000">
                <a:srgbClr val="43B2D8"/>
              </a:gs>
            </a:gsLst>
            <a:lin ang="5400000" scaled="0"/>
          </a:gradFill>
          <a:ln w="9525" cap="rnd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Cx= concentrazione incognita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6" name="Google Shape;676;p45"/>
          <p:cNvGraphicFramePr/>
          <p:nvPr/>
        </p:nvGraphicFramePr>
        <p:xfrm>
          <a:off x="822293" y="3429000"/>
          <a:ext cx="4458950" cy="2225100"/>
        </p:xfrm>
        <a:graphic>
          <a:graphicData uri="http://schemas.openxmlformats.org/drawingml/2006/table">
            <a:tbl>
              <a:tblPr firstRow="1" bandRow="1">
                <a:noFill/>
                <a:tableStyleId>{0AB4462F-C6F0-407D-ADCE-BCAD2A96DFE0}</a:tableStyleId>
              </a:tblPr>
              <a:tblGrid>
                <a:gridCol w="2681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7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>
                          <a:solidFill>
                            <a:srgbClr val="000000"/>
                          </a:solidFill>
                        </a:rPr>
                        <a:t>Concentrazione</a:t>
                      </a:r>
                      <a:endParaRPr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u="none" strike="noStrike" cap="none">
                          <a:solidFill>
                            <a:srgbClr val="000000"/>
                          </a:solidFill>
                        </a:rPr>
                        <a:t>Segnale</a:t>
                      </a:r>
                      <a:endParaRPr/>
                    </a:p>
                  </a:txBody>
                  <a:tcPr marL="45725" marR="45725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000000"/>
                          </a:solidFill>
                        </a:rPr>
                        <a:t>Sample = 0</a:t>
                      </a:r>
                      <a:endParaRPr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000000"/>
                          </a:solidFill>
                        </a:rPr>
                        <a:t>S0</a:t>
                      </a:r>
                      <a:endParaRPr/>
                    </a:p>
                  </a:txBody>
                  <a:tcPr marL="45725" marR="45725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000000"/>
                          </a:solidFill>
                        </a:rPr>
                        <a:t>Sample +std1= std 1</a:t>
                      </a:r>
                      <a:endParaRPr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000000"/>
                          </a:solidFill>
                        </a:rPr>
                        <a:t>S1</a:t>
                      </a:r>
                      <a:endParaRPr/>
                    </a:p>
                  </a:txBody>
                  <a:tcPr marL="45725" marR="45725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000000"/>
                          </a:solidFill>
                        </a:rPr>
                        <a:t>Sample + std2 = std 2</a:t>
                      </a:r>
                      <a:endParaRPr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000000"/>
                          </a:solidFill>
                        </a:rPr>
                        <a:t>S2</a:t>
                      </a:r>
                      <a:endParaRPr/>
                    </a:p>
                  </a:txBody>
                  <a:tcPr marL="45725" marR="45725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000000"/>
                          </a:solidFill>
                        </a:rPr>
                        <a:t>Sample + stdn = std n</a:t>
                      </a:r>
                      <a:endParaRPr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rgbClr val="000000"/>
                          </a:solidFill>
                        </a:rPr>
                        <a:t>Sn</a:t>
                      </a:r>
                      <a:endParaRPr/>
                    </a:p>
                  </a:txBody>
                  <a:tcPr marL="45725" marR="45725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/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/>
                    </a:p>
                  </a:txBody>
                  <a:tcPr marL="45725" marR="45725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677" name="Google Shape;677;p45"/>
          <p:cNvGrpSpPr/>
          <p:nvPr/>
        </p:nvGrpSpPr>
        <p:grpSpPr>
          <a:xfrm>
            <a:off x="6591354" y="3429000"/>
            <a:ext cx="3779311" cy="3205619"/>
            <a:chOff x="-1" y="0"/>
            <a:chExt cx="3779309" cy="3205618"/>
          </a:xfrm>
        </p:grpSpPr>
        <p:cxnSp>
          <p:nvCxnSpPr>
            <p:cNvPr id="678" name="Google Shape;678;p45"/>
            <p:cNvCxnSpPr/>
            <p:nvPr/>
          </p:nvCxnSpPr>
          <p:spPr>
            <a:xfrm>
              <a:off x="427071" y="2418472"/>
              <a:ext cx="3352237" cy="35647"/>
            </a:xfrm>
            <a:prstGeom prst="straightConnector1">
              <a:avLst/>
            </a:pr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679" name="Google Shape;679;p45"/>
            <p:cNvCxnSpPr/>
            <p:nvPr/>
          </p:nvCxnSpPr>
          <p:spPr>
            <a:xfrm rot="10800000" flipH="1">
              <a:off x="1231547" y="0"/>
              <a:ext cx="2" cy="2418474"/>
            </a:xfrm>
            <a:prstGeom prst="straightConnector1">
              <a:avLst/>
            </a:pr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680" name="Google Shape;680;p45"/>
            <p:cNvCxnSpPr/>
            <p:nvPr/>
          </p:nvCxnSpPr>
          <p:spPr>
            <a:xfrm rot="10800000" flipH="1">
              <a:off x="607179" y="671859"/>
              <a:ext cx="2986838" cy="1746615"/>
            </a:xfrm>
            <a:prstGeom prst="straightConnector1">
              <a:avLst/>
            </a:pr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681" name="Google Shape;681;p45"/>
            <p:cNvSpPr txBox="1"/>
            <p:nvPr/>
          </p:nvSpPr>
          <p:spPr>
            <a:xfrm>
              <a:off x="3010085" y="2834779"/>
              <a:ext cx="689034" cy="3708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conc</a:t>
              </a:r>
              <a:endParaRPr/>
            </a:p>
          </p:txBody>
        </p:sp>
        <p:sp>
          <p:nvSpPr>
            <p:cNvPr id="682" name="Google Shape;682;p45"/>
            <p:cNvSpPr txBox="1"/>
            <p:nvPr/>
          </p:nvSpPr>
          <p:spPr>
            <a:xfrm>
              <a:off x="-1" y="35645"/>
              <a:ext cx="733794" cy="3708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signal</a:t>
              </a:r>
              <a:endParaRPr/>
            </a:p>
          </p:txBody>
        </p:sp>
      </p:grpSp>
      <p:cxnSp>
        <p:nvCxnSpPr>
          <p:cNvPr id="683" name="Google Shape;683;p45"/>
          <p:cNvCxnSpPr/>
          <p:nvPr/>
        </p:nvCxnSpPr>
        <p:spPr>
          <a:xfrm rot="10800000">
            <a:off x="7202459" y="5911539"/>
            <a:ext cx="25759" cy="386368"/>
          </a:xfrm>
          <a:prstGeom prst="straightConnector1">
            <a:avLst/>
          </a:prstGeom>
          <a:noFill/>
          <a:ln w="9525" cap="rnd" cmpd="sng">
            <a:solidFill>
              <a:schemeClr val="accent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84" name="Google Shape;684;p45"/>
          <p:cNvSpPr txBox="1"/>
          <p:nvPr/>
        </p:nvSpPr>
        <p:spPr>
          <a:xfrm>
            <a:off x="6441656" y="6334667"/>
            <a:ext cx="2219359" cy="370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Cx (concentration)</a:t>
            </a:r>
            <a:endParaRPr/>
          </a:p>
        </p:txBody>
      </p:sp>
      <p:sp>
        <p:nvSpPr>
          <p:cNvPr id="685" name="Google Shape;685;p45"/>
          <p:cNvSpPr txBox="1"/>
          <p:nvPr/>
        </p:nvSpPr>
        <p:spPr>
          <a:xfrm>
            <a:off x="7651257" y="5142213"/>
            <a:ext cx="351044" cy="370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S0</a:t>
            </a:r>
            <a:endParaRPr/>
          </a:p>
        </p:txBody>
      </p:sp>
      <p:sp>
        <p:nvSpPr>
          <p:cNvPr id="686" name="Google Shape;686;p45"/>
          <p:cNvSpPr txBox="1"/>
          <p:nvPr/>
        </p:nvSpPr>
        <p:spPr>
          <a:xfrm>
            <a:off x="8221995" y="4772879"/>
            <a:ext cx="351044" cy="370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S1</a:t>
            </a:r>
            <a:endParaRPr/>
          </a:p>
        </p:txBody>
      </p:sp>
      <p:sp>
        <p:nvSpPr>
          <p:cNvPr id="687" name="Google Shape;687;p45"/>
          <p:cNvSpPr txBox="1"/>
          <p:nvPr/>
        </p:nvSpPr>
        <p:spPr>
          <a:xfrm>
            <a:off x="8861283" y="4403548"/>
            <a:ext cx="351045" cy="370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S2</a:t>
            </a:r>
            <a:endParaRPr/>
          </a:p>
        </p:txBody>
      </p:sp>
      <p:sp>
        <p:nvSpPr>
          <p:cNvPr id="688" name="Google Shape;688;p45"/>
          <p:cNvSpPr txBox="1"/>
          <p:nvPr/>
        </p:nvSpPr>
        <p:spPr>
          <a:xfrm>
            <a:off x="9861230" y="3836581"/>
            <a:ext cx="360198" cy="370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Sn</a:t>
            </a:r>
            <a:endParaRPr/>
          </a:p>
        </p:txBody>
      </p:sp>
      <p:sp>
        <p:nvSpPr>
          <p:cNvPr id="689" name="Google Shape;689;p45"/>
          <p:cNvSpPr/>
          <p:nvPr/>
        </p:nvSpPr>
        <p:spPr>
          <a:xfrm>
            <a:off x="7765343" y="5470514"/>
            <a:ext cx="115121" cy="8206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0" name="Google Shape;690;p45"/>
          <p:cNvSpPr/>
          <p:nvPr/>
        </p:nvSpPr>
        <p:spPr>
          <a:xfrm>
            <a:off x="8385843" y="5101182"/>
            <a:ext cx="115121" cy="8206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1" name="Google Shape;691;p45"/>
          <p:cNvSpPr/>
          <p:nvPr/>
        </p:nvSpPr>
        <p:spPr>
          <a:xfrm>
            <a:off x="9032930" y="4705031"/>
            <a:ext cx="115121" cy="8206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2" name="Google Shape;692;p45"/>
          <p:cNvSpPr/>
          <p:nvPr/>
        </p:nvSpPr>
        <p:spPr>
          <a:xfrm>
            <a:off x="10058779" y="4097034"/>
            <a:ext cx="115121" cy="82063"/>
          </a:xfrm>
          <a:prstGeom prst="ellipse">
            <a:avLst/>
          </a:prstGeom>
          <a:solidFill>
            <a:srgbClr val="FF00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3" name="Google Shape;693;p45"/>
          <p:cNvSpPr txBox="1"/>
          <p:nvPr/>
        </p:nvSpPr>
        <p:spPr>
          <a:xfrm>
            <a:off x="467744" y="328749"/>
            <a:ext cx="9790519" cy="964564"/>
          </a:xfrm>
          <a:prstGeom prst="rect">
            <a:avLst/>
          </a:prstGeom>
          <a:gradFill>
            <a:gsLst>
              <a:gs pos="0">
                <a:srgbClr val="A6DFF3"/>
              </a:gs>
              <a:gs pos="100000">
                <a:srgbClr val="43B2D8"/>
              </a:gs>
            </a:gsLst>
            <a:lin ang="5400000" scaled="0"/>
          </a:gradFill>
          <a:ln w="9525" cap="rnd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Nel caso della aggiunta standard multipla si procede alla risoluzione grafica di Cx</a:t>
            </a:r>
            <a:endParaRPr/>
          </a:p>
        </p:txBody>
      </p:sp>
      <p:sp>
        <p:nvSpPr>
          <p:cNvPr id="694" name="Google Shape;694;p45"/>
          <p:cNvSpPr/>
          <p:nvPr/>
        </p:nvSpPr>
        <p:spPr>
          <a:xfrm>
            <a:off x="7134114" y="5796436"/>
            <a:ext cx="115121" cy="82063"/>
          </a:xfrm>
          <a:prstGeom prst="ellipse">
            <a:avLst/>
          </a:prstGeom>
          <a:solidFill>
            <a:srgbClr val="FFFF00"/>
          </a:solidFill>
          <a:ln w="19050" cap="rnd" cmpd="sng">
            <a:solidFill>
              <a:srgbClr val="7E9B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46"/>
          <p:cNvSpPr txBox="1"/>
          <p:nvPr/>
        </p:nvSpPr>
        <p:spPr>
          <a:xfrm>
            <a:off x="998803" y="548640"/>
            <a:ext cx="9790519" cy="2132964"/>
          </a:xfrm>
          <a:prstGeom prst="rect">
            <a:avLst/>
          </a:prstGeom>
          <a:gradFill>
            <a:gsLst>
              <a:gs pos="0">
                <a:srgbClr val="A6DFF3"/>
              </a:gs>
              <a:gs pos="100000">
                <a:srgbClr val="43B2D8"/>
              </a:gs>
            </a:gsLst>
            <a:lin ang="5400000" scaled="0"/>
          </a:gradFill>
          <a:ln w="9525" cap="rnd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Vantaggi</a:t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Minimizza l’effetto matrice</a:t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Tiene conto dell’effetto matrice del singolo campione</a:t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Facile </a:t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Veloce</a:t>
            </a:r>
            <a:endParaRPr/>
          </a:p>
        </p:txBody>
      </p:sp>
      <p:sp>
        <p:nvSpPr>
          <p:cNvPr id="700" name="Google Shape;700;p46"/>
          <p:cNvSpPr txBox="1"/>
          <p:nvPr/>
        </p:nvSpPr>
        <p:spPr>
          <a:xfrm>
            <a:off x="998804" y="4105423"/>
            <a:ext cx="9790519" cy="913764"/>
          </a:xfrm>
          <a:prstGeom prst="rect">
            <a:avLst/>
          </a:prstGeom>
          <a:gradFill>
            <a:gsLst>
              <a:gs pos="0">
                <a:srgbClr val="A6DFF3"/>
              </a:gs>
              <a:gs pos="100000">
                <a:srgbClr val="43B2D8"/>
              </a:gs>
            </a:gsLst>
            <a:lin ang="5400000" scaled="0"/>
          </a:gradFill>
          <a:ln w="9525" cap="rnd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Svantaggi </a:t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u="sng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Ogni campione deve essere trattato singolarmente</a:t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47"/>
          <p:cNvSpPr txBox="1"/>
          <p:nvPr/>
        </p:nvSpPr>
        <p:spPr>
          <a:xfrm>
            <a:off x="358990" y="181339"/>
            <a:ext cx="9790518" cy="507364"/>
          </a:xfrm>
          <a:prstGeom prst="rect">
            <a:avLst/>
          </a:prstGeom>
          <a:gradFill>
            <a:gsLst>
              <a:gs pos="0">
                <a:srgbClr val="A6DFF3"/>
              </a:gs>
              <a:gs pos="100000">
                <a:srgbClr val="43B2D8"/>
              </a:gs>
            </a:gsLst>
            <a:lin ang="5400000" scaled="0"/>
          </a:gradFill>
          <a:ln w="9525" cap="rnd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  <a:effectLst>
            <a:outerShdw blurRad="38100" dist="25400" dir="5400000" rotWithShape="0">
              <a:srgbClr val="000000">
                <a:alpha val="44705"/>
              </a:srgbClr>
            </a:outerShdw>
          </a:effectLst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Standard interno (SI)</a:t>
            </a:r>
            <a:endParaRPr/>
          </a:p>
        </p:txBody>
      </p:sp>
      <p:sp>
        <p:nvSpPr>
          <p:cNvPr id="706" name="Google Shape;706;p47"/>
          <p:cNvSpPr txBox="1"/>
          <p:nvPr/>
        </p:nvSpPr>
        <p:spPr>
          <a:xfrm>
            <a:off x="423661" y="1142777"/>
            <a:ext cx="11129709" cy="3693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Utilizza uno standard con struttura simile all’analita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SI viene aggiunto al campione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Si esegue la misura sul campione contenente lo SI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Il segnale è dato dal rapporto tra segnale dell’analita e segnale dello SI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UTILITA’: COMPENSARE EFFETTI DELLA MATRICE, VARIAZIONI DI TEMPERATURA</a:t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48"/>
          <p:cNvSpPr txBox="1"/>
          <p:nvPr/>
        </p:nvSpPr>
        <p:spPr>
          <a:xfrm>
            <a:off x="130628" y="333224"/>
            <a:ext cx="11611429" cy="6155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Scelta e utilizzo dello SI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 standard è un analogo di struttura dell'analita (ad esempio, un suo isotopo stabile)</a:t>
            </a:r>
            <a:endParaRPr/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 standard interno dovrebbe essere assente dal campione o presente in quantità estremamente bassa (ad esempio, &lt;&lt; 1% dell'analita di interesse). </a:t>
            </a:r>
            <a:endParaRPr/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 SI dovrebbe essere aggiunto il prima possibile durante la preparazione e l'estrazione del campione.</a:t>
            </a:r>
            <a:endParaRPr sz="2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 quantità aggiunta dello standard interno dovrebbe essere in un rapporto appropriato rispetto all'analita dopo aver considerato l'intervallo dinamico del metodo.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49"/>
          <p:cNvSpPr txBox="1"/>
          <p:nvPr/>
        </p:nvSpPr>
        <p:spPr>
          <a:xfrm>
            <a:off x="0" y="246743"/>
            <a:ext cx="12191999" cy="5386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i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Vantaggi dell’uso dello SI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Compensazione delle possibili variazione di concentrazione dell’analita durante l'intero processo di preparazione e analisi del campione. 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 quantificazione con uno standard interno è semplice precisa ed accurata grazie al fatto che il processo di preparazione e quello propriamente di analisi di analita e SI sono simultanei.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Si può evitare la curva di calibrazione 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i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Limitazioni 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600" b="1" i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 scelta dello standard interno idoneo per l'analisi di un campione può in alcuni casi essere difficile 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l'utilizzo di standard marcati isotopicamente (as esempio standard deuterati) potrebbe essere necessario</a:t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50"/>
          <p:cNvSpPr/>
          <p:nvPr/>
        </p:nvSpPr>
        <p:spPr>
          <a:xfrm>
            <a:off x="-1048491" y="6633576"/>
            <a:ext cx="11926586" cy="431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200" tIns="76200" rIns="76200" bIns="762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2" name="Google Shape;722;p50"/>
          <p:cNvSpPr txBox="1"/>
          <p:nvPr/>
        </p:nvSpPr>
        <p:spPr>
          <a:xfrm>
            <a:off x="132707" y="875652"/>
            <a:ext cx="11926586" cy="3046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Calcolo del fattore di risposta </a:t>
            </a:r>
            <a:r>
              <a:rPr lang="en-US" sz="2400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(A</a:t>
            </a:r>
            <a:r>
              <a:rPr lang="en-US" sz="2400" baseline="-25000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en-US" sz="2400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∕A</a:t>
            </a:r>
            <a:r>
              <a:rPr lang="en-US" sz="2400" baseline="-25000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si</a:t>
            </a:r>
            <a:r>
              <a:rPr lang="en-US" sz="2400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24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1F4D3D"/>
                </a:solidFill>
                <a:latin typeface="Calibri"/>
                <a:ea typeface="Calibri"/>
                <a:cs typeface="Calibri"/>
                <a:sym typeface="Calibri"/>
              </a:rPr>
              <a:t>Si supponga di effettuare un’analisi con uno standard interno avente concentrazione di 100 ppm in cui la concentrazione dell’analita sia anch’essa 100 ppm. A seguito dell’analisi si ottiene la seguente risposta: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8192E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1F4D3D"/>
                </a:solidFill>
                <a:latin typeface="Calibri"/>
                <a:ea typeface="Calibri"/>
                <a:cs typeface="Calibri"/>
                <a:sym typeface="Calibri"/>
              </a:rPr>
              <a:t>Area del picco dell’analita = 1200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1F4D3D"/>
                </a:solidFill>
                <a:latin typeface="Calibri"/>
                <a:ea typeface="Calibri"/>
                <a:cs typeface="Calibri"/>
                <a:sym typeface="Calibri"/>
              </a:rPr>
              <a:t>Area del picco dello standard interno = 1000</a:t>
            </a:r>
            <a:endParaRPr/>
          </a:p>
        </p:txBody>
      </p:sp>
      <p:sp>
        <p:nvSpPr>
          <p:cNvPr id="723" name="Google Shape;723;p50"/>
          <p:cNvSpPr txBox="1"/>
          <p:nvPr/>
        </p:nvSpPr>
        <p:spPr>
          <a:xfrm>
            <a:off x="132707" y="222303"/>
            <a:ext cx="266431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ANALISI E CALCOLO</a:t>
            </a:r>
            <a:endParaRPr/>
          </a:p>
        </p:txBody>
      </p:sp>
      <p:sp>
        <p:nvSpPr>
          <p:cNvPr id="724" name="Google Shape;724;p50"/>
          <p:cNvSpPr txBox="1"/>
          <p:nvPr/>
        </p:nvSpPr>
        <p:spPr>
          <a:xfrm>
            <a:off x="2002969" y="6069432"/>
            <a:ext cx="6662056" cy="446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1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Il rapporto tra i due picchi è pari a 1200/1000= 1.2</a:t>
            </a:r>
            <a:endParaRPr/>
          </a:p>
        </p:txBody>
      </p:sp>
      <p:sp>
        <p:nvSpPr>
          <p:cNvPr id="725" name="Google Shape;725;p50"/>
          <p:cNvSpPr txBox="1"/>
          <p:nvPr/>
        </p:nvSpPr>
        <p:spPr>
          <a:xfrm>
            <a:off x="5958113" y="453135"/>
            <a:ext cx="359954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lang="en-US" sz="2400" b="1" baseline="-25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en-U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 ∕S</a:t>
            </a:r>
            <a:r>
              <a:rPr lang="en-US" sz="2400" baseline="-25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IS</a:t>
            </a:r>
            <a:r>
              <a:rPr lang="en-U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= (A</a:t>
            </a:r>
            <a:r>
              <a:rPr lang="en-US" sz="2400" baseline="-25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en-U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∕A</a:t>
            </a:r>
            <a:r>
              <a:rPr lang="en-US" sz="2400" baseline="-25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si</a:t>
            </a:r>
            <a:r>
              <a:rPr lang="en-U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n-US" sz="2400">
                <a:solidFill>
                  <a:srgbClr val="000000"/>
                </a:solidFill>
                <a:latin typeface="Cambria Math"/>
                <a:ea typeface="Cambria Math"/>
                <a:cs typeface="Cambria Math"/>
                <a:sym typeface="Cambria Math"/>
              </a:rPr>
              <a:t>∗</a:t>
            </a:r>
            <a:r>
              <a:rPr lang="en-U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(C</a:t>
            </a:r>
            <a:r>
              <a:rPr lang="en-US" sz="2400" baseline="-25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en-U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 ∕C</a:t>
            </a:r>
            <a:r>
              <a:rPr lang="en-US" sz="2400" baseline="-25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SI</a:t>
            </a:r>
            <a:r>
              <a:rPr lang="en-U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/>
          </a:p>
        </p:txBody>
      </p:sp>
      <p:pic>
        <p:nvPicPr>
          <p:cNvPr id="726" name="Google Shape;726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64941" y="2619351"/>
            <a:ext cx="5851071" cy="3260521"/>
          </a:xfrm>
          <a:prstGeom prst="rect">
            <a:avLst/>
          </a:prstGeom>
          <a:noFill/>
          <a:ln>
            <a:noFill/>
          </a:ln>
        </p:spPr>
      </p:pic>
      <p:sp>
        <p:nvSpPr>
          <p:cNvPr id="727" name="Google Shape;727;p50"/>
          <p:cNvSpPr txBox="1"/>
          <p:nvPr/>
        </p:nvSpPr>
        <p:spPr>
          <a:xfrm>
            <a:off x="9147627" y="2783355"/>
            <a:ext cx="82005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en-US" sz="2000" b="1" baseline="-25000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20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8" name="Google Shape;728;p50"/>
          <p:cNvSpPr txBox="1"/>
          <p:nvPr/>
        </p:nvSpPr>
        <p:spPr>
          <a:xfrm>
            <a:off x="10621732" y="2783355"/>
            <a:ext cx="82005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en-US" sz="2000" b="1" baseline="-25000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SI</a:t>
            </a:r>
            <a:endParaRPr sz="20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3" name="Google Shape;733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7554" y="3765904"/>
            <a:ext cx="5728446" cy="2545976"/>
          </a:xfrm>
          <a:prstGeom prst="rect">
            <a:avLst/>
          </a:prstGeom>
          <a:noFill/>
          <a:ln>
            <a:noFill/>
          </a:ln>
        </p:spPr>
      </p:pic>
      <p:sp>
        <p:nvSpPr>
          <p:cNvPr id="734" name="Google Shape;734;p51"/>
          <p:cNvSpPr txBox="1"/>
          <p:nvPr/>
        </p:nvSpPr>
        <p:spPr>
          <a:xfrm>
            <a:off x="251442" y="12172"/>
            <a:ext cx="11069703" cy="3539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Analisi del campione e calcolo di (</a:t>
            </a:r>
            <a:r>
              <a:rPr lang="en-US" sz="2400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lang="en-US" sz="2400" b="1" baseline="-25000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en-US" sz="2400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 ∕S</a:t>
            </a:r>
            <a:r>
              <a:rPr lang="en-US" sz="2400" baseline="-25000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IS</a:t>
            </a:r>
            <a:r>
              <a:rPr lang="en-US" sz="2400" b="1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1F4D3D"/>
                </a:solidFill>
                <a:latin typeface="Calibri"/>
                <a:ea typeface="Calibri"/>
                <a:cs typeface="Calibri"/>
                <a:sym typeface="Calibri"/>
              </a:rPr>
              <a:t>Aggiungo 100 ppm di SI al campione incognito e misuro i segnali di analita (concentrazione incognita) e SI (concentrazione nota)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1F4D3D"/>
                </a:solidFill>
                <a:latin typeface="Calibri"/>
                <a:ea typeface="Calibri"/>
                <a:cs typeface="Calibri"/>
                <a:sym typeface="Calibri"/>
              </a:rPr>
              <a:t>I valori sono 1000 per SI e 700 per campione incognito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solidFill>
                <a:srgbClr val="8192E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1F4D3D"/>
                </a:solidFill>
                <a:latin typeface="Calibri"/>
                <a:ea typeface="Calibri"/>
                <a:cs typeface="Calibri"/>
                <a:sym typeface="Calibri"/>
              </a:rPr>
              <a:t>il rapporto tra i due picchi è pari a 700/1000 = 0.7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solidFill>
                <a:srgbClr val="8192E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1F4D3D"/>
                </a:solidFill>
                <a:latin typeface="Calibri"/>
                <a:ea typeface="Calibri"/>
                <a:cs typeface="Calibri"/>
                <a:sym typeface="Calibri"/>
              </a:rPr>
              <a:t>Si può quindi ottenere la concentrazione dell’analita usando la formula ricordando che la concentrazione dello standard interno è di 100 ppm:</a:t>
            </a:r>
            <a:endParaRPr/>
          </a:p>
        </p:txBody>
      </p:sp>
      <p:sp>
        <p:nvSpPr>
          <p:cNvPr id="735" name="Google Shape;735;p51"/>
          <p:cNvSpPr txBox="1"/>
          <p:nvPr/>
        </p:nvSpPr>
        <p:spPr>
          <a:xfrm>
            <a:off x="2821748" y="4147698"/>
            <a:ext cx="82005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lang="en-US" sz="2000" b="1" baseline="-25000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SI</a:t>
            </a:r>
            <a:endParaRPr sz="20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6" name="Google Shape;736;p51"/>
          <p:cNvSpPr txBox="1"/>
          <p:nvPr/>
        </p:nvSpPr>
        <p:spPr>
          <a:xfrm>
            <a:off x="2146834" y="4439408"/>
            <a:ext cx="82005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lang="en-US" sz="2000" b="1" baseline="-25000">
                <a:solidFill>
                  <a:srgbClr val="BF6B2C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endParaRPr sz="20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7" name="Google Shape;737;p51"/>
          <p:cNvSpPr txBox="1"/>
          <p:nvPr/>
        </p:nvSpPr>
        <p:spPr>
          <a:xfrm>
            <a:off x="7119260" y="3765904"/>
            <a:ext cx="4201885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lang="en-US" sz="3000" b="1" baseline="-25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en-US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 ∕S</a:t>
            </a:r>
            <a:r>
              <a:rPr lang="en-US" sz="3000" baseline="-25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IS</a:t>
            </a:r>
            <a:r>
              <a:rPr lang="en-US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= (A</a:t>
            </a:r>
            <a:r>
              <a:rPr lang="en-US" sz="3000" baseline="-25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en-US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∕A</a:t>
            </a:r>
            <a:r>
              <a:rPr lang="en-US" sz="3000" baseline="-25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si</a:t>
            </a:r>
            <a:r>
              <a:rPr lang="en-US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n-US" sz="3000">
                <a:solidFill>
                  <a:srgbClr val="000000"/>
                </a:solidFill>
                <a:latin typeface="Cambria Math"/>
                <a:ea typeface="Cambria Math"/>
                <a:cs typeface="Cambria Math"/>
                <a:sym typeface="Cambria Math"/>
              </a:rPr>
              <a:t>∗</a:t>
            </a:r>
            <a:r>
              <a:rPr lang="en-US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(C</a:t>
            </a:r>
            <a:r>
              <a:rPr lang="en-US" sz="3000" baseline="-25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en-US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 ∕C</a:t>
            </a:r>
            <a:r>
              <a:rPr lang="en-US" sz="3000" baseline="-25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SI</a:t>
            </a:r>
            <a:r>
              <a:rPr lang="en-US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/>
          </a:p>
        </p:txBody>
      </p:sp>
      <p:sp>
        <p:nvSpPr>
          <p:cNvPr id="738" name="Google Shape;738;p51"/>
          <p:cNvSpPr txBox="1"/>
          <p:nvPr/>
        </p:nvSpPr>
        <p:spPr>
          <a:xfrm>
            <a:off x="7119260" y="4761893"/>
            <a:ext cx="5065485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lang="en-US" sz="3000" baseline="-25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en-US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=(S</a:t>
            </a:r>
            <a:r>
              <a:rPr lang="en-US" sz="3000" b="1" baseline="-25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en-US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 ∕S</a:t>
            </a:r>
            <a:r>
              <a:rPr lang="en-US" sz="3000" baseline="-25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IS</a:t>
            </a:r>
            <a:r>
              <a:rPr lang="en-US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)/ (A</a:t>
            </a:r>
            <a:r>
              <a:rPr lang="en-US" sz="3000" baseline="-25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en-US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∕A</a:t>
            </a:r>
            <a:r>
              <a:rPr lang="en-US" sz="3000" baseline="-25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si</a:t>
            </a:r>
            <a:r>
              <a:rPr lang="en-US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)* C</a:t>
            </a:r>
            <a:r>
              <a:rPr lang="en-US" sz="3000" baseline="-25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SI </a:t>
            </a:r>
            <a:r>
              <a:rPr lang="en-US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 </a:t>
            </a: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52"/>
          <p:cNvSpPr txBox="1"/>
          <p:nvPr/>
        </p:nvSpPr>
        <p:spPr>
          <a:xfrm>
            <a:off x="238273" y="83401"/>
            <a:ext cx="9471783" cy="492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ESEMPI DI UTILIZZO SI, CURVA DI CALIBRAZIONE</a:t>
            </a:r>
            <a:endParaRPr sz="26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44" name="Google Shape;744;p52"/>
          <p:cNvGrpSpPr/>
          <p:nvPr/>
        </p:nvGrpSpPr>
        <p:grpSpPr>
          <a:xfrm>
            <a:off x="317626" y="737354"/>
            <a:ext cx="10800141" cy="5908771"/>
            <a:chOff x="0" y="0"/>
            <a:chExt cx="9326018" cy="4833693"/>
          </a:xfrm>
        </p:grpSpPr>
        <p:pic>
          <p:nvPicPr>
            <p:cNvPr id="745" name="Google Shape;745;p52" descr="Immagine"/>
            <p:cNvPicPr preferRelativeResize="0"/>
            <p:nvPr/>
          </p:nvPicPr>
          <p:blipFill rotWithShape="1">
            <a:blip r:embed="rId3">
              <a:alphaModFix/>
            </a:blip>
            <a:srcRect l="3460" r="3460"/>
            <a:stretch/>
          </p:blipFill>
          <p:spPr>
            <a:xfrm>
              <a:off x="0" y="0"/>
              <a:ext cx="9326018" cy="404629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6" name="Google Shape;746;p52"/>
            <p:cNvSpPr txBox="1"/>
            <p:nvPr/>
          </p:nvSpPr>
          <p:spPr>
            <a:xfrm>
              <a:off x="0" y="4122492"/>
              <a:ext cx="9326018" cy="7112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6200" tIns="76200" rIns="76200" bIns="762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UTILIZZARE I DATI PER COSTRUIRE CURVA DI CALIBRAZIONE ANALITA-SEGNALE E ANALITA-RAPPORTO SEGNALE</a:t>
              </a: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Celestiale">
  <a:themeElements>
    <a:clrScheme name="Celestiale">
      <a:dk1>
        <a:srgbClr val="000000"/>
      </a:dk1>
      <a:lt1>
        <a:srgbClr val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Ione">
  <a:themeElements>
    <a:clrScheme name="Ion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5100</Words>
  <Application>Microsoft Macintosh PowerPoint</Application>
  <PresentationFormat>Widescreen</PresentationFormat>
  <Paragraphs>493</Paragraphs>
  <Slides>57</Slides>
  <Notes>55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57</vt:i4>
      </vt:variant>
    </vt:vector>
  </HeadingPairs>
  <TitlesOfParts>
    <vt:vector size="63" baseType="lpstr">
      <vt:lpstr>Calibri</vt:lpstr>
      <vt:lpstr>Cambria Math</vt:lpstr>
      <vt:lpstr>Times New Roman</vt:lpstr>
      <vt:lpstr>Century Gothic</vt:lpstr>
      <vt:lpstr>Arial</vt:lpstr>
      <vt:lpstr>Celestiale</vt:lpstr>
      <vt:lpstr>ESPRESSIONE DEL DATO ANALITICO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ESPRESSIONE DEL DATO ANALITICO</dc:title>
  <cp:lastModifiedBy>michele del carlo</cp:lastModifiedBy>
  <cp:revision>10</cp:revision>
  <dcterms:modified xsi:type="dcterms:W3CDTF">2026-09-26T17:37:00Z</dcterms:modified>
</cp:coreProperties>
</file>