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7" r:id="rId3"/>
    <p:sldId id="282" r:id="rId4"/>
    <p:sldId id="295" r:id="rId5"/>
    <p:sldId id="297" r:id="rId6"/>
    <p:sldId id="296" r:id="rId7"/>
    <p:sldId id="298" r:id="rId8"/>
    <p:sldId id="258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18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48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A82E-11E0-4D76-C557-327B93E8E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6B9A7-113D-1F49-44BE-FB16A4118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581E92-7B9E-9213-4FF9-9D423FE0A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E93BD-7508-AAC2-E2A1-BA293425B5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67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FBC8A-1BB7-3FDC-4E5A-91F412C46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51F55-17E4-CF61-3EEF-E4737EAD2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CF823E-D9CC-BDFF-20CB-7E755FD7BE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0A303-B367-A9CC-0B0E-C4885810B9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13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2B6FF-A2A2-36EA-D85B-3389B98F4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288F64-A9D5-1D9D-601F-51F81F060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3B98F4-06BF-4C73-3EA4-173E83E0B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65C40-FD86-BB07-7962-844C2EEAF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56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81F9A-AAA0-AE23-7FBC-435BB40FA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FA873-E7FE-031A-117E-C04AC632D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7E794-FBC4-E8F2-5F94-74475A614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CDF87-A690-1034-460D-3641F85E1E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01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corso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548640"/>
            <a:ext cx="10515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DI TERAMO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463040"/>
            <a:ext cx="1051560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 corso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10515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Anno accademico</a:t>
            </a:r>
            <a:endParaRPr lang="en-US" sz="2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Nome Cognome</a:t>
            </a:r>
            <a:endParaRPr lang="en-US" sz="1400" dirty="0"/>
          </a:p>
        </p:txBody>
      </p:sp>
      <p:pic>
        <p:nvPicPr>
          <p:cNvPr id="6" name="Image 0" descr="/home/claude/stp/img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064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ertina lezione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128016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</a:t>
            </a:r>
            <a:endParaRPr lang="en-US" sz="66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606040"/>
            <a:ext cx="1078992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lezione</a:t>
            </a:r>
            <a:endParaRPr lang="en-US" sz="40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Nome Cognome · a.a. 2026/2027</a:t>
            </a:r>
            <a:endParaRPr lang="en-US" sz="1400" dirty="0"/>
          </a:p>
        </p:txBody>
      </p:sp>
      <p:pic>
        <p:nvPicPr>
          <p:cNvPr id="6" name="Image 0" descr="/home/claude/stp/img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8064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zione">
    <p:bg>
      <p:bgPr>
        <a:solidFill>
          <a:srgbClr val="BFA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22960" y="18288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b="1" kern="0" spc="3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b="1" kern="0" spc="3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22960" y="2377440"/>
            <a:ext cx="105156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0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0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sezione</a:t>
            </a:r>
            <a:endParaRPr lang="en-US" sz="5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822960" y="4069080"/>
            <a:ext cx="100584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3A3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Sottotitolo facoltativo</a:t>
            </a:r>
            <a:endParaRPr lang="en-US" sz="2000" dirty="0"/>
          </a:p>
        </p:txBody>
      </p:sp>
      <p:sp>
        <p:nvSpPr>
          <p:cNvPr id="5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1E2B4D"/>
          </a:solidFill>
          <a:ln w="12700">
            <a:solidFill>
              <a:srgbClr val="1E2B4D"/>
            </a:solidFill>
            <a:prstDash val="solid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lon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Shape 2"/>
          <p:cNvSpPr/>
          <p:nvPr/>
        </p:nvSpPr>
        <p:spPr>
          <a:xfrm>
            <a:off x="548640" y="1828800"/>
            <a:ext cx="5394960" cy="4206240"/>
          </a:xfrm>
          <a:prstGeom prst="rect">
            <a:avLst/>
          </a:prstGeom>
          <a:solidFill>
            <a:srgbClr val="F6F2FC"/>
          </a:solidFill>
          <a:ln w="12700">
            <a:solidFill>
              <a:srgbClr val="F6F2FC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245352" y="1828800"/>
            <a:ext cx="5394960" cy="4206240"/>
          </a:xfrm>
          <a:prstGeom prst="rect">
            <a:avLst/>
          </a:prstGeom>
          <a:solidFill>
            <a:srgbClr val="F6F2FC"/>
          </a:solidFill>
          <a:ln w="12700">
            <a:solidFill>
              <a:srgbClr val="F6F2FC"/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822960" y="2057400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Intestazione colonna</a:t>
            </a:r>
            <a:endParaRPr lang="en-US" sz="19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822960" y="2834640"/>
            <a:ext cx="4846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della colonna</a:t>
            </a:r>
            <a:endParaRPr lang="en-US" sz="150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6519672" y="2057400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900" b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Intestazione colonna</a:t>
            </a:r>
            <a:endParaRPr lang="en-US" sz="1900" dirty="0"/>
          </a:p>
        </p:txBody>
      </p:sp>
      <p:sp>
        <p:nvSpPr>
          <p:cNvPr id="11" name="Text 4"/>
          <p:cNvSpPr>
            <a:spLocks noGrp="1"/>
          </p:cNvSpPr>
          <p:nvPr>
            <p:ph type="body" idx="109" hasCustomPrompt="1"/>
          </p:nvPr>
        </p:nvSpPr>
        <p:spPr>
          <a:xfrm>
            <a:off x="6519672" y="2834640"/>
            <a:ext cx="4846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 della colonna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tes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sto e immagi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5852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58521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286000"/>
            <a:ext cx="585216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</a:t>
            </a:r>
            <a:endParaRPr lang="en-US" sz="1700" dirty="0"/>
          </a:p>
        </p:txBody>
      </p:sp>
      <p:sp>
        <p:nvSpPr>
          <p:cNvPr id="7" name="Text 2"/>
          <p:cNvSpPr>
            <a:spLocks noGrp="1"/>
          </p:cNvSpPr>
          <p:nvPr>
            <p:ph type="pic" idx="105" hasCustomPrompt="1"/>
          </p:nvPr>
        </p:nvSpPr>
        <p:spPr>
          <a:xfrm>
            <a:off x="6949440" y="0"/>
            <a:ext cx="524225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ett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2057400"/>
            <a:ext cx="52120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concetto</a:t>
            </a:r>
            <a:endParaRPr lang="en-US" sz="30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521208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Spiegazione</a:t>
            </a:r>
            <a:endParaRPr lang="en-US" sz="1700" dirty="0"/>
          </a:p>
        </p:txBody>
      </p:sp>
      <p:sp>
        <p:nvSpPr>
          <p:cNvPr id="8" name="Shape 2"/>
          <p:cNvSpPr/>
          <p:nvPr/>
        </p:nvSpPr>
        <p:spPr>
          <a:xfrm>
            <a:off x="6099048" y="2148840"/>
            <a:ext cx="0" cy="3566160"/>
          </a:xfrm>
          <a:prstGeom prst="line">
            <a:avLst/>
          </a:prstGeom>
          <a:noFill/>
          <a:ln w="15875">
            <a:solidFill>
              <a:srgbClr val="E6DDF5"/>
            </a:solidFill>
            <a:prstDash val="solid"/>
          </a:ln>
        </p:spPr>
      </p:sp>
      <p:sp>
        <p:nvSpPr>
          <p:cNvPr id="9" name="Text 3"/>
          <p:cNvSpPr>
            <a:spLocks noGrp="1"/>
          </p:cNvSpPr>
          <p:nvPr>
            <p:ph type="body" idx="107" hasCustomPrompt="1"/>
          </p:nvPr>
        </p:nvSpPr>
        <p:spPr>
          <a:xfrm>
            <a:off x="6428232" y="2057400"/>
            <a:ext cx="52120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concetto</a:t>
            </a:r>
            <a:endParaRPr lang="en-US" sz="3000" dirty="0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6428232" y="2926080"/>
            <a:ext cx="521208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7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Spiegazione</a:t>
            </a:r>
            <a:endParaRPr lang="en-US" sz="17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inizio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411480" y="1600200"/>
            <a:ext cx="914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0" dirty="0">
                <a:solidFill>
                  <a:srgbClr val="E6DD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10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1371600" y="1920240"/>
            <a:ext cx="9601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1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b="1" kern="0" spc="1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</a:t>
            </a:r>
            <a:endParaRPr lang="en-US" sz="130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1371600" y="2423160"/>
            <a:ext cx="1014984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22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22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Testo della definizione o citazione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bliograf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pic" idx="104" hasCustomPrompt="1"/>
          </p:nvPr>
        </p:nvSpPr>
        <p:spPr>
          <a:xfrm>
            <a:off x="548640" y="1874520"/>
            <a:ext cx="21945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3017520" y="1874520"/>
            <a:ext cx="28346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Autore, Titolo, Luogo, Editore, anno</a:t>
            </a:r>
            <a:endParaRPr lang="en-US" sz="1500" dirty="0"/>
          </a:p>
        </p:txBody>
      </p:sp>
      <p:sp>
        <p:nvSpPr>
          <p:cNvPr id="8" name="Text 2"/>
          <p:cNvSpPr>
            <a:spLocks noGrp="1"/>
          </p:cNvSpPr>
          <p:nvPr>
            <p:ph type="pic" idx="106" hasCustomPrompt="1"/>
          </p:nvPr>
        </p:nvSpPr>
        <p:spPr>
          <a:xfrm>
            <a:off x="6245352" y="1874520"/>
            <a:ext cx="21945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2"/>
          <p:cNvSpPr>
            <a:spLocks noGrp="1"/>
          </p:cNvSpPr>
          <p:nvPr>
            <p:ph type="body" idx="107" hasCustomPrompt="1"/>
          </p:nvPr>
        </p:nvSpPr>
        <p:spPr>
          <a:xfrm>
            <a:off x="8714232" y="1874520"/>
            <a:ext cx="292608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Autore, Titolo, Luogo, Editore, anno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ronolog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Shape 2"/>
          <p:cNvSpPr/>
          <p:nvPr/>
        </p:nvSpPr>
        <p:spPr>
          <a:xfrm>
            <a:off x="548640" y="2331720"/>
            <a:ext cx="11091672" cy="0"/>
          </a:xfrm>
          <a:prstGeom prst="line">
            <a:avLst/>
          </a:prstGeom>
          <a:noFill/>
          <a:ln w="25400">
            <a:solidFill>
              <a:srgbClr val="E6DDF5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4864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54864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54864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0" name="Shape 4"/>
          <p:cNvSpPr/>
          <p:nvPr/>
        </p:nvSpPr>
        <p:spPr>
          <a:xfrm>
            <a:off x="338328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1" name="Text 5"/>
          <p:cNvSpPr>
            <a:spLocks noGrp="1"/>
          </p:cNvSpPr>
          <p:nvPr>
            <p:ph type="body" idx="109" hasCustomPrompt="1"/>
          </p:nvPr>
        </p:nvSpPr>
        <p:spPr>
          <a:xfrm>
            <a:off x="338328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338328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3" name="Shape 5"/>
          <p:cNvSpPr/>
          <p:nvPr/>
        </p:nvSpPr>
        <p:spPr>
          <a:xfrm>
            <a:off x="621792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621792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621792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  <p:sp>
        <p:nvSpPr>
          <p:cNvPr id="16" name="Shape 6"/>
          <p:cNvSpPr/>
          <p:nvPr/>
        </p:nvSpPr>
        <p:spPr>
          <a:xfrm>
            <a:off x="9052560" y="2221992"/>
            <a:ext cx="219456" cy="219456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17" name="Text 7"/>
          <p:cNvSpPr>
            <a:spLocks noGrp="1"/>
          </p:cNvSpPr>
          <p:nvPr>
            <p:ph type="body" idx="115" hasCustomPrompt="1"/>
          </p:nvPr>
        </p:nvSpPr>
        <p:spPr>
          <a:xfrm>
            <a:off x="9052560" y="2697480"/>
            <a:ext cx="26060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100" i="1" dirty="0">
                <a:solidFill>
                  <a:srgbClr val="8466B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tappa</a:t>
            </a:r>
            <a:endParaRPr lang="en-US" sz="2100" dirty="0"/>
          </a:p>
        </p:txBody>
      </p:sp>
      <p:sp>
        <p:nvSpPr>
          <p:cNvPr id="18" name="Text 7"/>
          <p:cNvSpPr>
            <a:spLocks noGrp="1"/>
          </p:cNvSpPr>
          <p:nvPr>
            <p:ph type="body" idx="116" hasCustomPrompt="1"/>
          </p:nvPr>
        </p:nvSpPr>
        <p:spPr>
          <a:xfrm>
            <a:off x="9052560" y="3566160"/>
            <a:ext cx="26060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15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e scheda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pic" idx="101" hasCustomPrompt="1"/>
          </p:nvPr>
        </p:nvSpPr>
        <p:spPr>
          <a:xfrm>
            <a:off x="457200" y="457200"/>
            <a:ext cx="7269480" cy="5669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8183880" y="457200"/>
            <a:ext cx="3474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SCHEDA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8183880" y="10972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</a:t>
            </a:r>
            <a:endParaRPr lang="en-US" sz="95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8183880" y="135331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7" name="Text 2"/>
          <p:cNvSpPr/>
          <p:nvPr/>
        </p:nvSpPr>
        <p:spPr>
          <a:xfrm>
            <a:off x="8183880" y="192024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TITOLO</a:t>
            </a:r>
            <a:endParaRPr lang="en-US" sz="95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8183880" y="217627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9" name="Text 3"/>
          <p:cNvSpPr/>
          <p:nvPr/>
        </p:nvSpPr>
        <p:spPr>
          <a:xfrm>
            <a:off x="8183880" y="274320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LUOGO</a:t>
            </a:r>
            <a:endParaRPr lang="en-US" sz="95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8183880" y="299923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1" name="Text 4"/>
          <p:cNvSpPr/>
          <p:nvPr/>
        </p:nvSpPr>
        <p:spPr>
          <a:xfrm>
            <a:off x="8183880" y="356616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950" dirty="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8183880" y="382219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Text 5"/>
          <p:cNvSpPr/>
          <p:nvPr/>
        </p:nvSpPr>
        <p:spPr>
          <a:xfrm>
            <a:off x="8183880" y="43891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</a:t>
            </a:r>
            <a:endParaRPr lang="en-US" sz="950" dirty="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8183880" y="464515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  <p:sp>
        <p:nvSpPr>
          <p:cNvPr id="15" name="Text 6"/>
          <p:cNvSpPr/>
          <p:nvPr/>
        </p:nvSpPr>
        <p:spPr>
          <a:xfrm>
            <a:off x="8183880" y="521208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CONSERVAZIONE</a:t>
            </a:r>
            <a:endParaRPr lang="en-US" sz="950" dirty="0"/>
          </a:p>
        </p:txBody>
      </p:sp>
      <p:sp>
        <p:nvSpPr>
          <p:cNvPr id="16" name="Text 7"/>
          <p:cNvSpPr>
            <a:spLocks noGrp="1"/>
          </p:cNvSpPr>
          <p:nvPr>
            <p:ph type="body" idx="114" hasCustomPrompt="1"/>
          </p:nvPr>
        </p:nvSpPr>
        <p:spPr>
          <a:xfrm>
            <a:off x="8183880" y="5468112"/>
            <a:ext cx="3474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320040"/>
            <a:ext cx="91440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DAC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</a:t>
            </a:r>
            <a:endParaRPr lang="en-US" sz="1200" dirty="0"/>
          </a:p>
        </p:txBody>
      </p:sp>
      <p:sp>
        <p:nvSpPr>
          <p:cNvPr id="4" name="Text 1"/>
          <p:cNvSpPr>
            <a:spLocks noGrp="1"/>
          </p:cNvSpPr>
          <p:nvPr>
            <p:ph type="pic" idx="102" hasCustomPrompt="1"/>
          </p:nvPr>
        </p:nvSpPr>
        <p:spPr>
          <a:xfrm>
            <a:off x="548640" y="868680"/>
            <a:ext cx="539496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6245352" y="868680"/>
            <a:ext cx="539496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5532120"/>
            <a:ext cx="5394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</a:t>
            </a:r>
            <a:endParaRPr lang="en-US" sz="12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6245352" y="5532120"/>
            <a:ext cx="5394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leria">
    <p:bg>
      <p:bgPr>
        <a:solidFill>
          <a:srgbClr val="1E2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DACCF3"/>
          </a:solidFill>
          <a:ln w="12700">
            <a:solidFill>
              <a:srgbClr val="DACCF3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pic" idx="101" hasCustomPrompt="1"/>
          </p:nvPr>
        </p:nvSpPr>
        <p:spPr>
          <a:xfrm>
            <a:off x="457200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pic" idx="102" hasCustomPrompt="1"/>
          </p:nvPr>
        </p:nvSpPr>
        <p:spPr>
          <a:xfrm>
            <a:off x="4261104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8065008" y="41148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pic" idx="104" hasCustomPrompt="1"/>
          </p:nvPr>
        </p:nvSpPr>
        <p:spPr>
          <a:xfrm>
            <a:off x="457200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7" name="Text 1"/>
          <p:cNvSpPr>
            <a:spLocks noGrp="1"/>
          </p:cNvSpPr>
          <p:nvPr>
            <p:ph type="pic" idx="105" hasCustomPrompt="1"/>
          </p:nvPr>
        </p:nvSpPr>
        <p:spPr>
          <a:xfrm>
            <a:off x="4261104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8" name="Text 1"/>
          <p:cNvSpPr>
            <a:spLocks noGrp="1"/>
          </p:cNvSpPr>
          <p:nvPr>
            <p:ph type="pic" idx="106" hasCustomPrompt="1"/>
          </p:nvPr>
        </p:nvSpPr>
        <p:spPr>
          <a:xfrm>
            <a:off x="8065008" y="3337560"/>
            <a:ext cx="3657600" cy="2788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1"/>
          <p:cNvSpPr>
            <a:spLocks noGrp="1"/>
          </p:cNvSpPr>
          <p:nvPr>
            <p:ph type="body" idx="107" hasCustomPrompt="1"/>
          </p:nvPr>
        </p:nvSpPr>
        <p:spPr>
          <a:xfrm>
            <a:off x="749808" y="6309360"/>
            <a:ext cx="9601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dirty="0">
                <a:solidFill>
                  <a:srgbClr val="A9B1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000" dirty="0">
                <a:solidFill>
                  <a:srgbClr val="A9B1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Didascalia facoltativa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sorsa we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554480"/>
            <a:ext cx="110642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https://www.indirizzo.it</a:t>
            </a:r>
            <a:endParaRPr lang="en-US" sz="1400" dirty="0"/>
          </a:p>
        </p:txBody>
      </p:sp>
      <p:sp>
        <p:nvSpPr>
          <p:cNvPr id="7" name="Text 2"/>
          <p:cNvSpPr>
            <a:spLocks noGrp="1"/>
          </p:cNvSpPr>
          <p:nvPr>
            <p:ph type="pic" idx="105" hasCustomPrompt="1"/>
          </p:nvPr>
        </p:nvSpPr>
        <p:spPr>
          <a:xfrm>
            <a:off x="548640" y="2240280"/>
            <a:ext cx="5440680" cy="34015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8" name="Text 2"/>
          <p:cNvSpPr>
            <a:spLocks noGrp="1"/>
          </p:cNvSpPr>
          <p:nvPr>
            <p:ph type="pic" idx="106" hasCustomPrompt="1"/>
          </p:nvPr>
        </p:nvSpPr>
        <p:spPr>
          <a:xfrm>
            <a:off x="6199632" y="2240280"/>
            <a:ext cx="5440680" cy="34015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clic sull’icona per inserire un’immagine</a:t>
            </a:r>
            <a:endParaRPr lang="en-US" sz="1600" dirty="0"/>
          </a:p>
        </p:txBody>
      </p:sp>
      <p:sp>
        <p:nvSpPr>
          <p:cNvPr id="9" name="Text 2"/>
          <p:cNvSpPr>
            <a:spLocks noGrp="1"/>
          </p:cNvSpPr>
          <p:nvPr>
            <p:ph type="body" idx="107" hasCustomPrompt="1"/>
          </p:nvPr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i="1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i="1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facoltativa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manda">
    <p:bg>
      <p:bgPr>
        <a:solidFill>
          <a:srgbClr val="F6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8138160" y="182880"/>
            <a:ext cx="3840480" cy="64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0" dirty="0">
                <a:solidFill>
                  <a:srgbClr val="E6DD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38000" dirty="0"/>
          </a:p>
        </p:txBody>
      </p:sp>
      <p:sp>
        <p:nvSpPr>
          <p:cNvPr id="5" name="Text 3"/>
          <p:cNvSpPr>
            <a:spLocks noGrp="1"/>
          </p:cNvSpPr>
          <p:nvPr>
            <p:ph type="body" idx="103" hasCustomPrompt="1"/>
          </p:nvPr>
        </p:nvSpPr>
        <p:spPr>
          <a:xfrm>
            <a:off x="548640" y="411480"/>
            <a:ext cx="68580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548640" y="1188720"/>
            <a:ext cx="74980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Domanda</a:t>
            </a:r>
            <a:endParaRPr lang="en-US" sz="4400" dirty="0"/>
          </a:p>
        </p:txBody>
      </p:sp>
      <p:sp>
        <p:nvSpPr>
          <p:cNvPr id="7" name="Text 3"/>
          <p:cNvSpPr>
            <a:spLocks noGrp="1"/>
          </p:cNvSpPr>
          <p:nvPr>
            <p:ph type="body" idx="105" hasCustomPrompt="1"/>
          </p:nvPr>
        </p:nvSpPr>
        <p:spPr>
          <a:xfrm>
            <a:off x="548640" y="2926080"/>
            <a:ext cx="71323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22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Spunti per la discussione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0"/>
            <a:ext cx="100584" cy="100584"/>
          </a:xfrm>
          <a:prstGeom prst="rect">
            <a:avLst/>
          </a:prstGeom>
          <a:solidFill>
            <a:srgbClr val="8466BA"/>
          </a:solidFill>
          <a:ln w="12700">
            <a:solidFill>
              <a:srgbClr val="8466B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5F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 TEMPO PRESENTE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OCCHIELLO / SEZIONE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400" dirty="0">
                <a:solidFill>
                  <a:srgbClr val="1E2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Titolo della slide</a:t>
            </a:r>
            <a:endParaRPr lang="en-US" sz="3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463040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Storia del tempo presente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a.a. 2026/2027</a:t>
            </a:r>
            <a:endParaRPr lang="en-US" sz="2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12801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600" dirty="0">
                <a:solidFill>
                  <a:srgbClr val="DACC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</a:t>
            </a:r>
            <a:endParaRPr lang="en-US" sz="66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606040"/>
            <a:ext cx="10789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Regimi di storicità: </a:t>
            </a:r>
            <a:r>
              <a:rPr lang="en-US" sz="3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historia magistra vitae</a:t>
            </a:r>
            <a:r>
              <a:rPr lang="en-US" sz="3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futurismo, presentismo, </a:t>
            </a:r>
            <a:r>
              <a:rPr lang="en-US" sz="3200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antropocene</a:t>
            </a:r>
            <a:endParaRPr lang="en-US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4846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3D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degli Studi di Teramo · a.a. 2026/2027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 err="1"/>
              <a:t>passatismo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0"/>
              </a:spcBef>
            </a:pPr>
            <a:r>
              <a:rPr lang="it-IT" sz="20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regime «passatista» </a:t>
            </a:r>
          </a:p>
          <a:p>
            <a:pPr>
              <a:spcBef>
                <a:spcPts val="0"/>
              </a:spcBef>
            </a:pPr>
            <a:r>
              <a:rPr lang="it-IT" sz="2000" dirty="0">
                <a:latin typeface="+mn-lt"/>
                <a:cs typeface="Times New Roman" panose="02020603050405020304" pitchFamily="18" charset="0"/>
              </a:rPr>
              <a:t>(</a:t>
            </a:r>
            <a:r>
              <a:rPr lang="it-IT" sz="2000" i="1" dirty="0">
                <a:latin typeface="+mn-lt"/>
                <a:cs typeface="Times New Roman" panose="02020603050405020304" pitchFamily="18" charset="0"/>
              </a:rPr>
              <a:t>historia magistra vitae</a:t>
            </a:r>
            <a:r>
              <a:rPr lang="it-IT" sz="2000" dirty="0">
                <a:latin typeface="+mn-lt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</a:pPr>
            <a:endParaRPr lang="it-IT" sz="2000" dirty="0"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it-IT" sz="2000" dirty="0"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- il passaggio dall’epica (ogni giorno è un nuovo giorno) alla storia </a:t>
            </a:r>
          </a:p>
          <a:p>
            <a:pPr>
              <a:spcBef>
                <a:spcPts val="0"/>
              </a:spcBef>
            </a:pP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[dall’</a:t>
            </a:r>
            <a:r>
              <a:rPr lang="it-IT" sz="2000" i="1" dirty="0">
                <a:latin typeface="+mn-lt"/>
                <a:ea typeface="Osaka"/>
                <a:cs typeface="Times New Roman" panose="02020603050405020304" pitchFamily="18" charset="0"/>
              </a:rPr>
              <a:t>Iliade</a:t>
            </a: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 all’</a:t>
            </a:r>
            <a:r>
              <a:rPr lang="it-IT" sz="2000" i="1" dirty="0">
                <a:latin typeface="+mn-lt"/>
                <a:ea typeface="Osaka"/>
                <a:cs typeface="Times New Roman" panose="02020603050405020304" pitchFamily="18" charset="0"/>
              </a:rPr>
              <a:t>Odissea</a:t>
            </a: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]</a:t>
            </a:r>
          </a:p>
          <a:p>
            <a:pPr>
              <a:spcBef>
                <a:spcPts val="0"/>
              </a:spcBef>
            </a:pPr>
            <a:endParaRPr lang="it-IT" sz="2000" dirty="0">
              <a:latin typeface="+mn-lt"/>
              <a:ea typeface="Osaka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it-IT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 la nascita di </a:t>
            </a:r>
            <a:r>
              <a:rPr lang="it-IT" sz="20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Chronos, Kairos e </a:t>
            </a:r>
            <a:r>
              <a:rPr lang="it-IT" sz="2000" i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Krisis</a:t>
            </a:r>
            <a:endParaRPr lang="it-IT" sz="2000" i="1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0A978-1D83-8B2A-A5C7-B2FB66094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793F8877-8D69-1864-FD76-8F90510A024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 err="1"/>
              <a:t>futurismo</a:t>
            </a:r>
            <a:endParaRPr lang="en-US" sz="1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E1453F1-07CD-3C12-0792-33F4BC19C703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regime «futurista» </a:t>
            </a:r>
          </a:p>
          <a:p>
            <a:pPr>
              <a:spcBef>
                <a:spcPts val="0"/>
              </a:spcBef>
            </a:pPr>
            <a:r>
              <a:rPr lang="it-IT" sz="2000" dirty="0">
                <a:latin typeface="+mn-lt"/>
                <a:cs typeface="Times New Roman" panose="02020603050405020304" pitchFamily="18" charset="0"/>
              </a:rPr>
              <a:t>(</a:t>
            </a:r>
            <a:r>
              <a:rPr lang="it-IT" sz="2000" i="1" dirty="0">
                <a:latin typeface="+mn-lt"/>
                <a:cs typeface="Times New Roman" panose="02020603050405020304" pitchFamily="18" charset="0"/>
              </a:rPr>
              <a:t>le magnifiche sorti e progressive</a:t>
            </a:r>
            <a:r>
              <a:rPr lang="it-IT" sz="2000" dirty="0">
                <a:latin typeface="+mn-lt"/>
                <a:cs typeface="Times New Roman" panose="02020603050405020304" pitchFamily="18" charset="0"/>
              </a:rPr>
              <a:t>)</a:t>
            </a:r>
          </a:p>
          <a:p>
            <a:pPr lvl="0" algn="just">
              <a:spcBef>
                <a:spcPts val="0"/>
              </a:spcBef>
              <a:tabLst>
                <a:tab pos="457200" algn="l"/>
              </a:tabLst>
            </a:pPr>
            <a:endParaRPr lang="it-IT" sz="2000" dirty="0">
              <a:latin typeface="+mn-lt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tabLst>
                <a:tab pos="457200" algn="l"/>
              </a:tabLst>
            </a:pPr>
            <a:endParaRPr lang="it-IT" sz="2000" dirty="0">
              <a:latin typeface="+mn-lt"/>
              <a:ea typeface="Osaka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tabLst>
                <a:tab pos="457200" algn="l"/>
              </a:tabLst>
            </a:pP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- il </a:t>
            </a:r>
            <a:r>
              <a:rPr lang="it-IT" sz="2000" i="1" dirty="0">
                <a:latin typeface="+mn-lt"/>
                <a:ea typeface="Osaka"/>
                <a:cs typeface="Times New Roman" panose="02020603050405020304" pitchFamily="18" charset="0"/>
              </a:rPr>
              <a:t>futuro</a:t>
            </a: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 come terreno di “esempi” e di possibile intellegibilità del presente </a:t>
            </a:r>
          </a:p>
          <a:p>
            <a:pPr lvl="0" algn="just">
              <a:spcBef>
                <a:spcPts val="0"/>
              </a:spcBef>
              <a:tabLst>
                <a:tab pos="457200" algn="l"/>
              </a:tabLst>
            </a:pPr>
            <a:endParaRPr lang="it-IT" sz="2000" dirty="0">
              <a:latin typeface="+mn-lt"/>
              <a:ea typeface="Osaka"/>
              <a:cs typeface="Times New Roman" panose="02020603050405020304" pitchFamily="18" charset="0"/>
            </a:endParaRPr>
          </a:p>
          <a:p>
            <a:pPr marL="228600" indent="-228600" algn="just">
              <a:spcBef>
                <a:spcPts val="0"/>
              </a:spcBef>
              <a:buFont typeface="Wingdings" pitchFamily="2" charset="2"/>
              <a:buChar char="Ø"/>
              <a:tabLst>
                <a:tab pos="457200" algn="l"/>
              </a:tabLst>
            </a:pP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il tempo della Rivoluzione</a:t>
            </a:r>
          </a:p>
          <a:p>
            <a:pPr marL="228600" indent="-228600" algn="just">
              <a:spcBef>
                <a:spcPts val="0"/>
              </a:spcBef>
              <a:buFont typeface="Wingdings" pitchFamily="2" charset="2"/>
              <a:buChar char="Ø"/>
              <a:tabLst>
                <a:tab pos="457200" algn="l"/>
              </a:tabLst>
            </a:pPr>
            <a:r>
              <a:rPr lang="it-IT" sz="2000" dirty="0">
                <a:latin typeface="+mn-lt"/>
                <a:ea typeface="Osaka"/>
                <a:cs typeface="Times New Roman" panose="02020603050405020304" pitchFamily="18" charset="0"/>
              </a:rPr>
              <a:t>il viaggio in America di Chateaubriand (1791) e di Tocqueville  (1831-1832) </a:t>
            </a:r>
          </a:p>
          <a:p>
            <a:pPr marL="228600" indent="-228600" algn="just">
              <a:spcBef>
                <a:spcPts val="0"/>
              </a:spcBef>
              <a:buFont typeface="Wingdings" pitchFamily="2" charset="2"/>
              <a:buChar char="Ø"/>
              <a:tabLst>
                <a:tab pos="457200" algn="l"/>
              </a:tabLst>
            </a:pPr>
            <a:r>
              <a:rPr lang="it-IT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la prima metà del Novecento</a:t>
            </a:r>
          </a:p>
          <a:p>
            <a:pPr marL="228600" indent="-228600" algn="just">
              <a:spcBef>
                <a:spcPts val="0"/>
              </a:spcBef>
              <a:buFont typeface="Wingdings" pitchFamily="2" charset="2"/>
              <a:buChar char="Ø"/>
              <a:tabLst>
                <a:tab pos="457200" algn="l"/>
              </a:tabLst>
            </a:pPr>
            <a:r>
              <a:rPr lang="it-IT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una crisi progressiva che si conclude negli anni ‘80 del Novecento</a:t>
            </a:r>
          </a:p>
        </p:txBody>
      </p:sp>
    </p:spTree>
    <p:extLst>
      <p:ext uri="{BB962C8B-B14F-4D97-AF65-F5344CB8AC3E}">
        <p14:creationId xmlns:p14="http://schemas.microsoft.com/office/powerpoint/2010/main" val="311647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9B81B-173F-1BB7-2CBE-FEE159B40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65553AC-7814-1B4B-F969-060478C15C45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 err="1"/>
              <a:t>presentismo</a:t>
            </a:r>
            <a:endParaRPr lang="en-US" sz="1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4CF197-6E82-244C-DAD3-729A4C2B7180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2000" dirty="0">
                <a:solidFill>
                  <a:srgbClr val="7030A0"/>
                </a:solidFill>
                <a:latin typeface="+mn-lt"/>
                <a:cs typeface="Times New Roman" panose="02020603050405020304" pitchFamily="18" charset="0"/>
              </a:rPr>
              <a:t>regime «presentista»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2000" dirty="0">
              <a:solidFill>
                <a:srgbClr val="7030A0"/>
              </a:solidFill>
              <a:latin typeface="+mn-lt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521B93"/>
              </a:buClr>
              <a:buFont typeface="Courier New" panose="02070309020205020404" pitchFamily="49" charset="0"/>
              <a:buChar char="o"/>
            </a:pPr>
            <a:r>
              <a:rPr lang="it-IT" sz="2000" dirty="0">
                <a:latin typeface="+mn-lt"/>
                <a:cs typeface="Times New Roman" panose="02020603050405020304" pitchFamily="18" charset="0"/>
              </a:rPr>
              <a:t>seconda metà del Novecento: periodo di crisi del regime «modernista» e della progressiva affermazione del regime «presentista»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521B93"/>
              </a:buClr>
              <a:buFont typeface="Courier New" panose="02070309020205020404" pitchFamily="49" charset="0"/>
              <a:buChar char="o"/>
            </a:pPr>
            <a:r>
              <a:rPr lang="it-IT" sz="2000" dirty="0">
                <a:latin typeface="+mn-lt"/>
                <a:cs typeface="Times New Roman" panose="02020603050405020304" pitchFamily="18" charset="0"/>
              </a:rPr>
              <a:t>i «punti di rottura», «le faglie temporali»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521B93"/>
              </a:buClr>
              <a:buFont typeface="Courier New" panose="02070309020205020404" pitchFamily="49" charset="0"/>
              <a:buChar char="o"/>
            </a:pPr>
            <a:r>
              <a:rPr lang="it-IT" sz="2000" dirty="0">
                <a:latin typeface="+mn-lt"/>
                <a:cs typeface="Times New Roman" panose="02020603050405020304" pitchFamily="18" charset="0"/>
              </a:rPr>
              <a:t>il funzionamento del regime presentista: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Clr>
                <a:srgbClr val="521B93"/>
              </a:buClr>
              <a:buFont typeface="Font di sistema normale"/>
              <a:buChar char="-"/>
            </a:pPr>
            <a:r>
              <a:rPr lang="it-IT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allungamento e invasività del presente</a:t>
            </a:r>
          </a:p>
          <a:p>
            <a:pPr marL="342900" indent="-342900" algn="just">
              <a:spcBef>
                <a:spcPts val="0"/>
              </a:spcBef>
              <a:buClr>
                <a:srgbClr val="521B93"/>
              </a:buClr>
              <a:buFont typeface="Font di sistema normale"/>
              <a:buChar char="-"/>
            </a:pPr>
            <a:r>
              <a:rPr lang="it-IT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trasformazione del presente in attualità /istantaneità</a:t>
            </a:r>
          </a:p>
          <a:p>
            <a:pPr marL="342900" indent="-342900" algn="just">
              <a:spcBef>
                <a:spcPts val="0"/>
              </a:spcBef>
              <a:buClr>
                <a:srgbClr val="521B93"/>
              </a:buClr>
              <a:buFont typeface="Font di sistema normale"/>
              <a:buChar char="-"/>
            </a:pPr>
            <a:r>
              <a:rPr lang="it-IT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svalutazione del passato (passato è ciò che non riguarda il presente)</a:t>
            </a:r>
          </a:p>
          <a:p>
            <a:pPr marL="342900" indent="-342900" algn="just">
              <a:spcBef>
                <a:spcPts val="0"/>
              </a:spcBef>
              <a:buClr>
                <a:srgbClr val="521B93"/>
              </a:buClr>
              <a:buFont typeface="Font di sistema normale"/>
              <a:buChar char="-"/>
            </a:pPr>
            <a:r>
              <a:rPr lang="it-IT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impossibilità del futuro (ex. precarietà; </a:t>
            </a:r>
            <a:r>
              <a:rPr lang="it-IT" b="1" dirty="0">
                <a:solidFill>
                  <a:srgbClr val="7030A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 distopie</a:t>
            </a:r>
            <a:r>
              <a:rPr lang="it-IT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28600" indent="-228600" algn="just">
              <a:spcBef>
                <a:spcPts val="0"/>
              </a:spcBef>
              <a:buClr>
                <a:srgbClr val="521B93"/>
              </a:buClr>
              <a:buFont typeface="Courier New" panose="02070309020205020404" pitchFamily="49" charset="0"/>
              <a:buChar char="o"/>
            </a:pPr>
            <a:r>
              <a:rPr lang="it-IT" sz="2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diversi tipi di presentismo</a:t>
            </a:r>
          </a:p>
        </p:txBody>
      </p:sp>
    </p:spTree>
    <p:extLst>
      <p:ext uri="{BB962C8B-B14F-4D97-AF65-F5344CB8AC3E}">
        <p14:creationId xmlns:p14="http://schemas.microsoft.com/office/powerpoint/2010/main" val="1298760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34AF9-2698-94A7-14EF-F163BCC28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906AD77E-60EF-3279-FADA-09FC6256BAC2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 err="1"/>
              <a:t>presentismo</a:t>
            </a:r>
            <a:endParaRPr lang="en-US" sz="1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6AAC661-8221-9617-20E4-677E0CA83352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548640" y="1874519"/>
            <a:ext cx="11064240" cy="446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t-IT" b="1" dirty="0" err="1">
                <a:solidFill>
                  <a:schemeClr val="tx1"/>
                </a:solidFill>
                <a:cs typeface="Calibri" panose="020F0502020204030204" pitchFamily="34" charset="0"/>
              </a:rPr>
              <a:t>F</a:t>
            </a:r>
            <a:r>
              <a:rPr lang="it-IT" b="1" dirty="0">
                <a:solidFill>
                  <a:schemeClr val="tx1"/>
                </a:solidFill>
                <a:cs typeface="Calibri" panose="020F0502020204030204" pitchFamily="34" charset="0"/>
              </a:rPr>
              <a:t>. Hartog (intervista, «Il Manifesto», 23 marzo 2023)</a:t>
            </a:r>
          </a:p>
          <a:p>
            <a:pPr algn="just">
              <a:spcBef>
                <a:spcPts val="0"/>
              </a:spcBef>
            </a:pP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Il nostro presente è emerso dal crollo di quello che chiamo il «moderno regime della storicità».</a:t>
            </a:r>
            <a:r>
              <a:rPr lang="it-IT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Quando il futuro ha perso la sua forza di attrazione e ogni ritorno al passato, inteso come modello e portatore di lezioni, è diventato impossibile, è rimasto solo il presente. </a:t>
            </a:r>
            <a:r>
              <a:rPr lang="it-IT" dirty="0">
                <a:solidFill>
                  <a:srgbClr val="7030A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Un presente che, pur non essendo quasi nulla, tendeva a diventare perpetuo, tentava di essere il proprio orizzonte.</a:t>
            </a: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Era necessario non solo vivere con i tempi, ma vivere nel presente. Sono così fioriti slogan come «il futuro comincia adesso». Un modo per dire che in realtà conta solo il presente.</a:t>
            </a:r>
          </a:p>
          <a:p>
            <a:pPr algn="just">
              <a:spcBef>
                <a:spcPts val="0"/>
              </a:spcBef>
            </a:pP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Man mano che il presentismo ha guadagnato terreno, si è diversificato. Non esiste un solo presentismo, e non è affatto uguale per tutti. C’è </a:t>
            </a:r>
            <a:r>
              <a:rPr lang="it-IT" dirty="0">
                <a:solidFill>
                  <a:srgbClr val="7030A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un presentismo sofferto o forzato</a:t>
            </a: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quello di tutti coloro per i quali il progetto è vietato, cioè i disoccupati, i migranti, spesso giovani che vivono, a volte realmente, alla giornata. All’altra estremità dello spettro, c’è </a:t>
            </a:r>
            <a:r>
              <a:rPr lang="it-IT" dirty="0">
                <a:solidFill>
                  <a:srgbClr val="7030A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un presentismo scelto e valorizzato</a:t>
            </a: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quello di coloro che sono stati chiamati i vincitori della globalizzazione, cioè gli agili, i mobili, i flessibili, i connessi. Quello dei bei tempi andati della globalizzazione e del neoliberismo. Senza contare il fatto che oggi siamo passati all’immediatezza dei social network, a un </a:t>
            </a:r>
            <a:r>
              <a:rPr lang="it-IT" dirty="0">
                <a:solidFill>
                  <a:srgbClr val="7030A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presentismo dell’istante </a:t>
            </a:r>
            <a:r>
              <a:rPr lang="it-IT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e, al limite, del nanosecondo, quello dei computer e della finanza.</a:t>
            </a:r>
            <a:endParaRPr lang="it-IT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endParaRPr lang="it-IT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40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8D7A0-E6F4-00F7-BF3E-1F78A2854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E8E7A766-1FA0-2083-2AC1-940D3A434D19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 err="1"/>
              <a:t>presentismo</a:t>
            </a:r>
            <a:endParaRPr lang="en-US" sz="1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ECED48C-2AE6-40DB-528B-AC87AF372ABC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548640" y="1874520"/>
            <a:ext cx="11064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8089FF"/>
              </a:buClr>
              <a:buFont typeface="Wingdings" pitchFamily="2" charset="2"/>
              <a:buChar char="ü"/>
            </a:pPr>
            <a:r>
              <a:rPr lang="it-IT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patrimonio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8089FF"/>
              </a:buClr>
              <a:buFont typeface="Wingdings" pitchFamily="2" charset="2"/>
              <a:buChar char="ü"/>
            </a:pPr>
            <a:endParaRPr lang="it-IT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8089FF"/>
              </a:buClr>
              <a:buFont typeface="Wingdings" pitchFamily="2" charset="2"/>
              <a:buChar char="ü"/>
            </a:pPr>
            <a:r>
              <a:rPr lang="it-IT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memoria/l’era del testimone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8089FF"/>
              </a:buClr>
            </a:pPr>
            <a:endParaRPr lang="it-IT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Clr>
                <a:srgbClr val="8089FF"/>
              </a:buClr>
              <a:buFont typeface="Wingdings" pitchFamily="2" charset="2"/>
              <a:buChar char="ü"/>
            </a:pPr>
            <a:r>
              <a:rPr lang="it-IT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commemorazione</a:t>
            </a:r>
          </a:p>
        </p:txBody>
      </p:sp>
    </p:spTree>
    <p:extLst>
      <p:ext uri="{BB962C8B-B14F-4D97-AF65-F5344CB8AC3E}">
        <p14:creationId xmlns:p14="http://schemas.microsoft.com/office/powerpoint/2010/main" val="127838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8466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PATRIMONIO</a:t>
            </a:r>
            <a:endParaRPr lang="en-US" sz="1200" dirty="0"/>
          </a:p>
        </p:txBody>
      </p:sp>
      <p:sp>
        <p:nvSpPr>
          <p:cNvPr id="5" name="Text 2"/>
          <p:cNvSpPr>
            <a:spLocks noGrp="1"/>
          </p:cNvSpPr>
          <p:nvPr>
            <p:ph type="body" idx="105" hasCustomPrompt="1"/>
          </p:nvPr>
        </p:nvSpPr>
        <p:spPr>
          <a:xfrm>
            <a:off x="361507" y="1286540"/>
            <a:ext cx="5402262" cy="4997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spcBef>
                <a:spcPts val="0"/>
              </a:spcBef>
              <a:buSzPct val="100000"/>
              <a:buFont typeface="Wingdings" pitchFamily="2" charset="2"/>
              <a:buChar char="§"/>
            </a:pPr>
            <a:r>
              <a:rPr lang="it-IT" sz="1500" dirty="0">
                <a:cs typeface="Calibri" panose="020F0502020204030204" pitchFamily="34" charset="0"/>
              </a:rPr>
              <a:t>Nel corso del Novecento, soprattutto dopo la Seconda guerra mondiale, la nozione di patrimonio ha conosciuto una forte </a:t>
            </a:r>
            <a:r>
              <a:rPr lang="it-IT" sz="1500" b="1" dirty="0">
                <a:cs typeface="Calibri" panose="020F0502020204030204" pitchFamily="34" charset="0"/>
              </a:rPr>
              <a:t>istituzionalizzazione</a:t>
            </a:r>
            <a:r>
              <a:rPr lang="it-IT" sz="1500" dirty="0">
                <a:cs typeface="Calibri" panose="020F0502020204030204" pitchFamily="34" charset="0"/>
              </a:rPr>
              <a:t> attraverso organismi internazionali come l’UNESCO, che ne ha promosso una definizione più ampia e inclusiva. Da allora, il patrimonio non riguarda più solo oggetti e monumenti (</a:t>
            </a:r>
            <a:r>
              <a:rPr lang="it-IT" sz="1500" i="1" dirty="0">
                <a:cs typeface="Calibri" panose="020F0502020204030204" pitchFamily="34" charset="0"/>
              </a:rPr>
              <a:t>patrimonio materiale</a:t>
            </a:r>
            <a:r>
              <a:rPr lang="it-IT" sz="1500" dirty="0">
                <a:cs typeface="Calibri" panose="020F0502020204030204" pitchFamily="34" charset="0"/>
              </a:rPr>
              <a:t>), ma anche </a:t>
            </a:r>
            <a:r>
              <a:rPr lang="it-IT" sz="1500" b="1" dirty="0">
                <a:cs typeface="Calibri" panose="020F0502020204030204" pitchFamily="34" charset="0"/>
              </a:rPr>
              <a:t>pratiche, saperi, lingue, rituali e tradizioni orali</a:t>
            </a:r>
            <a:r>
              <a:rPr lang="it-IT" sz="1500" dirty="0">
                <a:cs typeface="Calibri" panose="020F0502020204030204" pitchFamily="34" charset="0"/>
              </a:rPr>
              <a:t> (</a:t>
            </a:r>
            <a:r>
              <a:rPr lang="it-IT" sz="1500" i="1" dirty="0">
                <a:cs typeface="Calibri" panose="020F0502020204030204" pitchFamily="34" charset="0"/>
              </a:rPr>
              <a:t>patrimonio immateriale</a:t>
            </a:r>
            <a:r>
              <a:rPr lang="it-IT" sz="1500" dirty="0">
                <a:cs typeface="Calibri" panose="020F0502020204030204" pitchFamily="34" charset="0"/>
              </a:rPr>
              <a:t>).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itchFamily="2" charset="2"/>
              <a:buChar char="§"/>
            </a:pPr>
            <a:r>
              <a:rPr lang="it-IT" sz="1500" dirty="0">
                <a:cs typeface="Calibri" panose="020F0502020204030204" pitchFamily="34" charset="0"/>
              </a:rPr>
              <a:t>In ambito teorico, il patrimonio è oggi inteso </a:t>
            </a:r>
            <a:r>
              <a:rPr lang="it-IT" sz="1500" b="1" dirty="0">
                <a:cs typeface="Calibri" panose="020F0502020204030204" pitchFamily="34" charset="0"/>
              </a:rPr>
              <a:t>non come una realtà fissa o data</a:t>
            </a:r>
            <a:r>
              <a:rPr lang="it-IT" sz="1500" dirty="0">
                <a:cs typeface="Calibri" panose="020F0502020204030204" pitchFamily="34" charset="0"/>
              </a:rPr>
              <a:t>, ma come </a:t>
            </a:r>
            <a:r>
              <a:rPr lang="it-IT" sz="1500" b="1" dirty="0">
                <a:cs typeface="Calibri" panose="020F0502020204030204" pitchFamily="34" charset="0"/>
              </a:rPr>
              <a:t>una costruzione sociale e culturale</a:t>
            </a:r>
            <a:r>
              <a:rPr lang="it-IT" sz="1500" dirty="0">
                <a:cs typeface="Calibri" panose="020F0502020204030204" pitchFamily="34" charset="0"/>
              </a:rPr>
              <a:t>: ciò che una comunità decide di riconoscere e valorizzare come eredità significativa. Questo implica che il patrimonio è sempre </a:t>
            </a:r>
            <a:r>
              <a:rPr lang="it-IT" sz="1500" b="1" dirty="0">
                <a:cs typeface="Calibri" panose="020F0502020204030204" pitchFamily="34" charset="0"/>
              </a:rPr>
              <a:t>selettivo e politico</a:t>
            </a:r>
            <a:r>
              <a:rPr lang="it-IT" sz="1500" dirty="0">
                <a:cs typeface="Calibri" panose="020F0502020204030204" pitchFamily="34" charset="0"/>
              </a:rPr>
              <a:t> — frutto di scelte, esclusioni, negoziazioni e processi di legittimazione.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itchFamily="2" charset="2"/>
              <a:buChar char="§"/>
            </a:pPr>
            <a:r>
              <a:rPr lang="it-IT" sz="1500" dirty="0">
                <a:cs typeface="Calibri" panose="020F0502020204030204" pitchFamily="34" charset="0"/>
              </a:rPr>
              <a:t>La riflessione contemporanea, influenzata dagli studi postcoloniali e dalla public history, mette in luce anche la dimensione dinamica del patrimonio: esso </a:t>
            </a:r>
            <a:r>
              <a:rPr lang="it-IT" sz="1500" b="1" dirty="0">
                <a:cs typeface="Calibri" panose="020F0502020204030204" pitchFamily="34" charset="0"/>
              </a:rPr>
              <a:t>vive attraverso gli usi, i riusi e i revival</a:t>
            </a:r>
            <a:r>
              <a:rPr lang="it-IT" sz="1500" dirty="0">
                <a:cs typeface="Calibri" panose="020F0502020204030204" pitchFamily="34" charset="0"/>
              </a:rPr>
              <a:t> che ne fanno le comunità, i media e le industrie culturali. In questo senso, parlare di patrimonio oggi significa considerare </a:t>
            </a:r>
            <a:r>
              <a:rPr lang="it-IT" sz="1500" b="1" dirty="0">
                <a:cs typeface="Calibri" panose="020F0502020204030204" pitchFamily="34" charset="0"/>
              </a:rPr>
              <a:t>memoria, identità, conflitto e partecipazione</a:t>
            </a:r>
            <a:r>
              <a:rPr lang="it-IT" sz="1500" dirty="0">
                <a:cs typeface="Calibri" panose="020F0502020204030204" pitchFamily="34" charset="0"/>
              </a:rPr>
              <a:t>, più che semplice conservazione di oggetti del passato</a:t>
            </a:r>
          </a:p>
        </p:txBody>
      </p:sp>
      <p:sp>
        <p:nvSpPr>
          <p:cNvPr id="7" name="Text 3"/>
          <p:cNvSpPr>
            <a:spLocks noGrp="1"/>
          </p:cNvSpPr>
          <p:nvPr>
            <p:ph type="body" idx="108" hasCustomPrompt="1"/>
          </p:nvPr>
        </p:nvSpPr>
        <p:spPr>
          <a:xfrm>
            <a:off x="6216784" y="1286540"/>
            <a:ext cx="5402262" cy="4603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spcBef>
                <a:spcPts val="0"/>
              </a:spcBef>
              <a:buSzPct val="100000"/>
              <a:buFont typeface="Wingdings" pitchFamily="2" charset="2"/>
              <a:buChar char="§"/>
            </a:pPr>
            <a:r>
              <a:rPr lang="it-IT" sz="1500" dirty="0">
                <a:latin typeface="+mn-lt"/>
                <a:cs typeface="Times New Roman" panose="02020603050405020304" pitchFamily="18" charset="0"/>
              </a:rPr>
              <a:t>La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Convenzione 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UNESCO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del 1972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 sulla protezione del patrimonio mondiale culturale e naturale definiva il patrimonio soprattutto in termini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materiali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, comprendendo monumenti, complessi architettonici e siti di valore “universale eccezionale”. Tale impostazione rispecchiava una concezione ereditata dall’Ottocento, legata alla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tutela dei beni tangibili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 come testimonianze eminenti della civiltà e della nazione.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itchFamily="2" charset="2"/>
              <a:buChar char="§"/>
            </a:pPr>
            <a:r>
              <a:rPr lang="it-IT" sz="1500" dirty="0">
                <a:latin typeface="+mn-lt"/>
                <a:cs typeface="Times New Roman" panose="02020603050405020304" pitchFamily="18" charset="0"/>
              </a:rPr>
              <a:t>Con la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Convenzione del 2003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 sul patrimonio culturale immateriale, l’UNESCO ha introdotto una svolta concettuale: il patrimonio non è più soltanto ciò che si conserva, ma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ciò che si pratica, si trasmette e si riconosce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 collettivamente come eredità culturale. Pratiche, rituali, feste, saperi artigianali, tradizioni orali e performative diventano così forme di patrimonio “vivente”, costantemente ricreate dalle comunità.</a:t>
            </a:r>
          </a:p>
          <a:p>
            <a:pPr marL="285750" indent="-285750" algn="just">
              <a:spcBef>
                <a:spcPts val="0"/>
              </a:spcBef>
              <a:buSzPct val="100000"/>
              <a:buFont typeface="Wingdings" pitchFamily="2" charset="2"/>
              <a:buChar char="§"/>
            </a:pPr>
            <a:r>
              <a:rPr lang="it-IT" sz="1500" dirty="0">
                <a:latin typeface="+mn-lt"/>
                <a:cs typeface="Times New Roman" panose="02020603050405020304" pitchFamily="18" charset="0"/>
              </a:rPr>
              <a:t>Ridefinizione del patrimonio come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processo sociale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: esso è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selettivo, negoziato e identitario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, dipendente dal riconoscimento da parte delle comunità che lo producono e lo mantengono. Ne emerge un paradigma </a:t>
            </a:r>
            <a:r>
              <a:rPr lang="it-IT" sz="1500" b="1" dirty="0">
                <a:latin typeface="+mn-lt"/>
                <a:cs typeface="Times New Roman" panose="02020603050405020304" pitchFamily="18" charset="0"/>
              </a:rPr>
              <a:t>partecipativo e inclusivo</a:t>
            </a:r>
            <a:r>
              <a:rPr lang="it-IT" sz="1500" dirty="0">
                <a:latin typeface="+mn-lt"/>
                <a:cs typeface="Times New Roman" panose="02020603050405020304" pitchFamily="18" charset="0"/>
              </a:rPr>
              <a:t>, fondato sul valore della diversità culturale e sulla responsabilità condivisa della trasmissione.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3021</TotalTime>
  <Words>899</Words>
  <Application>Microsoft Macintosh PowerPoint</Application>
  <PresentationFormat>Widescreen</PresentationFormat>
  <Paragraphs>64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Arial</vt:lpstr>
      <vt:lpstr>Calibri</vt:lpstr>
      <vt:lpstr>Cambria</vt:lpstr>
      <vt:lpstr>Courier New</vt:lpstr>
      <vt:lpstr>Font di sistema normale</vt:lpstr>
      <vt:lpstr>Times New Roman</vt:lpstr>
      <vt:lpstr>Wingdings</vt:lpstr>
      <vt:lpstr>Tema di Office</vt:lpstr>
      <vt:lpstr>Storia del tempo presente</vt:lpstr>
      <vt:lpstr>Regimi di storicità: historia magistra vitae, futurismo, presentismo, antropocene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maddalena carli</dc:creator>
  <cp:lastModifiedBy>maddalena carli</cp:lastModifiedBy>
  <cp:revision>5</cp:revision>
  <dcterms:created xsi:type="dcterms:W3CDTF">2026-10-29T07:57:25Z</dcterms:created>
  <dcterms:modified xsi:type="dcterms:W3CDTF">2026-10-31T10:19:15Z</dcterms:modified>
</cp:coreProperties>
</file>