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032587F-37F5-4F26-BF7B-945582098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B7435D6D-2B7A-4533-A081-1E22AC1D1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D57557BC-F378-4946-A093-63D0AED47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66DF75B-8454-4FB5-8859-B412F8F8A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5853FA4D-7E84-4FAF-BE23-B33FDA1B9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5EE01A8A-514D-494E-921A-DB2EAC725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9CBBD74-1A21-470F-BF8F-627BFA481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DAC7E71C-EB9F-444E-A7D0-A41B655488F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7BD271F-911F-4747-973B-3902F2B37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48F44E9-58D0-4410-AA82-83E780E30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4D494C9D-DB5D-448E-B665-39A2318ECA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333750" cy="68580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42160DD-004C-47E9-BC66-4963D3C91203}"/>
              </a:ext>
            </a:extLst>
          </p:cNvPr>
          <p:cNvSpPr>
            <a:spLocks noGrp="1"/>
          </p:cNvSpPr>
          <p:nvPr/>
        </p:nvSpPr>
        <p:spPr>
          <a:xfrm>
            <a:off x="3333750" y="0"/>
            <a:ext cx="152400" cy="6858000"/>
          </a:xfrm>
          <a:prstGeom prst="rect">
            <a:avLst/>
          </a:prstGeom>
          <a:solidFill>
            <a:srgbClr val="B8D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3AB5929-BF95-4712-81A9-23D958F72126}"/>
              </a:ext>
            </a:extLst>
          </p:cNvPr>
          <p:cNvSpPr>
            <a:spLocks noGrp="1"/>
          </p:cNvSpPr>
          <p:nvPr/>
        </p:nvSpPr>
        <p:spPr>
          <a:xfrm>
            <a:off x="523875" y="571500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2767CF6-37D4-4A5C-BD7A-C4F7C195FFAF}"/>
              </a:ext>
            </a:extLst>
          </p:cNvPr>
          <p:cNvSpPr>
            <a:spLocks noGrp="1"/>
          </p:cNvSpPr>
          <p:nvPr/>
        </p:nvSpPr>
        <p:spPr>
          <a:xfrm>
            <a:off x="4143375" y="1333500"/>
            <a:ext cx="666750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75" b="1">
                <a:solidFill>
                  <a:srgbClr val="FFFFFF"/>
                </a:solidFill>
              </a:defRPr>
            </a:defPPr>
          </a:lstStyle>
          <a:p>
            <a:pPr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I fattori interni</a:t>
            </a:r>
          </a:p>
          <a:p>
            <a:pPr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dell’organizzazione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9BB3941-808D-452E-B898-7E95BE3E7686}"/>
              </a:ext>
            </a:extLst>
          </p:cNvPr>
          <p:cNvSpPr>
            <a:spLocks noGrp="1"/>
          </p:cNvSpPr>
          <p:nvPr/>
        </p:nvSpPr>
        <p:spPr>
          <a:xfrm>
            <a:off x="4181475" y="3048000"/>
            <a:ext cx="6572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E8E5FA"/>
                </a:solidFill>
              </a:defRPr>
            </a:defPPr>
          </a:lstStyle>
          <a:p>
            <a:pPr>
              <a:defRPr sz="1650" b="0">
                <a:solidFill>
                  <a:srgbClr val="E8E5FA"/>
                </a:solidFill>
              </a:defRPr>
            </a:pPr>
            <a:r>
              <a:rPr sz="1650" b="0">
                <a:solidFill>
                  <a:srgbClr val="E8E5FA"/>
                </a:solidFill>
              </a:rPr>
              <a:t>Strutture, persone e relazioni che orientano la gestione HR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8712ABF-F7C3-489D-B752-B65626630359}"/>
              </a:ext>
            </a:extLst>
          </p:cNvPr>
          <p:cNvSpPr>
            <a:spLocks noGrp="1"/>
          </p:cNvSpPr>
          <p:nvPr/>
        </p:nvSpPr>
        <p:spPr>
          <a:xfrm>
            <a:off x="4181475" y="4781550"/>
            <a:ext cx="4286250" cy="28575"/>
          </a:xfrm>
          <a:prstGeom prst="rect">
            <a:avLst/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451226E-818E-4A62-A496-ED70F7C184A3}"/>
              </a:ext>
            </a:extLst>
          </p:cNvPr>
          <p:cNvSpPr>
            <a:spLocks noGrp="1"/>
          </p:cNvSpPr>
          <p:nvPr/>
        </p:nvSpPr>
        <p:spPr>
          <a:xfrm>
            <a:off x="4181475" y="5029200"/>
            <a:ext cx="5334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C9CA803-C312-460D-8403-8D4DA4FA6150}"/>
              </a:ext>
            </a:extLst>
          </p:cNvPr>
          <p:cNvSpPr>
            <a:spLocks noGrp="1"/>
          </p:cNvSpPr>
          <p:nvPr/>
        </p:nvSpPr>
        <p:spPr>
          <a:xfrm>
            <a:off x="4181475" y="5410200"/>
            <a:ext cx="533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E8E5FA"/>
                </a:solidFill>
              </a:defRPr>
            </a:defPPr>
          </a:lstStyle>
          <a:p>
            <a:pPr>
              <a:defRPr sz="1050" b="0">
                <a:solidFill>
                  <a:srgbClr val="E8E5FA"/>
                </a:solidFill>
              </a:defRPr>
            </a:pPr>
            <a:r>
              <a:rPr sz="1050" b="0">
                <a:solidFill>
                  <a:srgbClr val="E8E5FA"/>
                </a:solidFill>
              </a:rPr>
              <a:t>Università degli Studi di Teramo</a:t>
            </a:r>
          </a:p>
        </p:txBody>
      </p:sp>
    </p:spTree>
    <p:extLst>
      <p:ext uri="{BB962C8B-B14F-4D97-AF65-F5344CB8AC3E}">
        <p14:creationId xmlns:p14="http://schemas.microsoft.com/office/powerpoint/2010/main" val="1005795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2F9B60F8-84BF-4E90-9779-5643FEFA74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8EEE07C-73FB-495A-A342-00718299715F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9EF5CCB-F915-4F82-AB54-795787A0EF0B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Dal sistema organizzativo ai risultati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8A3C049-BDE6-4120-8034-264637D3150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F70214D-D4A9-4092-8EB1-887F70C30C1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2C5C208-E680-450D-9B30-A2E515BD72F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5C4D265-5A38-4B38-8020-807CD8446E35}"/>
              </a:ext>
            </a:extLst>
          </p:cNvPr>
          <p:cNvSpPr>
            <a:spLocks noGrp="1"/>
          </p:cNvSpPr>
          <p:nvPr/>
        </p:nvSpPr>
        <p:spPr>
          <a:xfrm>
            <a:off x="838200" y="16954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D64D86"/>
                </a:solidFill>
              </a:defRPr>
            </a:defPPr>
          </a:lstStyle>
          <a:p>
            <a:pPr>
              <a:defRPr sz="1650" b="1">
                <a:solidFill>
                  <a:srgbClr val="D64D86"/>
                </a:solidFill>
              </a:defRPr>
            </a:pPr>
            <a:r>
              <a:rPr sz="1650" b="1">
                <a:solidFill>
                  <a:srgbClr val="D64D86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4862A723-C645-49B6-B261-D0FBF914FD82}"/>
              </a:ext>
            </a:extLst>
          </p:cNvPr>
          <p:cNvSpPr>
            <a:spLocks noGrp="1"/>
          </p:cNvSpPr>
          <p:nvPr/>
        </p:nvSpPr>
        <p:spPr>
          <a:xfrm>
            <a:off x="1476375" y="1885950"/>
            <a:ext cx="476250" cy="0"/>
          </a:xfrm>
          <a:prstGeom prst="line">
            <a:avLst/>
          </a:prstGeom>
          <a:noFill/>
          <a:ln w="38100">
            <a:solidFill>
              <a:srgbClr val="B8D8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9363B7B-F0E5-412B-90CD-7484B7912189}"/>
              </a:ext>
            </a:extLst>
          </p:cNvPr>
          <p:cNvSpPr>
            <a:spLocks noGrp="1"/>
          </p:cNvSpPr>
          <p:nvPr/>
        </p:nvSpPr>
        <p:spPr>
          <a:xfrm>
            <a:off x="2143125" y="1695450"/>
            <a:ext cx="2476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Architettura interna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FE7487A-B738-4D56-9E06-6C752888DB00}"/>
              </a:ext>
            </a:extLst>
          </p:cNvPr>
          <p:cNvSpPr>
            <a:spLocks noGrp="1"/>
          </p:cNvSpPr>
          <p:nvPr/>
        </p:nvSpPr>
        <p:spPr>
          <a:xfrm>
            <a:off x="4857750" y="1647825"/>
            <a:ext cx="628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B7087"/>
                </a:solidFill>
              </a:defRPr>
            </a:defPPr>
          </a:lstStyle>
          <a:p>
            <a:pPr>
              <a:defRPr sz="1200" b="0">
                <a:solidFill>
                  <a:srgbClr val="6B7087"/>
                </a:solidFill>
              </a:defRPr>
            </a:pPr>
            <a:r>
              <a:rPr sz="1200" b="0">
                <a:solidFill>
                  <a:srgbClr val="6B7087"/>
                </a:solidFill>
              </a:rPr>
              <a:t>Struttura, risorse e filosofia manageriale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C0443B3-13B2-45DE-95AE-E0BC011F1919}"/>
              </a:ext>
            </a:extLst>
          </p:cNvPr>
          <p:cNvSpPr>
            <a:spLocks noGrp="1"/>
          </p:cNvSpPr>
          <p:nvPr/>
        </p:nvSpPr>
        <p:spPr>
          <a:xfrm>
            <a:off x="838200" y="27241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D64D86"/>
                </a:solidFill>
              </a:defRPr>
            </a:defPPr>
          </a:lstStyle>
          <a:p>
            <a:pPr>
              <a:defRPr sz="1650" b="1">
                <a:solidFill>
                  <a:srgbClr val="D64D86"/>
                </a:solidFill>
              </a:defRPr>
            </a:pPr>
            <a:r>
              <a:rPr sz="1650" b="1">
                <a:solidFill>
                  <a:srgbClr val="D64D86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32E96FB5-7377-4953-A6DF-5B3A154551DF}"/>
              </a:ext>
            </a:extLst>
          </p:cNvPr>
          <p:cNvSpPr>
            <a:spLocks noGrp="1"/>
          </p:cNvSpPr>
          <p:nvPr/>
        </p:nvSpPr>
        <p:spPr>
          <a:xfrm>
            <a:off x="1476375" y="2914650"/>
            <a:ext cx="476250" cy="0"/>
          </a:xfrm>
          <a:prstGeom prst="line">
            <a:avLst/>
          </a:prstGeom>
          <a:noFill/>
          <a:ln w="38100">
            <a:solidFill>
              <a:srgbClr val="B8D8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7DBA43C-CCDF-4845-BFEA-3445BAD83073}"/>
              </a:ext>
            </a:extLst>
          </p:cNvPr>
          <p:cNvSpPr>
            <a:spLocks noGrp="1"/>
          </p:cNvSpPr>
          <p:nvPr/>
        </p:nvSpPr>
        <p:spPr>
          <a:xfrm>
            <a:off x="2143125" y="2724150"/>
            <a:ext cx="2476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Processi sociali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DFCA539-4AA3-49CE-8AB1-ED8E5E81747E}"/>
              </a:ext>
            </a:extLst>
          </p:cNvPr>
          <p:cNvSpPr>
            <a:spLocks noGrp="1"/>
          </p:cNvSpPr>
          <p:nvPr/>
        </p:nvSpPr>
        <p:spPr>
          <a:xfrm>
            <a:off x="4857750" y="2676525"/>
            <a:ext cx="628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B7087"/>
                </a:solidFill>
              </a:defRPr>
            </a:defPPr>
          </a:lstStyle>
          <a:p>
            <a:pPr>
              <a:defRPr sz="1200" b="0">
                <a:solidFill>
                  <a:srgbClr val="6B7087"/>
                </a:solidFill>
              </a:defRPr>
            </a:pPr>
            <a:r>
              <a:rPr sz="1200" b="0">
                <a:solidFill>
                  <a:srgbClr val="6B7087"/>
                </a:solidFill>
              </a:rPr>
              <a:t>Leadership, motivazione, gruppi ed empowerment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5217C28-D9D8-4AA1-ABC0-B8F038AC8DCA}"/>
              </a:ext>
            </a:extLst>
          </p:cNvPr>
          <p:cNvSpPr>
            <a:spLocks noGrp="1"/>
          </p:cNvSpPr>
          <p:nvPr/>
        </p:nvSpPr>
        <p:spPr>
          <a:xfrm>
            <a:off x="838200" y="37528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D64D86"/>
                </a:solidFill>
              </a:defRPr>
            </a:defPPr>
          </a:lstStyle>
          <a:p>
            <a:pPr>
              <a:defRPr sz="1650" b="1">
                <a:solidFill>
                  <a:srgbClr val="D64D86"/>
                </a:solidFill>
              </a:defRPr>
            </a:pPr>
            <a:r>
              <a:rPr sz="1650" b="1">
                <a:solidFill>
                  <a:srgbClr val="D64D86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939E0555-21C5-4494-AB1E-5AA19B2B1AA6}"/>
              </a:ext>
            </a:extLst>
          </p:cNvPr>
          <p:cNvSpPr>
            <a:spLocks noGrp="1"/>
          </p:cNvSpPr>
          <p:nvPr/>
        </p:nvSpPr>
        <p:spPr>
          <a:xfrm>
            <a:off x="1476375" y="3943350"/>
            <a:ext cx="476250" cy="0"/>
          </a:xfrm>
          <a:prstGeom prst="line">
            <a:avLst/>
          </a:prstGeom>
          <a:noFill/>
          <a:ln w="38100">
            <a:solidFill>
              <a:srgbClr val="B8D8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8F946DE-CF86-47F4-B60B-689E493ACD8A}"/>
              </a:ext>
            </a:extLst>
          </p:cNvPr>
          <p:cNvSpPr>
            <a:spLocks noGrp="1"/>
          </p:cNvSpPr>
          <p:nvPr/>
        </p:nvSpPr>
        <p:spPr>
          <a:xfrm>
            <a:off x="2143125" y="3752850"/>
            <a:ext cx="2476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Esperienza del lavoro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C2FCD19-F04F-4F10-ADAD-ACF54E9D676B}"/>
              </a:ext>
            </a:extLst>
          </p:cNvPr>
          <p:cNvSpPr>
            <a:spLocks noGrp="1"/>
          </p:cNvSpPr>
          <p:nvPr/>
        </p:nvSpPr>
        <p:spPr>
          <a:xfrm>
            <a:off x="4857750" y="3705225"/>
            <a:ext cx="628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B7087"/>
                </a:solidFill>
              </a:defRPr>
            </a:defPPr>
          </a:lstStyle>
          <a:p>
            <a:pPr>
              <a:defRPr sz="1200" b="0">
                <a:solidFill>
                  <a:srgbClr val="6B7087"/>
                </a:solidFill>
              </a:defRPr>
            </a:pPr>
            <a:r>
              <a:rPr sz="1200" b="0">
                <a:solidFill>
                  <a:srgbClr val="6B7087"/>
                </a:solidFill>
              </a:rPr>
              <a:t>Cultura, clima, soddisfazione ed engagement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E374F7E-38A0-4FFD-9C52-2A2C1474D4A3}"/>
              </a:ext>
            </a:extLst>
          </p:cNvPr>
          <p:cNvSpPr>
            <a:spLocks noGrp="1"/>
          </p:cNvSpPr>
          <p:nvPr/>
        </p:nvSpPr>
        <p:spPr>
          <a:xfrm>
            <a:off x="838200" y="47815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D64D86"/>
                </a:solidFill>
              </a:defRPr>
            </a:defPPr>
          </a:lstStyle>
          <a:p>
            <a:pPr>
              <a:defRPr sz="1650" b="1">
                <a:solidFill>
                  <a:srgbClr val="D64D86"/>
                </a:solidFill>
              </a:defRPr>
            </a:pPr>
            <a:r>
              <a:rPr sz="1650" b="1">
                <a:solidFill>
                  <a:srgbClr val="D64D86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7D89B723-197C-4770-BC13-328F03E0FC61}"/>
              </a:ext>
            </a:extLst>
          </p:cNvPr>
          <p:cNvSpPr>
            <a:spLocks noGrp="1"/>
          </p:cNvSpPr>
          <p:nvPr/>
        </p:nvSpPr>
        <p:spPr>
          <a:xfrm>
            <a:off x="1476375" y="4972050"/>
            <a:ext cx="476250" cy="0"/>
          </a:xfrm>
          <a:prstGeom prst="line">
            <a:avLst/>
          </a:prstGeom>
          <a:noFill/>
          <a:ln w="38100">
            <a:solidFill>
              <a:srgbClr val="B8D8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C3B2DD2-3372-4609-8CA1-3C4F97BE00B1}"/>
              </a:ext>
            </a:extLst>
          </p:cNvPr>
          <p:cNvSpPr>
            <a:spLocks noGrp="1"/>
          </p:cNvSpPr>
          <p:nvPr/>
        </p:nvSpPr>
        <p:spPr>
          <a:xfrm>
            <a:off x="2143125" y="4781550"/>
            <a:ext cx="2476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Risultati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721E9C4-AC4C-43BB-9923-C2568E3598A5}"/>
              </a:ext>
            </a:extLst>
          </p:cNvPr>
          <p:cNvSpPr>
            <a:spLocks noGrp="1"/>
          </p:cNvSpPr>
          <p:nvPr/>
        </p:nvSpPr>
        <p:spPr>
          <a:xfrm>
            <a:off x="4857750" y="4733925"/>
            <a:ext cx="628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B7087"/>
                </a:solidFill>
              </a:defRPr>
            </a:defPPr>
          </a:lstStyle>
          <a:p>
            <a:pPr>
              <a:defRPr sz="1200" b="0">
                <a:solidFill>
                  <a:srgbClr val="6B7087"/>
                </a:solidFill>
              </a:defRPr>
            </a:pPr>
            <a:r>
              <a:rPr sz="1200" b="0">
                <a:solidFill>
                  <a:srgbClr val="6B7087"/>
                </a:solidFill>
              </a:rPr>
              <a:t>Efficacia, efficienza, sviluppo e sostenibilità</a:t>
            </a:r>
          </a:p>
        </p:txBody>
      </p:sp>
    </p:spTree>
    <p:extLst>
      <p:ext uri="{BB962C8B-B14F-4D97-AF65-F5344CB8AC3E}">
        <p14:creationId xmlns:p14="http://schemas.microsoft.com/office/powerpoint/2010/main" val="39827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4524D9E2-C151-4697-923F-1425CE06DC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F0F1275-8BC2-4B22-A884-6E975D3B4345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SISTEMA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55CA8FF-7720-4364-A493-6DEBE7B089B5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I fattori interni agiscono come un sistema interdipendente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B73D503-EE55-4D2B-92AC-A8FB7DD9561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EA82155-7FEA-41ED-8673-3E48E4526BD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ABF3CBC-7A33-401F-ACD8-154378934AF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03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E7271A6-91FF-46AD-A8E5-CBC7D411A127}"/>
              </a:ext>
            </a:extLst>
          </p:cNvPr>
          <p:cNvSpPr>
            <a:spLocks noGrp="1"/>
          </p:cNvSpPr>
          <p:nvPr/>
        </p:nvSpPr>
        <p:spPr>
          <a:xfrm>
            <a:off x="4333875" y="2476500"/>
            <a:ext cx="3524250" cy="1381125"/>
          </a:xfrm>
          <a:prstGeom prst="roundRect">
            <a:avLst>
              <a:gd name="adj" fmla="val 8276"/>
            </a:avLst>
          </a:prstGeom>
          <a:solidFill>
            <a:srgbClr val="151B3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BA09900-66A0-469E-9B6E-B821E2731219}"/>
              </a:ext>
            </a:extLst>
          </p:cNvPr>
          <p:cNvSpPr>
            <a:spLocks noGrp="1"/>
          </p:cNvSpPr>
          <p:nvPr/>
        </p:nvSpPr>
        <p:spPr>
          <a:xfrm>
            <a:off x="4762500" y="2762250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</a:defRPr>
            </a:defPPr>
          </a:lstStyle>
          <a:p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GESTIONE HR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8A87AA7-77DE-41C7-AC20-85279DF5B2AA}"/>
              </a:ext>
            </a:extLst>
          </p:cNvPr>
          <p:cNvSpPr>
            <a:spLocks noGrp="1"/>
          </p:cNvSpPr>
          <p:nvPr/>
        </p:nvSpPr>
        <p:spPr>
          <a:xfrm>
            <a:off x="4667250" y="32575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E8E5FA"/>
                </a:solidFill>
              </a:defRPr>
            </a:defPPr>
          </a:lstStyle>
          <a:p>
            <a:pPr>
              <a:defRPr sz="1050" b="0">
                <a:solidFill>
                  <a:srgbClr val="E8E5FA"/>
                </a:solidFill>
              </a:defRPr>
            </a:pPr>
            <a:r>
              <a:rPr sz="1050" b="0">
                <a:solidFill>
                  <a:srgbClr val="E8E5FA"/>
                </a:solidFill>
              </a:rPr>
              <a:t>pratiche, relazioni, decisioni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453190CD-7F47-4C6D-8FF5-AEEA4628E2AB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2714625" cy="1000125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CBEF6D17-96D5-471D-B52C-907E9915E1F7}"/>
              </a:ext>
            </a:extLst>
          </p:cNvPr>
          <p:cNvSpPr>
            <a:spLocks noGrp="1"/>
          </p:cNvSpPr>
          <p:nvPr/>
        </p:nvSpPr>
        <p:spPr>
          <a:xfrm>
            <a:off x="1066800" y="19621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F24BFCF-02B2-4809-B043-6E6871E1EAE4}"/>
              </a:ext>
            </a:extLst>
          </p:cNvPr>
          <p:cNvSpPr>
            <a:spLocks noGrp="1"/>
          </p:cNvSpPr>
          <p:nvPr/>
        </p:nvSpPr>
        <p:spPr>
          <a:xfrm>
            <a:off x="1066800" y="20288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66BFDA5-8BE3-4356-BF54-5D97C2671BEB}"/>
              </a:ext>
            </a:extLst>
          </p:cNvPr>
          <p:cNvSpPr>
            <a:spLocks noGrp="1"/>
          </p:cNvSpPr>
          <p:nvPr/>
        </p:nvSpPr>
        <p:spPr>
          <a:xfrm>
            <a:off x="1714500" y="2009775"/>
            <a:ext cx="161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Struttura</a:t>
            </a:r>
          </a:p>
        </p:txBody>
      </p:sp>
      <p:sp>
        <p:nvSpPr>
          <p:cNvPr id="14" name="Connettore 1 13">
            <a:extLst>
              <a:ext uri="{FF2B5EF4-FFF2-40B4-BE49-F238E27FC236}">
                <a16:creationId xmlns:a16="http://schemas.microsoft.com/office/drawing/2014/main" id="{EFFB37B6-3547-484B-9EEA-9A8E2570DC9D}"/>
              </a:ext>
            </a:extLst>
          </p:cNvPr>
          <p:cNvSpPr>
            <a:spLocks noGrp="1"/>
          </p:cNvSpPr>
          <p:nvPr/>
        </p:nvSpPr>
        <p:spPr>
          <a:xfrm>
            <a:off x="3571875" y="2209800"/>
            <a:ext cx="762000" cy="0"/>
          </a:xfrm>
          <a:prstGeom prst="line">
            <a:avLst/>
          </a:prstGeom>
          <a:noFill/>
          <a:ln w="28575">
            <a:solidFill>
              <a:srgbClr val="3F47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778F7349-C69A-4CA1-AA82-EACD39BDDFDF}"/>
              </a:ext>
            </a:extLst>
          </p:cNvPr>
          <p:cNvSpPr>
            <a:spLocks noGrp="1"/>
          </p:cNvSpPr>
          <p:nvPr/>
        </p:nvSpPr>
        <p:spPr>
          <a:xfrm>
            <a:off x="857250" y="4286250"/>
            <a:ext cx="2714625" cy="1000125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EB7D7FE9-3F98-4114-9D84-14EAAFD9D947}"/>
              </a:ext>
            </a:extLst>
          </p:cNvPr>
          <p:cNvSpPr>
            <a:spLocks noGrp="1"/>
          </p:cNvSpPr>
          <p:nvPr/>
        </p:nvSpPr>
        <p:spPr>
          <a:xfrm>
            <a:off x="1066800" y="45339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BB9C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5FF73B9-DBA0-4371-8A91-6F6D9C31FA9B}"/>
              </a:ext>
            </a:extLst>
          </p:cNvPr>
          <p:cNvSpPr>
            <a:spLocks noGrp="1"/>
          </p:cNvSpPr>
          <p:nvPr/>
        </p:nvSpPr>
        <p:spPr>
          <a:xfrm>
            <a:off x="1066800" y="46005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39FD84A-8878-4DBE-91D8-CF5F42D907A5}"/>
              </a:ext>
            </a:extLst>
          </p:cNvPr>
          <p:cNvSpPr>
            <a:spLocks noGrp="1"/>
          </p:cNvSpPr>
          <p:nvPr/>
        </p:nvSpPr>
        <p:spPr>
          <a:xfrm>
            <a:off x="1714500" y="4581525"/>
            <a:ext cx="161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Risorse</a:t>
            </a:r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18714039-910A-46C9-AFBB-E4D94C4B321E}"/>
              </a:ext>
            </a:extLst>
          </p:cNvPr>
          <p:cNvSpPr>
            <a:spLocks noGrp="1"/>
          </p:cNvSpPr>
          <p:nvPr/>
        </p:nvSpPr>
        <p:spPr>
          <a:xfrm>
            <a:off x="3571875" y="4781550"/>
            <a:ext cx="762000" cy="0"/>
          </a:xfrm>
          <a:prstGeom prst="line">
            <a:avLst/>
          </a:prstGeom>
          <a:noFill/>
          <a:ln w="28575">
            <a:solidFill>
              <a:srgbClr val="4BB9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E4155B2F-3739-4A77-A23C-3B4938A79C22}"/>
              </a:ext>
            </a:extLst>
          </p:cNvPr>
          <p:cNvSpPr>
            <a:spLocks noGrp="1"/>
          </p:cNvSpPr>
          <p:nvPr/>
        </p:nvSpPr>
        <p:spPr>
          <a:xfrm>
            <a:off x="8715375" y="1714500"/>
            <a:ext cx="2714625" cy="1000125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0473BBA0-2461-4E69-AD8B-95B749A5D884}"/>
              </a:ext>
            </a:extLst>
          </p:cNvPr>
          <p:cNvSpPr>
            <a:spLocks noGrp="1"/>
          </p:cNvSpPr>
          <p:nvPr/>
        </p:nvSpPr>
        <p:spPr>
          <a:xfrm>
            <a:off x="8924925" y="19621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7758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56415D9-A6D9-41AE-9C33-F1EE47A47927}"/>
              </a:ext>
            </a:extLst>
          </p:cNvPr>
          <p:cNvSpPr>
            <a:spLocks noGrp="1"/>
          </p:cNvSpPr>
          <p:nvPr/>
        </p:nvSpPr>
        <p:spPr>
          <a:xfrm>
            <a:off x="8924925" y="20288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8734F2C-BA68-4AED-ABC7-89062BF20363}"/>
              </a:ext>
            </a:extLst>
          </p:cNvPr>
          <p:cNvSpPr>
            <a:spLocks noGrp="1"/>
          </p:cNvSpPr>
          <p:nvPr/>
        </p:nvSpPr>
        <p:spPr>
          <a:xfrm>
            <a:off x="9572625" y="2009775"/>
            <a:ext cx="161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Filosofia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4CF680D9-3D51-4C5D-A06F-5FCDFD61792D}"/>
              </a:ext>
            </a:extLst>
          </p:cNvPr>
          <p:cNvSpPr>
            <a:spLocks noGrp="1"/>
          </p:cNvSpPr>
          <p:nvPr/>
        </p:nvSpPr>
        <p:spPr>
          <a:xfrm>
            <a:off x="7858125" y="2209800"/>
            <a:ext cx="857250" cy="0"/>
          </a:xfrm>
          <a:prstGeom prst="line">
            <a:avLst/>
          </a:prstGeom>
          <a:noFill/>
          <a:ln w="28575">
            <a:solidFill>
              <a:srgbClr val="7758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942D61DF-7F71-4558-865F-CF2C0DD58194}"/>
              </a:ext>
            </a:extLst>
          </p:cNvPr>
          <p:cNvSpPr>
            <a:spLocks noGrp="1"/>
          </p:cNvSpPr>
          <p:nvPr/>
        </p:nvSpPr>
        <p:spPr>
          <a:xfrm>
            <a:off x="8715375" y="4286250"/>
            <a:ext cx="2714625" cy="1000125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A6272541-8564-4D4F-824E-02F8F5FD715E}"/>
              </a:ext>
            </a:extLst>
          </p:cNvPr>
          <p:cNvSpPr>
            <a:spLocks noGrp="1"/>
          </p:cNvSpPr>
          <p:nvPr/>
        </p:nvSpPr>
        <p:spPr>
          <a:xfrm>
            <a:off x="8924925" y="45339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F3DBD44E-4AD9-462D-A3EA-B13D1537C3EE}"/>
              </a:ext>
            </a:extLst>
          </p:cNvPr>
          <p:cNvSpPr>
            <a:spLocks noGrp="1"/>
          </p:cNvSpPr>
          <p:nvPr/>
        </p:nvSpPr>
        <p:spPr>
          <a:xfrm>
            <a:off x="8924925" y="46005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FA670EA3-5787-40CA-944E-FC88C9693078}"/>
              </a:ext>
            </a:extLst>
          </p:cNvPr>
          <p:cNvSpPr>
            <a:spLocks noGrp="1"/>
          </p:cNvSpPr>
          <p:nvPr/>
        </p:nvSpPr>
        <p:spPr>
          <a:xfrm>
            <a:off x="9572625" y="4581525"/>
            <a:ext cx="161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Relazioni</a:t>
            </a:r>
          </a:p>
        </p:txBody>
      </p:sp>
      <p:sp>
        <p:nvSpPr>
          <p:cNvPr id="29" name="Connettore 1 28">
            <a:extLst>
              <a:ext uri="{FF2B5EF4-FFF2-40B4-BE49-F238E27FC236}">
                <a16:creationId xmlns:a16="http://schemas.microsoft.com/office/drawing/2014/main" id="{F2A7C43B-F2F8-4406-A7C5-49A0F175BE00}"/>
              </a:ext>
            </a:extLst>
          </p:cNvPr>
          <p:cNvSpPr>
            <a:spLocks noGrp="1"/>
          </p:cNvSpPr>
          <p:nvPr/>
        </p:nvSpPr>
        <p:spPr>
          <a:xfrm>
            <a:off x="7858125" y="4781550"/>
            <a:ext cx="857250" cy="0"/>
          </a:xfrm>
          <a:prstGeom prst="line">
            <a:avLst/>
          </a:prstGeom>
          <a:noFill/>
          <a:ln w="28575">
            <a:solidFill>
              <a:srgbClr val="D64D8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D3B088EE-CE6E-4200-AB8E-8AE9E09F0062}"/>
              </a:ext>
            </a:extLst>
          </p:cNvPr>
          <p:cNvSpPr>
            <a:spLocks noGrp="1"/>
          </p:cNvSpPr>
          <p:nvPr/>
        </p:nvSpPr>
        <p:spPr>
          <a:xfrm>
            <a:off x="2381250" y="5476875"/>
            <a:ext cx="7429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Ogni elemento influenza gli altri e modifica l’esperienza dei lavoratori.</a:t>
            </a:r>
          </a:p>
        </p:txBody>
      </p:sp>
    </p:spTree>
    <p:extLst>
      <p:ext uri="{BB962C8B-B14F-4D97-AF65-F5344CB8AC3E}">
        <p14:creationId xmlns:p14="http://schemas.microsoft.com/office/powerpoint/2010/main" val="1739373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4890E3EC-DF3F-4026-93A1-C1132DE195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567D50B-04D2-4F01-95C9-C927CA292D54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OUTPUT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F3F94D1-1E19-4BFD-94BD-1649D02BC6CE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Quattro risultati permettono di valutare il sistema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8B76098-40E8-4644-BF15-350A16E042F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896839C-9300-4DC2-81DE-56EF184504D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B193280-2B06-49FE-BED4-15006C7EF90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04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57073A4-4CBE-43BB-BC48-4488BB19E6E3}"/>
              </a:ext>
            </a:extLst>
          </p:cNvPr>
          <p:cNvSpPr>
            <a:spLocks noGrp="1"/>
          </p:cNvSpPr>
          <p:nvPr/>
        </p:nvSpPr>
        <p:spPr>
          <a:xfrm>
            <a:off x="619125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C4947D89-0508-4677-B7B1-8F6F41E449F7}"/>
              </a:ext>
            </a:extLst>
          </p:cNvPr>
          <p:cNvSpPr>
            <a:spLocks noGrp="1"/>
          </p:cNvSpPr>
          <p:nvPr/>
        </p:nvSpPr>
        <p:spPr>
          <a:xfrm>
            <a:off x="16573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D381C6-BC20-47A5-97B2-9A70BD759D01}"/>
              </a:ext>
            </a:extLst>
          </p:cNvPr>
          <p:cNvSpPr>
            <a:spLocks noGrp="1"/>
          </p:cNvSpPr>
          <p:nvPr/>
        </p:nvSpPr>
        <p:spPr>
          <a:xfrm>
            <a:off x="16573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801974A-BE6F-4BA7-91C7-CF1C110B2EC2}"/>
              </a:ext>
            </a:extLst>
          </p:cNvPr>
          <p:cNvSpPr>
            <a:spLocks noGrp="1"/>
          </p:cNvSpPr>
          <p:nvPr/>
        </p:nvSpPr>
        <p:spPr>
          <a:xfrm>
            <a:off x="857250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Efficacia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CBCA95D-5371-45C4-9B53-2066DD73E2CF}"/>
              </a:ext>
            </a:extLst>
          </p:cNvPr>
          <p:cNvSpPr>
            <a:spLocks noGrp="1"/>
          </p:cNvSpPr>
          <p:nvPr/>
        </p:nvSpPr>
        <p:spPr>
          <a:xfrm>
            <a:off x="885825" y="3714750"/>
            <a:ext cx="20383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Grado di raggiungimento degli obiettivi organizzativi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CA78941-BEA7-48E6-A22C-1E4D02109112}"/>
              </a:ext>
            </a:extLst>
          </p:cNvPr>
          <p:cNvSpPr>
            <a:spLocks noGrp="1"/>
          </p:cNvSpPr>
          <p:nvPr/>
        </p:nvSpPr>
        <p:spPr>
          <a:xfrm>
            <a:off x="3524250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41E4C0DC-C836-4114-9AD3-073967BCD883}"/>
              </a:ext>
            </a:extLst>
          </p:cNvPr>
          <p:cNvSpPr>
            <a:spLocks noGrp="1"/>
          </p:cNvSpPr>
          <p:nvPr/>
        </p:nvSpPr>
        <p:spPr>
          <a:xfrm>
            <a:off x="45624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B8D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5564878-9A6F-45A4-87C8-A187798468DB}"/>
              </a:ext>
            </a:extLst>
          </p:cNvPr>
          <p:cNvSpPr>
            <a:spLocks noGrp="1"/>
          </p:cNvSpPr>
          <p:nvPr/>
        </p:nvSpPr>
        <p:spPr>
          <a:xfrm>
            <a:off x="45624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364D767-52C4-43F6-901D-701FBC2B22FE}"/>
              </a:ext>
            </a:extLst>
          </p:cNvPr>
          <p:cNvSpPr>
            <a:spLocks noGrp="1"/>
          </p:cNvSpPr>
          <p:nvPr/>
        </p:nvSpPr>
        <p:spPr>
          <a:xfrm>
            <a:off x="3762375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Efficienza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D565EFE-FF7A-4A98-86B8-760827C7825B}"/>
              </a:ext>
            </a:extLst>
          </p:cNvPr>
          <p:cNvSpPr>
            <a:spLocks noGrp="1"/>
          </p:cNvSpPr>
          <p:nvPr/>
        </p:nvSpPr>
        <p:spPr>
          <a:xfrm>
            <a:off x="3790950" y="3714750"/>
            <a:ext cx="20383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Rapporto tra risultati ottenuti e risorse impiegate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7692E121-260C-4527-BD2C-5724DF64114A}"/>
              </a:ext>
            </a:extLst>
          </p:cNvPr>
          <p:cNvSpPr>
            <a:spLocks noGrp="1"/>
          </p:cNvSpPr>
          <p:nvPr/>
        </p:nvSpPr>
        <p:spPr>
          <a:xfrm>
            <a:off x="6429375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0231CF2D-98FD-42B1-9258-9D1054EF1805}"/>
              </a:ext>
            </a:extLst>
          </p:cNvPr>
          <p:cNvSpPr>
            <a:spLocks noGrp="1"/>
          </p:cNvSpPr>
          <p:nvPr/>
        </p:nvSpPr>
        <p:spPr>
          <a:xfrm>
            <a:off x="74676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7758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CD62B56-97BA-485E-8E57-A48FB77BF9F6}"/>
              </a:ext>
            </a:extLst>
          </p:cNvPr>
          <p:cNvSpPr>
            <a:spLocks noGrp="1"/>
          </p:cNvSpPr>
          <p:nvPr/>
        </p:nvSpPr>
        <p:spPr>
          <a:xfrm>
            <a:off x="74676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21161CD-07F8-45E0-8970-701BE05894F2}"/>
              </a:ext>
            </a:extLst>
          </p:cNvPr>
          <p:cNvSpPr>
            <a:spLocks noGrp="1"/>
          </p:cNvSpPr>
          <p:nvPr/>
        </p:nvSpPr>
        <p:spPr>
          <a:xfrm>
            <a:off x="6667500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Sviluppo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2B4F83C-5C8B-4965-B52E-54E30FC21466}"/>
              </a:ext>
            </a:extLst>
          </p:cNvPr>
          <p:cNvSpPr>
            <a:spLocks noGrp="1"/>
          </p:cNvSpPr>
          <p:nvPr/>
        </p:nvSpPr>
        <p:spPr>
          <a:xfrm>
            <a:off x="6696075" y="3714750"/>
            <a:ext cx="20383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Capacità di affrontare opportunità e sfide future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F48AC82C-2233-4196-975F-B4E4882B9F99}"/>
              </a:ext>
            </a:extLst>
          </p:cNvPr>
          <p:cNvSpPr>
            <a:spLocks noGrp="1"/>
          </p:cNvSpPr>
          <p:nvPr/>
        </p:nvSpPr>
        <p:spPr>
          <a:xfrm>
            <a:off x="9334500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151B3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D09F480E-C7AB-4080-8F6C-78D856F85EF2}"/>
              </a:ext>
            </a:extLst>
          </p:cNvPr>
          <p:cNvSpPr>
            <a:spLocks noGrp="1"/>
          </p:cNvSpPr>
          <p:nvPr/>
        </p:nvSpPr>
        <p:spPr>
          <a:xfrm>
            <a:off x="1037272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286844C-37E7-4608-B1BA-DC3999C1C887}"/>
              </a:ext>
            </a:extLst>
          </p:cNvPr>
          <p:cNvSpPr>
            <a:spLocks noGrp="1"/>
          </p:cNvSpPr>
          <p:nvPr/>
        </p:nvSpPr>
        <p:spPr>
          <a:xfrm>
            <a:off x="1037272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5284A7CD-8119-4461-82CD-30CC4C5F2BEC}"/>
              </a:ext>
            </a:extLst>
          </p:cNvPr>
          <p:cNvSpPr>
            <a:spLocks noGrp="1"/>
          </p:cNvSpPr>
          <p:nvPr/>
        </p:nvSpPr>
        <p:spPr>
          <a:xfrm>
            <a:off x="9572625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Soddisfazione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EB7B8415-CED8-4B94-BCA8-67234BEDF046}"/>
              </a:ext>
            </a:extLst>
          </p:cNvPr>
          <p:cNvSpPr>
            <a:spLocks noGrp="1"/>
          </p:cNvSpPr>
          <p:nvPr/>
        </p:nvSpPr>
        <p:spPr>
          <a:xfrm>
            <a:off x="9601200" y="3714750"/>
            <a:ext cx="20383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E5FA"/>
                </a:solidFill>
              </a:defRPr>
            </a:defPPr>
          </a:lstStyle>
          <a:p>
            <a:pPr>
              <a:defRPr sz="1125" b="0">
                <a:solidFill>
                  <a:srgbClr val="E8E5FA"/>
                </a:solidFill>
              </a:defRPr>
            </a:pPr>
            <a:r>
              <a:rPr sz="1125" b="0">
                <a:solidFill>
                  <a:srgbClr val="E8E5FA"/>
                </a:solidFill>
              </a:rPr>
              <a:t>Risposta emotiva delle persone verso il lavoro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FC52BE61-318F-417E-A682-E5FF36B0191F}"/>
              </a:ext>
            </a:extLst>
          </p:cNvPr>
          <p:cNvSpPr>
            <a:spLocks noGrp="1"/>
          </p:cNvSpPr>
          <p:nvPr/>
        </p:nvSpPr>
        <p:spPr>
          <a:xfrm>
            <a:off x="1619250" y="5572125"/>
            <a:ext cx="8953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I risultati economici e organizzativi vanno letti insieme alla qualità dell’esperienza lavorativa.</a:t>
            </a:r>
          </a:p>
        </p:txBody>
      </p:sp>
    </p:spTree>
    <p:extLst>
      <p:ext uri="{BB962C8B-B14F-4D97-AF65-F5344CB8AC3E}">
        <p14:creationId xmlns:p14="http://schemas.microsoft.com/office/powerpoint/2010/main" val="1760836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8A896BBE-2F6F-47EF-9D5C-48DEE9574DF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9A8B6EF-FA60-4469-A2FA-7D3357929A06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RUOLO HR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FB4E8AA-E387-4D0D-9F58-4EF9029324DD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La funzione HR governa relazioni oltre che prestazioni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5FB60F5-85EB-4538-9504-CF14A0ECCED0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DA79D42-8D78-4BEB-92E5-C0DF083DA27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9019988-B3D0-4F1D-9D9B-AE8D3B10C04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05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88FCDEA-F89E-431B-B50A-8C84297331AB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286125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7B52F63-FEF5-4510-A575-F09BD7981ADC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4AF8D4C-2637-4FF4-B9F5-50BEBE8AE783}"/>
              </a:ext>
            </a:extLst>
          </p:cNvPr>
          <p:cNvSpPr>
            <a:spLocks noGrp="1"/>
          </p:cNvSpPr>
          <p:nvPr/>
        </p:nvSpPr>
        <p:spPr>
          <a:xfrm>
            <a:off x="990600" y="19812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Livello individuale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0AE64F9-7BF4-4A21-975E-42A38E4B19B3}"/>
              </a:ext>
            </a:extLst>
          </p:cNvPr>
          <p:cNvSpPr>
            <a:spLocks noGrp="1"/>
          </p:cNvSpPr>
          <p:nvPr/>
        </p:nvSpPr>
        <p:spPr>
          <a:xfrm>
            <a:off x="990600" y="2457450"/>
            <a:ext cx="4514850" cy="2447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Competenze, motivazione, performance, benessere e sviluppo professionale.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E933B6FE-68EE-4B2F-97F4-9BE9705BFCAF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286125"/>
          </a:xfrm>
          <a:prstGeom prst="roundRect">
            <a:avLst>
              <a:gd name="adj" fmla="val 3478"/>
            </a:avLst>
          </a:prstGeom>
          <a:solidFill>
            <a:srgbClr val="151B3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A880619-45A2-4D76-9206-68F03440EAAE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13131B6-86C4-4627-8BE5-95AFBC264B51}"/>
              </a:ext>
            </a:extLst>
          </p:cNvPr>
          <p:cNvSpPr>
            <a:spLocks noGrp="1"/>
          </p:cNvSpPr>
          <p:nvPr/>
        </p:nvSpPr>
        <p:spPr>
          <a:xfrm>
            <a:off x="6705600" y="19812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Livello collettivo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4F1B48A-AE11-431B-9A2B-A4080569DA76}"/>
              </a:ext>
            </a:extLst>
          </p:cNvPr>
          <p:cNvSpPr>
            <a:spLocks noGrp="1"/>
          </p:cNvSpPr>
          <p:nvPr/>
        </p:nvSpPr>
        <p:spPr>
          <a:xfrm>
            <a:off x="6705600" y="2457450"/>
            <a:ext cx="4514850" cy="2447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E5FA"/>
                </a:solidFill>
              </a:defRPr>
            </a:defPPr>
          </a:lstStyle>
          <a:p>
            <a:pPr>
              <a:defRPr sz="1125" b="0">
                <a:solidFill>
                  <a:srgbClr val="E8E5FA"/>
                </a:solidFill>
              </a:defRPr>
            </a:pPr>
            <a:r>
              <a:rPr sz="1125" b="0">
                <a:solidFill>
                  <a:srgbClr val="E8E5FA"/>
                </a:solidFill>
              </a:rPr>
              <a:t>Cooperazione nei gruppi, conflitti, fiducia e relazioni tra unità organizzative.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B94C82DE-0E65-4207-89A0-4BD5C5D605FD}"/>
              </a:ext>
            </a:extLst>
          </p:cNvPr>
          <p:cNvSpPr>
            <a:spLocks noGrp="1"/>
          </p:cNvSpPr>
          <p:nvPr/>
        </p:nvSpPr>
        <p:spPr>
          <a:xfrm>
            <a:off x="2381250" y="5476875"/>
            <a:ext cx="7429500" cy="457200"/>
          </a:xfrm>
          <a:prstGeom prst="roundRect">
            <a:avLst>
              <a:gd name="adj" fmla="val 25000"/>
            </a:avLst>
          </a:prstGeom>
          <a:solidFill>
            <a:srgbClr val="E8E5F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B55C0B3-AB1B-4715-A4CF-E8F2AD7E1AE9}"/>
              </a:ext>
            </a:extLst>
          </p:cNvPr>
          <p:cNvSpPr>
            <a:spLocks noGrp="1"/>
          </p:cNvSpPr>
          <p:nvPr/>
        </p:nvSpPr>
        <p:spPr>
          <a:xfrm>
            <a:off x="2619375" y="5572125"/>
            <a:ext cx="695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51B3B"/>
                </a:solidFill>
              </a:defRPr>
            </a:defPPr>
          </a:lstStyle>
          <a:p>
            <a:pPr>
              <a:defRPr sz="1200" b="1">
                <a:solidFill>
                  <a:srgbClr val="151B3B"/>
                </a:solidFill>
              </a:defRPr>
            </a:pPr>
            <a:r>
              <a:rPr sz="1200" b="1">
                <a:solidFill>
                  <a:srgbClr val="151B3B"/>
                </a:solidFill>
              </a:rPr>
              <a:t>Il contributo HR cresce quando collega persone, gruppi e sistema manageriale.</a:t>
            </a:r>
          </a:p>
        </p:txBody>
      </p:sp>
    </p:spTree>
    <p:extLst>
      <p:ext uri="{BB962C8B-B14F-4D97-AF65-F5344CB8AC3E}">
        <p14:creationId xmlns:p14="http://schemas.microsoft.com/office/powerpoint/2010/main" val="1861248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7F90CB74-7208-4C1C-8A5C-92360F0AAF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70809BA-BD6D-434A-8F4D-7076FC55B276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SISTEMA MANAGERIALE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8670805-E978-4F0E-838C-6CB714910F82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Struttura e regole orientano la cooperazione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BACB29BA-D7C6-4F20-8A0A-EDA7F91C9E8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BCD353A-A572-41AF-8342-233ABEDA4CF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AD5AF90-E5C6-467A-9B63-758E29A8DDF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06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17B6C15-863F-4894-9CF2-91B72454158F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880367F9-4900-4790-9E06-EC03644FDCEB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1892F8A-B968-469B-95E2-8A39F2752D9E}"/>
              </a:ext>
            </a:extLst>
          </p:cNvPr>
          <p:cNvSpPr>
            <a:spLocks noGrp="1"/>
          </p:cNvSpPr>
          <p:nvPr/>
        </p:nvSpPr>
        <p:spPr>
          <a:xfrm>
            <a:off x="895350" y="1885950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Job design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A41B750-C3A2-4C28-BF70-ADDECB349185}"/>
              </a:ext>
            </a:extLst>
          </p:cNvPr>
          <p:cNvSpPr>
            <a:spLocks noGrp="1"/>
          </p:cNvSpPr>
          <p:nvPr/>
        </p:nvSpPr>
        <p:spPr>
          <a:xfrm>
            <a:off x="895350" y="2362200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Distribuzione di compiti, autonomia e responsabilità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D33384C-21D1-4E3A-AD1B-C5BAC099C025}"/>
              </a:ext>
            </a:extLst>
          </p:cNvPr>
          <p:cNvSpPr>
            <a:spLocks noGrp="1"/>
          </p:cNvSpPr>
          <p:nvPr/>
        </p:nvSpPr>
        <p:spPr>
          <a:xfrm>
            <a:off x="6381750" y="1714500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A408618-B387-4241-84F0-45102A687BF8}"/>
              </a:ext>
            </a:extLst>
          </p:cNvPr>
          <p:cNvSpPr>
            <a:spLocks noGrp="1"/>
          </p:cNvSpPr>
          <p:nvPr/>
        </p:nvSpPr>
        <p:spPr>
          <a:xfrm>
            <a:off x="6381750" y="1714500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4BB9C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4890247-FB8E-4274-BE83-91009F6C5E27}"/>
              </a:ext>
            </a:extLst>
          </p:cNvPr>
          <p:cNvSpPr>
            <a:spLocks noGrp="1"/>
          </p:cNvSpPr>
          <p:nvPr/>
        </p:nvSpPr>
        <p:spPr>
          <a:xfrm>
            <a:off x="6610350" y="1885950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Risorse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DB6ADD5-3295-4A5E-B18B-ADCE3D966F9E}"/>
              </a:ext>
            </a:extLst>
          </p:cNvPr>
          <p:cNvSpPr>
            <a:spLocks noGrp="1"/>
          </p:cNvSpPr>
          <p:nvPr/>
        </p:nvSpPr>
        <p:spPr>
          <a:xfrm>
            <a:off x="6610350" y="2362200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Spazi, tecnologie e disponibilità finanziarie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02E0DFD-8038-41B1-8D34-0D95CC6A4508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287119CE-4051-4482-866A-19D226964642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7758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5D844E5-2E9A-4532-919B-280009ADB3DD}"/>
              </a:ext>
            </a:extLst>
          </p:cNvPr>
          <p:cNvSpPr>
            <a:spLocks noGrp="1"/>
          </p:cNvSpPr>
          <p:nvPr/>
        </p:nvSpPr>
        <p:spPr>
          <a:xfrm>
            <a:off x="895350" y="3648075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Gerarchia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EB0A065-BAB5-4AFA-9609-EC627A491657}"/>
              </a:ext>
            </a:extLst>
          </p:cNvPr>
          <p:cNvSpPr>
            <a:spLocks noGrp="1"/>
          </p:cNvSpPr>
          <p:nvPr/>
        </p:nvSpPr>
        <p:spPr>
          <a:xfrm>
            <a:off x="895350" y="4124325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Livelli di autorità e canali decisionali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2477E6BA-4091-4861-8284-A00503B6FA58}"/>
              </a:ext>
            </a:extLst>
          </p:cNvPr>
          <p:cNvSpPr>
            <a:spLocks noGrp="1"/>
          </p:cNvSpPr>
          <p:nvPr/>
        </p:nvSpPr>
        <p:spPr>
          <a:xfrm>
            <a:off x="6381750" y="3476625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00E4C906-4812-4BD7-BE23-7FA28692A1B0}"/>
              </a:ext>
            </a:extLst>
          </p:cNvPr>
          <p:cNvSpPr>
            <a:spLocks noGrp="1"/>
          </p:cNvSpPr>
          <p:nvPr/>
        </p:nvSpPr>
        <p:spPr>
          <a:xfrm>
            <a:off x="6381750" y="3476625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10B5469-F046-473E-AC17-F33CDE01588A}"/>
              </a:ext>
            </a:extLst>
          </p:cNvPr>
          <p:cNvSpPr>
            <a:spLocks noGrp="1"/>
          </p:cNvSpPr>
          <p:nvPr/>
        </p:nvSpPr>
        <p:spPr>
          <a:xfrm>
            <a:off x="6610350" y="3648075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Regole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77FF92D-30AB-4206-8547-1E6868B9F3D2}"/>
              </a:ext>
            </a:extLst>
          </p:cNvPr>
          <p:cNvSpPr>
            <a:spLocks noGrp="1"/>
          </p:cNvSpPr>
          <p:nvPr/>
        </p:nvSpPr>
        <p:spPr>
          <a:xfrm>
            <a:off x="6610350" y="4124325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Procedure che rendono prevedibile l’azione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6281C853-44EA-46C7-9B38-DC472C2535E9}"/>
              </a:ext>
            </a:extLst>
          </p:cNvPr>
          <p:cNvSpPr>
            <a:spLocks noGrp="1"/>
          </p:cNvSpPr>
          <p:nvPr/>
        </p:nvSpPr>
        <p:spPr>
          <a:xfrm>
            <a:off x="1714500" y="5524500"/>
            <a:ext cx="8763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Questi meccanismi possono facilitare cooperazione oppure alimentare distanza e conflitto.</a:t>
            </a:r>
          </a:p>
        </p:txBody>
      </p:sp>
    </p:spTree>
    <p:extLst>
      <p:ext uri="{BB962C8B-B14F-4D97-AF65-F5344CB8AC3E}">
        <p14:creationId xmlns:p14="http://schemas.microsoft.com/office/powerpoint/2010/main" val="848314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1EC73713-E807-4E99-AFB8-BE982516C39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6C4D430-237E-4AA8-B017-468CA042964A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FILOSOFIA MANAGERIALE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7B2D333-B06F-4B77-80A2-44811B64A9AE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Teoria X e Teoria Y esprimono due idee della persona al lavoro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F166593-EA69-4B17-9357-DD52F61D91E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4971340-865F-4CF4-BE7F-A2C6A8F3A37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F0721C4-0D21-47F6-87E9-E67635AE113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D292BB7-EEA4-4B72-801A-012DD6805EAD}"/>
              </a:ext>
            </a:extLst>
          </p:cNvPr>
          <p:cNvSpPr>
            <a:spLocks noGrp="1"/>
          </p:cNvSpPr>
          <p:nvPr/>
        </p:nvSpPr>
        <p:spPr>
          <a:xfrm>
            <a:off x="809625" y="1809750"/>
            <a:ext cx="4762500" cy="3381375"/>
          </a:xfrm>
          <a:prstGeom prst="roundRect">
            <a:avLst>
              <a:gd name="adj" fmla="val 338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021E3A2-79D1-4C03-A8A4-49A735BDA623}"/>
              </a:ext>
            </a:extLst>
          </p:cNvPr>
          <p:cNvSpPr>
            <a:spLocks noGrp="1"/>
          </p:cNvSpPr>
          <p:nvPr/>
        </p:nvSpPr>
        <p:spPr>
          <a:xfrm>
            <a:off x="1190625" y="2143125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D64D86"/>
                </a:solidFill>
              </a:defRPr>
            </a:defPPr>
          </a:lstStyle>
          <a:p>
            <a:pPr>
              <a:defRPr sz="1125" b="1">
                <a:solidFill>
                  <a:srgbClr val="D64D86"/>
                </a:solidFill>
              </a:defRPr>
            </a:pPr>
            <a:r>
              <a:rPr sz="1125" b="1">
                <a:solidFill>
                  <a:srgbClr val="D64D86"/>
                </a:solidFill>
              </a:rPr>
              <a:t>TEORIA X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215BE5E-0095-4A1D-82CF-6346B291B77D}"/>
              </a:ext>
            </a:extLst>
          </p:cNvPr>
          <p:cNvSpPr>
            <a:spLocks noGrp="1"/>
          </p:cNvSpPr>
          <p:nvPr/>
        </p:nvSpPr>
        <p:spPr>
          <a:xfrm>
            <a:off x="1190625" y="2571750"/>
            <a:ext cx="3810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6B7087"/>
                </a:solidFill>
              </a:defRPr>
            </a:defPPr>
          </a:lstStyle>
          <a:p>
            <a:pPr>
              <a:defRPr sz="1350" b="0">
                <a:solidFill>
                  <a:srgbClr val="6B7087"/>
                </a:solidFill>
              </a:defRPr>
            </a:pPr>
            <a:r>
              <a:rPr sz="1350" b="0">
                <a:solidFill>
                  <a:srgbClr val="6B7087"/>
                </a:solidFill>
              </a:rPr>
              <a:t>Le persone evitano il lavoro quando possibile.</a:t>
            </a:r>
          </a:p>
          <a:p>
            <a:endParaRPr sz="1350" b="0">
              <a:solidFill>
                <a:srgbClr val="6B7087"/>
              </a:solidFill>
            </a:endParaRPr>
          </a:p>
          <a:p>
            <a:pPr>
              <a:defRPr sz="1350" b="0">
                <a:solidFill>
                  <a:srgbClr val="6B7087"/>
                </a:solidFill>
              </a:defRPr>
            </a:pPr>
            <a:r>
              <a:rPr sz="1350" b="0">
                <a:solidFill>
                  <a:srgbClr val="6B7087"/>
                </a:solidFill>
              </a:rPr>
              <a:t>Il controllo esterno guida il comportamento.</a:t>
            </a:r>
          </a:p>
          <a:p>
            <a:endParaRPr sz="1350" b="0">
              <a:solidFill>
                <a:srgbClr val="6B7087"/>
              </a:solidFill>
            </a:endParaRPr>
          </a:p>
          <a:p>
            <a:pPr>
              <a:defRPr sz="1350" b="0">
                <a:solidFill>
                  <a:srgbClr val="6B7087"/>
                </a:solidFill>
              </a:defRPr>
            </a:pPr>
            <a:r>
              <a:rPr sz="1350" b="0">
                <a:solidFill>
                  <a:srgbClr val="6B7087"/>
                </a:solidFill>
              </a:rPr>
              <a:t>La responsabilità resta concentrata nella gerarchia.</a:t>
            </a:r>
          </a:p>
          <a:p>
            <a:endParaRPr sz="1350" b="0">
              <a:solidFill>
                <a:srgbClr val="6B7087"/>
              </a:solidFill>
            </a:endParaRPr>
          </a:p>
          <a:p>
            <a:pPr>
              <a:defRPr sz="1350" b="0">
                <a:solidFill>
                  <a:srgbClr val="6B7087"/>
                </a:solidFill>
              </a:defRPr>
            </a:pPr>
            <a:r>
              <a:rPr sz="1350" b="0">
                <a:solidFill>
                  <a:srgbClr val="6B7087"/>
                </a:solidFill>
              </a:rPr>
              <a:t>Valutazione e ricompense seguono una logica prevalentemente verticale.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E54BC096-018E-4E71-9527-C5EBA5847F9A}"/>
              </a:ext>
            </a:extLst>
          </p:cNvPr>
          <p:cNvSpPr>
            <a:spLocks noGrp="1"/>
          </p:cNvSpPr>
          <p:nvPr/>
        </p:nvSpPr>
        <p:spPr>
          <a:xfrm>
            <a:off x="6619875" y="1809750"/>
            <a:ext cx="4762500" cy="3381375"/>
          </a:xfrm>
          <a:prstGeom prst="roundRect">
            <a:avLst>
              <a:gd name="adj" fmla="val 3380"/>
            </a:avLst>
          </a:prstGeom>
          <a:solidFill>
            <a:srgbClr val="151B3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CCBD3BF-9856-48D1-85C3-F85C766EC0BF}"/>
              </a:ext>
            </a:extLst>
          </p:cNvPr>
          <p:cNvSpPr>
            <a:spLocks noGrp="1"/>
          </p:cNvSpPr>
          <p:nvPr/>
        </p:nvSpPr>
        <p:spPr>
          <a:xfrm>
            <a:off x="7000875" y="2143125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B8D84B"/>
                </a:solidFill>
              </a:defRPr>
            </a:defPPr>
          </a:lstStyle>
          <a:p>
            <a:pPr>
              <a:defRPr sz="1125" b="1">
                <a:solidFill>
                  <a:srgbClr val="B8D84B"/>
                </a:solidFill>
              </a:defRPr>
            </a:pPr>
            <a:r>
              <a:rPr sz="1125" b="1">
                <a:solidFill>
                  <a:srgbClr val="B8D84B"/>
                </a:solidFill>
              </a:rPr>
              <a:t>TEORIA Y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297AA54-EC58-48A9-A8A2-0DE6A1ACC1CD}"/>
              </a:ext>
            </a:extLst>
          </p:cNvPr>
          <p:cNvSpPr>
            <a:spLocks noGrp="1"/>
          </p:cNvSpPr>
          <p:nvPr/>
        </p:nvSpPr>
        <p:spPr>
          <a:xfrm>
            <a:off x="7000875" y="2571750"/>
            <a:ext cx="3810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FFFFFF"/>
                </a:solidFill>
              </a:defRPr>
            </a:defPPr>
          </a:lstStyle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Le persone possono autodirigersi verso obiettivi condivisi.</a:t>
            </a:r>
          </a:p>
          <a:p>
            <a:endParaRPr sz="1350" b="0">
              <a:solidFill>
                <a:srgbClr val="FFFFFF"/>
              </a:solidFill>
            </a:endParaRP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L’impegno cresce con senso e partecipazione.</a:t>
            </a:r>
          </a:p>
          <a:p>
            <a:endParaRPr sz="1350" b="0">
              <a:solidFill>
                <a:srgbClr val="FFFFFF"/>
              </a:solidFill>
            </a:endParaRP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Le persone cercano responsabilità nelle condizioni adeguate.</a:t>
            </a:r>
          </a:p>
          <a:p>
            <a:endParaRPr sz="1350" b="0">
              <a:solidFill>
                <a:srgbClr val="FFFFFF"/>
              </a:solidFill>
            </a:endParaRP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Il manager crea contesti che favoriscono iniziativa.</a:t>
            </a:r>
          </a:p>
        </p:txBody>
      </p:sp>
    </p:spTree>
    <p:extLst>
      <p:ext uri="{BB962C8B-B14F-4D97-AF65-F5344CB8AC3E}">
        <p14:creationId xmlns:p14="http://schemas.microsoft.com/office/powerpoint/2010/main" val="174222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0FAD036D-F9C6-416D-AA31-9DF02E9D47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6036926-4193-411E-B9B7-169213F4B291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LEADERSHIP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B0EF63D-75BC-403C-A729-3242D9AF7EEB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La partecipazione cresce lungo un continuum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A4C9F9B-FF95-4535-BDB8-FF9599FF7E1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E30609B-1DAE-4D27-9ADB-B534B7E28C0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F1804E3-8E29-46DA-BA95-9D3CF55BAC5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08</a:t>
            </a:r>
          </a:p>
        </p:txBody>
      </p:sp>
      <p:sp>
        <p:nvSpPr>
          <p:cNvPr id="7" name="Connettore 1 6">
            <a:extLst>
              <a:ext uri="{FF2B5EF4-FFF2-40B4-BE49-F238E27FC236}">
                <a16:creationId xmlns:a16="http://schemas.microsoft.com/office/drawing/2014/main" id="{B263225E-FCEE-4B13-8C5B-E0E9BE230FAF}"/>
              </a:ext>
            </a:extLst>
          </p:cNvPr>
          <p:cNvSpPr>
            <a:spLocks noGrp="1"/>
          </p:cNvSpPr>
          <p:nvPr/>
        </p:nvSpPr>
        <p:spPr>
          <a:xfrm>
            <a:off x="1524000" y="3429000"/>
            <a:ext cx="9144000" cy="0"/>
          </a:xfrm>
          <a:prstGeom prst="line">
            <a:avLst/>
          </a:prstGeom>
          <a:noFill/>
          <a:ln w="76200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860E51C-1CC0-4916-8EE5-408BCB49F0F5}"/>
              </a:ext>
            </a:extLst>
          </p:cNvPr>
          <p:cNvSpPr>
            <a:spLocks noGrp="1"/>
          </p:cNvSpPr>
          <p:nvPr/>
        </p:nvSpPr>
        <p:spPr>
          <a:xfrm>
            <a:off x="1333500" y="3048000"/>
            <a:ext cx="762000" cy="762000"/>
          </a:xfrm>
          <a:prstGeom prst="roundRect">
            <a:avLst>
              <a:gd name="adj" fmla="val 15000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0E01187-5543-4DA0-8ACB-485F9B2FC4DB}"/>
              </a:ext>
            </a:extLst>
          </p:cNvPr>
          <p:cNvSpPr>
            <a:spLocks noGrp="1"/>
          </p:cNvSpPr>
          <p:nvPr/>
        </p:nvSpPr>
        <p:spPr>
          <a:xfrm>
            <a:off x="1333500" y="3248025"/>
            <a:ext cx="762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C7D1B7F-1281-4C0D-BF16-B8390AB1AFF7}"/>
              </a:ext>
            </a:extLst>
          </p:cNvPr>
          <p:cNvSpPr>
            <a:spLocks noGrp="1"/>
          </p:cNvSpPr>
          <p:nvPr/>
        </p:nvSpPr>
        <p:spPr>
          <a:xfrm>
            <a:off x="904875" y="409575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Direttiva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C42189D0-132A-42F8-8B0E-312E0D766586}"/>
              </a:ext>
            </a:extLst>
          </p:cNvPr>
          <p:cNvSpPr>
            <a:spLocks noGrp="1"/>
          </p:cNvSpPr>
          <p:nvPr/>
        </p:nvSpPr>
        <p:spPr>
          <a:xfrm>
            <a:off x="4000500" y="3048000"/>
            <a:ext cx="762000" cy="762000"/>
          </a:xfrm>
          <a:prstGeom prst="roundRect">
            <a:avLst>
              <a:gd name="adj" fmla="val 15000"/>
            </a:avLst>
          </a:prstGeom>
          <a:solidFill>
            <a:srgbClr val="7758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6BA6D8F-BEDF-4AE1-A8B8-8DCB5521425A}"/>
              </a:ext>
            </a:extLst>
          </p:cNvPr>
          <p:cNvSpPr>
            <a:spLocks noGrp="1"/>
          </p:cNvSpPr>
          <p:nvPr/>
        </p:nvSpPr>
        <p:spPr>
          <a:xfrm>
            <a:off x="4000500" y="3248025"/>
            <a:ext cx="762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003185D-C92A-411C-98A0-A89389A6C2B4}"/>
              </a:ext>
            </a:extLst>
          </p:cNvPr>
          <p:cNvSpPr>
            <a:spLocks noGrp="1"/>
          </p:cNvSpPr>
          <p:nvPr/>
        </p:nvSpPr>
        <p:spPr>
          <a:xfrm>
            <a:off x="3571875" y="409575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Consultiva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10ED256B-9A48-47DE-8AAB-6274B6EA678E}"/>
              </a:ext>
            </a:extLst>
          </p:cNvPr>
          <p:cNvSpPr>
            <a:spLocks noGrp="1"/>
          </p:cNvSpPr>
          <p:nvPr/>
        </p:nvSpPr>
        <p:spPr>
          <a:xfrm>
            <a:off x="6667500" y="3048000"/>
            <a:ext cx="762000" cy="762000"/>
          </a:xfrm>
          <a:prstGeom prst="roundRect">
            <a:avLst>
              <a:gd name="adj" fmla="val 15000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772AFAC-0D4F-4AF1-B038-EE57564B0DCD}"/>
              </a:ext>
            </a:extLst>
          </p:cNvPr>
          <p:cNvSpPr>
            <a:spLocks noGrp="1"/>
          </p:cNvSpPr>
          <p:nvPr/>
        </p:nvSpPr>
        <p:spPr>
          <a:xfrm>
            <a:off x="6667500" y="3248025"/>
            <a:ext cx="762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A75BED5-3D2C-423D-9B07-DD207A465077}"/>
              </a:ext>
            </a:extLst>
          </p:cNvPr>
          <p:cNvSpPr>
            <a:spLocks noGrp="1"/>
          </p:cNvSpPr>
          <p:nvPr/>
        </p:nvSpPr>
        <p:spPr>
          <a:xfrm>
            <a:off x="6238875" y="409575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Partecipativa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C49548CE-9E48-44BC-B252-BC2FC23DA4B2}"/>
              </a:ext>
            </a:extLst>
          </p:cNvPr>
          <p:cNvSpPr>
            <a:spLocks noGrp="1"/>
          </p:cNvSpPr>
          <p:nvPr/>
        </p:nvSpPr>
        <p:spPr>
          <a:xfrm>
            <a:off x="9334500" y="3048000"/>
            <a:ext cx="762000" cy="762000"/>
          </a:xfrm>
          <a:prstGeom prst="roundRect">
            <a:avLst>
              <a:gd name="adj" fmla="val 15000"/>
            </a:avLst>
          </a:prstGeom>
          <a:solidFill>
            <a:srgbClr val="B8D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443D4B7-BE29-46EA-A479-3F72BE39617C}"/>
              </a:ext>
            </a:extLst>
          </p:cNvPr>
          <p:cNvSpPr>
            <a:spLocks noGrp="1"/>
          </p:cNvSpPr>
          <p:nvPr/>
        </p:nvSpPr>
        <p:spPr>
          <a:xfrm>
            <a:off x="9334500" y="3248025"/>
            <a:ext cx="762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4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B40D292-8BA3-4320-8E34-DFA3741A205C}"/>
              </a:ext>
            </a:extLst>
          </p:cNvPr>
          <p:cNvSpPr>
            <a:spLocks noGrp="1"/>
          </p:cNvSpPr>
          <p:nvPr/>
        </p:nvSpPr>
        <p:spPr>
          <a:xfrm>
            <a:off x="8905875" y="409575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Delegante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16DDACB-9B1B-4D19-833B-7A4560F09EAC}"/>
              </a:ext>
            </a:extLst>
          </p:cNvPr>
          <p:cNvSpPr>
            <a:spLocks noGrp="1"/>
          </p:cNvSpPr>
          <p:nvPr/>
        </p:nvSpPr>
        <p:spPr>
          <a:xfrm>
            <a:off x="952500" y="5000625"/>
            <a:ext cx="409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6B7087"/>
                </a:solidFill>
              </a:defRPr>
            </a:defPPr>
          </a:lstStyle>
          <a:p>
            <a:pPr>
              <a:defRPr sz="1200" b="1">
                <a:solidFill>
                  <a:srgbClr val="6B7087"/>
                </a:solidFill>
              </a:defRPr>
            </a:pPr>
            <a:r>
              <a:rPr sz="1200" b="1">
                <a:solidFill>
                  <a:srgbClr val="6B7087"/>
                </a:solidFill>
              </a:rPr>
              <a:t>Uso prevalente dell’autorità manageriale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A205FF5-ED4F-4DC1-A10B-A4D54DD1B9A7}"/>
              </a:ext>
            </a:extLst>
          </p:cNvPr>
          <p:cNvSpPr>
            <a:spLocks noGrp="1"/>
          </p:cNvSpPr>
          <p:nvPr/>
        </p:nvSpPr>
        <p:spPr>
          <a:xfrm>
            <a:off x="7191375" y="5000625"/>
            <a:ext cx="3810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6B7087"/>
                </a:solidFill>
              </a:defRPr>
            </a:defPPr>
          </a:lstStyle>
          <a:p>
            <a:pPr>
              <a:defRPr sz="1200" b="1">
                <a:solidFill>
                  <a:srgbClr val="6B7087"/>
                </a:solidFill>
              </a:defRPr>
            </a:pPr>
            <a:r>
              <a:rPr sz="1200" b="1">
                <a:solidFill>
                  <a:srgbClr val="6B7087"/>
                </a:solidFill>
              </a:rPr>
              <a:t>Autonomia e decisione condivisa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F9FD8246-3AF0-499B-86DC-3112C7C09C36}"/>
              </a:ext>
            </a:extLst>
          </p:cNvPr>
          <p:cNvSpPr>
            <a:spLocks noGrp="1"/>
          </p:cNvSpPr>
          <p:nvPr/>
        </p:nvSpPr>
        <p:spPr>
          <a:xfrm>
            <a:off x="2952750" y="5572125"/>
            <a:ext cx="6286500" cy="400050"/>
          </a:xfrm>
          <a:prstGeom prst="roundRect">
            <a:avLst>
              <a:gd name="adj" fmla="val 28571"/>
            </a:avLst>
          </a:prstGeom>
          <a:solidFill>
            <a:srgbClr val="E8E5F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9CD8780A-169E-44B3-8AD4-A476E8A457C8}"/>
              </a:ext>
            </a:extLst>
          </p:cNvPr>
          <p:cNvSpPr>
            <a:spLocks noGrp="1"/>
          </p:cNvSpPr>
          <p:nvPr/>
        </p:nvSpPr>
        <p:spPr>
          <a:xfrm>
            <a:off x="3190875" y="5638800"/>
            <a:ext cx="581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51B3B"/>
                </a:solidFill>
              </a:defRPr>
            </a:defPPr>
          </a:lstStyle>
          <a:p>
            <a:pPr>
              <a:defRPr sz="1200" b="1">
                <a:solidFill>
                  <a:srgbClr val="151B3B"/>
                </a:solidFill>
              </a:defRPr>
            </a:pPr>
            <a:r>
              <a:rPr sz="1200" b="1">
                <a:solidFill>
                  <a:srgbClr val="151B3B"/>
                </a:solidFill>
              </a:rPr>
              <a:t>Lo stile efficace dipende da compito, competenze e contesto.</a:t>
            </a:r>
          </a:p>
        </p:txBody>
      </p:sp>
    </p:spTree>
    <p:extLst>
      <p:ext uri="{BB962C8B-B14F-4D97-AF65-F5344CB8AC3E}">
        <p14:creationId xmlns:p14="http://schemas.microsoft.com/office/powerpoint/2010/main" val="1997149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92F23C51-B9F4-45D7-A8CF-7D35FC8692E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BF45504-9795-4580-8058-4BCA149A8541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EMPOWERMENT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B961157-98C3-44F5-8BDB-8903C568EF67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Autonomia, risorse e fiducia sostengono la responsabilità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E79807B-0548-4E88-843A-C41DC943CCA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BD17EC7-3534-4667-A46C-18F10A1700C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3B37067-841E-43F7-8A8D-83B78CAE19D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09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76DEE71-08A6-4842-A600-66949727135E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3381375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E31987C-99E7-466A-A624-A5A1BFCB95E1}"/>
              </a:ext>
            </a:extLst>
          </p:cNvPr>
          <p:cNvSpPr>
            <a:spLocks noGrp="1"/>
          </p:cNvSpPr>
          <p:nvPr/>
        </p:nvSpPr>
        <p:spPr>
          <a:xfrm>
            <a:off x="22479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C428667-C031-4546-ADC7-B3C7D5F12AB8}"/>
              </a:ext>
            </a:extLst>
          </p:cNvPr>
          <p:cNvSpPr>
            <a:spLocks noGrp="1"/>
          </p:cNvSpPr>
          <p:nvPr/>
        </p:nvSpPr>
        <p:spPr>
          <a:xfrm>
            <a:off x="22479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8A0E51B-13F9-4A2C-855F-E7F8B04F3894}"/>
              </a:ext>
            </a:extLst>
          </p:cNvPr>
          <p:cNvSpPr>
            <a:spLocks noGrp="1"/>
          </p:cNvSpPr>
          <p:nvPr/>
        </p:nvSpPr>
        <p:spPr>
          <a:xfrm>
            <a:off x="1190625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51B3B"/>
                </a:solidFill>
              </a:defRPr>
            </a:defPPr>
          </a:lstStyle>
          <a:p>
            <a:pPr>
              <a:defRPr sz="1500" b="1">
                <a:solidFill>
                  <a:srgbClr val="151B3B"/>
                </a:solidFill>
              </a:defRPr>
            </a:pPr>
            <a:r>
              <a:rPr sz="1500" b="1">
                <a:solidFill>
                  <a:srgbClr val="151B3B"/>
                </a:solidFill>
              </a:rPr>
              <a:t>Individuale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6B9C940-EF59-4798-B54B-577D6B6D4FBB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25241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B7087"/>
                </a:solidFill>
              </a:defRPr>
            </a:defPPr>
          </a:lstStyle>
          <a:p>
            <a:pPr>
              <a:defRPr sz="1200" b="0">
                <a:solidFill>
                  <a:srgbClr val="6B7087"/>
                </a:solidFill>
              </a:defRPr>
            </a:pPr>
            <a:r>
              <a:rPr sz="1200" b="0">
                <a:solidFill>
                  <a:srgbClr val="6B7087"/>
                </a:solidFill>
              </a:rPr>
              <a:t>Supporto psicologico, autoefficacia e capacità di scelta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9E030B6F-9247-42C0-8FC8-7208BC307D66}"/>
              </a:ext>
            </a:extLst>
          </p:cNvPr>
          <p:cNvSpPr>
            <a:spLocks noGrp="1"/>
          </p:cNvSpPr>
          <p:nvPr/>
        </p:nvSpPr>
        <p:spPr>
          <a:xfrm>
            <a:off x="4572000" y="1952625"/>
            <a:ext cx="3381375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6D37FDDD-F2AE-4185-9F0B-40F609A5FF1C}"/>
              </a:ext>
            </a:extLst>
          </p:cNvPr>
          <p:cNvSpPr>
            <a:spLocks noGrp="1"/>
          </p:cNvSpPr>
          <p:nvPr/>
        </p:nvSpPr>
        <p:spPr>
          <a:xfrm>
            <a:off x="60102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7758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A3477CA-4EFD-4ECE-B037-9B7C8AB82BA5}"/>
              </a:ext>
            </a:extLst>
          </p:cNvPr>
          <p:cNvSpPr>
            <a:spLocks noGrp="1"/>
          </p:cNvSpPr>
          <p:nvPr/>
        </p:nvSpPr>
        <p:spPr>
          <a:xfrm>
            <a:off x="60102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19D3D26-E48C-4921-BB24-F6A0C11C28D5}"/>
              </a:ext>
            </a:extLst>
          </p:cNvPr>
          <p:cNvSpPr>
            <a:spLocks noGrp="1"/>
          </p:cNvSpPr>
          <p:nvPr/>
        </p:nvSpPr>
        <p:spPr>
          <a:xfrm>
            <a:off x="4953000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51B3B"/>
                </a:solidFill>
              </a:defRPr>
            </a:defPPr>
          </a:lstStyle>
          <a:p>
            <a:pPr>
              <a:defRPr sz="1500" b="1">
                <a:solidFill>
                  <a:srgbClr val="151B3B"/>
                </a:solidFill>
              </a:defRPr>
            </a:pPr>
            <a:r>
              <a:rPr sz="1500" b="1">
                <a:solidFill>
                  <a:srgbClr val="151B3B"/>
                </a:solidFill>
              </a:rPr>
              <a:t>Gruppo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E1B77F4-AB30-4002-9282-BE1F53E31294}"/>
              </a:ext>
            </a:extLst>
          </p:cNvPr>
          <p:cNvSpPr>
            <a:spLocks noGrp="1"/>
          </p:cNvSpPr>
          <p:nvPr/>
        </p:nvSpPr>
        <p:spPr>
          <a:xfrm>
            <a:off x="5000625" y="3714750"/>
            <a:ext cx="25241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B7087"/>
                </a:solidFill>
              </a:defRPr>
            </a:defPPr>
          </a:lstStyle>
          <a:p>
            <a:pPr>
              <a:defRPr sz="1200" b="0">
                <a:solidFill>
                  <a:srgbClr val="6B7087"/>
                </a:solidFill>
              </a:defRPr>
            </a:pPr>
            <a:r>
              <a:rPr sz="1200" b="0">
                <a:solidFill>
                  <a:srgbClr val="6B7087"/>
                </a:solidFill>
              </a:rPr>
              <a:t>Leadership condivisa e partecipazione alle decisioni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ADC7E6B3-8D20-4117-9EBD-CA238DE81937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381375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B98C695A-BFBA-4246-A91E-E6E0C13B5434}"/>
              </a:ext>
            </a:extLst>
          </p:cNvPr>
          <p:cNvSpPr>
            <a:spLocks noGrp="1"/>
          </p:cNvSpPr>
          <p:nvPr/>
        </p:nvSpPr>
        <p:spPr>
          <a:xfrm>
            <a:off x="97726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4255639-1BB6-4F9A-B910-04A2945A3E75}"/>
              </a:ext>
            </a:extLst>
          </p:cNvPr>
          <p:cNvSpPr>
            <a:spLocks noGrp="1"/>
          </p:cNvSpPr>
          <p:nvPr/>
        </p:nvSpPr>
        <p:spPr>
          <a:xfrm>
            <a:off x="97726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ED6AA39-FBB5-44A5-99D7-D374B3189502}"/>
              </a:ext>
            </a:extLst>
          </p:cNvPr>
          <p:cNvSpPr>
            <a:spLocks noGrp="1"/>
          </p:cNvSpPr>
          <p:nvPr/>
        </p:nvSpPr>
        <p:spPr>
          <a:xfrm>
            <a:off x="8715375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51B3B"/>
                </a:solidFill>
              </a:defRPr>
            </a:defPPr>
          </a:lstStyle>
          <a:p>
            <a:pPr>
              <a:defRPr sz="1500" b="1">
                <a:solidFill>
                  <a:srgbClr val="151B3B"/>
                </a:solidFill>
              </a:defRPr>
            </a:pPr>
            <a:r>
              <a:rPr sz="1500" b="1">
                <a:solidFill>
                  <a:srgbClr val="151B3B"/>
                </a:solidFill>
              </a:rPr>
              <a:t>Organizzazione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F47EE52-A1AA-406C-A7B4-7086466DCBA3}"/>
              </a:ext>
            </a:extLst>
          </p:cNvPr>
          <p:cNvSpPr>
            <a:spLocks noGrp="1"/>
          </p:cNvSpPr>
          <p:nvPr/>
        </p:nvSpPr>
        <p:spPr>
          <a:xfrm>
            <a:off x="8763000" y="3714750"/>
            <a:ext cx="25241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B7087"/>
                </a:solidFill>
              </a:defRPr>
            </a:defPPr>
          </a:lstStyle>
          <a:p>
            <a:pPr>
              <a:defRPr sz="1200" b="0">
                <a:solidFill>
                  <a:srgbClr val="6B7087"/>
                </a:solidFill>
              </a:defRPr>
            </a:pPr>
            <a:r>
              <a:rPr sz="1200" b="0">
                <a:solidFill>
                  <a:srgbClr val="6B7087"/>
                </a:solidFill>
              </a:rPr>
              <a:t>Strutture, informazioni e pratiche che distribuiscono potere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9F5F101-113E-416D-8357-CD0CE3BB4C82}"/>
              </a:ext>
            </a:extLst>
          </p:cNvPr>
          <p:cNvSpPr>
            <a:spLocks noGrp="1"/>
          </p:cNvSpPr>
          <p:nvPr/>
        </p:nvSpPr>
        <p:spPr>
          <a:xfrm>
            <a:off x="1428750" y="5381625"/>
            <a:ext cx="9334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La formazione e la delega producono empowerment solo quando l’organizzazione accetta iniziativa e apprendimento.</a:t>
            </a:r>
          </a:p>
        </p:txBody>
      </p:sp>
    </p:spTree>
    <p:extLst>
      <p:ext uri="{BB962C8B-B14F-4D97-AF65-F5344CB8AC3E}">
        <p14:creationId xmlns:p14="http://schemas.microsoft.com/office/powerpoint/2010/main" val="284435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1B1DD35C-2B0D-4A70-8E31-2CFE33CCF4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FE957CD-650F-4E2B-8DA2-015749795A5A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MOTIVAZIONE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5723EFC-CE5E-4CA8-8461-BA2388A79F26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La motivazione nasce dall’incontro tra persona e contesto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DFB4A39-8B0F-48B1-9A36-B5464460E3A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EC6191A-D735-4D81-B254-0F94EED6628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95A5828-5D04-4C8A-A8D4-C9E4E5458AC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10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5133B37-CF74-4935-BEF2-235FCDFD3FA5}"/>
              </a:ext>
            </a:extLst>
          </p:cNvPr>
          <p:cNvSpPr>
            <a:spLocks noGrp="1"/>
          </p:cNvSpPr>
          <p:nvPr/>
        </p:nvSpPr>
        <p:spPr>
          <a:xfrm>
            <a:off x="4476750" y="2428875"/>
            <a:ext cx="3238500" cy="1428750"/>
          </a:xfrm>
          <a:prstGeom prst="roundRect">
            <a:avLst>
              <a:gd name="adj" fmla="val 8000"/>
            </a:avLst>
          </a:prstGeom>
          <a:solidFill>
            <a:srgbClr val="151B3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8DFDE32-C475-4614-91C6-6A185881BED3}"/>
              </a:ext>
            </a:extLst>
          </p:cNvPr>
          <p:cNvSpPr>
            <a:spLocks noGrp="1"/>
          </p:cNvSpPr>
          <p:nvPr/>
        </p:nvSpPr>
        <p:spPr>
          <a:xfrm>
            <a:off x="4810125" y="2781300"/>
            <a:ext cx="2571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</a:defRPr>
            </a:defPPr>
          </a:lstStyle>
          <a:p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MOTIVAZIONE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1A646BA-AD31-4899-843A-912E0582D183}"/>
              </a:ext>
            </a:extLst>
          </p:cNvPr>
          <p:cNvSpPr>
            <a:spLocks noGrp="1"/>
          </p:cNvSpPr>
          <p:nvPr/>
        </p:nvSpPr>
        <p:spPr>
          <a:xfrm>
            <a:off x="4762500" y="3286125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E8E5FA"/>
                </a:solidFill>
              </a:defRPr>
            </a:defPPr>
          </a:lstStyle>
          <a:p>
            <a:pPr>
              <a:defRPr sz="1050" b="0">
                <a:solidFill>
                  <a:srgbClr val="E8E5FA"/>
                </a:solidFill>
              </a:defRPr>
            </a:pPr>
            <a:r>
              <a:rPr sz="1050" b="0">
                <a:solidFill>
                  <a:srgbClr val="E8E5FA"/>
                </a:solidFill>
              </a:rPr>
              <a:t>direzione e intensità dell’impegno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9B45F138-98B5-4D56-86CA-EA4590820436}"/>
              </a:ext>
            </a:extLst>
          </p:cNvPr>
          <p:cNvSpPr>
            <a:spLocks noGrp="1"/>
          </p:cNvSpPr>
          <p:nvPr/>
        </p:nvSpPr>
        <p:spPr>
          <a:xfrm>
            <a:off x="952500" y="1905000"/>
            <a:ext cx="26670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68BE99A-D7ED-498F-AF2F-55A7A346EA1C}"/>
              </a:ext>
            </a:extLst>
          </p:cNvPr>
          <p:cNvSpPr>
            <a:spLocks noGrp="1"/>
          </p:cNvSpPr>
          <p:nvPr/>
        </p:nvSpPr>
        <p:spPr>
          <a:xfrm>
            <a:off x="1143000" y="21336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9598338-4009-4355-8064-F707328921E2}"/>
              </a:ext>
            </a:extLst>
          </p:cNvPr>
          <p:cNvSpPr>
            <a:spLocks noGrp="1"/>
          </p:cNvSpPr>
          <p:nvPr/>
        </p:nvSpPr>
        <p:spPr>
          <a:xfrm>
            <a:off x="1143000" y="22002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47434B1-C666-4466-B012-52A5E17288A1}"/>
              </a:ext>
            </a:extLst>
          </p:cNvPr>
          <p:cNvSpPr>
            <a:spLocks noGrp="1"/>
          </p:cNvSpPr>
          <p:nvPr/>
        </p:nvSpPr>
        <p:spPr>
          <a:xfrm>
            <a:off x="1790700" y="2190750"/>
            <a:ext cx="1571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Bisogni</a:t>
            </a:r>
          </a:p>
        </p:txBody>
      </p:sp>
      <p:sp>
        <p:nvSpPr>
          <p:cNvPr id="14" name="Connettore 1 13">
            <a:extLst>
              <a:ext uri="{FF2B5EF4-FFF2-40B4-BE49-F238E27FC236}">
                <a16:creationId xmlns:a16="http://schemas.microsoft.com/office/drawing/2014/main" id="{0FB75B77-0191-4058-A119-8FF2C74552E3}"/>
              </a:ext>
            </a:extLst>
          </p:cNvPr>
          <p:cNvSpPr>
            <a:spLocks noGrp="1"/>
          </p:cNvSpPr>
          <p:nvPr/>
        </p:nvSpPr>
        <p:spPr>
          <a:xfrm>
            <a:off x="3619500" y="2381250"/>
            <a:ext cx="857250" cy="0"/>
          </a:xfrm>
          <a:prstGeom prst="line">
            <a:avLst/>
          </a:prstGeom>
          <a:noFill/>
          <a:ln w="28575">
            <a:solidFill>
              <a:srgbClr val="D64D8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B09A6B34-3334-4898-B040-DE64ABB1A532}"/>
              </a:ext>
            </a:extLst>
          </p:cNvPr>
          <p:cNvSpPr>
            <a:spLocks noGrp="1"/>
          </p:cNvSpPr>
          <p:nvPr/>
        </p:nvSpPr>
        <p:spPr>
          <a:xfrm>
            <a:off x="952500" y="4286250"/>
            <a:ext cx="26670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365F7881-90A5-4230-9333-27C8B556FDCE}"/>
              </a:ext>
            </a:extLst>
          </p:cNvPr>
          <p:cNvSpPr>
            <a:spLocks noGrp="1"/>
          </p:cNvSpPr>
          <p:nvPr/>
        </p:nvSpPr>
        <p:spPr>
          <a:xfrm>
            <a:off x="1143000" y="45148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7758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D387CFB-918A-4578-B2D3-D04051210F2F}"/>
              </a:ext>
            </a:extLst>
          </p:cNvPr>
          <p:cNvSpPr>
            <a:spLocks noGrp="1"/>
          </p:cNvSpPr>
          <p:nvPr/>
        </p:nvSpPr>
        <p:spPr>
          <a:xfrm>
            <a:off x="1143000" y="45815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34D2589-AC3B-4196-B903-B79ECB6F9CAF}"/>
              </a:ext>
            </a:extLst>
          </p:cNvPr>
          <p:cNvSpPr>
            <a:spLocks noGrp="1"/>
          </p:cNvSpPr>
          <p:nvPr/>
        </p:nvSpPr>
        <p:spPr>
          <a:xfrm>
            <a:off x="1790700" y="4572000"/>
            <a:ext cx="1571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Aspettative</a:t>
            </a:r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96018173-8AF3-4F4B-BE2F-7C54332B3810}"/>
              </a:ext>
            </a:extLst>
          </p:cNvPr>
          <p:cNvSpPr>
            <a:spLocks noGrp="1"/>
          </p:cNvSpPr>
          <p:nvPr/>
        </p:nvSpPr>
        <p:spPr>
          <a:xfrm>
            <a:off x="3619500" y="4762500"/>
            <a:ext cx="857250" cy="0"/>
          </a:xfrm>
          <a:prstGeom prst="line">
            <a:avLst/>
          </a:prstGeom>
          <a:noFill/>
          <a:ln w="28575">
            <a:solidFill>
              <a:srgbClr val="7758C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EF38DFF6-FEF5-47B6-B204-04C38CBC00F4}"/>
              </a:ext>
            </a:extLst>
          </p:cNvPr>
          <p:cNvSpPr>
            <a:spLocks noGrp="1"/>
          </p:cNvSpPr>
          <p:nvPr/>
        </p:nvSpPr>
        <p:spPr>
          <a:xfrm>
            <a:off x="8572500" y="1905000"/>
            <a:ext cx="26670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D463D3EF-BDCC-4483-A4A0-02A1850D5015}"/>
              </a:ext>
            </a:extLst>
          </p:cNvPr>
          <p:cNvSpPr>
            <a:spLocks noGrp="1"/>
          </p:cNvSpPr>
          <p:nvPr/>
        </p:nvSpPr>
        <p:spPr>
          <a:xfrm>
            <a:off x="8763000" y="21336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B8D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5EB00CF-8093-48FE-90C3-E58F7CF8DE63}"/>
              </a:ext>
            </a:extLst>
          </p:cNvPr>
          <p:cNvSpPr>
            <a:spLocks noGrp="1"/>
          </p:cNvSpPr>
          <p:nvPr/>
        </p:nvSpPr>
        <p:spPr>
          <a:xfrm>
            <a:off x="8763000" y="22002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412CB53-F2DD-4BC6-B2F6-B1AFF56AE2B7}"/>
              </a:ext>
            </a:extLst>
          </p:cNvPr>
          <p:cNvSpPr>
            <a:spLocks noGrp="1"/>
          </p:cNvSpPr>
          <p:nvPr/>
        </p:nvSpPr>
        <p:spPr>
          <a:xfrm>
            <a:off x="9410700" y="2190750"/>
            <a:ext cx="1571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Equità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4F40F245-8344-45FB-A87B-C3FFFEB775B0}"/>
              </a:ext>
            </a:extLst>
          </p:cNvPr>
          <p:cNvSpPr>
            <a:spLocks noGrp="1"/>
          </p:cNvSpPr>
          <p:nvPr/>
        </p:nvSpPr>
        <p:spPr>
          <a:xfrm>
            <a:off x="7715250" y="2381250"/>
            <a:ext cx="857250" cy="0"/>
          </a:xfrm>
          <a:prstGeom prst="line">
            <a:avLst/>
          </a:prstGeom>
          <a:noFill/>
          <a:ln w="28575">
            <a:solidFill>
              <a:srgbClr val="B8D8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A14BDD98-FFCB-4190-872E-59A20E40C0FF}"/>
              </a:ext>
            </a:extLst>
          </p:cNvPr>
          <p:cNvSpPr>
            <a:spLocks noGrp="1"/>
          </p:cNvSpPr>
          <p:nvPr/>
        </p:nvSpPr>
        <p:spPr>
          <a:xfrm>
            <a:off x="8572500" y="4286250"/>
            <a:ext cx="26670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A7A8DAF5-131B-43C8-A248-D9B95B2C7546}"/>
              </a:ext>
            </a:extLst>
          </p:cNvPr>
          <p:cNvSpPr>
            <a:spLocks noGrp="1"/>
          </p:cNvSpPr>
          <p:nvPr/>
        </p:nvSpPr>
        <p:spPr>
          <a:xfrm>
            <a:off x="8763000" y="45148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1E686A0-E4B0-4C96-86E3-3B5846714E5B}"/>
              </a:ext>
            </a:extLst>
          </p:cNvPr>
          <p:cNvSpPr>
            <a:spLocks noGrp="1"/>
          </p:cNvSpPr>
          <p:nvPr/>
        </p:nvSpPr>
        <p:spPr>
          <a:xfrm>
            <a:off x="8763000" y="45815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2A0D3146-2D6B-41B0-ABC3-99A538EFBFAD}"/>
              </a:ext>
            </a:extLst>
          </p:cNvPr>
          <p:cNvSpPr>
            <a:spLocks noGrp="1"/>
          </p:cNvSpPr>
          <p:nvPr/>
        </p:nvSpPr>
        <p:spPr>
          <a:xfrm>
            <a:off x="9410700" y="4572000"/>
            <a:ext cx="1571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Rinforzi</a:t>
            </a:r>
          </a:p>
        </p:txBody>
      </p:sp>
      <p:sp>
        <p:nvSpPr>
          <p:cNvPr id="29" name="Connettore 1 28">
            <a:extLst>
              <a:ext uri="{FF2B5EF4-FFF2-40B4-BE49-F238E27FC236}">
                <a16:creationId xmlns:a16="http://schemas.microsoft.com/office/drawing/2014/main" id="{54E73706-1F29-429E-AEF2-A330B6FD9F74}"/>
              </a:ext>
            </a:extLst>
          </p:cNvPr>
          <p:cNvSpPr>
            <a:spLocks noGrp="1"/>
          </p:cNvSpPr>
          <p:nvPr/>
        </p:nvSpPr>
        <p:spPr>
          <a:xfrm>
            <a:off x="7715250" y="4762500"/>
            <a:ext cx="857250" cy="0"/>
          </a:xfrm>
          <a:prstGeom prst="line">
            <a:avLst/>
          </a:prstGeom>
          <a:noFill/>
          <a:ln w="28575">
            <a:solidFill>
              <a:srgbClr val="3F47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1B1C9CB4-AED7-4EAA-98DE-15259E639E15}"/>
              </a:ext>
            </a:extLst>
          </p:cNvPr>
          <p:cNvSpPr>
            <a:spLocks noGrp="1"/>
          </p:cNvSpPr>
          <p:nvPr/>
        </p:nvSpPr>
        <p:spPr>
          <a:xfrm>
            <a:off x="1714500" y="5476875"/>
            <a:ext cx="876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Le teorie spiegano aspetti diversi. Nessuna singola leva motiva tutte le persone nello stesso modo.</a:t>
            </a:r>
          </a:p>
        </p:txBody>
      </p:sp>
    </p:spTree>
    <p:extLst>
      <p:ext uri="{BB962C8B-B14F-4D97-AF65-F5344CB8AC3E}">
        <p14:creationId xmlns:p14="http://schemas.microsoft.com/office/powerpoint/2010/main" val="651054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4EF7C14A-9C30-4DB8-A5C2-F2C0B8F7ED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A8E8819-0889-4CCD-A587-38CF00BD16B3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ENGAGEMENT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9807087-539F-4408-B2D3-CC8B009E8EEE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Energia, coinvolgimento e legame definiscono l’engagement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D5C96CD-18F8-4215-9BFA-722E015B381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3913E26-CA2B-4EAF-AFBC-2D764734378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27F7951-7918-42EA-A25E-FEF0D254EA8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11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E61A05E-1583-4308-9C6C-DAA09A5B4632}"/>
              </a:ext>
            </a:extLst>
          </p:cNvPr>
          <p:cNvSpPr>
            <a:spLocks noGrp="1"/>
          </p:cNvSpPr>
          <p:nvPr/>
        </p:nvSpPr>
        <p:spPr>
          <a:xfrm>
            <a:off x="904875" y="16192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1A7344B-4D0A-48B1-A2CD-254F31911CA8}"/>
              </a:ext>
            </a:extLst>
          </p:cNvPr>
          <p:cNvSpPr>
            <a:spLocks noGrp="1"/>
          </p:cNvSpPr>
          <p:nvPr/>
        </p:nvSpPr>
        <p:spPr>
          <a:xfrm>
            <a:off x="1143000" y="1762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B8D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6CCB78F-AA27-4159-91C0-D42173F709F0}"/>
              </a:ext>
            </a:extLst>
          </p:cNvPr>
          <p:cNvSpPr>
            <a:spLocks noGrp="1"/>
          </p:cNvSpPr>
          <p:nvPr/>
        </p:nvSpPr>
        <p:spPr>
          <a:xfrm>
            <a:off x="1143000" y="1828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7FA2089-2F0D-401D-88E0-0B47E94952C0}"/>
              </a:ext>
            </a:extLst>
          </p:cNvPr>
          <p:cNvSpPr>
            <a:spLocks noGrp="1"/>
          </p:cNvSpPr>
          <p:nvPr/>
        </p:nvSpPr>
        <p:spPr>
          <a:xfrm>
            <a:off x="1905000" y="17811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Energia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DA52955-3060-4FA8-9D0D-7F3F79D8E690}"/>
              </a:ext>
            </a:extLst>
          </p:cNvPr>
          <p:cNvSpPr>
            <a:spLocks noGrp="1"/>
          </p:cNvSpPr>
          <p:nvPr/>
        </p:nvSpPr>
        <p:spPr>
          <a:xfrm>
            <a:off x="4191000" y="17335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Impegno sostenuto nello svolgimento del lavoro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7C67C8D-3895-4CC8-8D4D-CE50F4666E13}"/>
              </a:ext>
            </a:extLst>
          </p:cNvPr>
          <p:cNvSpPr>
            <a:spLocks noGrp="1"/>
          </p:cNvSpPr>
          <p:nvPr/>
        </p:nvSpPr>
        <p:spPr>
          <a:xfrm>
            <a:off x="904875" y="26479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49F46E23-9B55-4329-A80D-1712E36E6A3F}"/>
              </a:ext>
            </a:extLst>
          </p:cNvPr>
          <p:cNvSpPr>
            <a:spLocks noGrp="1"/>
          </p:cNvSpPr>
          <p:nvPr/>
        </p:nvSpPr>
        <p:spPr>
          <a:xfrm>
            <a:off x="1143000" y="27908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D55CE3B-7BC7-4311-A692-550B33A97E65}"/>
              </a:ext>
            </a:extLst>
          </p:cNvPr>
          <p:cNvSpPr>
            <a:spLocks noGrp="1"/>
          </p:cNvSpPr>
          <p:nvPr/>
        </p:nvSpPr>
        <p:spPr>
          <a:xfrm>
            <a:off x="1143000" y="28575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103802A-40D0-44AB-842A-05C78FD27E99}"/>
              </a:ext>
            </a:extLst>
          </p:cNvPr>
          <p:cNvSpPr>
            <a:spLocks noGrp="1"/>
          </p:cNvSpPr>
          <p:nvPr/>
        </p:nvSpPr>
        <p:spPr>
          <a:xfrm>
            <a:off x="1905000" y="28098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Coinvolgimento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EF94260-C52D-4CF2-96BE-69A6E7F84D0C}"/>
              </a:ext>
            </a:extLst>
          </p:cNvPr>
          <p:cNvSpPr>
            <a:spLocks noGrp="1"/>
          </p:cNvSpPr>
          <p:nvPr/>
        </p:nvSpPr>
        <p:spPr>
          <a:xfrm>
            <a:off x="4191000" y="27622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Partecipazione attiva e iniziativa personale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FC668702-7ADF-4EBD-ABD6-9E5E231E95D8}"/>
              </a:ext>
            </a:extLst>
          </p:cNvPr>
          <p:cNvSpPr>
            <a:spLocks noGrp="1"/>
          </p:cNvSpPr>
          <p:nvPr/>
        </p:nvSpPr>
        <p:spPr>
          <a:xfrm>
            <a:off x="904875" y="36766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38FCBA89-A50D-4CA3-83F4-604DE417574F}"/>
              </a:ext>
            </a:extLst>
          </p:cNvPr>
          <p:cNvSpPr>
            <a:spLocks noGrp="1"/>
          </p:cNvSpPr>
          <p:nvPr/>
        </p:nvSpPr>
        <p:spPr>
          <a:xfrm>
            <a:off x="1143000" y="38195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3E8B06E-EBC9-49CC-8EC4-7E46AF53BD90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929C110-6B13-4184-AB61-68AA3D3BB274}"/>
              </a:ext>
            </a:extLst>
          </p:cNvPr>
          <p:cNvSpPr>
            <a:spLocks noGrp="1"/>
          </p:cNvSpPr>
          <p:nvPr/>
        </p:nvSpPr>
        <p:spPr>
          <a:xfrm>
            <a:off x="1905000" y="38385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Soddisfazione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2050536-CC4C-46FF-87B0-E99C0C82694F}"/>
              </a:ext>
            </a:extLst>
          </p:cNvPr>
          <p:cNvSpPr>
            <a:spLocks noGrp="1"/>
          </p:cNvSpPr>
          <p:nvPr/>
        </p:nvSpPr>
        <p:spPr>
          <a:xfrm>
            <a:off x="4191000" y="37909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Valutazione emotiva positiva dell’esperienza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6A256CCC-11F0-4202-ADA5-8086856A78C9}"/>
              </a:ext>
            </a:extLst>
          </p:cNvPr>
          <p:cNvSpPr>
            <a:spLocks noGrp="1"/>
          </p:cNvSpPr>
          <p:nvPr/>
        </p:nvSpPr>
        <p:spPr>
          <a:xfrm>
            <a:off x="904875" y="47053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0AA7EAFF-8FC6-457F-9CBC-EAEA1608D783}"/>
              </a:ext>
            </a:extLst>
          </p:cNvPr>
          <p:cNvSpPr>
            <a:spLocks noGrp="1"/>
          </p:cNvSpPr>
          <p:nvPr/>
        </p:nvSpPr>
        <p:spPr>
          <a:xfrm>
            <a:off x="1143000" y="4848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7758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75DBDDE-4B84-4D38-8C20-038FC79CFD74}"/>
              </a:ext>
            </a:extLst>
          </p:cNvPr>
          <p:cNvSpPr>
            <a:spLocks noGrp="1"/>
          </p:cNvSpPr>
          <p:nvPr/>
        </p:nvSpPr>
        <p:spPr>
          <a:xfrm>
            <a:off x="1143000" y="4914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1773A9F-8750-4CA8-851F-50B0675914E4}"/>
              </a:ext>
            </a:extLst>
          </p:cNvPr>
          <p:cNvSpPr>
            <a:spLocks noGrp="1"/>
          </p:cNvSpPr>
          <p:nvPr/>
        </p:nvSpPr>
        <p:spPr>
          <a:xfrm>
            <a:off x="1905000" y="48672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51B3B"/>
                </a:solidFill>
              </a:defRPr>
            </a:defPPr>
          </a:lstStyle>
          <a:p>
            <a:pPr>
              <a:defRPr sz="1350" b="1">
                <a:solidFill>
                  <a:srgbClr val="151B3B"/>
                </a:solidFill>
              </a:defRPr>
            </a:pPr>
            <a:r>
              <a:rPr sz="1350" b="1">
                <a:solidFill>
                  <a:srgbClr val="151B3B"/>
                </a:solidFill>
              </a:rPr>
              <a:t>Commitment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2C4BD82-F142-4846-A283-8AC3C604E4B9}"/>
              </a:ext>
            </a:extLst>
          </p:cNvPr>
          <p:cNvSpPr>
            <a:spLocks noGrp="1"/>
          </p:cNvSpPr>
          <p:nvPr/>
        </p:nvSpPr>
        <p:spPr>
          <a:xfrm>
            <a:off x="4191000" y="48196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Desiderio di contribuire e restare nell’organizzazione</a:t>
            </a:r>
          </a:p>
        </p:txBody>
      </p:sp>
    </p:spTree>
    <p:extLst>
      <p:ext uri="{BB962C8B-B14F-4D97-AF65-F5344CB8AC3E}">
        <p14:creationId xmlns:p14="http://schemas.microsoft.com/office/powerpoint/2010/main" val="1823053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D733E96C-F6F0-46C6-AD1A-6D85118B3F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2DAC393-541C-460C-81F7-E64832D62BFB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GRUPPI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D01589D-E232-436F-9563-D9A6B072B94E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I gruppi trasformano competenze individuali in azione collettiva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3A18740F-F4BA-4D30-8D6A-4815D44F02F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A255C53-2FE5-4848-9A58-998FB4015DF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209B9A9-FEA1-4306-8DA4-2BB31DF5128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12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9A44105-A629-4819-B2CA-14B837C6DB39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286125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8F72399-72EC-436A-BFAB-B17DD975A3A3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310DFC2-6BF7-4DDA-A29D-185BB85F82D1}"/>
              </a:ext>
            </a:extLst>
          </p:cNvPr>
          <p:cNvSpPr>
            <a:spLocks noGrp="1"/>
          </p:cNvSpPr>
          <p:nvPr/>
        </p:nvSpPr>
        <p:spPr>
          <a:xfrm>
            <a:off x="990600" y="19812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51B3B"/>
                </a:solidFill>
              </a:defRPr>
            </a:defPPr>
          </a:lstStyle>
          <a:p>
            <a:pPr>
              <a:defRPr sz="1425" b="1">
                <a:solidFill>
                  <a:srgbClr val="151B3B"/>
                </a:solidFill>
              </a:defRPr>
            </a:pPr>
            <a:r>
              <a:rPr sz="1425" b="1">
                <a:solidFill>
                  <a:srgbClr val="151B3B"/>
                </a:solidFill>
              </a:rPr>
              <a:t>Gruppi formali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C36BB92-AC38-4787-A02D-D314D6315475}"/>
              </a:ext>
            </a:extLst>
          </p:cNvPr>
          <p:cNvSpPr>
            <a:spLocks noGrp="1"/>
          </p:cNvSpPr>
          <p:nvPr/>
        </p:nvSpPr>
        <p:spPr>
          <a:xfrm>
            <a:off x="990600" y="2457450"/>
            <a:ext cx="4514850" cy="2447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B7087"/>
                </a:solidFill>
              </a:defRPr>
            </a:defPPr>
          </a:lstStyle>
          <a:p>
            <a:pPr>
              <a:defRPr sz="1125" b="0">
                <a:solidFill>
                  <a:srgbClr val="6B7087"/>
                </a:solidFill>
              </a:defRPr>
            </a:pPr>
            <a:r>
              <a:rPr sz="1125" b="0">
                <a:solidFill>
                  <a:srgbClr val="6B7087"/>
                </a:solidFill>
              </a:rPr>
              <a:t>Nascono da una decisione organizzativa. Comprendono unità di lavoro, comitati, gruppi di progetto e task force.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FE88B94-0B20-4D16-9F85-6F11A2AC685D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286125"/>
          </a:xfrm>
          <a:prstGeom prst="roundRect">
            <a:avLst>
              <a:gd name="adj" fmla="val 3478"/>
            </a:avLst>
          </a:prstGeom>
          <a:solidFill>
            <a:srgbClr val="151B3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54AC824B-414D-45C8-A4FF-9AED7902F1CF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F7E5496-20E1-480E-9B78-EC8F5BB2F094}"/>
              </a:ext>
            </a:extLst>
          </p:cNvPr>
          <p:cNvSpPr>
            <a:spLocks noGrp="1"/>
          </p:cNvSpPr>
          <p:nvPr/>
        </p:nvSpPr>
        <p:spPr>
          <a:xfrm>
            <a:off x="6705600" y="19812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Gruppi informali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C105177-4AEF-4804-9893-FA5FF129868F}"/>
              </a:ext>
            </a:extLst>
          </p:cNvPr>
          <p:cNvSpPr>
            <a:spLocks noGrp="1"/>
          </p:cNvSpPr>
          <p:nvPr/>
        </p:nvSpPr>
        <p:spPr>
          <a:xfrm>
            <a:off x="6705600" y="2457450"/>
            <a:ext cx="4514850" cy="2447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E5FA"/>
                </a:solidFill>
              </a:defRPr>
            </a:defPPr>
          </a:lstStyle>
          <a:p>
            <a:pPr>
              <a:defRPr sz="1125" b="0">
                <a:solidFill>
                  <a:srgbClr val="E8E5FA"/>
                </a:solidFill>
              </a:defRPr>
            </a:pPr>
            <a:r>
              <a:rPr sz="1125" b="0">
                <a:solidFill>
                  <a:srgbClr val="E8E5FA"/>
                </a:solidFill>
              </a:rPr>
              <a:t>Si formano spontaneamente per prossimità, interessi condivisi o relazioni di fiducia.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7B646539-2DB9-47E9-B313-55DF964FDE70}"/>
              </a:ext>
            </a:extLst>
          </p:cNvPr>
          <p:cNvSpPr>
            <a:spLocks noGrp="1"/>
          </p:cNvSpPr>
          <p:nvPr/>
        </p:nvSpPr>
        <p:spPr>
          <a:xfrm>
            <a:off x="2143125" y="5476875"/>
            <a:ext cx="7905750" cy="457200"/>
          </a:xfrm>
          <a:prstGeom prst="roundRect">
            <a:avLst>
              <a:gd name="adj" fmla="val 25000"/>
            </a:avLst>
          </a:prstGeom>
          <a:solidFill>
            <a:srgbClr val="E8E5F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EB176DB-05AD-4CD5-87E5-EDE993550A11}"/>
              </a:ext>
            </a:extLst>
          </p:cNvPr>
          <p:cNvSpPr>
            <a:spLocks noGrp="1"/>
          </p:cNvSpPr>
          <p:nvPr/>
        </p:nvSpPr>
        <p:spPr>
          <a:xfrm>
            <a:off x="2381250" y="5572125"/>
            <a:ext cx="742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51B3B"/>
                </a:solidFill>
              </a:defRPr>
            </a:defPPr>
          </a:lstStyle>
          <a:p>
            <a:pPr>
              <a:defRPr sz="1200" b="1">
                <a:solidFill>
                  <a:srgbClr val="151B3B"/>
                </a:solidFill>
              </a:defRPr>
            </a:pPr>
            <a:r>
              <a:rPr sz="1200" b="1">
                <a:solidFill>
                  <a:srgbClr val="151B3B"/>
                </a:solidFill>
              </a:rPr>
              <a:t>Interdipendenza, obiettivi e norme del gruppo influenzano comportamento e performance.</a:t>
            </a:r>
          </a:p>
        </p:txBody>
      </p:sp>
    </p:spTree>
    <p:extLst>
      <p:ext uri="{BB962C8B-B14F-4D97-AF65-F5344CB8AC3E}">
        <p14:creationId xmlns:p14="http://schemas.microsoft.com/office/powerpoint/2010/main" val="1671553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E5E0B9E4-E123-443D-93DB-EB63C11CAB6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39CE749-5958-48C4-A955-7808FDC84E54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CULTURA E CLIMA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72F8D8D-CB6C-456B-B769-315A990001B0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Cultura e clima descrivono livelli diversi della realtà organizzativa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5783010-B5BE-40C7-A195-D1DB736188DB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B55B06A-D00A-4584-A3EF-55AD14597CF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7F0AED9-E76F-4EF2-9FAF-CB9196110D2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13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4D1CC4B-5A12-42A5-BE02-AB7EB7B1937D}"/>
              </a:ext>
            </a:extLst>
          </p:cNvPr>
          <p:cNvSpPr>
            <a:spLocks noGrp="1"/>
          </p:cNvSpPr>
          <p:nvPr/>
        </p:nvSpPr>
        <p:spPr>
          <a:xfrm>
            <a:off x="809625" y="1857375"/>
            <a:ext cx="4762500" cy="3143250"/>
          </a:xfrm>
          <a:prstGeom prst="roundRect">
            <a:avLst>
              <a:gd name="adj" fmla="val 3636"/>
            </a:avLst>
          </a:prstGeom>
          <a:solidFill>
            <a:srgbClr val="151B3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FF19243-AAEC-4191-8192-8E7C7F37533A}"/>
              </a:ext>
            </a:extLst>
          </p:cNvPr>
          <p:cNvSpPr>
            <a:spLocks noGrp="1"/>
          </p:cNvSpPr>
          <p:nvPr/>
        </p:nvSpPr>
        <p:spPr>
          <a:xfrm>
            <a:off x="1190625" y="2190750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B8D84B"/>
                </a:solidFill>
              </a:defRPr>
            </a:defPPr>
          </a:lstStyle>
          <a:p>
            <a:pPr>
              <a:defRPr sz="1125" b="1">
                <a:solidFill>
                  <a:srgbClr val="B8D84B"/>
                </a:solidFill>
              </a:defRPr>
            </a:pPr>
            <a:r>
              <a:rPr sz="1125" b="1">
                <a:solidFill>
                  <a:srgbClr val="B8D84B"/>
                </a:solidFill>
              </a:rPr>
              <a:t>CULTURA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0103E8A-1D70-4C62-8095-936607EC4063}"/>
              </a:ext>
            </a:extLst>
          </p:cNvPr>
          <p:cNvSpPr>
            <a:spLocks noGrp="1"/>
          </p:cNvSpPr>
          <p:nvPr/>
        </p:nvSpPr>
        <p:spPr>
          <a:xfrm>
            <a:off x="1190625" y="2667000"/>
            <a:ext cx="3667125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Credenze e valori condivisi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Assunti impliciti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Simboli, rituali e artefatti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Modelli appresi nel tempo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B14EC49F-7296-4BC7-9E6A-0418CEBBA824}"/>
              </a:ext>
            </a:extLst>
          </p:cNvPr>
          <p:cNvSpPr>
            <a:spLocks noGrp="1"/>
          </p:cNvSpPr>
          <p:nvPr/>
        </p:nvSpPr>
        <p:spPr>
          <a:xfrm>
            <a:off x="6619875" y="1857375"/>
            <a:ext cx="476250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DC1C096-D01E-4993-96A7-3F83613A0A6B}"/>
              </a:ext>
            </a:extLst>
          </p:cNvPr>
          <p:cNvSpPr>
            <a:spLocks noGrp="1"/>
          </p:cNvSpPr>
          <p:nvPr/>
        </p:nvSpPr>
        <p:spPr>
          <a:xfrm>
            <a:off x="7000875" y="2190750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3F47B8"/>
                </a:solidFill>
              </a:defRPr>
            </a:defPPr>
          </a:lstStyle>
          <a:p>
            <a:pPr>
              <a:defRPr sz="1125" b="1">
                <a:solidFill>
                  <a:srgbClr val="3F47B8"/>
                </a:solidFill>
              </a:defRPr>
            </a:pPr>
            <a:r>
              <a:rPr sz="1125" b="1">
                <a:solidFill>
                  <a:srgbClr val="3F47B8"/>
                </a:solidFill>
              </a:rPr>
              <a:t>CLIMA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4C8548E-CB1C-4D9E-8E58-B93C1534234B}"/>
              </a:ext>
            </a:extLst>
          </p:cNvPr>
          <p:cNvSpPr>
            <a:spLocks noGrp="1"/>
          </p:cNvSpPr>
          <p:nvPr/>
        </p:nvSpPr>
        <p:spPr>
          <a:xfrm>
            <a:off x="7000875" y="2667000"/>
            <a:ext cx="3667125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6B7087"/>
                </a:solidFill>
              </a:defRPr>
            </a:defPPr>
          </a:lstStyle>
          <a:p>
            <a:pPr>
              <a:defRPr sz="1425" b="0">
                <a:solidFill>
                  <a:srgbClr val="6B7087"/>
                </a:solidFill>
              </a:defRPr>
            </a:pPr>
            <a:r>
              <a:rPr sz="1425" b="0">
                <a:solidFill>
                  <a:srgbClr val="6B7087"/>
                </a:solidFill>
              </a:rPr>
              <a:t>Percezioni dell’ambiente di lavoro</a:t>
            </a:r>
          </a:p>
          <a:p>
            <a:endParaRPr sz="1425" b="0">
              <a:solidFill>
                <a:srgbClr val="6B7087"/>
              </a:solidFill>
            </a:endParaRPr>
          </a:p>
          <a:p>
            <a:pPr>
              <a:defRPr sz="1425" b="0">
                <a:solidFill>
                  <a:srgbClr val="6B7087"/>
                </a:solidFill>
              </a:defRPr>
            </a:pPr>
            <a:r>
              <a:rPr sz="1425" b="0">
                <a:solidFill>
                  <a:srgbClr val="6B7087"/>
                </a:solidFill>
              </a:rPr>
              <a:t>Qualità della leadership</a:t>
            </a:r>
          </a:p>
          <a:p>
            <a:endParaRPr sz="1425" b="0">
              <a:solidFill>
                <a:srgbClr val="6B7087"/>
              </a:solidFill>
            </a:endParaRPr>
          </a:p>
          <a:p>
            <a:pPr>
              <a:defRPr sz="1425" b="0">
                <a:solidFill>
                  <a:srgbClr val="6B7087"/>
                </a:solidFill>
              </a:defRPr>
            </a:pPr>
            <a:r>
              <a:rPr sz="1425" b="0">
                <a:solidFill>
                  <a:srgbClr val="6B7087"/>
                </a:solidFill>
              </a:rPr>
              <a:t>Equità delle pratiche</a:t>
            </a:r>
          </a:p>
          <a:p>
            <a:endParaRPr sz="1425" b="0">
              <a:solidFill>
                <a:srgbClr val="6B7087"/>
              </a:solidFill>
            </a:endParaRPr>
          </a:p>
          <a:p>
            <a:pPr>
              <a:defRPr sz="1425" b="0">
                <a:solidFill>
                  <a:srgbClr val="6B7087"/>
                </a:solidFill>
              </a:defRPr>
            </a:pPr>
            <a:r>
              <a:rPr sz="1425" b="0">
                <a:solidFill>
                  <a:srgbClr val="6B7087"/>
                </a:solidFill>
              </a:rPr>
              <a:t>Sicurezza e possibilità di esprimersi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4E16D5A-A90A-41C1-9D1C-F7FF2862659B}"/>
              </a:ext>
            </a:extLst>
          </p:cNvPr>
          <p:cNvSpPr>
            <a:spLocks noGrp="1"/>
          </p:cNvSpPr>
          <p:nvPr/>
        </p:nvSpPr>
        <p:spPr>
          <a:xfrm>
            <a:off x="2000250" y="5476875"/>
            <a:ext cx="819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Il clima rende visibili gli effetti quotidiani della cultura e delle pratiche di gestione.</a:t>
            </a:r>
          </a:p>
        </p:txBody>
      </p:sp>
    </p:spTree>
    <p:extLst>
      <p:ext uri="{BB962C8B-B14F-4D97-AF65-F5344CB8AC3E}">
        <p14:creationId xmlns:p14="http://schemas.microsoft.com/office/powerpoint/2010/main" val="2141507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B9302CB5-E363-48B6-ADB7-9DCD4A58E2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FC5E4B9-973B-4A01-8FA0-7E42B50226A7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ORGANIZZAZIONE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AB51174-09EF-440B-9257-C72ECE92E562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Due modelli descrivono assetti opposti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3CDB129-CA7C-48AA-A8DB-6F52A223A58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B5862D4-1954-4C8A-BF34-A783B472E77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B614FDF-8006-4B23-BF1A-329C3B0A68A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14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E506B6D-A42D-48F8-99CE-C0D32F39D75B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4953000" cy="3762375"/>
          </a:xfrm>
          <a:prstGeom prst="roundRect">
            <a:avLst>
              <a:gd name="adj" fmla="val 3038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41CB252-6E96-43DA-8E27-74977BCE790E}"/>
              </a:ext>
            </a:extLst>
          </p:cNvPr>
          <p:cNvSpPr>
            <a:spLocks noGrp="1"/>
          </p:cNvSpPr>
          <p:nvPr/>
        </p:nvSpPr>
        <p:spPr>
          <a:xfrm>
            <a:off x="1143000" y="2047875"/>
            <a:ext cx="3714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D64D86"/>
                </a:solidFill>
              </a:defRPr>
            </a:defPPr>
          </a:lstStyle>
          <a:p>
            <a:pPr>
              <a:defRPr sz="1050" b="1">
                <a:solidFill>
                  <a:srgbClr val="D64D86"/>
                </a:solidFill>
              </a:defRPr>
            </a:pPr>
            <a:r>
              <a:rPr sz="1050" b="1">
                <a:solidFill>
                  <a:srgbClr val="D64D86"/>
                </a:solidFill>
              </a:rPr>
              <a:t>AZIENDA MECCANICISTICA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2B63B8C-3315-412D-94BB-63DC0DA16982}"/>
              </a:ext>
            </a:extLst>
          </p:cNvPr>
          <p:cNvSpPr>
            <a:spLocks noGrp="1"/>
          </p:cNvSpPr>
          <p:nvPr/>
        </p:nvSpPr>
        <p:spPr>
          <a:xfrm>
            <a:off x="1143000" y="2571750"/>
            <a:ext cx="39052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6B7087"/>
                </a:solidFill>
              </a:defRPr>
            </a:defPPr>
          </a:lstStyle>
          <a:p>
            <a:pPr>
              <a:defRPr sz="1425" b="0">
                <a:solidFill>
                  <a:srgbClr val="6B7087"/>
                </a:solidFill>
              </a:defRPr>
            </a:pPr>
            <a:r>
              <a:rPr sz="1425" b="0">
                <a:solidFill>
                  <a:srgbClr val="6B7087"/>
                </a:solidFill>
              </a:rPr>
              <a:t>Compiti specializzati e stabili</a:t>
            </a:r>
          </a:p>
          <a:p>
            <a:endParaRPr sz="1425" b="0">
              <a:solidFill>
                <a:srgbClr val="6B7087"/>
              </a:solidFill>
            </a:endParaRPr>
          </a:p>
          <a:p>
            <a:pPr>
              <a:defRPr sz="1425" b="0">
                <a:solidFill>
                  <a:srgbClr val="6B7087"/>
                </a:solidFill>
              </a:defRPr>
            </a:pPr>
            <a:r>
              <a:rPr sz="1425" b="0">
                <a:solidFill>
                  <a:srgbClr val="6B7087"/>
                </a:solidFill>
              </a:rPr>
              <a:t>Responsabilità definite in dettaglio</a:t>
            </a:r>
          </a:p>
          <a:p>
            <a:endParaRPr sz="1425" b="0">
              <a:solidFill>
                <a:srgbClr val="6B7087"/>
              </a:solidFill>
            </a:endParaRPr>
          </a:p>
          <a:p>
            <a:pPr>
              <a:defRPr sz="1425" b="0">
                <a:solidFill>
                  <a:srgbClr val="6B7087"/>
                </a:solidFill>
              </a:defRPr>
            </a:pPr>
            <a:r>
              <a:rPr sz="1425" b="0">
                <a:solidFill>
                  <a:srgbClr val="6B7087"/>
                </a:solidFill>
              </a:rPr>
              <a:t>Autorità concentrata nella gerarchia</a:t>
            </a:r>
          </a:p>
          <a:p>
            <a:endParaRPr sz="1425" b="0">
              <a:solidFill>
                <a:srgbClr val="6B7087"/>
              </a:solidFill>
            </a:endParaRPr>
          </a:p>
          <a:p>
            <a:pPr>
              <a:defRPr sz="1425" b="0">
                <a:solidFill>
                  <a:srgbClr val="6B7087"/>
                </a:solidFill>
              </a:defRPr>
            </a:pPr>
            <a:r>
              <a:rPr sz="1425" b="0">
                <a:solidFill>
                  <a:srgbClr val="6B7087"/>
                </a:solidFill>
              </a:rPr>
              <a:t>Comunicazione prevalentemente verticale</a:t>
            </a:r>
          </a:p>
          <a:p>
            <a:endParaRPr sz="1425" b="0">
              <a:solidFill>
                <a:srgbClr val="6B7087"/>
              </a:solidFill>
            </a:endParaRPr>
          </a:p>
          <a:p>
            <a:pPr>
              <a:defRPr sz="1425" b="0">
                <a:solidFill>
                  <a:srgbClr val="6B7087"/>
                </a:solidFill>
              </a:defRPr>
            </a:pPr>
            <a:r>
              <a:rPr sz="1425" b="0">
                <a:solidFill>
                  <a:srgbClr val="6B7087"/>
                </a:solidFill>
              </a:rPr>
              <a:t>Leadership direttiva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ED6AEDAF-60FF-4AEC-921E-4CF41043DBF4}"/>
              </a:ext>
            </a:extLst>
          </p:cNvPr>
          <p:cNvSpPr>
            <a:spLocks noGrp="1"/>
          </p:cNvSpPr>
          <p:nvPr/>
        </p:nvSpPr>
        <p:spPr>
          <a:xfrm>
            <a:off x="6477000" y="1714500"/>
            <a:ext cx="4953000" cy="3762375"/>
          </a:xfrm>
          <a:prstGeom prst="roundRect">
            <a:avLst>
              <a:gd name="adj" fmla="val 3038"/>
            </a:avLst>
          </a:prstGeom>
          <a:solidFill>
            <a:srgbClr val="151B3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46948A4-17D1-49A3-BE10-4A3E4D60BB3E}"/>
              </a:ext>
            </a:extLst>
          </p:cNvPr>
          <p:cNvSpPr>
            <a:spLocks noGrp="1"/>
          </p:cNvSpPr>
          <p:nvPr/>
        </p:nvSpPr>
        <p:spPr>
          <a:xfrm>
            <a:off x="6858000" y="2047875"/>
            <a:ext cx="3714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B8D84B"/>
                </a:solidFill>
              </a:defRPr>
            </a:defPPr>
          </a:lstStyle>
          <a:p>
            <a:pPr>
              <a:defRPr sz="1050" b="1">
                <a:solidFill>
                  <a:srgbClr val="B8D84B"/>
                </a:solidFill>
              </a:defRPr>
            </a:pPr>
            <a:r>
              <a:rPr sz="1050" b="1">
                <a:solidFill>
                  <a:srgbClr val="B8D84B"/>
                </a:solidFill>
              </a:rPr>
              <a:t>AZIENDA ORGANICISTICA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1D4A7E9-A33B-4A98-AB7B-F1A796618DF8}"/>
              </a:ext>
            </a:extLst>
          </p:cNvPr>
          <p:cNvSpPr>
            <a:spLocks noGrp="1"/>
          </p:cNvSpPr>
          <p:nvPr/>
        </p:nvSpPr>
        <p:spPr>
          <a:xfrm>
            <a:off x="6858000" y="2571750"/>
            <a:ext cx="39052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Compiti ridefiniti in modo continuo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Autorità fondata anche sulla competenza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Comunicazione aperta tra funzioni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Coordinamento orizzontale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Team leadership ed empowerment</a:t>
            </a:r>
          </a:p>
        </p:txBody>
      </p:sp>
    </p:spTree>
    <p:extLst>
      <p:ext uri="{BB962C8B-B14F-4D97-AF65-F5344CB8AC3E}">
        <p14:creationId xmlns:p14="http://schemas.microsoft.com/office/powerpoint/2010/main" val="198996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>
            <a:extLst>
              <a:ext uri="{FF2B5EF4-FFF2-40B4-BE49-F238E27FC236}">
                <a16:creationId xmlns:a16="http://schemas.microsoft.com/office/drawing/2014/main" id="{8CC932E6-605E-4976-8B38-F413436DD68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5351700-8035-4C56-A465-734EC4306B78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ALLINEAMENTO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A68361E-F54C-4209-8ADE-4B1C967EDB8B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I fattori interni producono risultati quando risultano coerenti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F440B7A-52FC-4900-9B70-1C9FFBB26DF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FDC61A3-D1D6-400A-BD58-E3F6AEFB0A9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CA076C1-C1E8-4C63-907A-BC24AF4900C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15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C469C31-2C81-4EEB-9BEE-4074EE7E6ABF}"/>
              </a:ext>
            </a:extLst>
          </p:cNvPr>
          <p:cNvSpPr>
            <a:spLocks noGrp="1"/>
          </p:cNvSpPr>
          <p:nvPr/>
        </p:nvSpPr>
        <p:spPr>
          <a:xfrm>
            <a:off x="523875" y="1905000"/>
            <a:ext cx="2095500" cy="104775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1E953251-12D4-4386-BDB3-592018DBBF25}"/>
              </a:ext>
            </a:extLst>
          </p:cNvPr>
          <p:cNvSpPr>
            <a:spLocks noGrp="1"/>
          </p:cNvSpPr>
          <p:nvPr/>
        </p:nvSpPr>
        <p:spPr>
          <a:xfrm>
            <a:off x="1323975" y="2095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E3D0AF9-29DD-44E9-A04C-4C1AC95CCCD2}"/>
              </a:ext>
            </a:extLst>
          </p:cNvPr>
          <p:cNvSpPr>
            <a:spLocks noGrp="1"/>
          </p:cNvSpPr>
          <p:nvPr/>
        </p:nvSpPr>
        <p:spPr>
          <a:xfrm>
            <a:off x="1323975" y="21621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DFE0703-072C-47AA-A166-CD1DCB061D0C}"/>
              </a:ext>
            </a:extLst>
          </p:cNvPr>
          <p:cNvSpPr>
            <a:spLocks noGrp="1"/>
          </p:cNvSpPr>
          <p:nvPr/>
        </p:nvSpPr>
        <p:spPr>
          <a:xfrm>
            <a:off x="714375" y="2619375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Struttura</a:t>
            </a:r>
          </a:p>
        </p:txBody>
      </p:sp>
      <p:sp>
        <p:nvSpPr>
          <p:cNvPr id="11" name="Connettore 1 10">
            <a:extLst>
              <a:ext uri="{FF2B5EF4-FFF2-40B4-BE49-F238E27FC236}">
                <a16:creationId xmlns:a16="http://schemas.microsoft.com/office/drawing/2014/main" id="{228FA5C2-F8E8-4BF1-94D6-9A19D8A6970B}"/>
              </a:ext>
            </a:extLst>
          </p:cNvPr>
          <p:cNvSpPr>
            <a:spLocks noGrp="1"/>
          </p:cNvSpPr>
          <p:nvPr/>
        </p:nvSpPr>
        <p:spPr>
          <a:xfrm>
            <a:off x="2619375" y="2428875"/>
            <a:ext cx="238125" cy="0"/>
          </a:xfrm>
          <a:prstGeom prst="line">
            <a:avLst/>
          </a:prstGeom>
          <a:noFill/>
          <a:ln w="38100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D643C0E8-174F-4297-B32F-134ED10DAA2C}"/>
              </a:ext>
            </a:extLst>
          </p:cNvPr>
          <p:cNvSpPr>
            <a:spLocks noGrp="1"/>
          </p:cNvSpPr>
          <p:nvPr/>
        </p:nvSpPr>
        <p:spPr>
          <a:xfrm>
            <a:off x="2857500" y="1905000"/>
            <a:ext cx="2095500" cy="104775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96C5266-CD72-4950-8F3B-DF2BE639A2CF}"/>
              </a:ext>
            </a:extLst>
          </p:cNvPr>
          <p:cNvSpPr>
            <a:spLocks noGrp="1"/>
          </p:cNvSpPr>
          <p:nvPr/>
        </p:nvSpPr>
        <p:spPr>
          <a:xfrm>
            <a:off x="3657600" y="2095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7758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03E4EA4-C364-40D4-AB2D-9124BE50C3CF}"/>
              </a:ext>
            </a:extLst>
          </p:cNvPr>
          <p:cNvSpPr>
            <a:spLocks noGrp="1"/>
          </p:cNvSpPr>
          <p:nvPr/>
        </p:nvSpPr>
        <p:spPr>
          <a:xfrm>
            <a:off x="3657600" y="21621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9649D79-77A0-4A95-9F05-DA71B9874146}"/>
              </a:ext>
            </a:extLst>
          </p:cNvPr>
          <p:cNvSpPr>
            <a:spLocks noGrp="1"/>
          </p:cNvSpPr>
          <p:nvPr/>
        </p:nvSpPr>
        <p:spPr>
          <a:xfrm>
            <a:off x="3048000" y="2619375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Leadership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AA7DE72C-84EE-4256-AD8E-9DF6FDF5CE21}"/>
              </a:ext>
            </a:extLst>
          </p:cNvPr>
          <p:cNvSpPr>
            <a:spLocks noGrp="1"/>
          </p:cNvSpPr>
          <p:nvPr/>
        </p:nvSpPr>
        <p:spPr>
          <a:xfrm>
            <a:off x="4953000" y="2428875"/>
            <a:ext cx="238125" cy="0"/>
          </a:xfrm>
          <a:prstGeom prst="line">
            <a:avLst/>
          </a:prstGeom>
          <a:noFill/>
          <a:ln w="38100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F8F2D983-5FC2-4D9D-A537-5B259DECF041}"/>
              </a:ext>
            </a:extLst>
          </p:cNvPr>
          <p:cNvSpPr>
            <a:spLocks noGrp="1"/>
          </p:cNvSpPr>
          <p:nvPr/>
        </p:nvSpPr>
        <p:spPr>
          <a:xfrm>
            <a:off x="5191125" y="1905000"/>
            <a:ext cx="2095500" cy="104775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3D4FCFB-8DD9-4F5A-B359-6BB971C0D820}"/>
              </a:ext>
            </a:extLst>
          </p:cNvPr>
          <p:cNvSpPr>
            <a:spLocks noGrp="1"/>
          </p:cNvSpPr>
          <p:nvPr/>
        </p:nvSpPr>
        <p:spPr>
          <a:xfrm>
            <a:off x="5991225" y="2095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9FD5C34-9DE4-4B5B-8B3B-228433B6435E}"/>
              </a:ext>
            </a:extLst>
          </p:cNvPr>
          <p:cNvSpPr>
            <a:spLocks noGrp="1"/>
          </p:cNvSpPr>
          <p:nvPr/>
        </p:nvSpPr>
        <p:spPr>
          <a:xfrm>
            <a:off x="5991225" y="21621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7EDCE56-4A12-470A-8EB6-C95BEFE63C87}"/>
              </a:ext>
            </a:extLst>
          </p:cNvPr>
          <p:cNvSpPr>
            <a:spLocks noGrp="1"/>
          </p:cNvSpPr>
          <p:nvPr/>
        </p:nvSpPr>
        <p:spPr>
          <a:xfrm>
            <a:off x="5381625" y="2619375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Motivazione</a:t>
            </a:r>
          </a:p>
        </p:txBody>
      </p:sp>
      <p:sp>
        <p:nvSpPr>
          <p:cNvPr id="21" name="Connettore 1 20">
            <a:extLst>
              <a:ext uri="{FF2B5EF4-FFF2-40B4-BE49-F238E27FC236}">
                <a16:creationId xmlns:a16="http://schemas.microsoft.com/office/drawing/2014/main" id="{EEA85E98-D976-4F9F-B57C-F2797F6B9441}"/>
              </a:ext>
            </a:extLst>
          </p:cNvPr>
          <p:cNvSpPr>
            <a:spLocks noGrp="1"/>
          </p:cNvSpPr>
          <p:nvPr/>
        </p:nvSpPr>
        <p:spPr>
          <a:xfrm>
            <a:off x="7286625" y="2428875"/>
            <a:ext cx="238125" cy="0"/>
          </a:xfrm>
          <a:prstGeom prst="line">
            <a:avLst/>
          </a:prstGeom>
          <a:noFill/>
          <a:ln w="38100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E6F483C-5F27-4FB7-BFAD-1283D077BB83}"/>
              </a:ext>
            </a:extLst>
          </p:cNvPr>
          <p:cNvSpPr>
            <a:spLocks noGrp="1"/>
          </p:cNvSpPr>
          <p:nvPr/>
        </p:nvSpPr>
        <p:spPr>
          <a:xfrm>
            <a:off x="7524750" y="1905000"/>
            <a:ext cx="2095500" cy="104775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3D53BF93-85D6-4313-9DB6-6BE2EA1DC364}"/>
              </a:ext>
            </a:extLst>
          </p:cNvPr>
          <p:cNvSpPr>
            <a:spLocks noGrp="1"/>
          </p:cNvSpPr>
          <p:nvPr/>
        </p:nvSpPr>
        <p:spPr>
          <a:xfrm>
            <a:off x="8324850" y="2095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BB9C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1C4BF5C7-B3F5-47A0-A0E1-284492B7CC9A}"/>
              </a:ext>
            </a:extLst>
          </p:cNvPr>
          <p:cNvSpPr>
            <a:spLocks noGrp="1"/>
          </p:cNvSpPr>
          <p:nvPr/>
        </p:nvSpPr>
        <p:spPr>
          <a:xfrm>
            <a:off x="8324850" y="21621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ECA32688-E56E-4919-8D4C-C1AFD51B25F3}"/>
              </a:ext>
            </a:extLst>
          </p:cNvPr>
          <p:cNvSpPr>
            <a:spLocks noGrp="1"/>
          </p:cNvSpPr>
          <p:nvPr/>
        </p:nvSpPr>
        <p:spPr>
          <a:xfrm>
            <a:off x="7715250" y="2619375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Gruppi</a:t>
            </a:r>
          </a:p>
        </p:txBody>
      </p:sp>
      <p:sp>
        <p:nvSpPr>
          <p:cNvPr id="26" name="Connettore 1 25">
            <a:extLst>
              <a:ext uri="{FF2B5EF4-FFF2-40B4-BE49-F238E27FC236}">
                <a16:creationId xmlns:a16="http://schemas.microsoft.com/office/drawing/2014/main" id="{D908474E-80BF-483A-B2C2-DECBE9C5C541}"/>
              </a:ext>
            </a:extLst>
          </p:cNvPr>
          <p:cNvSpPr>
            <a:spLocks noGrp="1"/>
          </p:cNvSpPr>
          <p:nvPr/>
        </p:nvSpPr>
        <p:spPr>
          <a:xfrm>
            <a:off x="9620250" y="2428875"/>
            <a:ext cx="238125" cy="0"/>
          </a:xfrm>
          <a:prstGeom prst="line">
            <a:avLst/>
          </a:prstGeom>
          <a:noFill/>
          <a:ln w="38100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6B509126-CC35-4CEA-9AD6-0539B10DA0D1}"/>
              </a:ext>
            </a:extLst>
          </p:cNvPr>
          <p:cNvSpPr>
            <a:spLocks noGrp="1"/>
          </p:cNvSpPr>
          <p:nvPr/>
        </p:nvSpPr>
        <p:spPr>
          <a:xfrm>
            <a:off x="9858375" y="1905000"/>
            <a:ext cx="2095500" cy="104775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0E0B5F62-6798-4B79-AC11-3596A3E3583B}"/>
              </a:ext>
            </a:extLst>
          </p:cNvPr>
          <p:cNvSpPr>
            <a:spLocks noGrp="1"/>
          </p:cNvSpPr>
          <p:nvPr/>
        </p:nvSpPr>
        <p:spPr>
          <a:xfrm>
            <a:off x="10658475" y="2095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B8D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A552A4C2-9E50-478B-B8F7-8507FD04022A}"/>
              </a:ext>
            </a:extLst>
          </p:cNvPr>
          <p:cNvSpPr>
            <a:spLocks noGrp="1"/>
          </p:cNvSpPr>
          <p:nvPr/>
        </p:nvSpPr>
        <p:spPr>
          <a:xfrm>
            <a:off x="10658475" y="21621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4619F028-34CE-4965-BD4F-B337297314B9}"/>
              </a:ext>
            </a:extLst>
          </p:cNvPr>
          <p:cNvSpPr>
            <a:spLocks noGrp="1"/>
          </p:cNvSpPr>
          <p:nvPr/>
        </p:nvSpPr>
        <p:spPr>
          <a:xfrm>
            <a:off x="10048875" y="2619375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Cultura</a:t>
            </a: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3650B467-1516-4670-993B-33C8A785D0BD}"/>
              </a:ext>
            </a:extLst>
          </p:cNvPr>
          <p:cNvSpPr>
            <a:spLocks noGrp="1"/>
          </p:cNvSpPr>
          <p:nvPr/>
        </p:nvSpPr>
        <p:spPr>
          <a:xfrm>
            <a:off x="3476625" y="3714750"/>
            <a:ext cx="5238750" cy="1238250"/>
          </a:xfrm>
          <a:prstGeom prst="roundRect">
            <a:avLst>
              <a:gd name="adj" fmla="val 9231"/>
            </a:avLst>
          </a:prstGeom>
          <a:solidFill>
            <a:srgbClr val="151B3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DFA38331-9AD8-47DF-9F7C-3020F462406E}"/>
              </a:ext>
            </a:extLst>
          </p:cNvPr>
          <p:cNvSpPr>
            <a:spLocks noGrp="1"/>
          </p:cNvSpPr>
          <p:nvPr/>
        </p:nvSpPr>
        <p:spPr>
          <a:xfrm>
            <a:off x="3905250" y="4000500"/>
            <a:ext cx="4381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FFFFFF"/>
                </a:solidFill>
              </a:defRPr>
            </a:defPPr>
          </a:lstStyle>
          <a:p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OUTPUT ORGANIZZATIVI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28E8936D-A33B-4A9D-85CE-8081289816E8}"/>
              </a:ext>
            </a:extLst>
          </p:cNvPr>
          <p:cNvSpPr>
            <a:spLocks noGrp="1"/>
          </p:cNvSpPr>
          <p:nvPr/>
        </p:nvSpPr>
        <p:spPr>
          <a:xfrm>
            <a:off x="3857625" y="4429125"/>
            <a:ext cx="447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E5FA"/>
                </a:solidFill>
              </a:defRPr>
            </a:defPPr>
          </a:lstStyle>
          <a:p>
            <a:pPr>
              <a:defRPr sz="1125" b="0">
                <a:solidFill>
                  <a:srgbClr val="E8E5FA"/>
                </a:solidFill>
              </a:defRPr>
            </a:pPr>
            <a:r>
              <a:rPr sz="1125" b="0">
                <a:solidFill>
                  <a:srgbClr val="E8E5FA"/>
                </a:solidFill>
              </a:rPr>
              <a:t>efficacia, efficienza, sviluppo, soddisfazione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2A3A7F06-F240-4240-AD38-EC8D861AB927}"/>
              </a:ext>
            </a:extLst>
          </p:cNvPr>
          <p:cNvSpPr>
            <a:spLocks noGrp="1"/>
          </p:cNvSpPr>
          <p:nvPr/>
        </p:nvSpPr>
        <p:spPr>
          <a:xfrm>
            <a:off x="2000250" y="5476875"/>
            <a:ext cx="819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Un singolo intervento HR perde efficacia quando contraddice il resto del sistema.</a:t>
            </a:r>
          </a:p>
        </p:txBody>
      </p:sp>
    </p:spTree>
    <p:extLst>
      <p:ext uri="{BB962C8B-B14F-4D97-AF65-F5344CB8AC3E}">
        <p14:creationId xmlns:p14="http://schemas.microsoft.com/office/powerpoint/2010/main" val="687200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191204B7-9EE8-4D11-A5AA-31749F44AC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6164172-CF04-4F44-A96F-92D60CFC4146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DIAGNOSI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C11D25D-F6BE-4386-8A8B-B7721FB6B8D3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Sei domande per leggere l’ambiente interno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C364DA5-341A-41C3-A54B-3BDA48D2222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3355331-13C8-4CDC-AD99-4402AEB6EE9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257EEDB-BE8C-4AB8-ACF4-6B95A6BA1E7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291BB30-5EA1-4FAA-9412-149C0F05B6AF}"/>
              </a:ext>
            </a:extLst>
          </p:cNvPr>
          <p:cNvSpPr>
            <a:spLocks noGrp="1"/>
          </p:cNvSpPr>
          <p:nvPr/>
        </p:nvSpPr>
        <p:spPr>
          <a:xfrm>
            <a:off x="714375" y="1619250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4209838-D288-49CD-B325-6650968B4DA9}"/>
              </a:ext>
            </a:extLst>
          </p:cNvPr>
          <p:cNvSpPr>
            <a:spLocks noGrp="1"/>
          </p:cNvSpPr>
          <p:nvPr/>
        </p:nvSpPr>
        <p:spPr>
          <a:xfrm>
            <a:off x="904875" y="19431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178CC8B-7829-4B1E-8E47-C54CEB098585}"/>
              </a:ext>
            </a:extLst>
          </p:cNvPr>
          <p:cNvSpPr>
            <a:spLocks noGrp="1"/>
          </p:cNvSpPr>
          <p:nvPr/>
        </p:nvSpPr>
        <p:spPr>
          <a:xfrm>
            <a:off x="904875" y="20097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33F1C4F-0EE8-4AE0-AFEA-0C240AABA67C}"/>
              </a:ext>
            </a:extLst>
          </p:cNvPr>
          <p:cNvSpPr>
            <a:spLocks noGrp="1"/>
          </p:cNvSpPr>
          <p:nvPr/>
        </p:nvSpPr>
        <p:spPr>
          <a:xfrm>
            <a:off x="1619250" y="1876425"/>
            <a:ext cx="3857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Come vengono distribuite autorità e responsabilità?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77036A20-53DA-40A5-99C0-E3FA0B9A1240}"/>
              </a:ext>
            </a:extLst>
          </p:cNvPr>
          <p:cNvSpPr>
            <a:spLocks noGrp="1"/>
          </p:cNvSpPr>
          <p:nvPr/>
        </p:nvSpPr>
        <p:spPr>
          <a:xfrm>
            <a:off x="6191250" y="1619250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D9EA105-6DA3-41B9-A56B-4135CCBDA202}"/>
              </a:ext>
            </a:extLst>
          </p:cNvPr>
          <p:cNvSpPr>
            <a:spLocks noGrp="1"/>
          </p:cNvSpPr>
          <p:nvPr/>
        </p:nvSpPr>
        <p:spPr>
          <a:xfrm>
            <a:off x="6381750" y="19431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1A0C4BD-8AE1-4C07-8EF4-B97C12966501}"/>
              </a:ext>
            </a:extLst>
          </p:cNvPr>
          <p:cNvSpPr>
            <a:spLocks noGrp="1"/>
          </p:cNvSpPr>
          <p:nvPr/>
        </p:nvSpPr>
        <p:spPr>
          <a:xfrm>
            <a:off x="6381750" y="20097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15112AF-E228-481E-BF30-6F6443B01B9A}"/>
              </a:ext>
            </a:extLst>
          </p:cNvPr>
          <p:cNvSpPr>
            <a:spLocks noGrp="1"/>
          </p:cNvSpPr>
          <p:nvPr/>
        </p:nvSpPr>
        <p:spPr>
          <a:xfrm>
            <a:off x="7096125" y="1876425"/>
            <a:ext cx="3857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Quale idea della persona guida i manager?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7E8EECB9-6048-4246-B5DB-B67479C808A2}"/>
              </a:ext>
            </a:extLst>
          </p:cNvPr>
          <p:cNvSpPr>
            <a:spLocks noGrp="1"/>
          </p:cNvSpPr>
          <p:nvPr/>
        </p:nvSpPr>
        <p:spPr>
          <a:xfrm>
            <a:off x="714375" y="3000375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3450EBE6-1F0E-4781-A9DA-03D69BAA04EB}"/>
              </a:ext>
            </a:extLst>
          </p:cNvPr>
          <p:cNvSpPr>
            <a:spLocks noGrp="1"/>
          </p:cNvSpPr>
          <p:nvPr/>
        </p:nvSpPr>
        <p:spPr>
          <a:xfrm>
            <a:off x="904875" y="3324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7758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253C0AC-6DA9-45F9-BBD1-9859A31B7A40}"/>
              </a:ext>
            </a:extLst>
          </p:cNvPr>
          <p:cNvSpPr>
            <a:spLocks noGrp="1"/>
          </p:cNvSpPr>
          <p:nvPr/>
        </p:nvSpPr>
        <p:spPr>
          <a:xfrm>
            <a:off x="904875" y="3390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CE6B081-5288-4944-848D-ED5A8AAB5046}"/>
              </a:ext>
            </a:extLst>
          </p:cNvPr>
          <p:cNvSpPr>
            <a:spLocks noGrp="1"/>
          </p:cNvSpPr>
          <p:nvPr/>
        </p:nvSpPr>
        <p:spPr>
          <a:xfrm>
            <a:off x="1619250" y="3257550"/>
            <a:ext cx="3857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Quanto spazio esiste per partecipazione e autonomia?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622F05E5-3865-4FB8-8A9B-06AE802094D7}"/>
              </a:ext>
            </a:extLst>
          </p:cNvPr>
          <p:cNvSpPr>
            <a:spLocks noGrp="1"/>
          </p:cNvSpPr>
          <p:nvPr/>
        </p:nvSpPr>
        <p:spPr>
          <a:xfrm>
            <a:off x="6191250" y="3000375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02869DB5-28CF-46A6-8AA4-DB3F09EACD1B}"/>
              </a:ext>
            </a:extLst>
          </p:cNvPr>
          <p:cNvSpPr>
            <a:spLocks noGrp="1"/>
          </p:cNvSpPr>
          <p:nvPr/>
        </p:nvSpPr>
        <p:spPr>
          <a:xfrm>
            <a:off x="6381750" y="3324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B8D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D2A3ACF-CEBA-4DC2-AAB4-F71CE52A011F}"/>
              </a:ext>
            </a:extLst>
          </p:cNvPr>
          <p:cNvSpPr>
            <a:spLocks noGrp="1"/>
          </p:cNvSpPr>
          <p:nvPr/>
        </p:nvSpPr>
        <p:spPr>
          <a:xfrm>
            <a:off x="6381750" y="3390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B4A5B00-C793-4DD4-A641-6DDEA4A36349}"/>
              </a:ext>
            </a:extLst>
          </p:cNvPr>
          <p:cNvSpPr>
            <a:spLocks noGrp="1"/>
          </p:cNvSpPr>
          <p:nvPr/>
        </p:nvSpPr>
        <p:spPr>
          <a:xfrm>
            <a:off x="7096125" y="3257550"/>
            <a:ext cx="3857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Che cosa sostiene o indebolisce la motivazione?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9FD3AA96-3A4E-469B-881F-E7EEA377A9FF}"/>
              </a:ext>
            </a:extLst>
          </p:cNvPr>
          <p:cNvSpPr>
            <a:spLocks noGrp="1"/>
          </p:cNvSpPr>
          <p:nvPr/>
        </p:nvSpPr>
        <p:spPr>
          <a:xfrm>
            <a:off x="714375" y="4381500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E9D35182-1854-4011-A759-9D8CD8080C4B}"/>
              </a:ext>
            </a:extLst>
          </p:cNvPr>
          <p:cNvSpPr>
            <a:spLocks noGrp="1"/>
          </p:cNvSpPr>
          <p:nvPr/>
        </p:nvSpPr>
        <p:spPr>
          <a:xfrm>
            <a:off x="904875" y="4705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BB9C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FAEFCE1-03BB-43A9-B8DB-A2E8DA654108}"/>
              </a:ext>
            </a:extLst>
          </p:cNvPr>
          <p:cNvSpPr>
            <a:spLocks noGrp="1"/>
          </p:cNvSpPr>
          <p:nvPr/>
        </p:nvSpPr>
        <p:spPr>
          <a:xfrm>
            <a:off x="904875" y="47720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ECA5380C-5DE6-46FD-A1C0-5FA03FA012EC}"/>
              </a:ext>
            </a:extLst>
          </p:cNvPr>
          <p:cNvSpPr>
            <a:spLocks noGrp="1"/>
          </p:cNvSpPr>
          <p:nvPr/>
        </p:nvSpPr>
        <p:spPr>
          <a:xfrm>
            <a:off x="1619250" y="4638675"/>
            <a:ext cx="3857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Come funzionano gruppi formali e reti informali?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350384D1-1250-453E-A6B2-7DDA32D67195}"/>
              </a:ext>
            </a:extLst>
          </p:cNvPr>
          <p:cNvSpPr>
            <a:spLocks noGrp="1"/>
          </p:cNvSpPr>
          <p:nvPr/>
        </p:nvSpPr>
        <p:spPr>
          <a:xfrm>
            <a:off x="6191250" y="4381500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3D12CF53-BADC-4C4F-97D9-0A83102714BB}"/>
              </a:ext>
            </a:extLst>
          </p:cNvPr>
          <p:cNvSpPr>
            <a:spLocks noGrp="1"/>
          </p:cNvSpPr>
          <p:nvPr/>
        </p:nvSpPr>
        <p:spPr>
          <a:xfrm>
            <a:off x="6381750" y="4705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03F6AD7C-5004-4572-9111-FD6704D2C1E1}"/>
              </a:ext>
            </a:extLst>
          </p:cNvPr>
          <p:cNvSpPr>
            <a:spLocks noGrp="1"/>
          </p:cNvSpPr>
          <p:nvPr/>
        </p:nvSpPr>
        <p:spPr>
          <a:xfrm>
            <a:off x="6381750" y="47720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DD15AC3B-23F8-4936-87A2-ED768C4669A6}"/>
              </a:ext>
            </a:extLst>
          </p:cNvPr>
          <p:cNvSpPr>
            <a:spLocks noGrp="1"/>
          </p:cNvSpPr>
          <p:nvPr/>
        </p:nvSpPr>
        <p:spPr>
          <a:xfrm>
            <a:off x="7096125" y="4638675"/>
            <a:ext cx="3857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51B3B"/>
                </a:solidFill>
              </a:defRPr>
            </a:defPPr>
          </a:lstStyle>
          <a:p>
            <a:pPr>
              <a:defRPr sz="1275" b="1">
                <a:solidFill>
                  <a:srgbClr val="151B3B"/>
                </a:solidFill>
              </a:defRPr>
            </a:pPr>
            <a:r>
              <a:rPr sz="1275" b="1">
                <a:solidFill>
                  <a:srgbClr val="151B3B"/>
                </a:solidFill>
              </a:rPr>
              <a:t>Quali segnali emergono dal clima organizzativo?</a:t>
            </a:r>
          </a:p>
        </p:txBody>
      </p:sp>
    </p:spTree>
    <p:extLst>
      <p:ext uri="{BB962C8B-B14F-4D97-AF65-F5344CB8AC3E}">
        <p14:creationId xmlns:p14="http://schemas.microsoft.com/office/powerpoint/2010/main" val="971723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49C13F17-48E5-4714-9E6C-9E68683A144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13B4ABF-2B5A-45A0-AC47-9DD86ED39385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APPLICAZIONE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4453C50-1618-4FB4-9F29-25CBAAFDD071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Caso didattico: crescere senza perdere coinvolgimento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C8925E1-042E-43BE-B985-A0DAF721207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BBA8E06-12F7-4FAB-AA09-4EA82662786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3463BF7-35FA-4B2F-B440-7DA0877E392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17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5901092-F101-4B4E-80B0-45E32F320B39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095875" cy="40005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A12FC3D-86B0-4875-8680-8CA8EFDD1A69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3F47B8"/>
                </a:solidFill>
              </a:defRPr>
            </a:defPPr>
          </a:lstStyle>
          <a:p>
            <a:pPr>
              <a:defRPr sz="1050" b="1">
                <a:solidFill>
                  <a:srgbClr val="3F47B8"/>
                </a:solidFill>
              </a:defRPr>
            </a:pPr>
            <a:r>
              <a:rPr sz="1050" b="1">
                <a:solidFill>
                  <a:srgbClr val="3F47B8"/>
                </a:solidFill>
              </a:rPr>
              <a:t>SCENARIO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EF3BC69-387D-42F1-B68C-5F485F5F0DEB}"/>
              </a:ext>
            </a:extLst>
          </p:cNvPr>
          <p:cNvSpPr>
            <a:spLocks noGrp="1"/>
          </p:cNvSpPr>
          <p:nvPr/>
        </p:nvSpPr>
        <p:spPr>
          <a:xfrm>
            <a:off x="1047750" y="2428875"/>
            <a:ext cx="433387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0233D"/>
                </a:solidFill>
              </a:defRPr>
            </a:defPPr>
          </a:lstStyle>
          <a:p>
            <a:pPr>
              <a:defRPr sz="1425" b="0">
                <a:solidFill>
                  <a:srgbClr val="20233D"/>
                </a:solidFill>
              </a:defRPr>
            </a:pPr>
            <a:r>
              <a:rPr sz="1425" b="0">
                <a:solidFill>
                  <a:srgbClr val="20233D"/>
                </a:solidFill>
              </a:rPr>
              <a:t>Una PMI cresce rapidamente e introduce nuovi livelli gerarchici. Le decisioni diventano più lente, i team collaborano poco e le persone più esperte dichiarano di sentirsi meno autonome. La direzione vuole aumentare controllo e performance.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B83171CB-C25D-4577-B192-132B22F4D746}"/>
              </a:ext>
            </a:extLst>
          </p:cNvPr>
          <p:cNvSpPr>
            <a:spLocks noGrp="1"/>
          </p:cNvSpPr>
          <p:nvPr/>
        </p:nvSpPr>
        <p:spPr>
          <a:xfrm>
            <a:off x="6238875" y="1619250"/>
            <a:ext cx="5286375" cy="4000500"/>
          </a:xfrm>
          <a:prstGeom prst="roundRect">
            <a:avLst>
              <a:gd name="adj" fmla="val 2857"/>
            </a:avLst>
          </a:prstGeom>
          <a:solidFill>
            <a:srgbClr val="151B3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3CB47E1-3ADB-41C9-98BA-6400FBC68E44}"/>
              </a:ext>
            </a:extLst>
          </p:cNvPr>
          <p:cNvSpPr>
            <a:spLocks noGrp="1"/>
          </p:cNvSpPr>
          <p:nvPr/>
        </p:nvSpPr>
        <p:spPr>
          <a:xfrm>
            <a:off x="6619875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B8D84B"/>
                </a:solidFill>
              </a:defRPr>
            </a:defPPr>
          </a:lstStyle>
          <a:p>
            <a:pPr>
              <a:defRPr sz="1050" b="1">
                <a:solidFill>
                  <a:srgbClr val="B8D84B"/>
                </a:solidFill>
              </a:defRPr>
            </a:pPr>
            <a:r>
              <a:rPr sz="1050" b="1">
                <a:solidFill>
                  <a:srgbClr val="B8D84B"/>
                </a:solidFill>
              </a:rPr>
              <a:t>DOMANDE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BB47C71-2214-428F-870C-7FA640A6E9A7}"/>
              </a:ext>
            </a:extLst>
          </p:cNvPr>
          <p:cNvSpPr>
            <a:spLocks noGrp="1"/>
          </p:cNvSpPr>
          <p:nvPr/>
        </p:nvSpPr>
        <p:spPr>
          <a:xfrm>
            <a:off x="6619875" y="2428875"/>
            <a:ext cx="4333875" cy="2428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1. Quali fattori interni spiegano il problema?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2. La filosofia manageriale richiama la Teoria X o Y?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3. Quale stile di leadership appare più adatto?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4. Come rafforzare empowerment ed engagement?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A27D992-0BAC-4E82-B39B-1481420A639F}"/>
              </a:ext>
            </a:extLst>
          </p:cNvPr>
          <p:cNvSpPr>
            <a:spLocks noGrp="1"/>
          </p:cNvSpPr>
          <p:nvPr/>
        </p:nvSpPr>
        <p:spPr>
          <a:xfrm>
            <a:off x="7858125" y="581025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B7087"/>
                </a:solidFill>
              </a:defRPr>
            </a:defPPr>
          </a:lstStyle>
          <a:p>
            <a:pPr>
              <a:defRPr sz="975" b="1">
                <a:solidFill>
                  <a:srgbClr val="6B7087"/>
                </a:solidFill>
              </a:defRPr>
            </a:pPr>
            <a:r>
              <a:rPr sz="975" b="1">
                <a:solidFill>
                  <a:srgbClr val="6B7087"/>
                </a:solidFill>
              </a:rPr>
              <a:t>Tempo suggerito: 12 minuti</a:t>
            </a:r>
          </a:p>
        </p:txBody>
      </p:sp>
    </p:spTree>
    <p:extLst>
      <p:ext uri="{BB962C8B-B14F-4D97-AF65-F5344CB8AC3E}">
        <p14:creationId xmlns:p14="http://schemas.microsoft.com/office/powerpoint/2010/main" val="141235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28FA0FD6-EDAF-46B4-A4CA-3B37DAF13E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5711FFC-EFEB-4ACE-B514-0C3122AFCD4F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F47B8"/>
                </a:solidFill>
              </a:defRPr>
            </a:defPPr>
          </a:lstStyle>
          <a:p>
            <a:pPr>
              <a:defRPr sz="900" b="1">
                <a:solidFill>
                  <a:srgbClr val="3F47B8"/>
                </a:solidFill>
              </a:defRPr>
            </a:pPr>
            <a:r>
              <a:rPr sz="900" b="1">
                <a:solidFill>
                  <a:srgbClr val="3F47B8"/>
                </a:solidFill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8C28939-6D54-4648-B769-69AD942C20EC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51B3B"/>
                </a:solidFill>
              </a:defRPr>
            </a:defPPr>
          </a:lstStyle>
          <a:p>
            <a:pPr>
              <a:defRPr sz="2325" b="1">
                <a:solidFill>
                  <a:srgbClr val="151B3B"/>
                </a:solidFill>
              </a:defRPr>
            </a:pPr>
            <a:r>
              <a:rPr sz="2325" b="1">
                <a:solidFill>
                  <a:srgbClr val="151B3B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96E4493-573E-477E-9616-582953C506C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6B69CEC-F730-481D-82EC-91A6A70E290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C3E8C87-5226-4398-888D-0E85278DAB0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B7087"/>
                </a:solidFill>
              </a:defRPr>
            </a:defPPr>
          </a:lstStyle>
          <a:p>
            <a:pPr>
              <a:defRPr sz="750" b="1">
                <a:solidFill>
                  <a:srgbClr val="6B7087"/>
                </a:solidFill>
              </a:defRPr>
            </a:pPr>
            <a:r>
              <a:rPr sz="750" b="1">
                <a:solidFill>
                  <a:srgbClr val="6B7087"/>
                </a:solidFill>
              </a:rPr>
              <a:t>18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C2E2BC9-8FE4-4179-8507-E8C5B740C168}"/>
              </a:ext>
            </a:extLst>
          </p:cNvPr>
          <p:cNvSpPr>
            <a:spLocks noGrp="1"/>
          </p:cNvSpPr>
          <p:nvPr/>
        </p:nvSpPr>
        <p:spPr>
          <a:xfrm>
            <a:off x="1143000" y="15716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368FFB2-7604-4102-970F-6EAB2BF6AD87}"/>
              </a:ext>
            </a:extLst>
          </p:cNvPr>
          <p:cNvSpPr>
            <a:spLocks noGrp="1"/>
          </p:cNvSpPr>
          <p:nvPr/>
        </p:nvSpPr>
        <p:spPr>
          <a:xfrm>
            <a:off x="1333500" y="16668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3F47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5AFADF3-89D3-424D-8DA9-7D938C5B9D2F}"/>
              </a:ext>
            </a:extLst>
          </p:cNvPr>
          <p:cNvSpPr>
            <a:spLocks noGrp="1"/>
          </p:cNvSpPr>
          <p:nvPr/>
        </p:nvSpPr>
        <p:spPr>
          <a:xfrm>
            <a:off x="1333500" y="1733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436E955-5800-4158-B9D7-364C1E275DB0}"/>
              </a:ext>
            </a:extLst>
          </p:cNvPr>
          <p:cNvSpPr>
            <a:spLocks noGrp="1"/>
          </p:cNvSpPr>
          <p:nvPr/>
        </p:nvSpPr>
        <p:spPr>
          <a:xfrm>
            <a:off x="2047875" y="17049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0233D"/>
                </a:solidFill>
              </a:defRPr>
            </a:defPPr>
          </a:lstStyle>
          <a:p>
            <a:pPr>
              <a:defRPr sz="1350" b="0">
                <a:solidFill>
                  <a:srgbClr val="20233D"/>
                </a:solidFill>
              </a:defRPr>
            </a:pPr>
            <a:r>
              <a:rPr sz="1350" b="0">
                <a:solidFill>
                  <a:srgbClr val="20233D"/>
                </a:solidFill>
              </a:rPr>
              <a:t>La gestione HR dipende dall’intero sistema organizzativo.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72ABE43-9848-4309-A506-A2A82D21FF8D}"/>
              </a:ext>
            </a:extLst>
          </p:cNvPr>
          <p:cNvSpPr>
            <a:spLocks noGrp="1"/>
          </p:cNvSpPr>
          <p:nvPr/>
        </p:nvSpPr>
        <p:spPr>
          <a:xfrm>
            <a:off x="1143000" y="24098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DF4695F4-DD8A-4FF9-A6FB-433420FD72F2}"/>
              </a:ext>
            </a:extLst>
          </p:cNvPr>
          <p:cNvSpPr>
            <a:spLocks noGrp="1"/>
          </p:cNvSpPr>
          <p:nvPr/>
        </p:nvSpPr>
        <p:spPr>
          <a:xfrm>
            <a:off x="1333500" y="25050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64D8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92D4A10-388F-4FD4-BF8B-4A16845A895A}"/>
              </a:ext>
            </a:extLst>
          </p:cNvPr>
          <p:cNvSpPr>
            <a:spLocks noGrp="1"/>
          </p:cNvSpPr>
          <p:nvPr/>
        </p:nvSpPr>
        <p:spPr>
          <a:xfrm>
            <a:off x="1333500" y="25717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A87E9DC-9361-44D1-BCD1-03AE4C6ECE4C}"/>
              </a:ext>
            </a:extLst>
          </p:cNvPr>
          <p:cNvSpPr>
            <a:spLocks noGrp="1"/>
          </p:cNvSpPr>
          <p:nvPr/>
        </p:nvSpPr>
        <p:spPr>
          <a:xfrm>
            <a:off x="2047875" y="25431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0233D"/>
                </a:solidFill>
              </a:defRPr>
            </a:defPPr>
          </a:lstStyle>
          <a:p>
            <a:pPr>
              <a:defRPr sz="1350" b="0">
                <a:solidFill>
                  <a:srgbClr val="20233D"/>
                </a:solidFill>
              </a:defRPr>
            </a:pPr>
            <a:r>
              <a:rPr sz="1350" b="0">
                <a:solidFill>
                  <a:srgbClr val="20233D"/>
                </a:solidFill>
              </a:rPr>
              <a:t>Struttura e filosofia manageriale orientano comportamenti e relazioni.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0F527E66-2C7C-4F86-9F16-0B73ABA1AB97}"/>
              </a:ext>
            </a:extLst>
          </p:cNvPr>
          <p:cNvSpPr>
            <a:spLocks noGrp="1"/>
          </p:cNvSpPr>
          <p:nvPr/>
        </p:nvSpPr>
        <p:spPr>
          <a:xfrm>
            <a:off x="1143000" y="32480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4829C44A-88C4-48A9-934A-CBD3B9BB7492}"/>
              </a:ext>
            </a:extLst>
          </p:cNvPr>
          <p:cNvSpPr>
            <a:spLocks noGrp="1"/>
          </p:cNvSpPr>
          <p:nvPr/>
        </p:nvSpPr>
        <p:spPr>
          <a:xfrm>
            <a:off x="1333500" y="33432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7758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6FEC12F-F0A7-43BB-A04A-6580DEFF2B62}"/>
              </a:ext>
            </a:extLst>
          </p:cNvPr>
          <p:cNvSpPr>
            <a:spLocks noGrp="1"/>
          </p:cNvSpPr>
          <p:nvPr/>
        </p:nvSpPr>
        <p:spPr>
          <a:xfrm>
            <a:off x="1333500" y="34099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A62725D-D920-4188-8B8C-28BD02DD4022}"/>
              </a:ext>
            </a:extLst>
          </p:cNvPr>
          <p:cNvSpPr>
            <a:spLocks noGrp="1"/>
          </p:cNvSpPr>
          <p:nvPr/>
        </p:nvSpPr>
        <p:spPr>
          <a:xfrm>
            <a:off x="2047875" y="33813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0233D"/>
                </a:solidFill>
              </a:defRPr>
            </a:defPPr>
          </a:lstStyle>
          <a:p>
            <a:pPr>
              <a:defRPr sz="1350" b="0">
                <a:solidFill>
                  <a:srgbClr val="20233D"/>
                </a:solidFill>
              </a:defRPr>
            </a:pPr>
            <a:r>
              <a:rPr sz="1350" b="0">
                <a:solidFill>
                  <a:srgbClr val="20233D"/>
                </a:solidFill>
              </a:rPr>
              <a:t>Leadership ed empowerment distribuiscono autonomia e responsabilità.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04B79B2C-6727-4799-9B5B-041AFC99D147}"/>
              </a:ext>
            </a:extLst>
          </p:cNvPr>
          <p:cNvSpPr>
            <a:spLocks noGrp="1"/>
          </p:cNvSpPr>
          <p:nvPr/>
        </p:nvSpPr>
        <p:spPr>
          <a:xfrm>
            <a:off x="1143000" y="40862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9DCE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9A63229C-B0FB-4892-8642-181F9E5DE376}"/>
              </a:ext>
            </a:extLst>
          </p:cNvPr>
          <p:cNvSpPr>
            <a:spLocks noGrp="1"/>
          </p:cNvSpPr>
          <p:nvPr/>
        </p:nvSpPr>
        <p:spPr>
          <a:xfrm>
            <a:off x="1333500" y="41814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B8D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58BCC5B-6346-41BF-9487-C79DF7520D96}"/>
              </a:ext>
            </a:extLst>
          </p:cNvPr>
          <p:cNvSpPr>
            <a:spLocks noGrp="1"/>
          </p:cNvSpPr>
          <p:nvPr/>
        </p:nvSpPr>
        <p:spPr>
          <a:xfrm>
            <a:off x="1333500" y="42481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51B3B"/>
                </a:solidFill>
              </a:defRPr>
            </a:defPPr>
          </a:lstStyle>
          <a:p>
            <a:pPr>
              <a:defRPr sz="1200" b="1">
                <a:solidFill>
                  <a:srgbClr val="151B3B"/>
                </a:solidFill>
              </a:defRPr>
            </a:pPr>
            <a:r>
              <a:rPr sz="1200" b="1">
                <a:solidFill>
                  <a:srgbClr val="151B3B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D7ECE4F-EC20-4A5D-85BF-E366AFC3FB26}"/>
              </a:ext>
            </a:extLst>
          </p:cNvPr>
          <p:cNvSpPr>
            <a:spLocks noGrp="1"/>
          </p:cNvSpPr>
          <p:nvPr/>
        </p:nvSpPr>
        <p:spPr>
          <a:xfrm>
            <a:off x="2047875" y="42195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0233D"/>
                </a:solidFill>
              </a:defRPr>
            </a:defPPr>
          </a:lstStyle>
          <a:p>
            <a:pPr>
              <a:defRPr sz="1350" b="0">
                <a:solidFill>
                  <a:srgbClr val="20233D"/>
                </a:solidFill>
              </a:defRPr>
            </a:pPr>
            <a:r>
              <a:rPr sz="1350" b="0">
                <a:solidFill>
                  <a:srgbClr val="20233D"/>
                </a:solidFill>
              </a:rPr>
              <a:t>Motivazione ed engagement nascono dall’incontro tra persona e contesto.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12A2C45D-00EE-4C0E-ADD2-408DDDCD4519}"/>
              </a:ext>
            </a:extLst>
          </p:cNvPr>
          <p:cNvSpPr>
            <a:spLocks noGrp="1"/>
          </p:cNvSpPr>
          <p:nvPr/>
        </p:nvSpPr>
        <p:spPr>
          <a:xfrm>
            <a:off x="1143000" y="49244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151B3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CED5D699-869D-4878-AD41-DA9C0E812BF0}"/>
              </a:ext>
            </a:extLst>
          </p:cNvPr>
          <p:cNvSpPr>
            <a:spLocks noGrp="1"/>
          </p:cNvSpPr>
          <p:nvPr/>
        </p:nvSpPr>
        <p:spPr>
          <a:xfrm>
            <a:off x="1333500" y="50196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4BB9C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BDACA91-4453-4E42-B02A-C70D5491F836}"/>
              </a:ext>
            </a:extLst>
          </p:cNvPr>
          <p:cNvSpPr>
            <a:spLocks noGrp="1"/>
          </p:cNvSpPr>
          <p:nvPr/>
        </p:nvSpPr>
        <p:spPr>
          <a:xfrm>
            <a:off x="1333500" y="50863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2BC71AFF-1BAD-4C5D-A42A-3FDBF3AFD6B5}"/>
              </a:ext>
            </a:extLst>
          </p:cNvPr>
          <p:cNvSpPr>
            <a:spLocks noGrp="1"/>
          </p:cNvSpPr>
          <p:nvPr/>
        </p:nvSpPr>
        <p:spPr>
          <a:xfrm>
            <a:off x="2047875" y="50577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Coerenza interna e qualità del clima sostengono risultati duraturi.</a:t>
            </a:r>
          </a:p>
        </p:txBody>
      </p:sp>
    </p:spTree>
    <p:extLst>
      <p:ext uri="{BB962C8B-B14F-4D97-AF65-F5344CB8AC3E}">
        <p14:creationId xmlns:p14="http://schemas.microsoft.com/office/powerpoint/2010/main" val="20357879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1004</Words>
  <Application>Microsoft Macintosh PowerPoint</Application>
  <DocSecurity>0</DocSecurity>
  <PresentationFormat>Widescreen</PresentationFormat>
  <Paragraphs>273</Paragraphs>
  <Slides>18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0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2026-10-15T09:37:14Z</dcterms:created>
  <dcterms:modified xsi:type="dcterms:W3CDTF">2026-10-15T09:40:40Z</dcterms:modified>
</cp:coreProperties>
</file>