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758"/>
  </p:normalViewPr>
  <p:slideViewPr>
    <p:cSldViewPr snapToGrid="0">
      <p:cViewPr varScale="1">
        <p:scale>
          <a:sx n="101" d="100"/>
          <a:sy n="101" d="100"/>
        </p:scale>
        <p:origin x="904"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r>
              <a:t>APPROFONDIMENTO (rif. Skoog et al., Fondamenti di Chimica Analitica): Nei complessi la teoria del campo dei leganti spiega il colore: i leganti separano i livelli d degli orbitali del metallo di un'energia che cade nel visibile, quindi il complesso assorbe alcune lunghezze d'onda e appare del colore complementare. La terminologia di Skoog: numero di coordinazione = numero di legami donatore-accettore attorno al centro metallico (tipicamente 2, 4 o 6).</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r>
              <a:t>APPROFONDIMENTO (rif. Skoog et al., Fondamenti di Chimica Analitica): La selettivita e governata dalla termodinamica: cio che conta e la costante di formazione CONDIZIONALE K' = alfa x Kf, dove alfa e la frazione di legante nella forma reattiva al pH di lavoro. Regolando il pH si modula la selettivita: a pH basso solo i complessi piu stabili (Fe3+, Hg2+) si formano quantitativamente, a pH 10 anche Ca2+ e Mg2+.</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r>
              <a:t>APPROFONDIMENTO (rif. Skoog et al., Fondamenti di Chimica Analitica): L'effetto chelato: un legante polidentato forma complessi molto piu stabili di leganti monodentati equivalenti, principalmente per ragioni entropiche (una molecola di chelante sostituisce piu molecole d'acqua coordinate, aumentando il disordine). Per questo l'EDTA (esadentato) e titolante ideale mentre l'ammoniaca (monodentata) non lo e: la complessazione monodentata avviene per stadi con costanti simili e non da un salto netto.</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r>
              <a:t>APPROFONDIMENTO (rif. Skoog et al., Fondamenti di Chimica Analitica): L'EDTA e di fatto lo standard universale della complessometria: reagisce 1:1 con qualunque catione indipendentemente dalla carica (il che semplifica i calcoli), il suo sale disodico biidrato e quasi uno standard primario, e i complessi sono incolori (non interferiscono con gli indicatori). La forma completamente deprotonata Y4- e quella che lega: la sua frazione alfa4 dipende fortemente dal pH.</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r>
              <a:t>APPROFONDIMENTO (rif. Skoog et al., Fondamenti di Chimica Analitica): Dipendenza dal pH in termini quantitativi (Skoog): alfa4 vale circa 10^-9 a pH 4, 10^-3 a pH 8, 0,35 a pH 10. La costante condizionale K' = alfa4 x KMY stabilisce il pH minimo di titolazione per ciascun metallo: Fe3+ (log K 25) si titola gia a pH 2-3, Ca2+ (log K 10,7) richiede pH 10. Il limite superiore di pH e la precipitazione degli idrossidi metallici.</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r>
              <a:t>APPROFONDIMENTO (rif. Skoog et al., Fondamenti di Chimica Analitica): Gli indicatori metallocromici sono chelanti essi stessi, con colore diverso nella forma libera e complessata. Requisito quantitativo: la costante del complesso metallo-indicatore deve essere abbastanza grande da dare colore netto, ma da 10 a 100 volte piu piccola di quella metallo-EDTA, altrimenti l'EDTA non riesce a spostare l'indicatore e il viraggio e ritardato o assente (indicatore 'bloccato').</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r>
              <a:t>APPROFONDIMENTO (rif. Skoog et al., Fondamenti di Chimica Analitica): La durezza e storicamente il primo grande campo di applicazione dell'EDTA (Schwarzenbach, anni '40). Nota che la titolazione determina la somma Ca+Mg: per distinguerli si titola una seconda aliquota a pH 12-13 (dove Mg(OH)2 precipita e si titola solo il calcio, con indicatore muresside o calcon) e si ottiene il magnesio per differenza.</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r>
              <a:t>APPROFONDIMENTO (rif. Skoog et al., Fondamenti di Chimica Analitica): Dettaglio meccanicistico del viraggio: il NET libero a pH 10 e blu (HIn2-); con Mg2+ forma MgIn- rosso vino. Il tampone ammoniacale serve anche a evitare che il pH scenda durante la titolazione: l'EDTA (usato come Na2H2Y) libera protoni complessandosi (M2+ + H2Y2- = MY2- + 2H+), e senza tampone il pH calerebbe riducendo K' proprio vicino all'equivalenza.</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r>
              <a:t>APPROFONDIMENTO (rif. Skoog et al., Fondamenti di Chimica Analitica): Il calcolo mostra la comodita della definizione convenzionale: mmoli EDTA = mmoli (Ca+Mg) espresse come CaCO3; con EDTA 0,01 M su 100 mL, 1 mL = 0,01 mmol = 1 mg CaCO3 per 100 mL = 10 mg/L = 1 grado francese. La conversione tra gradi francesi, tedeschi (1 dH = 10 mg CaO/L) e ppm CaCO3 e un classico esercizio di equivalenze.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sz="quarter" idx="1"/>
          </p:nvPr>
        </p:nvSpPr>
        <p:spPr/>
        <p:txBody>
          <a:bodyPr/>
          <a:lstStyle/>
          <a:p>
            <a:r>
              <a:t>APPROFONDIMENTO (rif. Skoog et al., Fondamenti di Chimica Analitica): La differenza tra durezza totale e permanente (temporanea) e operativamente definita dal trattamento termico: e un esempio di misura per differenza, in cui l'incertezza si propaga sommando le varianze delle due determinazioni. La titolazione dopo ebollizione richiede filtrazione accurata: particelle di CaCO3 in sospensione si ridisciolgono a pH 10 e verrebbero titolate.</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11" name="Titolo Testo"/>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Titolo Testo</a:t>
            </a:r>
          </a:p>
        </p:txBody>
      </p:sp>
      <p:sp>
        <p:nvSpPr>
          <p:cNvPr id="12" name="Corpo livello uno…"/>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Corpo livello uno</a:t>
            </a:r>
          </a:p>
          <a:p>
            <a:pPr lvl="1"/>
            <a:r>
              <a:t>Corpo livello due</a:t>
            </a:r>
          </a:p>
          <a:p>
            <a:pPr lvl="2"/>
            <a:r>
              <a:t>Corpo livello tre</a:t>
            </a:r>
          </a:p>
          <a:p>
            <a:pPr lvl="3"/>
            <a:r>
              <a:t>Corpo livello quattro</a:t>
            </a:r>
          </a:p>
          <a:p>
            <a:pPr lvl="4"/>
            <a:r>
              <a:t>Corpo livello cinque</a:t>
            </a:r>
          </a:p>
        </p:txBody>
      </p:sp>
      <p:sp>
        <p:nvSpPr>
          <p:cNvPr id="13"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olo e contenuto">
    <p:spTree>
      <p:nvGrpSpPr>
        <p:cNvPr id="1" name=""/>
        <p:cNvGrpSpPr/>
        <p:nvPr/>
      </p:nvGrpSpPr>
      <p:grpSpPr>
        <a:xfrm>
          <a:off x="0" y="0"/>
          <a:ext cx="0" cy="0"/>
          <a:chOff x="0" y="0"/>
          <a:chExt cx="0" cy="0"/>
        </a:xfrm>
      </p:grpSpPr>
      <p:sp>
        <p:nvSpPr>
          <p:cNvPr id="20" name="Titolo Testo"/>
          <p:cNvSpPr txBox="1">
            <a:spLocks noGrp="1"/>
          </p:cNvSpPr>
          <p:nvPr>
            <p:ph type="title"/>
          </p:nvPr>
        </p:nvSpPr>
        <p:spPr>
          <a:prstGeom prst="rect">
            <a:avLst/>
          </a:prstGeom>
        </p:spPr>
        <p:txBody>
          <a:bodyPr/>
          <a:lstStyle/>
          <a:p>
            <a:r>
              <a:t>Titolo Testo</a:t>
            </a:r>
          </a:p>
        </p:txBody>
      </p:sp>
      <p:sp>
        <p:nvSpPr>
          <p:cNvPr id="21" name="Corpo livello uno…"/>
          <p:cNvSpPr txBox="1">
            <a:spLocks noGrp="1"/>
          </p:cNvSpPr>
          <p:nvPr>
            <p:ph type="body" idx="1"/>
          </p:nvPr>
        </p:nvSpPr>
        <p:spPr>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22"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Intestazione sezione">
    <p:spTree>
      <p:nvGrpSpPr>
        <p:cNvPr id="1" name=""/>
        <p:cNvGrpSpPr/>
        <p:nvPr/>
      </p:nvGrpSpPr>
      <p:grpSpPr>
        <a:xfrm>
          <a:off x="0" y="0"/>
          <a:ext cx="0" cy="0"/>
          <a:chOff x="0" y="0"/>
          <a:chExt cx="0" cy="0"/>
        </a:xfrm>
      </p:grpSpPr>
      <p:sp>
        <p:nvSpPr>
          <p:cNvPr id="29" name="Titolo Testo"/>
          <p:cNvSpPr txBox="1">
            <a:spLocks noGrp="1"/>
          </p:cNvSpPr>
          <p:nvPr>
            <p:ph type="title"/>
          </p:nvPr>
        </p:nvSpPr>
        <p:spPr>
          <a:xfrm>
            <a:off x="831850" y="1709738"/>
            <a:ext cx="10515600" cy="2852737"/>
          </a:xfrm>
          <a:prstGeom prst="rect">
            <a:avLst/>
          </a:prstGeom>
        </p:spPr>
        <p:txBody>
          <a:bodyPr anchor="b"/>
          <a:lstStyle>
            <a:lvl1pPr>
              <a:defRPr sz="6000"/>
            </a:lvl1pPr>
          </a:lstStyle>
          <a:p>
            <a:r>
              <a:t>Titolo Testo</a:t>
            </a:r>
          </a:p>
        </p:txBody>
      </p:sp>
      <p:sp>
        <p:nvSpPr>
          <p:cNvPr id="30" name="Corpo livello uno…"/>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Corpo livello uno</a:t>
            </a:r>
          </a:p>
          <a:p>
            <a:pPr lvl="1"/>
            <a:r>
              <a:t>Corpo livello due</a:t>
            </a:r>
          </a:p>
          <a:p>
            <a:pPr lvl="2"/>
            <a:r>
              <a:t>Corpo livello tre</a:t>
            </a:r>
          </a:p>
          <a:p>
            <a:pPr lvl="3"/>
            <a:r>
              <a:t>Corpo livello quattro</a:t>
            </a:r>
          </a:p>
          <a:p>
            <a:pPr lvl="4"/>
            <a:r>
              <a:t>Corpo livello cinque</a:t>
            </a:r>
          </a:p>
        </p:txBody>
      </p:sp>
      <p:sp>
        <p:nvSpPr>
          <p:cNvPr id="31"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Due contenuti">
    <p:spTree>
      <p:nvGrpSpPr>
        <p:cNvPr id="1" name=""/>
        <p:cNvGrpSpPr/>
        <p:nvPr/>
      </p:nvGrpSpPr>
      <p:grpSpPr>
        <a:xfrm>
          <a:off x="0" y="0"/>
          <a:ext cx="0" cy="0"/>
          <a:chOff x="0" y="0"/>
          <a:chExt cx="0" cy="0"/>
        </a:xfrm>
      </p:grpSpPr>
      <p:sp>
        <p:nvSpPr>
          <p:cNvPr id="38" name="Titolo Testo"/>
          <p:cNvSpPr txBox="1">
            <a:spLocks noGrp="1"/>
          </p:cNvSpPr>
          <p:nvPr>
            <p:ph type="title"/>
          </p:nvPr>
        </p:nvSpPr>
        <p:spPr>
          <a:prstGeom prst="rect">
            <a:avLst/>
          </a:prstGeom>
        </p:spPr>
        <p:txBody>
          <a:bodyPr/>
          <a:lstStyle/>
          <a:p>
            <a:r>
              <a:t>Titolo Testo</a:t>
            </a:r>
          </a:p>
        </p:txBody>
      </p:sp>
      <p:sp>
        <p:nvSpPr>
          <p:cNvPr id="39" name="Corpo livello uno…"/>
          <p:cNvSpPr txBox="1">
            <a:spLocks noGrp="1"/>
          </p:cNvSpPr>
          <p:nvPr>
            <p:ph type="body" sz="half" idx="1"/>
          </p:nvPr>
        </p:nvSpPr>
        <p:spPr>
          <a:xfrm>
            <a:off x="838200" y="1825625"/>
            <a:ext cx="5181600" cy="4351338"/>
          </a:xfrm>
          <a:prstGeom prst="rect">
            <a:avLst/>
          </a:prstGeom>
        </p:spPr>
        <p:txBody>
          <a:bodyPr/>
          <a:lstStyle/>
          <a:p>
            <a:r>
              <a:t>Corpo livello uno</a:t>
            </a:r>
          </a:p>
          <a:p>
            <a:pPr lvl="1"/>
            <a:r>
              <a:t>Corpo livello due</a:t>
            </a:r>
          </a:p>
          <a:p>
            <a:pPr lvl="2"/>
            <a:r>
              <a:t>Corpo livello tre</a:t>
            </a:r>
          </a:p>
          <a:p>
            <a:pPr lvl="3"/>
            <a:r>
              <a:t>Corpo livello quattro</a:t>
            </a:r>
          </a:p>
          <a:p>
            <a:pPr lvl="4"/>
            <a:r>
              <a:t>Corpo livello cinque</a:t>
            </a:r>
          </a:p>
        </p:txBody>
      </p:sp>
      <p:sp>
        <p:nvSpPr>
          <p:cNvPr id="40"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nfronto">
    <p:spTree>
      <p:nvGrpSpPr>
        <p:cNvPr id="1" name=""/>
        <p:cNvGrpSpPr/>
        <p:nvPr/>
      </p:nvGrpSpPr>
      <p:grpSpPr>
        <a:xfrm>
          <a:off x="0" y="0"/>
          <a:ext cx="0" cy="0"/>
          <a:chOff x="0" y="0"/>
          <a:chExt cx="0" cy="0"/>
        </a:xfrm>
      </p:grpSpPr>
      <p:sp>
        <p:nvSpPr>
          <p:cNvPr id="47" name="Titolo Testo"/>
          <p:cNvSpPr txBox="1">
            <a:spLocks noGrp="1"/>
          </p:cNvSpPr>
          <p:nvPr>
            <p:ph type="title"/>
          </p:nvPr>
        </p:nvSpPr>
        <p:spPr>
          <a:xfrm>
            <a:off x="839787" y="365125"/>
            <a:ext cx="10515601" cy="1325563"/>
          </a:xfrm>
          <a:prstGeom prst="rect">
            <a:avLst/>
          </a:prstGeom>
        </p:spPr>
        <p:txBody>
          <a:bodyPr/>
          <a:lstStyle/>
          <a:p>
            <a:r>
              <a:t>Titolo Testo</a:t>
            </a:r>
          </a:p>
        </p:txBody>
      </p:sp>
      <p:sp>
        <p:nvSpPr>
          <p:cNvPr id="48" name="Corpo livello uno…"/>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Corpo livello uno</a:t>
            </a:r>
          </a:p>
          <a:p>
            <a:pPr lvl="1"/>
            <a:r>
              <a:t>Corpo livello due</a:t>
            </a:r>
          </a:p>
          <a:p>
            <a:pPr lvl="2"/>
            <a:r>
              <a:t>Corpo livello tre</a:t>
            </a:r>
          </a:p>
          <a:p>
            <a:pPr lvl="3"/>
            <a:r>
              <a:t>Corpo livello quattro</a:t>
            </a:r>
          </a:p>
          <a:p>
            <a:pPr lvl="4"/>
            <a:r>
              <a:t>Corpo livello cinque</a:t>
            </a:r>
          </a:p>
        </p:txBody>
      </p:sp>
      <p:sp>
        <p:nvSpPr>
          <p:cNvPr id="49" name="Segnaposto testo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Solo titolo">
    <p:spTree>
      <p:nvGrpSpPr>
        <p:cNvPr id="1" name=""/>
        <p:cNvGrpSpPr/>
        <p:nvPr/>
      </p:nvGrpSpPr>
      <p:grpSpPr>
        <a:xfrm>
          <a:off x="0" y="0"/>
          <a:ext cx="0" cy="0"/>
          <a:chOff x="0" y="0"/>
          <a:chExt cx="0" cy="0"/>
        </a:xfrm>
      </p:grpSpPr>
      <p:sp>
        <p:nvSpPr>
          <p:cNvPr id="57" name="Titolo Testo"/>
          <p:cNvSpPr txBox="1">
            <a:spLocks noGrp="1"/>
          </p:cNvSpPr>
          <p:nvPr>
            <p:ph type="title"/>
          </p:nvPr>
        </p:nvSpPr>
        <p:spPr>
          <a:prstGeom prst="rect">
            <a:avLst/>
          </a:prstGeom>
        </p:spPr>
        <p:txBody>
          <a:bodyPr/>
          <a:lstStyle/>
          <a:p>
            <a:r>
              <a:t>Titolo Testo</a:t>
            </a:r>
          </a:p>
        </p:txBody>
      </p:sp>
      <p:sp>
        <p:nvSpPr>
          <p:cNvPr id="58"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Vuota">
    <p:spTree>
      <p:nvGrpSpPr>
        <p:cNvPr id="1" name=""/>
        <p:cNvGrpSpPr/>
        <p:nvPr/>
      </p:nvGrpSpPr>
      <p:grpSpPr>
        <a:xfrm>
          <a:off x="0" y="0"/>
          <a:ext cx="0" cy="0"/>
          <a:chOff x="0" y="0"/>
          <a:chExt cx="0" cy="0"/>
        </a:xfrm>
      </p:grpSpPr>
      <p:sp>
        <p:nvSpPr>
          <p:cNvPr id="65"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uto con didascalia">
    <p:spTree>
      <p:nvGrpSpPr>
        <p:cNvPr id="1" name=""/>
        <p:cNvGrpSpPr/>
        <p:nvPr/>
      </p:nvGrpSpPr>
      <p:grpSpPr>
        <a:xfrm>
          <a:off x="0" y="0"/>
          <a:ext cx="0" cy="0"/>
          <a:chOff x="0" y="0"/>
          <a:chExt cx="0" cy="0"/>
        </a:xfrm>
      </p:grpSpPr>
      <p:sp>
        <p:nvSpPr>
          <p:cNvPr id="72" name="Titolo Testo"/>
          <p:cNvSpPr txBox="1">
            <a:spLocks noGrp="1"/>
          </p:cNvSpPr>
          <p:nvPr>
            <p:ph type="title"/>
          </p:nvPr>
        </p:nvSpPr>
        <p:spPr>
          <a:xfrm>
            <a:off x="839787" y="457200"/>
            <a:ext cx="3932239" cy="1600200"/>
          </a:xfrm>
          <a:prstGeom prst="rect">
            <a:avLst/>
          </a:prstGeom>
        </p:spPr>
        <p:txBody>
          <a:bodyPr anchor="b"/>
          <a:lstStyle>
            <a:lvl1pPr>
              <a:defRPr sz="3200"/>
            </a:lvl1pPr>
          </a:lstStyle>
          <a:p>
            <a:r>
              <a:t>Titolo Testo</a:t>
            </a:r>
          </a:p>
        </p:txBody>
      </p:sp>
      <p:sp>
        <p:nvSpPr>
          <p:cNvPr id="73" name="Corpo livello uno…"/>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Corpo livello uno</a:t>
            </a:r>
          </a:p>
          <a:p>
            <a:pPr lvl="1"/>
            <a:r>
              <a:t>Corpo livello due</a:t>
            </a:r>
          </a:p>
          <a:p>
            <a:pPr lvl="2"/>
            <a:r>
              <a:t>Corpo livello tre</a:t>
            </a:r>
          </a:p>
          <a:p>
            <a:pPr lvl="3"/>
            <a:r>
              <a:t>Corpo livello quattro</a:t>
            </a:r>
          </a:p>
          <a:p>
            <a:pPr lvl="4"/>
            <a:r>
              <a:t>Corpo livello cinque</a:t>
            </a:r>
          </a:p>
        </p:txBody>
      </p:sp>
      <p:sp>
        <p:nvSpPr>
          <p:cNvPr id="74" name="Segnaposto testo 3"/>
          <p:cNvSpPr>
            <a:spLocks noGrp="1"/>
          </p:cNvSpPr>
          <p:nvPr>
            <p:ph type="body" sz="quarter" idx="21"/>
          </p:nvPr>
        </p:nvSpPr>
        <p:spPr>
          <a:xfrm>
            <a:off x="839787" y="2057400"/>
            <a:ext cx="3932239" cy="3811588"/>
          </a:xfrm>
          <a:prstGeom prst="rect">
            <a:avLst/>
          </a:prstGeom>
        </p:spPr>
        <p:txBody>
          <a:bodyPr/>
          <a:lstStyle/>
          <a:p>
            <a:pPr marL="0" indent="0">
              <a:buSzTx/>
              <a:buFontTx/>
              <a:buNone/>
              <a:defRPr sz="1600"/>
            </a:pPr>
            <a:endParaRPr/>
          </a:p>
        </p:txBody>
      </p:sp>
      <p:sp>
        <p:nvSpPr>
          <p:cNvPr id="75"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Immagine con didascalia">
    <p:spTree>
      <p:nvGrpSpPr>
        <p:cNvPr id="1" name=""/>
        <p:cNvGrpSpPr/>
        <p:nvPr/>
      </p:nvGrpSpPr>
      <p:grpSpPr>
        <a:xfrm>
          <a:off x="0" y="0"/>
          <a:ext cx="0" cy="0"/>
          <a:chOff x="0" y="0"/>
          <a:chExt cx="0" cy="0"/>
        </a:xfrm>
      </p:grpSpPr>
      <p:sp>
        <p:nvSpPr>
          <p:cNvPr id="82" name="Titolo Testo"/>
          <p:cNvSpPr txBox="1">
            <a:spLocks noGrp="1"/>
          </p:cNvSpPr>
          <p:nvPr>
            <p:ph type="title"/>
          </p:nvPr>
        </p:nvSpPr>
        <p:spPr>
          <a:xfrm>
            <a:off x="839787" y="457200"/>
            <a:ext cx="3932239" cy="1600200"/>
          </a:xfrm>
          <a:prstGeom prst="rect">
            <a:avLst/>
          </a:prstGeom>
        </p:spPr>
        <p:txBody>
          <a:bodyPr anchor="b"/>
          <a:lstStyle>
            <a:lvl1pPr>
              <a:defRPr sz="3200"/>
            </a:lvl1pPr>
          </a:lstStyle>
          <a:p>
            <a:r>
              <a:t>Titolo Testo</a:t>
            </a:r>
          </a:p>
        </p:txBody>
      </p:sp>
      <p:sp>
        <p:nvSpPr>
          <p:cNvPr id="83" name="Segnaposto immagine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84" name="Corpo livello uno…"/>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Corpo livello uno</a:t>
            </a:r>
          </a:p>
          <a:p>
            <a:pPr lvl="1"/>
            <a:r>
              <a:t>Corpo livello due</a:t>
            </a:r>
          </a:p>
          <a:p>
            <a:pPr lvl="2"/>
            <a:r>
              <a:t>Corpo livello tre</a:t>
            </a:r>
          </a:p>
          <a:p>
            <a:pPr lvl="3"/>
            <a:r>
              <a:t>Corpo livello quattro</a:t>
            </a:r>
          </a:p>
          <a:p>
            <a:pPr lvl="4"/>
            <a:r>
              <a:t>Corpo livello cinque</a:t>
            </a:r>
          </a:p>
        </p:txBody>
      </p:sp>
      <p:sp>
        <p:nvSpPr>
          <p:cNvPr id="85"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4000">
              <a:srgbClr val="E2F0D9"/>
            </a:gs>
            <a:gs pos="100000">
              <a:srgbClr val="92D050"/>
            </a:gs>
          </a:gsLst>
          <a:lin ang="5400000" scaled="0"/>
        </a:gradFill>
        <a:effectLst/>
      </p:bgPr>
    </p:bg>
    <p:spTree>
      <p:nvGrpSpPr>
        <p:cNvPr id="1" name=""/>
        <p:cNvGrpSpPr/>
        <p:nvPr/>
      </p:nvGrpSpPr>
      <p:grpSpPr>
        <a:xfrm>
          <a:off x="0" y="0"/>
          <a:ext cx="0" cy="0"/>
          <a:chOff x="0" y="0"/>
          <a:chExt cx="0" cy="0"/>
        </a:xfrm>
      </p:grpSpPr>
      <p:sp>
        <p:nvSpPr>
          <p:cNvPr id="2" name="Titolo Testo"/>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Titolo Testo</a:t>
            </a:r>
          </a:p>
        </p:txBody>
      </p:sp>
      <p:sp>
        <p:nvSpPr>
          <p:cNvPr id="3" name="Corpo livello uno…"/>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Corpo livello uno</a:t>
            </a:r>
          </a:p>
          <a:p>
            <a:pPr lvl="1"/>
            <a:r>
              <a:t>Corpo livello due</a:t>
            </a:r>
          </a:p>
          <a:p>
            <a:pPr lvl="2"/>
            <a:r>
              <a:t>Corpo livello tre</a:t>
            </a:r>
          </a:p>
          <a:p>
            <a:pPr lvl="3"/>
            <a:r>
              <a:t>Corpo livello quattro</a:t>
            </a:r>
          </a:p>
          <a:p>
            <a:pPr lvl="4"/>
            <a:r>
              <a:t>Corpo livello cinque</a:t>
            </a:r>
          </a:p>
        </p:txBody>
      </p:sp>
      <p:sp>
        <p:nvSpPr>
          <p:cNvPr id="4" name="Numero diapositiva"/>
          <p:cNvSpPr txBox="1">
            <a:spLocks noGrp="1"/>
          </p:cNvSpPr>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‹N›</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94" name="CasellaDiTesto 3"/>
          <p:cNvSpPr txBox="1"/>
          <p:nvPr/>
        </p:nvSpPr>
        <p:spPr>
          <a:xfrm>
            <a:off x="366013" y="114170"/>
            <a:ext cx="11545805" cy="14249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just">
              <a:defRPr b="1">
                <a:latin typeface="Lucida Grande"/>
                <a:ea typeface="Lucida Grande"/>
                <a:cs typeface="Lucida Grande"/>
                <a:sym typeface="Lucida Grande"/>
              </a:defRPr>
            </a:pPr>
            <a:r>
              <a:rPr>
                <a:solidFill>
                  <a:srgbClr val="000000"/>
                </a:solidFill>
              </a:rPr>
              <a:t>Titolazioni complessometriche</a:t>
            </a:r>
          </a:p>
          <a:p>
            <a:pPr algn="just">
              <a:defRPr b="1">
                <a:latin typeface="Lucida Grande"/>
                <a:ea typeface="Lucida Grande"/>
                <a:cs typeface="Lucida Grande"/>
                <a:sym typeface="Lucida Grande"/>
              </a:defRPr>
            </a:pPr>
            <a:endParaRPr/>
          </a:p>
          <a:p>
            <a:pPr algn="just">
              <a:defRPr>
                <a:latin typeface="Lucida Grande"/>
                <a:ea typeface="Lucida Grande"/>
                <a:cs typeface="Lucida Grande"/>
                <a:sym typeface="Lucida Grande"/>
              </a:defRPr>
            </a:pPr>
            <a:r>
              <a:rPr>
                <a:solidFill>
                  <a:srgbClr val="000000"/>
                </a:solidFill>
              </a:rPr>
              <a:t>Le titolazioni complessometriche sfruttano la capacità di alcuni composti organici di formare complessi stabili con ioni di metalli in soluzione. Questi complessi mostrano colorazione propria</a:t>
            </a:r>
          </a:p>
        </p:txBody>
      </p:sp>
      <p:sp>
        <p:nvSpPr>
          <p:cNvPr id="95" name="CasellaDiTesto 4"/>
          <p:cNvSpPr txBox="1"/>
          <p:nvPr/>
        </p:nvSpPr>
        <p:spPr>
          <a:xfrm>
            <a:off x="280183" y="1347348"/>
            <a:ext cx="11866097" cy="30632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defRPr b="1">
                <a:latin typeface="Lucida Grande"/>
                <a:ea typeface="Lucida Grande"/>
                <a:cs typeface="Lucida Grande"/>
                <a:sym typeface="Lucida Grande"/>
              </a:defRPr>
            </a:pPr>
            <a:r>
              <a:rPr>
                <a:solidFill>
                  <a:srgbClr val="000000"/>
                </a:solidFill>
              </a:rPr>
              <a:t>Struttura dei complessi (composti di coordinazione)</a:t>
            </a:r>
          </a:p>
          <a:p>
            <a:pPr algn="just">
              <a:defRPr b="1">
                <a:latin typeface="Lucida Grande"/>
                <a:ea typeface="Lucida Grande"/>
                <a:cs typeface="Lucida Grande"/>
                <a:sym typeface="Lucida Grande"/>
              </a:defRPr>
            </a:pPr>
            <a:endParaRPr/>
          </a:p>
          <a:p>
            <a:pPr algn="just">
              <a:defRPr b="1">
                <a:latin typeface="inherit"/>
                <a:ea typeface="inherit"/>
                <a:cs typeface="inherit"/>
                <a:sym typeface="inherit"/>
              </a:defRPr>
            </a:pPr>
            <a:r>
              <a:rPr>
                <a:solidFill>
                  <a:srgbClr val="000000"/>
                </a:solidFill>
              </a:rPr>
              <a:t>SPECIE CENTRALE</a:t>
            </a:r>
            <a:r>
              <a:rPr b="0">
                <a:solidFill>
                  <a:srgbClr val="000000"/>
                </a:solidFill>
                <a:latin typeface="Lucida Grande"/>
                <a:ea typeface="Lucida Grande"/>
                <a:cs typeface="Lucida Grande"/>
                <a:sym typeface="Lucida Grande"/>
              </a:rPr>
              <a:t>: in genere l’atomo centrale è un catione di un metallo che tende a formare complessi per completare la propria configurazione elettronica. I legami risultanti, hanno energie tali che le lunghezze d’onda del visibile causano transizioni elettroniche</a:t>
            </a:r>
            <a:r>
              <a:rPr u="sng">
                <a:solidFill>
                  <a:srgbClr val="000000"/>
                </a:solidFill>
                <a:latin typeface="Lucida Grande"/>
                <a:ea typeface="Lucida Grande"/>
                <a:cs typeface="Lucida Grande"/>
                <a:sym typeface="Lucida Grande"/>
              </a:rPr>
              <a:t>. Per questo motivo i complessi, detti anche composti di coordinazione, sono colorati.</a:t>
            </a:r>
          </a:p>
          <a:p>
            <a:pPr>
              <a:defRPr>
                <a:latin typeface="Lucida Grande"/>
                <a:ea typeface="Lucida Grande"/>
                <a:cs typeface="Lucida Grande"/>
                <a:sym typeface="Lucida Grande"/>
              </a:defRPr>
            </a:pPr>
            <a:br>
              <a:rPr u="sng"/>
            </a:br>
            <a:r>
              <a:rPr b="1">
                <a:solidFill>
                  <a:srgbClr val="000000"/>
                </a:solidFill>
                <a:latin typeface="inherit"/>
                <a:ea typeface="inherit"/>
                <a:cs typeface="inherit"/>
                <a:sym typeface="inherit"/>
              </a:rPr>
              <a:t>LEGANTI</a:t>
            </a:r>
            <a:r>
              <a:rPr>
                <a:solidFill>
                  <a:srgbClr val="000000"/>
                </a:solidFill>
              </a:rPr>
              <a:t>: è uno ione o una molecola che forma un </a:t>
            </a:r>
            <a:r>
              <a:rPr b="1" u="sng">
                <a:solidFill>
                  <a:srgbClr val="000000"/>
                </a:solidFill>
              </a:rPr>
              <a:t>legame covalente</a:t>
            </a:r>
            <a:r>
              <a:rPr>
                <a:solidFill>
                  <a:srgbClr val="000000"/>
                </a:solidFill>
              </a:rPr>
              <a:t> con un catione o un atomo neutro di un metallo donando una coppia di elettroni che viene condivisa da legante e accettore</a:t>
            </a:r>
          </a:p>
          <a:p>
            <a:pPr>
              <a:defRPr>
                <a:latin typeface="Lucida Grande"/>
                <a:ea typeface="Lucida Grande"/>
                <a:cs typeface="Lucida Grande"/>
                <a:sym typeface="Lucida Grande"/>
              </a:defRPr>
            </a:pPr>
            <a:br/>
            <a:r>
              <a:rPr b="1">
                <a:solidFill>
                  <a:srgbClr val="000000"/>
                </a:solidFill>
                <a:latin typeface="inherit"/>
                <a:ea typeface="inherit"/>
                <a:cs typeface="inherit"/>
                <a:sym typeface="inherit"/>
              </a:rPr>
              <a:t>CONTROIONE</a:t>
            </a:r>
            <a:r>
              <a:rPr>
                <a:solidFill>
                  <a:srgbClr val="000000"/>
                </a:solidFill>
              </a:rPr>
              <a:t>: ione necessario per l’elettroneutralità nel caso in cui il complesso sia carico.</a:t>
            </a:r>
          </a:p>
        </p:txBody>
      </p:sp>
      <p:pic>
        <p:nvPicPr>
          <p:cNvPr id="96" name="Immagine 5" descr="Immagine 5"/>
          <p:cNvPicPr>
            <a:picLocks noChangeAspect="1"/>
          </p:cNvPicPr>
          <p:nvPr/>
        </p:nvPicPr>
        <p:blipFill>
          <a:blip r:embed="rId3"/>
          <a:stretch>
            <a:fillRect/>
          </a:stretch>
        </p:blipFill>
        <p:spPr>
          <a:xfrm>
            <a:off x="2430815" y="4486669"/>
            <a:ext cx="7091830" cy="2371331"/>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98" name="CasellaDiTesto 4"/>
          <p:cNvSpPr txBox="1"/>
          <p:nvPr/>
        </p:nvSpPr>
        <p:spPr>
          <a:xfrm>
            <a:off x="366013" y="114170"/>
            <a:ext cx="11545805" cy="5692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just">
              <a:defRPr b="1">
                <a:latin typeface="Lucida Grande"/>
                <a:ea typeface="Lucida Grande"/>
                <a:cs typeface="Lucida Grande"/>
                <a:sym typeface="Lucida Grande"/>
              </a:defRPr>
            </a:pPr>
            <a:r>
              <a:rPr>
                <a:solidFill>
                  <a:srgbClr val="000000"/>
                </a:solidFill>
              </a:rPr>
              <a:t>Titolazioni complessometriche</a:t>
            </a:r>
          </a:p>
          <a:p>
            <a:pPr algn="just">
              <a:defRPr b="1">
                <a:latin typeface="Lucida Grande"/>
                <a:ea typeface="Lucida Grande"/>
                <a:cs typeface="Lucida Grande"/>
                <a:sym typeface="Lucida Grande"/>
              </a:defRPr>
            </a:pPr>
            <a:endParaRPr/>
          </a:p>
          <a:p>
            <a:pPr algn="just">
              <a:defRPr>
                <a:latin typeface="Lucida Grande"/>
                <a:ea typeface="Lucida Grande"/>
                <a:cs typeface="Lucida Grande"/>
                <a:sym typeface="Lucida Grande"/>
              </a:defRPr>
            </a:pPr>
            <a:r>
              <a:rPr>
                <a:solidFill>
                  <a:srgbClr val="000000"/>
                </a:solidFill>
              </a:rPr>
              <a:t>La selettività in una titolazione complessometrica è data dalla diversa stabilità dei complessi.</a:t>
            </a:r>
          </a:p>
          <a:p>
            <a:pPr algn="just">
              <a:defRPr>
                <a:latin typeface="Lucida Grande"/>
                <a:ea typeface="Lucida Grande"/>
                <a:cs typeface="Lucida Grande"/>
                <a:sym typeface="Lucida Grande"/>
              </a:defRPr>
            </a:pPr>
            <a:endParaRPr/>
          </a:p>
          <a:p>
            <a:pPr algn="just">
              <a:defRPr>
                <a:latin typeface="Lucida Grande"/>
                <a:ea typeface="Lucida Grande"/>
                <a:cs typeface="Lucida Grande"/>
                <a:sym typeface="Lucida Grande"/>
              </a:defRPr>
            </a:pPr>
            <a:r>
              <a:rPr>
                <a:solidFill>
                  <a:srgbClr val="000000"/>
                </a:solidFill>
              </a:rPr>
              <a:t>Ovvero maggiore la stabilità del complesso del legante con un metallo maggiore sarà la selettività del metodo per quel metallo</a:t>
            </a:r>
          </a:p>
          <a:p>
            <a:pPr algn="just">
              <a:defRPr>
                <a:latin typeface="Lucida Grande"/>
                <a:ea typeface="Lucida Grande"/>
                <a:cs typeface="Lucida Grande"/>
                <a:sym typeface="Lucida Grande"/>
              </a:defRPr>
            </a:pPr>
            <a:endParaRPr/>
          </a:p>
          <a:p>
            <a:pPr algn="just">
              <a:defRPr>
                <a:latin typeface="Lucida Grande"/>
                <a:ea typeface="Lucida Grande"/>
                <a:cs typeface="Lucida Grande"/>
                <a:sym typeface="Lucida Grande"/>
              </a:defRPr>
            </a:pPr>
            <a:endParaRPr/>
          </a:p>
          <a:p>
            <a:pPr algn="just">
              <a:defRPr>
                <a:solidFill>
                  <a:srgbClr val="FF0000"/>
                </a:solidFill>
                <a:latin typeface="Lucida Grande"/>
                <a:ea typeface="Lucida Grande"/>
                <a:cs typeface="Lucida Grande"/>
                <a:sym typeface="Lucida Grande"/>
              </a:defRPr>
            </a:pPr>
            <a:r>
              <a:rPr>
                <a:solidFill>
                  <a:srgbClr val="000000"/>
                </a:solidFill>
              </a:rPr>
              <a:t>M1+L </a:t>
            </a:r>
            <a:r>
              <a:rPr>
                <a:solidFill>
                  <a:srgbClr val="000000"/>
                </a:solidFill>
                <a:latin typeface="Wingdings"/>
                <a:ea typeface="Wingdings"/>
                <a:cs typeface="Wingdings"/>
                <a:sym typeface="Wingdings"/>
              </a:rPr>
              <a:t> </a:t>
            </a:r>
            <a:r>
              <a:rPr>
                <a:solidFill>
                  <a:srgbClr val="000000"/>
                </a:solidFill>
              </a:rPr>
              <a:t>M1L K1= [M1L]/[M1]*[L]</a:t>
            </a:r>
          </a:p>
          <a:p>
            <a:pPr algn="just">
              <a:defRPr>
                <a:latin typeface="Lucida Grande"/>
                <a:ea typeface="Lucida Grande"/>
                <a:cs typeface="Lucida Grande"/>
                <a:sym typeface="Lucida Grande"/>
              </a:defRPr>
            </a:pPr>
            <a:endParaRPr>
              <a:solidFill>
                <a:srgbClr val="000000"/>
              </a:solidFill>
            </a:endParaRPr>
          </a:p>
          <a:p>
            <a:pPr algn="just">
              <a:defRPr>
                <a:latin typeface="Lucida Grande"/>
                <a:ea typeface="Lucida Grande"/>
                <a:cs typeface="Lucida Grande"/>
                <a:sym typeface="Lucida Grande"/>
              </a:defRPr>
            </a:pPr>
            <a:endParaRPr>
              <a:solidFill>
                <a:srgbClr val="000000"/>
              </a:solidFill>
            </a:endParaRPr>
          </a:p>
          <a:p>
            <a:pPr algn="just">
              <a:defRPr>
                <a:solidFill>
                  <a:srgbClr val="2F5597"/>
                </a:solidFill>
                <a:latin typeface="Lucida Grande"/>
                <a:ea typeface="Lucida Grande"/>
                <a:cs typeface="Lucida Grande"/>
                <a:sym typeface="Lucida Grande"/>
              </a:defRPr>
            </a:pPr>
            <a:r>
              <a:rPr>
                <a:solidFill>
                  <a:srgbClr val="000000"/>
                </a:solidFill>
              </a:rPr>
              <a:t>M2+L </a:t>
            </a:r>
            <a:r>
              <a:rPr>
                <a:solidFill>
                  <a:srgbClr val="000000"/>
                </a:solidFill>
                <a:latin typeface="Wingdings"/>
                <a:ea typeface="Wingdings"/>
                <a:cs typeface="Wingdings"/>
                <a:sym typeface="Wingdings"/>
              </a:rPr>
              <a:t> </a:t>
            </a:r>
            <a:r>
              <a:rPr>
                <a:solidFill>
                  <a:srgbClr val="000000"/>
                </a:solidFill>
              </a:rPr>
              <a:t>M2L K2= [M2L]/[M2]*[L]</a:t>
            </a:r>
          </a:p>
          <a:p>
            <a:pPr algn="just">
              <a:defRPr>
                <a:latin typeface="Lucida Grande"/>
                <a:ea typeface="Lucida Grande"/>
                <a:cs typeface="Lucida Grande"/>
                <a:sym typeface="Lucida Grande"/>
              </a:defRPr>
            </a:pPr>
            <a:endParaRPr>
              <a:solidFill>
                <a:srgbClr val="000000"/>
              </a:solidFill>
            </a:endParaRPr>
          </a:p>
          <a:p>
            <a:pPr algn="just">
              <a:defRPr>
                <a:latin typeface="Lucida Grande"/>
                <a:ea typeface="Lucida Grande"/>
                <a:cs typeface="Lucida Grande"/>
                <a:sym typeface="Lucida Grande"/>
              </a:defRPr>
            </a:pPr>
            <a:endParaRPr>
              <a:solidFill>
                <a:srgbClr val="000000"/>
              </a:solidFill>
            </a:endParaRPr>
          </a:p>
          <a:p>
            <a:pPr algn="just">
              <a:defRPr>
                <a:latin typeface="Lucida Grande"/>
                <a:ea typeface="Lucida Grande"/>
                <a:cs typeface="Lucida Grande"/>
                <a:sym typeface="Lucida Grande"/>
              </a:defRPr>
            </a:pPr>
            <a:r>
              <a:rPr>
                <a:solidFill>
                  <a:srgbClr val="000000"/>
                </a:solidFill>
              </a:rPr>
              <a:t>Se K1&gt;&gt;K2 L è selettivo per </a:t>
            </a:r>
            <a:r>
              <a:rPr>
                <a:solidFill>
                  <a:srgbClr val="BF6B2C"/>
                </a:solidFill>
              </a:rPr>
              <a:t>M1</a:t>
            </a:r>
          </a:p>
          <a:p>
            <a:pPr algn="just">
              <a:defRPr>
                <a:solidFill>
                  <a:srgbClr val="FF0000"/>
                </a:solidFill>
                <a:latin typeface="Lucida Grande"/>
                <a:ea typeface="Lucida Grande"/>
                <a:cs typeface="Lucida Grande"/>
                <a:sym typeface="Lucida Grande"/>
              </a:defRPr>
            </a:pPr>
            <a:endParaRPr>
              <a:solidFill>
                <a:srgbClr val="FF0000"/>
              </a:solidFill>
            </a:endParaRPr>
          </a:p>
          <a:p>
            <a:pPr algn="just">
              <a:defRPr>
                <a:latin typeface="Lucida Grande"/>
                <a:ea typeface="Lucida Grande"/>
                <a:cs typeface="Lucida Grande"/>
                <a:sym typeface="Lucida Grande"/>
              </a:defRPr>
            </a:pPr>
            <a:r>
              <a:rPr>
                <a:solidFill>
                  <a:srgbClr val="000000"/>
                </a:solidFill>
              </a:rPr>
              <a:t>Se K2&gt;&gt;K1 L è selettivo per </a:t>
            </a:r>
            <a:r>
              <a:rPr>
                <a:solidFill>
                  <a:srgbClr val="1F4D3D"/>
                </a:solidFill>
              </a:rPr>
              <a:t>M2</a:t>
            </a:r>
          </a:p>
          <a:p>
            <a:pPr algn="just">
              <a:defRPr>
                <a:solidFill>
                  <a:srgbClr val="FF0000"/>
                </a:solidFill>
                <a:latin typeface="Lucida Grande"/>
                <a:ea typeface="Lucida Grande"/>
                <a:cs typeface="Lucida Grande"/>
                <a:sym typeface="Lucida Grande"/>
              </a:defRPr>
            </a:pPr>
            <a:endParaRPr>
              <a:solidFill>
                <a:srgbClr val="0070C0"/>
              </a:solidFill>
            </a:endParaRPr>
          </a:p>
          <a:p>
            <a:pPr algn="just">
              <a:defRPr>
                <a:solidFill>
                  <a:srgbClr val="FF0000"/>
                </a:solidFill>
                <a:latin typeface="Lucida Grande"/>
                <a:ea typeface="Lucida Grande"/>
                <a:cs typeface="Lucida Grande"/>
                <a:sym typeface="Lucida Grande"/>
              </a:defRPr>
            </a:pPr>
            <a:endParaRPr>
              <a:solidFill>
                <a:srgbClr val="0070C0"/>
              </a:solidFill>
            </a:endParaRPr>
          </a:p>
          <a:p>
            <a:pPr algn="just">
              <a:defRPr>
                <a:latin typeface="Lucida Grande"/>
                <a:ea typeface="Lucida Grande"/>
                <a:cs typeface="Lucida Grande"/>
                <a:sym typeface="Lucida Grande"/>
              </a:defRPr>
            </a:pPr>
            <a:endParaRPr>
              <a:solidFill>
                <a:srgbClr val="0070C0"/>
              </a:solidFill>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00" name="CasellaDiTesto 4"/>
          <p:cNvSpPr txBox="1"/>
          <p:nvPr/>
        </p:nvSpPr>
        <p:spPr>
          <a:xfrm>
            <a:off x="366013" y="114170"/>
            <a:ext cx="11545805" cy="58826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just">
              <a:defRPr sz="2100" b="1">
                <a:latin typeface="Lucida Grande"/>
                <a:ea typeface="Lucida Grande"/>
                <a:cs typeface="Lucida Grande"/>
                <a:sym typeface="Lucida Grande"/>
              </a:defRPr>
            </a:pPr>
            <a:r>
              <a:rPr>
                <a:solidFill>
                  <a:srgbClr val="000000"/>
                </a:solidFill>
              </a:rPr>
              <a:t>Agenti complessanti organici</a:t>
            </a:r>
          </a:p>
          <a:p>
            <a:pPr algn="just">
              <a:defRPr sz="2100" b="1">
                <a:latin typeface="Lucida Grande"/>
                <a:ea typeface="Lucida Grande"/>
                <a:cs typeface="Lucida Grande"/>
                <a:sym typeface="Lucida Grande"/>
              </a:defRPr>
            </a:pPr>
            <a:endParaRPr/>
          </a:p>
          <a:p>
            <a:pPr algn="just">
              <a:defRPr sz="2100" b="1">
                <a:latin typeface="Lucida Grande"/>
                <a:ea typeface="Lucida Grande"/>
                <a:cs typeface="Lucida Grande"/>
                <a:sym typeface="Lucida Grande"/>
              </a:defRPr>
            </a:pPr>
            <a:r>
              <a:rPr>
                <a:solidFill>
                  <a:srgbClr val="000000"/>
                </a:solidFill>
              </a:rPr>
              <a:t>In genere formano complessi chelati con ioni metallici </a:t>
            </a:r>
          </a:p>
          <a:p>
            <a:pPr algn="just">
              <a:defRPr sz="2100">
                <a:latin typeface="Lucida Grande"/>
                <a:ea typeface="Lucida Grande"/>
                <a:cs typeface="Lucida Grande"/>
                <a:sym typeface="Lucida Grande"/>
              </a:defRPr>
            </a:pPr>
            <a:endParaRPr/>
          </a:p>
          <a:p>
            <a:pPr algn="just">
              <a:defRPr sz="2100">
                <a:latin typeface="Lucida Grande"/>
                <a:ea typeface="Lucida Grande"/>
                <a:cs typeface="Lucida Grande"/>
                <a:sym typeface="Lucida Grande"/>
              </a:defRPr>
            </a:pPr>
            <a:r>
              <a:rPr>
                <a:solidFill>
                  <a:srgbClr val="000000"/>
                </a:solidFill>
              </a:rPr>
              <a:t>Sono utilizzati in chimica analitica per l’estrazione selettiva di metalli da matrici complesse o come </a:t>
            </a:r>
            <a:r>
              <a:rPr b="1">
                <a:solidFill>
                  <a:srgbClr val="000000"/>
                </a:solidFill>
              </a:rPr>
              <a:t>agenti mascheranti </a:t>
            </a:r>
            <a:r>
              <a:rPr>
                <a:solidFill>
                  <a:srgbClr val="000000"/>
                </a:solidFill>
              </a:rPr>
              <a:t>(per limitare interferenze durante una determinazione).</a:t>
            </a:r>
          </a:p>
          <a:p>
            <a:pPr algn="just">
              <a:defRPr sz="2100">
                <a:solidFill>
                  <a:srgbClr val="FF0000"/>
                </a:solidFill>
                <a:latin typeface="Lucida Grande"/>
                <a:ea typeface="Lucida Grande"/>
                <a:cs typeface="Lucida Grande"/>
                <a:sym typeface="Lucida Grande"/>
              </a:defRPr>
            </a:pPr>
            <a:endParaRPr/>
          </a:p>
          <a:p>
            <a:pPr algn="just">
              <a:defRPr sz="2100">
                <a:solidFill>
                  <a:srgbClr val="FF0000"/>
                </a:solidFill>
                <a:latin typeface="Lucida Grande"/>
                <a:ea typeface="Lucida Grande"/>
                <a:cs typeface="Lucida Grande"/>
                <a:sym typeface="Lucida Grande"/>
              </a:defRPr>
            </a:pPr>
            <a:endParaRPr/>
          </a:p>
          <a:p>
            <a:pPr algn="just">
              <a:defRPr sz="2100">
                <a:solidFill>
                  <a:srgbClr val="FF0000"/>
                </a:solidFill>
                <a:latin typeface="Lucida Grande"/>
                <a:ea typeface="Lucida Grande"/>
                <a:cs typeface="Lucida Grande"/>
                <a:sym typeface="Lucida Grande"/>
              </a:defRPr>
            </a:pPr>
            <a:endParaRPr/>
          </a:p>
          <a:p>
            <a:pPr algn="just">
              <a:defRPr sz="2100">
                <a:solidFill>
                  <a:srgbClr val="FF0000"/>
                </a:solidFill>
                <a:latin typeface="Lucida Grande"/>
                <a:ea typeface="Lucida Grande"/>
                <a:cs typeface="Lucida Grande"/>
                <a:sym typeface="Lucida Grande"/>
              </a:defRPr>
            </a:pPr>
            <a:r>
              <a:rPr>
                <a:solidFill>
                  <a:srgbClr val="000000"/>
                </a:solidFill>
              </a:rPr>
              <a:t>Esempio di agente mascherante: CN- nelle titolazioni complessometriche di Ca e Mg con EDTA</a:t>
            </a:r>
          </a:p>
          <a:p>
            <a:pPr algn="just">
              <a:defRPr sz="2100">
                <a:solidFill>
                  <a:srgbClr val="FF0000"/>
                </a:solidFill>
                <a:latin typeface="Lucida Grande"/>
                <a:ea typeface="Lucida Grande"/>
                <a:cs typeface="Lucida Grande"/>
                <a:sym typeface="Lucida Grande"/>
              </a:defRPr>
            </a:pPr>
            <a:endParaRPr/>
          </a:p>
          <a:p>
            <a:pPr algn="just">
              <a:defRPr sz="2100">
                <a:solidFill>
                  <a:srgbClr val="FF0000"/>
                </a:solidFill>
                <a:latin typeface="Lucida Grande"/>
                <a:ea typeface="Lucida Grande"/>
                <a:cs typeface="Lucida Grande"/>
                <a:sym typeface="Lucida Grande"/>
              </a:defRPr>
            </a:pPr>
            <a:r>
              <a:rPr>
                <a:solidFill>
                  <a:srgbClr val="000000"/>
                </a:solidFill>
              </a:rPr>
              <a:t>CN- «maschera» Co; Cu, Zn, Ni, Pd formando complessi con questi e sottraendoli alla reazione con EDTA</a:t>
            </a:r>
          </a:p>
          <a:p>
            <a:pPr algn="just">
              <a:defRPr sz="2100">
                <a:solidFill>
                  <a:srgbClr val="FF0000"/>
                </a:solidFill>
                <a:latin typeface="Lucida Grande"/>
                <a:ea typeface="Lucida Grande"/>
                <a:cs typeface="Lucida Grande"/>
                <a:sym typeface="Lucida Grande"/>
              </a:defRPr>
            </a:pPr>
            <a:endParaRPr/>
          </a:p>
          <a:p>
            <a:pPr algn="just">
              <a:defRPr sz="2100">
                <a:solidFill>
                  <a:srgbClr val="FF0000"/>
                </a:solidFill>
                <a:latin typeface="Lucida Grande"/>
                <a:ea typeface="Lucida Grande"/>
                <a:cs typeface="Lucida Grande"/>
                <a:sym typeface="Lucida Grande"/>
              </a:defRPr>
            </a:pPr>
            <a:endParaRPr/>
          </a:p>
          <a:p>
            <a:pPr algn="just">
              <a:defRPr sz="2100">
                <a:latin typeface="Lucida Grande"/>
                <a:ea typeface="Lucida Grande"/>
                <a:cs typeface="Lucida Grande"/>
                <a:sym typeface="Lucida Grande"/>
              </a:defRPr>
            </a:pPr>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02" name="CasellaDiTesto 3"/>
          <p:cNvSpPr txBox="1"/>
          <p:nvPr/>
        </p:nvSpPr>
        <p:spPr>
          <a:xfrm>
            <a:off x="459187" y="359673"/>
            <a:ext cx="10868110" cy="40030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just">
              <a:defRPr sz="2200" b="1">
                <a:latin typeface="Lucida Grande"/>
                <a:ea typeface="Lucida Grande"/>
                <a:cs typeface="Lucida Grande"/>
                <a:sym typeface="Lucida Grande"/>
              </a:defRPr>
            </a:pPr>
            <a:r>
              <a:rPr>
                <a:solidFill>
                  <a:srgbClr val="000000"/>
                </a:solidFill>
              </a:rPr>
              <a:t>EDTA (acido etilendiamminotetraacetico)</a:t>
            </a:r>
          </a:p>
          <a:p>
            <a:pPr algn="just">
              <a:defRPr sz="2200" b="1">
                <a:latin typeface="Lucida Grande"/>
                <a:ea typeface="Lucida Grande"/>
                <a:cs typeface="Lucida Grande"/>
                <a:sym typeface="Lucida Grande"/>
              </a:defRPr>
            </a:pPr>
            <a:endParaRPr/>
          </a:p>
          <a:p>
            <a:pPr algn="just">
              <a:lnSpc>
                <a:spcPts val="2500"/>
              </a:lnSpc>
              <a:buSzPct val="100000"/>
              <a:buFont typeface="Arial"/>
              <a:buChar char="•"/>
              <a:defRPr sz="2200">
                <a:latin typeface="inherit"/>
                <a:ea typeface="inherit"/>
                <a:cs typeface="inherit"/>
                <a:sym typeface="inherit"/>
              </a:defRPr>
            </a:pPr>
            <a:r>
              <a:rPr>
                <a:solidFill>
                  <a:srgbClr val="000000"/>
                </a:solidFill>
              </a:rPr>
              <a:t>è il titolante complessometrico più diffuso;</a:t>
            </a:r>
          </a:p>
          <a:p>
            <a:pPr algn="just">
              <a:lnSpc>
                <a:spcPts val="2500"/>
              </a:lnSpc>
              <a:buSzPct val="100000"/>
              <a:buFont typeface="Arial"/>
              <a:buChar char="•"/>
              <a:defRPr sz="2200">
                <a:latin typeface="inherit"/>
                <a:ea typeface="inherit"/>
                <a:cs typeface="inherit"/>
                <a:sym typeface="inherit"/>
              </a:defRPr>
            </a:pPr>
            <a:r>
              <a:rPr>
                <a:solidFill>
                  <a:srgbClr val="000000"/>
                </a:solidFill>
              </a:rPr>
              <a:t>forma </a:t>
            </a:r>
            <a:r>
              <a:rPr u="sng">
                <a:solidFill>
                  <a:srgbClr val="000000"/>
                </a:solidFill>
              </a:rPr>
              <a:t>complessi 1:1 </a:t>
            </a:r>
            <a:r>
              <a:rPr>
                <a:solidFill>
                  <a:srgbClr val="000000"/>
                </a:solidFill>
              </a:rPr>
              <a:t>con la maggior parte dei metalli;</a:t>
            </a:r>
          </a:p>
          <a:p>
            <a:pPr algn="just">
              <a:lnSpc>
                <a:spcPts val="2500"/>
              </a:lnSpc>
              <a:buSzPct val="100000"/>
              <a:buFont typeface="Arial"/>
              <a:buChar char="•"/>
              <a:defRPr sz="2200">
                <a:latin typeface="inherit"/>
                <a:ea typeface="inherit"/>
                <a:cs typeface="inherit"/>
                <a:sym typeface="inherit"/>
              </a:defRPr>
            </a:pPr>
            <a:r>
              <a:rPr>
                <a:solidFill>
                  <a:srgbClr val="000000"/>
                </a:solidFill>
              </a:rPr>
              <a:t>forma </a:t>
            </a:r>
            <a:r>
              <a:rPr b="1">
                <a:solidFill>
                  <a:srgbClr val="000000"/>
                </a:solidFill>
              </a:rPr>
              <a:t>complessi stabili </a:t>
            </a:r>
            <a:r>
              <a:rPr>
                <a:solidFill>
                  <a:srgbClr val="000000"/>
                </a:solidFill>
              </a:rPr>
              <a:t>e solubili in acqua;</a:t>
            </a:r>
          </a:p>
          <a:p>
            <a:pPr algn="just">
              <a:lnSpc>
                <a:spcPts val="2500"/>
              </a:lnSpc>
              <a:buSzPct val="100000"/>
              <a:buFont typeface="Arial"/>
              <a:buChar char="•"/>
              <a:defRPr sz="2200">
                <a:latin typeface="inherit"/>
                <a:ea typeface="inherit"/>
                <a:cs typeface="inherit"/>
                <a:sym typeface="inherit"/>
              </a:defRPr>
            </a:pPr>
            <a:r>
              <a:rPr>
                <a:solidFill>
                  <a:srgbClr val="000000"/>
                </a:solidFill>
              </a:rPr>
              <a:t>è normalmente usato come sale di sodio per aumentarne la solubilità.</a:t>
            </a:r>
          </a:p>
          <a:p>
            <a:pPr algn="just">
              <a:defRPr sz="2200">
                <a:latin typeface="inherit"/>
                <a:ea typeface="inherit"/>
                <a:cs typeface="inherit"/>
                <a:sym typeface="inherit"/>
              </a:defRPr>
            </a:pPr>
            <a:endParaRPr/>
          </a:p>
          <a:p>
            <a:pPr algn="just">
              <a:defRPr sz="2200" b="1">
                <a:latin typeface="inherit"/>
                <a:ea typeface="inherit"/>
                <a:cs typeface="inherit"/>
                <a:sym typeface="inherit"/>
              </a:defRPr>
            </a:pPr>
            <a:r>
              <a:rPr>
                <a:solidFill>
                  <a:srgbClr val="000000"/>
                </a:solidFill>
              </a:rPr>
              <a:t>L’EDTA forma complessi stabili con:</a:t>
            </a:r>
          </a:p>
          <a:p>
            <a:pPr>
              <a:defRPr sz="2200">
                <a:latin typeface="Lucida Grande"/>
                <a:ea typeface="Lucida Grande"/>
                <a:cs typeface="Lucida Grande"/>
                <a:sym typeface="Lucida Grande"/>
              </a:defRPr>
            </a:pPr>
            <a:br/>
            <a:r>
              <a:rPr>
                <a:solidFill>
                  <a:srgbClr val="000000"/>
                </a:solidFill>
              </a:rPr>
              <a:t>Ba</a:t>
            </a:r>
            <a:r>
              <a:rPr baseline="30000">
                <a:solidFill>
                  <a:srgbClr val="000000"/>
                </a:solidFill>
              </a:rPr>
              <a:t>2+</a:t>
            </a:r>
            <a:r>
              <a:rPr>
                <a:solidFill>
                  <a:srgbClr val="000000"/>
                </a:solidFill>
              </a:rPr>
              <a:t>,Ca</a:t>
            </a:r>
            <a:r>
              <a:rPr baseline="30000">
                <a:solidFill>
                  <a:srgbClr val="000000"/>
                </a:solidFill>
              </a:rPr>
              <a:t>2+</a:t>
            </a:r>
            <a:r>
              <a:rPr>
                <a:solidFill>
                  <a:srgbClr val="000000"/>
                </a:solidFill>
              </a:rPr>
              <a:t>,Cd</a:t>
            </a:r>
            <a:r>
              <a:rPr baseline="30000">
                <a:solidFill>
                  <a:srgbClr val="000000"/>
                </a:solidFill>
              </a:rPr>
              <a:t>2+</a:t>
            </a:r>
            <a:r>
              <a:rPr>
                <a:solidFill>
                  <a:srgbClr val="000000"/>
                </a:solidFill>
              </a:rPr>
              <a:t>,Fe</a:t>
            </a:r>
            <a:r>
              <a:rPr baseline="30000">
                <a:solidFill>
                  <a:srgbClr val="000000"/>
                </a:solidFill>
              </a:rPr>
              <a:t>2+</a:t>
            </a:r>
            <a:r>
              <a:rPr>
                <a:solidFill>
                  <a:srgbClr val="000000"/>
                </a:solidFill>
              </a:rPr>
              <a:t>,Fe</a:t>
            </a:r>
            <a:r>
              <a:rPr baseline="30000">
                <a:solidFill>
                  <a:srgbClr val="000000"/>
                </a:solidFill>
              </a:rPr>
              <a:t>3+</a:t>
            </a:r>
            <a:r>
              <a:rPr>
                <a:solidFill>
                  <a:srgbClr val="000000"/>
                </a:solidFill>
              </a:rPr>
              <a:t>,</a:t>
            </a:r>
            <a:br/>
            <a:r>
              <a:rPr>
                <a:solidFill>
                  <a:srgbClr val="000000"/>
                </a:solidFill>
              </a:rPr>
              <a:t>Hg</a:t>
            </a:r>
            <a:r>
              <a:rPr baseline="30000">
                <a:solidFill>
                  <a:srgbClr val="000000"/>
                </a:solidFill>
              </a:rPr>
              <a:t>2+</a:t>
            </a:r>
            <a:r>
              <a:rPr>
                <a:solidFill>
                  <a:srgbClr val="000000"/>
                </a:solidFill>
              </a:rPr>
              <a:t>, Mg</a:t>
            </a:r>
            <a:r>
              <a:rPr baseline="30000">
                <a:solidFill>
                  <a:srgbClr val="000000"/>
                </a:solidFill>
              </a:rPr>
              <a:t>2+</a:t>
            </a:r>
            <a:r>
              <a:rPr>
                <a:solidFill>
                  <a:srgbClr val="000000"/>
                </a:solidFill>
              </a:rPr>
              <a:t>, Mn</a:t>
            </a:r>
            <a:r>
              <a:rPr baseline="30000">
                <a:solidFill>
                  <a:srgbClr val="000000"/>
                </a:solidFill>
              </a:rPr>
              <a:t>2+</a:t>
            </a:r>
            <a:r>
              <a:rPr>
                <a:solidFill>
                  <a:srgbClr val="000000"/>
                </a:solidFill>
              </a:rPr>
              <a:t>, Ni</a:t>
            </a:r>
            <a:r>
              <a:rPr baseline="30000">
                <a:solidFill>
                  <a:srgbClr val="000000"/>
                </a:solidFill>
              </a:rPr>
              <a:t>2+</a:t>
            </a:r>
            <a:r>
              <a:rPr>
                <a:solidFill>
                  <a:srgbClr val="000000"/>
                </a:solidFill>
              </a:rPr>
              <a:t>, Sr</a:t>
            </a:r>
            <a:r>
              <a:rPr baseline="30000">
                <a:solidFill>
                  <a:srgbClr val="000000"/>
                </a:solidFill>
              </a:rPr>
              <a:t>2+</a:t>
            </a:r>
            <a:r>
              <a:rPr>
                <a:solidFill>
                  <a:srgbClr val="000000"/>
                </a:solidFill>
              </a:rPr>
              <a:t>.</a:t>
            </a:r>
          </a:p>
        </p:txBody>
      </p:sp>
      <p:grpSp>
        <p:nvGrpSpPr>
          <p:cNvPr id="110" name="Gruppo 14"/>
          <p:cNvGrpSpPr/>
          <p:nvPr/>
        </p:nvGrpSpPr>
        <p:grpSpPr>
          <a:xfrm>
            <a:off x="7299508" y="3617869"/>
            <a:ext cx="4344197" cy="3004163"/>
            <a:chOff x="0" y="0"/>
            <a:chExt cx="4344196" cy="3004162"/>
          </a:xfrm>
        </p:grpSpPr>
        <p:pic>
          <p:nvPicPr>
            <p:cNvPr id="103" name="Immagine 4" descr="Immagine 4"/>
            <p:cNvPicPr>
              <a:picLocks noChangeAspect="1"/>
            </p:cNvPicPr>
            <p:nvPr/>
          </p:nvPicPr>
          <p:blipFill>
            <a:blip r:embed="rId3"/>
            <a:stretch>
              <a:fillRect/>
            </a:stretch>
          </p:blipFill>
          <p:spPr>
            <a:xfrm>
              <a:off x="0" y="79716"/>
              <a:ext cx="4344197" cy="2924447"/>
            </a:xfrm>
            <a:prstGeom prst="rect">
              <a:avLst/>
            </a:prstGeom>
            <a:ln w="12700" cap="flat">
              <a:noFill/>
              <a:miter lim="400000"/>
            </a:ln>
            <a:effectLst/>
          </p:spPr>
        </p:pic>
        <p:sp>
          <p:nvSpPr>
            <p:cNvPr id="104" name="Ovale 1"/>
            <p:cNvSpPr/>
            <p:nvPr/>
          </p:nvSpPr>
          <p:spPr>
            <a:xfrm>
              <a:off x="956602" y="2414265"/>
              <a:ext cx="436099" cy="464236"/>
            </a:xfrm>
            <a:prstGeom prst="ellipse">
              <a:avLst/>
            </a:prstGeom>
            <a:solidFill>
              <a:schemeClr val="accent1">
                <a:alpha val="20000"/>
              </a:schemeClr>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05" name="Ovale 2"/>
            <p:cNvSpPr/>
            <p:nvPr/>
          </p:nvSpPr>
          <p:spPr>
            <a:xfrm>
              <a:off x="3750840" y="1351745"/>
              <a:ext cx="436099" cy="464235"/>
            </a:xfrm>
            <a:prstGeom prst="ellipse">
              <a:avLst/>
            </a:prstGeom>
            <a:solidFill>
              <a:schemeClr val="accent1">
                <a:alpha val="20000"/>
              </a:schemeClr>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06" name="Ovale 7"/>
            <p:cNvSpPr/>
            <p:nvPr/>
          </p:nvSpPr>
          <p:spPr>
            <a:xfrm>
              <a:off x="205155" y="1119628"/>
              <a:ext cx="436099" cy="464235"/>
            </a:xfrm>
            <a:prstGeom prst="ellipse">
              <a:avLst/>
            </a:prstGeom>
            <a:solidFill>
              <a:schemeClr val="accent1">
                <a:alpha val="20000"/>
              </a:schemeClr>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07" name="Ovale 9"/>
            <p:cNvSpPr/>
            <p:nvPr/>
          </p:nvSpPr>
          <p:spPr>
            <a:xfrm>
              <a:off x="3151162" y="-1"/>
              <a:ext cx="436099" cy="464235"/>
            </a:xfrm>
            <a:prstGeom prst="ellipse">
              <a:avLst/>
            </a:prstGeom>
            <a:solidFill>
              <a:schemeClr val="accent1">
                <a:alpha val="20000"/>
              </a:schemeClr>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08" name="Ovale 11"/>
            <p:cNvSpPr/>
            <p:nvPr/>
          </p:nvSpPr>
          <p:spPr>
            <a:xfrm>
              <a:off x="2555631" y="842426"/>
              <a:ext cx="436099" cy="464235"/>
            </a:xfrm>
            <a:prstGeom prst="ellipse">
              <a:avLst/>
            </a:prstGeom>
            <a:solidFill>
              <a:schemeClr val="accent1">
                <a:alpha val="20000"/>
              </a:schemeClr>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
          <p:nvSpPr>
            <p:cNvPr id="109" name="Ovale 13"/>
            <p:cNvSpPr/>
            <p:nvPr/>
          </p:nvSpPr>
          <p:spPr>
            <a:xfrm>
              <a:off x="1282505" y="1541938"/>
              <a:ext cx="436099" cy="464235"/>
            </a:xfrm>
            <a:prstGeom prst="ellipse">
              <a:avLst/>
            </a:prstGeom>
            <a:solidFill>
              <a:schemeClr val="accent1">
                <a:alpha val="20000"/>
              </a:schemeClr>
            </a:solidFill>
            <a:ln w="12700" cap="flat">
              <a:solidFill>
                <a:srgbClr val="32538F"/>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grpSp>
      <p:sp>
        <p:nvSpPr>
          <p:cNvPr id="111" name="CasellaDiTesto 15"/>
          <p:cNvSpPr txBox="1"/>
          <p:nvPr/>
        </p:nvSpPr>
        <p:spPr>
          <a:xfrm>
            <a:off x="7227669" y="2874710"/>
            <a:ext cx="4252758" cy="6251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just">
              <a:defRPr b="1" u="sng">
                <a:solidFill>
                  <a:srgbClr val="0070C0"/>
                </a:solidFill>
                <a:effectLst>
                  <a:outerShdw blurRad="38100" dist="38100" dir="2700000" rotWithShape="0">
                    <a:srgbClr val="000000">
                      <a:alpha val="43137"/>
                    </a:srgbClr>
                  </a:outerShdw>
                </a:effectLst>
              </a:defRPr>
            </a:pPr>
            <a:r>
              <a:rPr>
                <a:solidFill>
                  <a:srgbClr val="000000"/>
                </a:solidFill>
              </a:rPr>
              <a:t>6 siti </a:t>
            </a:r>
            <a:r>
              <a:rPr u="none">
                <a:solidFill>
                  <a:srgbClr val="000000"/>
                </a:solidFill>
              </a:rPr>
              <a:t>potenzialmente in grado di legare uno ione metallico   </a:t>
            </a:r>
          </a:p>
        </p:txBody>
      </p:sp>
      <p:sp>
        <p:nvSpPr>
          <p:cNvPr id="112" name="CasellaDiTesto 16"/>
          <p:cNvSpPr txBox="1"/>
          <p:nvPr/>
        </p:nvSpPr>
        <p:spPr>
          <a:xfrm>
            <a:off x="1916723" y="5110684"/>
            <a:ext cx="4883572" cy="6251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r>
              <a:rPr>
                <a:solidFill>
                  <a:srgbClr val="000000"/>
                </a:solidFill>
              </a:rPr>
              <a:t>Le 4 Ka sono di valori diversi Ka1 e ka2 simili (10</a:t>
            </a:r>
            <a:r>
              <a:rPr baseline="30000">
                <a:solidFill>
                  <a:srgbClr val="000000"/>
                </a:solidFill>
              </a:rPr>
              <a:t>-2</a:t>
            </a:r>
            <a:r>
              <a:rPr>
                <a:solidFill>
                  <a:srgbClr val="000000"/>
                </a:solidFill>
              </a:rPr>
              <a:t>; 10</a:t>
            </a:r>
            <a:r>
              <a:rPr baseline="30000">
                <a:solidFill>
                  <a:srgbClr val="000000"/>
                </a:solidFill>
              </a:rPr>
              <a:t>-3</a:t>
            </a:r>
            <a:r>
              <a:rPr>
                <a:solidFill>
                  <a:srgbClr val="000000"/>
                </a:solidFill>
              </a:rPr>
              <a:t>); Ka3 e Ka4 sono più basse (10</a:t>
            </a:r>
            <a:r>
              <a:rPr baseline="30000">
                <a:solidFill>
                  <a:srgbClr val="000000"/>
                </a:solidFill>
              </a:rPr>
              <a:t>-7</a:t>
            </a:r>
            <a:r>
              <a:rPr>
                <a:solidFill>
                  <a:srgbClr val="000000"/>
                </a:solidFill>
              </a:rPr>
              <a:t>, 10</a:t>
            </a:r>
            <a:r>
              <a:rPr baseline="30000">
                <a:solidFill>
                  <a:srgbClr val="000000"/>
                </a:solidFill>
              </a:rPr>
              <a:t>-10</a:t>
            </a:r>
            <a:r>
              <a:rPr>
                <a:solidFill>
                  <a:srgbClr val="000000"/>
                </a:solidFill>
              </a:rPr>
              <a:t>)</a:t>
            </a:r>
          </a:p>
        </p:txBody>
      </p:sp>
      <p:sp>
        <p:nvSpPr>
          <p:cNvPr id="113" name="CasellaDiTesto 17"/>
          <p:cNvSpPr txBox="1"/>
          <p:nvPr/>
        </p:nvSpPr>
        <p:spPr>
          <a:xfrm>
            <a:off x="10890065" y="3279840"/>
            <a:ext cx="444473" cy="3330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a:solidFill>
                  <a:srgbClr val="000000"/>
                </a:solidFill>
              </a:rPr>
              <a:t>Ka1</a:t>
            </a:r>
          </a:p>
        </p:txBody>
      </p:sp>
      <p:sp>
        <p:nvSpPr>
          <p:cNvPr id="114" name="CasellaDiTesto 19"/>
          <p:cNvSpPr txBox="1"/>
          <p:nvPr/>
        </p:nvSpPr>
        <p:spPr>
          <a:xfrm>
            <a:off x="7559194" y="5847469"/>
            <a:ext cx="444474" cy="3330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a:solidFill>
                  <a:srgbClr val="000000"/>
                </a:solidFill>
              </a:rPr>
              <a:t>Ka2</a:t>
            </a:r>
          </a:p>
        </p:txBody>
      </p:sp>
      <p:sp>
        <p:nvSpPr>
          <p:cNvPr id="115" name="CasellaDiTesto 21"/>
          <p:cNvSpPr txBox="1"/>
          <p:nvPr/>
        </p:nvSpPr>
        <p:spPr>
          <a:xfrm>
            <a:off x="7345228" y="4229965"/>
            <a:ext cx="444474" cy="3330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rPr>
                <a:solidFill>
                  <a:srgbClr val="000000"/>
                </a:solidFill>
              </a:rPr>
              <a:t>Ka3</a:t>
            </a:r>
          </a:p>
        </p:txBody>
      </p:sp>
      <p:sp>
        <p:nvSpPr>
          <p:cNvPr id="116" name="CasellaDiTesto 23"/>
          <p:cNvSpPr txBox="1"/>
          <p:nvPr/>
        </p:nvSpPr>
        <p:spPr>
          <a:xfrm>
            <a:off x="11043195" y="5465279"/>
            <a:ext cx="437232" cy="3330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r>
              <a:rPr>
                <a:solidFill>
                  <a:srgbClr val="000000"/>
                </a:solidFill>
              </a:rPr>
              <a:t>Ka4</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118" name="Immagine 3" descr="Immagine 3"/>
          <p:cNvPicPr>
            <a:picLocks noChangeAspect="1"/>
          </p:cNvPicPr>
          <p:nvPr/>
        </p:nvPicPr>
        <p:blipFill>
          <a:blip r:embed="rId3"/>
          <a:stretch>
            <a:fillRect/>
          </a:stretch>
        </p:blipFill>
        <p:spPr>
          <a:xfrm>
            <a:off x="0" y="2641493"/>
            <a:ext cx="3981914" cy="2156535"/>
          </a:xfrm>
          <a:prstGeom prst="rect">
            <a:avLst/>
          </a:prstGeom>
          <a:ln w="12700">
            <a:miter lim="400000"/>
          </a:ln>
        </p:spPr>
      </p:pic>
      <p:sp>
        <p:nvSpPr>
          <p:cNvPr id="119" name="Rettangolo 4"/>
          <p:cNvSpPr txBox="1"/>
          <p:nvPr/>
        </p:nvSpPr>
        <p:spPr>
          <a:xfrm>
            <a:off x="390276" y="18275"/>
            <a:ext cx="11591881" cy="23216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just">
              <a:defRPr b="1">
                <a:latin typeface="Lucida Grande"/>
                <a:ea typeface="Lucida Grande"/>
                <a:cs typeface="Lucida Grande"/>
                <a:sym typeface="Lucida Grande"/>
              </a:defRPr>
            </a:pPr>
            <a:r>
              <a:rPr>
                <a:solidFill>
                  <a:srgbClr val="000000"/>
                </a:solidFill>
              </a:rPr>
              <a:t>Complesso EDTA-metallo legante</a:t>
            </a:r>
          </a:p>
          <a:p>
            <a:pPr algn="just">
              <a:defRPr b="1">
                <a:latin typeface="Lucida Grande"/>
                <a:ea typeface="Lucida Grande"/>
                <a:cs typeface="Lucida Grande"/>
                <a:sym typeface="Lucida Grande"/>
              </a:defRPr>
            </a:pPr>
            <a:endParaRPr/>
          </a:p>
          <a:p>
            <a:pPr algn="just">
              <a:lnSpc>
                <a:spcPts val="2700"/>
              </a:lnSpc>
              <a:defRPr sz="1900">
                <a:latin typeface="Lucida Grande"/>
                <a:ea typeface="Lucida Grande"/>
                <a:cs typeface="Lucida Grande"/>
                <a:sym typeface="Lucida Grande"/>
              </a:defRPr>
            </a:pPr>
            <a:r>
              <a:rPr>
                <a:solidFill>
                  <a:srgbClr val="000000"/>
                </a:solidFill>
              </a:rPr>
              <a:t>Gli ossigeni dei quattro gruppi carbossilici si deprotonano, ed una delle coppie elettroniche non condivise rimaste su di essi è disponibile per formare un legame di coordinazione con lo ione metallico. Anche i due atomi di azoto possiedono ciascuno una coppia di elettroni non condivisa, e formano un legame di coordinazione con Zn</a:t>
            </a:r>
            <a:r>
              <a:rPr baseline="30000">
                <a:solidFill>
                  <a:srgbClr val="000000"/>
                </a:solidFill>
              </a:rPr>
              <a:t>2+</a:t>
            </a:r>
            <a:r>
              <a:rPr>
                <a:solidFill>
                  <a:srgbClr val="000000"/>
                </a:solidFill>
              </a:rPr>
              <a:t>. I complessi che si formano sono molto forti poiché si formano anello a cinque membri stabili, appunto i chelati.</a:t>
            </a:r>
          </a:p>
        </p:txBody>
      </p:sp>
      <p:sp>
        <p:nvSpPr>
          <p:cNvPr id="120" name="CasellaDiTesto 5"/>
          <p:cNvSpPr txBox="1"/>
          <p:nvPr/>
        </p:nvSpPr>
        <p:spPr>
          <a:xfrm>
            <a:off x="4319199" y="2228526"/>
            <a:ext cx="7781779" cy="45745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ctr">
              <a:lnSpc>
                <a:spcPct val="150000"/>
              </a:lnSpc>
              <a:defRPr b="1">
                <a:latin typeface="Lucida Grande"/>
                <a:ea typeface="Lucida Grande"/>
                <a:cs typeface="Lucida Grande"/>
                <a:sym typeface="Lucida Grande"/>
              </a:defRPr>
            </a:pPr>
            <a:r>
              <a:rPr>
                <a:solidFill>
                  <a:srgbClr val="000000"/>
                </a:solidFill>
              </a:rPr>
              <a:t>Dipendenza dal pH</a:t>
            </a:r>
          </a:p>
          <a:p>
            <a:pPr algn="just">
              <a:lnSpc>
                <a:spcPct val="150000"/>
              </a:lnSpc>
              <a:defRPr>
                <a:latin typeface="Lucida Grande"/>
                <a:ea typeface="Lucida Grande"/>
                <a:cs typeface="Lucida Grande"/>
                <a:sym typeface="Lucida Grande"/>
              </a:defRPr>
            </a:pPr>
            <a:r>
              <a:rPr>
                <a:solidFill>
                  <a:srgbClr val="000000"/>
                </a:solidFill>
              </a:rPr>
              <a:t>La forza e la stabilità dei complessi con l’EDTA dipendono principalmente dal pH. L’effettiva disponibilità dei doppietti elettronici necessari per i legami di coordinazione dipende da dissociazione dei gruppi acidi e quindi dal pH.</a:t>
            </a:r>
          </a:p>
          <a:p>
            <a:pPr algn="just">
              <a:lnSpc>
                <a:spcPct val="150000"/>
              </a:lnSpc>
              <a:defRPr>
                <a:latin typeface="Lucida Grande"/>
                <a:ea typeface="Lucida Grande"/>
                <a:cs typeface="Lucida Grande"/>
                <a:sym typeface="Lucida Grande"/>
              </a:defRPr>
            </a:pPr>
            <a:br/>
            <a:r>
              <a:rPr>
                <a:solidFill>
                  <a:srgbClr val="000000"/>
                </a:solidFill>
              </a:rPr>
              <a:t>Non è possibile effettuare le titolazioni con EDTA a pH molto basici per evitare la precipitazione degli ioni metallici come idrossidi.</a:t>
            </a:r>
          </a:p>
          <a:p>
            <a:pPr algn="just">
              <a:defRPr>
                <a:latin typeface="Lucida Grande"/>
                <a:ea typeface="Lucida Grande"/>
                <a:cs typeface="Lucida Grande"/>
                <a:sym typeface="Lucida Grande"/>
              </a:defRPr>
            </a:pPr>
            <a:br/>
            <a:r>
              <a:rPr sz="1700" b="1">
                <a:solidFill>
                  <a:srgbClr val="000000"/>
                </a:solidFill>
              </a:rPr>
              <a:t>Il fatto che spesso </a:t>
            </a:r>
            <a:r>
              <a:rPr sz="1700" b="1" u="sng">
                <a:solidFill>
                  <a:srgbClr val="000000"/>
                </a:solidFill>
              </a:rPr>
              <a:t>non si possa operare a pH sufficientemente basici </a:t>
            </a:r>
            <a:r>
              <a:rPr sz="1700" b="1">
                <a:solidFill>
                  <a:srgbClr val="000000"/>
                </a:solidFill>
              </a:rPr>
              <a:t>fa prevedere che la reazione di complessazione sia meno completa del previsto (anche se comunque molto spostata verso la formazione del complesso).</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22" name="CasellaDiTesto 1"/>
          <p:cNvSpPr txBox="1"/>
          <p:nvPr/>
        </p:nvSpPr>
        <p:spPr>
          <a:xfrm>
            <a:off x="403528" y="185531"/>
            <a:ext cx="11742751" cy="66192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just">
              <a:defRPr b="1">
                <a:latin typeface="Lucida Grande"/>
                <a:ea typeface="Lucida Grande"/>
                <a:cs typeface="Lucida Grande"/>
                <a:sym typeface="Lucida Grande"/>
              </a:defRPr>
            </a:pPr>
            <a:r>
              <a:rPr>
                <a:solidFill>
                  <a:srgbClr val="000000"/>
                </a:solidFill>
              </a:rPr>
              <a:t>Indicatori per le titolazioni con EDTA</a:t>
            </a:r>
          </a:p>
          <a:p>
            <a:pPr algn="just">
              <a:defRPr>
                <a:latin typeface="Lucida Grande"/>
                <a:ea typeface="Lucida Grande"/>
                <a:cs typeface="Lucida Grande"/>
                <a:sym typeface="Lucida Grande"/>
              </a:defRPr>
            </a:pPr>
            <a:endParaRPr/>
          </a:p>
          <a:p>
            <a:pPr algn="just">
              <a:defRPr>
                <a:latin typeface="Lucida Grande"/>
                <a:ea typeface="Lucida Grande"/>
                <a:cs typeface="Lucida Grande"/>
                <a:sym typeface="Lucida Grande"/>
              </a:defRPr>
            </a:pPr>
            <a:r>
              <a:rPr>
                <a:solidFill>
                  <a:srgbClr val="000000"/>
                </a:solidFill>
              </a:rPr>
              <a:t>Una titolazione avviene in presenza di un indicatore in grado di virare in prossimità del punto di equivalenza.</a:t>
            </a:r>
          </a:p>
          <a:p>
            <a:pPr algn="just">
              <a:defRPr>
                <a:latin typeface="Lucida Grande"/>
                <a:ea typeface="Lucida Grande"/>
                <a:cs typeface="Lucida Grande"/>
                <a:sym typeface="Lucida Grande"/>
              </a:defRPr>
            </a:pPr>
            <a:br/>
            <a:r>
              <a:rPr>
                <a:solidFill>
                  <a:srgbClr val="000000"/>
                </a:solidFill>
              </a:rPr>
              <a:t>Nel caso delle titolazioni con EDTA, gli indicatori sono dei coloranti organici che formano chelati colorati con gli ioni metallici.</a:t>
            </a:r>
          </a:p>
          <a:p>
            <a:pPr algn="just">
              <a:defRPr>
                <a:latin typeface="Lucida Grande"/>
                <a:ea typeface="Lucida Grande"/>
                <a:cs typeface="Lucida Grande"/>
                <a:sym typeface="Lucida Grande"/>
              </a:defRPr>
            </a:pPr>
            <a:endParaRPr/>
          </a:p>
          <a:p>
            <a:pPr algn="just">
              <a:defRPr>
                <a:latin typeface="Lucida Grande"/>
                <a:ea typeface="Lucida Grande"/>
                <a:cs typeface="Lucida Grande"/>
                <a:sym typeface="Lucida Grande"/>
              </a:defRPr>
            </a:pPr>
            <a:br/>
            <a:r>
              <a:rPr>
                <a:solidFill>
                  <a:srgbClr val="000000"/>
                </a:solidFill>
              </a:rPr>
              <a:t>L’indicatore più impiegato è il </a:t>
            </a:r>
            <a:r>
              <a:rPr b="1">
                <a:solidFill>
                  <a:srgbClr val="000000"/>
                </a:solidFill>
                <a:latin typeface="inherit"/>
                <a:ea typeface="inherit"/>
                <a:cs typeface="inherit"/>
                <a:sym typeface="inherit"/>
              </a:rPr>
              <a:t>nero eriocromo T</a:t>
            </a:r>
          </a:p>
          <a:p>
            <a:pPr algn="just">
              <a:defRPr>
                <a:latin typeface="Lucida Grande"/>
                <a:ea typeface="Lucida Grande"/>
                <a:cs typeface="Lucida Grande"/>
                <a:sym typeface="Lucida Grande"/>
              </a:defRPr>
            </a:pPr>
            <a:br>
              <a:rPr b="1">
                <a:latin typeface="inherit"/>
                <a:ea typeface="inherit"/>
                <a:cs typeface="inherit"/>
                <a:sym typeface="inherit"/>
              </a:rPr>
            </a:br>
            <a:endParaRPr baseline="30000"/>
          </a:p>
          <a:p>
            <a:pPr algn="just">
              <a:defRPr baseline="30000">
                <a:latin typeface="Lucida Grande"/>
                <a:ea typeface="Lucida Grande"/>
                <a:cs typeface="Lucida Grande"/>
                <a:sym typeface="Lucida Grande"/>
              </a:defRPr>
            </a:pPr>
            <a:endParaRPr baseline="30000"/>
          </a:p>
          <a:p>
            <a:pPr algn="just">
              <a:defRPr baseline="30000">
                <a:latin typeface="Lucida Grande"/>
                <a:ea typeface="Lucida Grande"/>
                <a:cs typeface="Lucida Grande"/>
                <a:sym typeface="Lucida Grande"/>
              </a:defRPr>
            </a:pPr>
            <a:endParaRPr baseline="30000"/>
          </a:p>
          <a:p>
            <a:pPr algn="just">
              <a:defRPr baseline="30000">
                <a:latin typeface="Lucida Grande"/>
                <a:ea typeface="Lucida Grande"/>
                <a:cs typeface="Lucida Grande"/>
                <a:sym typeface="Lucida Grande"/>
              </a:defRPr>
            </a:pPr>
            <a:endParaRPr baseline="30000"/>
          </a:p>
          <a:p>
            <a:pPr algn="just">
              <a:defRPr baseline="30000">
                <a:latin typeface="Lucida Grande"/>
                <a:ea typeface="Lucida Grande"/>
                <a:cs typeface="Lucida Grande"/>
                <a:sym typeface="Lucida Grande"/>
              </a:defRPr>
            </a:pPr>
            <a:endParaRPr baseline="30000"/>
          </a:p>
          <a:p>
            <a:pPr algn="just">
              <a:defRPr baseline="30000">
                <a:latin typeface="Lucida Grande"/>
                <a:ea typeface="Lucida Grande"/>
                <a:cs typeface="Lucida Grande"/>
                <a:sym typeface="Lucida Grande"/>
              </a:defRPr>
            </a:pPr>
            <a:endParaRPr baseline="30000"/>
          </a:p>
          <a:p>
            <a:pPr algn="just">
              <a:defRPr>
                <a:latin typeface="Lucida Grande"/>
                <a:ea typeface="Lucida Grande"/>
                <a:cs typeface="Lucida Grande"/>
                <a:sym typeface="Lucida Grande"/>
              </a:defRPr>
            </a:pPr>
            <a:endParaRPr baseline="30000"/>
          </a:p>
          <a:p>
            <a:pPr algn="just">
              <a:defRPr>
                <a:latin typeface="Lucida Grande"/>
                <a:ea typeface="Lucida Grande"/>
                <a:cs typeface="Lucida Grande"/>
                <a:sym typeface="Lucida Grande"/>
              </a:defRPr>
            </a:pPr>
            <a:endParaRPr baseline="30000"/>
          </a:p>
          <a:p>
            <a:pPr algn="just">
              <a:defRPr>
                <a:latin typeface="Lucida Grande"/>
                <a:ea typeface="Lucida Grande"/>
                <a:cs typeface="Lucida Grande"/>
                <a:sym typeface="Lucida Grande"/>
              </a:defRPr>
            </a:pPr>
            <a:r>
              <a:rPr>
                <a:solidFill>
                  <a:srgbClr val="000000"/>
                </a:solidFill>
              </a:rPr>
              <a:t>I </a:t>
            </a:r>
            <a:r>
              <a:rPr b="1">
                <a:solidFill>
                  <a:srgbClr val="000000"/>
                </a:solidFill>
              </a:rPr>
              <a:t>complessi metallici del nero eriocromo T </a:t>
            </a:r>
            <a:r>
              <a:rPr>
                <a:solidFill>
                  <a:srgbClr val="000000"/>
                </a:solidFill>
              </a:rPr>
              <a:t>sono generalmete </a:t>
            </a:r>
            <a:r>
              <a:rPr sz="2000" b="1">
                <a:solidFill>
                  <a:srgbClr val="BF6B2C"/>
                </a:solidFill>
              </a:rPr>
              <a:t>rossi</a:t>
            </a:r>
            <a:r>
              <a:rPr>
                <a:solidFill>
                  <a:srgbClr val="000000"/>
                </a:solidFill>
              </a:rPr>
              <a:t>, come </a:t>
            </a:r>
            <a:r>
              <a:rPr>
                <a:solidFill>
                  <a:srgbClr val="BF6B2C"/>
                </a:solidFill>
              </a:rPr>
              <a:t>H</a:t>
            </a:r>
            <a:r>
              <a:rPr baseline="-25000">
                <a:solidFill>
                  <a:srgbClr val="BF6B2C"/>
                </a:solidFill>
              </a:rPr>
              <a:t>2</a:t>
            </a:r>
            <a:r>
              <a:rPr>
                <a:solidFill>
                  <a:srgbClr val="BF6B2C"/>
                </a:solidFill>
              </a:rPr>
              <a:t>In</a:t>
            </a:r>
            <a:r>
              <a:rPr baseline="30000">
                <a:solidFill>
                  <a:srgbClr val="BF6B2C"/>
                </a:solidFill>
              </a:rPr>
              <a:t>-</a:t>
            </a:r>
            <a:r>
              <a:rPr>
                <a:solidFill>
                  <a:srgbClr val="000000"/>
                </a:solidFill>
              </a:rPr>
              <a:t>. Quindi fino al punto equivalente di una titolazione l’indicatore complessa lo ione in eccesso cosicché la soluzione è </a:t>
            </a:r>
            <a:r>
              <a:rPr b="1">
                <a:solidFill>
                  <a:srgbClr val="BF6B2C"/>
                </a:solidFill>
              </a:rPr>
              <a:t>rossa</a:t>
            </a:r>
            <a:r>
              <a:rPr>
                <a:solidFill>
                  <a:srgbClr val="000000"/>
                </a:solidFill>
              </a:rPr>
              <a:t>. </a:t>
            </a:r>
          </a:p>
          <a:p>
            <a:pPr algn="just">
              <a:defRPr>
                <a:latin typeface="Lucida Grande"/>
                <a:ea typeface="Lucida Grande"/>
                <a:cs typeface="Lucida Grande"/>
                <a:sym typeface="Lucida Grande"/>
              </a:defRPr>
            </a:pPr>
            <a:endParaRPr/>
          </a:p>
          <a:p>
            <a:pPr algn="just">
              <a:defRPr>
                <a:latin typeface="Lucida Grande"/>
                <a:ea typeface="Lucida Grande"/>
                <a:cs typeface="Lucida Grande"/>
                <a:sym typeface="Lucida Grande"/>
              </a:defRPr>
            </a:pPr>
            <a:r>
              <a:rPr>
                <a:solidFill>
                  <a:srgbClr val="000000"/>
                </a:solidFill>
              </a:rPr>
              <a:t>A pH &gt; 7, con il primo leggero eccesso di EDTA, cioè in assenza di metalli che possono stabilizzare la forma «ROSSA» l’equilibrio si sposta verso </a:t>
            </a:r>
            <a:r>
              <a:rPr sz="2100" b="1">
                <a:solidFill>
                  <a:srgbClr val="1F4D3D"/>
                </a:solidFill>
              </a:rPr>
              <a:t>HIn</a:t>
            </a:r>
            <a:r>
              <a:rPr sz="2100" b="1" baseline="30000">
                <a:solidFill>
                  <a:srgbClr val="1F4D3D"/>
                </a:solidFill>
              </a:rPr>
              <a:t>2-</a:t>
            </a:r>
            <a:r>
              <a:rPr sz="2100" b="1">
                <a:solidFill>
                  <a:srgbClr val="1F4D3D"/>
                </a:solidFill>
              </a:rPr>
              <a:t> </a:t>
            </a:r>
            <a:r>
              <a:rPr>
                <a:solidFill>
                  <a:srgbClr val="000000"/>
                </a:solidFill>
              </a:rPr>
              <a:t>e la soluzione diviene </a:t>
            </a:r>
            <a:r>
              <a:rPr b="1" u="sng">
                <a:solidFill>
                  <a:srgbClr val="1F4D3D"/>
                </a:solidFill>
              </a:rPr>
              <a:t>blu</a:t>
            </a:r>
          </a:p>
        </p:txBody>
      </p:sp>
      <p:pic>
        <p:nvPicPr>
          <p:cNvPr id="123" name="Immagine 2" descr="Immagine 2"/>
          <p:cNvPicPr>
            <a:picLocks noChangeAspect="1"/>
          </p:cNvPicPr>
          <p:nvPr/>
        </p:nvPicPr>
        <p:blipFill>
          <a:blip r:embed="rId3"/>
          <a:stretch>
            <a:fillRect/>
          </a:stretch>
        </p:blipFill>
        <p:spPr>
          <a:xfrm>
            <a:off x="8581291" y="1850436"/>
            <a:ext cx="3252901" cy="2439676"/>
          </a:xfrm>
          <a:prstGeom prst="rect">
            <a:avLst/>
          </a:prstGeom>
          <a:ln w="12700">
            <a:miter lim="400000"/>
          </a:ln>
        </p:spPr>
      </p:pic>
      <p:grpSp>
        <p:nvGrpSpPr>
          <p:cNvPr id="126" name="Immagine 5"/>
          <p:cNvGrpSpPr/>
          <p:nvPr/>
        </p:nvGrpSpPr>
        <p:grpSpPr>
          <a:xfrm>
            <a:off x="719895" y="2858510"/>
            <a:ext cx="4147094" cy="1382364"/>
            <a:chOff x="0" y="0"/>
            <a:chExt cx="4147092" cy="1382363"/>
          </a:xfrm>
        </p:grpSpPr>
        <p:sp>
          <p:nvSpPr>
            <p:cNvPr id="124" name="Rettangolo"/>
            <p:cNvSpPr/>
            <p:nvPr/>
          </p:nvSpPr>
          <p:spPr>
            <a:xfrm>
              <a:off x="0" y="0"/>
              <a:ext cx="4147093" cy="1382364"/>
            </a:xfrm>
            <a:prstGeom prst="rect">
              <a:avLst/>
            </a:prstGeom>
            <a:solidFill>
              <a:srgbClr val="AFABAB"/>
            </a:solidFill>
            <a:ln w="12700" cap="flat">
              <a:noFill/>
              <a:miter lim="400000"/>
            </a:ln>
            <a:effectLst/>
          </p:spPr>
          <p:txBody>
            <a:bodyPr wrap="square" lIns="45719" tIns="45719" rIns="45719" bIns="45719" numCol="1" anchor="ctr">
              <a:noAutofit/>
            </a:bodyPr>
            <a:lstStyle/>
            <a:p>
              <a:endParaRPr/>
            </a:p>
          </p:txBody>
        </p:sp>
        <p:pic>
          <p:nvPicPr>
            <p:cNvPr id="125" name="image5.png" descr="image5.png"/>
            <p:cNvPicPr>
              <a:picLocks noChangeAspect="1"/>
            </p:cNvPicPr>
            <p:nvPr/>
          </p:nvPicPr>
          <p:blipFill>
            <a:blip r:embed="rId4"/>
            <a:stretch>
              <a:fillRect/>
            </a:stretch>
          </p:blipFill>
          <p:spPr>
            <a:xfrm>
              <a:off x="0" y="0"/>
              <a:ext cx="4147093" cy="1382364"/>
            </a:xfrm>
            <a:prstGeom prst="rect">
              <a:avLst/>
            </a:prstGeom>
            <a:ln w="12700" cap="flat">
              <a:noFill/>
              <a:miter lim="400000"/>
            </a:ln>
            <a:effectLst/>
          </p:spPr>
        </p:pic>
      </p:gr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28" name="Rettangolo 3"/>
          <p:cNvSpPr txBox="1"/>
          <p:nvPr/>
        </p:nvSpPr>
        <p:spPr>
          <a:xfrm>
            <a:off x="840848" y="2594112"/>
            <a:ext cx="6004561" cy="20726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just">
              <a:defRPr b="1">
                <a:solidFill>
                  <a:srgbClr val="FF0000"/>
                </a:solidFill>
                <a:latin typeface="Lucida Grande"/>
                <a:ea typeface="Lucida Grande"/>
                <a:cs typeface="Lucida Grande"/>
                <a:sym typeface="Lucida Grande"/>
              </a:defRPr>
            </a:pPr>
            <a:r>
              <a:rPr>
                <a:solidFill>
                  <a:srgbClr val="000000"/>
                </a:solidFill>
              </a:rPr>
              <a:t>MIn</a:t>
            </a:r>
            <a:r>
              <a:rPr baseline="30000">
                <a:solidFill>
                  <a:srgbClr val="000000"/>
                </a:solidFill>
              </a:rPr>
              <a:t>-</a:t>
            </a:r>
            <a:r>
              <a:rPr b="0">
                <a:solidFill>
                  <a:srgbClr val="000000"/>
                </a:solidFill>
              </a:rPr>
              <a:t> + HY</a:t>
            </a:r>
            <a:r>
              <a:rPr b="0" baseline="30000">
                <a:solidFill>
                  <a:srgbClr val="000000"/>
                </a:solidFill>
              </a:rPr>
              <a:t>3-</a:t>
            </a:r>
            <a:r>
              <a:rPr b="0">
                <a:solidFill>
                  <a:srgbClr val="000000"/>
                </a:solidFill>
              </a:rPr>
              <a:t> ↔ </a:t>
            </a:r>
            <a:r>
              <a:rPr>
                <a:solidFill>
                  <a:srgbClr val="1F4D3D"/>
                </a:solidFill>
              </a:rPr>
              <a:t>HIn</a:t>
            </a:r>
            <a:r>
              <a:rPr baseline="30000">
                <a:solidFill>
                  <a:srgbClr val="1F4D3D"/>
                </a:solidFill>
              </a:rPr>
              <a:t>2- </a:t>
            </a:r>
            <a:r>
              <a:rPr b="0">
                <a:solidFill>
                  <a:srgbClr val="000000"/>
                </a:solidFill>
              </a:rPr>
              <a:t> + MY</a:t>
            </a:r>
            <a:r>
              <a:rPr b="0" baseline="30000">
                <a:solidFill>
                  <a:srgbClr val="000000"/>
                </a:solidFill>
              </a:rPr>
              <a:t>2-</a:t>
            </a:r>
            <a:r>
              <a:rPr b="0">
                <a:solidFill>
                  <a:srgbClr val="000000"/>
                </a:solidFill>
              </a:rPr>
              <a:t> dove:</a:t>
            </a:r>
          </a:p>
          <a:p>
            <a:pPr algn="just">
              <a:defRPr>
                <a:latin typeface="Lucida Grande"/>
                <a:ea typeface="Lucida Grande"/>
                <a:cs typeface="Lucida Grande"/>
                <a:sym typeface="Lucida Grande"/>
              </a:defRPr>
            </a:pPr>
            <a:endParaRPr b="0">
              <a:solidFill>
                <a:srgbClr val="000000"/>
              </a:solidFill>
            </a:endParaRPr>
          </a:p>
          <a:p>
            <a:pPr algn="just">
              <a:defRPr b="1">
                <a:solidFill>
                  <a:srgbClr val="FF0000"/>
                </a:solidFill>
                <a:latin typeface="Lucida Grande"/>
                <a:ea typeface="Lucida Grande"/>
                <a:cs typeface="Lucida Grande"/>
                <a:sym typeface="Lucida Grande"/>
              </a:defRPr>
            </a:pPr>
            <a:r>
              <a:rPr>
                <a:solidFill>
                  <a:srgbClr val="000000"/>
                </a:solidFill>
              </a:rPr>
              <a:t>MIn</a:t>
            </a:r>
            <a:r>
              <a:rPr baseline="30000">
                <a:solidFill>
                  <a:srgbClr val="000000"/>
                </a:solidFill>
              </a:rPr>
              <a:t>-</a:t>
            </a:r>
            <a:r>
              <a:rPr>
                <a:solidFill>
                  <a:srgbClr val="000000"/>
                </a:solidFill>
              </a:rPr>
              <a:t>: indicatore complessato al metallo</a:t>
            </a:r>
          </a:p>
          <a:p>
            <a:pPr algn="just">
              <a:defRPr>
                <a:latin typeface="Lucida Grande"/>
                <a:ea typeface="Lucida Grande"/>
                <a:cs typeface="Lucida Grande"/>
                <a:sym typeface="Lucida Grande"/>
              </a:defRPr>
            </a:pPr>
            <a:br/>
            <a:r>
              <a:rPr>
                <a:solidFill>
                  <a:srgbClr val="000000"/>
                </a:solidFill>
              </a:rPr>
              <a:t>HY</a:t>
            </a:r>
            <a:r>
              <a:rPr baseline="30000">
                <a:solidFill>
                  <a:srgbClr val="000000"/>
                </a:solidFill>
              </a:rPr>
              <a:t>3-</a:t>
            </a:r>
            <a:r>
              <a:rPr>
                <a:solidFill>
                  <a:srgbClr val="000000"/>
                </a:solidFill>
              </a:rPr>
              <a:t>: EDTA dissociato</a:t>
            </a:r>
          </a:p>
          <a:p>
            <a:pPr algn="just">
              <a:defRPr>
                <a:latin typeface="Lucida Grande"/>
                <a:ea typeface="Lucida Grande"/>
                <a:cs typeface="Lucida Grande"/>
                <a:sym typeface="Lucida Grande"/>
              </a:defRPr>
            </a:pPr>
            <a:br/>
            <a:r>
              <a:rPr>
                <a:solidFill>
                  <a:srgbClr val="000000"/>
                </a:solidFill>
              </a:rPr>
              <a:t>MY</a:t>
            </a:r>
            <a:r>
              <a:rPr baseline="30000">
                <a:solidFill>
                  <a:srgbClr val="000000"/>
                </a:solidFill>
              </a:rPr>
              <a:t>2-</a:t>
            </a:r>
            <a:r>
              <a:rPr>
                <a:solidFill>
                  <a:srgbClr val="000000"/>
                </a:solidFill>
              </a:rPr>
              <a:t>: EDTA complessato al metallo (M</a:t>
            </a:r>
            <a:r>
              <a:rPr baseline="30000">
                <a:solidFill>
                  <a:srgbClr val="000000"/>
                </a:solidFill>
              </a:rPr>
              <a:t>2+</a:t>
            </a:r>
            <a:r>
              <a:rPr>
                <a:solidFill>
                  <a:srgbClr val="000000"/>
                </a:solidFill>
              </a:rPr>
              <a:t>)</a:t>
            </a:r>
          </a:p>
        </p:txBody>
      </p:sp>
      <p:sp>
        <p:nvSpPr>
          <p:cNvPr id="129" name="CasellaDiTesto 4"/>
          <p:cNvSpPr txBox="1"/>
          <p:nvPr/>
        </p:nvSpPr>
        <p:spPr>
          <a:xfrm>
            <a:off x="986623" y="636104"/>
            <a:ext cx="10841606" cy="14633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just">
              <a:defRPr>
                <a:latin typeface="Lucida Grande"/>
                <a:ea typeface="Lucida Grande"/>
                <a:cs typeface="Lucida Grande"/>
                <a:sym typeface="Lucida Grande"/>
              </a:defRPr>
            </a:pPr>
            <a:r>
              <a:rPr>
                <a:solidFill>
                  <a:srgbClr val="000000"/>
                </a:solidFill>
              </a:rPr>
              <a:t>I </a:t>
            </a:r>
            <a:r>
              <a:rPr b="1">
                <a:solidFill>
                  <a:srgbClr val="000000"/>
                </a:solidFill>
              </a:rPr>
              <a:t>complessi metallici del nero eriocromo T </a:t>
            </a:r>
            <a:r>
              <a:rPr>
                <a:solidFill>
                  <a:srgbClr val="000000"/>
                </a:solidFill>
              </a:rPr>
              <a:t>sono generalmete </a:t>
            </a:r>
            <a:r>
              <a:rPr sz="2000" b="1">
                <a:solidFill>
                  <a:srgbClr val="BF6B2C"/>
                </a:solidFill>
              </a:rPr>
              <a:t>rossi</a:t>
            </a:r>
            <a:r>
              <a:rPr>
                <a:solidFill>
                  <a:srgbClr val="000000"/>
                </a:solidFill>
              </a:rPr>
              <a:t>, come </a:t>
            </a:r>
            <a:r>
              <a:rPr>
                <a:solidFill>
                  <a:srgbClr val="BF6B2C"/>
                </a:solidFill>
              </a:rPr>
              <a:t>H</a:t>
            </a:r>
            <a:r>
              <a:rPr baseline="-25000">
                <a:solidFill>
                  <a:srgbClr val="BF6B2C"/>
                </a:solidFill>
              </a:rPr>
              <a:t>2</a:t>
            </a:r>
            <a:r>
              <a:rPr>
                <a:solidFill>
                  <a:srgbClr val="BF6B2C"/>
                </a:solidFill>
              </a:rPr>
              <a:t>In</a:t>
            </a:r>
            <a:r>
              <a:rPr baseline="30000">
                <a:solidFill>
                  <a:srgbClr val="BF6B2C"/>
                </a:solidFill>
              </a:rPr>
              <a:t>-</a:t>
            </a:r>
            <a:r>
              <a:rPr>
                <a:solidFill>
                  <a:srgbClr val="000000"/>
                </a:solidFill>
              </a:rPr>
              <a:t>. Quindi fino al punto equivalente di una titolazione l’indicatore complessa lo ione in eccesso cosicché la soluzione è </a:t>
            </a:r>
            <a:r>
              <a:rPr b="1">
                <a:solidFill>
                  <a:srgbClr val="BF6B2C"/>
                </a:solidFill>
              </a:rPr>
              <a:t>rossa</a:t>
            </a:r>
            <a:r>
              <a:rPr>
                <a:solidFill>
                  <a:srgbClr val="000000"/>
                </a:solidFill>
              </a:rPr>
              <a:t>. </a:t>
            </a:r>
          </a:p>
          <a:p>
            <a:pPr algn="just">
              <a:defRPr>
                <a:latin typeface="Lucida Grande"/>
                <a:ea typeface="Lucida Grande"/>
                <a:cs typeface="Lucida Grande"/>
                <a:sym typeface="Lucida Grande"/>
              </a:defRPr>
            </a:pPr>
            <a:r>
              <a:rPr>
                <a:solidFill>
                  <a:srgbClr val="000000"/>
                </a:solidFill>
              </a:rPr>
              <a:t>Con il primo leggero eccesso di EDTA la soluzione diviene </a:t>
            </a:r>
            <a:r>
              <a:rPr b="1">
                <a:solidFill>
                  <a:srgbClr val="1F4D3D"/>
                </a:solidFill>
              </a:rPr>
              <a:t>blu</a:t>
            </a:r>
            <a:r>
              <a:rPr>
                <a:solidFill>
                  <a:srgbClr val="000000"/>
                </a:solidFill>
              </a:rPr>
              <a:t> in conseguenza della reazione:</a:t>
            </a:r>
          </a:p>
        </p:txBody>
      </p:sp>
      <p:pic>
        <p:nvPicPr>
          <p:cNvPr id="130" name="Immagine 5" descr="Immagine 5"/>
          <p:cNvPicPr>
            <a:picLocks noChangeAspect="1"/>
          </p:cNvPicPr>
          <p:nvPr/>
        </p:nvPicPr>
        <p:blipFill>
          <a:blip r:embed="rId2"/>
          <a:stretch>
            <a:fillRect/>
          </a:stretch>
        </p:blipFill>
        <p:spPr>
          <a:xfrm>
            <a:off x="7378638" y="2301009"/>
            <a:ext cx="3721995" cy="2791496"/>
          </a:xfrm>
          <a:prstGeom prst="rect">
            <a:avLst/>
          </a:prstGeom>
          <a:ln w="12700">
            <a:miter lim="400000"/>
          </a:ln>
        </p:spPr>
      </p:pic>
      <p:sp>
        <p:nvSpPr>
          <p:cNvPr id="131" name="CasellaDiTesto 6"/>
          <p:cNvSpPr txBox="1"/>
          <p:nvPr/>
        </p:nvSpPr>
        <p:spPr>
          <a:xfrm>
            <a:off x="7424358" y="4625437"/>
            <a:ext cx="616542" cy="6248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b="1">
                <a:solidFill>
                  <a:srgbClr val="FF0000"/>
                </a:solidFill>
                <a:latin typeface="Lucida Grande"/>
                <a:ea typeface="Lucida Grande"/>
                <a:cs typeface="Lucida Grande"/>
                <a:sym typeface="Lucida Grande"/>
              </a:defRPr>
            </a:pPr>
            <a:r>
              <a:rPr>
                <a:solidFill>
                  <a:srgbClr val="000000"/>
                </a:solidFill>
              </a:rPr>
              <a:t>MIn</a:t>
            </a:r>
            <a:r>
              <a:rPr baseline="30000">
                <a:solidFill>
                  <a:srgbClr val="000000"/>
                </a:solidFill>
              </a:rPr>
              <a:t>-</a:t>
            </a:r>
          </a:p>
        </p:txBody>
      </p:sp>
      <p:sp>
        <p:nvSpPr>
          <p:cNvPr id="132" name="CasellaDiTesto 7"/>
          <p:cNvSpPr txBox="1"/>
          <p:nvPr/>
        </p:nvSpPr>
        <p:spPr>
          <a:xfrm>
            <a:off x="10283484" y="2301009"/>
            <a:ext cx="953087" cy="3581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a:latin typeface="Lucida Grande"/>
                <a:ea typeface="Lucida Grande"/>
                <a:cs typeface="Lucida Grande"/>
                <a:sym typeface="Lucida Grande"/>
              </a:defRPr>
            </a:pPr>
            <a:r>
              <a:rPr>
                <a:solidFill>
                  <a:srgbClr val="000000"/>
                </a:solidFill>
              </a:rPr>
              <a:t> </a:t>
            </a:r>
            <a:r>
              <a:rPr b="1">
                <a:solidFill>
                  <a:srgbClr val="1F4D3D"/>
                </a:solidFill>
              </a:rPr>
              <a:t>HIn</a:t>
            </a:r>
            <a:r>
              <a:rPr b="1" baseline="30000">
                <a:solidFill>
                  <a:srgbClr val="1F4D3D"/>
                </a:solidFill>
              </a:rPr>
              <a:t>2- </a:t>
            </a:r>
            <a:r>
              <a:rPr>
                <a:solidFill>
                  <a:srgbClr val="000000"/>
                </a:solidFill>
              </a:rPr>
              <a:t> </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34" name="Rettangolo 3"/>
          <p:cNvSpPr txBox="1"/>
          <p:nvPr/>
        </p:nvSpPr>
        <p:spPr>
          <a:xfrm>
            <a:off x="390275" y="296879"/>
            <a:ext cx="11305432" cy="39966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just">
              <a:lnSpc>
                <a:spcPct val="150000"/>
              </a:lnSpc>
              <a:defRPr b="1" u="sng">
                <a:latin typeface="Lucida Grande"/>
                <a:ea typeface="Lucida Grande"/>
                <a:cs typeface="Lucida Grande"/>
                <a:sym typeface="Lucida Grande"/>
              </a:defRPr>
            </a:pPr>
            <a:r>
              <a:rPr>
                <a:solidFill>
                  <a:srgbClr val="000000"/>
                </a:solidFill>
              </a:rPr>
              <a:t>Scopo delle titolazioni con EDTA</a:t>
            </a:r>
          </a:p>
          <a:p>
            <a:pPr algn="just">
              <a:lnSpc>
                <a:spcPct val="150000"/>
              </a:lnSpc>
              <a:defRPr b="1" u="sng">
                <a:latin typeface="Lucida Grande"/>
                <a:ea typeface="Lucida Grande"/>
                <a:cs typeface="Lucida Grande"/>
                <a:sym typeface="Lucida Grande"/>
              </a:defRPr>
            </a:pPr>
            <a:endParaRPr/>
          </a:p>
          <a:p>
            <a:pPr algn="just">
              <a:lnSpc>
                <a:spcPct val="150000"/>
              </a:lnSpc>
              <a:defRPr>
                <a:latin typeface="Lucida Grande"/>
                <a:ea typeface="Lucida Grande"/>
                <a:cs typeface="Lucida Grande"/>
                <a:sym typeface="Lucida Grande"/>
              </a:defRPr>
            </a:pPr>
            <a:r>
              <a:rPr>
                <a:solidFill>
                  <a:srgbClr val="000000"/>
                </a:solidFill>
              </a:rPr>
              <a:t>Le titolazioni complessometriche con EDTA sono applicate nella determinazione di ogni ione metallico, ad eccezione degli ioni dei metalli alcalini.</a:t>
            </a:r>
          </a:p>
          <a:p>
            <a:pPr algn="just">
              <a:lnSpc>
                <a:spcPct val="150000"/>
              </a:lnSpc>
              <a:defRPr>
                <a:latin typeface="Lucida Grande"/>
                <a:ea typeface="Lucida Grande"/>
                <a:cs typeface="Lucida Grande"/>
                <a:sym typeface="Lucida Grande"/>
              </a:defRPr>
            </a:pPr>
            <a:endParaRPr/>
          </a:p>
          <a:p>
            <a:pPr algn="just">
              <a:lnSpc>
                <a:spcPct val="150000"/>
              </a:lnSpc>
              <a:defRPr>
                <a:latin typeface="Lucida Grande"/>
                <a:ea typeface="Lucida Grande"/>
                <a:cs typeface="Lucida Grande"/>
                <a:sym typeface="Lucida Grande"/>
              </a:defRPr>
            </a:pPr>
            <a:r>
              <a:rPr>
                <a:solidFill>
                  <a:srgbClr val="000000"/>
                </a:solidFill>
              </a:rPr>
              <a:t>L’EDTA potrebbe sembrare privo di selettività ma, in realtà, un notevole controllo delle interferenze può essere esercitato mediante la regolazione del pH. Inoltre, l’interferenza da parte di un particolare catione può essere talvolta eliminata aggiungendo un opportuno </a:t>
            </a:r>
            <a:r>
              <a:rPr i="1">
                <a:solidFill>
                  <a:srgbClr val="000000"/>
                </a:solidFill>
                <a:latin typeface="inherit"/>
                <a:ea typeface="inherit"/>
                <a:cs typeface="inherit"/>
                <a:sym typeface="inherit"/>
              </a:rPr>
              <a:t>agente mascherante (CN</a:t>
            </a:r>
            <a:r>
              <a:rPr i="1" baseline="30000">
                <a:solidFill>
                  <a:srgbClr val="000000"/>
                </a:solidFill>
                <a:latin typeface="inherit"/>
                <a:ea typeface="inherit"/>
                <a:cs typeface="inherit"/>
                <a:sym typeface="inherit"/>
              </a:rPr>
              <a:t>-</a:t>
            </a:r>
            <a:r>
              <a:rPr i="1">
                <a:solidFill>
                  <a:srgbClr val="000000"/>
                </a:solidFill>
                <a:latin typeface="inherit"/>
                <a:ea typeface="inherit"/>
                <a:cs typeface="inherit"/>
                <a:sym typeface="inherit"/>
              </a:rPr>
              <a:t>)</a:t>
            </a:r>
            <a:r>
              <a:rPr>
                <a:solidFill>
                  <a:srgbClr val="000000"/>
                </a:solidFill>
              </a:rPr>
              <a:t>, ossia un agente complessante che reagisce selettivamente con l’interferente presente in soluzione. Facendo ciò impedisce al componente di interferire durante l’analisi.</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36" name="Rettangolo 3"/>
          <p:cNvSpPr txBox="1"/>
          <p:nvPr/>
        </p:nvSpPr>
        <p:spPr>
          <a:xfrm>
            <a:off x="443285" y="270878"/>
            <a:ext cx="11265673" cy="7197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just">
              <a:lnSpc>
                <a:spcPct val="150000"/>
              </a:lnSpc>
              <a:defRPr b="1">
                <a:latin typeface="Lucida Grande"/>
                <a:ea typeface="Lucida Grande"/>
                <a:cs typeface="Lucida Grande"/>
                <a:sym typeface="Lucida Grande"/>
              </a:defRPr>
            </a:pPr>
            <a:r>
              <a:rPr>
                <a:solidFill>
                  <a:srgbClr val="000000"/>
                </a:solidFill>
              </a:rPr>
              <a:t> Durezza dell’acqua</a:t>
            </a:r>
          </a:p>
          <a:p>
            <a:pPr algn="just">
              <a:lnSpc>
                <a:spcPct val="150000"/>
              </a:lnSpc>
              <a:defRPr>
                <a:latin typeface="Lucida Grande"/>
                <a:ea typeface="Lucida Grande"/>
                <a:cs typeface="Lucida Grande"/>
                <a:sym typeface="Lucida Grande"/>
              </a:defRPr>
            </a:pPr>
            <a:r>
              <a:rPr>
                <a:solidFill>
                  <a:srgbClr val="000000"/>
                </a:solidFill>
              </a:rPr>
              <a:t>La concentrazione di cationi Ca</a:t>
            </a:r>
            <a:r>
              <a:rPr baseline="30000">
                <a:solidFill>
                  <a:srgbClr val="000000"/>
                </a:solidFill>
              </a:rPr>
              <a:t>2+</a:t>
            </a:r>
            <a:r>
              <a:rPr>
                <a:solidFill>
                  <a:srgbClr val="000000"/>
                </a:solidFill>
              </a:rPr>
              <a:t> e Mg</a:t>
            </a:r>
            <a:r>
              <a:rPr baseline="30000">
                <a:solidFill>
                  <a:srgbClr val="000000"/>
                </a:solidFill>
              </a:rPr>
              <a:t>2+</a:t>
            </a:r>
            <a:r>
              <a:rPr>
                <a:solidFill>
                  <a:srgbClr val="000000"/>
                </a:solidFill>
              </a:rPr>
              <a:t> sciolti in un acqua viene definita </a:t>
            </a:r>
            <a:r>
              <a:rPr b="1">
                <a:solidFill>
                  <a:srgbClr val="000000"/>
                </a:solidFill>
                <a:latin typeface="inherit"/>
                <a:ea typeface="inherit"/>
                <a:cs typeface="inherit"/>
                <a:sym typeface="inherit"/>
              </a:rPr>
              <a:t>durezza</a:t>
            </a:r>
            <a:r>
              <a:rPr>
                <a:solidFill>
                  <a:srgbClr val="000000"/>
                </a:solidFill>
              </a:rPr>
              <a:t>. I due cationi sono essenziali per l’uomo e per gli organismi viventi, tuttavia il controllo della loro concentrazione nelle acque potabili o per uso industriale è di notevole importanza, date le conseguenze pratiche prodotte dalla loro presenza. Infatti, il calcio ed il magnesio formano composti insolubili con l’anione carbonato, cumulativamente definiti </a:t>
            </a:r>
            <a:r>
              <a:rPr b="1" i="1">
                <a:solidFill>
                  <a:srgbClr val="000000"/>
                </a:solidFill>
                <a:latin typeface="inherit"/>
                <a:ea typeface="inherit"/>
                <a:cs typeface="inherit"/>
                <a:sym typeface="inherit"/>
              </a:rPr>
              <a:t>calcare</a:t>
            </a:r>
            <a:r>
              <a:rPr>
                <a:solidFill>
                  <a:srgbClr val="000000"/>
                </a:solidFill>
              </a:rPr>
              <a:t>.</a:t>
            </a:r>
          </a:p>
          <a:p>
            <a:pPr algn="just">
              <a:lnSpc>
                <a:spcPct val="150000"/>
              </a:lnSpc>
              <a:defRPr>
                <a:latin typeface="Lucida Grande"/>
                <a:ea typeface="Lucida Grande"/>
                <a:cs typeface="Lucida Grande"/>
                <a:sym typeface="Lucida Grande"/>
              </a:defRPr>
            </a:pPr>
            <a:endParaRPr/>
          </a:p>
          <a:p>
            <a:pPr algn="just">
              <a:lnSpc>
                <a:spcPct val="150000"/>
              </a:lnSpc>
              <a:defRPr>
                <a:latin typeface="Lucida Grande"/>
                <a:ea typeface="Lucida Grande"/>
                <a:cs typeface="Lucida Grande"/>
                <a:sym typeface="Lucida Grande"/>
              </a:defRPr>
            </a:pPr>
            <a:r>
              <a:rPr>
                <a:solidFill>
                  <a:srgbClr val="000000"/>
                </a:solidFill>
              </a:rPr>
              <a:t>La determinazione della durezza dell’acqua si prefigura, quindi, come un test necessario che fornisce una misura della sua qualità per uso domestico e industriale. La presenza eccessiva di tali ioni in un’acqua può comportare la formazione di calcare negli elettrodomestici come le lavatrici e lavastoviglie con conseguente perdita della loro efficienza di funzionamento; inoltre la formazione di calcare in tubazioni e condutture è un problema anche industriale laddove sono previsti impianti di raffreddamento ad acqua. </a:t>
            </a:r>
          </a:p>
          <a:p>
            <a:pPr algn="just">
              <a:lnSpc>
                <a:spcPct val="150000"/>
              </a:lnSpc>
              <a:defRPr>
                <a:latin typeface="Lucida Grande"/>
                <a:ea typeface="Lucida Grande"/>
                <a:cs typeface="Lucida Grande"/>
                <a:sym typeface="Lucida Grande"/>
              </a:defRPr>
            </a:pPr>
            <a:endParaRPr/>
          </a:p>
          <a:p>
            <a:pPr algn="just">
              <a:lnSpc>
                <a:spcPct val="150000"/>
              </a:lnSpc>
              <a:defRPr>
                <a:latin typeface="Lucida Grande"/>
                <a:ea typeface="Lucida Grande"/>
                <a:cs typeface="Lucida Grande"/>
                <a:sym typeface="Lucida Grande"/>
              </a:defRPr>
            </a:pPr>
            <a:r>
              <a:rPr>
                <a:solidFill>
                  <a:srgbClr val="000000"/>
                </a:solidFill>
              </a:rPr>
              <a:t>In aggiunta, un’acqua troppo ricca di calcio presenta anche l’inconveniente di far precipitare i saponi e di conseguenza induce la perdita del potere schiumogeno dei comuni detersivi; nelle zone con acque ad elevata durezza è richiesta una maggiore aggiunta di detersivo per ottenere l’effetto pulente.</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38" name="Rettangolo 3"/>
          <p:cNvSpPr txBox="1"/>
          <p:nvPr/>
        </p:nvSpPr>
        <p:spPr>
          <a:xfrm>
            <a:off x="257753" y="28138"/>
            <a:ext cx="11676493" cy="67876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b="1">
                <a:latin typeface="Lucida Grande"/>
                <a:ea typeface="Lucida Grande"/>
                <a:cs typeface="Lucida Grande"/>
                <a:sym typeface="Lucida Grande"/>
              </a:defRPr>
            </a:pPr>
            <a:r>
              <a:rPr>
                <a:solidFill>
                  <a:srgbClr val="000000"/>
                </a:solidFill>
              </a:rPr>
              <a:t>Durezza temporanea e durezza permanente</a:t>
            </a:r>
          </a:p>
          <a:p>
            <a:pPr>
              <a:defRPr b="1">
                <a:latin typeface="Lucida Grande"/>
                <a:ea typeface="Lucida Grande"/>
                <a:cs typeface="Lucida Grande"/>
                <a:sym typeface="Lucida Grande"/>
              </a:defRPr>
            </a:pPr>
            <a:endParaRPr/>
          </a:p>
          <a:p>
            <a:pPr>
              <a:defRPr b="1">
                <a:latin typeface="inherit"/>
                <a:ea typeface="inherit"/>
                <a:cs typeface="inherit"/>
                <a:sym typeface="inherit"/>
              </a:defRPr>
            </a:pPr>
            <a:r>
              <a:rPr>
                <a:solidFill>
                  <a:srgbClr val="000000"/>
                </a:solidFill>
              </a:rPr>
              <a:t>DUREZZA TOTALE </a:t>
            </a:r>
            <a:r>
              <a:rPr>
                <a:solidFill>
                  <a:srgbClr val="000000"/>
                </a:solidFill>
                <a:latin typeface="Lucida Grande"/>
                <a:ea typeface="Lucida Grande"/>
                <a:cs typeface="Lucida Grande"/>
                <a:sym typeface="Lucida Grande"/>
              </a:rPr>
              <a:t>(misurabile tramite titolazione diretta del campione di acqua)</a:t>
            </a:r>
          </a:p>
          <a:p>
            <a:pPr>
              <a:defRPr>
                <a:latin typeface="Lucida Grande"/>
                <a:ea typeface="Lucida Grande"/>
                <a:cs typeface="Lucida Grande"/>
                <a:sym typeface="Lucida Grande"/>
              </a:defRPr>
            </a:pPr>
            <a:r>
              <a:rPr>
                <a:solidFill>
                  <a:srgbClr val="000000"/>
                </a:solidFill>
              </a:rPr>
              <a:t>Esprime la somma di durezza permanente e durezza temporanea</a:t>
            </a:r>
          </a:p>
          <a:p>
            <a:pPr>
              <a:defRPr>
                <a:latin typeface="Lucida Grande"/>
                <a:ea typeface="Lucida Grande"/>
                <a:cs typeface="Lucida Grande"/>
                <a:sym typeface="Lucida Grande"/>
              </a:defRPr>
            </a:pPr>
            <a:endParaRPr/>
          </a:p>
          <a:p>
            <a:pPr>
              <a:defRPr b="1">
                <a:latin typeface="inherit"/>
                <a:ea typeface="inherit"/>
                <a:cs typeface="inherit"/>
                <a:sym typeface="inherit"/>
              </a:defRPr>
            </a:pPr>
            <a:r>
              <a:rPr>
                <a:solidFill>
                  <a:srgbClr val="000000"/>
                </a:solidFill>
              </a:rPr>
              <a:t>DUREZZA PERMANENTE (misurabile tramite titolazione dopo eliminazione della parte che viene eliminata tramite ebollizione)</a:t>
            </a:r>
            <a:br/>
            <a:r>
              <a:rPr b="0">
                <a:solidFill>
                  <a:srgbClr val="000000"/>
                </a:solidFill>
                <a:latin typeface="Lucida Grande"/>
                <a:ea typeface="Lucida Grande"/>
                <a:cs typeface="Lucida Grande"/>
                <a:sym typeface="Lucida Grande"/>
              </a:rPr>
              <a:t>È dovuta a quei Sali (cloruri, solfati, nitrati) che rimangono in soluzione nonostante l’ebollizione prolungata.</a:t>
            </a:r>
            <a:br>
              <a:rPr b="0">
                <a:latin typeface="Lucida Grande"/>
                <a:ea typeface="Lucida Grande"/>
                <a:cs typeface="Lucida Grande"/>
                <a:sym typeface="Lucida Grande"/>
              </a:rPr>
            </a:br>
            <a:endParaRPr>
              <a:latin typeface="Lucida Grande"/>
              <a:ea typeface="Lucida Grande"/>
              <a:cs typeface="Lucida Grande"/>
              <a:sym typeface="Lucida Grande"/>
            </a:endParaRPr>
          </a:p>
          <a:p>
            <a:pPr>
              <a:defRPr b="1">
                <a:latin typeface="inherit"/>
                <a:ea typeface="inherit"/>
                <a:cs typeface="inherit"/>
                <a:sym typeface="inherit"/>
              </a:defRPr>
            </a:pPr>
            <a:r>
              <a:rPr>
                <a:solidFill>
                  <a:srgbClr val="000000"/>
                </a:solidFill>
              </a:rPr>
              <a:t>DUREZZA TEMPORANEA (CALCOLABILE per differenza tra la totale e la permanente)</a:t>
            </a:r>
            <a:br/>
            <a:r>
              <a:rPr b="0">
                <a:solidFill>
                  <a:srgbClr val="000000"/>
                </a:solidFill>
                <a:latin typeface="Lucida Grande"/>
                <a:ea typeface="Lucida Grande"/>
                <a:cs typeface="Lucida Grande"/>
                <a:sym typeface="Lucida Grande"/>
              </a:rPr>
              <a:t>È dovuta alla presenza di Sali di Ca</a:t>
            </a:r>
            <a:r>
              <a:rPr b="0" baseline="30000">
                <a:solidFill>
                  <a:srgbClr val="000000"/>
                </a:solidFill>
                <a:latin typeface="Lucida Grande"/>
                <a:ea typeface="Lucida Grande"/>
                <a:cs typeface="Lucida Grande"/>
                <a:sym typeface="Lucida Grande"/>
              </a:rPr>
              <a:t>2+</a:t>
            </a:r>
            <a:r>
              <a:rPr b="0">
                <a:solidFill>
                  <a:srgbClr val="000000"/>
                </a:solidFill>
                <a:latin typeface="Lucida Grande"/>
                <a:ea typeface="Lucida Grande"/>
                <a:cs typeface="Lucida Grande"/>
                <a:sym typeface="Lucida Grande"/>
              </a:rPr>
              <a:t> e Mg</a:t>
            </a:r>
            <a:r>
              <a:rPr b="0" baseline="30000">
                <a:solidFill>
                  <a:srgbClr val="000000"/>
                </a:solidFill>
                <a:latin typeface="Lucida Grande"/>
                <a:ea typeface="Lucida Grande"/>
                <a:cs typeface="Lucida Grande"/>
                <a:sym typeface="Lucida Grande"/>
              </a:rPr>
              <a:t>2+</a:t>
            </a:r>
            <a:r>
              <a:rPr b="0">
                <a:solidFill>
                  <a:srgbClr val="000000"/>
                </a:solidFill>
                <a:latin typeface="Lucida Grande"/>
                <a:ea typeface="Lucida Grande"/>
                <a:cs typeface="Lucida Grande"/>
                <a:sym typeface="Lucida Grande"/>
              </a:rPr>
              <a:t>, quali bicarbonati, che in seguito all’ebollizione dell’acqua si decompongono con formazione di composti insolubili dei due ioni metallici.</a:t>
            </a:r>
          </a:p>
          <a:p>
            <a:pPr>
              <a:defRPr>
                <a:latin typeface="Lucida Grande"/>
                <a:ea typeface="Lucida Grande"/>
                <a:cs typeface="Lucida Grande"/>
                <a:sym typeface="Lucida Grande"/>
              </a:defRPr>
            </a:pPr>
            <a:br/>
            <a:r>
              <a:rPr>
                <a:solidFill>
                  <a:srgbClr val="000000"/>
                </a:solidFill>
              </a:rPr>
              <a:t>Ca</a:t>
            </a:r>
            <a:r>
              <a:rPr baseline="30000">
                <a:solidFill>
                  <a:srgbClr val="000000"/>
                </a:solidFill>
              </a:rPr>
              <a:t>2+</a:t>
            </a:r>
            <a:r>
              <a:rPr>
                <a:solidFill>
                  <a:srgbClr val="000000"/>
                </a:solidFill>
              </a:rPr>
              <a:t> + 2 HCO</a:t>
            </a:r>
            <a:r>
              <a:rPr baseline="-25000">
                <a:solidFill>
                  <a:srgbClr val="000000"/>
                </a:solidFill>
              </a:rPr>
              <a:t>3</a:t>
            </a:r>
            <a:r>
              <a:rPr baseline="30000">
                <a:solidFill>
                  <a:srgbClr val="000000"/>
                </a:solidFill>
              </a:rPr>
              <a:t>-</a:t>
            </a:r>
            <a:r>
              <a:rPr>
                <a:solidFill>
                  <a:srgbClr val="000000"/>
                </a:solidFill>
              </a:rPr>
              <a:t> ↔ CaCO</a:t>
            </a:r>
            <a:r>
              <a:rPr baseline="-25000">
                <a:solidFill>
                  <a:srgbClr val="000000"/>
                </a:solidFill>
              </a:rPr>
              <a:t>3(ppt)</a:t>
            </a:r>
            <a:r>
              <a:rPr>
                <a:solidFill>
                  <a:srgbClr val="000000"/>
                </a:solidFill>
              </a:rPr>
              <a:t> + CO</a:t>
            </a:r>
            <a:r>
              <a:rPr baseline="-25000">
                <a:solidFill>
                  <a:srgbClr val="000000"/>
                </a:solidFill>
              </a:rPr>
              <a:t>2(gas)</a:t>
            </a:r>
            <a:r>
              <a:rPr>
                <a:solidFill>
                  <a:srgbClr val="000000"/>
                </a:solidFill>
              </a:rPr>
              <a:t> + H</a:t>
            </a:r>
            <a:r>
              <a:rPr baseline="-25000">
                <a:solidFill>
                  <a:srgbClr val="000000"/>
                </a:solidFill>
              </a:rPr>
              <a:t>2</a:t>
            </a:r>
            <a:r>
              <a:rPr>
                <a:solidFill>
                  <a:srgbClr val="000000"/>
                </a:solidFill>
              </a:rPr>
              <a:t>O</a:t>
            </a:r>
          </a:p>
          <a:p>
            <a:pPr>
              <a:defRPr>
                <a:latin typeface="Lucida Grande"/>
                <a:ea typeface="Lucida Grande"/>
                <a:cs typeface="Lucida Grande"/>
                <a:sym typeface="Lucida Grande"/>
              </a:defRPr>
            </a:pPr>
            <a:br/>
            <a:r>
              <a:rPr b="1">
                <a:solidFill>
                  <a:srgbClr val="000000"/>
                </a:solidFill>
              </a:rPr>
              <a:t>Ad alte temperature</a:t>
            </a:r>
            <a:r>
              <a:rPr>
                <a:solidFill>
                  <a:srgbClr val="000000"/>
                </a:solidFill>
              </a:rPr>
              <a:t>, l’equilibrio della reazione è spostato verso destra (liberazione di CO</a:t>
            </a:r>
            <a:r>
              <a:rPr baseline="-25000">
                <a:solidFill>
                  <a:srgbClr val="000000"/>
                </a:solidFill>
              </a:rPr>
              <a:t>2</a:t>
            </a:r>
            <a:r>
              <a:rPr>
                <a:solidFill>
                  <a:srgbClr val="000000"/>
                </a:solidFill>
              </a:rPr>
              <a:t> gassosa e precipitazione del carbonato di calcio).</a:t>
            </a:r>
          </a:p>
          <a:p>
            <a:pPr>
              <a:defRPr>
                <a:latin typeface="Lucida Grande"/>
                <a:ea typeface="Lucida Grande"/>
                <a:cs typeface="Lucida Grande"/>
                <a:sym typeface="Lucida Grande"/>
              </a:defRPr>
            </a:pPr>
            <a:endParaRPr/>
          </a:p>
          <a:p>
            <a:pPr>
              <a:defRPr>
                <a:latin typeface="Lucida Grande"/>
                <a:ea typeface="Lucida Grande"/>
                <a:cs typeface="Lucida Grande"/>
                <a:sym typeface="Lucida Grande"/>
              </a:defRPr>
            </a:pPr>
            <a:endParaRPr/>
          </a:p>
          <a:p>
            <a:pPr algn="just">
              <a:defRPr b="1">
                <a:latin typeface="Lucida Grande"/>
                <a:ea typeface="Lucida Grande"/>
                <a:cs typeface="Lucida Grande"/>
                <a:sym typeface="Lucida Grande"/>
              </a:defRPr>
            </a:pPr>
            <a:r>
              <a:rPr>
                <a:solidFill>
                  <a:srgbClr val="000000"/>
                </a:solidFill>
              </a:rPr>
              <a:t>Espressione della durezza dell’acqua</a:t>
            </a:r>
          </a:p>
          <a:p>
            <a:pPr algn="just">
              <a:defRPr b="1">
                <a:latin typeface="Lucida Grande"/>
                <a:ea typeface="Lucida Grande"/>
                <a:cs typeface="Lucida Grande"/>
                <a:sym typeface="Lucida Grande"/>
              </a:defRPr>
            </a:pPr>
            <a:endParaRPr/>
          </a:p>
          <a:p>
            <a:pPr algn="just">
              <a:defRPr>
                <a:latin typeface="Lucida Grande"/>
                <a:ea typeface="Lucida Grande"/>
                <a:cs typeface="Lucida Grande"/>
                <a:sym typeface="Lucida Grande"/>
              </a:defRPr>
            </a:pPr>
            <a:r>
              <a:rPr>
                <a:solidFill>
                  <a:srgbClr val="000000"/>
                </a:solidFill>
              </a:rPr>
              <a:t>Gradi francesi (°F)    10mg CaCO</a:t>
            </a:r>
            <a:r>
              <a:rPr baseline="-25000">
                <a:solidFill>
                  <a:srgbClr val="000000"/>
                </a:solidFill>
              </a:rPr>
              <a:t>3</a:t>
            </a:r>
            <a:r>
              <a:rPr>
                <a:solidFill>
                  <a:srgbClr val="000000"/>
                </a:solidFill>
              </a:rPr>
              <a:t>/L di acqua;</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40" name="Rettangolo 1"/>
          <p:cNvSpPr txBox="1"/>
          <p:nvPr/>
        </p:nvSpPr>
        <p:spPr>
          <a:xfrm>
            <a:off x="1225163" y="420903"/>
            <a:ext cx="9423622" cy="50468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nSpc>
                <a:spcPct val="150000"/>
              </a:lnSpc>
              <a:defRPr sz="2400" b="1">
                <a:latin typeface="Lucida Grande"/>
                <a:ea typeface="Lucida Grande"/>
                <a:cs typeface="Lucida Grande"/>
                <a:sym typeface="Lucida Grande"/>
              </a:defRPr>
            </a:pPr>
            <a:r>
              <a:rPr>
                <a:solidFill>
                  <a:srgbClr val="000000"/>
                </a:solidFill>
              </a:rPr>
              <a:t>Classificazione delle acque in base alla loro durezza</a:t>
            </a:r>
          </a:p>
          <a:p>
            <a:pPr>
              <a:lnSpc>
                <a:spcPct val="150000"/>
              </a:lnSpc>
              <a:defRPr sz="2400" b="1">
                <a:latin typeface="Lucida Grande"/>
                <a:ea typeface="Lucida Grande"/>
                <a:cs typeface="Lucida Grande"/>
                <a:sym typeface="Lucida Grande"/>
              </a:defRPr>
            </a:pPr>
            <a:endParaRPr/>
          </a:p>
          <a:p>
            <a:pPr>
              <a:lnSpc>
                <a:spcPct val="150000"/>
              </a:lnSpc>
              <a:defRPr sz="2400" b="1">
                <a:latin typeface="Lucida Grande"/>
                <a:ea typeface="Lucida Grande"/>
                <a:cs typeface="Lucida Grande"/>
                <a:sym typeface="Lucida Grande"/>
              </a:defRPr>
            </a:pPr>
            <a:endParaRPr/>
          </a:p>
          <a:p>
            <a:pPr>
              <a:lnSpc>
                <a:spcPct val="150000"/>
              </a:lnSpc>
              <a:defRPr sz="2200" b="1">
                <a:latin typeface="inherit"/>
                <a:ea typeface="inherit"/>
                <a:cs typeface="inherit"/>
                <a:sym typeface="inherit"/>
              </a:defRPr>
            </a:pPr>
            <a:r>
              <a:rPr>
                <a:solidFill>
                  <a:srgbClr val="000000"/>
                </a:solidFill>
              </a:rPr>
              <a:t>Intervallo di durezza   → Tipi di acque</a:t>
            </a:r>
            <a:br/>
            <a:r>
              <a:rPr b="0">
                <a:solidFill>
                  <a:srgbClr val="000000"/>
                </a:solidFill>
                <a:latin typeface="Lucida Grande"/>
                <a:ea typeface="Lucida Grande"/>
                <a:cs typeface="Lucida Grande"/>
                <a:sym typeface="Lucida Grande"/>
              </a:rPr>
              <a:t>Fino a 7°F</a:t>
            </a:r>
            <a:r>
              <a:rPr>
                <a:solidFill>
                  <a:srgbClr val="000000"/>
                </a:solidFill>
              </a:rPr>
              <a:t> → </a:t>
            </a:r>
            <a:r>
              <a:rPr b="0">
                <a:solidFill>
                  <a:srgbClr val="000000"/>
                </a:solidFill>
                <a:latin typeface="Lucida Grande"/>
                <a:ea typeface="Lucida Grande"/>
                <a:cs typeface="Lucida Grande"/>
                <a:sym typeface="Lucida Grande"/>
              </a:rPr>
              <a:t>Molto dolci</a:t>
            </a:r>
            <a:br>
              <a:rPr b="0">
                <a:latin typeface="Lucida Grande"/>
                <a:ea typeface="Lucida Grande"/>
                <a:cs typeface="Lucida Grande"/>
                <a:sym typeface="Lucida Grande"/>
              </a:rPr>
            </a:br>
            <a:r>
              <a:rPr b="0">
                <a:solidFill>
                  <a:srgbClr val="000000"/>
                </a:solidFill>
                <a:latin typeface="Lucida Grande"/>
                <a:ea typeface="Lucida Grande"/>
                <a:cs typeface="Lucida Grande"/>
                <a:sym typeface="Lucida Grande"/>
              </a:rPr>
              <a:t>Da 7 °F a 14 °F </a:t>
            </a:r>
            <a:r>
              <a:rPr>
                <a:solidFill>
                  <a:srgbClr val="000000"/>
                </a:solidFill>
              </a:rPr>
              <a:t>→ </a:t>
            </a:r>
            <a:r>
              <a:rPr b="0">
                <a:solidFill>
                  <a:srgbClr val="000000"/>
                </a:solidFill>
                <a:latin typeface="Lucida Grande"/>
                <a:ea typeface="Lucida Grande"/>
                <a:cs typeface="Lucida Grande"/>
                <a:sym typeface="Lucida Grande"/>
              </a:rPr>
              <a:t>Dolci</a:t>
            </a:r>
            <a:br>
              <a:rPr b="0">
                <a:latin typeface="Lucida Grande"/>
                <a:ea typeface="Lucida Grande"/>
                <a:cs typeface="Lucida Grande"/>
                <a:sym typeface="Lucida Grande"/>
              </a:rPr>
            </a:br>
            <a:r>
              <a:rPr b="0">
                <a:solidFill>
                  <a:srgbClr val="000000"/>
                </a:solidFill>
                <a:latin typeface="Lucida Grande"/>
                <a:ea typeface="Lucida Grande"/>
                <a:cs typeface="Lucida Grande"/>
                <a:sym typeface="Lucida Grande"/>
              </a:rPr>
              <a:t>Da 14 °F a 22 °F</a:t>
            </a:r>
            <a:r>
              <a:rPr>
                <a:solidFill>
                  <a:srgbClr val="000000"/>
                </a:solidFill>
              </a:rPr>
              <a:t> → </a:t>
            </a:r>
            <a:r>
              <a:rPr b="0">
                <a:solidFill>
                  <a:srgbClr val="000000"/>
                </a:solidFill>
                <a:latin typeface="Lucida Grande"/>
                <a:ea typeface="Lucida Grande"/>
                <a:cs typeface="Lucida Grande"/>
                <a:sym typeface="Lucida Grande"/>
              </a:rPr>
              <a:t>Mediamente dure</a:t>
            </a:r>
            <a:br>
              <a:rPr b="0">
                <a:latin typeface="Lucida Grande"/>
                <a:ea typeface="Lucida Grande"/>
                <a:cs typeface="Lucida Grande"/>
                <a:sym typeface="Lucida Grande"/>
              </a:rPr>
            </a:br>
            <a:r>
              <a:rPr b="0">
                <a:solidFill>
                  <a:srgbClr val="000000"/>
                </a:solidFill>
                <a:latin typeface="Lucida Grande"/>
                <a:ea typeface="Lucida Grande"/>
                <a:cs typeface="Lucida Grande"/>
                <a:sym typeface="Lucida Grande"/>
              </a:rPr>
              <a:t>Da 22 °F a 32 °F </a:t>
            </a:r>
            <a:r>
              <a:rPr>
                <a:solidFill>
                  <a:srgbClr val="000000"/>
                </a:solidFill>
              </a:rPr>
              <a:t>→ </a:t>
            </a:r>
            <a:r>
              <a:rPr b="0">
                <a:solidFill>
                  <a:srgbClr val="000000"/>
                </a:solidFill>
                <a:latin typeface="Lucida Grande"/>
                <a:ea typeface="Lucida Grande"/>
                <a:cs typeface="Lucida Grande"/>
                <a:sym typeface="Lucida Grande"/>
              </a:rPr>
              <a:t>Discretamente dure</a:t>
            </a:r>
            <a:br>
              <a:rPr b="0">
                <a:latin typeface="Lucida Grande"/>
                <a:ea typeface="Lucida Grande"/>
                <a:cs typeface="Lucida Grande"/>
                <a:sym typeface="Lucida Grande"/>
              </a:rPr>
            </a:br>
            <a:r>
              <a:rPr b="0">
                <a:solidFill>
                  <a:srgbClr val="000000"/>
                </a:solidFill>
                <a:latin typeface="Lucida Grande"/>
                <a:ea typeface="Lucida Grande"/>
                <a:cs typeface="Lucida Grande"/>
                <a:sym typeface="Lucida Grande"/>
              </a:rPr>
              <a:t>Da 32 °F a 54 °F</a:t>
            </a:r>
            <a:r>
              <a:rPr>
                <a:solidFill>
                  <a:srgbClr val="000000"/>
                </a:solidFill>
              </a:rPr>
              <a:t> → </a:t>
            </a:r>
            <a:r>
              <a:rPr b="0">
                <a:solidFill>
                  <a:srgbClr val="000000"/>
                </a:solidFill>
                <a:latin typeface="Lucida Grande"/>
                <a:ea typeface="Lucida Grande"/>
                <a:cs typeface="Lucida Grande"/>
                <a:sym typeface="Lucida Grande"/>
              </a:rPr>
              <a:t>Dure</a:t>
            </a:r>
            <a:br>
              <a:rPr b="0">
                <a:latin typeface="Lucida Grande"/>
                <a:ea typeface="Lucida Grande"/>
                <a:cs typeface="Lucida Grande"/>
                <a:sym typeface="Lucida Grande"/>
              </a:rPr>
            </a:br>
            <a:r>
              <a:rPr b="0">
                <a:solidFill>
                  <a:srgbClr val="000000"/>
                </a:solidFill>
                <a:latin typeface="Lucida Grande"/>
                <a:ea typeface="Lucida Grande"/>
                <a:cs typeface="Lucida Grande"/>
                <a:sym typeface="Lucida Grande"/>
              </a:rPr>
              <a:t>Oltre 54 °F </a:t>
            </a:r>
            <a:r>
              <a:rPr>
                <a:solidFill>
                  <a:srgbClr val="000000"/>
                </a:solidFill>
              </a:rPr>
              <a:t>→ </a:t>
            </a:r>
            <a:r>
              <a:rPr b="0">
                <a:solidFill>
                  <a:srgbClr val="000000"/>
                </a:solidFill>
                <a:latin typeface="Lucida Grande"/>
                <a:ea typeface="Lucida Grande"/>
                <a:cs typeface="Lucida Grande"/>
                <a:sym typeface="Lucida Grande"/>
              </a:rPr>
              <a:t>Molto dure</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42" name="Rettangolo 1"/>
          <p:cNvSpPr txBox="1"/>
          <p:nvPr/>
        </p:nvSpPr>
        <p:spPr>
          <a:xfrm>
            <a:off x="363773" y="306748"/>
            <a:ext cx="11464454" cy="64376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just">
              <a:lnSpc>
                <a:spcPct val="150000"/>
              </a:lnSpc>
              <a:defRPr sz="2000" b="1">
                <a:latin typeface="Lucida Grande"/>
                <a:ea typeface="Lucida Grande"/>
                <a:cs typeface="Lucida Grande"/>
                <a:sym typeface="Lucida Grande"/>
              </a:defRPr>
            </a:pPr>
            <a:r>
              <a:rPr>
                <a:solidFill>
                  <a:srgbClr val="000000"/>
                </a:solidFill>
              </a:rPr>
              <a:t>Principio del metodo</a:t>
            </a:r>
          </a:p>
          <a:p>
            <a:pPr algn="just">
              <a:lnSpc>
                <a:spcPct val="150000"/>
              </a:lnSpc>
              <a:defRPr sz="2000">
                <a:latin typeface="Lucida Grande"/>
                <a:ea typeface="Lucida Grande"/>
                <a:cs typeface="Lucida Grande"/>
                <a:sym typeface="Lucida Grande"/>
              </a:defRPr>
            </a:pPr>
            <a:r>
              <a:rPr>
                <a:solidFill>
                  <a:srgbClr val="000000"/>
                </a:solidFill>
              </a:rPr>
              <a:t>Si effettua mediante titolazione con EDTA, complessante dei metalli alcalino-terrosi. La titolazione viene effettuata in soluzione a pH = 10 (aggiungendo tampone ammoniaca/ammonio) per favorire la complessazione degli ioni Ca</a:t>
            </a:r>
            <a:r>
              <a:rPr baseline="30000">
                <a:solidFill>
                  <a:srgbClr val="000000"/>
                </a:solidFill>
              </a:rPr>
              <a:t>2+</a:t>
            </a:r>
            <a:r>
              <a:rPr>
                <a:solidFill>
                  <a:srgbClr val="000000"/>
                </a:solidFill>
              </a:rPr>
              <a:t> e Mg</a:t>
            </a:r>
            <a:r>
              <a:rPr baseline="30000">
                <a:solidFill>
                  <a:srgbClr val="000000"/>
                </a:solidFill>
              </a:rPr>
              <a:t>2+</a:t>
            </a:r>
            <a:r>
              <a:rPr>
                <a:solidFill>
                  <a:srgbClr val="000000"/>
                </a:solidFill>
              </a:rPr>
              <a:t> . Per la rilevazione del punto di fine titolazione si utilizza come indicatore il nero-ericromo T, che forma con una piccolissima parte di ioni Mg</a:t>
            </a:r>
            <a:r>
              <a:rPr baseline="30000">
                <a:solidFill>
                  <a:srgbClr val="000000"/>
                </a:solidFill>
              </a:rPr>
              <a:t>2+</a:t>
            </a:r>
            <a:r>
              <a:rPr>
                <a:solidFill>
                  <a:srgbClr val="000000"/>
                </a:solidFill>
              </a:rPr>
              <a:t> complessi fortemente colorati di </a:t>
            </a:r>
            <a:r>
              <a:rPr sz="2400" b="1">
                <a:solidFill>
                  <a:srgbClr val="BF6B2C"/>
                </a:solidFill>
              </a:rPr>
              <a:t>rosso-vino</a:t>
            </a:r>
            <a:r>
              <a:rPr>
                <a:solidFill>
                  <a:srgbClr val="000000"/>
                </a:solidFill>
              </a:rPr>
              <a:t>. Al punto di equivalenza, dopo essere stati complessati tutti gli ioni Ca</a:t>
            </a:r>
            <a:r>
              <a:rPr baseline="30000">
                <a:solidFill>
                  <a:srgbClr val="000000"/>
                </a:solidFill>
              </a:rPr>
              <a:t>2+</a:t>
            </a:r>
            <a:r>
              <a:rPr>
                <a:solidFill>
                  <a:srgbClr val="000000"/>
                </a:solidFill>
              </a:rPr>
              <a:t> ed Mg</a:t>
            </a:r>
            <a:r>
              <a:rPr baseline="30000">
                <a:solidFill>
                  <a:srgbClr val="000000"/>
                </a:solidFill>
              </a:rPr>
              <a:t>2+</a:t>
            </a:r>
            <a:r>
              <a:rPr>
                <a:solidFill>
                  <a:srgbClr val="000000"/>
                </a:solidFill>
              </a:rPr>
              <a:t> liberi in soluzione, un’ulteriore aggiunta di titolante induce una reazione di spostamento a carico del complesso Mg-nero-ericromo T, che una volta libero, assume una colorazione </a:t>
            </a:r>
            <a:r>
              <a:rPr sz="2400" b="1">
                <a:solidFill>
                  <a:srgbClr val="1F4D3D"/>
                </a:solidFill>
              </a:rPr>
              <a:t>blu cobalto</a:t>
            </a:r>
            <a:r>
              <a:rPr>
                <a:solidFill>
                  <a:srgbClr val="000000"/>
                </a:solidFill>
              </a:rPr>
              <a:t>. </a:t>
            </a:r>
          </a:p>
          <a:p>
            <a:pPr algn="just">
              <a:lnSpc>
                <a:spcPct val="150000"/>
              </a:lnSpc>
              <a:defRPr sz="2000">
                <a:latin typeface="Lucida Grande"/>
                <a:ea typeface="Lucida Grande"/>
                <a:cs typeface="Lucida Grande"/>
                <a:sym typeface="Lucida Grande"/>
              </a:defRPr>
            </a:pPr>
            <a:endParaRPr/>
          </a:p>
          <a:p>
            <a:pPr algn="ctr">
              <a:lnSpc>
                <a:spcPct val="150000"/>
              </a:lnSpc>
              <a:defRPr sz="2000">
                <a:latin typeface="Lucida Grande"/>
                <a:ea typeface="Lucida Grande"/>
                <a:cs typeface="Lucida Grande"/>
                <a:sym typeface="Lucida Grande"/>
              </a:defRPr>
            </a:pPr>
            <a:r>
              <a:rPr>
                <a:solidFill>
                  <a:srgbClr val="000000"/>
                </a:solidFill>
              </a:rPr>
              <a:t>Infine, è da tener presente che in base alla definizione di grado francese (°F = 10 mg di CaCO</a:t>
            </a:r>
            <a:r>
              <a:rPr baseline="-25000">
                <a:solidFill>
                  <a:srgbClr val="000000"/>
                </a:solidFill>
              </a:rPr>
              <a:t>3</a:t>
            </a:r>
            <a:r>
              <a:rPr>
                <a:solidFill>
                  <a:srgbClr val="000000"/>
                </a:solidFill>
              </a:rPr>
              <a:t>/L H</a:t>
            </a:r>
            <a:r>
              <a:rPr baseline="-25000">
                <a:solidFill>
                  <a:srgbClr val="000000"/>
                </a:solidFill>
              </a:rPr>
              <a:t>2</a:t>
            </a:r>
            <a:r>
              <a:rPr>
                <a:solidFill>
                  <a:srgbClr val="000000"/>
                </a:solidFill>
              </a:rPr>
              <a:t>O) </a:t>
            </a:r>
            <a:r>
              <a:rPr b="1">
                <a:solidFill>
                  <a:srgbClr val="000000"/>
                </a:solidFill>
              </a:rPr>
              <a:t>titolando 100 mL di acqua con EDTA 0,01 M, i mL utilizzati nella titolazione corrispondono alla durezza totale espressa in gradi Francesi.</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144" name="Immagine 1" descr="Immagine 1"/>
          <p:cNvPicPr>
            <a:picLocks noChangeAspect="1"/>
          </p:cNvPicPr>
          <p:nvPr/>
        </p:nvPicPr>
        <p:blipFill>
          <a:blip r:embed="rId2"/>
          <a:stretch>
            <a:fillRect/>
          </a:stretch>
        </p:blipFill>
        <p:spPr>
          <a:xfrm>
            <a:off x="1153551" y="185516"/>
            <a:ext cx="9959927" cy="6536203"/>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pic>
        <p:nvPicPr>
          <p:cNvPr id="146" name="Immagine 3" descr="Immagine 3"/>
          <p:cNvPicPr>
            <a:picLocks noChangeAspect="1"/>
          </p:cNvPicPr>
          <p:nvPr/>
        </p:nvPicPr>
        <p:blipFill>
          <a:blip r:embed="rId2"/>
          <a:stretch>
            <a:fillRect/>
          </a:stretch>
        </p:blipFill>
        <p:spPr>
          <a:xfrm>
            <a:off x="848750" y="305246"/>
            <a:ext cx="10494499" cy="6247507"/>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48" name="Rettangolo 1"/>
          <p:cNvSpPr txBox="1"/>
          <p:nvPr/>
        </p:nvSpPr>
        <p:spPr>
          <a:xfrm>
            <a:off x="483038" y="246463"/>
            <a:ext cx="11305431" cy="64465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sz="2200" b="1">
                <a:latin typeface="Lucida Grande"/>
                <a:ea typeface="Lucida Grande"/>
                <a:cs typeface="Lucida Grande"/>
                <a:sym typeface="Lucida Grande"/>
              </a:defRPr>
            </a:pPr>
            <a:r>
              <a:rPr>
                <a:solidFill>
                  <a:srgbClr val="000000"/>
                </a:solidFill>
              </a:rPr>
              <a:t>Esempio</a:t>
            </a:r>
          </a:p>
          <a:p>
            <a:pPr>
              <a:defRPr sz="2000" b="1">
                <a:latin typeface="Lucida Grande"/>
                <a:ea typeface="Lucida Grande"/>
                <a:cs typeface="Lucida Grande"/>
                <a:sym typeface="Lucida Grande"/>
              </a:defRPr>
            </a:pPr>
            <a:endParaRPr/>
          </a:p>
          <a:p>
            <a:pPr algn="just">
              <a:defRPr sz="2000">
                <a:latin typeface="Lucida Grande"/>
                <a:ea typeface="Lucida Grande"/>
                <a:cs typeface="Lucida Grande"/>
                <a:sym typeface="Lucida Grande"/>
              </a:defRPr>
            </a:pPr>
            <a:r>
              <a:rPr>
                <a:solidFill>
                  <a:srgbClr val="000000"/>
                </a:solidFill>
              </a:rPr>
              <a:t>Si supponga di aver titolato un campione costituito da 100 mL di acqua con 19,0 mL di una soluzione standard di EDTA </a:t>
            </a:r>
            <a:r>
              <a:rPr b="1">
                <a:solidFill>
                  <a:srgbClr val="000000"/>
                </a:solidFill>
              </a:rPr>
              <a:t>0,0100 M</a:t>
            </a:r>
            <a:r>
              <a:rPr>
                <a:solidFill>
                  <a:srgbClr val="000000"/>
                </a:solidFill>
              </a:rPr>
              <a:t>. </a:t>
            </a:r>
          </a:p>
          <a:p>
            <a:pPr algn="just">
              <a:defRPr sz="2000">
                <a:latin typeface="Lucida Grande"/>
                <a:ea typeface="Lucida Grande"/>
                <a:cs typeface="Lucida Grande"/>
                <a:sym typeface="Lucida Grande"/>
              </a:defRPr>
            </a:pPr>
            <a:r>
              <a:rPr>
                <a:solidFill>
                  <a:srgbClr val="000000"/>
                </a:solidFill>
              </a:rPr>
              <a:t>Si determina la </a:t>
            </a:r>
            <a:r>
              <a:rPr b="1">
                <a:solidFill>
                  <a:srgbClr val="000000"/>
                </a:solidFill>
              </a:rPr>
              <a:t>durezza totale </a:t>
            </a:r>
            <a:r>
              <a:rPr>
                <a:solidFill>
                  <a:srgbClr val="000000"/>
                </a:solidFill>
              </a:rPr>
              <a:t>di un’acqua espressa in gradi francesi ed in mg/L di CaCO</a:t>
            </a:r>
            <a:r>
              <a:rPr baseline="-25000">
                <a:solidFill>
                  <a:srgbClr val="000000"/>
                </a:solidFill>
              </a:rPr>
              <a:t>3</a:t>
            </a:r>
            <a:r>
              <a:rPr>
                <a:solidFill>
                  <a:srgbClr val="000000"/>
                </a:solidFill>
              </a:rPr>
              <a:t> (ppm).</a:t>
            </a:r>
          </a:p>
          <a:p>
            <a:pPr>
              <a:defRPr sz="2000">
                <a:latin typeface="Lucida Grande"/>
                <a:ea typeface="Lucida Grande"/>
                <a:cs typeface="Lucida Grande"/>
                <a:sym typeface="Lucida Grande"/>
              </a:defRPr>
            </a:pPr>
            <a:br/>
            <a:r>
              <a:rPr>
                <a:solidFill>
                  <a:srgbClr val="000000"/>
                </a:solidFill>
              </a:rPr>
              <a:t>In 100 mL sono presenti 0,0100 M x 19,0 mL = 0,190 mmol di Ca</a:t>
            </a:r>
            <a:r>
              <a:rPr baseline="30000">
                <a:solidFill>
                  <a:srgbClr val="000000"/>
                </a:solidFill>
              </a:rPr>
              <a:t>2+</a:t>
            </a:r>
            <a:r>
              <a:rPr>
                <a:solidFill>
                  <a:srgbClr val="000000"/>
                </a:solidFill>
              </a:rPr>
              <a:t> + Mg</a:t>
            </a:r>
            <a:r>
              <a:rPr baseline="30000">
                <a:solidFill>
                  <a:srgbClr val="000000"/>
                </a:solidFill>
              </a:rPr>
              <a:t>2+</a:t>
            </a:r>
          </a:p>
          <a:p>
            <a:pPr>
              <a:defRPr sz="2000">
                <a:latin typeface="Lucida Grande"/>
                <a:ea typeface="Lucida Grande"/>
                <a:cs typeface="Lucida Grande"/>
                <a:sym typeface="Lucida Grande"/>
              </a:defRPr>
            </a:pPr>
            <a:br/>
            <a:r>
              <a:rPr>
                <a:solidFill>
                  <a:srgbClr val="000000"/>
                </a:solidFill>
              </a:rPr>
              <a:t>Per determinare la durezza si fa l’assunzione che essa sia data solo dalla presenza di CaCO</a:t>
            </a:r>
            <a:r>
              <a:rPr baseline="-25000">
                <a:solidFill>
                  <a:srgbClr val="000000"/>
                </a:solidFill>
              </a:rPr>
              <a:t>3</a:t>
            </a:r>
            <a:r>
              <a:rPr>
                <a:solidFill>
                  <a:srgbClr val="000000"/>
                </a:solidFill>
              </a:rPr>
              <a:t> (P.M.= 100,09)</a:t>
            </a:r>
          </a:p>
          <a:p>
            <a:pPr>
              <a:defRPr sz="2000">
                <a:latin typeface="Lucida Grande"/>
                <a:ea typeface="Lucida Grande"/>
                <a:cs typeface="Lucida Grande"/>
                <a:sym typeface="Lucida Grande"/>
              </a:defRPr>
            </a:pPr>
            <a:br/>
            <a:r>
              <a:rPr>
                <a:solidFill>
                  <a:srgbClr val="000000"/>
                </a:solidFill>
              </a:rPr>
              <a:t>mg CaCO</a:t>
            </a:r>
            <a:r>
              <a:rPr baseline="-25000">
                <a:solidFill>
                  <a:srgbClr val="000000"/>
                </a:solidFill>
              </a:rPr>
              <a:t>3</a:t>
            </a:r>
            <a:r>
              <a:rPr>
                <a:solidFill>
                  <a:srgbClr val="000000"/>
                </a:solidFill>
              </a:rPr>
              <a:t> = mmol x PM = 0,190 x 100,09 = 19,0 mg in 100 mL</a:t>
            </a:r>
            <a:br/>
            <a:r>
              <a:rPr>
                <a:solidFill>
                  <a:srgbClr val="000000"/>
                </a:solidFill>
              </a:rPr>
              <a:t>quindi la durezza dell’acqua è di </a:t>
            </a:r>
            <a:r>
              <a:rPr b="1">
                <a:solidFill>
                  <a:srgbClr val="000000"/>
                </a:solidFill>
                <a:latin typeface="inherit"/>
                <a:ea typeface="inherit"/>
                <a:cs typeface="inherit"/>
                <a:sym typeface="inherit"/>
              </a:rPr>
              <a:t>19,0 °F</a:t>
            </a:r>
            <a:r>
              <a:rPr>
                <a:solidFill>
                  <a:srgbClr val="000000"/>
                </a:solidFill>
              </a:rPr>
              <a:t>.</a:t>
            </a:r>
          </a:p>
          <a:p>
            <a:pPr>
              <a:defRPr sz="2000">
                <a:latin typeface="Lucida Grande"/>
                <a:ea typeface="Lucida Grande"/>
                <a:cs typeface="Lucida Grande"/>
                <a:sym typeface="Lucida Grande"/>
              </a:defRPr>
            </a:pPr>
            <a:br/>
            <a:r>
              <a:rPr i="1">
                <a:solidFill>
                  <a:srgbClr val="000000"/>
                </a:solidFill>
                <a:latin typeface="inherit"/>
                <a:ea typeface="inherit"/>
                <a:cs typeface="inherit"/>
                <a:sym typeface="inherit"/>
              </a:rPr>
              <a:t>L’acqua è mediamente dura.</a:t>
            </a:r>
          </a:p>
          <a:p>
            <a:pPr>
              <a:defRPr sz="2000">
                <a:latin typeface="Lucida Grande"/>
                <a:ea typeface="Lucida Grande"/>
                <a:cs typeface="Lucida Grande"/>
                <a:sym typeface="Lucida Grande"/>
              </a:defRPr>
            </a:pPr>
            <a:br>
              <a:rPr i="1">
                <a:latin typeface="inherit"/>
                <a:ea typeface="inherit"/>
                <a:cs typeface="inherit"/>
                <a:sym typeface="inherit"/>
              </a:rPr>
            </a:br>
            <a:r>
              <a:rPr>
                <a:solidFill>
                  <a:srgbClr val="000000"/>
                </a:solidFill>
              </a:rPr>
              <a:t>Volendo esprimere la concentrazione in mg/L:</a:t>
            </a:r>
            <a:br/>
            <a:r>
              <a:rPr>
                <a:solidFill>
                  <a:srgbClr val="000000"/>
                </a:solidFill>
              </a:rPr>
              <a:t>19,0 mg : 100 mL = X mg : 1000 mL</a:t>
            </a:r>
            <a:br/>
            <a:r>
              <a:rPr>
                <a:solidFill>
                  <a:srgbClr val="000000"/>
                </a:solidFill>
              </a:rPr>
              <a:t>X mg = 190 mg/L che equivale a dire 190 ppm</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7E6E6"/>
        </a:solidFill>
        <a:effectLst/>
      </p:bgPr>
    </p:bg>
    <p:spTree>
      <p:nvGrpSpPr>
        <p:cNvPr id="1" name=""/>
        <p:cNvGrpSpPr/>
        <p:nvPr/>
      </p:nvGrpSpPr>
      <p:grpSpPr>
        <a:xfrm>
          <a:off x="0" y="0"/>
          <a:ext cx="0" cy="0"/>
          <a:chOff x="0" y="0"/>
          <a:chExt cx="0" cy="0"/>
        </a:xfrm>
      </p:grpSpPr>
      <p:sp>
        <p:nvSpPr>
          <p:cNvPr id="150" name="Rettangolo 1"/>
          <p:cNvSpPr txBox="1"/>
          <p:nvPr/>
        </p:nvSpPr>
        <p:spPr>
          <a:xfrm>
            <a:off x="257753" y="0"/>
            <a:ext cx="11676493" cy="6600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lgn="just">
              <a:lnSpc>
                <a:spcPct val="150000"/>
              </a:lnSpc>
              <a:defRPr sz="2000" b="1" u="sng">
                <a:latin typeface="Lucida Grande"/>
                <a:ea typeface="Lucida Grande"/>
                <a:cs typeface="Lucida Grande"/>
                <a:sym typeface="Lucida Grande"/>
              </a:defRPr>
            </a:pPr>
            <a:r>
              <a:rPr>
                <a:solidFill>
                  <a:srgbClr val="000000"/>
                </a:solidFill>
              </a:rPr>
              <a:t>Esempio (segue) misura durezza permanente</a:t>
            </a:r>
          </a:p>
          <a:p>
            <a:pPr algn="just">
              <a:lnSpc>
                <a:spcPct val="100000"/>
              </a:lnSpc>
              <a:defRPr sz="2000" b="1">
                <a:latin typeface="Lucida Grande"/>
                <a:ea typeface="Lucida Grande"/>
                <a:cs typeface="Lucida Grande"/>
                <a:sym typeface="Lucida Grande"/>
              </a:defRPr>
            </a:pPr>
            <a:endParaRPr sz="1000"/>
          </a:p>
          <a:p>
            <a:pPr algn="just">
              <a:lnSpc>
                <a:spcPct val="125000"/>
              </a:lnSpc>
              <a:defRPr sz="1900">
                <a:latin typeface="Lucida Grande"/>
                <a:ea typeface="Lucida Grande"/>
                <a:cs typeface="Lucida Grande"/>
                <a:sym typeface="Lucida Grande"/>
              </a:defRPr>
            </a:pPr>
            <a:r>
              <a:rPr>
                <a:solidFill>
                  <a:srgbClr val="000000"/>
                </a:solidFill>
              </a:rPr>
              <a:t>La stessa acqua dell’esempio viene portata all’ebollizione per circa 30 minuti in modo da favorire la formazione del carbonato di calcio che precipita secondo la reazione vista in precedenza e allontanamento della CO</a:t>
            </a:r>
            <a:r>
              <a:rPr baseline="-25000">
                <a:solidFill>
                  <a:srgbClr val="000000"/>
                </a:solidFill>
              </a:rPr>
              <a:t>2</a:t>
            </a:r>
            <a:r>
              <a:rPr>
                <a:solidFill>
                  <a:srgbClr val="000000"/>
                </a:solidFill>
              </a:rPr>
              <a:t>. Dopo raffreddamento, il campione viene riportato al volume iniziale con acqua deionizzata in un matraccio tarato e filtrato per allontanare il precipitato; 50 mL esatti di acqua sono prelevati con una pipetta per la titolazione della durezza. Supponendo che per la titolazione siano stati impiegati 6,20 mL di una soluzione standard di EDTA 0,0100 M, si possono impostare i calcoli nel modo seguente:</a:t>
            </a:r>
          </a:p>
          <a:p>
            <a:pPr algn="just">
              <a:lnSpc>
                <a:spcPct val="100000"/>
              </a:lnSpc>
              <a:defRPr sz="1900">
                <a:latin typeface="Lucida Grande"/>
                <a:ea typeface="Lucida Grande"/>
                <a:cs typeface="Lucida Grande"/>
                <a:sym typeface="Lucida Grande"/>
              </a:defRPr>
            </a:pPr>
            <a:endParaRPr sz="1000"/>
          </a:p>
          <a:p>
            <a:pPr>
              <a:lnSpc>
                <a:spcPct val="140000"/>
              </a:lnSpc>
              <a:defRPr sz="1900">
                <a:latin typeface="Lucida Grande"/>
                <a:ea typeface="Lucida Grande"/>
                <a:cs typeface="Lucida Grande"/>
                <a:sym typeface="Lucida Grande"/>
              </a:defRPr>
            </a:pPr>
            <a:r>
              <a:rPr>
                <a:solidFill>
                  <a:srgbClr val="000000"/>
                </a:solidFill>
              </a:rPr>
              <a:t>In 50 mL sono presenti 0,0100 M x 6,20 mL = 0,0620 mmol di Ca</a:t>
            </a:r>
            <a:r>
              <a:rPr baseline="30000">
                <a:solidFill>
                  <a:srgbClr val="000000"/>
                </a:solidFill>
              </a:rPr>
              <a:t>2+</a:t>
            </a:r>
            <a:r>
              <a:rPr>
                <a:solidFill>
                  <a:srgbClr val="000000"/>
                </a:solidFill>
              </a:rPr>
              <a:t> + Mg</a:t>
            </a:r>
            <a:r>
              <a:rPr baseline="30000">
                <a:solidFill>
                  <a:srgbClr val="000000"/>
                </a:solidFill>
              </a:rPr>
              <a:t>2+</a:t>
            </a:r>
            <a:br/>
            <a:r>
              <a:rPr>
                <a:solidFill>
                  <a:srgbClr val="000000"/>
                </a:solidFill>
              </a:rPr>
              <a:t>Riferite a 100 mL: 0,0620 mmol x 100/50 = 0,124 mmol</a:t>
            </a:r>
            <a:br/>
            <a:r>
              <a:rPr>
                <a:solidFill>
                  <a:srgbClr val="000000"/>
                </a:solidFill>
              </a:rPr>
              <a:t>Ancora una volta si considera che siano tutti mmol di CaCO</a:t>
            </a:r>
            <a:r>
              <a:rPr baseline="-25000">
                <a:solidFill>
                  <a:srgbClr val="000000"/>
                </a:solidFill>
              </a:rPr>
              <a:t>3</a:t>
            </a:r>
            <a:br>
              <a:rPr baseline="-25000"/>
            </a:br>
            <a:r>
              <a:rPr>
                <a:solidFill>
                  <a:srgbClr val="000000"/>
                </a:solidFill>
              </a:rPr>
              <a:t>mg CaCO</a:t>
            </a:r>
            <a:r>
              <a:rPr baseline="-25000">
                <a:solidFill>
                  <a:srgbClr val="000000"/>
                </a:solidFill>
              </a:rPr>
              <a:t>3</a:t>
            </a:r>
            <a:r>
              <a:rPr>
                <a:solidFill>
                  <a:srgbClr val="000000"/>
                </a:solidFill>
              </a:rPr>
              <a:t> = mmol x PM = 0,124 x 100,09 = 12,4 mg in 100 mL</a:t>
            </a:r>
            <a:br/>
            <a:r>
              <a:rPr>
                <a:solidFill>
                  <a:srgbClr val="000000"/>
                </a:solidFill>
              </a:rPr>
              <a:t>quindi la durezza permanente dell’acqua è di </a:t>
            </a:r>
            <a:r>
              <a:rPr b="1">
                <a:solidFill>
                  <a:srgbClr val="000000"/>
                </a:solidFill>
                <a:latin typeface="inherit"/>
                <a:ea typeface="inherit"/>
                <a:cs typeface="inherit"/>
                <a:sym typeface="inherit"/>
              </a:rPr>
              <a:t>12,4 °F</a:t>
            </a:r>
            <a:r>
              <a:rPr>
                <a:solidFill>
                  <a:srgbClr val="000000"/>
                </a:solidFill>
              </a:rPr>
              <a:t>.</a:t>
            </a:r>
          </a:p>
          <a:p>
            <a:pPr algn="just">
              <a:lnSpc>
                <a:spcPct val="140000"/>
              </a:lnSpc>
              <a:defRPr sz="1900">
                <a:latin typeface="Lucida Grande"/>
                <a:ea typeface="Lucida Grande"/>
                <a:cs typeface="Lucida Grande"/>
                <a:sym typeface="Lucida Grande"/>
              </a:defRPr>
            </a:pPr>
            <a:r>
              <a:rPr>
                <a:solidFill>
                  <a:srgbClr val="000000"/>
                </a:solidFill>
              </a:rPr>
              <a:t>Durezza temporanea = durezza totale – durezza permanente = (19,0 – 12,4) °F = </a:t>
            </a:r>
            <a:r>
              <a:rPr b="1">
                <a:solidFill>
                  <a:srgbClr val="000000"/>
                </a:solidFill>
                <a:latin typeface="inherit"/>
                <a:ea typeface="inherit"/>
                <a:cs typeface="inherit"/>
                <a:sym typeface="inherit"/>
              </a:rPr>
              <a:t>6,6 °F</a:t>
            </a:r>
            <a:r>
              <a:rPr>
                <a:solidFill>
                  <a:srgbClr val="000000"/>
                </a:solidFill>
              </a:rPr>
              <a:t>.</a:t>
            </a:r>
          </a:p>
        </p:txBody>
      </p:sp>
    </p:spTree>
  </p:cSld>
  <p:clrMapOvr>
    <a:masterClrMapping/>
  </p:clrMapOvr>
  <p:transition spd="med"/>
</p:sld>
</file>

<file path=ppt/theme/theme1.xml><?xml version="1.0" encoding="utf-8"?>
<a:theme xmlns:a="http://schemas.openxmlformats.org/drawingml/2006/main" name="Tema di Office">
  <a:themeElements>
    <a:clrScheme name="Tema di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i Office">
      <a:majorFont>
        <a:latin typeface="Helvetica"/>
        <a:ea typeface="Helvetica"/>
        <a:cs typeface="Helvetica"/>
      </a:majorFont>
      <a:minorFont>
        <a:latin typeface="Calibri"/>
        <a:ea typeface="Calibri"/>
        <a:cs typeface="Calibri"/>
      </a:minorFont>
    </a:fontScheme>
    <a:fmtScheme name="Tema di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Tema di Office">
  <a:themeElements>
    <a:clrScheme name="Tema di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Tema di Office">
      <a:majorFont>
        <a:latin typeface="Helvetica"/>
        <a:ea typeface="Helvetica"/>
        <a:cs typeface="Helvetica"/>
      </a:majorFont>
      <a:minorFont>
        <a:latin typeface="Calibri"/>
        <a:ea typeface="Calibri"/>
        <a:cs typeface="Calibri"/>
      </a:minorFont>
    </a:fontScheme>
    <a:fmtScheme name="Tema di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2694</Words>
  <Application>Microsoft Macintosh PowerPoint</Application>
  <PresentationFormat>Widescreen</PresentationFormat>
  <Paragraphs>143</Paragraphs>
  <Slides>16</Slides>
  <Notes>10</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16</vt:i4>
      </vt:variant>
    </vt:vector>
  </HeadingPairs>
  <TitlesOfParts>
    <vt:vector size="23" baseType="lpstr">
      <vt:lpstr>Arial</vt:lpstr>
      <vt:lpstr>Calibri</vt:lpstr>
      <vt:lpstr>Calibri Light</vt:lpstr>
      <vt:lpstr>inherit</vt:lpstr>
      <vt:lpstr>Lucida Grande</vt:lpstr>
      <vt:lpstr>Wingdings</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michele del carlo</cp:lastModifiedBy>
  <cp:revision>1</cp:revision>
  <dcterms:modified xsi:type="dcterms:W3CDTF">2026-10-26T09:55:22Z</dcterms:modified>
</cp:coreProperties>
</file>