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8" d="100"/>
          <a:sy n="58" d="100"/>
        </p:scale>
        <p:origin x="152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Immagine che contiene persona, uomo, abito, schermata&#10;&#10;Il contenuto generato dall'IA potrebbe non essere corretto.">
            <a:extLst>
              <a:ext uri="{FF2B5EF4-FFF2-40B4-BE49-F238E27FC236}">
                <a16:creationId xmlns:a16="http://schemas.microsoft.com/office/drawing/2014/main" id="{D0829E3E-D2FE-5939-1BA7-541B4F83FB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l="9563" r="14105" b="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51AA75D-8334-400C-544F-A848DC841A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07023"/>
            <a:ext cx="6858000" cy="2900518"/>
          </a:xfrm>
        </p:spPr>
        <p:txBody>
          <a:bodyPr>
            <a:normAutofit/>
          </a:bodyPr>
          <a:lstStyle/>
          <a:p>
            <a:r>
              <a:rPr lang="it-IT" sz="4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Pianificazione Strategica per le</a:t>
            </a:r>
            <a:br>
              <a:rPr lang="it-IT" sz="4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Relazioni Pubbliche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9444AB3-8EE7-3D6C-240C-41E4E5C26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627490"/>
            <a:ext cx="6858000" cy="1098395"/>
          </a:xfrm>
        </p:spPr>
        <p:txBody>
          <a:bodyPr>
            <a:normAutofit/>
          </a:bodyPr>
          <a:lstStyle/>
          <a:p>
            <a:r>
              <a:rPr lang="it-IT" sz="5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PSRP</a:t>
            </a:r>
            <a:endParaRPr lang="en-GB" sz="50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41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792" y="-1"/>
            <a:ext cx="9169464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31469" y="-3"/>
            <a:ext cx="8829202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400" y="0"/>
            <a:ext cx="2717530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1906" y="-3"/>
            <a:ext cx="9175185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505509" y="212908"/>
            <a:ext cx="6861931" cy="6448394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269287" y="1712598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1925" y="818984"/>
            <a:ext cx="5036024" cy="3178689"/>
          </a:xfrm>
        </p:spPr>
        <p:txBody>
          <a:bodyPr>
            <a:normAutofit/>
          </a:bodyPr>
          <a:lstStyle/>
          <a:p>
            <a:pPr algn="l"/>
            <a:r>
              <a:rPr lang="it-IT" sz="4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Prima Fase</a:t>
            </a:r>
            <a:br>
              <a:rPr lang="it-IT" sz="4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4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Ascolto e Analisi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4490110"/>
            <a:ext cx="9163282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Immagine che contiene testo, persona, specchio, schermata&#10;&#10;Il contenuto generato dall'IA potrebbe non essere corretto.">
            <a:extLst>
              <a:ext uri="{FF2B5EF4-FFF2-40B4-BE49-F238E27FC236}">
                <a16:creationId xmlns:a16="http://schemas.microsoft.com/office/drawing/2014/main" id="{4EF02D61-87A1-E2FC-F53E-88DAA89DFF4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22844" r="824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t-IT" dirty="0">
                <a:solidFill>
                  <a:srgbClr val="FFFFFF"/>
                </a:solidFill>
              </a:rPr>
              <a:t>Il punto di partenza:</a:t>
            </a:r>
            <a:br>
              <a:rPr lang="it-IT" dirty="0">
                <a:solidFill>
                  <a:srgbClr val="FFFFFF"/>
                </a:solidFill>
              </a:rPr>
            </a:br>
            <a:r>
              <a:rPr lang="it-IT" dirty="0">
                <a:solidFill>
                  <a:srgbClr val="FFFFFF"/>
                </a:solidFill>
              </a:rPr>
              <a:t>Ascolto e Analisi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 inizia con una fase di ascolto e analisi: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it-IT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Attività preliminare di raccolta di informazioni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it-IT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Analisi della situazione per identificare le </a:t>
            </a:r>
            <a:r>
              <a:rPr lang="it-IT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issue</a:t>
            </a:r>
            <a:r>
              <a:rPr lang="it-IT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strategiche</a:t>
            </a:r>
          </a:p>
          <a:p>
            <a:pPr>
              <a:lnSpc>
                <a:spcPct val="90000"/>
              </a:lnSpc>
              <a:buFontTx/>
              <a:buChar char="-"/>
            </a:pPr>
            <a:r>
              <a:rPr lang="it-IT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Definizione dell'opportunità di avviare o meno l'attività di relazioni pubbliche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Step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1: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Situazione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Avvio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Incontro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tra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professionista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RP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cliente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variabili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identificazione</a:t>
            </a: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</a:rPr>
              <a:t> issue </a:t>
            </a:r>
            <a:r>
              <a:rPr lang="en-GB" dirty="0" err="1">
                <a:latin typeface="Verdana" panose="020B0604030504040204" pitchFamily="34" charset="0"/>
                <a:ea typeface="Verdana" panose="020B0604030504040204" pitchFamily="34" charset="0"/>
              </a:rPr>
              <a:t>strategiche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Decisione se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avviare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o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meno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l'attività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pubbliche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Step</a:t>
            </a:r>
            <a:r>
              <a:rPr dirty="0"/>
              <a:t> 2: </a:t>
            </a:r>
            <a:r>
              <a:rPr dirty="0" err="1"/>
              <a:t>Analisi</a:t>
            </a:r>
            <a:r>
              <a:rPr dirty="0"/>
              <a:t> </a:t>
            </a:r>
            <a:r>
              <a:rPr dirty="0" err="1"/>
              <a:t>dell'Organizzazione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spetti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cruciali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esaminare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514350" indent="-514350" algn="just">
              <a:lnSpc>
                <a:spcPct val="160000"/>
              </a:lnSpc>
              <a:spcBef>
                <a:spcPts val="0"/>
              </a:spcBef>
              <a:buAutoNum type="arabicPeriod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Ambiente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interno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: mission, vision,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valori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guida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strategia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aziendale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risorse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disponibili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 algn="just">
              <a:lnSpc>
                <a:spcPct val="160000"/>
              </a:lnSpc>
              <a:spcBef>
                <a:spcPts val="0"/>
              </a:spcBef>
              <a:buAutoNum type="arabicPeriod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Percezione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parte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pubblico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visibilità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reputazione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 algn="just">
              <a:lnSpc>
                <a:spcPct val="160000"/>
              </a:lnSpc>
              <a:spcBef>
                <a:spcPts val="0"/>
              </a:spcBef>
              <a:buAutoNum type="arabicPeriod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Ambiente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esterno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sostenitori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competitor,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avversari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stakeholder management)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Step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3: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Stakeholder 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Selezione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Pubblici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8543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Identificazione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mappatura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stakeholder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6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Selezione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pubblici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strategici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(key publics)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6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individui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o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gruppi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rilevanti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l'attività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6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Identificazione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pubblici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potenziali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soggetti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influenti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9143998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9144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40040" y="-1133192"/>
            <a:ext cx="6858001" cy="9124385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1072" y="0"/>
            <a:ext cx="4572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3"/>
            <a:ext cx="9137153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1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784" y="4049"/>
            <a:ext cx="7662432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019" y="1030406"/>
            <a:ext cx="6110785" cy="3081242"/>
          </a:xfrm>
        </p:spPr>
        <p:txBody>
          <a:bodyPr anchor="ctr">
            <a:normAutofit/>
          </a:bodyPr>
          <a:lstStyle/>
          <a:p>
            <a: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Seconda fase</a:t>
            </a:r>
            <a:b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Progettazione Strategica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FFE77EF1-F2EA-ED0C-666F-B3B857E76E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9957" y="5171093"/>
            <a:ext cx="6808971" cy="860620"/>
          </a:xfrm>
        </p:spPr>
        <p:txBody>
          <a:bodyPr anchor="ctr">
            <a:normAutofit/>
          </a:bodyPr>
          <a:lstStyle/>
          <a:p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Progettazione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Strategica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core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del PSRP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1571"/>
            <a:ext cx="8229600" cy="389459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seconda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fase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processo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riguarda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la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contenuti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comunicativi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Decidere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cosa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vuole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l'organizzazione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Definire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il modo in cui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raggiungere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gli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Individuare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messaggi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strategici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portavoce</a:t>
            </a:r>
            <a:endParaRPr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Step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4: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Identificazione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Finalità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finalità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ultima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pubbliche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Focus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sugli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effetti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desiderati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l'organizzazione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suoi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prodotti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Determinazione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chiari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specifici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misurabili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Segmentazione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pubblico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definire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ad hoc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Step</a:t>
            </a:r>
            <a:r>
              <a:rPr dirty="0"/>
              <a:t> 5: </a:t>
            </a:r>
            <a:r>
              <a:rPr dirty="0" err="1"/>
              <a:t>Formulazione</a:t>
            </a:r>
            <a:r>
              <a:rPr dirty="0"/>
              <a:t> </a:t>
            </a:r>
            <a:r>
              <a:rPr dirty="0" err="1"/>
              <a:t>della</a:t>
            </a:r>
            <a:r>
              <a:rPr dirty="0"/>
              <a:t> </a:t>
            </a:r>
            <a:r>
              <a:rPr dirty="0" err="1"/>
              <a:t>Strategia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Selezione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possibili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azioni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strategiche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Scelta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tra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proattive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o di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risposta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Adattamento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in base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alla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situazione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contingente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Individuazione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azioni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più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efficaci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raggiungere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gli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endParaRPr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Step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6: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del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Messaggio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Strategico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61457"/>
            <a:ext cx="8229600" cy="4525963"/>
          </a:xfrm>
        </p:spPr>
        <p:txBody>
          <a:bodyPr/>
          <a:lstStyle/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Decisioni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relative ai key message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Scelta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portavoce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(spokesperson)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contenuto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razionale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ed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emotivo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messaggio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Test del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messaggio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attraverso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una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fase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di pre-test con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interlocutori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selezionati</a:t>
            </a:r>
            <a:endParaRPr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792" y="-1"/>
            <a:ext cx="9169464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31469" y="-3"/>
            <a:ext cx="8829202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400" y="0"/>
            <a:ext cx="2717530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1906" y="-3"/>
            <a:ext cx="9175185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505509" y="212908"/>
            <a:ext cx="6861931" cy="6448394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269287" y="1712598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4923" y="818984"/>
            <a:ext cx="6097608" cy="3178689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Terza fase</a:t>
            </a:r>
            <a:b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Progettazione Operativa e Attuazione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4490110"/>
            <a:ext cx="9163282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FC940C63-65AC-2B46-DE16-AC47AF45E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14047" y="4960961"/>
            <a:ext cx="5291920" cy="1078054"/>
          </a:xfrm>
        </p:spPr>
        <p:txBody>
          <a:bodyPr>
            <a:normAutofit/>
          </a:bodyPr>
          <a:lstStyle/>
          <a:p>
            <a:pPr algn="l"/>
            <a:endParaRPr lang="en-GB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Progettazione Operativa e Attuazione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Questa </a:t>
            </a:r>
            <a:r>
              <a:rPr dirty="0" err="1"/>
              <a:t>fase</a:t>
            </a:r>
            <a:r>
              <a:rPr dirty="0"/>
              <a:t> </a:t>
            </a:r>
            <a:r>
              <a:rPr dirty="0" err="1"/>
              <a:t>prevede</a:t>
            </a:r>
            <a:r>
              <a:rPr dirty="0"/>
              <a:t> </a:t>
            </a:r>
            <a:r>
              <a:rPr dirty="0" err="1"/>
              <a:t>l'identificazione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azioni</a:t>
            </a:r>
            <a:r>
              <a:rPr dirty="0"/>
              <a:t> e </a:t>
            </a:r>
            <a:r>
              <a:rPr dirty="0" err="1"/>
              <a:t>degli</a:t>
            </a:r>
            <a:r>
              <a:rPr dirty="0"/>
              <a:t> </a:t>
            </a:r>
            <a:r>
              <a:rPr dirty="0" err="1"/>
              <a:t>strumenti</a:t>
            </a:r>
            <a:r>
              <a:rPr dirty="0"/>
              <a:t> di </a:t>
            </a:r>
            <a:r>
              <a:rPr dirty="0" err="1"/>
              <a:t>comunicazione</a:t>
            </a:r>
            <a:r>
              <a:rPr lang="it-IT" dirty="0"/>
              <a:t>:</a:t>
            </a:r>
            <a:endParaRPr dirty="0"/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Elaborazione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di un piano di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strumenti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modalità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trasferimento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messaggi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Passaggio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dalla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pianificazione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all'execution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vera e propria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Step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7: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Individuazione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Azioni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Strumenti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del mix di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azioni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strumenti</a:t>
            </a:r>
            <a:endParaRPr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risorse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canali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disponibili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e tempi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Categorie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strumenti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interpersonale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Owned media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Earned media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Shared media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Paid media</a:t>
            </a: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 (dipende)</a:t>
            </a:r>
            <a:endParaRPr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Step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8: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Predisposizione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del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Piano di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Strutturazione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di un piano di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integrato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 (INPUT)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Organizzazione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azioni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strumenti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in base a: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Debriefing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Finalità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Pubblici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Strategia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Messaggi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Azioni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strumenti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Tempi e budget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Impatto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organizzativo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 (OUT GROWTH)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Misurazione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valutazione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Passaggio 9: Attuazione del Piano e Trasferimento dei Messaggi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4436"/>
            <a:ext cx="8229600" cy="4525963"/>
          </a:xfrm>
        </p:spPr>
        <p:txBody>
          <a:bodyPr>
            <a:normAutofit/>
          </a:bodyPr>
          <a:lstStyle/>
          <a:p>
            <a:pPr algn="just">
              <a:lnSpc>
                <a:spcPct val="140000"/>
              </a:lnSpc>
              <a:buFontTx/>
              <a:buChar char="-"/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Implementazione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strategie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definite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nel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piano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Trasferimento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messaggi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ai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pubblici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(OUTPUT)</a:t>
            </a: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Utilizzo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strumenti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operativi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relazioni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pubbliche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AutoNum type="arabicPeriod"/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Media relations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AutoNum type="arabicPeriod"/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Event management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AutoNum type="arabicPeriod"/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Sponsorship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AutoNum type="arabicPeriod"/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Digital PR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AutoNum type="arabicPeriod"/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Public affairs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AutoNum type="arabicPeriod"/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Crisis communication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792" y="-1"/>
            <a:ext cx="9169464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331469" y="-3"/>
            <a:ext cx="8829202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400" y="0"/>
            <a:ext cx="2717530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1906" y="-3"/>
            <a:ext cx="9175185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505509" y="212908"/>
            <a:ext cx="6861931" cy="6448394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269287" y="1712598"/>
            <a:ext cx="4967533" cy="3741293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0834" y="818984"/>
            <a:ext cx="6448395" cy="3178689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Quarta fase</a:t>
            </a:r>
            <a:b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Ascolto e</a:t>
            </a:r>
            <a:b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40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Misurazione/Valutazione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4490110"/>
            <a:ext cx="9163282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Ascolto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Valutazione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Attività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40000"/>
              </a:lnSpc>
              <a:buNone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L'ultima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fase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processo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riguarda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l'ascolto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e la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misurazione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attività</a:t>
            </a:r>
            <a:r>
              <a:rPr lang="it-IT" sz="2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Determinare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il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grado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raggiungimento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dichiarati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Decidere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eventuali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modifiche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alla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per il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futur</a:t>
            </a: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4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Processo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miglioramento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continuo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basato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sui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dati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raccolti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Step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10: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Valutazione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del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Piano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Strategico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Identificazione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metodi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misurazione</a:t>
            </a:r>
            <a:r>
              <a:rPr lang="it-IT" sz="2600" dirty="0"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valutazione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quantitativa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risultati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ottenuti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Valutazione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qualitativa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dell'impatto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azioni</a:t>
            </a:r>
            <a:endParaRPr lang="it-IT" sz="2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Stima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dell'efficacia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singole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nel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raggiungere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gli</a:t>
            </a:r>
            <a:r>
              <a:rPr sz="2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6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endParaRPr sz="2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Considerazioni Finali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Le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fasi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modello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sono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logicamente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successive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Tuttavia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nella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pratica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professionale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alcune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fasi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possono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sovrapporsi</a:t>
            </a:r>
            <a:endParaRPr lang="it-IT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L'obiettivo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è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comprimere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tempi senza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compromettere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la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qualità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dell'analisi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dell'implementazione</a:t>
            </a:r>
            <a:endParaRPr lang="it-IT" sz="24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2400"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miglioramento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continuo è un principio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chiave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gestione</a:t>
            </a:r>
            <a:r>
              <a:rPr sz="2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4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strategica</a:t>
            </a:r>
            <a:endParaRPr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652</Words>
  <Application>Microsoft Office PowerPoint</Application>
  <PresentationFormat>Presentazione su schermo (4:3)</PresentationFormat>
  <Paragraphs>97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4" baseType="lpstr">
      <vt:lpstr>Arial</vt:lpstr>
      <vt:lpstr>Calibri</vt:lpstr>
      <vt:lpstr>Verdana</vt:lpstr>
      <vt:lpstr>Office Theme</vt:lpstr>
      <vt:lpstr>Pianificazione Strategica per le Relazioni Pubbliche</vt:lpstr>
      <vt:lpstr>Prima Fase  Ascolto e Analisi</vt:lpstr>
      <vt:lpstr>Il punto di partenza: Ascolto e Analisi</vt:lpstr>
      <vt:lpstr>Step 1: Analisi della Situazione</vt:lpstr>
      <vt:lpstr>Step 2: Analisi dell'Organizzazione</vt:lpstr>
      <vt:lpstr>Step 3: Analisi degli Stakeholder e Selezione dei Pubblici</vt:lpstr>
      <vt:lpstr>Seconda fase  Progettazione Strategica</vt:lpstr>
      <vt:lpstr>Progettazione Strategica: il core del PSRP</vt:lpstr>
      <vt:lpstr>Step 4: Identificazione della Finalità e degli Obiettivi</vt:lpstr>
      <vt:lpstr>Step 5: Formulazione della Strategia</vt:lpstr>
      <vt:lpstr>Step 6: Definizione del Messaggio Strategico</vt:lpstr>
      <vt:lpstr>Terza fase  Progettazione Operativa e Attuazione</vt:lpstr>
      <vt:lpstr>Progettazione Operativa e Attuazione</vt:lpstr>
      <vt:lpstr>Step 7: Individuazione di Azioni e Strumenti di Comunicazione</vt:lpstr>
      <vt:lpstr>Step 8: Predisposizione del Piano di Comunicazione</vt:lpstr>
      <vt:lpstr>Passaggio 9: Attuazione del Piano e Trasferimento dei Messaggi</vt:lpstr>
      <vt:lpstr>Quarta fase  Ascolto e Misurazione/Valutazione</vt:lpstr>
      <vt:lpstr>Ascolto e Valutazione delle Attività</vt:lpstr>
      <vt:lpstr>Step 10: Valutazione del Piano Strategico</vt:lpstr>
      <vt:lpstr>Considerazioni Finali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nicola strizzolo</cp:lastModifiedBy>
  <cp:revision>11</cp:revision>
  <dcterms:created xsi:type="dcterms:W3CDTF">2013-01-27T09:14:16Z</dcterms:created>
  <dcterms:modified xsi:type="dcterms:W3CDTF">2025-03-19T06:14:41Z</dcterms:modified>
  <cp:category/>
</cp:coreProperties>
</file>