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4.jpg" ContentType="image/gi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257" r:id="rId4"/>
    <p:sldId id="281" r:id="rId5"/>
    <p:sldId id="259" r:id="rId6"/>
    <p:sldId id="265" r:id="rId7"/>
    <p:sldId id="280" r:id="rId8"/>
    <p:sldId id="273" r:id="rId9"/>
    <p:sldId id="282" r:id="rId10"/>
    <p:sldId id="283" r:id="rId11"/>
    <p:sldId id="284" r:id="rId12"/>
    <p:sldId id="272" r:id="rId13"/>
    <p:sldId id="266" r:id="rId14"/>
    <p:sldId id="285" r:id="rId15"/>
    <p:sldId id="271" r:id="rId16"/>
    <p:sldId id="286" r:id="rId17"/>
    <p:sldId id="287" r:id="rId18"/>
    <p:sldId id="270" r:id="rId19"/>
    <p:sldId id="288" r:id="rId20"/>
    <p:sldId id="289" r:id="rId21"/>
    <p:sldId id="269" r:id="rId22"/>
    <p:sldId id="290" r:id="rId23"/>
    <p:sldId id="274" r:id="rId24"/>
    <p:sldId id="291" r:id="rId25"/>
    <p:sldId id="262" r:id="rId2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643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216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so e anno"/>
          <p:cNvSpPr txBox="1"/>
          <p:nvPr userDrawn="1"/>
        </p:nvSpPr>
        <p:spPr>
          <a:xfrm>
            <a:off x="822960" y="68580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STORIA CONTEMPORANEA  ·  A.A. 2026–2027</a:t>
            </a:r>
          </a:p>
        </p:txBody>
      </p:sp>
      <p:sp>
        <p:nvSpPr>
          <p:cNvPr id="3" name="Lezione e unità"/>
          <p:cNvSpPr>
            <a:spLocks noGrp="1"/>
          </p:cNvSpPr>
          <p:nvPr>
            <p:ph type="body" idx="13" hasCustomPrompt="1"/>
          </p:nvPr>
        </p:nvSpPr>
        <p:spPr>
          <a:xfrm>
            <a:off x="822960" y="1005840"/>
            <a:ext cx="10515600" cy="32004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600" b="1" i="0" cap="all" spc="300">
                <a:solidFill>
                  <a:srgbClr val="FF6A6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Lezione 1 · Unità I</a:t>
            </a:r>
          </a:p>
        </p:txBody>
      </p:sp>
      <p:sp>
        <p:nvSpPr>
          <p:cNvPr id="4" name="Titolo"/>
          <p:cNvSpPr>
            <a:spLocks noGrp="1"/>
          </p:cNvSpPr>
          <p:nvPr>
            <p:ph type="ctrTitle" hasCustomPrompt="1"/>
          </p:nvPr>
        </p:nvSpPr>
        <p:spPr>
          <a:xfrm>
            <a:off x="822960" y="1600200"/>
            <a:ext cx="10515600" cy="237744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54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lezione</a:t>
            </a:r>
          </a:p>
        </p:txBody>
      </p:sp>
      <p:sp>
        <p:nvSpPr>
          <p:cNvPr id="5" name="Sottotitolo"/>
          <p:cNvSpPr>
            <a:spLocks noGrp="1"/>
          </p:cNvSpPr>
          <p:nvPr>
            <p:ph type="subTitle" idx="1" hasCustomPrompt="1"/>
          </p:nvPr>
        </p:nvSpPr>
        <p:spPr>
          <a:xfrm>
            <a:off x="822960" y="4114800"/>
            <a:ext cx="10515600" cy="7772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argomento</a:t>
            </a:r>
          </a:p>
        </p:txBody>
      </p:sp>
      <p:sp>
        <p:nvSpPr>
          <p:cNvPr id="6" name="Docente"/>
          <p:cNvSpPr txBox="1"/>
          <p:nvPr userDrawn="1"/>
        </p:nvSpPr>
        <p:spPr>
          <a:xfrm>
            <a:off x="1920240" y="5897880"/>
            <a:ext cx="50292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2000" b="0" i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prof.ssa Maddalena Carli</a:t>
            </a:r>
          </a:p>
        </p:txBody>
      </p:sp>
      <p:pic>
        <p:nvPicPr>
          <p:cNvPr id="7" name="Logo UniTE" descr="Logo Università degli Studi di Teramo – UniTE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2960" y="5897880"/>
            <a:ext cx="822960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e di s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2103120"/>
            <a:ext cx="10515600" cy="17373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48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sezione</a:t>
            </a:r>
          </a:p>
        </p:txBody>
      </p:sp>
      <p:sp>
        <p:nvSpPr>
          <p:cNvPr id="3" name="Sottotitolo"/>
          <p:cNvSpPr>
            <a:spLocks noGrp="1"/>
          </p:cNvSpPr>
          <p:nvPr>
            <p:ph type="body" idx="1" hasCustomPrompt="1"/>
          </p:nvPr>
        </p:nvSpPr>
        <p:spPr>
          <a:xfrm>
            <a:off x="822960" y="4023360"/>
            <a:ext cx="10515600" cy="9144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breve descrizione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tà didattic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nello"/>
          <p:cNvSpPr/>
          <p:nvPr userDrawn="1"/>
        </p:nvSpPr>
        <p:spPr>
          <a:xfrm>
            <a:off x="0" y="0"/>
            <a:ext cx="4480560" cy="6858000"/>
          </a:xfrm>
          <a:prstGeom prst="rect">
            <a:avLst/>
          </a:prstGeom>
          <a:solidFill>
            <a:srgbClr val="20232A"/>
          </a:solidFill>
          <a:ln>
            <a:noFill/>
          </a:ln>
        </p:spPr>
        <p:txBody>
          <a:bodyPr rtlCol="0" anchor="ctr"/>
          <a:lstStyle/>
          <a:p>
            <a:endParaRPr lang="it-IT"/>
          </a:p>
        </p:txBody>
      </p:sp>
      <p:sp>
        <p:nvSpPr>
          <p:cNvPr id="3" name="Etichetta unità"/>
          <p:cNvSpPr txBox="1"/>
          <p:nvPr userDrawn="1"/>
        </p:nvSpPr>
        <p:spPr>
          <a:xfrm>
            <a:off x="640080" y="685800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UNITÀ DIDATTICA</a:t>
            </a:r>
          </a:p>
        </p:txBody>
      </p:sp>
      <p:sp>
        <p:nvSpPr>
          <p:cNvPr id="4" name="Numero unità"/>
          <p:cNvSpPr>
            <a:spLocks noGrp="1"/>
          </p:cNvSpPr>
          <p:nvPr>
            <p:ph type="body" idx="13" hasCustomPrompt="1"/>
          </p:nvPr>
        </p:nvSpPr>
        <p:spPr>
          <a:xfrm>
            <a:off x="640080" y="1097280"/>
            <a:ext cx="3566160" cy="20116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20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</a:t>
            </a:r>
          </a:p>
        </p:txBody>
      </p:sp>
      <p:sp>
        <p:nvSpPr>
          <p:cNvPr id="5" name="Periodo"/>
          <p:cNvSpPr>
            <a:spLocks noGrp="1"/>
          </p:cNvSpPr>
          <p:nvPr>
            <p:ph type="body" idx="14" hasCustomPrompt="1"/>
          </p:nvPr>
        </p:nvSpPr>
        <p:spPr>
          <a:xfrm>
            <a:off x="640080" y="3246120"/>
            <a:ext cx="3566160" cy="6400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FF6A6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1871–1918</a:t>
            </a:r>
          </a:p>
        </p:txBody>
      </p:sp>
      <p:sp>
        <p:nvSpPr>
          <p:cNvPr id="6" name="Titolo"/>
          <p:cNvSpPr>
            <a:spLocks noGrp="1"/>
          </p:cNvSpPr>
          <p:nvPr>
            <p:ph type="title" hasCustomPrompt="1"/>
          </p:nvPr>
        </p:nvSpPr>
        <p:spPr>
          <a:xfrm>
            <a:off x="5120640" y="457200"/>
            <a:ext cx="6446520" cy="109728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dell’unità</a:t>
            </a:r>
          </a:p>
        </p:txBody>
      </p:sp>
      <p:sp>
        <p:nvSpPr>
          <p:cNvPr id="7" name="Sottotitolo"/>
          <p:cNvSpPr>
            <a:spLocks noGrp="1"/>
          </p:cNvSpPr>
          <p:nvPr>
            <p:ph type="body" idx="15" hasCustomPrompt="1"/>
          </p:nvPr>
        </p:nvSpPr>
        <p:spPr>
          <a:xfrm>
            <a:off x="5120640" y="1691640"/>
            <a:ext cx="6446520" cy="73152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1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dell’unità</a:t>
            </a:r>
          </a:p>
        </p:txBody>
      </p:sp>
      <p:sp>
        <p:nvSpPr>
          <p:cNvPr id="8" name="Argomenti"/>
          <p:cNvSpPr>
            <a:spLocks noGrp="1"/>
          </p:cNvSpPr>
          <p:nvPr>
            <p:ph type="body" idx="1" hasCustomPrompt="1"/>
          </p:nvPr>
        </p:nvSpPr>
        <p:spPr>
          <a:xfrm>
            <a:off x="5120640" y="2560320"/>
            <a:ext cx="6446520" cy="374904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Argomenti dell’unità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Contenu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 della slide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05840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05840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6245352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611112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6611112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9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o 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600200"/>
            <a:ext cx="3931920" cy="452628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4" name="Cornice immagine"/>
          <p:cNvSpPr/>
          <p:nvPr userDrawn="1"/>
        </p:nvSpPr>
        <p:spPr>
          <a:xfrm>
            <a:off x="4846320" y="1463040"/>
            <a:ext cx="6702552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Immagine"/>
          <p:cNvSpPr>
            <a:spLocks noGrp="1"/>
          </p:cNvSpPr>
          <p:nvPr>
            <p:ph type="pic" idx="13" hasCustomPrompt="1"/>
          </p:nvPr>
        </p:nvSpPr>
        <p:spPr>
          <a:xfrm>
            <a:off x="4974336" y="1591056"/>
            <a:ext cx="6446520" cy="4544568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 tra im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914400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A</a:t>
            </a:r>
          </a:p>
        </p:txBody>
      </p:sp>
      <p:sp>
        <p:nvSpPr>
          <p:cNvPr id="5" name="Immagine 1"/>
          <p:cNvSpPr>
            <a:spLocks noGrp="1"/>
          </p:cNvSpPr>
          <p:nvPr>
            <p:ph type="pic" idx="15" hasCustomPrompt="1"/>
          </p:nvPr>
        </p:nvSpPr>
        <p:spPr>
          <a:xfrm>
            <a:off x="914400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7" hasCustomPrompt="1"/>
          </p:nvPr>
        </p:nvSpPr>
        <p:spPr>
          <a:xfrm>
            <a:off x="914400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7" name="Scheda 2"/>
          <p:cNvSpPr/>
          <p:nvPr userDrawn="1"/>
        </p:nvSpPr>
        <p:spPr>
          <a:xfrm>
            <a:off x="6245352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519672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B</a:t>
            </a:r>
          </a:p>
        </p:txBody>
      </p:sp>
      <p:sp>
        <p:nvSpPr>
          <p:cNvPr id="9" name="Immagine 2"/>
          <p:cNvSpPr>
            <a:spLocks noGrp="1"/>
          </p:cNvSpPr>
          <p:nvPr>
            <p:ph type="pic" idx="16" hasCustomPrompt="1"/>
          </p:nvPr>
        </p:nvSpPr>
        <p:spPr>
          <a:xfrm>
            <a:off x="6519672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10" name="Didascalia 2"/>
          <p:cNvSpPr>
            <a:spLocks noGrp="1"/>
          </p:cNvSpPr>
          <p:nvPr>
            <p:ph type="body" idx="18" hasCustomPrompt="1"/>
          </p:nvPr>
        </p:nvSpPr>
        <p:spPr>
          <a:xfrm>
            <a:off x="6519672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11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 e copert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2011680"/>
            <a:ext cx="4572000" cy="32918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</a:t>
            </a:r>
          </a:p>
          <a:p>
            <a:r>
              <a:rPr lang="it-IT"/>
              <a:t>Titolo</a:t>
            </a:r>
          </a:p>
          <a:p>
            <a:r>
              <a:rPr lang="it-IT"/>
              <a:t>Editore</a:t>
            </a:r>
          </a:p>
        </p:txBody>
      </p:sp>
      <p:sp>
        <p:nvSpPr>
          <p:cNvPr id="4" name="Ombra copertina 1"/>
          <p:cNvSpPr/>
          <p:nvPr userDrawn="1"/>
        </p:nvSpPr>
        <p:spPr>
          <a:xfrm>
            <a:off x="565099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Copertina 1"/>
          <p:cNvSpPr>
            <a:spLocks noGrp="1"/>
          </p:cNvSpPr>
          <p:nvPr>
            <p:ph type="pic" idx="13" hasCustomPrompt="1"/>
          </p:nvPr>
        </p:nvSpPr>
        <p:spPr>
          <a:xfrm>
            <a:off x="565099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5" hasCustomPrompt="1"/>
          </p:nvPr>
        </p:nvSpPr>
        <p:spPr>
          <a:xfrm>
            <a:off x="565099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7" name="Ombra copertina 2"/>
          <p:cNvSpPr/>
          <p:nvPr userDrawn="1"/>
        </p:nvSpPr>
        <p:spPr>
          <a:xfrm>
            <a:off x="880567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Copertina 2"/>
          <p:cNvSpPr>
            <a:spLocks noGrp="1"/>
          </p:cNvSpPr>
          <p:nvPr>
            <p:ph type="pic" idx="14" hasCustomPrompt="1"/>
          </p:nvPr>
        </p:nvSpPr>
        <p:spPr>
          <a:xfrm>
            <a:off x="880567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9" name="Didascalia 2"/>
          <p:cNvSpPr>
            <a:spLocks noGrp="1"/>
          </p:cNvSpPr>
          <p:nvPr>
            <p:ph type="body" idx="16" hasCustomPrompt="1"/>
          </p:nvPr>
        </p:nvSpPr>
        <p:spPr>
          <a:xfrm>
            <a:off x="880567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10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sch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51560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51560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4399178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4810658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4810658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9" name="Scheda 3"/>
          <p:cNvSpPr/>
          <p:nvPr userDrawn="1"/>
        </p:nvSpPr>
        <p:spPr>
          <a:xfrm>
            <a:off x="8158277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10" name="Intestazione 3"/>
          <p:cNvSpPr>
            <a:spLocks noGrp="1"/>
          </p:cNvSpPr>
          <p:nvPr>
            <p:ph type="body" idx="15" hasCustomPrompt="1"/>
          </p:nvPr>
        </p:nvSpPr>
        <p:spPr>
          <a:xfrm>
            <a:off x="8569757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3</a:t>
            </a:r>
          </a:p>
        </p:txBody>
      </p:sp>
      <p:sp>
        <p:nvSpPr>
          <p:cNvPr id="11" name="Testo 3"/>
          <p:cNvSpPr>
            <a:spLocks noGrp="1"/>
          </p:cNvSpPr>
          <p:nvPr>
            <p:ph type="body" idx="3" hasCustomPrompt="1"/>
          </p:nvPr>
        </p:nvSpPr>
        <p:spPr>
          <a:xfrm>
            <a:off x="8569757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1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te o cita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548640"/>
            <a:ext cx="9601200" cy="3657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1" i="0" cap="all" spc="30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Titolo o tema</a:t>
            </a:r>
          </a:p>
        </p:txBody>
      </p:sp>
      <p:sp>
        <p:nvSpPr>
          <p:cNvPr id="3" name="Virgolette"/>
          <p:cNvSpPr txBox="1"/>
          <p:nvPr userDrawn="1"/>
        </p:nvSpPr>
        <p:spPr>
          <a:xfrm>
            <a:off x="822960" y="914400"/>
            <a:ext cx="1828800" cy="1828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it-IT" sz="16000" b="1" i="0">
                <a:solidFill>
                  <a:srgbClr val="D42A23"/>
                </a:solidFill>
                <a:latin typeface="+mj-lt"/>
                <a:ea typeface="+mj-ea"/>
                <a:cs typeface="+mj-cs"/>
              </a:rPr>
              <a:t>“</a:t>
            </a:r>
          </a:p>
        </p:txBody>
      </p:sp>
      <p:sp>
        <p:nvSpPr>
          <p:cNvPr id="4" name="Citazione"/>
          <p:cNvSpPr>
            <a:spLocks noGrp="1"/>
          </p:cNvSpPr>
          <p:nvPr>
            <p:ph type="body" idx="1" hasCustomPrompt="1"/>
          </p:nvPr>
        </p:nvSpPr>
        <p:spPr>
          <a:xfrm>
            <a:off x="1280160" y="1828800"/>
            <a:ext cx="9601200" cy="301752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200" b="0" i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Citazione o brano di fonte</a:t>
            </a:r>
          </a:p>
        </p:txBody>
      </p:sp>
      <p:sp>
        <p:nvSpPr>
          <p:cNvPr id="5" name="Attribuzione"/>
          <p:cNvSpPr>
            <a:spLocks noGrp="1"/>
          </p:cNvSpPr>
          <p:nvPr>
            <p:ph type="body" idx="13" hasCustomPrompt="1"/>
          </p:nvPr>
        </p:nvSpPr>
        <p:spPr>
          <a:xfrm>
            <a:off x="1280160" y="5029200"/>
            <a:ext cx="9601200" cy="4572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Autore, opera, anno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Fai clic per modificare il titolo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Fai clic per modificare gli stili del testo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144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73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BFsNlV6Wm40" TargetMode="Externa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tiff"/><Relationship Id="rId4" Type="http://schemas.openxmlformats.org/officeDocument/2006/relationships/image" Target="../media/image1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>
                <a:solidFill>
                  <a:srgbClr val="0070C0"/>
                </a:solidFill>
              </a:rPr>
              <a:t>Lezione </a:t>
            </a:r>
            <a:r>
              <a:rPr lang="it-IT" dirty="0">
                <a:solidFill>
                  <a:srgbClr val="0070C0"/>
                </a:solidFill>
              </a:rPr>
              <a:t>4</a:t>
            </a:r>
            <a:r>
              <a:rPr dirty="0">
                <a:solidFill>
                  <a:srgbClr val="0070C0"/>
                </a:solidFill>
              </a:rPr>
              <a:t> · Unità I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Imperialismo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/>
              <a:t>I</a:t>
            </a:r>
            <a:r>
              <a:rPr lang="it-IT" dirty="0"/>
              <a:t>.4.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dirty="0">
                <a:solidFill>
                  <a:srgbClr val="0070C0"/>
                </a:solidFill>
              </a:rPr>
              <a:t>1871–1918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L’apocalisse della modernità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it-IT" dirty="0"/>
              <a:t>Dalle crisi di fine Ottocento alla prima guerra mondiale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it-IT" dirty="0"/>
              <a:t>L’espansione coloniale europea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Teorie dell’imperialismo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Scramble for Africa </a:t>
            </a:r>
          </a:p>
          <a:p>
            <a:pPr>
              <a:buClr>
                <a:srgbClr val="0070C0"/>
              </a:buClr>
            </a:pPr>
            <a:r>
              <a:rPr lang="it-IT" dirty="0"/>
              <a:t>Rivalità coloniali</a:t>
            </a:r>
          </a:p>
          <a:p>
            <a:pPr>
              <a:buClr>
                <a:srgbClr val="0070C0"/>
              </a:buClr>
            </a:pPr>
            <a:r>
              <a:rPr lang="it-IT" dirty="0"/>
              <a:t>Guerre anglo-boere</a:t>
            </a:r>
          </a:p>
          <a:p>
            <a:pPr>
              <a:buClr>
                <a:srgbClr val="0070C0"/>
              </a:buClr>
            </a:pPr>
            <a:r>
              <a:rPr lang="it-IT" dirty="0"/>
              <a:t>Guerra ispano-americana</a:t>
            </a:r>
          </a:p>
          <a:p>
            <a:pPr>
              <a:buClr>
                <a:srgbClr val="0070C0"/>
              </a:buClr>
            </a:pPr>
            <a:r>
              <a:rPr lang="it-IT" dirty="0"/>
              <a:t>Guerra cino-giapponese e guerra russo-giapponese</a:t>
            </a:r>
          </a:p>
          <a:p>
            <a:pPr>
              <a:buClr>
                <a:srgbClr val="0070C0"/>
              </a:buClr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L’espansione coloniale europea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1870-1914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45D9C-86BC-3A0A-41A0-6E678FEA8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Mondadori Education">
            <a:extLst>
              <a:ext uri="{FF2B5EF4-FFF2-40B4-BE49-F238E27FC236}">
                <a16:creationId xmlns:a16="http://schemas.microsoft.com/office/drawing/2014/main" id="{FDF5A9EA-534C-410A-A7A0-784FAE18B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935" y="17253"/>
            <a:ext cx="9484130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285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dirty="0"/>
              <a:t>processo di ampliamento del mondo e sempre maggiore integrazione tra le sue parti (globalizzazione)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dirty="0"/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dirty="0"/>
              <a:t>l’Occidente alla conquista del mondo</a:t>
            </a:r>
          </a:p>
          <a:p>
            <a:pPr lvl="1">
              <a:buClr>
                <a:srgbClr val="0070C0"/>
              </a:buClr>
              <a:buFont typeface="Font di sistema regolare"/>
              <a:buChar char="-"/>
            </a:pPr>
            <a:r>
              <a:rPr lang="it-IT" dirty="0"/>
              <a:t>antiche potenze coloniali (Regno Unito, Francia, Olanda, Impero zarista)</a:t>
            </a:r>
          </a:p>
          <a:p>
            <a:pPr lvl="1">
              <a:buClr>
                <a:srgbClr val="0070C0"/>
              </a:buClr>
              <a:buFont typeface="Font di sistema regolare"/>
              <a:buChar char="-"/>
            </a:pPr>
            <a:r>
              <a:rPr lang="it-IT" dirty="0"/>
              <a:t>nuovi Stati, anche di recente formazione (Belgio, Germania, Italia, Stati Uniti)</a:t>
            </a:r>
          </a:p>
          <a:p>
            <a:pPr lvl="1">
              <a:buClr>
                <a:srgbClr val="0070C0"/>
              </a:buClr>
              <a:buFont typeface="Font di sistema regolare"/>
              <a:buChar char="-"/>
            </a:pPr>
            <a:r>
              <a:rPr lang="it-IT" dirty="0"/>
              <a:t>marginalizzazione della Spagna</a:t>
            </a:r>
          </a:p>
          <a:p>
            <a:pPr lvl="1">
              <a:buClr>
                <a:srgbClr val="0070C0"/>
              </a:buClr>
              <a:buFont typeface="Font di sistema regolare"/>
              <a:buChar char="-"/>
            </a:pPr>
            <a:r>
              <a:rPr lang="it-IT" dirty="0"/>
              <a:t>ingresso in scena del Giappone</a:t>
            </a:r>
          </a:p>
          <a:p>
            <a:pPr marL="342900" lvl="1" indent="0">
              <a:buClr>
                <a:srgbClr val="0070C0"/>
              </a:buClr>
              <a:buNone/>
            </a:pPr>
            <a:endParaRPr lang="it-IT" dirty="0"/>
          </a:p>
          <a:p>
            <a:pPr marL="371475" lvl="1" indent="-342900"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dirty="0"/>
              <a:t>conquista politica e militare euro-americana di quasi tre continenti: Oceania, Africa (tranne l’Etiopia e la Liberia), Asia (tranne la penisola arabica, l’Afghanistan, la Cina, il Tibet e il Nepal)</a:t>
            </a:r>
          </a:p>
          <a:p>
            <a:pPr marL="371475" lvl="1" indent="-342900">
              <a:buClr>
                <a:srgbClr val="0070C0"/>
              </a:buClr>
              <a:buFont typeface="Wingdings" pitchFamily="2" charset="2"/>
              <a:buChar char="§"/>
            </a:pPr>
            <a:endParaRPr lang="it-IT" sz="2200" dirty="0"/>
          </a:p>
          <a:p>
            <a:pPr marL="371475" lvl="1" indent="-342900"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dirty="0"/>
              <a:t>nuovi studi sugli imperi e sulle loro differenti forme di dominio 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endParaRPr dirty="0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DA2A6DA9-A732-1FB6-12CE-EA0AECC49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espansione coloniale europea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Adriano </a:t>
            </a:r>
            <a:r>
              <a:rPr lang="it-IT" dirty="0" err="1"/>
              <a:t>roccucci</a:t>
            </a:r>
            <a:r>
              <a:rPr lang="it-IT" dirty="0"/>
              <a:t>, </a:t>
            </a:r>
            <a:r>
              <a:rPr lang="it-IT" i="1" dirty="0"/>
              <a:t>La colonizzazione del mondo (1830-1914)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>
                <a:hlinkClick r:id="rId2"/>
              </a:rPr>
              <a:t>https://youtu.be</a:t>
            </a:r>
            <a:r>
              <a:rPr lang="it-IT">
                <a:hlinkClick r:id="rId2"/>
              </a:rPr>
              <a:t>/BFsNlV6Wm40</a:t>
            </a:r>
            <a:endParaRPr lang="it-IT"/>
          </a:p>
          <a:p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AB08F-4756-E6B3-F481-05E7EB988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F943B-6B3E-5C62-146C-4658B756F5C3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/>
          </a:bodyPr>
          <a:lstStyle/>
          <a:p>
            <a:r>
              <a:rPr lang="it-IT" sz="2800" dirty="0"/>
              <a:t>il dominio coloniale</a:t>
            </a:r>
            <a:endParaRPr sz="2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CDA6D3-3156-DEF3-CB1F-8F625510E4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ü"/>
            </a:pPr>
            <a:endParaRPr lang="it-IT" dirty="0"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ü"/>
            </a:pPr>
            <a:endParaRPr lang="it-IT" dirty="0"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ü"/>
            </a:pPr>
            <a:endParaRPr lang="it-IT" dirty="0"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ü"/>
            </a:pPr>
            <a:r>
              <a:rPr lang="it-IT" dirty="0">
                <a:cs typeface="Times New Roman" panose="02020603050405020304" pitchFamily="18" charset="0"/>
              </a:rPr>
              <a:t>azione militare e diplomatica per imporre la propria egemonia </a:t>
            </a:r>
          </a:p>
          <a:p>
            <a:pPr marL="0" indent="0">
              <a:spcBef>
                <a:spcPts val="0"/>
              </a:spcBef>
              <a:buClr>
                <a:srgbClr val="0070C0"/>
              </a:buClr>
              <a:buNone/>
            </a:pPr>
            <a:endParaRPr lang="it-IT" dirty="0"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ü"/>
            </a:pPr>
            <a:r>
              <a:rPr lang="it-IT" dirty="0">
                <a:cs typeface="Times New Roman" panose="02020603050405020304" pitchFamily="18" charset="0"/>
              </a:rPr>
              <a:t>dominio economico-commerciale indiretto</a:t>
            </a:r>
          </a:p>
          <a:p>
            <a:pPr marL="0" indent="0">
              <a:spcBef>
                <a:spcPts val="0"/>
              </a:spcBef>
              <a:buClr>
                <a:srgbClr val="0070C0"/>
              </a:buClr>
              <a:buNone/>
            </a:pPr>
            <a:endParaRPr lang="it-IT" dirty="0"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ü"/>
            </a:pPr>
            <a:r>
              <a:rPr lang="it-IT" dirty="0">
                <a:cs typeface="Times New Roman" panose="02020603050405020304" pitchFamily="18" charset="0"/>
              </a:rPr>
              <a:t>dominio coloniale diretto</a:t>
            </a:r>
          </a:p>
          <a:p>
            <a:pPr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ü"/>
            </a:pPr>
            <a:endParaRPr lang="it-IT" dirty="0">
              <a:cs typeface="Times New Roman" panose="02020603050405020304" pitchFamily="18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12F050-8B05-92D0-435C-5EC6F1C67350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>
            <a:noAutofit/>
          </a:bodyPr>
          <a:lstStyle/>
          <a:p>
            <a:endParaRPr lang="it-IT" sz="2800" dirty="0"/>
          </a:p>
          <a:p>
            <a:r>
              <a:rPr lang="it-IT" sz="2800" dirty="0"/>
              <a:t>la risposta delle élite autoctone</a:t>
            </a:r>
            <a:endParaRPr sz="28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68EE06A-31A5-6308-FF17-7D571FDB0A08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0" indent="0">
              <a:buNone/>
            </a:pPr>
            <a:endParaRPr lang="it-IT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dirty="0">
              <a:cs typeface="Times New Roman" panose="02020603050405020304" pitchFamily="18" charset="0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it-IT" dirty="0">
                <a:cs typeface="Times New Roman" panose="02020603050405020304" pitchFamily="18" charset="0"/>
              </a:rPr>
              <a:t>modernizzazione per imitazione delle élites colonizzatrici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it-IT" dirty="0">
                <a:cs typeface="Times New Roman" panose="02020603050405020304" pitchFamily="18" charset="0"/>
              </a:rPr>
              <a:t>irrigidimento dei tratti identitari e distintivi rispetto all’Occidente, che a volte sfociano in forme di resistenza armata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it-IT" dirty="0">
                <a:cs typeface="Times New Roman" panose="02020603050405020304" pitchFamily="18" charset="0"/>
              </a:rPr>
              <a:t>dialogo tra le élites politiche autoctone e le principali religioni del territorio (commistione di religioso/sacro e politico)</a:t>
            </a:r>
          </a:p>
        </p:txBody>
      </p:sp>
    </p:spTree>
    <p:extLst>
      <p:ext uri="{BB962C8B-B14F-4D97-AF65-F5344CB8AC3E}">
        <p14:creationId xmlns:p14="http://schemas.microsoft.com/office/powerpoint/2010/main" val="1026895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8F8B0-1D6A-733E-880A-05833CDCE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83BC7-B964-08E3-061A-B67BE6AE8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Teorie dell’imperialismo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5806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A2FF0-D4B9-14AF-D34E-562F29F5A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83105-A04E-2CDE-1BE6-4A7988B6E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imperialismo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42FE30-44A6-C9E0-2581-D3B2D0E7C1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dirty="0"/>
              <a:t>Interessi economici. colonie </a:t>
            </a:r>
            <a:endParaRPr dirty="0"/>
          </a:p>
          <a:p>
            <a:pPr lvl="1">
              <a:buClr>
                <a:srgbClr val="0070C0"/>
              </a:buClr>
              <a:buFont typeface="Font di sistema regolare"/>
              <a:buChar char="-"/>
            </a:pPr>
            <a:r>
              <a:rPr lang="it-IT" dirty="0"/>
              <a:t>fonte di materie prime</a:t>
            </a:r>
          </a:p>
          <a:p>
            <a:pPr lvl="1">
              <a:buClr>
                <a:srgbClr val="0070C0"/>
              </a:buClr>
              <a:buFont typeface="Font di sistema regolare"/>
              <a:buChar char="-"/>
            </a:pPr>
            <a:r>
              <a:rPr lang="it-IT" dirty="0"/>
              <a:t>mercati ove collocare le merci prodotte nella madre patria</a:t>
            </a:r>
          </a:p>
          <a:p>
            <a:pPr lvl="1">
              <a:buClr>
                <a:srgbClr val="0070C0"/>
              </a:buClr>
              <a:buFont typeface="Font di sistema regolare"/>
              <a:buChar char="-"/>
            </a:pPr>
            <a:r>
              <a:rPr lang="it-IT" dirty="0"/>
              <a:t>aree di investimento</a:t>
            </a:r>
          </a:p>
          <a:p>
            <a:pPr lvl="1">
              <a:buClr>
                <a:srgbClr val="0070C0"/>
              </a:buClr>
              <a:buFont typeface="Font di sistema regolare"/>
              <a:buChar char="-"/>
            </a:pPr>
            <a:r>
              <a:rPr lang="it-IT" dirty="0"/>
              <a:t>vantaggi ambientali</a:t>
            </a:r>
          </a:p>
          <a:p>
            <a:pPr lvl="1"/>
            <a:endParaRPr lang="it-IT" dirty="0"/>
          </a:p>
          <a:p>
            <a:pPr marL="342900" lvl="1" indent="0">
              <a:buNone/>
            </a:pPr>
            <a:endParaRPr dirty="0"/>
          </a:p>
          <a:p>
            <a:pPr>
              <a:buClr>
                <a:srgbClr val="0070C0"/>
              </a:buClr>
              <a:buFont typeface="Wingdings" pitchFamily="2" charset="2"/>
              <a:buChar char="v"/>
            </a:pPr>
            <a:r>
              <a:rPr lang="it-IT" dirty="0"/>
              <a:t>John Hobson, </a:t>
            </a:r>
            <a:r>
              <a:rPr lang="it-IT" i="1" dirty="0"/>
              <a:t>L’imperialismo</a:t>
            </a:r>
            <a:r>
              <a:rPr lang="it-IT" dirty="0"/>
              <a:t> (1902)</a:t>
            </a:r>
            <a:endParaRPr dirty="0"/>
          </a:p>
          <a:p>
            <a:pPr>
              <a:buClr>
                <a:srgbClr val="0070C0"/>
              </a:buClr>
              <a:buFont typeface="Wingdings" pitchFamily="2" charset="2"/>
              <a:buChar char="v"/>
            </a:pPr>
            <a:r>
              <a:rPr lang="it-IT" dirty="0"/>
              <a:t>Rudolf </a:t>
            </a:r>
            <a:r>
              <a:rPr lang="it-IT" dirty="0" err="1"/>
              <a:t>Hilferding</a:t>
            </a:r>
            <a:r>
              <a:rPr lang="it-IT" dirty="0"/>
              <a:t>, </a:t>
            </a:r>
            <a:r>
              <a:rPr lang="it-IT" i="1" dirty="0"/>
              <a:t>Il capitalismo finanziario</a:t>
            </a:r>
            <a:r>
              <a:rPr lang="it-IT" dirty="0"/>
              <a:t> (1910)</a:t>
            </a:r>
          </a:p>
          <a:p>
            <a:pPr>
              <a:buClr>
                <a:srgbClr val="0070C0"/>
              </a:buClr>
              <a:buFont typeface="Wingdings" pitchFamily="2" charset="2"/>
              <a:buChar char="v"/>
            </a:pPr>
            <a:r>
              <a:rPr lang="it-IT" dirty="0"/>
              <a:t>Vladimir I. Lenin, </a:t>
            </a:r>
            <a:r>
              <a:rPr lang="it-IT" i="1" dirty="0"/>
              <a:t>L’imperialismo, fase suprema del capitalismo</a:t>
            </a:r>
            <a:r>
              <a:rPr lang="it-IT" dirty="0"/>
              <a:t> (1917)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22774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3AF6D-4B5A-4F11-19B5-1014EC03F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2916A-B65C-9066-CB89-3ABE3D5FA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imperialismo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04D076-A650-4773-AA4C-B5ACE9A08E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dirty="0"/>
              <a:t>dimensione strategica, ma anche politico-simbolica</a:t>
            </a:r>
          </a:p>
          <a:p>
            <a:pPr marL="342900" lvl="1" indent="0">
              <a:buNone/>
            </a:pPr>
            <a:endParaRPr dirty="0"/>
          </a:p>
          <a:p>
            <a:pPr>
              <a:buClr>
                <a:srgbClr val="0070C0"/>
              </a:buClr>
              <a:buFont typeface="Wingdings" pitchFamily="2" charset="2"/>
              <a:buChar char="v"/>
            </a:pPr>
            <a:r>
              <a:rPr lang="it-IT" dirty="0"/>
              <a:t>Edward Said, </a:t>
            </a:r>
            <a:r>
              <a:rPr lang="it-IT" i="1" dirty="0"/>
              <a:t>Orientalismo</a:t>
            </a:r>
            <a:r>
              <a:rPr lang="it-IT" dirty="0"/>
              <a:t> (1978) e </a:t>
            </a:r>
            <a:r>
              <a:rPr lang="it-IT" i="1" dirty="0"/>
              <a:t>Cultura e imperialismo </a:t>
            </a:r>
            <a:r>
              <a:rPr lang="it-IT" dirty="0"/>
              <a:t>(1993)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7476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8FB59-D30D-1C50-C3E5-B74055916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85DF7-81AB-A67A-FE81-43A3F9566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dirty="0"/>
              <a:t>Raccogli il fardello dell’uomo bianco </a:t>
            </a:r>
            <a:endParaRPr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20E0F9-1C80-7860-63C4-70F89D0F5F9F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r>
              <a:rPr lang="it-IT" dirty="0" err="1"/>
              <a:t>R</a:t>
            </a:r>
            <a:r>
              <a:rPr lang="it-IT" dirty="0"/>
              <a:t>. Kipling 1899</a:t>
            </a:r>
            <a:endParaRPr dirty="0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B24838F8-67B1-ABF3-DB0A-F312735A6D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17481" y="1828800"/>
            <a:ext cx="9601200" cy="3017520"/>
          </a:xfrm>
        </p:spPr>
        <p:txBody>
          <a:bodyPr>
            <a:normAutofit fontScale="85000" lnSpcReduction="20000"/>
          </a:bodyPr>
          <a:lstStyle/>
          <a:p>
            <a:endParaRPr lang="it-IT" dirty="0"/>
          </a:p>
          <a:p>
            <a:r>
              <a:rPr lang="it-IT" dirty="0"/>
              <a:t>Raccogli il fardello dell’Uomo Bianco</a:t>
            </a:r>
          </a:p>
          <a:p>
            <a:r>
              <a:rPr lang="it-IT" dirty="0"/>
              <a:t>E ricevi la sua antica ricompensa:</a:t>
            </a:r>
          </a:p>
          <a:p>
            <a:r>
              <a:rPr lang="it-IT" dirty="0"/>
              <a:t>Il biasimo di coloro che fai progredire,</a:t>
            </a:r>
          </a:p>
          <a:p>
            <a:r>
              <a:rPr lang="it-IT" dirty="0"/>
              <a:t>L’odio di coloro su cui vigili</a:t>
            </a:r>
          </a:p>
          <a:p>
            <a:r>
              <a:rPr lang="it-IT" dirty="0"/>
              <a:t>Il pianto delle moltitudini che indirizzi</a:t>
            </a:r>
          </a:p>
          <a:p>
            <a:r>
              <a:rPr lang="it-IT" dirty="0"/>
              <a:t>(Ah, lentamente!) verso la luce:</a:t>
            </a:r>
          </a:p>
          <a:p>
            <a:r>
              <a:rPr lang="it-IT" dirty="0"/>
              <a:t>«Perché ci ha strappato alla schiavitù,</a:t>
            </a:r>
          </a:p>
          <a:p>
            <a:r>
              <a:rPr lang="it-IT" dirty="0"/>
              <a:t>La nostra dolce notte Egiziana?»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12333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D28CF-00D7-76F1-30A0-020DAAEFC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A6CC8-81E6-BCCA-9DCF-CF4CF15B2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Scramble for Africa</a:t>
            </a:r>
            <a:endParaRPr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AAC9F34-A15A-8292-6877-D697383440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1881-1914</a:t>
            </a:r>
          </a:p>
        </p:txBody>
      </p:sp>
    </p:spTree>
    <p:extLst>
      <p:ext uri="{BB962C8B-B14F-4D97-AF65-F5344CB8AC3E}">
        <p14:creationId xmlns:p14="http://schemas.microsoft.com/office/powerpoint/2010/main" val="2074913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Scramble for Africa - Kids | Britannica Kids | Homework Help">
            <a:extLst>
              <a:ext uri="{FF2B5EF4-FFF2-40B4-BE49-F238E27FC236}">
                <a16:creationId xmlns:a16="http://schemas.microsoft.com/office/drawing/2014/main" id="{A7107EC1-7F98-CA36-E4DF-37F455F0E21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783569" y="0"/>
            <a:ext cx="6408431" cy="6876000"/>
          </a:xfrm>
          <a:prstGeom prst="rect">
            <a:avLst/>
          </a:prstGeom>
          <a:noFill/>
          <a:ln w="254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Belgian Congo | History &amp; Facts | Britannica">
            <a:extLst>
              <a:ext uri="{FF2B5EF4-FFF2-40B4-BE49-F238E27FC236}">
                <a16:creationId xmlns:a16="http://schemas.microsoft.com/office/drawing/2014/main" id="{4B0C2331-A091-25AE-9D90-A80397C7E31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000"/>
            <a:ext cx="6840000" cy="684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5C6515-1778-BA3D-2439-8FFED8C3B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9500" y="1818000"/>
            <a:ext cx="5062500" cy="3240000"/>
          </a:xfrm>
          <a:prstGeom prst="rect">
            <a:avLst/>
          </a:prstGeom>
          <a:noFill/>
          <a:ln w="25400">
            <a:solidFill>
              <a:srgbClr val="2E379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F1B9EBB3-E1B5-6A8A-0D30-455122E41B00}"/>
              </a:ext>
            </a:extLst>
          </p:cNvPr>
          <p:cNvSpPr txBox="1"/>
          <p:nvPr/>
        </p:nvSpPr>
        <p:spPr>
          <a:xfrm>
            <a:off x="7129500" y="5058000"/>
            <a:ext cx="38403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0" i="0" dirty="0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Hermann Obrist</a:t>
            </a:r>
            <a:br>
              <a:rPr lang="it-IT" dirty="0">
                <a:solidFill>
                  <a:srgbClr val="00B0F0"/>
                </a:solidFill>
              </a:rPr>
            </a:br>
            <a:r>
              <a:rPr lang="it-IT" b="0" i="1" dirty="0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La frustata</a:t>
            </a:r>
            <a:r>
              <a:rPr lang="it-IT" b="0" i="0" dirty="0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, 1895</a:t>
            </a:r>
            <a:endParaRPr lang="it-IT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447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1F5AE-2BE9-158B-7629-1C810BE4A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42E5F-39F4-BB9D-F16E-871DA2760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Rivalità coloniali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FAD976-4429-F888-F454-63B0BBD1D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Clr>
                <a:srgbClr val="0070C0"/>
              </a:buClr>
              <a:buAutoNum type="alphaLcPeriod"/>
            </a:pPr>
            <a:r>
              <a:rPr lang="it-IT" dirty="0"/>
              <a:t>Regno Unito e Impero zarista in Afghanistan</a:t>
            </a:r>
          </a:p>
          <a:p>
            <a:pPr marL="457200" indent="-457200">
              <a:buClr>
                <a:srgbClr val="0070C0"/>
              </a:buClr>
              <a:buAutoNum type="alphaLcPeriod"/>
            </a:pPr>
            <a:r>
              <a:rPr lang="it-IT" dirty="0"/>
              <a:t>Francia e Regno Unito in Africa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59509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5D956BD-8937-F804-F7C8-C0DC304C4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F3879-FC8C-AFEE-7422-8F4E810AA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57200"/>
            <a:ext cx="3793602" cy="1133856"/>
          </a:xfrm>
        </p:spPr>
        <p:txBody>
          <a:bodyPr/>
          <a:lstStyle/>
          <a:p>
            <a:r>
              <a:rPr lang="it-IT" dirty="0"/>
              <a:t>The Great Game</a:t>
            </a:r>
            <a:endParaRPr dirty="0"/>
          </a:p>
        </p:txBody>
      </p:sp>
      <p:pic>
        <p:nvPicPr>
          <p:cNvPr id="4" name="Picture Placeholder 3" descr="elearning.jpg">
            <a:extLst>
              <a:ext uri="{FF2B5EF4-FFF2-40B4-BE49-F238E27FC236}">
                <a16:creationId xmlns:a16="http://schemas.microsoft.com/office/drawing/2014/main" id="{3C07467D-4534-B05B-71CC-B172CE7A5AF0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A76BD29B-4258-0A85-6DF0-B965E19DC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682" y="0"/>
            <a:ext cx="7758318" cy="68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32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7C36581-D061-CEFA-E883-AF02EB724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04973-0162-37B0-EF04-8E7612581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57200"/>
            <a:ext cx="3793602" cy="1133856"/>
          </a:xfrm>
        </p:spPr>
        <p:txBody>
          <a:bodyPr/>
          <a:lstStyle/>
          <a:p>
            <a:r>
              <a:rPr lang="it-IT" dirty="0"/>
              <a:t>Fashoda (1898)</a:t>
            </a:r>
            <a:endParaRPr dirty="0"/>
          </a:p>
        </p:txBody>
      </p:sp>
      <p:pic>
        <p:nvPicPr>
          <p:cNvPr id="4" name="Picture Placeholder 3" descr="elearning.jpg">
            <a:extLst>
              <a:ext uri="{FF2B5EF4-FFF2-40B4-BE49-F238E27FC236}">
                <a16:creationId xmlns:a16="http://schemas.microsoft.com/office/drawing/2014/main" id="{472338BF-C7BB-17CE-FD92-313E5C2FA7AD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C90F449-C941-3C62-047E-88B7B5E9B3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0800" y="3035300"/>
            <a:ext cx="3251200" cy="3822700"/>
          </a:xfrm>
          <a:prstGeom prst="rect">
            <a:avLst/>
          </a:prstGeom>
        </p:spPr>
      </p:pic>
      <p:pic>
        <p:nvPicPr>
          <p:cNvPr id="5" name="Segnaposto contenuto 6">
            <a:extLst>
              <a:ext uri="{FF2B5EF4-FFF2-40B4-BE49-F238E27FC236}">
                <a16:creationId xmlns:a16="http://schemas.microsoft.com/office/drawing/2014/main" id="{FA63AD1A-CBD3-AAA2-F1AC-BEAA55257A7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9696" y="1386000"/>
            <a:ext cx="7692304" cy="5472000"/>
          </a:xfrm>
          <a:ln w="25400">
            <a:solidFill>
              <a:srgbClr val="2E379E"/>
            </a:solidFill>
          </a:ln>
        </p:spPr>
      </p:pic>
      <p:pic>
        <p:nvPicPr>
          <p:cNvPr id="6" name="Segnaposto contenuto 6">
            <a:extLst>
              <a:ext uri="{FF2B5EF4-FFF2-40B4-BE49-F238E27FC236}">
                <a16:creationId xmlns:a16="http://schemas.microsoft.com/office/drawing/2014/main" id="{4F7B7F2A-7DE3-3F9B-EA63-48BB76CD8BA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184" y="1796112"/>
            <a:ext cx="7692304" cy="5472000"/>
          </a:xfrm>
          <a:ln w="25400">
            <a:noFill/>
          </a:ln>
        </p:spPr>
      </p:pic>
      <p:pic>
        <p:nvPicPr>
          <p:cNvPr id="8" name="Segnaposto contenuto 6">
            <a:extLst>
              <a:ext uri="{FF2B5EF4-FFF2-40B4-BE49-F238E27FC236}">
                <a16:creationId xmlns:a16="http://schemas.microsoft.com/office/drawing/2014/main" id="{E27A36DA-F08D-FFD7-586E-A2CD89F1725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2096" y="1538400"/>
            <a:ext cx="7692304" cy="5472000"/>
          </a:xfrm>
          <a:ln w="25400">
            <a:solidFill>
              <a:srgbClr val="2E379E"/>
            </a:solidFill>
          </a:ln>
        </p:spPr>
      </p:pic>
      <p:pic>
        <p:nvPicPr>
          <p:cNvPr id="9" name="Immagine 8" descr="THE FIRST ITALO-ETHIOPIAN WAR - THE BATTLE OF ADOWA 1896 (Vc)">
            <a:extLst>
              <a:ext uri="{FF2B5EF4-FFF2-40B4-BE49-F238E27FC236}">
                <a16:creationId xmlns:a16="http://schemas.microsoft.com/office/drawing/2014/main" id="{BFE30906-4DA8-E9D5-4D7C-128E28D22B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6881" y="1357824"/>
            <a:ext cx="5581583" cy="55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331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6CC70-E135-AB49-FF0A-D9B6C1EF1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E97BC-7F48-94A6-D216-33388E23E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Guerre anglo-boere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7475C-2A2C-6C3F-CD75-2379E04557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Clr>
                <a:srgbClr val="0070C0"/>
              </a:buClr>
              <a:buFont typeface="+mj-lt"/>
              <a:buAutoNum type="alphaLcPeriod"/>
            </a:pPr>
            <a:r>
              <a:rPr lang="it-IT" dirty="0"/>
              <a:t>1880-1881</a:t>
            </a:r>
          </a:p>
          <a:p>
            <a:pPr marL="457200" indent="-457200">
              <a:buClr>
                <a:srgbClr val="0070C0"/>
              </a:buClr>
              <a:buFont typeface="+mj-lt"/>
              <a:buAutoNum type="alphaLcPeriod"/>
            </a:pPr>
            <a:r>
              <a:rPr lang="it-IT" dirty="0"/>
              <a:t>1899-1902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49755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DA18C41-0147-323D-4A43-5F738594F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elearning.jpg">
            <a:extLst>
              <a:ext uri="{FF2B5EF4-FFF2-40B4-BE49-F238E27FC236}">
                <a16:creationId xmlns:a16="http://schemas.microsoft.com/office/drawing/2014/main" id="{4FA6B52E-0CC1-8581-139B-20EC1D1BDA9F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Segnaposto contenuto 6">
            <a:extLst>
              <a:ext uri="{FF2B5EF4-FFF2-40B4-BE49-F238E27FC236}">
                <a16:creationId xmlns:a16="http://schemas.microsoft.com/office/drawing/2014/main" id="{9A7AE648-797E-C9CB-6E0A-1B491F92606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9696" y="1386000"/>
            <a:ext cx="7692304" cy="5472000"/>
          </a:xfrm>
          <a:ln w="25400">
            <a:solidFill>
              <a:srgbClr val="2E379E"/>
            </a:solidFill>
          </a:ln>
        </p:spPr>
      </p:pic>
      <p:pic>
        <p:nvPicPr>
          <p:cNvPr id="6" name="Segnaposto contenuto 6">
            <a:extLst>
              <a:ext uri="{FF2B5EF4-FFF2-40B4-BE49-F238E27FC236}">
                <a16:creationId xmlns:a16="http://schemas.microsoft.com/office/drawing/2014/main" id="{51EE8F42-7404-03C6-1838-894278051A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184" y="1796112"/>
            <a:ext cx="7692304" cy="5472000"/>
          </a:xfrm>
          <a:ln w="25400">
            <a:noFill/>
          </a:ln>
        </p:spPr>
      </p:pic>
      <p:pic>
        <p:nvPicPr>
          <p:cNvPr id="8" name="Segnaposto contenuto 6">
            <a:extLst>
              <a:ext uri="{FF2B5EF4-FFF2-40B4-BE49-F238E27FC236}">
                <a16:creationId xmlns:a16="http://schemas.microsoft.com/office/drawing/2014/main" id="{8CF45AB6-D20E-B323-E0A9-14233B4531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2096" y="1538400"/>
            <a:ext cx="7692304" cy="5472000"/>
          </a:xfrm>
          <a:ln w="25400">
            <a:solidFill>
              <a:srgbClr val="2E379E"/>
            </a:solidFill>
          </a:ln>
        </p:spPr>
      </p:pic>
      <p:pic>
        <p:nvPicPr>
          <p:cNvPr id="12" name="Immagine 11" descr="Boer War Maps : Map of Southern Africa showing the British colonies and the Boer republics - 2.a.2.1 cgr5">
            <a:extLst>
              <a:ext uri="{FF2B5EF4-FFF2-40B4-BE49-F238E27FC236}">
                <a16:creationId xmlns:a16="http://schemas.microsoft.com/office/drawing/2014/main" id="{E3F56153-EEE2-EF5C-09C1-515D7C6AC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1672" y="0"/>
            <a:ext cx="7320328" cy="49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5221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027EE5-166B-B981-7175-60A607519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elearning.jpg">
            <a:extLst>
              <a:ext uri="{FF2B5EF4-FFF2-40B4-BE49-F238E27FC236}">
                <a16:creationId xmlns:a16="http://schemas.microsoft.com/office/drawing/2014/main" id="{7C08C594-F9B8-8FCC-4BE9-C83628693856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Segnaposto contenuto 6">
            <a:extLst>
              <a:ext uri="{FF2B5EF4-FFF2-40B4-BE49-F238E27FC236}">
                <a16:creationId xmlns:a16="http://schemas.microsoft.com/office/drawing/2014/main" id="{B3350F96-ADEF-AB18-89A6-A6E6D0D4CA5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9696" y="1386000"/>
            <a:ext cx="7692304" cy="5472000"/>
          </a:xfrm>
          <a:ln w="25400">
            <a:solidFill>
              <a:srgbClr val="2E379E"/>
            </a:solidFill>
          </a:ln>
        </p:spPr>
      </p:pic>
      <p:pic>
        <p:nvPicPr>
          <p:cNvPr id="6" name="Segnaposto contenuto 6">
            <a:extLst>
              <a:ext uri="{FF2B5EF4-FFF2-40B4-BE49-F238E27FC236}">
                <a16:creationId xmlns:a16="http://schemas.microsoft.com/office/drawing/2014/main" id="{599DAFEE-E2C6-01D5-0C42-E4472828C2B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184" y="1796112"/>
            <a:ext cx="7692304" cy="5472000"/>
          </a:xfrm>
          <a:ln w="25400">
            <a:noFill/>
          </a:ln>
        </p:spPr>
      </p:pic>
      <p:pic>
        <p:nvPicPr>
          <p:cNvPr id="8" name="Segnaposto contenuto 6">
            <a:extLst>
              <a:ext uri="{FF2B5EF4-FFF2-40B4-BE49-F238E27FC236}">
                <a16:creationId xmlns:a16="http://schemas.microsoft.com/office/drawing/2014/main" id="{39C00E88-08EA-E03D-D900-DDAE1ACFCA7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2096" y="1538400"/>
            <a:ext cx="7692304" cy="5472000"/>
          </a:xfrm>
          <a:ln w="25400">
            <a:solidFill>
              <a:srgbClr val="2E379E"/>
            </a:solidFill>
          </a:ln>
        </p:spPr>
      </p:pic>
      <p:pic>
        <p:nvPicPr>
          <p:cNvPr id="2" name="Immagine 1" descr="Second Boer War concentration camps - Wikipedia">
            <a:extLst>
              <a:ext uri="{FF2B5EF4-FFF2-40B4-BE49-F238E27FC236}">
                <a16:creationId xmlns:a16="http://schemas.microsoft.com/office/drawing/2014/main" id="{CED80000-71A1-4BD1-0FC6-FC8BF38D4CC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167908" cy="4032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D6B0BEDD-011C-6E12-C711-83A8EE60135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6168" y="1698662"/>
            <a:ext cx="6865832" cy="515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8011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D5948-FFC0-9184-8A6D-5CF21B389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254D4-51E6-F908-2C58-1D9B782DD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Guerra ispano-americana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324B61-86CB-52A8-786E-977A570D41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(1898)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21613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64DF762-3603-C721-52B7-1482FB6D0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elearning.jpg">
            <a:extLst>
              <a:ext uri="{FF2B5EF4-FFF2-40B4-BE49-F238E27FC236}">
                <a16:creationId xmlns:a16="http://schemas.microsoft.com/office/drawing/2014/main" id="{C6AFB848-06CA-CDBA-7482-D6C1F1E647F6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Segnaposto contenuto 6">
            <a:extLst>
              <a:ext uri="{FF2B5EF4-FFF2-40B4-BE49-F238E27FC236}">
                <a16:creationId xmlns:a16="http://schemas.microsoft.com/office/drawing/2014/main" id="{9D4F6812-2BE7-7493-DB8F-85DAECEA094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9696" y="1386000"/>
            <a:ext cx="7692304" cy="5472000"/>
          </a:xfrm>
          <a:ln w="25400">
            <a:solidFill>
              <a:srgbClr val="2E379E"/>
            </a:solidFill>
          </a:ln>
        </p:spPr>
      </p:pic>
      <p:pic>
        <p:nvPicPr>
          <p:cNvPr id="6" name="Segnaposto contenuto 6">
            <a:extLst>
              <a:ext uri="{FF2B5EF4-FFF2-40B4-BE49-F238E27FC236}">
                <a16:creationId xmlns:a16="http://schemas.microsoft.com/office/drawing/2014/main" id="{0552C6D6-D385-68DA-2836-9E7F786B06E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184" y="1796112"/>
            <a:ext cx="7692304" cy="5472000"/>
          </a:xfrm>
          <a:ln w="25400">
            <a:noFill/>
          </a:ln>
        </p:spPr>
      </p:pic>
      <p:pic>
        <p:nvPicPr>
          <p:cNvPr id="8" name="Segnaposto contenuto 6">
            <a:extLst>
              <a:ext uri="{FF2B5EF4-FFF2-40B4-BE49-F238E27FC236}">
                <a16:creationId xmlns:a16="http://schemas.microsoft.com/office/drawing/2014/main" id="{D04CB330-8F68-F1DE-7A53-84F22863679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2096" y="1538400"/>
            <a:ext cx="7692304" cy="5472000"/>
          </a:xfrm>
          <a:ln w="25400">
            <a:solidFill>
              <a:srgbClr val="2E379E"/>
            </a:solidFill>
          </a:ln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2B793AC-9882-DFF6-A54D-EDD292460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1624" y="735624"/>
            <a:ext cx="7328752" cy="5400000"/>
          </a:xfrm>
          <a:prstGeom prst="rect">
            <a:avLst/>
          </a:prstGeom>
          <a:noFill/>
          <a:ln w="254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2245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C2DDD-17E1-8BC5-A7DC-8C42B13A3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C1A6C-BE9F-CF4B-B217-5D9EDDD27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Guerra cino-giapponese (1894-1895)</a:t>
            </a:r>
            <a:br>
              <a:rPr lang="it-IT" dirty="0"/>
            </a:br>
            <a:r>
              <a:rPr lang="it-IT" dirty="0"/>
              <a:t>e</a:t>
            </a:r>
            <a:br>
              <a:rPr lang="it-IT" dirty="0"/>
            </a:br>
            <a:r>
              <a:rPr lang="it-IT" dirty="0"/>
              <a:t>Guerra russo-giapponese (1904-1905)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33920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6D38550-9F0F-5D27-FEEE-858B685DE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elearning.jpg">
            <a:extLst>
              <a:ext uri="{FF2B5EF4-FFF2-40B4-BE49-F238E27FC236}">
                <a16:creationId xmlns:a16="http://schemas.microsoft.com/office/drawing/2014/main" id="{C4B56C3A-403C-0980-05A8-C3F330EC6147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Segnaposto contenuto 6">
            <a:extLst>
              <a:ext uri="{FF2B5EF4-FFF2-40B4-BE49-F238E27FC236}">
                <a16:creationId xmlns:a16="http://schemas.microsoft.com/office/drawing/2014/main" id="{BFA795F2-0B75-F6C9-23ED-FB9A82979F0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9696" y="1386000"/>
            <a:ext cx="7692304" cy="5472000"/>
          </a:xfrm>
          <a:ln w="25400">
            <a:solidFill>
              <a:srgbClr val="2E379E"/>
            </a:solidFill>
          </a:ln>
        </p:spPr>
      </p:pic>
      <p:pic>
        <p:nvPicPr>
          <p:cNvPr id="6" name="Segnaposto contenuto 6">
            <a:extLst>
              <a:ext uri="{FF2B5EF4-FFF2-40B4-BE49-F238E27FC236}">
                <a16:creationId xmlns:a16="http://schemas.microsoft.com/office/drawing/2014/main" id="{862CA716-A2BB-E9AE-720C-ABE7BF053BA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184" y="1796112"/>
            <a:ext cx="7692304" cy="5472000"/>
          </a:xfrm>
          <a:ln w="25400">
            <a:noFill/>
          </a:ln>
        </p:spPr>
      </p:pic>
      <p:pic>
        <p:nvPicPr>
          <p:cNvPr id="8" name="Segnaposto contenuto 6">
            <a:extLst>
              <a:ext uri="{FF2B5EF4-FFF2-40B4-BE49-F238E27FC236}">
                <a16:creationId xmlns:a16="http://schemas.microsoft.com/office/drawing/2014/main" id="{2A777002-1C10-D6BA-C0B5-DFFC1A8EA27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2096" y="1538400"/>
            <a:ext cx="7692304" cy="5472000"/>
          </a:xfrm>
          <a:ln w="25400">
            <a:solidFill>
              <a:srgbClr val="2E379E"/>
            </a:solidFill>
          </a:ln>
        </p:spPr>
      </p:pic>
      <p:pic>
        <p:nvPicPr>
          <p:cNvPr id="3" name="Picture 2" descr="First Sino-Japanese War | Facts, Definition, History, &amp; Causes | Britannica">
            <a:extLst>
              <a:ext uri="{FF2B5EF4-FFF2-40B4-BE49-F238E27FC236}">
                <a16:creationId xmlns:a16="http://schemas.microsoft.com/office/drawing/2014/main" id="{2375C376-3B0B-B774-F8A4-B79D1AA99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79869" cy="6084000"/>
          </a:xfrm>
          <a:prstGeom prst="rect">
            <a:avLst/>
          </a:prstGeom>
          <a:noFill/>
          <a:ln w="254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8E3E59B-86BC-DD1D-6624-7CD8E9652F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6460" y="2646000"/>
            <a:ext cx="6385540" cy="4212000"/>
          </a:xfrm>
          <a:prstGeom prst="rect">
            <a:avLst/>
          </a:prstGeom>
          <a:ln w="25400">
            <a:noFill/>
          </a:ln>
        </p:spPr>
      </p:pic>
    </p:spTree>
    <p:extLst>
      <p:ext uri="{BB962C8B-B14F-4D97-AF65-F5344CB8AC3E}">
        <p14:creationId xmlns:p14="http://schemas.microsoft.com/office/powerpoint/2010/main" val="32145307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Confronto tra due immagini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Immagine A</a:t>
            </a:r>
          </a:p>
        </p:txBody>
      </p:sp>
      <p:pic>
        <p:nvPicPr>
          <p:cNvPr id="4" name="Picture Placeholder 3" descr="cmp_a.jpg"/>
          <p:cNvPicPr>
            <a:picLocks noGrp="1" noChangeAspect="1"/>
          </p:cNvPicPr>
          <p:nvPr>
            <p:ph type="pic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t>Didascalia: fonte, data, che cosa mostra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t>Immagine B</a:t>
            </a:r>
          </a:p>
        </p:txBody>
      </p:sp>
      <p:pic>
        <p:nvPicPr>
          <p:cNvPr id="7" name="Picture Placeholder 6" descr="cmp_b.jpg"/>
          <p:cNvPicPr>
            <a:picLocks noGrp="1" noChangeAspect="1"/>
          </p:cNvPicPr>
          <p:nvPr>
            <p:ph type="pic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Text Placeholder 7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t>Didascalia: fonte, data, che cosa mostra</a:t>
            </a:r>
          </a:p>
        </p:txBody>
      </p:sp>
      <p:pic>
        <p:nvPicPr>
          <p:cNvPr id="9" name="Segnaposto contenuto 10">
            <a:extLst>
              <a:ext uri="{FF2B5EF4-FFF2-40B4-BE49-F238E27FC236}">
                <a16:creationId xmlns:a16="http://schemas.microsoft.com/office/drawing/2014/main" id="{43980E8B-68E8-BE1F-1246-3560E51F732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923" y="1381860"/>
            <a:ext cx="5627553" cy="4356000"/>
          </a:xfrm>
          <a:prstGeom prst="rect">
            <a:avLst/>
          </a:prstGeom>
          <a:ln w="25400">
            <a:noFill/>
          </a:ln>
        </p:spPr>
      </p:pic>
      <p:pic>
        <p:nvPicPr>
          <p:cNvPr id="10" name="Segnaposto contenuto 12">
            <a:extLst>
              <a:ext uri="{FF2B5EF4-FFF2-40B4-BE49-F238E27FC236}">
                <a16:creationId xmlns:a16="http://schemas.microsoft.com/office/drawing/2014/main" id="{8F3274F6-ED28-E023-400A-274DD5B93B7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1953" y="2133511"/>
            <a:ext cx="5181600" cy="3604349"/>
          </a:xfrm>
          <a:prstGeom prst="rect">
            <a:avLst/>
          </a:prstGeom>
          <a:ln w="2540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oria contemporanea">
  <a:themeElements>
    <a:clrScheme name="Storia contemporanea">
      <a:dk1>
        <a:srgbClr val="20232A"/>
      </a:dk1>
      <a:lt1>
        <a:srgbClr val="FFFFFF"/>
      </a:lt1>
      <a:dk2>
        <a:srgbClr val="5B6270"/>
      </a:dk2>
      <a:lt2>
        <a:srgbClr val="F3F4F6"/>
      </a:lt2>
      <a:accent1>
        <a:srgbClr val="D42A23"/>
      </a:accent1>
      <a:accent2>
        <a:srgbClr val="20232A"/>
      </a:accent2>
      <a:accent3>
        <a:srgbClr val="5B6270"/>
      </a:accent3>
      <a:accent4>
        <a:srgbClr val="FF6A61"/>
      </a:accent4>
      <a:accent5>
        <a:srgbClr val="8A93A0"/>
      </a:accent5>
      <a:accent6>
        <a:srgbClr val="6B7A2E"/>
      </a:accent6>
      <a:hlink>
        <a:srgbClr val="C4241D"/>
      </a:hlink>
      <a:folHlink>
        <a:srgbClr val="5B6270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464</Words>
  <Application>Microsoft Macintosh PowerPoint</Application>
  <PresentationFormat>Widescreen</PresentationFormat>
  <Paragraphs>96</Paragraphs>
  <Slides>25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3" baseType="lpstr">
      <vt:lpstr>Arial</vt:lpstr>
      <vt:lpstr>Calibri</vt:lpstr>
      <vt:lpstr>Cambria</vt:lpstr>
      <vt:lpstr>Font di sistema regolare</vt:lpstr>
      <vt:lpstr>Times New Roman</vt:lpstr>
      <vt:lpstr>verdana</vt:lpstr>
      <vt:lpstr>Wingdings</vt:lpstr>
      <vt:lpstr>Storia contemporanea</vt:lpstr>
      <vt:lpstr>Imperialismo</vt:lpstr>
      <vt:lpstr>L’apocalisse della modernità</vt:lpstr>
      <vt:lpstr>L’espansione coloniale europea</vt:lpstr>
      <vt:lpstr>Presentazione standard di PowerPoint</vt:lpstr>
      <vt:lpstr>espansione coloniale europea</vt:lpstr>
      <vt:lpstr>Adriano roccucci, La colonizzazione del mondo (1830-1914)</vt:lpstr>
      <vt:lpstr>Presentazione standard di PowerPoint</vt:lpstr>
      <vt:lpstr>Teorie dell’imperialismo</vt:lpstr>
      <vt:lpstr>imperialismo</vt:lpstr>
      <vt:lpstr>imperialismo</vt:lpstr>
      <vt:lpstr>Raccogli il fardello dell’uomo bianco </vt:lpstr>
      <vt:lpstr>Scramble for Africa</vt:lpstr>
      <vt:lpstr>Presentazione standard di PowerPoint</vt:lpstr>
      <vt:lpstr>Presentazione standard di PowerPoint</vt:lpstr>
      <vt:lpstr>Rivalità coloniali</vt:lpstr>
      <vt:lpstr>The Great Game</vt:lpstr>
      <vt:lpstr>Fashoda (1898)</vt:lpstr>
      <vt:lpstr>Guerre anglo-boere</vt:lpstr>
      <vt:lpstr>Presentazione standard di PowerPoint</vt:lpstr>
      <vt:lpstr>Presentazione standard di PowerPoint</vt:lpstr>
      <vt:lpstr>Guerra ispano-americana</vt:lpstr>
      <vt:lpstr>Presentazione standard di PowerPoint</vt:lpstr>
      <vt:lpstr>Guerra cino-giapponese (1894-1895) e Guerra russo-giapponese (1904-1905)</vt:lpstr>
      <vt:lpstr>Presentazione standard di PowerPoint</vt:lpstr>
      <vt:lpstr>Confronto tra due immagini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Modello lezione – Storia contemporanea</dc:title>
  <dc:subject>PptxGenJS Presentation</dc:subject>
  <dc:creator>PptxGenJS</dc:creator>
  <cp:lastModifiedBy>maddalena carli</cp:lastModifiedBy>
  <cp:revision>7</cp:revision>
  <dcterms:created xsi:type="dcterms:W3CDTF">2026-09-21T05:41:18Z</dcterms:created>
  <dcterms:modified xsi:type="dcterms:W3CDTF">2026-10-01T17:14:14Z</dcterms:modified>
</cp:coreProperties>
</file>