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Nessun contratto temporaneo</c:v>
          </c:tx>
          <c:spPr>
            <a:solidFill>
              <a:srgbClr val="209B8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Lombardia</c:v>
              </c:pt>
              <c:pt idx="1">
                <c:v>Toscana</c:v>
              </c:pt>
              <c:pt idx="2">
                <c:v>Abruzzo</c:v>
              </c:pt>
              <c:pt idx="3">
                <c:v>Calabria</c:v>
              </c:pt>
            </c:strLit>
          </c:cat>
          <c:val>
            <c:numLit>
              <c:formatCode>General</c:formatCode>
              <c:ptCount val="4"/>
              <c:pt idx="0">
                <c:v>61.5</c:v>
              </c:pt>
              <c:pt idx="1">
                <c:v>61.7</c:v>
              </c:pt>
              <c:pt idx="2">
                <c:v>61.6</c:v>
              </c:pt>
              <c:pt idx="3">
                <c:v>63.2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3EF-EC45-8294-6C6FD53CB831}"/>
            </c:ext>
          </c:extLst>
        </c:ser>
        <c:ser>
          <c:idx val="1"/>
          <c:order val="1"/>
          <c:tx>
            <c:v>Fino al 20%</c:v>
          </c:tx>
          <c:spPr>
            <a:solidFill>
              <a:srgbClr val="F2B84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Lombardia</c:v>
              </c:pt>
              <c:pt idx="1">
                <c:v>Toscana</c:v>
              </c:pt>
              <c:pt idx="2">
                <c:v>Abruzzo</c:v>
              </c:pt>
              <c:pt idx="3">
                <c:v>Calabria</c:v>
              </c:pt>
            </c:strLit>
          </c:cat>
          <c:val>
            <c:numLit>
              <c:formatCode>General</c:formatCode>
              <c:ptCount val="4"/>
              <c:pt idx="0">
                <c:v>24.2</c:v>
              </c:pt>
              <c:pt idx="1">
                <c:v>21.7</c:v>
              </c:pt>
              <c:pt idx="2">
                <c:v>19.2</c:v>
              </c:pt>
              <c:pt idx="3">
                <c:v>18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33EF-EC45-8294-6C6FD53CB831}"/>
            </c:ext>
          </c:extLst>
        </c:ser>
        <c:ser>
          <c:idx val="2"/>
          <c:order val="2"/>
          <c:tx>
            <c:v>Oltre il 20%</c:v>
          </c:tx>
          <c:spPr>
            <a:solidFill>
              <a:srgbClr val="E66B5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Lombardia</c:v>
              </c:pt>
              <c:pt idx="1">
                <c:v>Toscana</c:v>
              </c:pt>
              <c:pt idx="2">
                <c:v>Abruzzo</c:v>
              </c:pt>
              <c:pt idx="3">
                <c:v>Calabria</c:v>
              </c:pt>
            </c:strLit>
          </c:cat>
          <c:val>
            <c:numLit>
              <c:formatCode>General</c:formatCode>
              <c:ptCount val="4"/>
              <c:pt idx="0">
                <c:v>14.3</c:v>
              </c:pt>
              <c:pt idx="1">
                <c:v>16.600000000000001</c:v>
              </c:pt>
              <c:pt idx="2">
                <c:v>19.2</c:v>
              </c:pt>
              <c:pt idx="3">
                <c:v>18.8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33EF-EC45-8294-6C6FD53CB8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Lombardia</c:v>
          </c:tx>
          <c:spPr>
            <a:solidFill>
              <a:srgbClr val="213654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Stagisti</c:v>
              </c:pt>
              <c:pt idx="1">
                <c:v>Apprendisti</c:v>
              </c:pt>
              <c:pt idx="2">
                <c:v>Somministrazione</c:v>
              </c:pt>
              <c:pt idx="3">
                <c:v>Collaborazioni / P. IVA</c:v>
              </c:pt>
            </c:strLit>
          </c:cat>
          <c:val>
            <c:numLit>
              <c:formatCode>General</c:formatCode>
              <c:ptCount val="4"/>
              <c:pt idx="0">
                <c:v>29.4</c:v>
              </c:pt>
              <c:pt idx="1">
                <c:v>42.9</c:v>
              </c:pt>
              <c:pt idx="2">
                <c:v>21.6</c:v>
              </c:pt>
              <c:pt idx="3">
                <c:v>52.2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CBD-2F46-B520-F05C917909D1}"/>
            </c:ext>
          </c:extLst>
        </c:ser>
        <c:ser>
          <c:idx val="1"/>
          <c:order val="1"/>
          <c:tx>
            <c:v>Toscana</c:v>
          </c:tx>
          <c:spPr>
            <a:solidFill>
              <a:srgbClr val="209B8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Stagisti</c:v>
              </c:pt>
              <c:pt idx="1">
                <c:v>Apprendisti</c:v>
              </c:pt>
              <c:pt idx="2">
                <c:v>Somministrazione</c:v>
              </c:pt>
              <c:pt idx="3">
                <c:v>Collaborazioni / P. IVA</c:v>
              </c:pt>
            </c:strLit>
          </c:cat>
          <c:val>
            <c:numLit>
              <c:formatCode>General</c:formatCode>
              <c:ptCount val="4"/>
              <c:pt idx="0">
                <c:v>29.7</c:v>
              </c:pt>
              <c:pt idx="1">
                <c:v>55</c:v>
              </c:pt>
              <c:pt idx="2">
                <c:v>15</c:v>
              </c:pt>
              <c:pt idx="3">
                <c:v>42.9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2CBD-2F46-B520-F05C917909D1}"/>
            </c:ext>
          </c:extLst>
        </c:ser>
        <c:ser>
          <c:idx val="2"/>
          <c:order val="2"/>
          <c:tx>
            <c:v>Abruzzo</c:v>
          </c:tx>
          <c:spPr>
            <a:solidFill>
              <a:srgbClr val="F2B84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Stagisti</c:v>
              </c:pt>
              <c:pt idx="1">
                <c:v>Apprendisti</c:v>
              </c:pt>
              <c:pt idx="2">
                <c:v>Somministrazione</c:v>
              </c:pt>
              <c:pt idx="3">
                <c:v>Collaborazioni / P. IVA</c:v>
              </c:pt>
            </c:strLit>
          </c:cat>
          <c:val>
            <c:numLit>
              <c:formatCode>General</c:formatCode>
              <c:ptCount val="4"/>
              <c:pt idx="0">
                <c:v>29.5</c:v>
              </c:pt>
              <c:pt idx="1">
                <c:v>44</c:v>
              </c:pt>
              <c:pt idx="2">
                <c:v>16.3</c:v>
              </c:pt>
              <c:pt idx="3">
                <c:v>51.2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2CBD-2F46-B520-F05C917909D1}"/>
            </c:ext>
          </c:extLst>
        </c:ser>
        <c:ser>
          <c:idx val="3"/>
          <c:order val="3"/>
          <c:tx>
            <c:v>Calabria</c:v>
          </c:tx>
          <c:spPr>
            <a:solidFill>
              <a:srgbClr val="E66B5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Stagisti</c:v>
              </c:pt>
              <c:pt idx="1">
                <c:v>Apprendisti</c:v>
              </c:pt>
              <c:pt idx="2">
                <c:v>Somministrazione</c:v>
              </c:pt>
              <c:pt idx="3">
                <c:v>Collaborazioni / P. IVA</c:v>
              </c:pt>
            </c:strLit>
          </c:cat>
          <c:val>
            <c:numLit>
              <c:formatCode>General</c:formatCode>
              <c:ptCount val="4"/>
              <c:pt idx="0">
                <c:v>26.9</c:v>
              </c:pt>
              <c:pt idx="1">
                <c:v>43.6</c:v>
              </c:pt>
              <c:pt idx="2">
                <c:v>3.2</c:v>
              </c:pt>
              <c:pt idx="3">
                <c:v>59.6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2CBD-2F46-B520-F05C917909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7DEE8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81656E-C35A-4494-9BC2-270A2E52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F874361-AAF0-4829-A600-F9307C7AC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D39CDC48-7E0E-4502-A2B1-0622C6065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760BDD2-DFB5-48AB-B307-5B42077EA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F95032E-6B22-4B69-8213-FBCCCE926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7A420A6-AA7E-4915-9D02-3DE562F10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8F696E4-72E6-4F60-8901-31A59F403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B67C8337-1F11-43BA-A65C-CC90168D918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859071F-C91C-42B5-9684-D9BB3444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110A451-962D-46CA-A170-F1DC43C4C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7B5B7526-8E3E-4F52-BDA7-82E255339F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6FDBAA8-C040-4329-913E-A8639423B329}"/>
              </a:ext>
            </a:extLst>
          </p:cNvPr>
          <p:cNvSpPr>
            <a:spLocks noGrp="1"/>
          </p:cNvSpPr>
          <p:nvPr/>
        </p:nvSpPr>
        <p:spPr>
          <a:xfrm>
            <a:off x="3905250" y="0"/>
            <a:ext cx="171450" cy="6858000"/>
          </a:xfrm>
          <a:prstGeom prst="rect">
            <a:avLst/>
          </a:prstGeom>
          <a:solidFill>
            <a:srgbClr val="B6D24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0A132A-3A34-4BC9-A0DC-1E93D01E4C30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6318E4C-BB5D-487C-9EEA-306167CA9C18}"/>
              </a:ext>
            </a:extLst>
          </p:cNvPr>
          <p:cNvSpPr>
            <a:spLocks noGrp="1"/>
          </p:cNvSpPr>
          <p:nvPr/>
        </p:nvSpPr>
        <p:spPr>
          <a:xfrm>
            <a:off x="4572000" y="1238250"/>
            <a:ext cx="6572250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300" b="1">
                <a:solidFill>
                  <a:srgbClr val="FFFFFF"/>
                </a:solidFill>
              </a:defRPr>
            </a:defPPr>
          </a:lstStyle>
          <a:p>
            <a:pPr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Contratti, organizzazione</a:t>
            </a:r>
          </a:p>
          <a:p>
            <a:pPr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del lavoro e relazioni</a:t>
            </a:r>
          </a:p>
          <a:p>
            <a:pPr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nelle PMI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7B22C1-ECE9-41CD-8322-85F429DECBB7}"/>
              </a:ext>
            </a:extLst>
          </p:cNvPr>
          <p:cNvSpPr>
            <a:spLocks noGrp="1"/>
          </p:cNvSpPr>
          <p:nvPr/>
        </p:nvSpPr>
        <p:spPr>
          <a:xfrm>
            <a:off x="4610100" y="3857625"/>
            <a:ext cx="619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DCEAF7"/>
                </a:solidFill>
              </a:defRPr>
            </a:defPPr>
          </a:lstStyle>
          <a:p>
            <a:pPr>
              <a:defRPr sz="1575" b="0">
                <a:solidFill>
                  <a:srgbClr val="DCEAF7"/>
                </a:solidFill>
              </a:defRPr>
            </a:pPr>
            <a:r>
              <a:rPr sz="1575" b="0">
                <a:solidFill>
                  <a:srgbClr val="DCEAF7"/>
                </a:solidFill>
              </a:rPr>
              <a:t>Bonus, conciliazione vita-lavoro, turnover e conflitto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169F90B-D7C8-4056-85F2-DBEAB2079B05}"/>
              </a:ext>
            </a:extLst>
          </p:cNvPr>
          <p:cNvSpPr>
            <a:spLocks noGrp="1"/>
          </p:cNvSpPr>
          <p:nvPr/>
        </p:nvSpPr>
        <p:spPr>
          <a:xfrm>
            <a:off x="4610100" y="4857750"/>
            <a:ext cx="4095750" cy="19050"/>
          </a:xfrm>
          <a:prstGeom prst="rect">
            <a:avLst/>
          </a:prstGeom>
          <a:solidFill>
            <a:srgbClr val="B6D24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E518347-218F-43B0-9503-22C7FB8F1A06}"/>
              </a:ext>
            </a:extLst>
          </p:cNvPr>
          <p:cNvSpPr>
            <a:spLocks noGrp="1"/>
          </p:cNvSpPr>
          <p:nvPr/>
        </p:nvSpPr>
        <p:spPr>
          <a:xfrm>
            <a:off x="4610100" y="5095875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24216A8-80B8-4B0B-99DF-8F060F67AFA4}"/>
              </a:ext>
            </a:extLst>
          </p:cNvPr>
          <p:cNvSpPr>
            <a:spLocks noGrp="1"/>
          </p:cNvSpPr>
          <p:nvPr/>
        </p:nvSpPr>
        <p:spPr>
          <a:xfrm>
            <a:off x="4610100" y="5476875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CEAF7"/>
                </a:solidFill>
              </a:defRPr>
            </a:defPPr>
          </a:lstStyle>
          <a:p>
            <a:pPr>
              <a:defRPr sz="1050" b="0">
                <a:solidFill>
                  <a:srgbClr val="DCEAF7"/>
                </a:solidFill>
              </a:defRPr>
            </a:pPr>
            <a:r>
              <a:rPr sz="1050" b="0">
                <a:solidFill>
                  <a:srgbClr val="DCEAF7"/>
                </a:solidFill>
              </a:rPr>
              <a:t>Lezione visuale con dati, evidenze qualitative e casi di discussione</a:t>
            </a:r>
          </a:p>
        </p:txBody>
      </p:sp>
    </p:spTree>
    <p:extLst>
      <p:ext uri="{BB962C8B-B14F-4D97-AF65-F5344CB8AC3E}">
        <p14:creationId xmlns:p14="http://schemas.microsoft.com/office/powerpoint/2010/main" val="214301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65B1E9E9-440C-4818-B569-8E16959E4F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B4A4C91-7D05-4677-A5F9-8F2F9ED901E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E13AE3C-66F0-400A-B288-643BD47C875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La lezione in cinque domande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B47BAFD-4C04-41DF-9528-A752C29E157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00754CF-3453-49CC-838F-7CCDC5D6491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3B7DD46-C33F-49C9-92FC-FF298CDD3E4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BB6376D-4C24-4D80-B25A-99A06E559665}"/>
              </a:ext>
            </a:extLst>
          </p:cNvPr>
          <p:cNvSpPr>
            <a:spLocks noGrp="1"/>
          </p:cNvSpPr>
          <p:nvPr/>
        </p:nvSpPr>
        <p:spPr>
          <a:xfrm>
            <a:off x="742950" y="1666875"/>
            <a:ext cx="57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09B8B"/>
                </a:solidFill>
              </a:defRPr>
            </a:defPPr>
          </a:lstStyle>
          <a:p>
            <a:pPr>
              <a:defRPr sz="1800" b="1">
                <a:solidFill>
                  <a:srgbClr val="209B8B"/>
                </a:solidFill>
              </a:defRPr>
            </a:pPr>
            <a:r>
              <a:rPr sz="1800" b="1">
                <a:solidFill>
                  <a:srgbClr val="209B8B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8D76CAAA-4631-4E19-A413-6A1C3B9BF668}"/>
              </a:ext>
            </a:extLst>
          </p:cNvPr>
          <p:cNvSpPr>
            <a:spLocks noGrp="1"/>
          </p:cNvSpPr>
          <p:nvPr/>
        </p:nvSpPr>
        <p:spPr>
          <a:xfrm>
            <a:off x="1381125" y="1876425"/>
            <a:ext cx="428625" cy="0"/>
          </a:xfrm>
          <a:prstGeom prst="line">
            <a:avLst/>
          </a:prstGeom>
          <a:noFill/>
          <a:ln w="38100">
            <a:solidFill>
              <a:srgbClr val="B6D2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B5E26C1-EDA3-4053-9C3C-953D30068486}"/>
              </a:ext>
            </a:extLst>
          </p:cNvPr>
          <p:cNvSpPr>
            <a:spLocks noGrp="1"/>
          </p:cNvSpPr>
          <p:nvPr/>
        </p:nvSpPr>
        <p:spPr>
          <a:xfrm>
            <a:off x="2000250" y="1666875"/>
            <a:ext cx="304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Quali contratti?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1622E9F-5F84-4C79-A763-BC943BBCE00E}"/>
              </a:ext>
            </a:extLst>
          </p:cNvPr>
          <p:cNvSpPr>
            <a:spLocks noGrp="1"/>
          </p:cNvSpPr>
          <p:nvPr/>
        </p:nvSpPr>
        <p:spPr>
          <a:xfrm>
            <a:off x="5334000" y="1666875"/>
            <a:ext cx="542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Stabilità e lavoro non standard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4D95696-E9A1-4F24-8202-30BE45E6D562}"/>
              </a:ext>
            </a:extLst>
          </p:cNvPr>
          <p:cNvSpPr>
            <a:spLocks noGrp="1"/>
          </p:cNvSpPr>
          <p:nvPr/>
        </p:nvSpPr>
        <p:spPr>
          <a:xfrm>
            <a:off x="742950" y="2533650"/>
            <a:ext cx="57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09B8B"/>
                </a:solidFill>
              </a:defRPr>
            </a:defPPr>
          </a:lstStyle>
          <a:p>
            <a:pPr>
              <a:defRPr sz="1800" b="1">
                <a:solidFill>
                  <a:srgbClr val="209B8B"/>
                </a:solidFill>
              </a:defRPr>
            </a:pPr>
            <a:r>
              <a:rPr sz="1800" b="1">
                <a:solidFill>
                  <a:srgbClr val="209B8B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3E5E8791-4952-4434-99EE-07F1A835727D}"/>
              </a:ext>
            </a:extLst>
          </p:cNvPr>
          <p:cNvSpPr>
            <a:spLocks noGrp="1"/>
          </p:cNvSpPr>
          <p:nvPr/>
        </p:nvSpPr>
        <p:spPr>
          <a:xfrm>
            <a:off x="1381125" y="2743200"/>
            <a:ext cx="428625" cy="0"/>
          </a:xfrm>
          <a:prstGeom prst="line">
            <a:avLst/>
          </a:prstGeom>
          <a:noFill/>
          <a:ln w="38100">
            <a:solidFill>
              <a:srgbClr val="B6D2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0C93150-B13D-4AF0-815C-ED3828E25E79}"/>
              </a:ext>
            </a:extLst>
          </p:cNvPr>
          <p:cNvSpPr>
            <a:spLocks noGrp="1"/>
          </p:cNvSpPr>
          <p:nvPr/>
        </p:nvSpPr>
        <p:spPr>
          <a:xfrm>
            <a:off x="2000250" y="2533650"/>
            <a:ext cx="304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Come si organizza?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96BA5ED-4066-464D-BD15-0DA62AADCFF5}"/>
              </a:ext>
            </a:extLst>
          </p:cNvPr>
          <p:cNvSpPr>
            <a:spLocks noGrp="1"/>
          </p:cNvSpPr>
          <p:nvPr/>
        </p:nvSpPr>
        <p:spPr>
          <a:xfrm>
            <a:off x="5334000" y="2533650"/>
            <a:ext cx="542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Orari, mansioni e outsourcing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D9E3168-6929-46DF-A8B2-9D8E05333699}"/>
              </a:ext>
            </a:extLst>
          </p:cNvPr>
          <p:cNvSpPr>
            <a:spLocks noGrp="1"/>
          </p:cNvSpPr>
          <p:nvPr/>
        </p:nvSpPr>
        <p:spPr>
          <a:xfrm>
            <a:off x="742950" y="3400425"/>
            <a:ext cx="57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09B8B"/>
                </a:solidFill>
              </a:defRPr>
            </a:defPPr>
          </a:lstStyle>
          <a:p>
            <a:pPr>
              <a:defRPr sz="1800" b="1">
                <a:solidFill>
                  <a:srgbClr val="209B8B"/>
                </a:solidFill>
              </a:defRPr>
            </a:pPr>
            <a:r>
              <a:rPr sz="1800" b="1">
                <a:solidFill>
                  <a:srgbClr val="209B8B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976A59A7-C837-4ED8-B36F-FA1B88A5E08D}"/>
              </a:ext>
            </a:extLst>
          </p:cNvPr>
          <p:cNvSpPr>
            <a:spLocks noGrp="1"/>
          </p:cNvSpPr>
          <p:nvPr/>
        </p:nvSpPr>
        <p:spPr>
          <a:xfrm>
            <a:off x="1381125" y="3609975"/>
            <a:ext cx="428625" cy="0"/>
          </a:xfrm>
          <a:prstGeom prst="line">
            <a:avLst/>
          </a:prstGeom>
          <a:noFill/>
          <a:ln w="38100">
            <a:solidFill>
              <a:srgbClr val="B6D2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A95093E-B3EC-44A4-96E6-22DA6F145BBB}"/>
              </a:ext>
            </a:extLst>
          </p:cNvPr>
          <p:cNvSpPr>
            <a:spLocks noGrp="1"/>
          </p:cNvSpPr>
          <p:nvPr/>
        </p:nvSpPr>
        <p:spPr>
          <a:xfrm>
            <a:off x="2000250" y="3400425"/>
            <a:ext cx="304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Come si remunera?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94100C9-C347-49C5-AE9A-6A9AFB432365}"/>
              </a:ext>
            </a:extLst>
          </p:cNvPr>
          <p:cNvSpPr>
            <a:spLocks noGrp="1"/>
          </p:cNvSpPr>
          <p:nvPr/>
        </p:nvSpPr>
        <p:spPr>
          <a:xfrm>
            <a:off x="5334000" y="3400425"/>
            <a:ext cx="542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Retribuzioni, bonus e incentivi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CF3694F-4C2F-4A6C-8100-47CD0D71FDA1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57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09B8B"/>
                </a:solidFill>
              </a:defRPr>
            </a:defPPr>
          </a:lstStyle>
          <a:p>
            <a:pPr>
              <a:defRPr sz="1800" b="1">
                <a:solidFill>
                  <a:srgbClr val="209B8B"/>
                </a:solidFill>
              </a:defRPr>
            </a:pPr>
            <a:r>
              <a:rPr sz="1800" b="1">
                <a:solidFill>
                  <a:srgbClr val="209B8B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57903FB5-F27A-4794-8FEC-52392A2A778C}"/>
              </a:ext>
            </a:extLst>
          </p:cNvPr>
          <p:cNvSpPr>
            <a:spLocks noGrp="1"/>
          </p:cNvSpPr>
          <p:nvPr/>
        </p:nvSpPr>
        <p:spPr>
          <a:xfrm>
            <a:off x="1381125" y="4476750"/>
            <a:ext cx="428625" cy="0"/>
          </a:xfrm>
          <a:prstGeom prst="line">
            <a:avLst/>
          </a:prstGeom>
          <a:noFill/>
          <a:ln w="38100">
            <a:solidFill>
              <a:srgbClr val="B6D2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3D2BA6A-FFC9-44DD-8FEC-20B4700CD299}"/>
              </a:ext>
            </a:extLst>
          </p:cNvPr>
          <p:cNvSpPr>
            <a:spLocks noGrp="1"/>
          </p:cNvSpPr>
          <p:nvPr/>
        </p:nvSpPr>
        <p:spPr>
          <a:xfrm>
            <a:off x="2000250" y="4267200"/>
            <a:ext cx="304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Come si concilia?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3369ACF-8D72-4BC2-ADDC-071B9361A052}"/>
              </a:ext>
            </a:extLst>
          </p:cNvPr>
          <p:cNvSpPr>
            <a:spLocks noGrp="1"/>
          </p:cNvSpPr>
          <p:nvPr/>
        </p:nvSpPr>
        <p:spPr>
          <a:xfrm>
            <a:off x="5334000" y="4267200"/>
            <a:ext cx="542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Accordi formali e informali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289AF5B-48A9-4049-97C8-81A0F9FF2931}"/>
              </a:ext>
            </a:extLst>
          </p:cNvPr>
          <p:cNvSpPr>
            <a:spLocks noGrp="1"/>
          </p:cNvSpPr>
          <p:nvPr/>
        </p:nvSpPr>
        <p:spPr>
          <a:xfrm>
            <a:off x="742950" y="5133975"/>
            <a:ext cx="57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09B8B"/>
                </a:solidFill>
              </a:defRPr>
            </a:defPPr>
          </a:lstStyle>
          <a:p>
            <a:pPr>
              <a:defRPr sz="1800" b="1">
                <a:solidFill>
                  <a:srgbClr val="209B8B"/>
                </a:solidFill>
              </a:defRPr>
            </a:pPr>
            <a:r>
              <a:rPr sz="1800" b="1">
                <a:solidFill>
                  <a:srgbClr val="209B8B"/>
                </a:solidFill>
              </a:rPr>
              <a:t>05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3B6A2439-B60D-4D35-B57C-871F629A8A2F}"/>
              </a:ext>
            </a:extLst>
          </p:cNvPr>
          <p:cNvSpPr>
            <a:spLocks noGrp="1"/>
          </p:cNvSpPr>
          <p:nvPr/>
        </p:nvSpPr>
        <p:spPr>
          <a:xfrm>
            <a:off x="1381125" y="5343525"/>
            <a:ext cx="428625" cy="0"/>
          </a:xfrm>
          <a:prstGeom prst="line">
            <a:avLst/>
          </a:prstGeom>
          <a:noFill/>
          <a:ln w="38100">
            <a:solidFill>
              <a:srgbClr val="B6D2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EE92067-96CF-4F0D-A8EC-445B964FF1C9}"/>
              </a:ext>
            </a:extLst>
          </p:cNvPr>
          <p:cNvSpPr>
            <a:spLocks noGrp="1"/>
          </p:cNvSpPr>
          <p:nvPr/>
        </p:nvSpPr>
        <p:spPr>
          <a:xfrm>
            <a:off x="2000250" y="5133975"/>
            <a:ext cx="304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Perché si esce?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D2942E8-7A2B-478A-A8D3-8985830F1178}"/>
              </a:ext>
            </a:extLst>
          </p:cNvPr>
          <p:cNvSpPr>
            <a:spLocks noGrp="1"/>
          </p:cNvSpPr>
          <p:nvPr/>
        </p:nvSpPr>
        <p:spPr>
          <a:xfrm>
            <a:off x="5334000" y="5133975"/>
            <a:ext cx="542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Turnover, conflitto e crisi</a:t>
            </a:r>
          </a:p>
        </p:txBody>
      </p:sp>
    </p:spTree>
    <p:extLst>
      <p:ext uri="{BB962C8B-B14F-4D97-AF65-F5344CB8AC3E}">
        <p14:creationId xmlns:p14="http://schemas.microsoft.com/office/powerpoint/2010/main" val="206016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FAA1B346-E09B-442C-87C3-A901DB033A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32B0072-9664-420F-848E-5F76D60FE38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18058FF-BAA3-40F3-899A-199648A3E2B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Nella maggioranza delle PMI non compaiono contratti temporanei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A9EF114-8F57-42CE-8569-1BF64EDB7756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Quota di imprese per incidenza dei contratti temporanei,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1F09648D-172B-4BF8-B08C-877870A8A50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0B16DB6-59E6-4184-92B2-6F3A7A7B3C8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873378A-8E6D-40D5-837C-5EDD604342A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03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7B2CE48D-F550-42C6-91FD-81FCE4A515AA}"/>
              </a:ext>
            </a:extLst>
          </p:cNvPr>
          <p:cNvGraphicFramePr/>
          <p:nvPr/>
        </p:nvGraphicFramePr>
        <p:xfrm>
          <a:off x="857250" y="1762125"/>
          <a:ext cx="752475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89999F4-7D39-4A8F-855A-9EE74A752475}"/>
              </a:ext>
            </a:extLst>
          </p:cNvPr>
          <p:cNvSpPr>
            <a:spLocks noGrp="1"/>
          </p:cNvSpPr>
          <p:nvPr/>
        </p:nvSpPr>
        <p:spPr>
          <a:xfrm>
            <a:off x="8763000" y="1952625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B6D29F4-F5A2-4A0D-8CFA-C440E951EC5A}"/>
              </a:ext>
            </a:extLst>
          </p:cNvPr>
          <p:cNvSpPr>
            <a:spLocks noGrp="1"/>
          </p:cNvSpPr>
          <p:nvPr/>
        </p:nvSpPr>
        <p:spPr>
          <a:xfrm>
            <a:off x="9001125" y="21907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6233A"/>
                </a:solidFill>
              </a:defRPr>
            </a:defPPr>
          </a:lstStyle>
          <a:p>
            <a:pPr>
              <a:defRPr sz="1425" b="1">
                <a:solidFill>
                  <a:srgbClr val="16233A"/>
                </a:solidFill>
              </a:defRPr>
            </a:pPr>
            <a:r>
              <a:rPr sz="1425" b="1">
                <a:solidFill>
                  <a:srgbClr val="16233A"/>
                </a:solidFill>
              </a:rPr>
              <a:t>Lettura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D098C0F-99E6-489F-A12B-7EA35AB8E036}"/>
              </a:ext>
            </a:extLst>
          </p:cNvPr>
          <p:cNvSpPr>
            <a:spLocks noGrp="1"/>
          </p:cNvSpPr>
          <p:nvPr/>
        </p:nvSpPr>
        <p:spPr>
          <a:xfrm>
            <a:off x="9001125" y="2667000"/>
            <a:ext cx="2095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67085"/>
                </a:solidFill>
              </a:defRPr>
            </a:defPPr>
          </a:lstStyle>
          <a:p>
            <a:pPr>
              <a:defRPr sz="1275" b="0">
                <a:solidFill>
                  <a:srgbClr val="667085"/>
                </a:solidFill>
              </a:defRPr>
            </a:pPr>
            <a:r>
              <a:rPr sz="1275" b="0">
                <a:solidFill>
                  <a:srgbClr val="667085"/>
                </a:solidFill>
              </a:rPr>
              <a:t>In tutte le regioni osservate, circa 6 PMI su 10 non ricorrono a contratti temporanei.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6D5387B-5B99-4AAE-B581-3706FA5B13E5}"/>
              </a:ext>
            </a:extLst>
          </p:cNvPr>
          <p:cNvSpPr>
            <a:spLocks noGrp="1"/>
          </p:cNvSpPr>
          <p:nvPr/>
        </p:nvSpPr>
        <p:spPr>
          <a:xfrm>
            <a:off x="9001125" y="38766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F6F65"/>
                </a:solidFill>
              </a:defRPr>
            </a:defPPr>
          </a:lstStyle>
          <a:p>
            <a:pPr>
              <a:defRPr sz="1275" b="1">
                <a:solidFill>
                  <a:srgbClr val="2F6F65"/>
                </a:solidFill>
              </a:defRPr>
            </a:pPr>
            <a:r>
              <a:rPr sz="1275" b="1">
                <a:solidFill>
                  <a:srgbClr val="2F6F65"/>
                </a:solidFill>
              </a:rPr>
              <a:t>La stabilità resta una scelta organizzativa rilevante.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6C125C0-F9D3-4AD2-A210-E1D5FDDEE85D}"/>
              </a:ext>
            </a:extLst>
          </p:cNvPr>
          <p:cNvSpPr>
            <a:spLocks noGrp="1"/>
          </p:cNvSpPr>
          <p:nvPr/>
        </p:nvSpPr>
        <p:spPr>
          <a:xfrm>
            <a:off x="857250" y="5905500"/>
            <a:ext cx="762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67085"/>
                </a:solidFill>
              </a:defRPr>
            </a:defPPr>
          </a:lstStyle>
          <a:p>
            <a:pPr>
              <a:defRPr sz="825" b="0">
                <a:solidFill>
                  <a:srgbClr val="667085"/>
                </a:solidFill>
              </a:defRPr>
            </a:pPr>
            <a:r>
              <a:rPr sz="825" b="0">
                <a:solidFill>
                  <a:srgbClr val="667085"/>
                </a:solidFill>
              </a:rPr>
              <a:t>Fonte: dati della ricerca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283264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8A3AF1B-6BEA-476C-B0D5-FFC883EBFB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AFBE5DF-20BB-4B84-8260-610F3F9775C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F176C6-6DD6-456B-9287-65BFC03FBC0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Il lavoro atipico assume forme diverse nei territori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A49FD1B-1C33-4DC3-B832-70086D48E5FF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Quota di imprese che utilizza ciascuna tipologia,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1BD06147-D07E-4C11-B665-66DEC8C3FC1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E6235A-60AF-4E45-BB2D-8E14D92319E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DF43AAA-F373-4327-8673-960592BB24D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04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5B0E79BE-1274-4DAC-9EF6-3F7867731BD9}"/>
              </a:ext>
            </a:extLst>
          </p:cNvPr>
          <p:cNvGraphicFramePr/>
          <p:nvPr/>
        </p:nvGraphicFramePr>
        <p:xfrm>
          <a:off x="857250" y="1714500"/>
          <a:ext cx="10287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D7372CF3-59C4-4173-8E6B-6396A95A7082}"/>
              </a:ext>
            </a:extLst>
          </p:cNvPr>
          <p:cNvSpPr>
            <a:spLocks noGrp="1"/>
          </p:cNvSpPr>
          <p:nvPr/>
        </p:nvSpPr>
        <p:spPr>
          <a:xfrm>
            <a:off x="857250" y="5905500"/>
            <a:ext cx="971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F6F65"/>
                </a:solidFill>
              </a:defRPr>
            </a:defPPr>
          </a:lstStyle>
          <a:p>
            <a:pPr>
              <a:defRPr sz="1050" b="1">
                <a:solidFill>
                  <a:srgbClr val="2F6F65"/>
                </a:solidFill>
              </a:defRPr>
            </a:pPr>
            <a:r>
              <a:rPr sz="1050" b="1">
                <a:solidFill>
                  <a:srgbClr val="2F6F65"/>
                </a:solidFill>
              </a:rPr>
              <a:t>Domanda per l’aula: quali differenze territoriali meritano una spiegazione?</a:t>
            </a:r>
          </a:p>
        </p:txBody>
      </p:sp>
    </p:spTree>
    <p:extLst>
      <p:ext uri="{BB962C8B-B14F-4D97-AF65-F5344CB8AC3E}">
        <p14:creationId xmlns:p14="http://schemas.microsoft.com/office/powerpoint/2010/main" val="163112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31D39825-0922-481D-B1E1-FC88D715FC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4CC4887-B82D-43C5-B197-262198AE0F6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D07FA73-0182-4260-902F-91140F1655B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Perché le PMI preferiscono il tempo indeterminato?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167B7E3-9887-4A1C-843D-94A4E0A30FC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3C0483-5131-4DE8-8DCC-76CBE211803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589C5FD-A351-473E-87D4-B6CA95D43CD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835859D-F733-4894-A00B-BE9E2C963F7E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6E40F10-DA0D-4F20-BDFB-E6C386395070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66675" cy="2476500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16FF032-3635-4988-99DA-851A42D82565}"/>
              </a:ext>
            </a:extLst>
          </p:cNvPr>
          <p:cNvSpPr>
            <a:spLocks noGrp="1"/>
          </p:cNvSpPr>
          <p:nvPr/>
        </p:nvSpPr>
        <p:spPr>
          <a:xfrm>
            <a:off x="990600" y="1885950"/>
            <a:ext cx="2905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Competenze da trattenere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4E5715-DD5A-4331-AC89-3D8B14826803}"/>
              </a:ext>
            </a:extLst>
          </p:cNvPr>
          <p:cNvSpPr>
            <a:spLocks noGrp="1"/>
          </p:cNvSpPr>
          <p:nvPr/>
        </p:nvSpPr>
        <p:spPr>
          <a:xfrm>
            <a:off x="990600" y="2266950"/>
            <a:ext cx="2905125" cy="1771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Le competenze cruciali hanno valore anche perché sono incorporate nell’esperienza maturata in azienda.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953F88A-3CBA-44E5-97DA-B9D69BD47EC9}"/>
              </a:ext>
            </a:extLst>
          </p:cNvPr>
          <p:cNvSpPr>
            <a:spLocks noGrp="1"/>
          </p:cNvSpPr>
          <p:nvPr/>
        </p:nvSpPr>
        <p:spPr>
          <a:xfrm>
            <a:off x="4429125" y="1714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B695B9D-86FD-47E6-8B31-6FE1C4A7A191}"/>
              </a:ext>
            </a:extLst>
          </p:cNvPr>
          <p:cNvSpPr>
            <a:spLocks noGrp="1"/>
          </p:cNvSpPr>
          <p:nvPr/>
        </p:nvSpPr>
        <p:spPr>
          <a:xfrm>
            <a:off x="4429125" y="1714500"/>
            <a:ext cx="66675" cy="247650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5D9267A-CF52-427B-9B7A-56BEE806BB99}"/>
              </a:ext>
            </a:extLst>
          </p:cNvPr>
          <p:cNvSpPr>
            <a:spLocks noGrp="1"/>
          </p:cNvSpPr>
          <p:nvPr/>
        </p:nvSpPr>
        <p:spPr>
          <a:xfrm>
            <a:off x="4657725" y="1885950"/>
            <a:ext cx="2905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Costi di sostituzione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C32584C-E314-40D3-86AB-38225E2F8197}"/>
              </a:ext>
            </a:extLst>
          </p:cNvPr>
          <p:cNvSpPr>
            <a:spLocks noGrp="1"/>
          </p:cNvSpPr>
          <p:nvPr/>
        </p:nvSpPr>
        <p:spPr>
          <a:xfrm>
            <a:off x="4657725" y="2266950"/>
            <a:ext cx="2905125" cy="1771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Una nuova selezione richiede tempo, affiancamento e formazione. La perdita riguarda anche conoscenze tacite.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C778F721-327B-4D00-9E36-E4812DB55DA5}"/>
              </a:ext>
            </a:extLst>
          </p:cNvPr>
          <p:cNvSpPr>
            <a:spLocks noGrp="1"/>
          </p:cNvSpPr>
          <p:nvPr/>
        </p:nvSpPr>
        <p:spPr>
          <a:xfrm>
            <a:off x="8096250" y="1714500"/>
            <a:ext cx="3333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0C505D3C-DD74-4EFA-8057-2A6F80C76FE7}"/>
              </a:ext>
            </a:extLst>
          </p:cNvPr>
          <p:cNvSpPr>
            <a:spLocks noGrp="1"/>
          </p:cNvSpPr>
          <p:nvPr/>
        </p:nvSpPr>
        <p:spPr>
          <a:xfrm>
            <a:off x="8096250" y="1714500"/>
            <a:ext cx="66675" cy="2476500"/>
          </a:xfrm>
          <a:prstGeom prst="roundRect">
            <a:avLst>
              <a:gd name="adj" fmla="val 50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3972274-DBAB-4201-BCC6-A2CCD3F8CA9F}"/>
              </a:ext>
            </a:extLst>
          </p:cNvPr>
          <p:cNvSpPr>
            <a:spLocks noGrp="1"/>
          </p:cNvSpPr>
          <p:nvPr/>
        </p:nvSpPr>
        <p:spPr>
          <a:xfrm>
            <a:off x="8324850" y="1885950"/>
            <a:ext cx="2905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Appartenenza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9BA5169-355F-4330-A6D1-8D67E38A6EF0}"/>
              </a:ext>
            </a:extLst>
          </p:cNvPr>
          <p:cNvSpPr>
            <a:spLocks noGrp="1"/>
          </p:cNvSpPr>
          <p:nvPr/>
        </p:nvSpPr>
        <p:spPr>
          <a:xfrm>
            <a:off x="8324850" y="2266950"/>
            <a:ext cx="2905125" cy="1771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La stabilità contrattuale può rafforzare fiducia, identificazione e disponibilità alla cooperazione.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171A293-EFAE-41ED-8109-94F2CA62A077}"/>
              </a:ext>
            </a:extLst>
          </p:cNvPr>
          <p:cNvSpPr>
            <a:spLocks noGrp="1"/>
          </p:cNvSpPr>
          <p:nvPr/>
        </p:nvSpPr>
        <p:spPr>
          <a:xfrm>
            <a:off x="1714500" y="4667250"/>
            <a:ext cx="8763000" cy="1238250"/>
          </a:xfrm>
          <a:prstGeom prst="roundRect">
            <a:avLst>
              <a:gd name="adj" fmla="val 9231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5E49C9F-06C1-4B43-A4A2-330D5563059E}"/>
              </a:ext>
            </a:extLst>
          </p:cNvPr>
          <p:cNvSpPr>
            <a:spLocks noGrp="1"/>
          </p:cNvSpPr>
          <p:nvPr/>
        </p:nvSpPr>
        <p:spPr>
          <a:xfrm>
            <a:off x="2019300" y="4857750"/>
            <a:ext cx="57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200" b="1">
                <a:solidFill>
                  <a:srgbClr val="B6D24A"/>
                </a:solidFill>
              </a:defRPr>
            </a:defPPr>
          </a:lstStyle>
          <a:p>
            <a:pPr>
              <a:defRPr sz="4200" b="1">
                <a:solidFill>
                  <a:srgbClr val="B6D24A"/>
                </a:solidFill>
              </a:defRPr>
            </a:pPr>
            <a:r>
              <a:rPr sz="4200" b="1">
                <a:solidFill>
                  <a:srgbClr val="B6D24A"/>
                </a:solidFill>
              </a:rPr>
              <a:t>“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129622D-2441-4D51-A671-7E3B7B23DF6B}"/>
              </a:ext>
            </a:extLst>
          </p:cNvPr>
          <p:cNvSpPr>
            <a:spLocks noGrp="1"/>
          </p:cNvSpPr>
          <p:nvPr/>
        </p:nvSpPr>
        <p:spPr>
          <a:xfrm>
            <a:off x="2905125" y="5219700"/>
            <a:ext cx="7000875" cy="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FFFFFF"/>
                </a:solidFill>
              </a:defRPr>
            </a:defPPr>
          </a:lstStyle>
          <a:p>
            <a:pPr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Il problema non è soltanto perdere la persona, ma perdere il suo bagaglio di esperienza e le sue competenze.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D1FFB4B-63CF-4AD0-89F2-C39606EBD5D1}"/>
              </a:ext>
            </a:extLst>
          </p:cNvPr>
          <p:cNvSpPr>
            <a:spLocks noGrp="1"/>
          </p:cNvSpPr>
          <p:nvPr/>
        </p:nvSpPr>
        <p:spPr>
          <a:xfrm>
            <a:off x="2905125" y="5353050"/>
            <a:ext cx="7000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DCEAF7"/>
                </a:solidFill>
              </a:defRPr>
            </a:defPPr>
          </a:lstStyle>
          <a:p>
            <a:pPr>
              <a:defRPr sz="900" b="1">
                <a:solidFill>
                  <a:srgbClr val="DCEAF7"/>
                </a:solidFill>
              </a:defRPr>
            </a:pPr>
            <a:r>
              <a:rPr sz="900" b="1">
                <a:solidFill>
                  <a:srgbClr val="DCEAF7"/>
                </a:solidFill>
              </a:rPr>
              <a:t>BG, impresa dei servizi low skill, intervista 2</a:t>
            </a:r>
          </a:p>
        </p:txBody>
      </p:sp>
    </p:spTree>
    <p:extLst>
      <p:ext uri="{BB962C8B-B14F-4D97-AF65-F5344CB8AC3E}">
        <p14:creationId xmlns:p14="http://schemas.microsoft.com/office/powerpoint/2010/main" val="6845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CAC45CE1-4234-4339-B15D-6FC3C79239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F2CFE6B-9F2A-4C83-95E8-15F886398B9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6D94F2-803B-4EDB-A58D-39C82619E0D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Quando entrano in gioco i contratti non standard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E5FD3D1-70C4-4058-B187-512CA2C8B31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289C345-05AD-4A41-AEB6-04B0348D51A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273EF6F-03E7-45CB-8C9A-2549AC3168D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634C432-E75E-4E88-9A3F-5CD754C4A838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30480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105D0D6-455A-447C-BC27-CCFDC87C6C2E}"/>
              </a:ext>
            </a:extLst>
          </p:cNvPr>
          <p:cNvSpPr>
            <a:spLocks noGrp="1"/>
          </p:cNvSpPr>
          <p:nvPr/>
        </p:nvSpPr>
        <p:spPr>
          <a:xfrm>
            <a:off x="1143000" y="2190750"/>
            <a:ext cx="647700" cy="647700"/>
          </a:xfrm>
          <a:prstGeom prst="roundRect">
            <a:avLst>
              <a:gd name="adj" fmla="val 17647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8CDAD47-2F50-48B7-8EC2-3A5E6132B874}"/>
              </a:ext>
            </a:extLst>
          </p:cNvPr>
          <p:cNvSpPr>
            <a:spLocks noGrp="1"/>
          </p:cNvSpPr>
          <p:nvPr/>
        </p:nvSpPr>
        <p:spPr>
          <a:xfrm>
            <a:off x="1143000" y="228600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FFFFFF"/>
                </a:solidFill>
              </a:defRPr>
            </a:defPPr>
          </a:lstStyle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4775657-6ABD-48C7-ACBF-D280960541CA}"/>
              </a:ext>
            </a:extLst>
          </p:cNvPr>
          <p:cNvSpPr>
            <a:spLocks noGrp="1"/>
          </p:cNvSpPr>
          <p:nvPr/>
        </p:nvSpPr>
        <p:spPr>
          <a:xfrm>
            <a:off x="1143000" y="30480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PROVA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9BC5A36-EFC3-4EAC-9116-E1FAF4F3884A}"/>
              </a:ext>
            </a:extLst>
          </p:cNvPr>
          <p:cNvSpPr>
            <a:spLocks noGrp="1"/>
          </p:cNvSpPr>
          <p:nvPr/>
        </p:nvSpPr>
        <p:spPr>
          <a:xfrm>
            <a:off x="1143000" y="3524250"/>
            <a:ext cx="2571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Valutare sul campo capacità e compatibilità prima di una stabilizzazione.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963CEAA-5230-48E2-BA42-00F7F9E0BD25}"/>
              </a:ext>
            </a:extLst>
          </p:cNvPr>
          <p:cNvSpPr>
            <a:spLocks noGrp="1"/>
          </p:cNvSpPr>
          <p:nvPr/>
        </p:nvSpPr>
        <p:spPr>
          <a:xfrm>
            <a:off x="4333875" y="1952625"/>
            <a:ext cx="30480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AE62574-DB13-42C8-8AED-BC06A29F86AA}"/>
              </a:ext>
            </a:extLst>
          </p:cNvPr>
          <p:cNvSpPr>
            <a:spLocks noGrp="1"/>
          </p:cNvSpPr>
          <p:nvPr/>
        </p:nvSpPr>
        <p:spPr>
          <a:xfrm>
            <a:off x="4572000" y="2190750"/>
            <a:ext cx="647700" cy="647700"/>
          </a:xfrm>
          <a:prstGeom prst="roundRect">
            <a:avLst>
              <a:gd name="adj" fmla="val 17647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64E9A99-1A0E-4C90-A6E6-7C7D5C6AFE02}"/>
              </a:ext>
            </a:extLst>
          </p:cNvPr>
          <p:cNvSpPr>
            <a:spLocks noGrp="1"/>
          </p:cNvSpPr>
          <p:nvPr/>
        </p:nvSpPr>
        <p:spPr>
          <a:xfrm>
            <a:off x="4572000" y="228600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FFFFFF"/>
                </a:solidFill>
              </a:defRPr>
            </a:defPPr>
          </a:lstStyle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401D236-E1F5-4432-91A6-2E20D55119E2}"/>
              </a:ext>
            </a:extLst>
          </p:cNvPr>
          <p:cNvSpPr>
            <a:spLocks noGrp="1"/>
          </p:cNvSpPr>
          <p:nvPr/>
        </p:nvSpPr>
        <p:spPr>
          <a:xfrm>
            <a:off x="4572000" y="30480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PICCHI PREVEDIBILI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575C6F9-A91A-4346-A5EE-88B4A4D9F523}"/>
              </a:ext>
            </a:extLst>
          </p:cNvPr>
          <p:cNvSpPr>
            <a:spLocks noGrp="1"/>
          </p:cNvSpPr>
          <p:nvPr/>
        </p:nvSpPr>
        <p:spPr>
          <a:xfrm>
            <a:off x="4572000" y="3524250"/>
            <a:ext cx="2571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Coprire aumenti ricorrenti della domanda in ore o giorni specifici.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72CD563-A50F-489E-9FAA-56D98D538062}"/>
              </a:ext>
            </a:extLst>
          </p:cNvPr>
          <p:cNvSpPr>
            <a:spLocks noGrp="1"/>
          </p:cNvSpPr>
          <p:nvPr/>
        </p:nvSpPr>
        <p:spPr>
          <a:xfrm>
            <a:off x="7762875" y="1952625"/>
            <a:ext cx="30480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BF47136-BF87-48F9-AD7F-657EEA924679}"/>
              </a:ext>
            </a:extLst>
          </p:cNvPr>
          <p:cNvSpPr>
            <a:spLocks noGrp="1"/>
          </p:cNvSpPr>
          <p:nvPr/>
        </p:nvSpPr>
        <p:spPr>
          <a:xfrm>
            <a:off x="8001000" y="2190750"/>
            <a:ext cx="647700" cy="647700"/>
          </a:xfrm>
          <a:prstGeom prst="roundRect">
            <a:avLst>
              <a:gd name="adj" fmla="val 17647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AF4C418-4833-45C5-904C-D2B5A76A1BE1}"/>
              </a:ext>
            </a:extLst>
          </p:cNvPr>
          <p:cNvSpPr>
            <a:spLocks noGrp="1"/>
          </p:cNvSpPr>
          <p:nvPr/>
        </p:nvSpPr>
        <p:spPr>
          <a:xfrm>
            <a:off x="8001000" y="2286000"/>
            <a:ext cx="647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FFFFFF"/>
                </a:solidFill>
              </a:defRPr>
            </a:defPPr>
          </a:lstStyle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9093E40-47F6-49CC-9CE2-88F1F56AA7EA}"/>
              </a:ext>
            </a:extLst>
          </p:cNvPr>
          <p:cNvSpPr>
            <a:spLocks noGrp="1"/>
          </p:cNvSpPr>
          <p:nvPr/>
        </p:nvSpPr>
        <p:spPr>
          <a:xfrm>
            <a:off x="8001000" y="304800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STAGIONALITÀ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396738D-C0FF-4E0C-A1A6-374FE84EE33A}"/>
              </a:ext>
            </a:extLst>
          </p:cNvPr>
          <p:cNvSpPr>
            <a:spLocks noGrp="1"/>
          </p:cNvSpPr>
          <p:nvPr/>
        </p:nvSpPr>
        <p:spPr>
          <a:xfrm>
            <a:off x="8001000" y="3524250"/>
            <a:ext cx="2571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Adeguare il personale nei comparti ricettivi, nella ristorazione, nel verde e in agricoltura.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95C4924-0857-4004-BD37-9AA6FC41518B}"/>
              </a:ext>
            </a:extLst>
          </p:cNvPr>
          <p:cNvSpPr>
            <a:spLocks noGrp="1"/>
          </p:cNvSpPr>
          <p:nvPr/>
        </p:nvSpPr>
        <p:spPr>
          <a:xfrm>
            <a:off x="1619250" y="5334000"/>
            <a:ext cx="895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F6F65"/>
                </a:solidFill>
              </a:defRPr>
            </a:defPPr>
          </a:lstStyle>
          <a:p>
            <a:pPr>
              <a:defRPr sz="1200" b="1">
                <a:solidFill>
                  <a:srgbClr val="2F6F65"/>
                </a:solidFill>
              </a:defRPr>
            </a:pPr>
            <a:r>
              <a:rPr sz="1200" b="1">
                <a:solidFill>
                  <a:srgbClr val="2F6F65"/>
                </a:solidFill>
              </a:rPr>
              <a:t>Esempio: il contratto a chiamata copre un picco di lavoro concentrato nell’ora di pranzo.</a:t>
            </a:r>
          </a:p>
        </p:txBody>
      </p:sp>
    </p:spTree>
    <p:extLst>
      <p:ext uri="{BB962C8B-B14F-4D97-AF65-F5344CB8AC3E}">
        <p14:creationId xmlns:p14="http://schemas.microsoft.com/office/powerpoint/2010/main" val="63615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B63A024F-0F96-481E-9D45-EC5E5CA31C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92E814B-69D5-4B73-B23F-BDA32BFB257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4CDC239-FB3B-42F5-AAD4-1C0D668DE6C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Il paradosso dei lavoratori “precari ma conosciuti”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A0EE2EA-51D7-4223-9510-CCD5CE0DAA8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90C557B-F467-40CB-A60E-78CBE0903F9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E232AE9-E488-4C40-AAFF-7DBA1BEA236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FCE4D45-9E71-49DA-9720-19E14B2678A2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103822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000B0EA-338A-4201-B0AA-46B202CC1A47}"/>
              </a:ext>
            </a:extLst>
          </p:cNvPr>
          <p:cNvSpPr>
            <a:spLocks noGrp="1"/>
          </p:cNvSpPr>
          <p:nvPr/>
        </p:nvSpPr>
        <p:spPr>
          <a:xfrm>
            <a:off x="1190625" y="2476500"/>
            <a:ext cx="2095500" cy="1619250"/>
          </a:xfrm>
          <a:prstGeom prst="roundRect">
            <a:avLst>
              <a:gd name="adj" fmla="val 7059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00E4D95-F8BF-41CE-98A0-EFF14776C342}"/>
              </a:ext>
            </a:extLst>
          </p:cNvPr>
          <p:cNvSpPr>
            <a:spLocks noGrp="1"/>
          </p:cNvSpPr>
          <p:nvPr/>
        </p:nvSpPr>
        <p:spPr>
          <a:xfrm>
            <a:off x="1190625" y="2476500"/>
            <a:ext cx="2095500" cy="85725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28643A6-E6A5-429B-92AC-8560CAEF3029}"/>
              </a:ext>
            </a:extLst>
          </p:cNvPr>
          <p:cNvSpPr>
            <a:spLocks noGrp="1"/>
          </p:cNvSpPr>
          <p:nvPr/>
        </p:nvSpPr>
        <p:spPr>
          <a:xfrm>
            <a:off x="1362075" y="2743200"/>
            <a:ext cx="1752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Rapporto temporaneo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C2E3AAB-B8F8-4040-A1A0-66722C892CED}"/>
              </a:ext>
            </a:extLst>
          </p:cNvPr>
          <p:cNvSpPr>
            <a:spLocks noGrp="1"/>
          </p:cNvSpPr>
          <p:nvPr/>
        </p:nvSpPr>
        <p:spPr>
          <a:xfrm>
            <a:off x="1362075" y="3286125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Ingresso o richiamo stagionale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A568A30-D166-42BA-B726-B7FFE6F8CD42}"/>
              </a:ext>
            </a:extLst>
          </p:cNvPr>
          <p:cNvSpPr>
            <a:spLocks noGrp="1"/>
          </p:cNvSpPr>
          <p:nvPr/>
        </p:nvSpPr>
        <p:spPr>
          <a:xfrm>
            <a:off x="3333750" y="3009900"/>
            <a:ext cx="333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09B8B"/>
                </a:solidFill>
              </a:defRPr>
            </a:defPPr>
          </a:lstStyle>
          <a:p>
            <a:pPr>
              <a:defRPr sz="2850" b="1">
                <a:solidFill>
                  <a:srgbClr val="209B8B"/>
                </a:solidFill>
              </a:defRPr>
            </a:pPr>
            <a:r>
              <a:rPr sz="285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AC944D9-F214-41FE-AECA-582C86EE8C02}"/>
              </a:ext>
            </a:extLst>
          </p:cNvPr>
          <p:cNvSpPr>
            <a:spLocks noGrp="1"/>
          </p:cNvSpPr>
          <p:nvPr/>
        </p:nvSpPr>
        <p:spPr>
          <a:xfrm>
            <a:off x="3667125" y="2476500"/>
            <a:ext cx="2095500" cy="1619250"/>
          </a:xfrm>
          <a:prstGeom prst="roundRect">
            <a:avLst>
              <a:gd name="adj" fmla="val 7059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61C877E-5414-484D-BB8D-C7A65E0EE157}"/>
              </a:ext>
            </a:extLst>
          </p:cNvPr>
          <p:cNvSpPr>
            <a:spLocks noGrp="1"/>
          </p:cNvSpPr>
          <p:nvPr/>
        </p:nvSpPr>
        <p:spPr>
          <a:xfrm>
            <a:off x="3667125" y="2476500"/>
            <a:ext cx="2095500" cy="85725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5C80BD0-601A-4860-A797-18B7E4F9E4B9}"/>
              </a:ext>
            </a:extLst>
          </p:cNvPr>
          <p:cNvSpPr>
            <a:spLocks noGrp="1"/>
          </p:cNvSpPr>
          <p:nvPr/>
        </p:nvSpPr>
        <p:spPr>
          <a:xfrm>
            <a:off x="3838575" y="2743200"/>
            <a:ext cx="1752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Apprendimento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0655436-A4E6-4082-A65C-D796705BCBAD}"/>
              </a:ext>
            </a:extLst>
          </p:cNvPr>
          <p:cNvSpPr>
            <a:spLocks noGrp="1"/>
          </p:cNvSpPr>
          <p:nvPr/>
        </p:nvSpPr>
        <p:spPr>
          <a:xfrm>
            <a:off x="3838575" y="3286125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Competenze specifiche dell’impresa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40A2EC1-EB15-4975-821B-F9AF341CE185}"/>
              </a:ext>
            </a:extLst>
          </p:cNvPr>
          <p:cNvSpPr>
            <a:spLocks noGrp="1"/>
          </p:cNvSpPr>
          <p:nvPr/>
        </p:nvSpPr>
        <p:spPr>
          <a:xfrm>
            <a:off x="5810250" y="3009900"/>
            <a:ext cx="333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09B8B"/>
                </a:solidFill>
              </a:defRPr>
            </a:defPPr>
          </a:lstStyle>
          <a:p>
            <a:pPr>
              <a:defRPr sz="2850" b="1">
                <a:solidFill>
                  <a:srgbClr val="209B8B"/>
                </a:solidFill>
              </a:defRPr>
            </a:pPr>
            <a:r>
              <a:rPr sz="285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56C3FAE-FE6B-44BE-8F93-FFA4AD508DE1}"/>
              </a:ext>
            </a:extLst>
          </p:cNvPr>
          <p:cNvSpPr>
            <a:spLocks noGrp="1"/>
          </p:cNvSpPr>
          <p:nvPr/>
        </p:nvSpPr>
        <p:spPr>
          <a:xfrm>
            <a:off x="6143625" y="2476500"/>
            <a:ext cx="2095500" cy="1619250"/>
          </a:xfrm>
          <a:prstGeom prst="roundRect">
            <a:avLst>
              <a:gd name="adj" fmla="val 7059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A92FA1A-9A87-451A-A0FB-84F890B08E04}"/>
              </a:ext>
            </a:extLst>
          </p:cNvPr>
          <p:cNvSpPr>
            <a:spLocks noGrp="1"/>
          </p:cNvSpPr>
          <p:nvPr/>
        </p:nvSpPr>
        <p:spPr>
          <a:xfrm>
            <a:off x="6143625" y="2476500"/>
            <a:ext cx="2095500" cy="85725"/>
          </a:xfrm>
          <a:prstGeom prst="roundRect">
            <a:avLst>
              <a:gd name="adj" fmla="val 50000"/>
            </a:avLst>
          </a:prstGeom>
          <a:solidFill>
            <a:srgbClr val="3767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05CC481-D941-4305-813C-5981838F9B0C}"/>
              </a:ext>
            </a:extLst>
          </p:cNvPr>
          <p:cNvSpPr>
            <a:spLocks noGrp="1"/>
          </p:cNvSpPr>
          <p:nvPr/>
        </p:nvSpPr>
        <p:spPr>
          <a:xfrm>
            <a:off x="6315075" y="2743200"/>
            <a:ext cx="1752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Ritorno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3EF10CD-E366-4F33-A2EA-A74D659346AD}"/>
              </a:ext>
            </a:extLst>
          </p:cNvPr>
          <p:cNvSpPr>
            <a:spLocks noGrp="1"/>
          </p:cNvSpPr>
          <p:nvPr/>
        </p:nvSpPr>
        <p:spPr>
          <a:xfrm>
            <a:off x="6315075" y="3286125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La stessa persona viene richiamata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61429F6-0B24-40D3-8FA9-4622C2A16F4F}"/>
              </a:ext>
            </a:extLst>
          </p:cNvPr>
          <p:cNvSpPr>
            <a:spLocks noGrp="1"/>
          </p:cNvSpPr>
          <p:nvPr/>
        </p:nvSpPr>
        <p:spPr>
          <a:xfrm>
            <a:off x="8286750" y="3009900"/>
            <a:ext cx="333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09B8B"/>
                </a:solidFill>
              </a:defRPr>
            </a:defPPr>
          </a:lstStyle>
          <a:p>
            <a:pPr>
              <a:defRPr sz="2850" b="1">
                <a:solidFill>
                  <a:srgbClr val="209B8B"/>
                </a:solidFill>
              </a:defRPr>
            </a:pPr>
            <a:r>
              <a:rPr sz="285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8EB5A4A-774B-4AFA-B65B-BEE43BBDA230}"/>
              </a:ext>
            </a:extLst>
          </p:cNvPr>
          <p:cNvSpPr>
            <a:spLocks noGrp="1"/>
          </p:cNvSpPr>
          <p:nvPr/>
        </p:nvSpPr>
        <p:spPr>
          <a:xfrm>
            <a:off x="8620125" y="2476500"/>
            <a:ext cx="2095500" cy="1619250"/>
          </a:xfrm>
          <a:prstGeom prst="roundRect">
            <a:avLst>
              <a:gd name="adj" fmla="val 7059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2784CEF4-1CF8-43CD-9318-3058E1F6918E}"/>
              </a:ext>
            </a:extLst>
          </p:cNvPr>
          <p:cNvSpPr>
            <a:spLocks noGrp="1"/>
          </p:cNvSpPr>
          <p:nvPr/>
        </p:nvSpPr>
        <p:spPr>
          <a:xfrm>
            <a:off x="8620125" y="2476500"/>
            <a:ext cx="2095500" cy="85725"/>
          </a:xfrm>
          <a:prstGeom prst="roundRect">
            <a:avLst>
              <a:gd name="adj" fmla="val 50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18FC028-7976-43F7-AE0D-9EDE65DACEA5}"/>
              </a:ext>
            </a:extLst>
          </p:cNvPr>
          <p:cNvSpPr>
            <a:spLocks noGrp="1"/>
          </p:cNvSpPr>
          <p:nvPr/>
        </p:nvSpPr>
        <p:spPr>
          <a:xfrm>
            <a:off x="8791575" y="2743200"/>
            <a:ext cx="17526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6233A"/>
                </a:solidFill>
              </a:defRPr>
            </a:defPPr>
          </a:lstStyle>
          <a:p>
            <a:pPr>
              <a:defRPr sz="1350" b="1">
                <a:solidFill>
                  <a:srgbClr val="16233A"/>
                </a:solidFill>
              </a:defRPr>
            </a:pPr>
            <a:r>
              <a:rPr sz="1350" b="1">
                <a:solidFill>
                  <a:srgbClr val="16233A"/>
                </a:solidFill>
              </a:rPr>
              <a:t>Nucleo stabile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0F6D622-A46B-440D-9F94-6CD03711A77F}"/>
              </a:ext>
            </a:extLst>
          </p:cNvPr>
          <p:cNvSpPr>
            <a:spLocks noGrp="1"/>
          </p:cNvSpPr>
          <p:nvPr/>
        </p:nvSpPr>
        <p:spPr>
          <a:xfrm>
            <a:off x="8791575" y="3286125"/>
            <a:ext cx="17526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Continuità sociale senza stabilità giuridica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8786EFB-26C4-4F6B-A3B8-4D98979F6D90}"/>
              </a:ext>
            </a:extLst>
          </p:cNvPr>
          <p:cNvSpPr>
            <a:spLocks noGrp="1"/>
          </p:cNvSpPr>
          <p:nvPr/>
        </p:nvSpPr>
        <p:spPr>
          <a:xfrm>
            <a:off x="1428750" y="4619625"/>
            <a:ext cx="933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F6F65"/>
                </a:solidFill>
              </a:defRPr>
            </a:defPPr>
          </a:lstStyle>
          <a:p>
            <a:pPr>
              <a:defRPr sz="1425" b="1">
                <a:solidFill>
                  <a:srgbClr val="2F6F65"/>
                </a:solidFill>
              </a:defRPr>
            </a:pPr>
            <a:r>
              <a:rPr sz="1425" b="1">
                <a:solidFill>
                  <a:srgbClr val="2F6F65"/>
                </a:solidFill>
              </a:rPr>
              <a:t>L’impresa riduce l’incertezza sulla persona, ma mantiene flessibile il rapporto.</a:t>
            </a:r>
          </a:p>
        </p:txBody>
      </p:sp>
    </p:spTree>
    <p:extLst>
      <p:ext uri="{BB962C8B-B14F-4D97-AF65-F5344CB8AC3E}">
        <p14:creationId xmlns:p14="http://schemas.microsoft.com/office/powerpoint/2010/main" val="202638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D3014F21-CC61-4773-BE6A-48BEE4A4A7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F3E30F6-FEF4-4300-8836-AACB17D2F6E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C462C7-4A14-4744-B314-0D1E3A976BA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Quando il contratto temporaneo non è la risposta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686976-1E9A-4B19-A872-C3C6E708681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9C800E1-0CF2-4BD4-9B26-F636DF710B0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80A8E41-EB68-4640-B43D-3275E06433A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BA194E0-0D3A-44AD-ADBE-C134C7921C6C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9530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7259AAD-5321-4597-9D66-1596B0EF8900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DBA28F-829A-4B51-9047-A5FC45463288}"/>
              </a:ext>
            </a:extLst>
          </p:cNvPr>
          <p:cNvSpPr>
            <a:spLocks noGrp="1"/>
          </p:cNvSpPr>
          <p:nvPr/>
        </p:nvSpPr>
        <p:spPr>
          <a:xfrm>
            <a:off x="1085850" y="1981200"/>
            <a:ext cx="4524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Picchi imprevedibili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CBF4B38-3977-496E-8D35-B47A819D7C23}"/>
              </a:ext>
            </a:extLst>
          </p:cNvPr>
          <p:cNvSpPr>
            <a:spLocks noGrp="1"/>
          </p:cNvSpPr>
          <p:nvPr/>
        </p:nvSpPr>
        <p:spPr>
          <a:xfrm>
            <a:off x="1085850" y="2362200"/>
            <a:ext cx="4524375" cy="2247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Le imprese distribuiscono il carico tra i dipendenti già presenti e ricorrono allo straordinario. La rapidità conta più dell’ingresso di nuovo personale.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CFC9F53-10ED-448C-B821-38F6EE972CAE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49530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5031088-88E4-42F5-997C-3DE93BA89E4D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AF0B67C-378D-4C14-9EC1-A7AB3C37955D}"/>
              </a:ext>
            </a:extLst>
          </p:cNvPr>
          <p:cNvSpPr>
            <a:spLocks noGrp="1"/>
          </p:cNvSpPr>
          <p:nvPr/>
        </p:nvSpPr>
        <p:spPr>
          <a:xfrm>
            <a:off x="6610350" y="1981200"/>
            <a:ext cx="4524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Calo temporaneo della domanda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25E8A38-62D3-4370-8601-A25E895C65CC}"/>
              </a:ext>
            </a:extLst>
          </p:cNvPr>
          <p:cNvSpPr>
            <a:spLocks noGrp="1"/>
          </p:cNvSpPr>
          <p:nvPr/>
        </p:nvSpPr>
        <p:spPr>
          <a:xfrm>
            <a:off x="6610350" y="2362200"/>
            <a:ext cx="4524375" cy="2247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L’impresa conserva i lavoratori qualificati per evitare di perderli e per non doverli cercare di nuovo quando la domanda riparte.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6E23A9E-6970-4769-95DA-2CE5AB7BABEA}"/>
              </a:ext>
            </a:extLst>
          </p:cNvPr>
          <p:cNvSpPr>
            <a:spLocks noGrp="1"/>
          </p:cNvSpPr>
          <p:nvPr/>
        </p:nvSpPr>
        <p:spPr>
          <a:xfrm>
            <a:off x="1428750" y="5334000"/>
            <a:ext cx="9334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6233A"/>
                </a:solidFill>
              </a:defRPr>
            </a:defPPr>
          </a:lstStyle>
          <a:p>
            <a:pPr>
              <a:defRPr sz="1425" b="1">
                <a:solidFill>
                  <a:srgbClr val="16233A"/>
                </a:solidFill>
              </a:defRPr>
            </a:pPr>
            <a:r>
              <a:rPr sz="1425" b="1">
                <a:solidFill>
                  <a:srgbClr val="16233A"/>
                </a:solidFill>
              </a:rPr>
              <a:t>La scelta contrattuale dipende dalla prevedibilità della domanda e dalla sostituibilità delle competenze.</a:t>
            </a:r>
          </a:p>
        </p:txBody>
      </p:sp>
    </p:spTree>
    <p:extLst>
      <p:ext uri="{BB962C8B-B14F-4D97-AF65-F5344CB8AC3E}">
        <p14:creationId xmlns:p14="http://schemas.microsoft.com/office/powerpoint/2010/main" val="213308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08A8C5DA-DF87-4D07-A8E0-955F16BFDB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46E1A4D-3EC6-4445-86F2-DA100CFF95F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CONTRATTI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FB0EDE3-919F-42D5-9FEB-EE528798FA3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La logica cambia tra settori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B086BA7-22A0-4C6E-A2D2-8C08930BEED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6C03C53-7B8C-4CF3-81B4-4A935BA419C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24A2EDA-B07C-486B-A013-4F244B8102C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606BAC3-7C83-457B-9180-AB17466B8179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10287000" cy="99060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5FE4A33-EB8A-4888-91D4-F42F103B21E8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133350" cy="99060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4781DD6-F6D0-4DF2-9D8E-AAE1AEC2F6F2}"/>
              </a:ext>
            </a:extLst>
          </p:cNvPr>
          <p:cNvSpPr>
            <a:spLocks noGrp="1"/>
          </p:cNvSpPr>
          <p:nvPr/>
        </p:nvSpPr>
        <p:spPr>
          <a:xfrm>
            <a:off x="1333500" y="204787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Servizi low skill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5E345C-5EEE-4340-9AC4-E281C28772DA}"/>
              </a:ext>
            </a:extLst>
          </p:cNvPr>
          <p:cNvSpPr>
            <a:spLocks noGrp="1"/>
          </p:cNvSpPr>
          <p:nvPr/>
        </p:nvSpPr>
        <p:spPr>
          <a:xfrm>
            <a:off x="4000500" y="2019300"/>
            <a:ext cx="3143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Contratti temporanei più frequenti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0605728-02C9-4B1F-AF41-80328414C432}"/>
              </a:ext>
            </a:extLst>
          </p:cNvPr>
          <p:cNvSpPr>
            <a:spLocks noGrp="1"/>
          </p:cNvSpPr>
          <p:nvPr/>
        </p:nvSpPr>
        <p:spPr>
          <a:xfrm>
            <a:off x="7429500" y="2019300"/>
            <a:ext cx="3429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F6F65"/>
                </a:solidFill>
              </a:defRPr>
            </a:defPPr>
          </a:lstStyle>
          <a:p>
            <a:pPr>
              <a:defRPr sz="1200" b="1">
                <a:solidFill>
                  <a:srgbClr val="2F6F65"/>
                </a:solidFill>
              </a:defRPr>
            </a:pPr>
            <a:r>
              <a:rPr sz="1200" b="1">
                <a:solidFill>
                  <a:srgbClr val="2F6F65"/>
                </a:solidFill>
              </a:rPr>
              <a:t>Maggiore sostituibilità del lavoro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5D5C4E4-AD68-4F4D-B0F2-D1D7B2B9D871}"/>
              </a:ext>
            </a:extLst>
          </p:cNvPr>
          <p:cNvSpPr>
            <a:spLocks noGrp="1"/>
          </p:cNvSpPr>
          <p:nvPr/>
        </p:nvSpPr>
        <p:spPr>
          <a:xfrm>
            <a:off x="952500" y="3095625"/>
            <a:ext cx="10287000" cy="99060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9CEA658-09B1-4E01-99BB-914F40DBF6D8}"/>
              </a:ext>
            </a:extLst>
          </p:cNvPr>
          <p:cNvSpPr>
            <a:spLocks noGrp="1"/>
          </p:cNvSpPr>
          <p:nvPr/>
        </p:nvSpPr>
        <p:spPr>
          <a:xfrm>
            <a:off x="952500" y="3095625"/>
            <a:ext cx="133350" cy="990600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3BF681E-B91D-44B3-83E9-867702DD13EF}"/>
              </a:ext>
            </a:extLst>
          </p:cNvPr>
          <p:cNvSpPr>
            <a:spLocks noGrp="1"/>
          </p:cNvSpPr>
          <p:nvPr/>
        </p:nvSpPr>
        <p:spPr>
          <a:xfrm>
            <a:off x="1333500" y="328612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Servizi high skill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E727F81-7749-4679-A565-2C5D2F6AAD8D}"/>
              </a:ext>
            </a:extLst>
          </p:cNvPr>
          <p:cNvSpPr>
            <a:spLocks noGrp="1"/>
          </p:cNvSpPr>
          <p:nvPr/>
        </p:nvSpPr>
        <p:spPr>
          <a:xfrm>
            <a:off x="4000500" y="3257550"/>
            <a:ext cx="3143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Flessibilità per mercati aperti e progetti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EEB382F-BC59-4286-A0CC-AA403EF9B8E4}"/>
              </a:ext>
            </a:extLst>
          </p:cNvPr>
          <p:cNvSpPr>
            <a:spLocks noGrp="1"/>
          </p:cNvSpPr>
          <p:nvPr/>
        </p:nvSpPr>
        <p:spPr>
          <a:xfrm>
            <a:off x="7429500" y="3257550"/>
            <a:ext cx="3429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F6F65"/>
                </a:solidFill>
              </a:defRPr>
            </a:defPPr>
          </a:lstStyle>
          <a:p>
            <a:pPr>
              <a:defRPr sz="1200" b="1">
                <a:solidFill>
                  <a:srgbClr val="2F6F65"/>
                </a:solidFill>
              </a:defRPr>
            </a:pPr>
            <a:r>
              <a:rPr sz="1200" b="1">
                <a:solidFill>
                  <a:srgbClr val="2F6F65"/>
                </a:solidFill>
              </a:rPr>
              <a:t>Competenze rare, ma domanda variabile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3D9C8DA8-3BD9-4215-8E1B-D0894D0A1DA0}"/>
              </a:ext>
            </a:extLst>
          </p:cNvPr>
          <p:cNvSpPr>
            <a:spLocks noGrp="1"/>
          </p:cNvSpPr>
          <p:nvPr/>
        </p:nvSpPr>
        <p:spPr>
          <a:xfrm>
            <a:off x="952500" y="4333875"/>
            <a:ext cx="10287000" cy="99060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9B63371-AC0D-46BC-A41E-54B1BB9E0155}"/>
              </a:ext>
            </a:extLst>
          </p:cNvPr>
          <p:cNvSpPr>
            <a:spLocks noGrp="1"/>
          </p:cNvSpPr>
          <p:nvPr/>
        </p:nvSpPr>
        <p:spPr>
          <a:xfrm>
            <a:off x="952500" y="4333875"/>
            <a:ext cx="133350" cy="990600"/>
          </a:xfrm>
          <a:prstGeom prst="roundRect">
            <a:avLst>
              <a:gd name="adj" fmla="val 50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201F17C-CECB-48A9-941D-8B6DBD561C95}"/>
              </a:ext>
            </a:extLst>
          </p:cNvPr>
          <p:cNvSpPr>
            <a:spLocks noGrp="1"/>
          </p:cNvSpPr>
          <p:nvPr/>
        </p:nvSpPr>
        <p:spPr>
          <a:xfrm>
            <a:off x="1333500" y="4524375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Made in Italy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1D6215E-902B-4E22-A1BA-5B98482F3C2F}"/>
              </a:ext>
            </a:extLst>
          </p:cNvPr>
          <p:cNvSpPr>
            <a:spLocks noGrp="1"/>
          </p:cNvSpPr>
          <p:nvPr/>
        </p:nvSpPr>
        <p:spPr>
          <a:xfrm>
            <a:off x="4000500" y="4495800"/>
            <a:ext cx="3143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85"/>
                </a:solidFill>
              </a:defRPr>
            </a:defPPr>
          </a:lstStyle>
          <a:p>
            <a:pPr>
              <a:defRPr sz="1200" b="0">
                <a:solidFill>
                  <a:srgbClr val="667085"/>
                </a:solidFill>
              </a:defRPr>
            </a:pPr>
            <a:r>
              <a:rPr sz="1200" b="0">
                <a:solidFill>
                  <a:srgbClr val="667085"/>
                </a:solidFill>
              </a:rPr>
              <a:t>Stabilità relativamente maggiore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AAEC0D7-E008-4B28-BE2A-0D63E0AE71C8}"/>
              </a:ext>
            </a:extLst>
          </p:cNvPr>
          <p:cNvSpPr>
            <a:spLocks noGrp="1"/>
          </p:cNvSpPr>
          <p:nvPr/>
        </p:nvSpPr>
        <p:spPr>
          <a:xfrm>
            <a:off x="7429500" y="4495800"/>
            <a:ext cx="3429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F6F65"/>
                </a:solidFill>
              </a:defRPr>
            </a:defPPr>
          </a:lstStyle>
          <a:p>
            <a:pPr>
              <a:defRPr sz="1200" b="1">
                <a:solidFill>
                  <a:srgbClr val="2F6F65"/>
                </a:solidFill>
              </a:defRPr>
            </a:pPr>
            <a:r>
              <a:rPr sz="1200" b="1">
                <a:solidFill>
                  <a:srgbClr val="2F6F65"/>
                </a:solidFill>
              </a:rPr>
              <a:t>Qualifiche specialistiche e saperi produttivi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E472659-24C4-4CD8-ACB4-1F67EE00D099}"/>
              </a:ext>
            </a:extLst>
          </p:cNvPr>
          <p:cNvSpPr>
            <a:spLocks noGrp="1"/>
          </p:cNvSpPr>
          <p:nvPr/>
        </p:nvSpPr>
        <p:spPr>
          <a:xfrm>
            <a:off x="1333500" y="1476375"/>
            <a:ext cx="1714500" cy="285750"/>
          </a:xfrm>
          <a:prstGeom prst="roundRect">
            <a:avLst>
              <a:gd name="adj" fmla="val 40000"/>
            </a:avLst>
          </a:prstGeom>
          <a:solidFill>
            <a:srgbClr val="DCEA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E75E9E7-265B-4245-9DF1-DBBEEE8C3DD0}"/>
              </a:ext>
            </a:extLst>
          </p:cNvPr>
          <p:cNvSpPr>
            <a:spLocks noGrp="1"/>
          </p:cNvSpPr>
          <p:nvPr/>
        </p:nvSpPr>
        <p:spPr>
          <a:xfrm>
            <a:off x="1409700" y="1495425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13654"/>
                </a:solidFill>
              </a:defRPr>
            </a:defPPr>
          </a:lstStyle>
          <a:p>
            <a:pPr>
              <a:defRPr sz="900" b="1">
                <a:solidFill>
                  <a:srgbClr val="213654"/>
                </a:solidFill>
              </a:defRPr>
            </a:pPr>
            <a:r>
              <a:rPr sz="900" b="1">
                <a:solidFill>
                  <a:srgbClr val="213654"/>
                </a:solidFill>
              </a:rPr>
              <a:t>SETTORE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17C0042F-3A37-4033-BA84-0545EDAA33BA}"/>
              </a:ext>
            </a:extLst>
          </p:cNvPr>
          <p:cNvSpPr>
            <a:spLocks noGrp="1"/>
          </p:cNvSpPr>
          <p:nvPr/>
        </p:nvSpPr>
        <p:spPr>
          <a:xfrm>
            <a:off x="4000500" y="1476375"/>
            <a:ext cx="1524000" cy="285750"/>
          </a:xfrm>
          <a:prstGeom prst="roundRect">
            <a:avLst>
              <a:gd name="adj" fmla="val 40000"/>
            </a:avLst>
          </a:prstGeom>
          <a:solidFill>
            <a:srgbClr val="DCEA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4300A09-4EA3-41BD-AC30-63024DA4552F}"/>
              </a:ext>
            </a:extLst>
          </p:cNvPr>
          <p:cNvSpPr>
            <a:spLocks noGrp="1"/>
          </p:cNvSpPr>
          <p:nvPr/>
        </p:nvSpPr>
        <p:spPr>
          <a:xfrm>
            <a:off x="4076700" y="1495425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13654"/>
                </a:solidFill>
              </a:defRPr>
            </a:defPPr>
          </a:lstStyle>
          <a:p>
            <a:pPr>
              <a:defRPr sz="900" b="1">
                <a:solidFill>
                  <a:srgbClr val="213654"/>
                </a:solidFill>
              </a:defRPr>
            </a:pPr>
            <a:r>
              <a:rPr sz="900" b="1">
                <a:solidFill>
                  <a:srgbClr val="213654"/>
                </a:solidFill>
              </a:rPr>
              <a:t>USO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CA883DB1-68AC-4019-A617-BE49B3E35CF1}"/>
              </a:ext>
            </a:extLst>
          </p:cNvPr>
          <p:cNvSpPr>
            <a:spLocks noGrp="1"/>
          </p:cNvSpPr>
          <p:nvPr/>
        </p:nvSpPr>
        <p:spPr>
          <a:xfrm>
            <a:off x="7429500" y="1476375"/>
            <a:ext cx="1524000" cy="285750"/>
          </a:xfrm>
          <a:prstGeom prst="roundRect">
            <a:avLst>
              <a:gd name="adj" fmla="val 40000"/>
            </a:avLst>
          </a:prstGeom>
          <a:solidFill>
            <a:srgbClr val="DCEA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4BC6AD9A-1D49-4619-8628-A09F5D3A5CD1}"/>
              </a:ext>
            </a:extLst>
          </p:cNvPr>
          <p:cNvSpPr>
            <a:spLocks noGrp="1"/>
          </p:cNvSpPr>
          <p:nvPr/>
        </p:nvSpPr>
        <p:spPr>
          <a:xfrm>
            <a:off x="7505700" y="1495425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13654"/>
                </a:solidFill>
              </a:defRPr>
            </a:defPPr>
          </a:lstStyle>
          <a:p>
            <a:pPr>
              <a:defRPr sz="900" b="1">
                <a:solidFill>
                  <a:srgbClr val="213654"/>
                </a:solidFill>
              </a:defRPr>
            </a:pPr>
            <a:r>
              <a:rPr sz="900" b="1">
                <a:solidFill>
                  <a:srgbClr val="213654"/>
                </a:solidFill>
              </a:rPr>
              <a:t>LOGICA</a:t>
            </a:r>
          </a:p>
        </p:txBody>
      </p:sp>
    </p:spTree>
    <p:extLst>
      <p:ext uri="{BB962C8B-B14F-4D97-AF65-F5344CB8AC3E}">
        <p14:creationId xmlns:p14="http://schemas.microsoft.com/office/powerpoint/2010/main" val="1138014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3B050870-9F4D-47E2-909C-A3B3756D63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3231EE2-7FAD-413E-8308-63CDE4B0B1D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ORGANIZZAZIONE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E78EBF5-72EF-4B9A-947A-CEA52016C50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La flessibilità è soprattutto interna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B2BB2C6-8B94-45A5-82CC-69D19A15277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3F02135-40DB-4935-ABDB-D8091B4DFE3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BD99A7E-98BB-4388-A2BA-B364159D882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10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63D347B-3BFF-48C5-B773-70078448E8F2}"/>
              </a:ext>
            </a:extLst>
          </p:cNvPr>
          <p:cNvSpPr>
            <a:spLocks noGrp="1"/>
          </p:cNvSpPr>
          <p:nvPr/>
        </p:nvSpPr>
        <p:spPr>
          <a:xfrm>
            <a:off x="904875" y="1762125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209B8B"/>
                </a:solidFill>
              </a:defRPr>
            </a:defPPr>
          </a:lstStyle>
          <a:p>
            <a:pPr>
              <a:defRPr sz="3450" b="1">
                <a:solidFill>
                  <a:srgbClr val="209B8B"/>
                </a:solidFill>
              </a:defRPr>
            </a:pPr>
            <a:r>
              <a:rPr sz="3450" b="1">
                <a:solidFill>
                  <a:srgbClr val="209B8B"/>
                </a:solidFill>
              </a:rPr>
              <a:t>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FA98F05-E39C-4AB6-816F-8992092034CA}"/>
              </a:ext>
            </a:extLst>
          </p:cNvPr>
          <p:cNvSpPr>
            <a:spLocks noGrp="1"/>
          </p:cNvSpPr>
          <p:nvPr/>
        </p:nvSpPr>
        <p:spPr>
          <a:xfrm>
            <a:off x="904875" y="244792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67085"/>
                </a:solidFill>
              </a:defRPr>
            </a:defPPr>
          </a:lstStyle>
          <a:p>
            <a:pPr>
              <a:defRPr sz="1125" b="1">
                <a:solidFill>
                  <a:srgbClr val="667085"/>
                </a:solidFill>
              </a:defRPr>
            </a:pPr>
            <a:r>
              <a:rPr sz="1125" b="1">
                <a:solidFill>
                  <a:srgbClr val="667085"/>
                </a:solidFill>
              </a:rPr>
              <a:t>Straordinario retribuito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D0314B6-2578-4953-8D8F-91417A471798}"/>
              </a:ext>
            </a:extLst>
          </p:cNvPr>
          <p:cNvSpPr>
            <a:spLocks noGrp="1"/>
          </p:cNvSpPr>
          <p:nvPr/>
        </p:nvSpPr>
        <p:spPr>
          <a:xfrm>
            <a:off x="3429000" y="1762125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F2B84B"/>
                </a:solidFill>
              </a:defRPr>
            </a:defPPr>
          </a:lstStyle>
          <a:p>
            <a:pPr>
              <a:defRPr sz="3450" b="1">
                <a:solidFill>
                  <a:srgbClr val="F2B84B"/>
                </a:solidFill>
              </a:defRPr>
            </a:pPr>
            <a:r>
              <a:rPr sz="3450" b="1">
                <a:solidFill>
                  <a:srgbClr val="F2B84B"/>
                </a:solidFill>
              </a:rPr>
              <a:t>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D0B926A-F981-46B9-BF15-9AAC0164E107}"/>
              </a:ext>
            </a:extLst>
          </p:cNvPr>
          <p:cNvSpPr>
            <a:spLocks noGrp="1"/>
          </p:cNvSpPr>
          <p:nvPr/>
        </p:nvSpPr>
        <p:spPr>
          <a:xfrm>
            <a:off x="3429000" y="244792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67085"/>
                </a:solidFill>
              </a:defRPr>
            </a:defPPr>
          </a:lstStyle>
          <a:p>
            <a:pPr>
              <a:defRPr sz="1125" b="1">
                <a:solidFill>
                  <a:srgbClr val="667085"/>
                </a:solidFill>
              </a:defRPr>
            </a:pPr>
            <a:r>
              <a:rPr sz="1125" b="1">
                <a:solidFill>
                  <a:srgbClr val="667085"/>
                </a:solidFill>
              </a:rPr>
              <a:t>Turni e fine settimana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C7BCE64-DEB8-4190-849D-8024AFFA6F45}"/>
              </a:ext>
            </a:extLst>
          </p:cNvPr>
          <p:cNvSpPr>
            <a:spLocks noGrp="1"/>
          </p:cNvSpPr>
          <p:nvPr/>
        </p:nvSpPr>
        <p:spPr>
          <a:xfrm>
            <a:off x="5953125" y="1762125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E66B5B"/>
                </a:solidFill>
              </a:defRPr>
            </a:defPPr>
          </a:lstStyle>
          <a:p>
            <a:pPr>
              <a:defRPr sz="3450" b="1">
                <a:solidFill>
                  <a:srgbClr val="E66B5B"/>
                </a:solidFill>
              </a:defRPr>
            </a:pPr>
            <a:r>
              <a:rPr sz="3450" b="1">
                <a:solidFill>
                  <a:srgbClr val="E66B5B"/>
                </a:solidFill>
              </a:rPr>
              <a:t>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3639CA2-22C0-45AB-826C-8B3F768BEC70}"/>
              </a:ext>
            </a:extLst>
          </p:cNvPr>
          <p:cNvSpPr>
            <a:spLocks noGrp="1"/>
          </p:cNvSpPr>
          <p:nvPr/>
        </p:nvSpPr>
        <p:spPr>
          <a:xfrm>
            <a:off x="5953125" y="244792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67085"/>
                </a:solidFill>
              </a:defRPr>
            </a:defPPr>
          </a:lstStyle>
          <a:p>
            <a:pPr>
              <a:defRPr sz="1125" b="1">
                <a:solidFill>
                  <a:srgbClr val="667085"/>
                </a:solidFill>
              </a:defRPr>
            </a:pPr>
            <a:r>
              <a:rPr sz="1125" b="1">
                <a:solidFill>
                  <a:srgbClr val="667085"/>
                </a:solidFill>
              </a:rPr>
              <a:t>Flessibilità delle mansioni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60494A4-6C57-410D-87CA-1FB4636AB5EB}"/>
              </a:ext>
            </a:extLst>
          </p:cNvPr>
          <p:cNvSpPr>
            <a:spLocks noGrp="1"/>
          </p:cNvSpPr>
          <p:nvPr/>
        </p:nvSpPr>
        <p:spPr>
          <a:xfrm>
            <a:off x="8477250" y="1762125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450" b="1">
                <a:solidFill>
                  <a:srgbClr val="3767A6"/>
                </a:solidFill>
              </a:defRPr>
            </a:defPPr>
          </a:lstStyle>
          <a:p>
            <a:pPr>
              <a:defRPr sz="3450" b="1">
                <a:solidFill>
                  <a:srgbClr val="3767A6"/>
                </a:solidFill>
              </a:defRPr>
            </a:pPr>
            <a:r>
              <a:rPr sz="3450" b="1">
                <a:solidFill>
                  <a:srgbClr val="3767A6"/>
                </a:solidFill>
              </a:rPr>
              <a:t>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68B1333-0F18-4092-8DFC-8B16253A6101}"/>
              </a:ext>
            </a:extLst>
          </p:cNvPr>
          <p:cNvSpPr>
            <a:spLocks noGrp="1"/>
          </p:cNvSpPr>
          <p:nvPr/>
        </p:nvSpPr>
        <p:spPr>
          <a:xfrm>
            <a:off x="8477250" y="244792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67085"/>
                </a:solidFill>
              </a:defRPr>
            </a:defPPr>
          </a:lstStyle>
          <a:p>
            <a:pPr>
              <a:defRPr sz="1125" b="1">
                <a:solidFill>
                  <a:srgbClr val="667085"/>
                </a:solidFill>
              </a:defRPr>
            </a:pPr>
            <a:r>
              <a:rPr sz="1125" b="1">
                <a:solidFill>
                  <a:srgbClr val="667085"/>
                </a:solidFill>
              </a:rPr>
              <a:t>Outsourcing</a:t>
            </a:r>
          </a:p>
        </p:txBody>
      </p:sp>
      <p:sp>
        <p:nvSpPr>
          <p:cNvPr id="15" name="Connettore 1 14">
            <a:extLst>
              <a:ext uri="{FF2B5EF4-FFF2-40B4-BE49-F238E27FC236}">
                <a16:creationId xmlns:a16="http://schemas.microsoft.com/office/drawing/2014/main" id="{9753BA6E-83EF-46AF-B4FC-935880FD7D54}"/>
              </a:ext>
            </a:extLst>
          </p:cNvPr>
          <p:cNvSpPr>
            <a:spLocks noGrp="1"/>
          </p:cNvSpPr>
          <p:nvPr/>
        </p:nvSpPr>
        <p:spPr>
          <a:xfrm>
            <a:off x="1524000" y="3143250"/>
            <a:ext cx="9144000" cy="0"/>
          </a:xfrm>
          <a:prstGeom prst="line">
            <a:avLst/>
          </a:prstGeom>
          <a:noFill/>
          <a:ln w="381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B317D89-94E2-4D94-AEDE-1CBE53A3CF28}"/>
              </a:ext>
            </a:extLst>
          </p:cNvPr>
          <p:cNvSpPr>
            <a:spLocks noGrp="1"/>
          </p:cNvSpPr>
          <p:nvPr/>
        </p:nvSpPr>
        <p:spPr>
          <a:xfrm>
            <a:off x="857250" y="34766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67085"/>
                </a:solidFill>
              </a:defRPr>
            </a:defPPr>
          </a:lstStyle>
          <a:p>
            <a:pPr>
              <a:defRPr sz="1200" b="1">
                <a:solidFill>
                  <a:srgbClr val="667085"/>
                </a:solidFill>
              </a:defRPr>
            </a:pPr>
            <a:r>
              <a:rPr sz="1200" b="1">
                <a:solidFill>
                  <a:srgbClr val="667085"/>
                </a:solidFill>
              </a:rPr>
              <a:t>Uso selettivo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8D32A40-172B-4E32-9C98-61A700310FA9}"/>
              </a:ext>
            </a:extLst>
          </p:cNvPr>
          <p:cNvSpPr>
            <a:spLocks noGrp="1"/>
          </p:cNvSpPr>
          <p:nvPr/>
        </p:nvSpPr>
        <p:spPr>
          <a:xfrm>
            <a:off x="3381375" y="34766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67085"/>
                </a:solidFill>
              </a:defRPr>
            </a:defPPr>
          </a:lstStyle>
          <a:p>
            <a:pPr>
              <a:defRPr sz="1200" b="1">
                <a:solidFill>
                  <a:srgbClr val="667085"/>
                </a:solidFill>
              </a:defRPr>
            </a:pPr>
            <a:r>
              <a:rPr sz="1200" b="1">
                <a:solidFill>
                  <a:srgbClr val="667085"/>
                </a:solidFill>
              </a:rPr>
              <a:t>Dipende dal settore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AF0327C-4DAE-4D38-A28B-B4EE97DE054B}"/>
              </a:ext>
            </a:extLst>
          </p:cNvPr>
          <p:cNvSpPr>
            <a:spLocks noGrp="1"/>
          </p:cNvSpPr>
          <p:nvPr/>
        </p:nvSpPr>
        <p:spPr>
          <a:xfrm>
            <a:off x="5905500" y="34766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67085"/>
                </a:solidFill>
              </a:defRPr>
            </a:defPPr>
          </a:lstStyle>
          <a:p>
            <a:pPr>
              <a:defRPr sz="1200" b="1">
                <a:solidFill>
                  <a:srgbClr val="667085"/>
                </a:solidFill>
              </a:defRPr>
            </a:pPr>
            <a:r>
              <a:rPr sz="1200" b="1">
                <a:solidFill>
                  <a:srgbClr val="667085"/>
                </a:solidFill>
              </a:rPr>
              <a:t>Molto diffusa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83960C2-2479-440D-ADB2-629B5C4F118A}"/>
              </a:ext>
            </a:extLst>
          </p:cNvPr>
          <p:cNvSpPr>
            <a:spLocks noGrp="1"/>
          </p:cNvSpPr>
          <p:nvPr/>
        </p:nvSpPr>
        <p:spPr>
          <a:xfrm>
            <a:off x="8429625" y="34766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67085"/>
                </a:solidFill>
              </a:defRPr>
            </a:defPPr>
          </a:lstStyle>
          <a:p>
            <a:pPr>
              <a:defRPr sz="1200" b="1">
                <a:solidFill>
                  <a:srgbClr val="667085"/>
                </a:solidFill>
              </a:defRPr>
            </a:pPr>
            <a:r>
              <a:rPr sz="1200" b="1">
                <a:solidFill>
                  <a:srgbClr val="667085"/>
                </a:solidFill>
              </a:rPr>
              <a:t>Più nei servizi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9358554-33CC-4AAF-BDB7-C5B410EF7648}"/>
              </a:ext>
            </a:extLst>
          </p:cNvPr>
          <p:cNvSpPr>
            <a:spLocks noGrp="1"/>
          </p:cNvSpPr>
          <p:nvPr/>
        </p:nvSpPr>
        <p:spPr>
          <a:xfrm>
            <a:off x="1428750" y="4429125"/>
            <a:ext cx="9334500" cy="952500"/>
          </a:xfrm>
          <a:prstGeom prst="roundRect">
            <a:avLst>
              <a:gd name="adj" fmla="val 12000"/>
            </a:avLst>
          </a:prstGeom>
          <a:solidFill>
            <a:srgbClr val="DDF3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4506777-B3A0-45A5-A200-F3FF5E6566BC}"/>
              </a:ext>
            </a:extLst>
          </p:cNvPr>
          <p:cNvSpPr>
            <a:spLocks noGrp="1"/>
          </p:cNvSpPr>
          <p:nvPr/>
        </p:nvSpPr>
        <p:spPr>
          <a:xfrm>
            <a:off x="1809750" y="4686300"/>
            <a:ext cx="857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F6F65"/>
                </a:solidFill>
              </a:defRPr>
            </a:defPPr>
          </a:lstStyle>
          <a:p>
            <a:pPr>
              <a:defRPr sz="1575" b="1">
                <a:solidFill>
                  <a:srgbClr val="2F6F65"/>
                </a:solidFill>
              </a:defRPr>
            </a:pPr>
            <a:r>
              <a:rPr sz="1575" b="1">
                <a:solidFill>
                  <a:srgbClr val="2F6F65"/>
                </a:solidFill>
              </a:rPr>
              <a:t>Nelle imprese più piccole, la polivalenza delle persone assorbe le oscillazioni della domanda.</a:t>
            </a:r>
          </a:p>
        </p:txBody>
      </p:sp>
    </p:spTree>
    <p:extLst>
      <p:ext uri="{BB962C8B-B14F-4D97-AF65-F5344CB8AC3E}">
        <p14:creationId xmlns:p14="http://schemas.microsoft.com/office/powerpoint/2010/main" val="149690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4124E322-DEC3-4748-BAC8-18284483BD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CF3687C-0850-4A3F-A9EE-E58DF41862A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ORGANIZZAZIONE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53A812-FBC7-442B-AE3A-D9F2D0A74C9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Chi decide l’organizzazione del lavoro?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8A101FE-E774-4A0C-976F-00C251D59F9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28A461F-C905-44A7-94A6-9EFDE8DA5F1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B98B667-9214-4C6D-9EFC-C1AA5E38323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106E597-872B-49CD-AC01-591FE62CEF0B}"/>
              </a:ext>
            </a:extLst>
          </p:cNvPr>
          <p:cNvSpPr>
            <a:spLocks noGrp="1"/>
          </p:cNvSpPr>
          <p:nvPr/>
        </p:nvSpPr>
        <p:spPr>
          <a:xfrm>
            <a:off x="904875" y="168592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E66B5B"/>
                </a:solidFill>
              </a:defRPr>
            </a:defPPr>
          </a:lstStyle>
          <a:p>
            <a:pPr>
              <a:defRPr sz="1125" b="1">
                <a:solidFill>
                  <a:srgbClr val="E66B5B"/>
                </a:solidFill>
              </a:defRPr>
            </a:pPr>
            <a:r>
              <a:rPr sz="1125" b="1">
                <a:solidFill>
                  <a:srgbClr val="E66B5B"/>
                </a:solidFill>
              </a:rPr>
              <a:t>DECISIONE UNILATERALE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6C07C62-60F1-4139-BA1A-DCA9D05E92F0}"/>
              </a:ext>
            </a:extLst>
          </p:cNvPr>
          <p:cNvSpPr>
            <a:spLocks noGrp="1"/>
          </p:cNvSpPr>
          <p:nvPr/>
        </p:nvSpPr>
        <p:spPr>
          <a:xfrm>
            <a:off x="7858125" y="1685925"/>
            <a:ext cx="342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09B8B"/>
                </a:solidFill>
              </a:defRPr>
            </a:defPPr>
          </a:lstStyle>
          <a:p>
            <a:pPr>
              <a:defRPr sz="1125" b="1">
                <a:solidFill>
                  <a:srgbClr val="209B8B"/>
                </a:solidFill>
              </a:defRPr>
            </a:pPr>
            <a:r>
              <a:rPr sz="1125" b="1">
                <a:solidFill>
                  <a:srgbClr val="209B8B"/>
                </a:solidFill>
              </a:rPr>
              <a:t>NEGOZIAZIONE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33606BC6-B248-47F5-9947-D7DED4B18F8D}"/>
              </a:ext>
            </a:extLst>
          </p:cNvPr>
          <p:cNvSpPr>
            <a:spLocks noGrp="1"/>
          </p:cNvSpPr>
          <p:nvPr/>
        </p:nvSpPr>
        <p:spPr>
          <a:xfrm>
            <a:off x="1238250" y="2381250"/>
            <a:ext cx="9715500" cy="0"/>
          </a:xfrm>
          <a:prstGeom prst="line">
            <a:avLst/>
          </a:prstGeom>
          <a:noFill/>
          <a:ln w="9525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E763337-7202-45FB-875F-C628060CE022}"/>
              </a:ext>
            </a:extLst>
          </p:cNvPr>
          <p:cNvSpPr>
            <a:spLocks noGrp="1"/>
          </p:cNvSpPr>
          <p:nvPr/>
        </p:nvSpPr>
        <p:spPr>
          <a:xfrm>
            <a:off x="5762625" y="2133600"/>
            <a:ext cx="666750" cy="495300"/>
          </a:xfrm>
          <a:prstGeom prst="roundRect">
            <a:avLst>
              <a:gd name="adj" fmla="val 23077"/>
            </a:avLst>
          </a:prstGeom>
          <a:solidFill>
            <a:srgbClr val="16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FF25061-DCCF-4752-B082-E72FA1B04C48}"/>
              </a:ext>
            </a:extLst>
          </p:cNvPr>
          <p:cNvSpPr>
            <a:spLocks noGrp="1"/>
          </p:cNvSpPr>
          <p:nvPr/>
        </p:nvSpPr>
        <p:spPr>
          <a:xfrm>
            <a:off x="5762625" y="22288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PMI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3060F8D-7CB3-44D5-9FC3-DD62937F6171}"/>
              </a:ext>
            </a:extLst>
          </p:cNvPr>
          <p:cNvSpPr>
            <a:spLocks noGrp="1"/>
          </p:cNvSpPr>
          <p:nvPr/>
        </p:nvSpPr>
        <p:spPr>
          <a:xfrm>
            <a:off x="904875" y="3095625"/>
            <a:ext cx="3190875" cy="1857375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2892D134-67C8-4E31-B617-31C9D969CF2F}"/>
              </a:ext>
            </a:extLst>
          </p:cNvPr>
          <p:cNvSpPr>
            <a:spLocks noGrp="1"/>
          </p:cNvSpPr>
          <p:nvPr/>
        </p:nvSpPr>
        <p:spPr>
          <a:xfrm>
            <a:off x="904875" y="3095625"/>
            <a:ext cx="66675" cy="1857375"/>
          </a:xfrm>
          <a:prstGeom prst="roundRect">
            <a:avLst>
              <a:gd name="adj" fmla="val 50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AF8201E-F722-4D7A-A897-242ACCDD7ED8}"/>
              </a:ext>
            </a:extLst>
          </p:cNvPr>
          <p:cNvSpPr>
            <a:spLocks noGrp="1"/>
          </p:cNvSpPr>
          <p:nvPr/>
        </p:nvSpPr>
        <p:spPr>
          <a:xfrm>
            <a:off x="1133475" y="32670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Mansioni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446667-017E-4C53-9B30-58F9B8ACCCC0}"/>
              </a:ext>
            </a:extLst>
          </p:cNvPr>
          <p:cNvSpPr>
            <a:spLocks noGrp="1"/>
          </p:cNvSpPr>
          <p:nvPr/>
        </p:nvSpPr>
        <p:spPr>
          <a:xfrm>
            <a:off x="1133475" y="3648075"/>
            <a:ext cx="2762250" cy="1152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La flessibilità delle mansioni nasce spesso da una scelta dell’imprenditore.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0EB39E9-30EE-4395-8115-9055B71883AE}"/>
              </a:ext>
            </a:extLst>
          </p:cNvPr>
          <p:cNvSpPr>
            <a:spLocks noGrp="1"/>
          </p:cNvSpPr>
          <p:nvPr/>
        </p:nvSpPr>
        <p:spPr>
          <a:xfrm>
            <a:off x="4505325" y="3095625"/>
            <a:ext cx="3190875" cy="1857375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DC47AD7-FF30-4620-96D4-4C5D1B2C68EC}"/>
              </a:ext>
            </a:extLst>
          </p:cNvPr>
          <p:cNvSpPr>
            <a:spLocks noGrp="1"/>
          </p:cNvSpPr>
          <p:nvPr/>
        </p:nvSpPr>
        <p:spPr>
          <a:xfrm>
            <a:off x="4505325" y="3095625"/>
            <a:ext cx="66675" cy="1857375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E3F6F6F-FCD0-477C-A228-0F2006710701}"/>
              </a:ext>
            </a:extLst>
          </p:cNvPr>
          <p:cNvSpPr>
            <a:spLocks noGrp="1"/>
          </p:cNvSpPr>
          <p:nvPr/>
        </p:nvSpPr>
        <p:spPr>
          <a:xfrm>
            <a:off x="4733925" y="32670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Orari e straordinari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B93258E-A289-469C-BE3C-CB2B37E0E9FF}"/>
              </a:ext>
            </a:extLst>
          </p:cNvPr>
          <p:cNvSpPr>
            <a:spLocks noGrp="1"/>
          </p:cNvSpPr>
          <p:nvPr/>
        </p:nvSpPr>
        <p:spPr>
          <a:xfrm>
            <a:off x="4733925" y="3648075"/>
            <a:ext cx="2762250" cy="1152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Senza sindacato prevalgono accordi informali, ma può restare forte il potere unilaterale.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2E12878-B8F7-4B3E-8813-23772BC6FF13}"/>
              </a:ext>
            </a:extLst>
          </p:cNvPr>
          <p:cNvSpPr>
            <a:spLocks noGrp="1"/>
          </p:cNvSpPr>
          <p:nvPr/>
        </p:nvSpPr>
        <p:spPr>
          <a:xfrm>
            <a:off x="8096250" y="3095625"/>
            <a:ext cx="3190875" cy="1857375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3F76ED4B-27CA-4E06-B62A-03650C0B5194}"/>
              </a:ext>
            </a:extLst>
          </p:cNvPr>
          <p:cNvSpPr>
            <a:spLocks noGrp="1"/>
          </p:cNvSpPr>
          <p:nvPr/>
        </p:nvSpPr>
        <p:spPr>
          <a:xfrm>
            <a:off x="8096250" y="3095625"/>
            <a:ext cx="66675" cy="1857375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85E3821-7B5F-48FB-9BDE-12B2C4DE4EB7}"/>
              </a:ext>
            </a:extLst>
          </p:cNvPr>
          <p:cNvSpPr>
            <a:spLocks noGrp="1"/>
          </p:cNvSpPr>
          <p:nvPr/>
        </p:nvSpPr>
        <p:spPr>
          <a:xfrm>
            <a:off x="8324850" y="32670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Partecipazione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E91040C-2F17-4283-A6F0-6C64D7CB0A84}"/>
              </a:ext>
            </a:extLst>
          </p:cNvPr>
          <p:cNvSpPr>
            <a:spLocks noGrp="1"/>
          </p:cNvSpPr>
          <p:nvPr/>
        </p:nvSpPr>
        <p:spPr>
          <a:xfrm>
            <a:off x="8324850" y="3648075"/>
            <a:ext cx="2762250" cy="1152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Con rappresentanza sindacale o ricambio generazionale aumentano accordi e coinvolgimento dei key worker.</a:t>
            </a:r>
          </a:p>
        </p:txBody>
      </p:sp>
    </p:spTree>
    <p:extLst>
      <p:ext uri="{BB962C8B-B14F-4D97-AF65-F5344CB8AC3E}">
        <p14:creationId xmlns:p14="http://schemas.microsoft.com/office/powerpoint/2010/main" val="2064973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F54ED701-50DB-43F0-A5CA-CB9B2A92F7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2935A90-C1BD-4F94-AEC4-1DA19532665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RETRIBUZIONI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FB4F796-677D-4960-ACE1-BB5995F2D5E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Il contratto collettivo definisce la cornice, l’impresa decide l’applicazione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A6DEFB1-9698-4686-BA58-7F9A7A532B1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491152A-30CE-4A88-8BD5-C2F7A8A6D12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8EE6A07-2918-41B9-A3C8-0F7143506C9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968F081-4639-4E82-A6E1-2897D0EF835F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3524250" cy="3333750"/>
          </a:xfrm>
          <a:prstGeom prst="roundRect">
            <a:avLst>
              <a:gd name="adj" fmla="val 3429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95C77-D215-4255-950F-D799786AB329}"/>
              </a:ext>
            </a:extLst>
          </p:cNvPr>
          <p:cNvSpPr>
            <a:spLocks noGrp="1"/>
          </p:cNvSpPr>
          <p:nvPr/>
        </p:nvSpPr>
        <p:spPr>
          <a:xfrm>
            <a:off x="1238250" y="2143125"/>
            <a:ext cx="2762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DCEAF7"/>
                </a:solidFill>
              </a:defRPr>
            </a:defPPr>
          </a:lstStyle>
          <a:p>
            <a:pPr>
              <a:defRPr sz="1200" b="1">
                <a:solidFill>
                  <a:srgbClr val="DCEAF7"/>
                </a:solidFill>
              </a:defRPr>
            </a:pPr>
            <a:r>
              <a:rPr sz="1200" b="1">
                <a:solidFill>
                  <a:srgbClr val="DCEAF7"/>
                </a:solidFill>
              </a:rPr>
              <a:t>OLTRE IL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2354D1B-1762-412F-8A42-D7541FC8F343}"/>
              </a:ext>
            </a:extLst>
          </p:cNvPr>
          <p:cNvSpPr>
            <a:spLocks noGrp="1"/>
          </p:cNvSpPr>
          <p:nvPr/>
        </p:nvSpPr>
        <p:spPr>
          <a:xfrm>
            <a:off x="1238250" y="2571750"/>
            <a:ext cx="2762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950" b="1">
                <a:solidFill>
                  <a:srgbClr val="B6D24A"/>
                </a:solidFill>
              </a:defRPr>
            </a:defPPr>
          </a:lstStyle>
          <a:p>
            <a:pPr>
              <a:defRPr sz="4950" b="1">
                <a:solidFill>
                  <a:srgbClr val="B6D24A"/>
                </a:solidFill>
              </a:defRPr>
            </a:pPr>
            <a:r>
              <a:rPr sz="4950" b="1">
                <a:solidFill>
                  <a:srgbClr val="B6D24A"/>
                </a:solidFill>
              </a:rPr>
              <a:t>60%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D4CC11F-F17F-4B3D-A003-86F8A0891AF1}"/>
              </a:ext>
            </a:extLst>
          </p:cNvPr>
          <p:cNvSpPr>
            <a:spLocks noGrp="1"/>
          </p:cNvSpPr>
          <p:nvPr/>
        </p:nvSpPr>
        <p:spPr>
          <a:xfrm>
            <a:off x="1238250" y="3619500"/>
            <a:ext cx="2762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delle piccole imprese fa riferimento al contratto collettivo di settore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ABA28A3-E666-41C0-AF13-56413776B931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3048000" cy="1571625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312A6B9-AC52-46A4-8FA2-A8C488321263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66675" cy="1571625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918138-8D33-4334-8ABE-1CB8B9FD973B}"/>
              </a:ext>
            </a:extLst>
          </p:cNvPr>
          <p:cNvSpPr>
            <a:spLocks noGrp="1"/>
          </p:cNvSpPr>
          <p:nvPr/>
        </p:nvSpPr>
        <p:spPr>
          <a:xfrm>
            <a:off x="4991100" y="1981200"/>
            <a:ext cx="2619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Scelta dell’imprenditore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D0C93F2-3F02-4330-92EC-473E2053985D}"/>
              </a:ext>
            </a:extLst>
          </p:cNvPr>
          <p:cNvSpPr>
            <a:spLocks noGrp="1"/>
          </p:cNvSpPr>
          <p:nvPr/>
        </p:nvSpPr>
        <p:spPr>
          <a:xfrm>
            <a:off x="4991100" y="2362200"/>
            <a:ext cx="26193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Il titolare, spesso con il consulente, individua il contratto da applicare e valuta eventuali superminimi.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C40CFA6A-0851-443F-A2D9-DFEE0EDC8EB0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048000" cy="1571625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D4A10E6-BE67-4A6F-B7AC-2F4E0603B4DC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1571625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51656E2-55D4-49F8-9ECF-58A7B0D0A5A5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619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Negoziazione individuale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74CD1D3-B072-4743-AD9F-A4A8DE0C16C0}"/>
              </a:ext>
            </a:extLst>
          </p:cNvPr>
          <p:cNvSpPr>
            <a:spLocks noGrp="1"/>
          </p:cNvSpPr>
          <p:nvPr/>
        </p:nvSpPr>
        <p:spPr>
          <a:xfrm>
            <a:off x="8324850" y="2362200"/>
            <a:ext cx="2619375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Più frequente nei servizi avanzati, quando il lavoratore possiede competenze rare e difficili da sostituire.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067B9CB-441D-4255-A832-3A55A16DE401}"/>
              </a:ext>
            </a:extLst>
          </p:cNvPr>
          <p:cNvSpPr>
            <a:spLocks noGrp="1"/>
          </p:cNvSpPr>
          <p:nvPr/>
        </p:nvSpPr>
        <p:spPr>
          <a:xfrm>
            <a:off x="4762500" y="3714750"/>
            <a:ext cx="6381750" cy="1428750"/>
          </a:xfrm>
          <a:prstGeom prst="roundRect">
            <a:avLst>
              <a:gd name="adj" fmla="val 8000"/>
            </a:avLst>
          </a:prstGeom>
          <a:solidFill>
            <a:srgbClr val="DDF3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C8C7631-EFD9-498B-99B0-F81FBBD3E658}"/>
              </a:ext>
            </a:extLst>
          </p:cNvPr>
          <p:cNvSpPr>
            <a:spLocks noGrp="1"/>
          </p:cNvSpPr>
          <p:nvPr/>
        </p:nvSpPr>
        <p:spPr>
          <a:xfrm>
            <a:off x="5143500" y="4048125"/>
            <a:ext cx="5619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F6F65"/>
                </a:solidFill>
              </a:defRPr>
            </a:defPPr>
          </a:lstStyle>
          <a:p>
            <a:pPr>
              <a:defRPr sz="1500" b="1">
                <a:solidFill>
                  <a:srgbClr val="2F6F65"/>
                </a:solidFill>
              </a:defRPr>
            </a:pPr>
            <a:r>
              <a:rPr sz="1500" b="1">
                <a:solidFill>
                  <a:srgbClr val="2F6F65"/>
                </a:solidFill>
              </a:rPr>
              <a:t>La retribuzione nasce dall’incontro tra regole collettive, potere aziendale e forza contrattuale individuale.</a:t>
            </a:r>
          </a:p>
        </p:txBody>
      </p:sp>
    </p:spTree>
    <p:extLst>
      <p:ext uri="{BB962C8B-B14F-4D97-AF65-F5344CB8AC3E}">
        <p14:creationId xmlns:p14="http://schemas.microsoft.com/office/powerpoint/2010/main" val="770770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15220E7F-358F-4043-A9A5-58830B6E13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781417A-AF89-4C52-8AE1-2CB8019A7F9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INCENTIVI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6F8FA8-8F6F-4AD9-ADDF-88322D29E81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Nelle microimprese il bonus assume spesso una logica discrezionale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EA32E67-D8FE-4F39-977B-3B9A8A0B089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C8C5E32-D671-42FB-94C5-DB87256FCEE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F903AF5-73D3-41C0-9D0E-A0D2F4E05A2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93C6502-6AE0-48C3-8B59-25E0EA2B9A64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2428875" cy="2238375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C6D22F6-0CED-4361-B2E4-3ADAB1718D8A}"/>
              </a:ext>
            </a:extLst>
          </p:cNvPr>
          <p:cNvSpPr>
            <a:spLocks noGrp="1"/>
          </p:cNvSpPr>
          <p:nvPr/>
        </p:nvSpPr>
        <p:spPr>
          <a:xfrm>
            <a:off x="1000125" y="2190750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Chi decide?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5643591-45EA-409A-9096-4502CDC73C49}"/>
              </a:ext>
            </a:extLst>
          </p:cNvPr>
          <p:cNvSpPr>
            <a:spLocks noGrp="1"/>
          </p:cNvSpPr>
          <p:nvPr/>
        </p:nvSpPr>
        <p:spPr>
          <a:xfrm>
            <a:off x="1000125" y="2781300"/>
            <a:ext cx="20478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6233A"/>
                </a:solidFill>
              </a:defRPr>
            </a:defPPr>
          </a:lstStyle>
          <a:p>
            <a:pPr>
              <a:defRPr sz="1650" b="1">
                <a:solidFill>
                  <a:srgbClr val="16233A"/>
                </a:solidFill>
              </a:defRPr>
            </a:pPr>
            <a:r>
              <a:rPr sz="1650" b="1">
                <a:solidFill>
                  <a:srgbClr val="16233A"/>
                </a:solidFill>
              </a:rPr>
              <a:t>L’imprenditore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D730F07-8FAB-44DF-91AA-17876B784F4E}"/>
              </a:ext>
            </a:extLst>
          </p:cNvPr>
          <p:cNvSpPr>
            <a:spLocks noGrp="1"/>
          </p:cNvSpPr>
          <p:nvPr/>
        </p:nvSpPr>
        <p:spPr>
          <a:xfrm>
            <a:off x="3571875" y="1952625"/>
            <a:ext cx="2428875" cy="2238375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010A0E4-2CBD-4E91-9758-27606FA570FA}"/>
              </a:ext>
            </a:extLst>
          </p:cNvPr>
          <p:cNvSpPr>
            <a:spLocks noGrp="1"/>
          </p:cNvSpPr>
          <p:nvPr/>
        </p:nvSpPr>
        <p:spPr>
          <a:xfrm>
            <a:off x="3762375" y="2190750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Quando?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CFD50A4-07C6-4F00-947A-2E1D04DE363D}"/>
              </a:ext>
            </a:extLst>
          </p:cNvPr>
          <p:cNvSpPr>
            <a:spLocks noGrp="1"/>
          </p:cNvSpPr>
          <p:nvPr/>
        </p:nvSpPr>
        <p:spPr>
          <a:xfrm>
            <a:off x="3762375" y="2781300"/>
            <a:ext cx="20478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6233A"/>
                </a:solidFill>
              </a:defRPr>
            </a:defPPr>
          </a:lstStyle>
          <a:p>
            <a:pPr>
              <a:defRPr sz="1650" b="1">
                <a:solidFill>
                  <a:srgbClr val="16233A"/>
                </a:solidFill>
              </a:defRPr>
            </a:pPr>
            <a:r>
              <a:rPr sz="1650" b="1">
                <a:solidFill>
                  <a:srgbClr val="16233A"/>
                </a:solidFill>
              </a:rPr>
              <a:t>Senza regolarità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173A7D1-D329-4C6A-8956-8CC18C1D2DB4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2428875" cy="2238375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B6A9CB7-E2E8-4BD9-85A9-7AF4D61485A9}"/>
              </a:ext>
            </a:extLst>
          </p:cNvPr>
          <p:cNvSpPr>
            <a:spLocks noGrp="1"/>
          </p:cNvSpPr>
          <p:nvPr/>
        </p:nvSpPr>
        <p:spPr>
          <a:xfrm>
            <a:off x="6524625" y="2190750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Perché?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CEC91A3-1118-460F-B8F9-11D44B1E13AA}"/>
              </a:ext>
            </a:extLst>
          </p:cNvPr>
          <p:cNvSpPr>
            <a:spLocks noGrp="1"/>
          </p:cNvSpPr>
          <p:nvPr/>
        </p:nvSpPr>
        <p:spPr>
          <a:xfrm>
            <a:off x="6524625" y="2781300"/>
            <a:ext cx="20478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6233A"/>
                </a:solidFill>
              </a:defRPr>
            </a:defPPr>
          </a:lstStyle>
          <a:p>
            <a:pPr>
              <a:defRPr sz="1650" b="1">
                <a:solidFill>
                  <a:srgbClr val="16233A"/>
                </a:solidFill>
              </a:defRPr>
            </a:pPr>
            <a:r>
              <a:rPr sz="1650" b="1">
                <a:solidFill>
                  <a:srgbClr val="16233A"/>
                </a:solidFill>
              </a:rPr>
              <a:t>Impegno, esperienza, fiducia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0BD8197-6477-42CF-9E76-05F3F048C25B}"/>
              </a:ext>
            </a:extLst>
          </p:cNvPr>
          <p:cNvSpPr>
            <a:spLocks noGrp="1"/>
          </p:cNvSpPr>
          <p:nvPr/>
        </p:nvSpPr>
        <p:spPr>
          <a:xfrm>
            <a:off x="9096375" y="1952625"/>
            <a:ext cx="2428875" cy="2238375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6F9BA47-5DA8-4661-AA64-B89DC85EDD19}"/>
              </a:ext>
            </a:extLst>
          </p:cNvPr>
          <p:cNvSpPr>
            <a:spLocks noGrp="1"/>
          </p:cNvSpPr>
          <p:nvPr/>
        </p:nvSpPr>
        <p:spPr>
          <a:xfrm>
            <a:off x="9286875" y="2190750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Come?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F2B343-8EA3-4D37-9160-157464B2F977}"/>
              </a:ext>
            </a:extLst>
          </p:cNvPr>
          <p:cNvSpPr>
            <a:spLocks noGrp="1"/>
          </p:cNvSpPr>
          <p:nvPr/>
        </p:nvSpPr>
        <p:spPr>
          <a:xfrm>
            <a:off x="9286875" y="2781300"/>
            <a:ext cx="20478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6233A"/>
                </a:solidFill>
              </a:defRPr>
            </a:defPPr>
          </a:lstStyle>
          <a:p>
            <a:pPr>
              <a:defRPr sz="1650" b="1">
                <a:solidFill>
                  <a:srgbClr val="16233A"/>
                </a:solidFill>
              </a:defRPr>
            </a:pPr>
            <a:r>
              <a:rPr sz="1650" b="1">
                <a:solidFill>
                  <a:srgbClr val="16233A"/>
                </a:solidFill>
              </a:rPr>
              <a:t>Una tantum o beneficio concreto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8543692F-ABA5-44F7-BFDF-1261A5BAE1C4}"/>
              </a:ext>
            </a:extLst>
          </p:cNvPr>
          <p:cNvSpPr>
            <a:spLocks noGrp="1"/>
          </p:cNvSpPr>
          <p:nvPr/>
        </p:nvSpPr>
        <p:spPr>
          <a:xfrm>
            <a:off x="1476375" y="4667250"/>
            <a:ext cx="9239250" cy="904875"/>
          </a:xfrm>
          <a:prstGeom prst="roundRect">
            <a:avLst>
              <a:gd name="adj" fmla="val 12632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B60D2BB-786E-46D2-A3A8-5AFAF211AF2E}"/>
              </a:ext>
            </a:extLst>
          </p:cNvPr>
          <p:cNvSpPr>
            <a:spLocks noGrp="1"/>
          </p:cNvSpPr>
          <p:nvPr/>
        </p:nvSpPr>
        <p:spPr>
          <a:xfrm>
            <a:off x="1905000" y="4905375"/>
            <a:ext cx="8382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Quando il premio è legato a un target, l’incentivo diventa una forma informale di remunerazione della performance.</a:t>
            </a:r>
          </a:p>
        </p:txBody>
      </p:sp>
    </p:spTree>
    <p:extLst>
      <p:ext uri="{BB962C8B-B14F-4D97-AF65-F5344CB8AC3E}">
        <p14:creationId xmlns:p14="http://schemas.microsoft.com/office/powerpoint/2010/main" val="834501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DF0EDC22-C91D-4BFA-B895-C2A2DDBF1C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9A79E50-5624-4AC6-A6F9-A0C024D2BD3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INCENTIVI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C30E7A3-27AE-4A55-9C0A-439FB55458C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Il riconoscimento può essere monetario, materiale o relazionale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C41D48D-13C7-4BE1-B050-4CC2E97B8BF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492F69D-A24D-4A51-A7EF-3A38F73FC85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36637B7-C8F3-42C1-B087-279FEC89947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6FD9D6E-4895-47B8-8DFE-D492DF6C3BA1}"/>
              </a:ext>
            </a:extLst>
          </p:cNvPr>
          <p:cNvSpPr>
            <a:spLocks noGrp="1"/>
          </p:cNvSpPr>
          <p:nvPr/>
        </p:nvSpPr>
        <p:spPr>
          <a:xfrm>
            <a:off x="1333500" y="1762125"/>
            <a:ext cx="9525000" cy="2571750"/>
          </a:xfrm>
          <a:prstGeom prst="roundRect">
            <a:avLst>
              <a:gd name="adj" fmla="val 4444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C512726-95E6-4193-A883-E76A973677E4}"/>
              </a:ext>
            </a:extLst>
          </p:cNvPr>
          <p:cNvSpPr>
            <a:spLocks noGrp="1"/>
          </p:cNvSpPr>
          <p:nvPr/>
        </p:nvSpPr>
        <p:spPr>
          <a:xfrm>
            <a:off x="1638300" y="1952625"/>
            <a:ext cx="57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200" b="1">
                <a:solidFill>
                  <a:srgbClr val="B6D24A"/>
                </a:solidFill>
              </a:defRPr>
            </a:defPPr>
          </a:lstStyle>
          <a:p>
            <a:pPr>
              <a:defRPr sz="4200" b="1">
                <a:solidFill>
                  <a:srgbClr val="B6D24A"/>
                </a:solidFill>
              </a:defRPr>
            </a:pPr>
            <a:r>
              <a:rPr sz="4200" b="1">
                <a:solidFill>
                  <a:srgbClr val="B6D24A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61CC0F3-98F4-4984-ADA3-38D8A05AA09C}"/>
              </a:ext>
            </a:extLst>
          </p:cNvPr>
          <p:cNvSpPr>
            <a:spLocks noGrp="1"/>
          </p:cNvSpPr>
          <p:nvPr/>
        </p:nvSpPr>
        <p:spPr>
          <a:xfrm>
            <a:off x="2524125" y="2314575"/>
            <a:ext cx="7762875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FFFFFF"/>
                </a:solidFill>
              </a:defRPr>
            </a:defPPr>
          </a:lstStyle>
          <a:p>
            <a:pPr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Un lavoratore mi ha detto che suo figlio aveva bisogno di un tablet. Ne ho acquistato uno e gliel’ho regalato.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0DC59A7-7D34-4BC1-B4FC-4CB87BAA53E6}"/>
              </a:ext>
            </a:extLst>
          </p:cNvPr>
          <p:cNvSpPr>
            <a:spLocks noGrp="1"/>
          </p:cNvSpPr>
          <p:nvPr/>
        </p:nvSpPr>
        <p:spPr>
          <a:xfrm>
            <a:off x="2524125" y="3781425"/>
            <a:ext cx="7762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DCEAF7"/>
                </a:solidFill>
              </a:defRPr>
            </a:defPPr>
          </a:lstStyle>
          <a:p>
            <a:pPr>
              <a:defRPr sz="900" b="1">
                <a:solidFill>
                  <a:srgbClr val="DCEAF7"/>
                </a:solidFill>
              </a:defRPr>
            </a:pPr>
            <a:r>
              <a:rPr sz="900" b="1">
                <a:solidFill>
                  <a:srgbClr val="DCEAF7"/>
                </a:solidFill>
              </a:rPr>
              <a:t>PE, impresa dei servizi low skill, intervista 37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BCE9C31-F9DE-46E1-8EEF-4C8008437239}"/>
              </a:ext>
            </a:extLst>
          </p:cNvPr>
          <p:cNvSpPr>
            <a:spLocks noGrp="1"/>
          </p:cNvSpPr>
          <p:nvPr/>
        </p:nvSpPr>
        <p:spPr>
          <a:xfrm>
            <a:off x="1381125" y="4762500"/>
            <a:ext cx="2905125" cy="857250"/>
          </a:xfrm>
          <a:prstGeom prst="roundRect">
            <a:avLst>
              <a:gd name="adj" fmla="val 13333"/>
            </a:avLst>
          </a:prstGeom>
          <a:solidFill>
            <a:srgbClr val="DCEAF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D8E402C-391A-4340-A6DF-8AAF3DDEE3EF}"/>
              </a:ext>
            </a:extLst>
          </p:cNvPr>
          <p:cNvSpPr>
            <a:spLocks noGrp="1"/>
          </p:cNvSpPr>
          <p:nvPr/>
        </p:nvSpPr>
        <p:spPr>
          <a:xfrm>
            <a:off x="1524000" y="4905375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6233A"/>
                </a:solidFill>
              </a:defRPr>
            </a:defPPr>
          </a:lstStyle>
          <a:p>
            <a:pPr>
              <a:defRPr sz="1125" b="1">
                <a:solidFill>
                  <a:srgbClr val="16233A"/>
                </a:solidFill>
              </a:defRPr>
            </a:pPr>
            <a:r>
              <a:rPr sz="1125" b="1">
                <a:solidFill>
                  <a:srgbClr val="16233A"/>
                </a:solidFill>
              </a:rPr>
              <a:t>Valore economico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82808EA-BE94-44B6-934A-5F2DDC3599DD}"/>
              </a:ext>
            </a:extLst>
          </p:cNvPr>
          <p:cNvSpPr>
            <a:spLocks noGrp="1"/>
          </p:cNvSpPr>
          <p:nvPr/>
        </p:nvSpPr>
        <p:spPr>
          <a:xfrm>
            <a:off x="1524000" y="5191125"/>
            <a:ext cx="2619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un bene utile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C3BA059-7098-47D6-9D3D-94099E30A8A4}"/>
              </a:ext>
            </a:extLst>
          </p:cNvPr>
          <p:cNvSpPr>
            <a:spLocks noGrp="1"/>
          </p:cNvSpPr>
          <p:nvPr/>
        </p:nvSpPr>
        <p:spPr>
          <a:xfrm>
            <a:off x="4619625" y="4762500"/>
            <a:ext cx="2905125" cy="857250"/>
          </a:xfrm>
          <a:prstGeom prst="roundRect">
            <a:avLst>
              <a:gd name="adj" fmla="val 13333"/>
            </a:avLst>
          </a:prstGeom>
          <a:solidFill>
            <a:srgbClr val="DDF3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7292282-89B9-4896-92CA-263D6DD8DB49}"/>
              </a:ext>
            </a:extLst>
          </p:cNvPr>
          <p:cNvSpPr>
            <a:spLocks noGrp="1"/>
          </p:cNvSpPr>
          <p:nvPr/>
        </p:nvSpPr>
        <p:spPr>
          <a:xfrm>
            <a:off x="4762500" y="4905375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6233A"/>
                </a:solidFill>
              </a:defRPr>
            </a:defPPr>
          </a:lstStyle>
          <a:p>
            <a:pPr>
              <a:defRPr sz="1125" b="1">
                <a:solidFill>
                  <a:srgbClr val="16233A"/>
                </a:solidFill>
              </a:defRPr>
            </a:pPr>
            <a:r>
              <a:rPr sz="1125" b="1">
                <a:solidFill>
                  <a:srgbClr val="16233A"/>
                </a:solidFill>
              </a:rPr>
              <a:t>Valore simbolico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4560D55-9AD4-419F-B701-4E76FDCDEA3D}"/>
              </a:ext>
            </a:extLst>
          </p:cNvPr>
          <p:cNvSpPr>
            <a:spLocks noGrp="1"/>
          </p:cNvSpPr>
          <p:nvPr/>
        </p:nvSpPr>
        <p:spPr>
          <a:xfrm>
            <a:off x="4762500" y="5191125"/>
            <a:ext cx="2619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attenzione personale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686F9DB-0AAA-48C4-80AB-2CC9376D8121}"/>
              </a:ext>
            </a:extLst>
          </p:cNvPr>
          <p:cNvSpPr>
            <a:spLocks noGrp="1"/>
          </p:cNvSpPr>
          <p:nvPr/>
        </p:nvSpPr>
        <p:spPr>
          <a:xfrm>
            <a:off x="7858125" y="4762500"/>
            <a:ext cx="2905125" cy="857250"/>
          </a:xfrm>
          <a:prstGeom prst="roundRect">
            <a:avLst>
              <a:gd name="adj" fmla="val 13333"/>
            </a:avLst>
          </a:prstGeom>
          <a:solidFill>
            <a:srgbClr val="FFF0E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F549FEB-6D76-43E0-AA43-3400130424D7}"/>
              </a:ext>
            </a:extLst>
          </p:cNvPr>
          <p:cNvSpPr>
            <a:spLocks noGrp="1"/>
          </p:cNvSpPr>
          <p:nvPr/>
        </p:nvSpPr>
        <p:spPr>
          <a:xfrm>
            <a:off x="8001000" y="4905375"/>
            <a:ext cx="2619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6233A"/>
                </a:solidFill>
              </a:defRPr>
            </a:defPPr>
          </a:lstStyle>
          <a:p>
            <a:pPr>
              <a:defRPr sz="1125" b="1">
                <a:solidFill>
                  <a:srgbClr val="16233A"/>
                </a:solidFill>
              </a:defRPr>
            </a:pPr>
            <a:r>
              <a:rPr sz="1125" b="1">
                <a:solidFill>
                  <a:srgbClr val="16233A"/>
                </a:solidFill>
              </a:rPr>
              <a:t>Valore relazionale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68CF174-A8A0-4614-BC7B-628827099A5E}"/>
              </a:ext>
            </a:extLst>
          </p:cNvPr>
          <p:cNvSpPr>
            <a:spLocks noGrp="1"/>
          </p:cNvSpPr>
          <p:nvPr/>
        </p:nvSpPr>
        <p:spPr>
          <a:xfrm>
            <a:off x="8001000" y="5191125"/>
            <a:ext cx="2619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85"/>
                </a:solidFill>
              </a:defRPr>
            </a:defPPr>
          </a:lstStyle>
          <a:p>
            <a:pPr>
              <a:defRPr sz="1050" b="0">
                <a:solidFill>
                  <a:srgbClr val="667085"/>
                </a:solidFill>
              </a:defRPr>
            </a:pPr>
            <a:r>
              <a:rPr sz="1050" b="0">
                <a:solidFill>
                  <a:srgbClr val="667085"/>
                </a:solidFill>
              </a:rPr>
              <a:t>fiducia reciproca</a:t>
            </a:r>
          </a:p>
        </p:txBody>
      </p:sp>
    </p:spTree>
    <p:extLst>
      <p:ext uri="{BB962C8B-B14F-4D97-AF65-F5344CB8AC3E}">
        <p14:creationId xmlns:p14="http://schemas.microsoft.com/office/powerpoint/2010/main" val="47912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0E4D4C64-6391-4423-9006-EA7AFD543D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93BFFCF-46F6-4DDE-B55C-F686F96679D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INCENTIVI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1767DB-7C44-4E6E-AC07-1389A75B0E2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Dimensione e sindacato aumentano la formalizzazione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D5AFE0E-1FC4-44BF-B795-3A25F6F8D1A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0DA810-6486-4397-AB98-582C3B00631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34FDC2B-DE7B-4C92-88A5-7DC5CE43AC6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2E667DE-0A7E-456D-98F2-65C576B43FD9}"/>
              </a:ext>
            </a:extLst>
          </p:cNvPr>
          <p:cNvSpPr>
            <a:spLocks noGrp="1"/>
          </p:cNvSpPr>
          <p:nvPr/>
        </p:nvSpPr>
        <p:spPr>
          <a:xfrm>
            <a:off x="904875" y="1733550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66B5B"/>
                </a:solidFill>
              </a:defRPr>
            </a:defPPr>
          </a:lstStyle>
          <a:p>
            <a:pPr>
              <a:defRPr sz="1050" b="1">
                <a:solidFill>
                  <a:srgbClr val="E66B5B"/>
                </a:solidFill>
              </a:defRPr>
            </a:pPr>
            <a:r>
              <a:rPr sz="1050" b="1">
                <a:solidFill>
                  <a:srgbClr val="E66B5B"/>
                </a:solidFill>
              </a:rPr>
              <a:t>MICROIMPRESA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62AC9A2-397E-424B-AF02-84C9B507CA60}"/>
              </a:ext>
            </a:extLst>
          </p:cNvPr>
          <p:cNvSpPr>
            <a:spLocks noGrp="1"/>
          </p:cNvSpPr>
          <p:nvPr/>
        </p:nvSpPr>
        <p:spPr>
          <a:xfrm>
            <a:off x="8572500" y="1733550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IMPRESA PIÙ STRUTTURATA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E539346B-4CB2-49B7-B55A-C06DCC1E7341}"/>
              </a:ext>
            </a:extLst>
          </p:cNvPr>
          <p:cNvSpPr>
            <a:spLocks noGrp="1"/>
          </p:cNvSpPr>
          <p:nvPr/>
        </p:nvSpPr>
        <p:spPr>
          <a:xfrm>
            <a:off x="1238250" y="2571750"/>
            <a:ext cx="9715500" cy="0"/>
          </a:xfrm>
          <a:prstGeom prst="line">
            <a:avLst/>
          </a:prstGeom>
          <a:noFill/>
          <a:ln w="1143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EC7B031-A62E-4172-9C34-D5B2B66F8F92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C1A0FA2-6D97-441F-9713-75FEABF33407}"/>
              </a:ext>
            </a:extLst>
          </p:cNvPr>
          <p:cNvSpPr>
            <a:spLocks noGrp="1"/>
          </p:cNvSpPr>
          <p:nvPr/>
        </p:nvSpPr>
        <p:spPr>
          <a:xfrm>
            <a:off x="1476375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102C977-CC58-4711-A1AE-D236C9AC8C30}"/>
              </a:ext>
            </a:extLst>
          </p:cNvPr>
          <p:cNvSpPr>
            <a:spLocks noGrp="1"/>
          </p:cNvSpPr>
          <p:nvPr/>
        </p:nvSpPr>
        <p:spPr>
          <a:xfrm>
            <a:off x="952500" y="309562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Discrezionalità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92BAFA4-D311-49AD-B790-1DDA65C323A4}"/>
              </a:ext>
            </a:extLst>
          </p:cNvPr>
          <p:cNvSpPr>
            <a:spLocks noGrp="1"/>
          </p:cNvSpPr>
          <p:nvPr/>
        </p:nvSpPr>
        <p:spPr>
          <a:xfrm>
            <a:off x="400050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812181-93F2-4E46-8AB0-854966BAE55D}"/>
              </a:ext>
            </a:extLst>
          </p:cNvPr>
          <p:cNvSpPr>
            <a:spLocks noGrp="1"/>
          </p:cNvSpPr>
          <p:nvPr/>
        </p:nvSpPr>
        <p:spPr>
          <a:xfrm>
            <a:off x="400050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B3EE61B-BDB9-458A-9FD5-261368019D4E}"/>
              </a:ext>
            </a:extLst>
          </p:cNvPr>
          <p:cNvSpPr>
            <a:spLocks noGrp="1"/>
          </p:cNvSpPr>
          <p:nvPr/>
        </p:nvSpPr>
        <p:spPr>
          <a:xfrm>
            <a:off x="3476625" y="309562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Criteri espliciti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2261431-CC35-436D-A9BC-10928B8D3248}"/>
              </a:ext>
            </a:extLst>
          </p:cNvPr>
          <p:cNvSpPr>
            <a:spLocks noGrp="1"/>
          </p:cNvSpPr>
          <p:nvPr/>
        </p:nvSpPr>
        <p:spPr>
          <a:xfrm>
            <a:off x="6524625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3767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8951F29-ED58-4E97-A009-6ABEE574647E}"/>
              </a:ext>
            </a:extLst>
          </p:cNvPr>
          <p:cNvSpPr>
            <a:spLocks noGrp="1"/>
          </p:cNvSpPr>
          <p:nvPr/>
        </p:nvSpPr>
        <p:spPr>
          <a:xfrm>
            <a:off x="6524625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7073673-84C3-4BF4-9020-C530A7A921EB}"/>
              </a:ext>
            </a:extLst>
          </p:cNvPr>
          <p:cNvSpPr>
            <a:spLocks noGrp="1"/>
          </p:cNvSpPr>
          <p:nvPr/>
        </p:nvSpPr>
        <p:spPr>
          <a:xfrm>
            <a:off x="6000750" y="309562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Obiettivi condivisi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2D38963-63F3-4B79-870A-562228022896}"/>
              </a:ext>
            </a:extLst>
          </p:cNvPr>
          <p:cNvSpPr>
            <a:spLocks noGrp="1"/>
          </p:cNvSpPr>
          <p:nvPr/>
        </p:nvSpPr>
        <p:spPr>
          <a:xfrm>
            <a:off x="9048750" y="23050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FD9AA2A-332A-40F6-89AD-4BA3D4C1A485}"/>
              </a:ext>
            </a:extLst>
          </p:cNvPr>
          <p:cNvSpPr>
            <a:spLocks noGrp="1"/>
          </p:cNvSpPr>
          <p:nvPr/>
        </p:nvSpPr>
        <p:spPr>
          <a:xfrm>
            <a:off x="9048750" y="2390775"/>
            <a:ext cx="53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E30E1DF-D508-4BA5-8941-8FE5E35EFE8B}"/>
              </a:ext>
            </a:extLst>
          </p:cNvPr>
          <p:cNvSpPr>
            <a:spLocks noGrp="1"/>
          </p:cNvSpPr>
          <p:nvPr/>
        </p:nvSpPr>
        <p:spPr>
          <a:xfrm>
            <a:off x="8524875" y="309562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Accordo aziendale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05128473-5F1E-4EDD-A958-AFADFEFB7BC3}"/>
              </a:ext>
            </a:extLst>
          </p:cNvPr>
          <p:cNvSpPr>
            <a:spLocks noGrp="1"/>
          </p:cNvSpPr>
          <p:nvPr/>
        </p:nvSpPr>
        <p:spPr>
          <a:xfrm>
            <a:off x="1524000" y="4286250"/>
            <a:ext cx="91440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313630D-408F-4336-8A04-1D976C6E7721}"/>
              </a:ext>
            </a:extLst>
          </p:cNvPr>
          <p:cNvSpPr>
            <a:spLocks noGrp="1"/>
          </p:cNvSpPr>
          <p:nvPr/>
        </p:nvSpPr>
        <p:spPr>
          <a:xfrm>
            <a:off x="1952625" y="4572000"/>
            <a:ext cx="8286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F6F65"/>
                </a:solidFill>
              </a:defRPr>
            </a:defPPr>
          </a:lstStyle>
          <a:p>
            <a:pPr>
              <a:defRPr sz="1500" b="1">
                <a:solidFill>
                  <a:srgbClr val="2F6F65"/>
                </a:solidFill>
              </a:defRPr>
            </a:pPr>
            <a:r>
              <a:rPr sz="1500" b="1">
                <a:solidFill>
                  <a:srgbClr val="2F6F65"/>
                </a:solidFill>
              </a:rPr>
              <a:t>Nelle aziende manifatturiere o dei servizi con più di 15 dipendenti, il piano di incentivi può entrare nella contrattazione aziendale.</a:t>
            </a:r>
          </a:p>
        </p:txBody>
      </p:sp>
    </p:spTree>
    <p:extLst>
      <p:ext uri="{BB962C8B-B14F-4D97-AF65-F5344CB8AC3E}">
        <p14:creationId xmlns:p14="http://schemas.microsoft.com/office/powerpoint/2010/main" val="661920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tangolo 34">
            <a:extLst>
              <a:ext uri="{FF2B5EF4-FFF2-40B4-BE49-F238E27FC236}">
                <a16:creationId xmlns:a16="http://schemas.microsoft.com/office/drawing/2014/main" id="{27BDB577-10B5-46A5-95BC-9F411C1117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1AB5BC-F9A3-4EE4-B734-7C4B71CDB95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INCENTIVI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86989EA-84B1-44EE-88A0-9D145DF3218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Dal regalo al sistema premiante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8C44AA7-0F06-44C1-B677-C8604CDC7E9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CAB3E66-B086-4D3E-9A23-B3CAD6F2ECF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14728A-C215-4481-83AB-F4B8CA4D4B7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E58791A-5D0B-4AFA-A41A-0AACA96A9AE2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3238500" cy="3429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F9729AC-2B3D-4B92-80EA-AFDC27039DC8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3238500" cy="619125"/>
          </a:xfrm>
          <a:prstGeom prst="roundRect">
            <a:avLst>
              <a:gd name="adj" fmla="val 18462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62CE370-8929-46DD-B13D-FAA2676BAE96}"/>
              </a:ext>
            </a:extLst>
          </p:cNvPr>
          <p:cNvSpPr>
            <a:spLocks noGrp="1"/>
          </p:cNvSpPr>
          <p:nvPr/>
        </p:nvSpPr>
        <p:spPr>
          <a:xfrm>
            <a:off x="1095375" y="19716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Informale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4F114AC4-325A-4DD9-AE15-B84E6EFD92E5}"/>
              </a:ext>
            </a:extLst>
          </p:cNvPr>
          <p:cNvSpPr>
            <a:spLocks noGrp="1"/>
          </p:cNvSpPr>
          <p:nvPr/>
        </p:nvSpPr>
        <p:spPr>
          <a:xfrm>
            <a:off x="1238250" y="27622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83C3E22-360B-47A6-805A-DF288070D828}"/>
              </a:ext>
            </a:extLst>
          </p:cNvPr>
          <p:cNvSpPr>
            <a:spLocks noGrp="1"/>
          </p:cNvSpPr>
          <p:nvPr/>
        </p:nvSpPr>
        <p:spPr>
          <a:xfrm>
            <a:off x="1314450" y="27813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Decisione occasionale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04EA7EF-0C3F-47A6-A4E5-0E3764512926}"/>
              </a:ext>
            </a:extLst>
          </p:cNvPr>
          <p:cNvSpPr>
            <a:spLocks noGrp="1"/>
          </p:cNvSpPr>
          <p:nvPr/>
        </p:nvSpPr>
        <p:spPr>
          <a:xfrm>
            <a:off x="1238250" y="34480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F16661F-9191-4909-BE34-E66B54010720}"/>
              </a:ext>
            </a:extLst>
          </p:cNvPr>
          <p:cNvSpPr>
            <a:spLocks noGrp="1"/>
          </p:cNvSpPr>
          <p:nvPr/>
        </p:nvSpPr>
        <p:spPr>
          <a:xfrm>
            <a:off x="1314450" y="34671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Criteri impliciti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33A40DB-7CE7-46F6-8C0F-14C440D2ED0F}"/>
              </a:ext>
            </a:extLst>
          </p:cNvPr>
          <p:cNvSpPr>
            <a:spLocks noGrp="1"/>
          </p:cNvSpPr>
          <p:nvPr/>
        </p:nvSpPr>
        <p:spPr>
          <a:xfrm>
            <a:off x="1238250" y="41338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D80470C-65AE-4930-8F94-6BEB2C0D716B}"/>
              </a:ext>
            </a:extLst>
          </p:cNvPr>
          <p:cNvSpPr>
            <a:spLocks noGrp="1"/>
          </p:cNvSpPr>
          <p:nvPr/>
        </p:nvSpPr>
        <p:spPr>
          <a:xfrm>
            <a:off x="1314450" y="41529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Fiducia personale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725149C0-F3A9-41BB-B2A8-8AB0150BD71D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3429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9FEAD9F-36EC-4840-959A-D2FBB022945F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619125"/>
          </a:xfrm>
          <a:prstGeom prst="roundRect">
            <a:avLst>
              <a:gd name="adj" fmla="val 18462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6F9F164-73C2-4637-89EB-E281CB0F89F2}"/>
              </a:ext>
            </a:extLst>
          </p:cNvPr>
          <p:cNvSpPr>
            <a:spLocks noGrp="1"/>
          </p:cNvSpPr>
          <p:nvPr/>
        </p:nvSpPr>
        <p:spPr>
          <a:xfrm>
            <a:off x="4714875" y="19716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Ibrido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C831ED0-0AE4-4CE2-9A4E-0592EEABAD83}"/>
              </a:ext>
            </a:extLst>
          </p:cNvPr>
          <p:cNvSpPr>
            <a:spLocks noGrp="1"/>
          </p:cNvSpPr>
          <p:nvPr/>
        </p:nvSpPr>
        <p:spPr>
          <a:xfrm>
            <a:off x="4857750" y="27622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6A79F93-9B5F-4748-A104-9429247AAADC}"/>
              </a:ext>
            </a:extLst>
          </p:cNvPr>
          <p:cNvSpPr>
            <a:spLocks noGrp="1"/>
          </p:cNvSpPr>
          <p:nvPr/>
        </p:nvSpPr>
        <p:spPr>
          <a:xfrm>
            <a:off x="4933950" y="27813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Target produttivo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DA50C07-C272-4CE6-ADBA-5D1B6E627C0E}"/>
              </a:ext>
            </a:extLst>
          </p:cNvPr>
          <p:cNvSpPr>
            <a:spLocks noGrp="1"/>
          </p:cNvSpPr>
          <p:nvPr/>
        </p:nvSpPr>
        <p:spPr>
          <a:xfrm>
            <a:off x="4857750" y="34480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B72F733-304E-4B55-B4C5-5813C5145367}"/>
              </a:ext>
            </a:extLst>
          </p:cNvPr>
          <p:cNvSpPr>
            <a:spLocks noGrp="1"/>
          </p:cNvSpPr>
          <p:nvPr/>
        </p:nvSpPr>
        <p:spPr>
          <a:xfrm>
            <a:off x="4933950" y="34671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Premio una tantum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56BCED4-918E-44D4-9828-94097E943D0C}"/>
              </a:ext>
            </a:extLst>
          </p:cNvPr>
          <p:cNvSpPr>
            <a:spLocks noGrp="1"/>
          </p:cNvSpPr>
          <p:nvPr/>
        </p:nvSpPr>
        <p:spPr>
          <a:xfrm>
            <a:off x="4857750" y="41338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A846F98-208D-4372-B2FE-170E9D9425D1}"/>
              </a:ext>
            </a:extLst>
          </p:cNvPr>
          <p:cNvSpPr>
            <a:spLocks noGrp="1"/>
          </p:cNvSpPr>
          <p:nvPr/>
        </p:nvSpPr>
        <p:spPr>
          <a:xfrm>
            <a:off x="4933950" y="41529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Comunicazione diretta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FAA67AAD-C7D9-4836-8421-7EF4C2471FBA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238500" cy="3429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4AB68160-8649-4141-8A15-E0BE88BA46DB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238500" cy="619125"/>
          </a:xfrm>
          <a:prstGeom prst="roundRect">
            <a:avLst>
              <a:gd name="adj" fmla="val 18462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EBD682B-6DBF-46E3-8781-66A6617C5F5D}"/>
              </a:ext>
            </a:extLst>
          </p:cNvPr>
          <p:cNvSpPr>
            <a:spLocks noGrp="1"/>
          </p:cNvSpPr>
          <p:nvPr/>
        </p:nvSpPr>
        <p:spPr>
          <a:xfrm>
            <a:off x="8334375" y="19716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Formalizzato</a:t>
            </a: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B3795BA0-0E22-4FA6-8AD4-AAFE9CDAFA44}"/>
              </a:ext>
            </a:extLst>
          </p:cNvPr>
          <p:cNvSpPr>
            <a:spLocks noGrp="1"/>
          </p:cNvSpPr>
          <p:nvPr/>
        </p:nvSpPr>
        <p:spPr>
          <a:xfrm>
            <a:off x="8477250" y="27622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1446C0B2-848A-4C31-B456-6EFEFED95B3C}"/>
              </a:ext>
            </a:extLst>
          </p:cNvPr>
          <p:cNvSpPr>
            <a:spLocks noGrp="1"/>
          </p:cNvSpPr>
          <p:nvPr/>
        </p:nvSpPr>
        <p:spPr>
          <a:xfrm>
            <a:off x="8553450" y="27813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Accordo aziendale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9BFCE210-6228-41E7-89D7-99BACFE07236}"/>
              </a:ext>
            </a:extLst>
          </p:cNvPr>
          <p:cNvSpPr>
            <a:spLocks noGrp="1"/>
          </p:cNvSpPr>
          <p:nvPr/>
        </p:nvSpPr>
        <p:spPr>
          <a:xfrm>
            <a:off x="8477250" y="34480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DF58618-E2D8-4497-9B5F-60040B49388D}"/>
              </a:ext>
            </a:extLst>
          </p:cNvPr>
          <p:cNvSpPr>
            <a:spLocks noGrp="1"/>
          </p:cNvSpPr>
          <p:nvPr/>
        </p:nvSpPr>
        <p:spPr>
          <a:xfrm>
            <a:off x="8553450" y="34671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Obiettivi verificabili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A658405E-FD32-4FCE-8C64-AC93EC8A3F5F}"/>
              </a:ext>
            </a:extLst>
          </p:cNvPr>
          <p:cNvSpPr>
            <a:spLocks noGrp="1"/>
          </p:cNvSpPr>
          <p:nvPr/>
        </p:nvSpPr>
        <p:spPr>
          <a:xfrm>
            <a:off x="8477250" y="4133850"/>
            <a:ext cx="2476500" cy="285750"/>
          </a:xfrm>
          <a:prstGeom prst="roundRect">
            <a:avLst>
              <a:gd name="adj" fmla="val 40000"/>
            </a:avLst>
          </a:prstGeom>
          <a:solidFill>
            <a:srgbClr val="EEF2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9A72BE39-CE62-4156-ABA4-E28278943913}"/>
              </a:ext>
            </a:extLst>
          </p:cNvPr>
          <p:cNvSpPr>
            <a:spLocks noGrp="1"/>
          </p:cNvSpPr>
          <p:nvPr/>
        </p:nvSpPr>
        <p:spPr>
          <a:xfrm>
            <a:off x="8553450" y="4152900"/>
            <a:ext cx="2324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233A"/>
                </a:solidFill>
              </a:defRPr>
            </a:defPPr>
          </a:lstStyle>
          <a:p>
            <a:pPr>
              <a:defRPr sz="900" b="1">
                <a:solidFill>
                  <a:srgbClr val="16233A"/>
                </a:solidFill>
              </a:defRPr>
            </a:pPr>
            <a:r>
              <a:rPr sz="900" b="1">
                <a:solidFill>
                  <a:srgbClr val="16233A"/>
                </a:solidFill>
              </a:rPr>
              <a:t>Regole e monitoraggio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B952E7C5-14D6-4CF4-BB02-5150874B1DEB}"/>
              </a:ext>
            </a:extLst>
          </p:cNvPr>
          <p:cNvSpPr>
            <a:spLocks noGrp="1"/>
          </p:cNvSpPr>
          <p:nvPr/>
        </p:nvSpPr>
        <p:spPr>
          <a:xfrm>
            <a:off x="1428750" y="5715000"/>
            <a:ext cx="933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F6F65"/>
                </a:solidFill>
              </a:defRPr>
            </a:defPPr>
          </a:lstStyle>
          <a:p>
            <a:pPr>
              <a:defRPr sz="1275" b="1">
                <a:solidFill>
                  <a:srgbClr val="2F6F65"/>
                </a:solidFill>
              </a:defRPr>
            </a:pPr>
            <a:r>
              <a:rPr sz="1275" b="1">
                <a:solidFill>
                  <a:srgbClr val="2F6F65"/>
                </a:solidFill>
              </a:rPr>
              <a:t>La formalizzazione rende il premio più trasparente, ma richiede obiettivi misurabili e procedure coerenti.</a:t>
            </a:r>
          </a:p>
        </p:txBody>
      </p:sp>
    </p:spTree>
    <p:extLst>
      <p:ext uri="{BB962C8B-B14F-4D97-AF65-F5344CB8AC3E}">
        <p14:creationId xmlns:p14="http://schemas.microsoft.com/office/powerpoint/2010/main" val="164191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703886AB-B36A-4839-909A-89D027151D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70E79A6-C39E-4E0F-959B-80DF3C2C1C4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CONCILIAZIONE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8CF5FF9-9A8F-4DA9-BE3E-CC19D277203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Nelle PMI prevalgono soluzioni informali e personalizzate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673CAE8-EB91-43FA-866C-E15CDB7518B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B0F480C-F5D2-4E58-9E97-839B7DE89C3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60F3176-DF36-4B71-B1B9-CF1B124B4BB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A2016CA-2DB6-4289-B47B-568202A4A09E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4762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6AADA05-45BF-4205-844A-BFA5C99C619B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66675" cy="2857500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BCD1AA1-8CB2-4837-B4F2-6683E0E59CFC}"/>
              </a:ext>
            </a:extLst>
          </p:cNvPr>
          <p:cNvSpPr>
            <a:spLocks noGrp="1"/>
          </p:cNvSpPr>
          <p:nvPr/>
        </p:nvSpPr>
        <p:spPr>
          <a:xfrm>
            <a:off x="1085850" y="1933575"/>
            <a:ext cx="4333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Accordi sugli orari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B1FE6F6-4BCF-44D5-A28C-086D69728CB4}"/>
              </a:ext>
            </a:extLst>
          </p:cNvPr>
          <p:cNvSpPr>
            <a:spLocks noGrp="1"/>
          </p:cNvSpPr>
          <p:nvPr/>
        </p:nvSpPr>
        <p:spPr>
          <a:xfrm>
            <a:off x="1085850" y="2314575"/>
            <a:ext cx="433387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Entrate e uscite flessibili, purché non compromettano la produzione e il coordinamento del lavoro.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DE97214-22CE-4B82-974B-6CDA75EA215A}"/>
              </a:ext>
            </a:extLst>
          </p:cNvPr>
          <p:cNvSpPr>
            <a:spLocks noGrp="1"/>
          </p:cNvSpPr>
          <p:nvPr/>
        </p:nvSpPr>
        <p:spPr>
          <a:xfrm>
            <a:off x="6572250" y="1762125"/>
            <a:ext cx="47625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C812CA2-2214-4F93-91A8-CD9FD0CBC1CB}"/>
              </a:ext>
            </a:extLst>
          </p:cNvPr>
          <p:cNvSpPr>
            <a:spLocks noGrp="1"/>
          </p:cNvSpPr>
          <p:nvPr/>
        </p:nvSpPr>
        <p:spPr>
          <a:xfrm>
            <a:off x="6572250" y="1762125"/>
            <a:ext cx="66675" cy="285750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D1C6B08-84B6-4623-AE4F-9C713D36E9E3}"/>
              </a:ext>
            </a:extLst>
          </p:cNvPr>
          <p:cNvSpPr>
            <a:spLocks noGrp="1"/>
          </p:cNvSpPr>
          <p:nvPr/>
        </p:nvSpPr>
        <p:spPr>
          <a:xfrm>
            <a:off x="6800850" y="1933575"/>
            <a:ext cx="4333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Permessi su misura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BA7F40D-ED99-4A35-BC27-98B916C5164B}"/>
              </a:ext>
            </a:extLst>
          </p:cNvPr>
          <p:cNvSpPr>
            <a:spLocks noGrp="1"/>
          </p:cNvSpPr>
          <p:nvPr/>
        </p:nvSpPr>
        <p:spPr>
          <a:xfrm>
            <a:off x="6800850" y="2314575"/>
            <a:ext cx="433387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Risposte a esigenze familiari, di salute o di cura attraverso una relazione diretta con il datore di lavoro.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B9645DC-8329-46F2-A91D-9CE55920F8AC}"/>
              </a:ext>
            </a:extLst>
          </p:cNvPr>
          <p:cNvSpPr>
            <a:spLocks noGrp="1"/>
          </p:cNvSpPr>
          <p:nvPr/>
        </p:nvSpPr>
        <p:spPr>
          <a:xfrm>
            <a:off x="1619250" y="5095875"/>
            <a:ext cx="8953500" cy="714375"/>
          </a:xfrm>
          <a:prstGeom prst="roundRect">
            <a:avLst>
              <a:gd name="adj" fmla="val 16000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0C21567-A19B-4CD6-ADFB-D40AFB31231E}"/>
              </a:ext>
            </a:extLst>
          </p:cNvPr>
          <p:cNvSpPr>
            <a:spLocks noGrp="1"/>
          </p:cNvSpPr>
          <p:nvPr/>
        </p:nvSpPr>
        <p:spPr>
          <a:xfrm>
            <a:off x="1905000" y="5286375"/>
            <a:ext cx="8382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Scambio implicito: autonomia nei tempi in cambio di disponibilità nei momenti inattesi.</a:t>
            </a:r>
          </a:p>
        </p:txBody>
      </p:sp>
    </p:spTree>
    <p:extLst>
      <p:ext uri="{BB962C8B-B14F-4D97-AF65-F5344CB8AC3E}">
        <p14:creationId xmlns:p14="http://schemas.microsoft.com/office/powerpoint/2010/main" val="22178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E315FA05-1DF2-4203-8A6D-61FDF54EF2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225E9DE-AC3C-4A1A-B038-F481F02C546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CONCILIAZIONE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DCF9C86-78A8-4E5C-ACFB-59AFECEE2A7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Caso didattico: flessibilità o dipendenza dalla discrezionalità?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7BDD502-CCB1-4999-B448-4458E02FEA2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1E79497-D1B6-44F9-A9FA-77D9042F401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A161FDD-53C9-4155-B185-039607ADEB3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D21DEBC-9A2C-474D-B33D-10F7F2AAA35C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5334000" cy="3476625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59CFF03-5BF1-4556-92E0-C52606BA8F1A}"/>
              </a:ext>
            </a:extLst>
          </p:cNvPr>
          <p:cNvSpPr>
            <a:spLocks noGrp="1"/>
          </p:cNvSpPr>
          <p:nvPr/>
        </p:nvSpPr>
        <p:spPr>
          <a:xfrm>
            <a:off x="1095375" y="1952625"/>
            <a:ext cx="1905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09B8B"/>
                </a:solidFill>
              </a:defRPr>
            </a:defPPr>
          </a:lstStyle>
          <a:p>
            <a:pPr>
              <a:defRPr sz="1050" b="1">
                <a:solidFill>
                  <a:srgbClr val="209B8B"/>
                </a:solidFill>
              </a:defRPr>
            </a:pPr>
            <a:r>
              <a:rPr sz="1050" b="1">
                <a:solidFill>
                  <a:srgbClr val="209B8B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878F642-2981-4D43-AB39-F075CC06E08F}"/>
              </a:ext>
            </a:extLst>
          </p:cNvPr>
          <p:cNvSpPr>
            <a:spLocks noGrp="1"/>
          </p:cNvSpPr>
          <p:nvPr/>
        </p:nvSpPr>
        <p:spPr>
          <a:xfrm>
            <a:off x="1095375" y="2428875"/>
            <a:ext cx="476250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16233A"/>
                </a:solidFill>
              </a:defRPr>
            </a:defPPr>
          </a:lstStyle>
          <a:p>
            <a:pPr>
              <a:defRPr sz="1650" b="0">
                <a:solidFill>
                  <a:srgbClr val="16233A"/>
                </a:solidFill>
              </a:defRPr>
            </a:pPr>
            <a:r>
              <a:rPr sz="1650" b="0">
                <a:solidFill>
                  <a:srgbClr val="16233A"/>
                </a:solidFill>
              </a:rPr>
              <a:t>Una dipendente chiede di entrare un’ora più tardi per esigenze di cura. Il titolare accetta, ma l’accordo resta verbale e può cambiare in qualsiasi momento.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C2E8997-71C8-4180-922C-9239B09ACE3A}"/>
              </a:ext>
            </a:extLst>
          </p:cNvPr>
          <p:cNvSpPr>
            <a:spLocks noGrp="1"/>
          </p:cNvSpPr>
          <p:nvPr/>
        </p:nvSpPr>
        <p:spPr>
          <a:xfrm>
            <a:off x="6524625" y="1714500"/>
            <a:ext cx="4857750" cy="3476625"/>
          </a:xfrm>
          <a:prstGeom prst="roundRect">
            <a:avLst>
              <a:gd name="adj" fmla="val 3288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08EC357-9458-4EF1-8A4D-DEBBBAB5CA86}"/>
              </a:ext>
            </a:extLst>
          </p:cNvPr>
          <p:cNvSpPr>
            <a:spLocks noGrp="1"/>
          </p:cNvSpPr>
          <p:nvPr/>
        </p:nvSpPr>
        <p:spPr>
          <a:xfrm>
            <a:off x="6858000" y="200025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B6D24A"/>
                </a:solidFill>
              </a:defRPr>
            </a:defPPr>
          </a:lstStyle>
          <a:p>
            <a:pPr>
              <a:defRPr sz="1050" b="1">
                <a:solidFill>
                  <a:srgbClr val="B6D24A"/>
                </a:solidFill>
              </a:defRPr>
            </a:pPr>
            <a:r>
              <a:rPr sz="1050" b="1">
                <a:solidFill>
                  <a:srgbClr val="B6D24A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4A78780-F9CF-4CBE-AE66-5961C3778A6B}"/>
              </a:ext>
            </a:extLst>
          </p:cNvPr>
          <p:cNvSpPr>
            <a:spLocks noGrp="1"/>
          </p:cNvSpPr>
          <p:nvPr/>
        </p:nvSpPr>
        <p:spPr>
          <a:xfrm>
            <a:off x="6858000" y="2476500"/>
            <a:ext cx="4095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Quali vantaggi produce l’informalità?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Quali rischi genera?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• Come trasformare l’accordo in una pratica equa senza irrigidirlo?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4D1033D-96B6-48DD-B130-821FA2FF9CF5}"/>
              </a:ext>
            </a:extLst>
          </p:cNvPr>
          <p:cNvSpPr>
            <a:spLocks noGrp="1"/>
          </p:cNvSpPr>
          <p:nvPr/>
        </p:nvSpPr>
        <p:spPr>
          <a:xfrm>
            <a:off x="7810500" y="547687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67085"/>
                </a:solidFill>
              </a:defRPr>
            </a:defPPr>
          </a:lstStyle>
          <a:p>
            <a:pPr>
              <a:defRPr sz="975" b="1">
                <a:solidFill>
                  <a:srgbClr val="667085"/>
                </a:solidFill>
              </a:defRPr>
            </a:pPr>
            <a:r>
              <a:rPr sz="975" b="1">
                <a:solidFill>
                  <a:srgbClr val="667085"/>
                </a:solidFill>
              </a:rPr>
              <a:t>Tempo suggerito: 6 minuti in piccoli gruppi</a:t>
            </a:r>
          </a:p>
        </p:txBody>
      </p:sp>
    </p:spTree>
    <p:extLst>
      <p:ext uri="{BB962C8B-B14F-4D97-AF65-F5344CB8AC3E}">
        <p14:creationId xmlns:p14="http://schemas.microsoft.com/office/powerpoint/2010/main" val="1221845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D4FDA24-B72D-44B3-B467-43452C43D4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1F3813F-E468-4ED0-A72D-990725E2D5B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TURNOVER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7390CE0-A47D-48A4-8320-5CF2733FB36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Nelle piccole imprese la permanenza tende a essere lunga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09CEBAF-2E48-4320-97AE-BB70C94AFD6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6787DC4-555D-425E-ADE1-5F9270B1B53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6AEF18E-1130-4687-AB08-EA9DC8FFB4F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AEAD0F9-F8DA-4198-BA5A-04075E4316A2}"/>
              </a:ext>
            </a:extLst>
          </p:cNvPr>
          <p:cNvSpPr>
            <a:spLocks noGrp="1"/>
          </p:cNvSpPr>
          <p:nvPr/>
        </p:nvSpPr>
        <p:spPr>
          <a:xfrm>
            <a:off x="809625" y="1714500"/>
            <a:ext cx="3143250" cy="3619500"/>
          </a:xfrm>
          <a:prstGeom prst="roundRect">
            <a:avLst>
              <a:gd name="adj" fmla="val 3636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ECE406D-041F-49E7-A361-9FBAE537D31A}"/>
              </a:ext>
            </a:extLst>
          </p:cNvPr>
          <p:cNvSpPr>
            <a:spLocks noGrp="1"/>
          </p:cNvSpPr>
          <p:nvPr/>
        </p:nvSpPr>
        <p:spPr>
          <a:xfrm>
            <a:off x="1143000" y="2238375"/>
            <a:ext cx="2476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FFFFFF"/>
                </a:solidFill>
              </a:defRPr>
            </a:defPPr>
          </a:lstStyle>
          <a:p>
            <a:pPr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BASSO</a:t>
            </a:r>
          </a:p>
          <a:p>
            <a:pPr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TURNOVER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DAD7712-7A63-4D01-A0CA-E0827E01CA1A}"/>
              </a:ext>
            </a:extLst>
          </p:cNvPr>
          <p:cNvSpPr>
            <a:spLocks noGrp="1"/>
          </p:cNvSpPr>
          <p:nvPr/>
        </p:nvSpPr>
        <p:spPr>
          <a:xfrm>
            <a:off x="1143000" y="3619500"/>
            <a:ext cx="2476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DDF3ED"/>
                </a:solidFill>
              </a:defRPr>
            </a:defPPr>
          </a:lstStyle>
          <a:p>
            <a:pPr>
              <a:defRPr sz="1350" b="0">
                <a:solidFill>
                  <a:srgbClr val="DDF3ED"/>
                </a:solidFill>
              </a:defRPr>
            </a:pPr>
            <a:r>
              <a:rPr sz="1350" b="0">
                <a:solidFill>
                  <a:srgbClr val="DDF3ED"/>
                </a:solidFill>
              </a:rPr>
              <a:t>Relazioni personali, competenze specifiche e identità organizzativa sostengono la permanenza.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CD81D2A-B1C2-4A78-AC65-2BE55FCF2DFB}"/>
              </a:ext>
            </a:extLst>
          </p:cNvPr>
          <p:cNvSpPr>
            <a:spLocks noGrp="1"/>
          </p:cNvSpPr>
          <p:nvPr/>
        </p:nvSpPr>
        <p:spPr>
          <a:xfrm>
            <a:off x="4429125" y="1714500"/>
            <a:ext cx="6953250" cy="2381250"/>
          </a:xfrm>
          <a:prstGeom prst="roundRect">
            <a:avLst>
              <a:gd name="adj" fmla="val 4800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B0CC76A-4821-419D-A3BC-AD49BD8B3CA7}"/>
              </a:ext>
            </a:extLst>
          </p:cNvPr>
          <p:cNvSpPr>
            <a:spLocks noGrp="1"/>
          </p:cNvSpPr>
          <p:nvPr/>
        </p:nvSpPr>
        <p:spPr>
          <a:xfrm>
            <a:off x="4733925" y="1905000"/>
            <a:ext cx="571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200" b="1">
                <a:solidFill>
                  <a:srgbClr val="B6D24A"/>
                </a:solidFill>
              </a:defRPr>
            </a:defPPr>
          </a:lstStyle>
          <a:p>
            <a:pPr>
              <a:defRPr sz="4200" b="1">
                <a:solidFill>
                  <a:srgbClr val="B6D24A"/>
                </a:solidFill>
              </a:defRPr>
            </a:pPr>
            <a:r>
              <a:rPr sz="4200" b="1">
                <a:solidFill>
                  <a:srgbClr val="B6D24A"/>
                </a:solidFill>
              </a:rPr>
              <a:t>“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641AF40-9971-4CDF-9D52-5ABE9A664794}"/>
              </a:ext>
            </a:extLst>
          </p:cNvPr>
          <p:cNvSpPr>
            <a:spLocks noGrp="1"/>
          </p:cNvSpPr>
          <p:nvPr/>
        </p:nvSpPr>
        <p:spPr>
          <a:xfrm>
            <a:off x="5619750" y="2266950"/>
            <a:ext cx="51911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FFFFFF"/>
                </a:solidFill>
              </a:defRPr>
            </a:defPPr>
          </a:lstStyle>
          <a:p>
            <a:pPr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Qui ci sono dipendenti che sono venuti anche al mio battesimo. Persone che hanno conosciuto soltanto questa azienda nella loro vita lavorativa.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A630D40-E465-487D-A6A1-75516F6CFFED}"/>
              </a:ext>
            </a:extLst>
          </p:cNvPr>
          <p:cNvSpPr>
            <a:spLocks noGrp="1"/>
          </p:cNvSpPr>
          <p:nvPr/>
        </p:nvSpPr>
        <p:spPr>
          <a:xfrm>
            <a:off x="5619750" y="3543300"/>
            <a:ext cx="5191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DCEAF7"/>
                </a:solidFill>
              </a:defRPr>
            </a:defPPr>
          </a:lstStyle>
          <a:p>
            <a:pPr>
              <a:defRPr sz="900" b="1">
                <a:solidFill>
                  <a:srgbClr val="DCEAF7"/>
                </a:solidFill>
              </a:defRPr>
            </a:pPr>
            <a:r>
              <a:rPr sz="900" b="1">
                <a:solidFill>
                  <a:srgbClr val="DCEAF7"/>
                </a:solidFill>
              </a:rPr>
              <a:t>FI, Made in Italy, intervista 27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DA371F4-46C9-4FA5-BAD9-A8EC2FBEE388}"/>
              </a:ext>
            </a:extLst>
          </p:cNvPr>
          <p:cNvSpPr>
            <a:spLocks noGrp="1"/>
          </p:cNvSpPr>
          <p:nvPr/>
        </p:nvSpPr>
        <p:spPr>
          <a:xfrm>
            <a:off x="4762500" y="4524375"/>
            <a:ext cx="62865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E66B5B"/>
                </a:solidFill>
              </a:defRPr>
            </a:defPPr>
          </a:lstStyle>
          <a:p>
            <a:pPr>
              <a:defRPr sz="1350" b="1">
                <a:solidFill>
                  <a:srgbClr val="E66B5B"/>
                </a:solidFill>
              </a:defRPr>
            </a:pPr>
            <a:r>
              <a:rPr sz="1350" b="1">
                <a:solidFill>
                  <a:srgbClr val="E66B5B"/>
                </a:solidFill>
              </a:rPr>
              <a:t>Eccezione: nei servizi high skill i lavoratori possono lasciare l’impresa per crescere professionalmente e guadagnare di più.</a:t>
            </a:r>
          </a:p>
        </p:txBody>
      </p:sp>
    </p:spTree>
    <p:extLst>
      <p:ext uri="{BB962C8B-B14F-4D97-AF65-F5344CB8AC3E}">
        <p14:creationId xmlns:p14="http://schemas.microsoft.com/office/powerpoint/2010/main" val="1057755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9799A250-06F9-459A-910F-08B95A4544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08372A0-6C0C-450C-9318-6079ACC1A8C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TURNOVER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364EC1-0966-42CB-88B5-A89CC42E80C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Quattro spinte all’uscita volontaria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CC2C52C-66FF-4A71-8EE8-93F3D438BDC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BE12F0-BFD8-42A8-A727-59C54873BCE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1DBE783-6783-4AE0-A5F3-80813B2AEFD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62D5727-5802-4CD3-B0A9-D93D29325D26}"/>
              </a:ext>
            </a:extLst>
          </p:cNvPr>
          <p:cNvSpPr>
            <a:spLocks noGrp="1"/>
          </p:cNvSpPr>
          <p:nvPr/>
        </p:nvSpPr>
        <p:spPr>
          <a:xfrm>
            <a:off x="762000" y="1857375"/>
            <a:ext cx="2571750" cy="2952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820B71F-DDA3-4CD4-B963-808947BDC1FC}"/>
              </a:ext>
            </a:extLst>
          </p:cNvPr>
          <p:cNvSpPr>
            <a:spLocks noGrp="1"/>
          </p:cNvSpPr>
          <p:nvPr/>
        </p:nvSpPr>
        <p:spPr>
          <a:xfrm>
            <a:off x="1571625" y="2143125"/>
            <a:ext cx="952500" cy="952500"/>
          </a:xfrm>
          <a:prstGeom prst="roundRect">
            <a:avLst>
              <a:gd name="adj" fmla="val 12000"/>
            </a:avLst>
          </a:prstGeom>
          <a:solidFill>
            <a:srgbClr val="3767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B0596D3-D039-4C46-937A-C50933516607}"/>
              </a:ext>
            </a:extLst>
          </p:cNvPr>
          <p:cNvSpPr>
            <a:spLocks noGrp="1"/>
          </p:cNvSpPr>
          <p:nvPr/>
        </p:nvSpPr>
        <p:spPr>
          <a:xfrm>
            <a:off x="1571625" y="2343150"/>
            <a:ext cx="95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74D61D3-919C-4DBE-A820-5966254DA801}"/>
              </a:ext>
            </a:extLst>
          </p:cNvPr>
          <p:cNvSpPr>
            <a:spLocks noGrp="1"/>
          </p:cNvSpPr>
          <p:nvPr/>
        </p:nvSpPr>
        <p:spPr>
          <a:xfrm>
            <a:off x="1000125" y="33337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Carriera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7CBCF1-0304-4B14-97E5-111E4B3DF64B}"/>
              </a:ext>
            </a:extLst>
          </p:cNvPr>
          <p:cNvSpPr>
            <a:spLocks noGrp="1"/>
          </p:cNvSpPr>
          <p:nvPr/>
        </p:nvSpPr>
        <p:spPr>
          <a:xfrm>
            <a:off x="1000125" y="3810000"/>
            <a:ext cx="2095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Opportunità limitate nella piccola impresa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97098B1-6AF6-45C5-A052-E689E15734AE}"/>
              </a:ext>
            </a:extLst>
          </p:cNvPr>
          <p:cNvSpPr>
            <a:spLocks noGrp="1"/>
          </p:cNvSpPr>
          <p:nvPr/>
        </p:nvSpPr>
        <p:spPr>
          <a:xfrm>
            <a:off x="3619500" y="1857375"/>
            <a:ext cx="2571750" cy="2952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C104848-40A0-4D1A-9535-7E48FF24440F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952500" cy="952500"/>
          </a:xfrm>
          <a:prstGeom prst="roundRect">
            <a:avLst>
              <a:gd name="adj" fmla="val 12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6197C0B-C604-4F42-997B-A673AD4DEB62}"/>
              </a:ext>
            </a:extLst>
          </p:cNvPr>
          <p:cNvSpPr>
            <a:spLocks noGrp="1"/>
          </p:cNvSpPr>
          <p:nvPr/>
        </p:nvSpPr>
        <p:spPr>
          <a:xfrm>
            <a:off x="4429125" y="2343150"/>
            <a:ext cx="95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F0E5217-558B-4BE4-8A1A-E4A5C642FBB6}"/>
              </a:ext>
            </a:extLst>
          </p:cNvPr>
          <p:cNvSpPr>
            <a:spLocks noGrp="1"/>
          </p:cNvSpPr>
          <p:nvPr/>
        </p:nvSpPr>
        <p:spPr>
          <a:xfrm>
            <a:off x="3857625" y="33337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Retribuzione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EB65604-5035-4235-B86B-2FC496A3ABD3}"/>
              </a:ext>
            </a:extLst>
          </p:cNvPr>
          <p:cNvSpPr>
            <a:spLocks noGrp="1"/>
          </p:cNvSpPr>
          <p:nvPr/>
        </p:nvSpPr>
        <p:spPr>
          <a:xfrm>
            <a:off x="3857625" y="3810000"/>
            <a:ext cx="2095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Offerte economiche più competitive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5F8463F9-19AE-48BF-A8A3-F7ABF66BB853}"/>
              </a:ext>
            </a:extLst>
          </p:cNvPr>
          <p:cNvSpPr>
            <a:spLocks noGrp="1"/>
          </p:cNvSpPr>
          <p:nvPr/>
        </p:nvSpPr>
        <p:spPr>
          <a:xfrm>
            <a:off x="6477000" y="1857375"/>
            <a:ext cx="2571750" cy="2952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CFE2F86-5DC0-4CC8-8180-75C6492985AD}"/>
              </a:ext>
            </a:extLst>
          </p:cNvPr>
          <p:cNvSpPr>
            <a:spLocks noGrp="1"/>
          </p:cNvSpPr>
          <p:nvPr/>
        </p:nvSpPr>
        <p:spPr>
          <a:xfrm>
            <a:off x="7286625" y="2143125"/>
            <a:ext cx="952500" cy="952500"/>
          </a:xfrm>
          <a:prstGeom prst="roundRect">
            <a:avLst>
              <a:gd name="adj" fmla="val 12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77632FC-AFAC-4C02-BAA5-4F7FC07CC30A}"/>
              </a:ext>
            </a:extLst>
          </p:cNvPr>
          <p:cNvSpPr>
            <a:spLocks noGrp="1"/>
          </p:cNvSpPr>
          <p:nvPr/>
        </p:nvSpPr>
        <p:spPr>
          <a:xfrm>
            <a:off x="7286625" y="2343150"/>
            <a:ext cx="95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25B2274-50AE-4612-998C-72A4C9B6A209}"/>
              </a:ext>
            </a:extLst>
          </p:cNvPr>
          <p:cNvSpPr>
            <a:spLocks noGrp="1"/>
          </p:cNvSpPr>
          <p:nvPr/>
        </p:nvSpPr>
        <p:spPr>
          <a:xfrm>
            <a:off x="6715125" y="33337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Organizzazione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F042E65-A7FD-4D56-A26C-0A1262F55207}"/>
              </a:ext>
            </a:extLst>
          </p:cNvPr>
          <p:cNvSpPr>
            <a:spLocks noGrp="1"/>
          </p:cNvSpPr>
          <p:nvPr/>
        </p:nvSpPr>
        <p:spPr>
          <a:xfrm>
            <a:off x="6715125" y="3810000"/>
            <a:ext cx="2095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Orari o cambi di mansione non condivisi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AF58D4E-0F50-48E5-9569-039982AF065F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2952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CBBB291-6E55-4DA0-B295-64D5199CEB22}"/>
              </a:ext>
            </a:extLst>
          </p:cNvPr>
          <p:cNvSpPr>
            <a:spLocks noGrp="1"/>
          </p:cNvSpPr>
          <p:nvPr/>
        </p:nvSpPr>
        <p:spPr>
          <a:xfrm>
            <a:off x="10144125" y="2143125"/>
            <a:ext cx="952500" cy="952500"/>
          </a:xfrm>
          <a:prstGeom prst="roundRect">
            <a:avLst>
              <a:gd name="adj" fmla="val 12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5AA3F5A-2C7E-454A-B051-FD468A5F3721}"/>
              </a:ext>
            </a:extLst>
          </p:cNvPr>
          <p:cNvSpPr>
            <a:spLocks noGrp="1"/>
          </p:cNvSpPr>
          <p:nvPr/>
        </p:nvSpPr>
        <p:spPr>
          <a:xfrm>
            <a:off x="10144125" y="2343150"/>
            <a:ext cx="95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AD2F277-0C2D-4A27-9787-1F94039BE16E}"/>
              </a:ext>
            </a:extLst>
          </p:cNvPr>
          <p:cNvSpPr>
            <a:spLocks noGrp="1"/>
          </p:cNvSpPr>
          <p:nvPr/>
        </p:nvSpPr>
        <p:spPr>
          <a:xfrm>
            <a:off x="9572625" y="33337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Poaching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CA68304-6D45-4F0C-8310-7F2373A437B2}"/>
              </a:ext>
            </a:extLst>
          </p:cNvPr>
          <p:cNvSpPr>
            <a:spLocks noGrp="1"/>
          </p:cNvSpPr>
          <p:nvPr/>
        </p:nvSpPr>
        <p:spPr>
          <a:xfrm>
            <a:off x="9572625" y="3810000"/>
            <a:ext cx="2095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Imprese concorrenti attraggono lavoratori qualificati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8092181-3018-4539-A469-CEA68A925B9E}"/>
              </a:ext>
            </a:extLst>
          </p:cNvPr>
          <p:cNvSpPr>
            <a:spLocks noGrp="1"/>
          </p:cNvSpPr>
          <p:nvPr/>
        </p:nvSpPr>
        <p:spPr>
          <a:xfrm>
            <a:off x="1333500" y="5381625"/>
            <a:ext cx="952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F6F65"/>
                </a:solidFill>
              </a:defRPr>
            </a:defPPr>
          </a:lstStyle>
          <a:p>
            <a:pPr>
              <a:defRPr sz="1350" b="1">
                <a:solidFill>
                  <a:srgbClr val="2F6F65"/>
                </a:solidFill>
              </a:defRPr>
            </a:pPr>
            <a:r>
              <a:rPr sz="1350" b="1">
                <a:solidFill>
                  <a:srgbClr val="2F6F65"/>
                </a:solidFill>
              </a:rPr>
              <a:t>Il turnover può segnalare opportunità esterne, ma anche conflitti che l’organizzazione non riesce a discutere apertamente.</a:t>
            </a:r>
          </a:p>
        </p:txBody>
      </p:sp>
    </p:spTree>
    <p:extLst>
      <p:ext uri="{BB962C8B-B14F-4D97-AF65-F5344CB8AC3E}">
        <p14:creationId xmlns:p14="http://schemas.microsoft.com/office/powerpoint/2010/main" val="919922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A5AF926B-E6C6-4966-91BB-7C80862476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59105D0-1CD5-437D-8D58-39E33D08128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TURNOVER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14346FD-2100-4ED5-B971-B879DDF99DE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Quando l’uscita sostituisce il conflitto aperto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9479409-575E-426D-81B8-09EB43609DA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BBFA1CB-143E-405E-8569-7E76B1157CF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841F4BE-44D1-4858-B030-CEA1E66E4F9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94999CB-242E-49A3-A22E-BD98ECAC59C2}"/>
              </a:ext>
            </a:extLst>
          </p:cNvPr>
          <p:cNvSpPr>
            <a:spLocks noGrp="1"/>
          </p:cNvSpPr>
          <p:nvPr/>
        </p:nvSpPr>
        <p:spPr>
          <a:xfrm>
            <a:off x="666750" y="2143125"/>
            <a:ext cx="2428875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3551E7B-9EFF-40BD-ACFC-03488089A950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2047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2B84B"/>
                </a:solidFill>
              </a:defRPr>
            </a:defPPr>
          </a:lstStyle>
          <a:p>
            <a:pPr>
              <a:defRPr sz="1500" b="1">
                <a:solidFill>
                  <a:srgbClr val="F2B84B"/>
                </a:solidFill>
              </a:defRPr>
            </a:pPr>
            <a:r>
              <a:rPr sz="1500" b="1">
                <a:solidFill>
                  <a:srgbClr val="F2B84B"/>
                </a:solidFill>
              </a:rPr>
              <a:t>Malcontento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42D3128-68C2-4D19-A28D-347EE6F13B01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47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Orari, mansioni o richieste non accolte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7468949-DCDF-436F-A1B5-05B689D976F4}"/>
              </a:ext>
            </a:extLst>
          </p:cNvPr>
          <p:cNvSpPr>
            <a:spLocks noGrp="1"/>
          </p:cNvSpPr>
          <p:nvPr/>
        </p:nvSpPr>
        <p:spPr>
          <a:xfrm>
            <a:off x="31432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0242CAB-0AB5-4016-8405-DAC67D0C992E}"/>
              </a:ext>
            </a:extLst>
          </p:cNvPr>
          <p:cNvSpPr>
            <a:spLocks noGrp="1"/>
          </p:cNvSpPr>
          <p:nvPr/>
        </p:nvSpPr>
        <p:spPr>
          <a:xfrm>
            <a:off x="3524250" y="2143125"/>
            <a:ext cx="2428875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75A9818-6820-42DF-8EF7-789B7184E27D}"/>
              </a:ext>
            </a:extLst>
          </p:cNvPr>
          <p:cNvSpPr>
            <a:spLocks noGrp="1"/>
          </p:cNvSpPr>
          <p:nvPr/>
        </p:nvSpPr>
        <p:spPr>
          <a:xfrm>
            <a:off x="3714750" y="2428875"/>
            <a:ext cx="2047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667085"/>
                </a:solidFill>
              </a:defRPr>
            </a:defPPr>
          </a:lstStyle>
          <a:p>
            <a:pPr>
              <a:defRPr sz="1500" b="1">
                <a:solidFill>
                  <a:srgbClr val="667085"/>
                </a:solidFill>
              </a:defRPr>
            </a:pPr>
            <a:r>
              <a:rPr sz="1500" b="1">
                <a:solidFill>
                  <a:srgbClr val="667085"/>
                </a:solidFill>
              </a:rPr>
              <a:t>Evitamento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24C9F60-A9A5-4220-92C2-54CA98AA32D6}"/>
              </a:ext>
            </a:extLst>
          </p:cNvPr>
          <p:cNvSpPr>
            <a:spLocks noGrp="1"/>
          </p:cNvSpPr>
          <p:nvPr/>
        </p:nvSpPr>
        <p:spPr>
          <a:xfrm>
            <a:off x="3714750" y="3048000"/>
            <a:ext cx="2047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Nessun confronto strutturato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AD255CC-C0C1-4A11-9A0D-E87FB4008601}"/>
              </a:ext>
            </a:extLst>
          </p:cNvPr>
          <p:cNvSpPr>
            <a:spLocks noGrp="1"/>
          </p:cNvSpPr>
          <p:nvPr/>
        </p:nvSpPr>
        <p:spPr>
          <a:xfrm>
            <a:off x="60007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AB4732A0-6C30-41A1-AB68-0CA3D59B86FC}"/>
              </a:ext>
            </a:extLst>
          </p:cNvPr>
          <p:cNvSpPr>
            <a:spLocks noGrp="1"/>
          </p:cNvSpPr>
          <p:nvPr/>
        </p:nvSpPr>
        <p:spPr>
          <a:xfrm>
            <a:off x="6381750" y="2143125"/>
            <a:ext cx="2428875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E0A3CB3-B6B5-438F-B0AC-4830F28B76A0}"/>
              </a:ext>
            </a:extLst>
          </p:cNvPr>
          <p:cNvSpPr>
            <a:spLocks noGrp="1"/>
          </p:cNvSpPr>
          <p:nvPr/>
        </p:nvSpPr>
        <p:spPr>
          <a:xfrm>
            <a:off x="6572250" y="2428875"/>
            <a:ext cx="2047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E66B5B"/>
                </a:solidFill>
              </a:defRPr>
            </a:defPPr>
          </a:lstStyle>
          <a:p>
            <a:pPr>
              <a:defRPr sz="1500" b="1">
                <a:solidFill>
                  <a:srgbClr val="E66B5B"/>
                </a:solidFill>
              </a:defRPr>
            </a:pPr>
            <a:r>
              <a:rPr sz="1500" b="1">
                <a:solidFill>
                  <a:srgbClr val="E66B5B"/>
                </a:solidFill>
              </a:rPr>
              <a:t>Pressione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CEEC878-E6EF-4ACB-8CA5-6CFFE414F825}"/>
              </a:ext>
            </a:extLst>
          </p:cNvPr>
          <p:cNvSpPr>
            <a:spLocks noGrp="1"/>
          </p:cNvSpPr>
          <p:nvPr/>
        </p:nvSpPr>
        <p:spPr>
          <a:xfrm>
            <a:off x="6572250" y="3048000"/>
            <a:ext cx="2047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La relazione lavorativa si deteriora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9176908-8BAE-4175-8767-293878EF5C1A}"/>
              </a:ext>
            </a:extLst>
          </p:cNvPr>
          <p:cNvSpPr>
            <a:spLocks noGrp="1"/>
          </p:cNvSpPr>
          <p:nvPr/>
        </p:nvSpPr>
        <p:spPr>
          <a:xfrm>
            <a:off x="88582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BE5BB08-AA82-41B4-A7E3-0B1A44B6651E}"/>
              </a:ext>
            </a:extLst>
          </p:cNvPr>
          <p:cNvSpPr>
            <a:spLocks noGrp="1"/>
          </p:cNvSpPr>
          <p:nvPr/>
        </p:nvSpPr>
        <p:spPr>
          <a:xfrm>
            <a:off x="9239250" y="2143125"/>
            <a:ext cx="2428875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BFEA84E-9E40-4FC9-9F90-7F151C772D2B}"/>
              </a:ext>
            </a:extLst>
          </p:cNvPr>
          <p:cNvSpPr>
            <a:spLocks noGrp="1"/>
          </p:cNvSpPr>
          <p:nvPr/>
        </p:nvSpPr>
        <p:spPr>
          <a:xfrm>
            <a:off x="9429750" y="2428875"/>
            <a:ext cx="2047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Uscita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76399AC-9C8D-440B-B843-F47151B18513}"/>
              </a:ext>
            </a:extLst>
          </p:cNvPr>
          <p:cNvSpPr>
            <a:spLocks noGrp="1"/>
          </p:cNvSpPr>
          <p:nvPr/>
        </p:nvSpPr>
        <p:spPr>
          <a:xfrm>
            <a:off x="9429750" y="3048000"/>
            <a:ext cx="2047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Dimissioni volontarie o indotte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4D0F72D-7526-4ECC-BE94-006693DF51CE}"/>
              </a:ext>
            </a:extLst>
          </p:cNvPr>
          <p:cNvSpPr>
            <a:spLocks noGrp="1"/>
          </p:cNvSpPr>
          <p:nvPr/>
        </p:nvSpPr>
        <p:spPr>
          <a:xfrm>
            <a:off x="1381125" y="4762500"/>
            <a:ext cx="9429750" cy="857250"/>
          </a:xfrm>
          <a:prstGeom prst="roundRect">
            <a:avLst>
              <a:gd name="adj" fmla="val 13333"/>
            </a:avLst>
          </a:prstGeom>
          <a:solidFill>
            <a:srgbClr val="DDF3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380A42F-2F3B-4A1E-BF4D-8CC6C2E77409}"/>
              </a:ext>
            </a:extLst>
          </p:cNvPr>
          <p:cNvSpPr>
            <a:spLocks noGrp="1"/>
          </p:cNvSpPr>
          <p:nvPr/>
        </p:nvSpPr>
        <p:spPr>
          <a:xfrm>
            <a:off x="1762125" y="4972050"/>
            <a:ext cx="8667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F6F65"/>
                </a:solidFill>
              </a:defRPr>
            </a:defPPr>
          </a:lstStyle>
          <a:p>
            <a:pPr>
              <a:defRPr sz="1425" b="1">
                <a:solidFill>
                  <a:srgbClr val="2F6F65"/>
                </a:solidFill>
              </a:defRPr>
            </a:pPr>
            <a:r>
              <a:rPr sz="1425" b="1">
                <a:solidFill>
                  <a:srgbClr val="2F6F65"/>
                </a:solidFill>
              </a:rPr>
              <a:t>La mancanza di conflitto visibile non prova l’assenza di tensioni. Può indicare che la voice è debole e prevale l’exit.</a:t>
            </a:r>
          </a:p>
        </p:txBody>
      </p:sp>
    </p:spTree>
    <p:extLst>
      <p:ext uri="{BB962C8B-B14F-4D97-AF65-F5344CB8AC3E}">
        <p14:creationId xmlns:p14="http://schemas.microsoft.com/office/powerpoint/2010/main" val="127965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5BBE70A3-FE69-408B-BB18-D5F5690DC5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73CCD0-8F71-41FE-80C9-8E05EBA14F8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RELAZIONI DI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5EA845B-5044-405F-A100-83229E63909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Il conflitto aperto emerge spesso alla fine del rapporto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5EB6A36-F0E1-4606-967B-D50C0DA3217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E709045-29F5-4498-ABD6-2DEF2BEE78C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507D20B-4B9F-41FD-9D51-7D1D9317129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26D9E37-A681-426C-B90F-0EFCFDE69CB9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3238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71DCC0B-2F74-4D04-B4F9-631A7675C8F2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ACD9156-791E-4A2B-9C4A-298C02B81E3B}"/>
              </a:ext>
            </a:extLst>
          </p:cNvPr>
          <p:cNvSpPr>
            <a:spLocks noGrp="1"/>
          </p:cNvSpPr>
          <p:nvPr/>
        </p:nvSpPr>
        <p:spPr>
          <a:xfrm>
            <a:off x="1085850" y="1981200"/>
            <a:ext cx="2809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Quando emerge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9EA0B5-295C-4B07-B740-D1AF0F9B6337}"/>
              </a:ext>
            </a:extLst>
          </p:cNvPr>
          <p:cNvSpPr>
            <a:spLocks noGrp="1"/>
          </p:cNvSpPr>
          <p:nvPr/>
        </p:nvSpPr>
        <p:spPr>
          <a:xfrm>
            <a:off x="1085850" y="2362200"/>
            <a:ext cx="2809875" cy="2438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Mancato rinnovo dei contratti a termine, licenziamento o rottura definitiva della relazione.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FD35AD3-4855-4D3D-8F5F-6C0B124E7E00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4619B13-FF68-4952-8DFD-E422DD128566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ABFF899-CEFC-4973-B096-0895E74B8AB3}"/>
              </a:ext>
            </a:extLst>
          </p:cNvPr>
          <p:cNvSpPr>
            <a:spLocks noGrp="1"/>
          </p:cNvSpPr>
          <p:nvPr/>
        </p:nvSpPr>
        <p:spPr>
          <a:xfrm>
            <a:off x="4705350" y="1981200"/>
            <a:ext cx="2809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Chi interviene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6D56CB-9ABD-4EDB-85B6-497628080E5E}"/>
              </a:ext>
            </a:extLst>
          </p:cNvPr>
          <p:cNvSpPr>
            <a:spLocks noGrp="1"/>
          </p:cNvSpPr>
          <p:nvPr/>
        </p:nvSpPr>
        <p:spPr>
          <a:xfrm>
            <a:off x="4705350" y="2362200"/>
            <a:ext cx="2809875" cy="2438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In assenza di rappresentanza interna, il lavoratore può ricorrere a sindacati esterni e tutela legale.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AE79A6C-F70E-4F22-BC0F-53208690DA78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238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0614483D-5797-4054-8D42-BE6DD68848FB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32544F9-E9CC-4FBA-BB5D-EC7ACAF5A4C1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809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Cosa rivela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2AA61CF-75AF-403C-BA44-A594E6E04273}"/>
              </a:ext>
            </a:extLst>
          </p:cNvPr>
          <p:cNvSpPr>
            <a:spLocks noGrp="1"/>
          </p:cNvSpPr>
          <p:nvPr/>
        </p:nvSpPr>
        <p:spPr>
          <a:xfrm>
            <a:off x="8324850" y="2362200"/>
            <a:ext cx="2809875" cy="2438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La gestione informale può contenere il conflitto durante il rapporto, ma non risolve gli squilibri di potere.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B7C1103-5EFA-4CA3-AD33-0564A56BDF92}"/>
              </a:ext>
            </a:extLst>
          </p:cNvPr>
          <p:cNvSpPr>
            <a:spLocks noGrp="1"/>
          </p:cNvSpPr>
          <p:nvPr/>
        </p:nvSpPr>
        <p:spPr>
          <a:xfrm>
            <a:off x="1333500" y="5429250"/>
            <a:ext cx="952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67085"/>
                </a:solidFill>
              </a:defRPr>
            </a:defPPr>
          </a:lstStyle>
          <a:p>
            <a:pPr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Nota didattica: gli accordi di rinuncia preventiva citati nelle interviste richiedono sempre una verifica della validità giuridica nel caso concreto.</a:t>
            </a:r>
          </a:p>
        </p:txBody>
      </p:sp>
    </p:spTree>
    <p:extLst>
      <p:ext uri="{BB962C8B-B14F-4D97-AF65-F5344CB8AC3E}">
        <p14:creationId xmlns:p14="http://schemas.microsoft.com/office/powerpoint/2010/main" val="592697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D4270B17-9973-483C-8014-8C9DB7477E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CB8EBD9-7A31-43A4-9402-6169614E28C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RELAZIONI DI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A86CE17-0E69-4356-BA21-1550817715B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Le dimissioni possono diventare una risposta condivisa alla crisi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BCCCF9E-613D-4B5F-81C3-8386F9099A2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FDBFB5-B03C-435B-8436-8C60D2DB2AD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787425C-7884-45FA-9BEC-31D664C6D3D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BF5D2B9-B611-4EC9-970B-6345E6087E2C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857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115B5DA-28C4-4270-BBE4-EED09E235EEC}"/>
              </a:ext>
            </a:extLst>
          </p:cNvPr>
          <p:cNvSpPr>
            <a:spLocks noGrp="1"/>
          </p:cNvSpPr>
          <p:nvPr/>
        </p:nvSpPr>
        <p:spPr>
          <a:xfrm>
            <a:off x="1143000" y="209550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09B8B"/>
                </a:solidFill>
              </a:defRPr>
            </a:defPPr>
          </a:lstStyle>
          <a:p>
            <a:pPr>
              <a:defRPr sz="1125" b="1">
                <a:solidFill>
                  <a:srgbClr val="209B8B"/>
                </a:solidFill>
              </a:defRPr>
            </a:pPr>
            <a:r>
              <a:rPr sz="1125" b="1">
                <a:solidFill>
                  <a:srgbClr val="209B8B"/>
                </a:solidFill>
              </a:rPr>
              <a:t>ALLINEAMENTO COGNITIVO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A64C97D-6032-49D1-95CB-15396776CCCF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4000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16233A"/>
                </a:solidFill>
              </a:defRPr>
            </a:defPPr>
          </a:lstStyle>
          <a:p>
            <a:pPr>
              <a:defRPr sz="1650" b="0">
                <a:solidFill>
                  <a:srgbClr val="16233A"/>
                </a:solidFill>
              </a:defRPr>
            </a:pPr>
            <a:r>
              <a:rPr sz="1650" b="0">
                <a:solidFill>
                  <a:srgbClr val="16233A"/>
                </a:solidFill>
              </a:rPr>
              <a:t>I professionisti comprendono la difficoltà dell’impresa e cercano autonomamente nuove opportunità, riducendo il ricorso al licenziamento.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7DA56F9-1FCB-44FA-BCC5-ABFB789F31EF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4857750" cy="3143250"/>
          </a:xfrm>
          <a:prstGeom prst="roundRect">
            <a:avLst>
              <a:gd name="adj" fmla="val 3636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67AA5D4-A798-4BD5-87BD-01B1A273FDDE}"/>
              </a:ext>
            </a:extLst>
          </p:cNvPr>
          <p:cNvSpPr>
            <a:spLocks noGrp="1"/>
          </p:cNvSpPr>
          <p:nvPr/>
        </p:nvSpPr>
        <p:spPr>
          <a:xfrm>
            <a:off x="6905625" y="209550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6D24A"/>
                </a:solidFill>
              </a:defRPr>
            </a:defPPr>
          </a:lstStyle>
          <a:p>
            <a:pPr>
              <a:defRPr sz="1125" b="1">
                <a:solidFill>
                  <a:srgbClr val="B6D24A"/>
                </a:solidFill>
              </a:defRPr>
            </a:pPr>
            <a:r>
              <a:rPr sz="1125" b="1">
                <a:solidFill>
                  <a:srgbClr val="B6D24A"/>
                </a:solidFill>
              </a:rPr>
              <a:t>DOMANDA SOCIOLOGICA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B2481CA-C1CF-4B50-9338-FD367A9A04EA}"/>
              </a:ext>
            </a:extLst>
          </p:cNvPr>
          <p:cNvSpPr>
            <a:spLocks noGrp="1"/>
          </p:cNvSpPr>
          <p:nvPr/>
        </p:nvSpPr>
        <p:spPr>
          <a:xfrm>
            <a:off x="7000875" y="2762250"/>
            <a:ext cx="3905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È solidarietà organizzativa, adattamento razionale o trasferimento del rischio dall’impresa al lavoratore?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B715C34-F552-47A7-8FEC-27AB99CA98AA}"/>
              </a:ext>
            </a:extLst>
          </p:cNvPr>
          <p:cNvSpPr>
            <a:spLocks noGrp="1"/>
          </p:cNvSpPr>
          <p:nvPr/>
        </p:nvSpPr>
        <p:spPr>
          <a:xfrm>
            <a:off x="1524000" y="5381625"/>
            <a:ext cx="914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F6F65"/>
                </a:solidFill>
              </a:defRPr>
            </a:defPPr>
          </a:lstStyle>
          <a:p>
            <a:pPr>
              <a:defRPr sz="1350" b="1">
                <a:solidFill>
                  <a:srgbClr val="2F6F65"/>
                </a:solidFill>
              </a:defRPr>
            </a:pPr>
            <a:r>
              <a:rPr sz="1350" b="1">
                <a:solidFill>
                  <a:srgbClr val="2F6F65"/>
                </a:solidFill>
              </a:rPr>
              <a:t>Il medesimo comportamento può assumere significati diversi a seconda dei rapporti di potere e delle alternative disponibili.</a:t>
            </a:r>
          </a:p>
        </p:txBody>
      </p:sp>
    </p:spTree>
    <p:extLst>
      <p:ext uri="{BB962C8B-B14F-4D97-AF65-F5344CB8AC3E}">
        <p14:creationId xmlns:p14="http://schemas.microsoft.com/office/powerpoint/2010/main" val="1941458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D569D3C8-1C1B-4FBA-BCCD-EF013DF5F1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0AB77E0-0D2E-4C6C-8B64-BD6B980A4EB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CRISI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AC3A105-32F8-480B-AA05-6514A40C03F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Nei licenziamenti collettivi cresce il ruolo del sindacato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3E9AE32-E608-4156-AB91-01EF91E96B4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F622448-927D-44D8-97F3-84BFF53C58A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C2CAEDB-A1CC-45D6-AC9F-E1B92A11681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A43CFDD-C955-4347-B19E-EB75C2116679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42887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FEFDCE9-9C97-4D1B-95BD-B276FE8758ED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2047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Crisi economica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26089D-5BD9-456D-A611-96C945A756B3}"/>
              </a:ext>
            </a:extLst>
          </p:cNvPr>
          <p:cNvSpPr>
            <a:spLocks noGrp="1"/>
          </p:cNvSpPr>
          <p:nvPr/>
        </p:nvSpPr>
        <p:spPr>
          <a:xfrm>
            <a:off x="857250" y="3238500"/>
            <a:ext cx="2047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Riduzione dell’attività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6AE601C-5BB4-43D8-9E1A-26F9CC76D689}"/>
              </a:ext>
            </a:extLst>
          </p:cNvPr>
          <p:cNvSpPr>
            <a:spLocks noGrp="1"/>
          </p:cNvSpPr>
          <p:nvPr/>
        </p:nvSpPr>
        <p:spPr>
          <a:xfrm>
            <a:off x="31432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10FCCC0-246C-4733-8F72-3B41FDD0F8DF}"/>
              </a:ext>
            </a:extLst>
          </p:cNvPr>
          <p:cNvSpPr>
            <a:spLocks noGrp="1"/>
          </p:cNvSpPr>
          <p:nvPr/>
        </p:nvSpPr>
        <p:spPr>
          <a:xfrm>
            <a:off x="3524250" y="2095500"/>
            <a:ext cx="2428875" cy="2190750"/>
          </a:xfrm>
          <a:prstGeom prst="roundRect">
            <a:avLst>
              <a:gd name="adj" fmla="val 5217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7DE2DBE-368D-4BF5-99EF-73D37B020E71}"/>
              </a:ext>
            </a:extLst>
          </p:cNvPr>
          <p:cNvSpPr>
            <a:spLocks noGrp="1"/>
          </p:cNvSpPr>
          <p:nvPr/>
        </p:nvSpPr>
        <p:spPr>
          <a:xfrm>
            <a:off x="3714750" y="2428875"/>
            <a:ext cx="2047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Ingresso del sindacato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B066D31-E535-493A-85FF-D5F692294CA1}"/>
              </a:ext>
            </a:extLst>
          </p:cNvPr>
          <p:cNvSpPr>
            <a:spLocks noGrp="1"/>
          </p:cNvSpPr>
          <p:nvPr/>
        </p:nvSpPr>
        <p:spPr>
          <a:xfrm>
            <a:off x="3714750" y="3238500"/>
            <a:ext cx="2047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DCEAF7"/>
                </a:solidFill>
              </a:defRPr>
            </a:defPPr>
          </a:lstStyle>
          <a:p>
            <a:pPr>
              <a:defRPr sz="1125" b="0">
                <a:solidFill>
                  <a:srgbClr val="DCEAF7"/>
                </a:solidFill>
              </a:defRPr>
            </a:pPr>
            <a:r>
              <a:rPr sz="1125" b="0">
                <a:solidFill>
                  <a:srgbClr val="DCEAF7"/>
                </a:solidFill>
              </a:rPr>
              <a:t>Negoziazione esterna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3E39D86-3D9E-4459-BCB3-ED05EE0A25CD}"/>
              </a:ext>
            </a:extLst>
          </p:cNvPr>
          <p:cNvSpPr>
            <a:spLocks noGrp="1"/>
          </p:cNvSpPr>
          <p:nvPr/>
        </p:nvSpPr>
        <p:spPr>
          <a:xfrm>
            <a:off x="60007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200635A-9536-464A-AAD7-C38AC0113324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242887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090CC1D-796F-4B6C-8533-390B895A1239}"/>
              </a:ext>
            </a:extLst>
          </p:cNvPr>
          <p:cNvSpPr>
            <a:spLocks noGrp="1"/>
          </p:cNvSpPr>
          <p:nvPr/>
        </p:nvSpPr>
        <p:spPr>
          <a:xfrm>
            <a:off x="6572250" y="2428875"/>
            <a:ext cx="2047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Gestione collettiva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7635FE6-1DEE-4D41-9CEE-8D4464BA3F0C}"/>
              </a:ext>
            </a:extLst>
          </p:cNvPr>
          <p:cNvSpPr>
            <a:spLocks noGrp="1"/>
          </p:cNvSpPr>
          <p:nvPr/>
        </p:nvSpPr>
        <p:spPr>
          <a:xfrm>
            <a:off x="6572250" y="3238500"/>
            <a:ext cx="2047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Accordi e tutele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E357FB-AB81-457D-9F4C-4AB430B24516}"/>
              </a:ext>
            </a:extLst>
          </p:cNvPr>
          <p:cNvSpPr>
            <a:spLocks noGrp="1"/>
          </p:cNvSpPr>
          <p:nvPr/>
        </p:nvSpPr>
        <p:spPr>
          <a:xfrm>
            <a:off x="8858250" y="2809875"/>
            <a:ext cx="333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209B8B"/>
                </a:solidFill>
              </a:defRPr>
            </a:defPPr>
          </a:lstStyle>
          <a:p>
            <a:pPr>
              <a:defRPr sz="3000" b="1">
                <a:solidFill>
                  <a:srgbClr val="209B8B"/>
                </a:solidFill>
              </a:defRPr>
            </a:pPr>
            <a:r>
              <a:rPr sz="3000" b="1">
                <a:solidFill>
                  <a:srgbClr val="209B8B"/>
                </a:solidFill>
              </a:rPr>
              <a:t>›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AEFB021-FFE2-4C36-91E9-4DAA0587B4BE}"/>
              </a:ext>
            </a:extLst>
          </p:cNvPr>
          <p:cNvSpPr>
            <a:spLocks noGrp="1"/>
          </p:cNvSpPr>
          <p:nvPr/>
        </p:nvSpPr>
        <p:spPr>
          <a:xfrm>
            <a:off x="9239250" y="2095500"/>
            <a:ext cx="242887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9FFFC07-D6FB-4F6E-A686-49D2FC2B6D38}"/>
              </a:ext>
            </a:extLst>
          </p:cNvPr>
          <p:cNvSpPr>
            <a:spLocks noGrp="1"/>
          </p:cNvSpPr>
          <p:nvPr/>
        </p:nvSpPr>
        <p:spPr>
          <a:xfrm>
            <a:off x="9429750" y="2428875"/>
            <a:ext cx="2047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6233A"/>
                </a:solidFill>
              </a:defRPr>
            </a:defPPr>
          </a:lstStyle>
          <a:p>
            <a:pPr>
              <a:defRPr sz="1500" b="1">
                <a:solidFill>
                  <a:srgbClr val="16233A"/>
                </a:solidFill>
              </a:defRPr>
            </a:pPr>
            <a:r>
              <a:rPr sz="1500" b="1">
                <a:solidFill>
                  <a:srgbClr val="16233A"/>
                </a:solidFill>
              </a:rPr>
              <a:t>Ammortizzatori sociali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8D56F4F-0DAA-4281-BE03-36ADE82069D7}"/>
              </a:ext>
            </a:extLst>
          </p:cNvPr>
          <p:cNvSpPr>
            <a:spLocks noGrp="1"/>
          </p:cNvSpPr>
          <p:nvPr/>
        </p:nvSpPr>
        <p:spPr>
          <a:xfrm>
            <a:off x="9429750" y="3238500"/>
            <a:ext cx="2047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Continuità nelle crisi temporanee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992DDEC-1985-4F15-9886-33A611C40D3C}"/>
              </a:ext>
            </a:extLst>
          </p:cNvPr>
          <p:cNvSpPr>
            <a:spLocks noGrp="1"/>
          </p:cNvSpPr>
          <p:nvPr/>
        </p:nvSpPr>
        <p:spPr>
          <a:xfrm>
            <a:off x="1571625" y="4857750"/>
            <a:ext cx="9048750" cy="857250"/>
          </a:xfrm>
          <a:prstGeom prst="roundRect">
            <a:avLst>
              <a:gd name="adj" fmla="val 13333"/>
            </a:avLst>
          </a:prstGeom>
          <a:solidFill>
            <a:srgbClr val="DDF3E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57D8DDD-28F7-426F-BB26-8754054F0147}"/>
              </a:ext>
            </a:extLst>
          </p:cNvPr>
          <p:cNvSpPr>
            <a:spLocks noGrp="1"/>
          </p:cNvSpPr>
          <p:nvPr/>
        </p:nvSpPr>
        <p:spPr>
          <a:xfrm>
            <a:off x="2000250" y="509587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F6F65"/>
                </a:solidFill>
              </a:defRPr>
            </a:defPPr>
          </a:lstStyle>
          <a:p>
            <a:pPr>
              <a:defRPr sz="1500" b="1">
                <a:solidFill>
                  <a:srgbClr val="2F6F65"/>
                </a:solidFill>
              </a:defRPr>
            </a:pPr>
            <a:r>
              <a:rPr sz="1500" b="1">
                <a:solidFill>
                  <a:srgbClr val="2F6F65"/>
                </a:solidFill>
              </a:rPr>
              <a:t>Il sindacato entra spesso quando il rapporto individuale non basta più a governare la crisi.</a:t>
            </a:r>
          </a:p>
        </p:txBody>
      </p:sp>
    </p:spTree>
    <p:extLst>
      <p:ext uri="{BB962C8B-B14F-4D97-AF65-F5344CB8AC3E}">
        <p14:creationId xmlns:p14="http://schemas.microsoft.com/office/powerpoint/2010/main" val="1441885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67F6A910-0EA2-4FE0-B310-106D6F8931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FC44308-AF16-442E-AC39-84BACAB8704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SINTESI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B47EFB-2FE8-4FF7-BB65-B0F73FB92B2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Una matrice per leggere la gestione del personale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BD98076-5022-4881-A510-FBED56AADA25}"/>
              </a:ext>
            </a:extLst>
          </p:cNvPr>
          <p:cNvSpPr>
            <a:spLocks noGrp="1"/>
          </p:cNvSpPr>
          <p:nvPr/>
        </p:nvSpPr>
        <p:spPr>
          <a:xfrm>
            <a:off x="685800" y="11620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85"/>
                </a:solidFill>
              </a:defRPr>
            </a:defPPr>
          </a:lstStyle>
          <a:p>
            <a:pPr>
              <a:defRPr sz="1125" b="0">
                <a:solidFill>
                  <a:srgbClr val="667085"/>
                </a:solidFill>
              </a:defRPr>
            </a:pPr>
            <a:r>
              <a:rPr sz="1125" b="0">
                <a:solidFill>
                  <a:srgbClr val="667085"/>
                </a:solidFill>
              </a:rPr>
              <a:t>Formalizzazione delle pratiche × partecipazione al processo decisionale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9424BB50-47A0-4220-BBF6-CD55F356EA7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FA05EA9-4629-49EB-B48D-ED53163A8B5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29E6B47-B190-4351-89EF-BBF125E1769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6DBD0E2-F3E0-4EF4-AC71-C0D4E1D87249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762000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F205F3FC-73D5-4183-944C-6F3735C7ED7B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0" cy="3619500"/>
          </a:xfrm>
          <a:prstGeom prst="line">
            <a:avLst/>
          </a:prstGeom>
          <a:noFill/>
          <a:ln w="2857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5D8DE871-B18E-46B7-AA1C-8930F782F753}"/>
              </a:ext>
            </a:extLst>
          </p:cNvPr>
          <p:cNvSpPr>
            <a:spLocks noGrp="1"/>
          </p:cNvSpPr>
          <p:nvPr/>
        </p:nvSpPr>
        <p:spPr>
          <a:xfrm>
            <a:off x="2381250" y="3762375"/>
            <a:ext cx="7620000" cy="0"/>
          </a:xfrm>
          <a:prstGeom prst="line">
            <a:avLst/>
          </a:prstGeom>
          <a:noFill/>
          <a:ln w="2857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030352A-8C08-4E85-B4B3-9F3DA8BAFE10}"/>
              </a:ext>
            </a:extLst>
          </p:cNvPr>
          <p:cNvSpPr>
            <a:spLocks noGrp="1"/>
          </p:cNvSpPr>
          <p:nvPr/>
        </p:nvSpPr>
        <p:spPr>
          <a:xfrm>
            <a:off x="255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0499DD7-B435-4192-8758-192C49291E68}"/>
              </a:ext>
            </a:extLst>
          </p:cNvPr>
          <p:cNvSpPr>
            <a:spLocks noGrp="1"/>
          </p:cNvSpPr>
          <p:nvPr/>
        </p:nvSpPr>
        <p:spPr>
          <a:xfrm>
            <a:off x="255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9769258-AE61-48C9-A015-D2A99E6BC95B}"/>
              </a:ext>
            </a:extLst>
          </p:cNvPr>
          <p:cNvSpPr>
            <a:spLocks noGrp="1"/>
          </p:cNvSpPr>
          <p:nvPr/>
        </p:nvSpPr>
        <p:spPr>
          <a:xfrm>
            <a:off x="325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Informale + unilaterale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AA65AC8-25E4-47BE-8480-67DD804C465C}"/>
              </a:ext>
            </a:extLst>
          </p:cNvPr>
          <p:cNvSpPr>
            <a:spLocks noGrp="1"/>
          </p:cNvSpPr>
          <p:nvPr/>
        </p:nvSpPr>
        <p:spPr>
          <a:xfrm>
            <a:off x="3257550" y="4505325"/>
            <a:ext cx="26670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67085"/>
                </a:solidFill>
              </a:defRPr>
            </a:defPPr>
          </a:lstStyle>
          <a:p>
            <a:pPr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PMI isolate, bassa qualificazione, scarsa rappresentanza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DD20B00-F4ED-41A1-88B4-3B1C0B5C2CF9}"/>
              </a:ext>
            </a:extLst>
          </p:cNvPr>
          <p:cNvSpPr>
            <a:spLocks noGrp="1"/>
          </p:cNvSpPr>
          <p:nvPr/>
        </p:nvSpPr>
        <p:spPr>
          <a:xfrm>
            <a:off x="636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855A79F-453C-432A-B0EB-BCC6258D3755}"/>
              </a:ext>
            </a:extLst>
          </p:cNvPr>
          <p:cNvSpPr>
            <a:spLocks noGrp="1"/>
          </p:cNvSpPr>
          <p:nvPr/>
        </p:nvSpPr>
        <p:spPr>
          <a:xfrm>
            <a:off x="636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808D796-F323-4D16-8E25-EFBD423FDE09}"/>
              </a:ext>
            </a:extLst>
          </p:cNvPr>
          <p:cNvSpPr>
            <a:spLocks noGrp="1"/>
          </p:cNvSpPr>
          <p:nvPr/>
        </p:nvSpPr>
        <p:spPr>
          <a:xfrm>
            <a:off x="706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Formale + unilaterale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38F3871-D46C-4184-AB6B-BCCCFB8A669B}"/>
              </a:ext>
            </a:extLst>
          </p:cNvPr>
          <p:cNvSpPr>
            <a:spLocks noGrp="1"/>
          </p:cNvSpPr>
          <p:nvPr/>
        </p:nvSpPr>
        <p:spPr>
          <a:xfrm>
            <a:off x="7067550" y="4505325"/>
            <a:ext cx="26670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67085"/>
                </a:solidFill>
              </a:defRPr>
            </a:defPPr>
          </a:lstStyle>
          <a:p>
            <a:pPr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Grandi imprese taylor-fordiste, forte regolazione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86330304-CAEB-4072-B2C8-9E8B5D35F5B7}"/>
              </a:ext>
            </a:extLst>
          </p:cNvPr>
          <p:cNvSpPr>
            <a:spLocks noGrp="1"/>
          </p:cNvSpPr>
          <p:nvPr/>
        </p:nvSpPr>
        <p:spPr>
          <a:xfrm>
            <a:off x="255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3767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2DE9D21-F3C0-4F9B-9EEB-C724C181CDBF}"/>
              </a:ext>
            </a:extLst>
          </p:cNvPr>
          <p:cNvSpPr>
            <a:spLocks noGrp="1"/>
          </p:cNvSpPr>
          <p:nvPr/>
        </p:nvSpPr>
        <p:spPr>
          <a:xfrm>
            <a:off x="255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FB7BA65-B542-437E-9909-C94F366CB001}"/>
              </a:ext>
            </a:extLst>
          </p:cNvPr>
          <p:cNvSpPr>
            <a:spLocks noGrp="1"/>
          </p:cNvSpPr>
          <p:nvPr/>
        </p:nvSpPr>
        <p:spPr>
          <a:xfrm>
            <a:off x="325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Informale + partecipativo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0F8A7E2-6A34-4EE6-B757-ACA3635EEDFA}"/>
              </a:ext>
            </a:extLst>
          </p:cNvPr>
          <p:cNvSpPr>
            <a:spLocks noGrp="1"/>
          </p:cNvSpPr>
          <p:nvPr/>
        </p:nvSpPr>
        <p:spPr>
          <a:xfrm>
            <a:off x="3257550" y="2695575"/>
            <a:ext cx="26670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67085"/>
                </a:solidFill>
              </a:defRPr>
            </a:defPPr>
          </a:lstStyle>
          <a:p>
            <a:pPr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Imprese dinamiche e distretti della specializzazione flessibile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89CE746-2DAF-410E-9019-8658EA57719E}"/>
              </a:ext>
            </a:extLst>
          </p:cNvPr>
          <p:cNvSpPr>
            <a:spLocks noGrp="1"/>
          </p:cNvSpPr>
          <p:nvPr/>
        </p:nvSpPr>
        <p:spPr>
          <a:xfrm>
            <a:off x="636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EE97465-34C6-4761-AE71-B2649C2DC7D2}"/>
              </a:ext>
            </a:extLst>
          </p:cNvPr>
          <p:cNvSpPr>
            <a:spLocks noGrp="1"/>
          </p:cNvSpPr>
          <p:nvPr/>
        </p:nvSpPr>
        <p:spPr>
          <a:xfrm>
            <a:off x="636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91BAA57-06F4-485B-B0FE-466FB31EC4CA}"/>
              </a:ext>
            </a:extLst>
          </p:cNvPr>
          <p:cNvSpPr>
            <a:spLocks noGrp="1"/>
          </p:cNvSpPr>
          <p:nvPr/>
        </p:nvSpPr>
        <p:spPr>
          <a:xfrm>
            <a:off x="706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6233A"/>
                </a:solidFill>
              </a:defRPr>
            </a:defPPr>
          </a:lstStyle>
          <a:p>
            <a:pPr>
              <a:defRPr sz="1275" b="1">
                <a:solidFill>
                  <a:srgbClr val="16233A"/>
                </a:solidFill>
              </a:defRPr>
            </a:pPr>
            <a:r>
              <a:rPr sz="1275" b="1">
                <a:solidFill>
                  <a:srgbClr val="16233A"/>
                </a:solidFill>
              </a:rPr>
              <a:t>Formale + partecipativo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657A60F-F223-4817-B341-0389FF8CC140}"/>
              </a:ext>
            </a:extLst>
          </p:cNvPr>
          <p:cNvSpPr>
            <a:spLocks noGrp="1"/>
          </p:cNvSpPr>
          <p:nvPr/>
        </p:nvSpPr>
        <p:spPr>
          <a:xfrm>
            <a:off x="7067550" y="2695575"/>
            <a:ext cx="26670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67085"/>
                </a:solidFill>
              </a:defRPr>
            </a:defPPr>
          </a:lstStyle>
          <a:p>
            <a:pPr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PMI internazionalizzate, sindacato presente e relazioni esterne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2CFD1A1-5C27-400B-95B0-5481C4143948}"/>
              </a:ext>
            </a:extLst>
          </p:cNvPr>
          <p:cNvSpPr>
            <a:spLocks noGrp="1"/>
          </p:cNvSpPr>
          <p:nvPr/>
        </p:nvSpPr>
        <p:spPr>
          <a:xfrm>
            <a:off x="476250" y="2305050"/>
            <a:ext cx="1666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PARTECIPAZIONE ALTA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2EF73D80-A4EC-4D61-89A4-F259F91F2B02}"/>
              </a:ext>
            </a:extLst>
          </p:cNvPr>
          <p:cNvSpPr>
            <a:spLocks noGrp="1"/>
          </p:cNvSpPr>
          <p:nvPr/>
        </p:nvSpPr>
        <p:spPr>
          <a:xfrm>
            <a:off x="476250" y="4686300"/>
            <a:ext cx="16668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E66B5B"/>
                </a:solidFill>
              </a:defRPr>
            </a:defPPr>
          </a:lstStyle>
          <a:p>
            <a:pPr>
              <a:defRPr sz="900" b="1">
                <a:solidFill>
                  <a:srgbClr val="E66B5B"/>
                </a:solidFill>
              </a:defRPr>
            </a:pPr>
            <a:r>
              <a:rPr sz="900" b="1">
                <a:solidFill>
                  <a:srgbClr val="E66B5B"/>
                </a:solidFill>
              </a:rPr>
              <a:t>PARTECIPAZIONE BASSA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49FD904-4548-446F-A2AA-047BBD04B428}"/>
              </a:ext>
            </a:extLst>
          </p:cNvPr>
          <p:cNvSpPr>
            <a:spLocks noGrp="1"/>
          </p:cNvSpPr>
          <p:nvPr/>
        </p:nvSpPr>
        <p:spPr>
          <a:xfrm>
            <a:off x="271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67085"/>
                </a:solidFill>
              </a:defRPr>
            </a:defPPr>
          </a:lstStyle>
          <a:p>
            <a:pPr>
              <a:defRPr sz="900" b="1">
                <a:solidFill>
                  <a:srgbClr val="667085"/>
                </a:solidFill>
              </a:defRPr>
            </a:pPr>
            <a:r>
              <a:rPr sz="900" b="1">
                <a:solidFill>
                  <a:srgbClr val="667085"/>
                </a:solidFill>
              </a:rPr>
              <a:t>BASSA FORMALIZZAZIONE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F5AC0F7-3B4F-4F40-8D6D-D983425DCC76}"/>
              </a:ext>
            </a:extLst>
          </p:cNvPr>
          <p:cNvSpPr>
            <a:spLocks noGrp="1"/>
          </p:cNvSpPr>
          <p:nvPr/>
        </p:nvSpPr>
        <p:spPr>
          <a:xfrm>
            <a:off x="652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67085"/>
                </a:solidFill>
              </a:defRPr>
            </a:defPPr>
          </a:lstStyle>
          <a:p>
            <a:pPr>
              <a:defRPr sz="900" b="1">
                <a:solidFill>
                  <a:srgbClr val="667085"/>
                </a:solidFill>
              </a:defRPr>
            </a:pPr>
            <a:r>
              <a:rPr sz="900" b="1">
                <a:solidFill>
                  <a:srgbClr val="667085"/>
                </a:solidFill>
              </a:rPr>
              <a:t>ALTA FORMALIZZAZIONE</a:t>
            </a:r>
          </a:p>
        </p:txBody>
      </p:sp>
    </p:spTree>
    <p:extLst>
      <p:ext uri="{BB962C8B-B14F-4D97-AF65-F5344CB8AC3E}">
        <p14:creationId xmlns:p14="http://schemas.microsoft.com/office/powerpoint/2010/main" val="66893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2548716E-9A3B-4AFF-9C54-B020247026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7BD8934-00D1-44EF-9178-656F9BBC4FF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7A71A4A-AF3E-4FEB-8E63-DE8231B2685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Caso finale: quale configurazione HR riconoscete?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55DB46D-42DB-4322-A705-378F2FB0DF0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FA9A994-A29E-4680-91A1-2D4CF6FF5D6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AB654BC-8ED1-4B60-A599-A6FC5F8D40C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EC5CEAF-B1FD-4021-82F6-4D59F31E836D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4953000" cy="3810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9F1117E-9132-4D4B-82CD-0191CBA352B7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190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09B8B"/>
                </a:solidFill>
              </a:defRPr>
            </a:defPPr>
          </a:lstStyle>
          <a:p>
            <a:pPr>
              <a:defRPr sz="1350" b="1">
                <a:solidFill>
                  <a:srgbClr val="209B8B"/>
                </a:solidFill>
              </a:defRPr>
            </a:pPr>
            <a:r>
              <a:rPr sz="1350" b="1">
                <a:solidFill>
                  <a:srgbClr val="209B8B"/>
                </a:solidFill>
              </a:rPr>
              <a:t>ALFA SRL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393379E-8E2A-4AC9-A9C3-3C425372DB36}"/>
              </a:ext>
            </a:extLst>
          </p:cNvPr>
          <p:cNvSpPr>
            <a:spLocks noGrp="1"/>
          </p:cNvSpPr>
          <p:nvPr/>
        </p:nvSpPr>
        <p:spPr>
          <a:xfrm>
            <a:off x="1047750" y="2524125"/>
            <a:ext cx="42862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6233A"/>
                </a:solidFill>
              </a:defRPr>
            </a:defPPr>
          </a:lstStyle>
          <a:p>
            <a:pPr>
              <a:defRPr sz="1575" b="0">
                <a:solidFill>
                  <a:srgbClr val="16233A"/>
                </a:solidFill>
              </a:defRPr>
            </a:pPr>
            <a:r>
              <a:rPr sz="1575" b="0">
                <a:solidFill>
                  <a:srgbClr val="16233A"/>
                </a:solidFill>
              </a:rPr>
              <a:t>28 dipendenti, produzione su commessa. Contratti stabili per le figure chiave, somministrazione nei picchi, bonus deciso dal titolare, orari concordati informalmente, nessuna rappresentanza interna.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23F1A91-C47A-4361-B419-E4019780BDE7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286375" cy="3810000"/>
          </a:xfrm>
          <a:prstGeom prst="roundRect">
            <a:avLst>
              <a:gd name="adj" fmla="val 3000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1AE4536-D7A0-4CB0-9345-DC9C5CD728BD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6D24A"/>
                </a:solidFill>
              </a:defRPr>
            </a:defPPr>
          </a:lstStyle>
          <a:p>
            <a:pPr>
              <a:defRPr sz="1125" b="1">
                <a:solidFill>
                  <a:srgbClr val="B6D24A"/>
                </a:solidFill>
              </a:defRPr>
            </a:pPr>
            <a:r>
              <a:rPr sz="1125" b="1">
                <a:solidFill>
                  <a:srgbClr val="B6D24A"/>
                </a:solidFill>
              </a:rPr>
              <a:t>LAVORO IN GRUPPO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5A8F97D-4634-4511-BCD8-28769B0BADED}"/>
              </a:ext>
            </a:extLst>
          </p:cNvPr>
          <p:cNvSpPr>
            <a:spLocks noGrp="1"/>
          </p:cNvSpPr>
          <p:nvPr/>
        </p:nvSpPr>
        <p:spPr>
          <a:xfrm>
            <a:off x="6572250" y="2476500"/>
            <a:ext cx="442912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Collocate Alfa nella matrice.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Individuate due vantaggi del modello.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Individuate due rischi.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Proponete una pratica HR da formalizzare per prima.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BCD0690-E7E8-4BE6-89B0-C990B4137C4E}"/>
              </a:ext>
            </a:extLst>
          </p:cNvPr>
          <p:cNvSpPr>
            <a:spLocks noGrp="1"/>
          </p:cNvSpPr>
          <p:nvPr/>
        </p:nvSpPr>
        <p:spPr>
          <a:xfrm>
            <a:off x="7667625" y="57150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67085"/>
                </a:solidFill>
              </a:defRPr>
            </a:defPPr>
          </a:lstStyle>
          <a:p>
            <a:pPr>
              <a:defRPr sz="975" b="1">
                <a:solidFill>
                  <a:srgbClr val="667085"/>
                </a:solidFill>
              </a:defRPr>
            </a:pPr>
            <a:r>
              <a:rPr sz="975" b="1">
                <a:solidFill>
                  <a:srgbClr val="667085"/>
                </a:solidFill>
              </a:rPr>
              <a:t>Restituzione: 90 secondi per gruppo</a:t>
            </a:r>
          </a:p>
        </p:txBody>
      </p:sp>
    </p:spTree>
    <p:extLst>
      <p:ext uri="{BB962C8B-B14F-4D97-AF65-F5344CB8AC3E}">
        <p14:creationId xmlns:p14="http://schemas.microsoft.com/office/powerpoint/2010/main" val="1640727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2A1FD8A-FFCA-4FCE-9DB2-7F6592DF3E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6EFBDA1-DFA8-4139-B93D-25CCFA89F22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09B8B"/>
                </a:solidFill>
              </a:defRPr>
            </a:defPPr>
          </a:lstStyle>
          <a:p>
            <a:pPr>
              <a:defRPr sz="900" b="1">
                <a:solidFill>
                  <a:srgbClr val="209B8B"/>
                </a:solidFill>
              </a:defRPr>
            </a:pPr>
            <a:r>
              <a:rPr sz="900" b="1">
                <a:solidFill>
                  <a:srgbClr val="209B8B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CBD2896-E9CE-4239-BC46-0E85C74C257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6233A"/>
                </a:solidFill>
              </a:defRPr>
            </a:defPPr>
          </a:lstStyle>
          <a:p>
            <a:pPr>
              <a:defRPr sz="2325" b="1">
                <a:solidFill>
                  <a:srgbClr val="16233A"/>
                </a:solidFill>
              </a:defRPr>
            </a:pPr>
            <a:r>
              <a:rPr sz="2325" b="1">
                <a:solidFill>
                  <a:srgbClr val="16233A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395ABAC-3676-4A8C-AA04-A43D0CF54B5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5809526-D1A5-4C03-805B-E516710B4E0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D24D635-042C-47A0-B87B-6CEB4541130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85"/>
                </a:solidFill>
              </a:defRPr>
            </a:defPPr>
          </a:lstStyle>
          <a:p>
            <a:pPr>
              <a:defRPr sz="750" b="1">
                <a:solidFill>
                  <a:srgbClr val="667085"/>
                </a:solidFill>
              </a:defRPr>
            </a:pPr>
            <a:r>
              <a:rPr sz="750" b="1">
                <a:solidFill>
                  <a:srgbClr val="667085"/>
                </a:solidFill>
              </a:rPr>
              <a:t>27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B8AE33D-1AFE-440F-B89A-425FCDE4A80D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A5809C5-E302-42CD-9A56-2F190705B8E5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09B8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017829C-A098-4CE0-8F70-39010C44FBE1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3919FA2-3E68-44FA-8F72-E56D145F6AD7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6233A"/>
                </a:solidFill>
              </a:defRPr>
            </a:defPPr>
          </a:lstStyle>
          <a:p>
            <a:pPr>
              <a:defRPr sz="1425" b="0">
                <a:solidFill>
                  <a:srgbClr val="16233A"/>
                </a:solidFill>
              </a:defRPr>
            </a:pPr>
            <a:r>
              <a:rPr sz="1425" b="0">
                <a:solidFill>
                  <a:srgbClr val="16233A"/>
                </a:solidFill>
              </a:rPr>
              <a:t>La stabilità tutela competenze e conoscenze tacite.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D7724BF-F516-4C51-9B75-799006B28900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C837C2F-22DD-483F-B464-162E3D9C7D48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F2B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DB2440D-AAE7-457A-A662-FDC071FF829E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C080C93-8775-4967-A341-218FCFFF1F3B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6233A"/>
                </a:solidFill>
              </a:defRPr>
            </a:defPPr>
          </a:lstStyle>
          <a:p>
            <a:pPr>
              <a:defRPr sz="1425" b="0">
                <a:solidFill>
                  <a:srgbClr val="16233A"/>
                </a:solidFill>
              </a:defRPr>
            </a:pPr>
            <a:r>
              <a:rPr sz="1425" b="0">
                <a:solidFill>
                  <a:srgbClr val="16233A"/>
                </a:solidFill>
              </a:rPr>
              <a:t>La flessibilità nelle PMI è spesso interna e informale.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D9D84B2-CC3D-48F5-A778-88B8A6228EF9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A053F2A-8234-469A-B163-A6B6341930F3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6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B1A18E1-AC02-492D-8144-3CBE2B1BD6C7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50541B0-4064-45F5-835E-B63BB17AF6D9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6233A"/>
                </a:solidFill>
              </a:defRPr>
            </a:defPPr>
          </a:lstStyle>
          <a:p>
            <a:pPr>
              <a:defRPr sz="1425" b="0">
                <a:solidFill>
                  <a:srgbClr val="16233A"/>
                </a:solidFill>
              </a:defRPr>
            </a:pPr>
            <a:r>
              <a:rPr sz="1425" b="0">
                <a:solidFill>
                  <a:srgbClr val="16233A"/>
                </a:solidFill>
              </a:rPr>
              <a:t>Bonus e conciliazione dipendono dalla relazione personale.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EE2F6C5-618B-4AD1-9DFC-504F97A8F2AC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49E8DF60-E541-4E2D-B314-736A4554BAD6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767A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FFCDFD1-8099-4F78-81C6-FA9EF86CF35C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08BAA06-ED37-4171-A833-5BC20CDA6DF4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6233A"/>
                </a:solidFill>
              </a:defRPr>
            </a:defPPr>
          </a:lstStyle>
          <a:p>
            <a:pPr>
              <a:defRPr sz="1425" b="0">
                <a:solidFill>
                  <a:srgbClr val="16233A"/>
                </a:solidFill>
              </a:defRPr>
            </a:pPr>
            <a:r>
              <a:rPr sz="1425" b="0">
                <a:solidFill>
                  <a:srgbClr val="16233A"/>
                </a:solidFill>
              </a:rPr>
              <a:t>L’assenza di conflitto aperto può nascondere exit e silenzio.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4C0DAA62-AE38-4F22-8762-F665C0B98517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21365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589C7D69-9E0A-470E-9CE3-D0AE02B1D75C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B6D24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D8EDC17-FEE9-41DF-9A22-BDBDAA6BE4F3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6233A"/>
                </a:solidFill>
              </a:defRPr>
            </a:defPPr>
          </a:lstStyle>
          <a:p>
            <a:pPr>
              <a:defRPr sz="1200" b="1">
                <a:solidFill>
                  <a:srgbClr val="16233A"/>
                </a:solidFill>
              </a:defRPr>
            </a:pPr>
            <a:r>
              <a:rPr sz="1200" b="1">
                <a:solidFill>
                  <a:srgbClr val="16233A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644F82C-149E-4FFD-9BA9-D396493EDF94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Formalizzazione e partecipazione sono dimensioni distinte.</a:t>
            </a:r>
          </a:p>
        </p:txBody>
      </p:sp>
    </p:spTree>
    <p:extLst>
      <p:ext uri="{BB962C8B-B14F-4D97-AF65-F5344CB8AC3E}">
        <p14:creationId xmlns:p14="http://schemas.microsoft.com/office/powerpoint/2010/main" val="159145407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1741</Words>
  <Application>Microsoft Macintosh PowerPoint</Application>
  <DocSecurity>0</DocSecurity>
  <PresentationFormat>Widescreen</PresentationFormat>
  <Paragraphs>362</Paragraphs>
  <Slides>27</Slides>
  <Notes>27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9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2026-10-09T11:40:09Z</dcterms:created>
  <dcterms:modified xsi:type="dcterms:W3CDTF">2026-10-09T11:41:40Z</dcterms:modified>
</cp:coreProperties>
</file>