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45" r:id="rId1"/>
  </p:sldMasterIdLst>
  <p:notesMasterIdLst>
    <p:notesMasterId r:id="rId13"/>
  </p:notesMasterIdLst>
  <p:sldIdLst>
    <p:sldId id="274" r:id="rId2"/>
    <p:sldId id="275" r:id="rId3"/>
    <p:sldId id="257" r:id="rId4"/>
    <p:sldId id="270" r:id="rId5"/>
    <p:sldId id="272" r:id="rId6"/>
    <p:sldId id="273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24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261"/>
    <p:restoredTop sz="94415"/>
  </p:normalViewPr>
  <p:slideViewPr>
    <p:cSldViewPr snapToGrid="0">
      <p:cViewPr varScale="1">
        <p:scale>
          <a:sx n="102" d="100"/>
          <a:sy n="102" d="100"/>
        </p:scale>
        <p:origin x="22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8E4D97-060F-2D41-BFE6-49D16F2BD155}" type="datetimeFigureOut">
              <a:rPr lang="it-IT" smtClean="0"/>
              <a:t>21/09/26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1A1931-DD3A-F343-BFA5-D08D8E4D5454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052136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FF846B7-5B3F-292B-1443-C0A934920B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64E4A47-B58D-0C76-A314-DA0B6B04B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EF971FB-BB77-822E-AE53-25094F7E2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E4BB-2A88-6A4A-938F-7905E7D88D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47C6543-7B69-D614-9ADB-723006D98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03B5B9-EB63-8BAD-7B9F-270384F62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EB2C-702E-C446-8718-8599DA8B2D4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686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7F0D68-AA83-D6E1-4A56-6048C5405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6E69C68-0BFA-C53B-761C-5847B1A5C0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FE6C43E-32B1-7113-7017-E296886C1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E4BB-2A88-6A4A-938F-7905E7D88D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CEAAE5B-E9DB-F708-08A5-55B4DA240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07C407C-EBBA-7F54-D255-BD55BFA2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EB2C-702E-C446-8718-8599DA8B2D4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53544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737124-3A45-78BF-95D3-FFB415509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1763C1F-0054-C62C-8638-B03B8C843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78DA313-6D04-6418-B8B5-4316E457C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E4BB-2A88-6A4A-938F-7905E7D88D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124138-3617-6F1C-F49C-9CA88F463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6718D14-4D43-2D23-14E8-24E62CD52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EB2C-702E-C446-8718-8599DA8B2D4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4842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8C93DF-DDB4-C879-7174-DC3E9B1CE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691F750-5D27-6F3F-4A37-A91487BAB6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F8A81A3-EA5B-0E78-CB10-EEE8C7EC13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5E41BF9-0779-4EA2-300D-3B0B5F040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E4BB-2A88-6A4A-938F-7905E7D88D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9A6762E-9B78-81A1-253B-3AAA04AE8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9DA802D-0CD8-B668-6445-9EA28F9FB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EB2C-702E-C446-8718-8599DA8B2D4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8819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3309F1-63F0-7056-9895-FEF9A9DA6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8AFF730-209E-3F4D-611E-FB840A222B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9CC6877-EA17-0F79-EC92-7751BB17D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1CDA9B2-0B2A-4EF1-EA58-263F2E2910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E8D7EEB-A23D-9699-AD83-F80C48FB8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1BD8FBE-CF31-95E9-A159-A04D63253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E4BB-2A88-6A4A-938F-7905E7D88D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77166DD-A5F4-C45B-A217-D66D775C6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AFACF4A-F456-430C-E673-845F340F8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EB2C-702E-C446-8718-8599DA8B2D4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0487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D59552-FF93-5A10-0063-22ED28555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2DFB30D-5B85-87FB-D959-51900B56A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E4BB-2A88-6A4A-938F-7905E7D88D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42674DC-9B6F-7BD2-304C-23AD73610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E454833-2D96-E7F3-94E0-AA4E21F08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EB2C-702E-C446-8718-8599DA8B2D4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9554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523C536-D63E-8F04-632C-5BF6079FC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E4BB-2A88-6A4A-938F-7905E7D88D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9EF9907-62F7-7AF4-7611-B9A999F07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715DC34-EDFB-FFCA-6998-8E3DD471B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EB2C-702E-C446-8718-8599DA8B2D4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0214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694D6A6-EC0C-DAC1-7337-4042EC9EB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518AB8-84CB-BC26-D1A3-4F9E9B989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3F9CFCA-2EBA-04CF-F404-B2FF3C8FCF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634AAD0-7427-296E-FDE4-8D273F917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E4BB-2A88-6A4A-938F-7905E7D88D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B3E5304-3683-0B92-94A7-6590AB6A4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400B4C-D4E8-0CD5-C483-565A5C7DA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EB2C-702E-C446-8718-8599DA8B2D4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0507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6B1AEA-D8E8-2A4C-C7AC-16220FC2E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EC45D26-45F2-9138-058C-493AF3743F7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 dirty="0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8195299-61E1-02C0-055A-2BEAF257BA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CE38DFA-F5CC-78E6-EC98-FE3D305F8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E4BB-2A88-6A4A-938F-7905E7D88D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253D927-5A29-DBD8-0BDE-D71C34D70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5EE0FCB-119A-FFB7-3B39-E7A34EBBE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EB2C-702E-C446-8718-8599DA8B2D4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568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EE42BD-AFDA-908A-8245-7E969557D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78EFF90-AFAE-83F2-1ABA-185E684FC6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2D619D6-2327-8024-64F7-2A063E301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E4BB-2A88-6A4A-938F-7905E7D88D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C46C14-713A-8F84-9350-9BC9E08B2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5390DB-8D7F-A245-B55C-FE643745E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EB2C-702E-C446-8718-8599DA8B2D4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5990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DDDDA6D6-6EE2-C5F8-D0AE-A905F60D32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2AF53CC-CB96-7754-8056-B09551A0CF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317D80A-60B5-19F0-E7B0-14731B008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FCE4BB-2A88-6A4A-938F-7905E7D88D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EB1329-74A4-DE3A-B255-3DE94A2DA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E128DF9-1C01-0626-7B83-6158A320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EBEB2C-702E-C446-8718-8599DA8B2D4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41756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UNIT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/>
        </p:spPr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120640" y="457200"/>
            <a:ext cx="64465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839440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OLO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1554480"/>
            <a:ext cx="7223760" cy="2103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6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053365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IARO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708709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HIARO_LATERALE"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417320"/>
            <a:ext cx="301752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2780334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CURO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12244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5D50D8A-391E-16D6-97D9-BF5A1F89F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3FAE23F-3654-6C0F-2654-C7E1F90FE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936DE10-4D7E-1593-1CBB-625776D097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FCE4BB-2A88-6A4A-938F-7905E7D88DA9}" type="datetimeFigureOut">
              <a:rPr lang="en-GB" smtClean="0"/>
              <a:t>21/09/2026</a:t>
            </a:fld>
            <a:endParaRPr lang="en-GB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EBB6C7B-A902-13AE-5AD0-F3B54FCB06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FE9251D-4DCF-4FE4-3572-BE1D2EB4D2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7EBEB2C-702E-C446-8718-8599DA8B2D46}" type="slidenum">
              <a:rPr lang="en-GB" smtClean="0"/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739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6" r:id="rId1"/>
    <p:sldLayoutId id="2147484047" r:id="rId2"/>
    <p:sldLayoutId id="2147484048" r:id="rId3"/>
    <p:sldLayoutId id="2147484049" r:id="rId4"/>
    <p:sldLayoutId id="2147484050" r:id="rId5"/>
    <p:sldLayoutId id="2147484051" r:id="rId6"/>
    <p:sldLayoutId id="2147484052" r:id="rId7"/>
    <p:sldLayoutId id="2147484053" r:id="rId8"/>
    <p:sldLayoutId id="2147484054" r:id="rId9"/>
    <p:sldLayoutId id="2147484055" r:id="rId10"/>
    <p:sldLayoutId id="2147484056" r:id="rId11"/>
    <p:sldLayoutId id="2147484057" r:id="rId12"/>
    <p:sldLayoutId id="2147484058" r:id="rId13"/>
    <p:sldLayoutId id="2147484059" r:id="rId14"/>
    <p:sldLayoutId id="2147484060" r:id="rId15"/>
    <p:sldLayoutId id="2147484061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822960" y="2011680"/>
            <a:ext cx="1051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6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Storia contemporanea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5204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A3AA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a.a. 2026–2027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02336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prof.ssa Maddalena Carli</a:t>
            </a:r>
            <a:endParaRPr lang="en-US" sz="2400" dirty="0"/>
          </a:p>
        </p:txBody>
      </p:sp>
      <p:pic>
        <p:nvPicPr>
          <p:cNvPr id="5" name="Image 0" descr="Logo Università degli Studi di Teramo – Uni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Unità didattiche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40080" y="1737360"/>
            <a:ext cx="2522144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1005840" y="2240280"/>
            <a:ext cx="179062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D42A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1005840" y="3566160"/>
            <a:ext cx="17906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24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1871–1918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1005840" y="4114800"/>
            <a:ext cx="17906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L’apocalisse della modernità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436544" y="1737360"/>
            <a:ext cx="2522144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3802304" y="2240280"/>
            <a:ext cx="179062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D42A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</a:t>
            </a:r>
            <a:endParaRPr lang="en-US" sz="6600" dirty="0"/>
          </a:p>
        </p:txBody>
      </p:sp>
      <p:sp>
        <p:nvSpPr>
          <p:cNvPr id="9" name="Text 7"/>
          <p:cNvSpPr txBox="1"/>
          <p:nvPr/>
        </p:nvSpPr>
        <p:spPr>
          <a:xfrm>
            <a:off x="3802304" y="3566160"/>
            <a:ext cx="17906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24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1919–1945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3802304" y="4114800"/>
            <a:ext cx="17906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 le due guerre mondiali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6233008" y="1737360"/>
            <a:ext cx="2522144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6598768" y="2240280"/>
            <a:ext cx="179062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D42A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III</a:t>
            </a:r>
            <a:endParaRPr lang="en-US" sz="6600" dirty="0"/>
          </a:p>
        </p:txBody>
      </p:sp>
      <p:sp>
        <p:nvSpPr>
          <p:cNvPr id="13" name="Text 11"/>
          <p:cNvSpPr txBox="1"/>
          <p:nvPr/>
        </p:nvSpPr>
        <p:spPr>
          <a:xfrm>
            <a:off x="6598768" y="3566160"/>
            <a:ext cx="17906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24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1945–1970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6598768" y="4114800"/>
            <a:ext cx="17906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lungo dopoguerra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9029471" y="1737360"/>
            <a:ext cx="2522144" cy="429768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9395231" y="2240280"/>
            <a:ext cx="1790624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D42A2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IV</a:t>
            </a:r>
            <a:endParaRPr lang="en-US" sz="6600" dirty="0"/>
          </a:p>
        </p:txBody>
      </p:sp>
      <p:sp>
        <p:nvSpPr>
          <p:cNvPr id="17" name="Text 15"/>
          <p:cNvSpPr txBox="1"/>
          <p:nvPr/>
        </p:nvSpPr>
        <p:spPr>
          <a:xfrm>
            <a:off x="9395231" y="3566160"/>
            <a:ext cx="17906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424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1970–2001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9395231" y="4114800"/>
            <a:ext cx="179062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Mondi post coloniali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120640" y="457200"/>
            <a:ext cx="6446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L’apocalisse della modernità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3AA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UNITÀ DIDATTICA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09728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2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2461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C424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1871–1918</a:t>
            </a:r>
            <a:endParaRPr lang="en-US" sz="3400" dirty="0">
              <a:solidFill>
                <a:srgbClr val="C4241D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640080" y="5715000"/>
            <a:ext cx="530352" cy="530352"/>
          </a:xfrm>
          <a:prstGeom prst="ellipse">
            <a:avLst/>
          </a:prstGeom>
          <a:solidFill>
            <a:srgbClr val="D42A23"/>
          </a:solidFill>
          <a:ln w="15875">
            <a:solidFill>
              <a:srgbClr val="D42A2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325880" y="5715000"/>
            <a:ext cx="530352" cy="530352"/>
          </a:xfrm>
          <a:prstGeom prst="ellipse">
            <a:avLst/>
          </a:prstGeom>
          <a:solidFill>
            <a:srgbClr val="20232A"/>
          </a:solidFill>
          <a:ln w="15875">
            <a:solidFill>
              <a:srgbClr val="5A607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258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3AA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011680" y="5715000"/>
            <a:ext cx="530352" cy="530352"/>
          </a:xfrm>
          <a:prstGeom prst="ellipse">
            <a:avLst/>
          </a:prstGeom>
          <a:solidFill>
            <a:srgbClr val="20232A"/>
          </a:solidFill>
          <a:ln w="15875">
            <a:solidFill>
              <a:srgbClr val="5A607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0116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3AA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III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697480" y="5715000"/>
            <a:ext cx="530352" cy="530352"/>
          </a:xfrm>
          <a:prstGeom prst="ellipse">
            <a:avLst/>
          </a:prstGeom>
          <a:solidFill>
            <a:srgbClr val="20232A"/>
          </a:solidFill>
          <a:ln w="15875">
            <a:solidFill>
              <a:srgbClr val="5A607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6974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3AA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IV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1691640"/>
            <a:ext cx="6446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Dalle crisi di fine Ottocento al primo conflitto mondiale</a:t>
            </a:r>
            <a:endParaRPr lang="en-US" sz="1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134195"/>
              </p:ext>
            </p:extLst>
          </p:nvPr>
        </p:nvGraphicFramePr>
        <p:xfrm>
          <a:off x="5120640" y="2560320"/>
          <a:ext cx="6446520" cy="2944368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1.1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 periodizzazioni del Novecento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1.2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processi di </a:t>
                      </a:r>
                      <a:r>
                        <a:rPr lang="en-US" sz="1600" i="1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nation building</a:t>
                      </a: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e l’avvento della società di massa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1.3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Liberalismo, socialismo, nazionalismo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1.4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Imperialismo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1.5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crisi del sistema internazionale e la riorganizzazione delle alleanze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1.6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prima guerra mondiale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1.7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 rivoluzioni del 1917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120640" y="457200"/>
            <a:ext cx="6446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 le due guerre mondiali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3AA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UNITÀ DIDATTICA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09728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</a:t>
            </a:r>
            <a:endParaRPr lang="en-US" sz="12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2461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C424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1919–1945</a:t>
            </a:r>
            <a:endParaRPr lang="en-US" sz="3400" dirty="0">
              <a:solidFill>
                <a:srgbClr val="C4241D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640080" y="5715000"/>
            <a:ext cx="530352" cy="530352"/>
          </a:xfrm>
          <a:prstGeom prst="ellipse">
            <a:avLst/>
          </a:prstGeom>
          <a:solidFill>
            <a:srgbClr val="20232A"/>
          </a:solidFill>
          <a:ln w="15875">
            <a:solidFill>
              <a:srgbClr val="5A607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3AA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325880" y="5715000"/>
            <a:ext cx="530352" cy="530352"/>
          </a:xfrm>
          <a:prstGeom prst="ellipse">
            <a:avLst/>
          </a:prstGeom>
          <a:solidFill>
            <a:srgbClr val="D42A23"/>
          </a:solidFill>
          <a:ln w="15875">
            <a:solidFill>
              <a:srgbClr val="D42A2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258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011680" y="5715000"/>
            <a:ext cx="530352" cy="530352"/>
          </a:xfrm>
          <a:prstGeom prst="ellipse">
            <a:avLst/>
          </a:prstGeom>
          <a:solidFill>
            <a:srgbClr val="20232A"/>
          </a:solidFill>
          <a:ln w="15875">
            <a:solidFill>
              <a:srgbClr val="5A607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0116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3AA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III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697480" y="5715000"/>
            <a:ext cx="530352" cy="530352"/>
          </a:xfrm>
          <a:prstGeom prst="ellipse">
            <a:avLst/>
          </a:prstGeom>
          <a:solidFill>
            <a:srgbClr val="20232A"/>
          </a:solidFill>
          <a:ln w="15875">
            <a:solidFill>
              <a:srgbClr val="5A607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6974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3AA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IV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1691640"/>
            <a:ext cx="6446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Totalitarismi, democrazie, imperi</a:t>
            </a:r>
            <a:endParaRPr lang="en-US" sz="1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/>
        </p:nvGraphicFramePr>
        <p:xfrm>
          <a:off x="5120640" y="2560320"/>
          <a:ext cx="6446520" cy="3523488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2.1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mondo postbellico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2.2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 biennio rosso, l’avvento del fascismo in Italia e la Repubblica di Weimar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2.3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L’Italia fascista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2.4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Grande depressione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2.5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Germania nazista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2.6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politica internazionale tra le due guerre mondiali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2.7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seconda guerra mondiale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2.8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Shoah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120640" y="457200"/>
            <a:ext cx="6446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lungo dopoguerra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3AA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UNITÀ DIDATTICA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09728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III</a:t>
            </a:r>
            <a:endParaRPr lang="en-US" sz="12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2461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C424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1945–1970</a:t>
            </a:r>
            <a:endParaRPr lang="en-US" sz="3400" dirty="0">
              <a:solidFill>
                <a:srgbClr val="C4241D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640080" y="5715000"/>
            <a:ext cx="530352" cy="530352"/>
          </a:xfrm>
          <a:prstGeom prst="ellipse">
            <a:avLst/>
          </a:prstGeom>
          <a:solidFill>
            <a:srgbClr val="20232A"/>
          </a:solidFill>
          <a:ln w="15875">
            <a:solidFill>
              <a:srgbClr val="5A607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3AA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325880" y="5715000"/>
            <a:ext cx="530352" cy="530352"/>
          </a:xfrm>
          <a:prstGeom prst="ellipse">
            <a:avLst/>
          </a:prstGeom>
          <a:solidFill>
            <a:srgbClr val="20232A"/>
          </a:solidFill>
          <a:ln w="15875">
            <a:solidFill>
              <a:srgbClr val="5A607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258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3AA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011680" y="5715000"/>
            <a:ext cx="530352" cy="530352"/>
          </a:xfrm>
          <a:prstGeom prst="ellipse">
            <a:avLst/>
          </a:prstGeom>
          <a:solidFill>
            <a:srgbClr val="D42A23"/>
          </a:solidFill>
          <a:ln w="15875">
            <a:solidFill>
              <a:srgbClr val="D42A2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0116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III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697480" y="5715000"/>
            <a:ext cx="530352" cy="530352"/>
          </a:xfrm>
          <a:prstGeom prst="ellipse">
            <a:avLst/>
          </a:prstGeom>
          <a:solidFill>
            <a:srgbClr val="20232A"/>
          </a:solidFill>
          <a:ln w="15875">
            <a:solidFill>
              <a:srgbClr val="5A607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6974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3AA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IV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1691640"/>
            <a:ext cx="6446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guerra fredda, i processi di decolonizzazione e lo sviluppo postbellico</a:t>
            </a:r>
            <a:endParaRPr lang="en-US" sz="1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/>
        </p:nvGraphicFramePr>
        <p:xfrm>
          <a:off x="5120640" y="2560320"/>
          <a:ext cx="6446520" cy="2103120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3.1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Dopoguerra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3.2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divisione dell’Europa e il mondo bipolare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3.3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 distensioni e “seconda guerra fredda”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3.4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processi di decolonizzazione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3.5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 guerre del Vietnam e il 1968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120640" y="457200"/>
            <a:ext cx="64465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Mondi post coloniali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A3AA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UNITÀ DIDATTICA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097280"/>
            <a:ext cx="35661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IV</a:t>
            </a:r>
            <a:endParaRPr lang="en-US" sz="12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2461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C424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1970–2001</a:t>
            </a:r>
            <a:endParaRPr lang="en-US" sz="3400" dirty="0">
              <a:solidFill>
                <a:srgbClr val="C4241D"/>
              </a:solidFill>
            </a:endParaRPr>
          </a:p>
        </p:txBody>
      </p:sp>
      <p:sp>
        <p:nvSpPr>
          <p:cNvPr id="6" name="Shape 4"/>
          <p:cNvSpPr/>
          <p:nvPr/>
        </p:nvSpPr>
        <p:spPr>
          <a:xfrm>
            <a:off x="640080" y="5715000"/>
            <a:ext cx="530352" cy="530352"/>
          </a:xfrm>
          <a:prstGeom prst="ellipse">
            <a:avLst/>
          </a:prstGeom>
          <a:solidFill>
            <a:srgbClr val="20232A"/>
          </a:solidFill>
          <a:ln w="15875">
            <a:solidFill>
              <a:srgbClr val="5A607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3AA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1325880" y="5715000"/>
            <a:ext cx="530352" cy="530352"/>
          </a:xfrm>
          <a:prstGeom prst="ellipse">
            <a:avLst/>
          </a:prstGeom>
          <a:solidFill>
            <a:srgbClr val="20232A"/>
          </a:solidFill>
          <a:ln w="15875">
            <a:solidFill>
              <a:srgbClr val="5A6070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3258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3AA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011680" y="5715000"/>
            <a:ext cx="530352" cy="530352"/>
          </a:xfrm>
          <a:prstGeom prst="ellipse">
            <a:avLst/>
          </a:prstGeom>
          <a:solidFill>
            <a:srgbClr val="20232A"/>
          </a:solidFill>
          <a:ln w="15875">
            <a:solidFill>
              <a:srgbClr val="5A6070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0116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3AA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III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697480" y="5715000"/>
            <a:ext cx="530352" cy="530352"/>
          </a:xfrm>
          <a:prstGeom prst="ellipse">
            <a:avLst/>
          </a:prstGeom>
          <a:solidFill>
            <a:srgbClr val="D42A23"/>
          </a:solidFill>
          <a:ln w="15875">
            <a:solidFill>
              <a:srgbClr val="D42A2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2697480" y="571500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IV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5120640" y="1691640"/>
            <a:ext cx="6446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i="1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Dalla crisi degli anni Settanta alle ‘nuove guerre’ di fine millennio</a:t>
            </a:r>
            <a:endParaRPr lang="en-US" sz="1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/>
        </p:nvGraphicFramePr>
        <p:xfrm>
          <a:off x="5120640" y="2560320"/>
          <a:ext cx="6446520" cy="2103120"/>
        </p:xfrm>
        <a:graphic>
          <a:graphicData uri="http://schemas.openxmlformats.org/drawingml/2006/table">
            <a:tbl>
              <a:tblPr/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1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4.1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 crisi degli anni Settanta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4.2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conflitti arabo-israeliani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4.3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 fine della “guerra fredda” e la riunificazione dell’Europa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4.4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 “nuove guerre”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062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 dirty="0">
                          <a:solidFill>
                            <a:srgbClr val="C4241D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4.5</a:t>
                      </a:r>
                      <a:endParaRPr lang="en-US" sz="16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2023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Uno sguardo sulla Repubblica italiana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0" marR="4572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1E4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Seminari di didattica integrativa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40080" y="1737360"/>
            <a:ext cx="3393338" cy="4297680"/>
          </a:xfrm>
          <a:prstGeom prst="roundRect">
            <a:avLst>
              <a:gd name="adj" fmla="val 48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1328" y="2670048"/>
            <a:ext cx="603504" cy="60350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478938" y="228600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8A93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1097280" y="4754880"/>
            <a:ext cx="25703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Femminismi</a:t>
            </a:r>
            <a:endParaRPr lang="en-US" sz="3200" dirty="0"/>
          </a:p>
        </p:txBody>
      </p:sp>
      <p:sp>
        <p:nvSpPr>
          <p:cNvPr id="8" name="Shape 5"/>
          <p:cNvSpPr/>
          <p:nvPr/>
        </p:nvSpPr>
        <p:spPr>
          <a:xfrm>
            <a:off x="4399178" y="1737360"/>
            <a:ext cx="3393338" cy="4297680"/>
          </a:xfrm>
          <a:prstGeom prst="roundRect">
            <a:avLst>
              <a:gd name="adj" fmla="val 48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0426" y="2670048"/>
            <a:ext cx="603504" cy="60350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238037" y="228600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8A93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800" dirty="0"/>
          </a:p>
        </p:txBody>
      </p:sp>
      <p:sp>
        <p:nvSpPr>
          <p:cNvPr id="12" name="Text 8"/>
          <p:cNvSpPr txBox="1"/>
          <p:nvPr/>
        </p:nvSpPr>
        <p:spPr>
          <a:xfrm>
            <a:off x="4856378" y="4754880"/>
            <a:ext cx="25703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Giovani</a:t>
            </a:r>
            <a:endParaRPr lang="en-US" sz="3200" dirty="0"/>
          </a:p>
        </p:txBody>
      </p:sp>
      <p:sp>
        <p:nvSpPr>
          <p:cNvPr id="13" name="Shape 9"/>
          <p:cNvSpPr/>
          <p:nvPr/>
        </p:nvSpPr>
        <p:spPr>
          <a:xfrm>
            <a:off x="8158277" y="1737360"/>
            <a:ext cx="3393338" cy="4297680"/>
          </a:xfrm>
          <a:prstGeom prst="roundRect">
            <a:avLst>
              <a:gd name="adj" fmla="val 485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99525" y="2670048"/>
            <a:ext cx="603504" cy="60350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9997135" y="2286000"/>
            <a:ext cx="1097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8A93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800" dirty="0"/>
          </a:p>
        </p:txBody>
      </p:sp>
      <p:sp>
        <p:nvSpPr>
          <p:cNvPr id="17" name="Text 12"/>
          <p:cNvSpPr txBox="1"/>
          <p:nvPr/>
        </p:nvSpPr>
        <p:spPr>
          <a:xfrm>
            <a:off x="8615477" y="4754880"/>
            <a:ext cx="257037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Consumo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Testi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40080" y="2148840"/>
            <a:ext cx="1371600" cy="365760"/>
          </a:xfrm>
          <a:prstGeom prst="roundRect">
            <a:avLst>
              <a:gd name="adj" fmla="val 50000"/>
            </a:avLst>
          </a:prstGeom>
          <a:solidFill>
            <a:srgbClr val="D42A23"/>
          </a:solidFill>
          <a:ln w="12700">
            <a:solidFill>
              <a:srgbClr val="D42A23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21488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MANUALE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7432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Alberto Mario Banti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47472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i="1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L’età contemporanea</a:t>
            </a:r>
            <a:endParaRPr lang="en-US" sz="26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0233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Editori Laterza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653735" y="1463040"/>
            <a:ext cx="2743200" cy="411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pic>
        <p:nvPicPr>
          <p:cNvPr id="9" name="Image 0" descr="Copertina: Alberto Mario Banti, L’età contemporanea. Dalle rivoluzioni settecentesche all’imperialism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3735" y="1463040"/>
            <a:ext cx="2743200" cy="41148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5653735" y="57150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Dalle rivoluzioni settecentesche all’imperialismo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808415" y="1463040"/>
            <a:ext cx="2743200" cy="411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pic>
        <p:nvPicPr>
          <p:cNvPr id="12" name="Image 1" descr="Copertina: Alberto Mario Banti, L’età contemporanea. Dalla Grande Guerra a ogg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8415" y="1463040"/>
            <a:ext cx="2743200" cy="41148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8808415" y="57150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Dalla Grande Guerra a oggi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Testi per l’esame orale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40080" y="1645920"/>
            <a:ext cx="5304892" cy="4343400"/>
          </a:xfrm>
          <a:prstGeom prst="roundRect">
            <a:avLst>
              <a:gd name="adj" fmla="val 3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1005840" y="2308860"/>
            <a:ext cx="2008991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pic>
        <p:nvPicPr>
          <p:cNvPr id="5" name="Image 0" descr="Copertina: George L. Mosse, Le guerre mondiali. Dalla tragedia al mito dei cadut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" y="2308860"/>
            <a:ext cx="2008991" cy="301752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3334871" y="2308860"/>
            <a:ext cx="1234440" cy="347472"/>
          </a:xfrm>
          <a:prstGeom prst="roundRect">
            <a:avLst>
              <a:gd name="adj" fmla="val 50000"/>
            </a:avLst>
          </a:prstGeom>
          <a:solidFill>
            <a:srgbClr val="D42A23"/>
          </a:solidFill>
          <a:ln w="12700">
            <a:solidFill>
              <a:srgbClr val="D42A23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3334871" y="2308860"/>
            <a:ext cx="1234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LIBRO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3334871" y="2857500"/>
            <a:ext cx="2290061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22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George L. Mosse</a:t>
            </a:r>
            <a:endParaRPr lang="en-US" sz="2200" dirty="0"/>
          </a:p>
          <a:p>
            <a:pPr marL="0" indent="0">
              <a:spcAft>
                <a:spcPts val="400"/>
              </a:spcAft>
              <a:buNone/>
            </a:pPr>
            <a:r>
              <a:rPr lang="en-US" sz="2000" i="1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guerre mondiali</a:t>
            </a:r>
            <a:endParaRPr lang="en-US" sz="22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5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Dalla tragedia al mito dei caduti</a:t>
            </a:r>
            <a:endParaRPr lang="en-US" sz="2200" dirty="0"/>
          </a:p>
          <a:p>
            <a:pPr marL="0" indent="0">
              <a:buNone/>
            </a:pPr>
            <a:r>
              <a:rPr lang="en-US" sz="14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Laterza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6246724" y="1645920"/>
            <a:ext cx="5304892" cy="4343400"/>
          </a:xfrm>
          <a:prstGeom prst="roundRect">
            <a:avLst>
              <a:gd name="adj" fmla="val 378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612484" y="2308860"/>
            <a:ext cx="2057749" cy="301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pic>
        <p:nvPicPr>
          <p:cNvPr id="11" name="Image 1" descr="Copertina: Storia delle donne nell’Italia contemporanea, a cura di Silvia Salvatici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484" y="2308860"/>
            <a:ext cx="2057749" cy="301752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8990273" y="2308860"/>
            <a:ext cx="2148840" cy="347472"/>
          </a:xfrm>
          <a:prstGeom prst="roundRect">
            <a:avLst>
              <a:gd name="adj" fmla="val 50000"/>
            </a:avLst>
          </a:prstGeom>
          <a:solidFill>
            <a:srgbClr val="D42A23"/>
          </a:solidFill>
          <a:ln w="12700">
            <a:solidFill>
              <a:srgbClr val="D42A23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8990273" y="2308860"/>
            <a:ext cx="2148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SAGGI A SCELTA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8990273" y="2857500"/>
            <a:ext cx="2241303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22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Storia delle donne nell’Italia contemporanea</a:t>
            </a:r>
            <a:endParaRPr lang="en-US" sz="2200" dirty="0"/>
          </a:p>
          <a:p>
            <a:pPr marL="0" indent="0">
              <a:spcAft>
                <a:spcPts val="1000"/>
              </a:spcAft>
              <a:buNone/>
            </a:pPr>
            <a:r>
              <a:rPr lang="en-US" sz="1800" i="1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cura di Silvia Salvatici</a:t>
            </a:r>
            <a:endParaRPr lang="en-US" sz="2200" dirty="0"/>
          </a:p>
          <a:p>
            <a:pPr marL="0" indent="0">
              <a:buNone/>
            </a:pPr>
            <a:r>
              <a:rPr lang="en-US" sz="14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Carocci editore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417320"/>
            <a:ext cx="3017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corso su</a:t>
            </a:r>
            <a:endParaRPr lang="en-US" sz="3400" dirty="0"/>
          </a:p>
          <a:p>
            <a:pPr marL="0" indent="0" algn="l">
              <a:buNone/>
            </a:pPr>
            <a:r>
              <a:rPr lang="en-US" sz="34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e-learning</a:t>
            </a:r>
            <a:endParaRPr lang="en-US" sz="3400" dirty="0"/>
          </a:p>
          <a:p>
            <a:pPr marL="0" indent="0" algn="l">
              <a:buNone/>
            </a:pPr>
            <a:r>
              <a:rPr lang="en-US" sz="34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34290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3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SEZIONI DEL CORSO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749040"/>
            <a:ext cx="32004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Presentazione</a:t>
            </a:r>
            <a:endParaRPr lang="en-US" sz="1500" dirty="0"/>
          </a:p>
          <a:p>
            <a:pPr marL="203200" indent="-2032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</a:t>
            </a:r>
            <a:endParaRPr lang="en-US" sz="1500" dirty="0"/>
          </a:p>
          <a:p>
            <a:pPr marL="203200" indent="-2032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Unità didattiche</a:t>
            </a:r>
            <a:endParaRPr lang="en-US" sz="1500" dirty="0"/>
          </a:p>
          <a:p>
            <a:pPr marL="203200" indent="-2032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Calendario lezioni</a:t>
            </a:r>
            <a:endParaRPr lang="en-US" sz="1500" dirty="0"/>
          </a:p>
          <a:p>
            <a:pPr marL="203200" indent="-2032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Libri di testo</a:t>
            </a:r>
            <a:endParaRPr lang="en-US" sz="1500" dirty="0"/>
          </a:p>
          <a:p>
            <a:pPr marL="203200" indent="-2032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Approfondimenti</a:t>
            </a:r>
            <a:endParaRPr lang="en-US" sz="1500" dirty="0"/>
          </a:p>
          <a:p>
            <a:pPr marL="203200" indent="-203200">
              <a:spcAft>
                <a:spcPts val="300"/>
              </a:spcAft>
              <a:buSzPct val="100000"/>
              <a:buChar char="•"/>
            </a:pPr>
            <a:r>
              <a:rPr lang="en-US" sz="1500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Prove intermedie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843223" y="1257011"/>
            <a:ext cx="7708392" cy="4343977"/>
          </a:xfrm>
          <a:prstGeom prst="roundRect">
            <a:avLst>
              <a:gd name="adj" fmla="val 3368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  <a:effectLst>
            <a:outerShdw blurRad="177800" dist="38100" dir="5400000" algn="bl" rotWithShape="0">
              <a:srgbClr val="000000">
                <a:alpha val="14000"/>
              </a:srgbClr>
            </a:outerShdw>
          </a:effectLst>
        </p:spPr>
      </p:sp>
      <p:pic>
        <p:nvPicPr>
          <p:cNvPr id="6" name="Image 0" descr="Schermata della pagina del corso Storia contemporanea sulla piattaforma e-learning Uni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1239" y="1385027"/>
            <a:ext cx="7452360" cy="40879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457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Esame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640080" y="1600200"/>
            <a:ext cx="6309360" cy="4572000"/>
          </a:xfrm>
          <a:prstGeom prst="roundRect">
            <a:avLst>
              <a:gd name="adj" fmla="val 360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051560" y="196596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Frequentanti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3794760" y="1874520"/>
            <a:ext cx="2743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4400" b="1" dirty="0">
                <a:solidFill>
                  <a:srgbClr val="C424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75%</a:t>
            </a:r>
            <a:r>
              <a:rPr lang="en-US" sz="15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delle lezioni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1051560" y="2834640"/>
            <a:ext cx="512064" cy="512064"/>
          </a:xfrm>
          <a:prstGeom prst="ellipse">
            <a:avLst/>
          </a:prstGeom>
          <a:solidFill>
            <a:srgbClr val="D42A23"/>
          </a:solidFill>
          <a:ln w="12700">
            <a:solidFill>
              <a:srgbClr val="D42A23"/>
            </a:solidFill>
            <a:prstDash val="solid"/>
          </a:ln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576" y="2962656"/>
            <a:ext cx="256032" cy="256032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709928" y="2834640"/>
            <a:ext cx="1828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SCRITTO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1051560" y="3520440"/>
            <a:ext cx="2606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fine corso: domande a scelta multipla + domande aperte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3931920" y="2834640"/>
            <a:ext cx="512064" cy="512064"/>
          </a:xfrm>
          <a:prstGeom prst="ellipse">
            <a:avLst/>
          </a:prstGeom>
          <a:solidFill>
            <a:srgbClr val="D42A23"/>
          </a:solidFill>
          <a:ln w="12700">
            <a:solidFill>
              <a:srgbClr val="D42A23"/>
            </a:solidFill>
            <a:prstDash val="solid"/>
          </a:ln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9936" y="2962656"/>
            <a:ext cx="256032" cy="25603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590288" y="2834640"/>
            <a:ext cx="1828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ORALE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3931920" y="3520440"/>
            <a:ext cx="2606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libro di Mosse + due saggi a scelta di </a:t>
            </a:r>
            <a:r>
              <a:rPr lang="en-US" sz="1600" i="1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delle donne nell’Italia contemporanea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1051560" y="4709160"/>
            <a:ext cx="5486400" cy="0"/>
          </a:xfrm>
          <a:prstGeom prst="line">
            <a:avLst/>
          </a:prstGeom>
          <a:noFill/>
          <a:ln w="12700">
            <a:solidFill>
              <a:srgbClr val="E1E4E8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1051560" y="4892040"/>
            <a:ext cx="54864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può rifiutare il voto dell’esame scritto e portare all’orale anche i manuali</a:t>
            </a:r>
            <a:endParaRPr lang="en-US" sz="1500" dirty="0"/>
          </a:p>
          <a:p>
            <a:pPr marL="190500" indent="-190500">
              <a:buSzPct val="100000"/>
              <a:buChar char="•"/>
            </a:pPr>
            <a:r>
              <a:rPr lang="en-US" sz="1500" dirty="0">
                <a:solidFill>
                  <a:srgbClr val="5B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voto dell’esame scritto può parzialmente ‘aumentare’ in base a come andrà l’esposizione orale</a:t>
            </a:r>
            <a:endParaRPr lang="en-US" sz="1500" dirty="0"/>
          </a:p>
        </p:txBody>
      </p:sp>
      <p:sp>
        <p:nvSpPr>
          <p:cNvPr id="16" name="Shape 12"/>
          <p:cNvSpPr/>
          <p:nvPr/>
        </p:nvSpPr>
        <p:spPr>
          <a:xfrm>
            <a:off x="7223760" y="1600200"/>
            <a:ext cx="4327855" cy="356616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7635240" y="1965960"/>
            <a:ext cx="3504895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20232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 frequentanti</a:t>
            </a:r>
            <a:endParaRPr lang="en-US" sz="2600" dirty="0"/>
          </a:p>
        </p:txBody>
      </p:sp>
      <p:sp>
        <p:nvSpPr>
          <p:cNvPr id="18" name="Shape 14"/>
          <p:cNvSpPr/>
          <p:nvPr/>
        </p:nvSpPr>
        <p:spPr>
          <a:xfrm>
            <a:off x="7635240" y="2834640"/>
            <a:ext cx="512064" cy="512064"/>
          </a:xfrm>
          <a:prstGeom prst="ellipse">
            <a:avLst/>
          </a:prstGeom>
          <a:solidFill>
            <a:srgbClr val="D42A23"/>
          </a:solidFill>
          <a:ln w="12700">
            <a:solidFill>
              <a:srgbClr val="D42A23"/>
            </a:solidFill>
            <a:prstDash val="solid"/>
          </a:ln>
        </p:spPr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3256" y="2962656"/>
            <a:ext cx="256032" cy="25603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293608" y="2834640"/>
            <a:ext cx="18288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C424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ORALE</a:t>
            </a:r>
            <a:endParaRPr lang="en-US" sz="1300" dirty="0"/>
          </a:p>
        </p:txBody>
      </p:sp>
      <p:sp>
        <p:nvSpPr>
          <p:cNvPr id="21" name="Text 16"/>
          <p:cNvSpPr txBox="1"/>
          <p:nvPr/>
        </p:nvSpPr>
        <p:spPr>
          <a:xfrm>
            <a:off x="7635240" y="3520440"/>
            <a:ext cx="350489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Manuali + Mosse + due saggi a scelta di </a:t>
            </a:r>
            <a:r>
              <a:rPr lang="en-US" sz="1600" i="1" dirty="0">
                <a:solidFill>
                  <a:srgbClr val="2023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Storia delle donne nell’Italia contemporanea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455</Words>
  <Application>Microsoft Macintosh PowerPoint</Application>
  <PresentationFormat>Widescreen</PresentationFormat>
  <Paragraphs>160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Cambria</vt:lpstr>
      <vt:lpstr>Tema di Office</vt:lpstr>
      <vt:lpstr>Storia contemporanea</vt:lpstr>
      <vt:lpstr>Unità didattiche</vt:lpstr>
      <vt:lpstr>L’apocalisse della modernità</vt:lpstr>
      <vt:lpstr>Tra le due guerre mondiali</vt:lpstr>
      <vt:lpstr>Il lungo dopoguerra</vt:lpstr>
      <vt:lpstr>Mondi post coloniali</vt:lpstr>
      <vt:lpstr>Seminari di didattica integrativa</vt:lpstr>
      <vt:lpstr>Testi</vt:lpstr>
      <vt:lpstr>Testi per l’esame orale</vt:lpstr>
      <vt:lpstr>Il corso su e-learning UniTE</vt:lpstr>
      <vt:lpstr>Esame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maddalena carli</dc:creator>
  <cp:lastModifiedBy>maddalena carli</cp:lastModifiedBy>
  <cp:revision>6</cp:revision>
  <dcterms:created xsi:type="dcterms:W3CDTF">2026-07-30T19:02:07Z</dcterms:created>
  <dcterms:modified xsi:type="dcterms:W3CDTF">2026-09-21T06:01:24Z</dcterms:modified>
</cp:coreProperties>
</file>