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60" r:id="rId5"/>
    <p:sldId id="261" r:id="rId6"/>
    <p:sldId id="262" r:id="rId7"/>
    <p:sldId id="263" r:id="rId8"/>
    <p:sldId id="264" r:id="rId9"/>
    <p:sldId id="265"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97" d="100"/>
          <a:sy n="97" d="100"/>
        </p:scale>
        <p:origin x="323"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DIAGNOSTICA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Musica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4321588"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a:solidFill>
                  <a:schemeClr val="tx1"/>
                </a:solidFill>
                <a:latin typeface="Times New Roman" panose="02020603050405020304" pitchFamily="18" charset="0"/>
                <a:cs typeface="Times New Roman" panose="02020603050405020304" pitchFamily="18" charset="0"/>
              </a:rPr>
              <a:t>XXVI </a:t>
            </a:r>
            <a:r>
              <a:rPr lang="en-US" sz="2400" i="1" kern="1200" dirty="0" err="1">
                <a:solidFill>
                  <a:schemeClr val="tx1"/>
                </a:solidFill>
                <a:latin typeface="Times New Roman" panose="02020603050405020304" pitchFamily="18" charset="0"/>
                <a:cs typeface="Times New Roman" panose="02020603050405020304" pitchFamily="18" charset="0"/>
              </a:rPr>
              <a:t>Lezione</a:t>
            </a: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err="1">
                <a:solidFill>
                  <a:schemeClr val="tx1"/>
                </a:solidFill>
                <a:latin typeface="Times New Roman" panose="02020603050405020304" pitchFamily="18" charset="0"/>
                <a:cs typeface="Times New Roman" panose="02020603050405020304" pitchFamily="18" charset="0"/>
              </a:rPr>
              <a:t>Spettroscopia</a:t>
            </a:r>
            <a:r>
              <a:rPr lang="en-US" sz="2400" i="1" kern="1200" dirty="0">
                <a:solidFill>
                  <a:schemeClr val="tx1"/>
                </a:solidFill>
                <a:latin typeface="Times New Roman" panose="02020603050405020304" pitchFamily="18" charset="0"/>
                <a:cs typeface="Times New Roman" panose="02020603050405020304" pitchFamily="18" charset="0"/>
              </a:rPr>
              <a:t> IR a </a:t>
            </a:r>
            <a:r>
              <a:rPr lang="en-US" sz="2400" i="1" kern="1200" dirty="0" err="1">
                <a:solidFill>
                  <a:schemeClr val="tx1"/>
                </a:solidFill>
                <a:latin typeface="Times New Roman" panose="02020603050405020304" pitchFamily="18" charset="0"/>
                <a:cs typeface="Times New Roman" panose="02020603050405020304" pitchFamily="18" charset="0"/>
              </a:rPr>
              <a:t>trasformata</a:t>
            </a:r>
            <a:r>
              <a:rPr lang="en-US" sz="2400" i="1" kern="1200" dirty="0">
                <a:solidFill>
                  <a:schemeClr val="tx1"/>
                </a:solidFill>
                <a:latin typeface="Times New Roman" panose="02020603050405020304" pitchFamily="18" charset="0"/>
                <a:cs typeface="Times New Roman" panose="02020603050405020304" pitchFamily="18" charset="0"/>
              </a:rPr>
              <a:t> di Fourier</a:t>
            </a:r>
          </a:p>
          <a:p>
            <a:endParaRPr lang="it-IT" sz="2400" dirty="0"/>
          </a:p>
        </p:txBody>
      </p:sp>
    </p:spTree>
    <p:extLst>
      <p:ext uri="{BB962C8B-B14F-4D97-AF65-F5344CB8AC3E}">
        <p14:creationId xmlns:p14="http://schemas.microsoft.com/office/powerpoint/2010/main" val="228805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555424" y="5718875"/>
            <a:ext cx="4581040" cy="523220"/>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CONCETTI GENERALI</a:t>
            </a:r>
          </a:p>
        </p:txBody>
      </p:sp>
      <p:pic>
        <p:nvPicPr>
          <p:cNvPr id="7" name="Immagine 6">
            <a:extLst>
              <a:ext uri="{FF2B5EF4-FFF2-40B4-BE49-F238E27FC236}">
                <a16:creationId xmlns:a16="http://schemas.microsoft.com/office/drawing/2014/main" id="{60AE2DA6-ED8B-05C9-E4C3-CB704F521ACB}"/>
              </a:ext>
            </a:extLst>
          </p:cNvPr>
          <p:cNvPicPr>
            <a:picLocks noChangeAspect="1"/>
          </p:cNvPicPr>
          <p:nvPr/>
        </p:nvPicPr>
        <p:blipFill rotWithShape="1">
          <a:blip r:embed="rId3">
            <a:extLst>
              <a:ext uri="{28A0092B-C50C-407E-A947-70E740481C1C}">
                <a14:useLocalDpi xmlns:a14="http://schemas.microsoft.com/office/drawing/2010/main" val="0"/>
              </a:ext>
            </a:extLst>
          </a:blip>
          <a:srcRect t="15368" b="29943"/>
          <a:stretch/>
        </p:blipFill>
        <p:spPr>
          <a:xfrm>
            <a:off x="85613" y="135463"/>
            <a:ext cx="4454160" cy="5413218"/>
          </a:xfrm>
          <a:prstGeom prst="rect">
            <a:avLst/>
          </a:prstGeom>
        </p:spPr>
      </p:pic>
      <p:sp>
        <p:nvSpPr>
          <p:cNvPr id="8" name="CasellaDiTesto 7">
            <a:extLst>
              <a:ext uri="{FF2B5EF4-FFF2-40B4-BE49-F238E27FC236}">
                <a16:creationId xmlns:a16="http://schemas.microsoft.com/office/drawing/2014/main" id="{BFB21851-7C15-FAD9-926F-F438B7276CAF}"/>
              </a:ext>
            </a:extLst>
          </p:cNvPr>
          <p:cNvSpPr txBox="1"/>
          <p:nvPr/>
        </p:nvSpPr>
        <p:spPr>
          <a:xfrm>
            <a:off x="4694505" y="2073618"/>
            <a:ext cx="7017691" cy="1754326"/>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La Spettroscopia infrarossa a trasformata di Fourier è in grado di fornire informazioni riguardanti esclusivamente la superficie dipinta (a prescindere dalla tecnica utilizzata), sia nelle componenti minerali, sia in quelle organiche (coloranti e leganti). </a:t>
            </a:r>
          </a:p>
          <a:p>
            <a:r>
              <a:rPr lang="it-IT" dirty="0">
                <a:latin typeface="Times New Roman" panose="02020603050405020304" pitchFamily="18" charset="0"/>
                <a:cs typeface="Times New Roman" panose="02020603050405020304" pitchFamily="18" charset="0"/>
              </a:rPr>
              <a:t>Sulla superficie del dipinto, vengono posizionate le etichette che rappresentano la sequenza dei punti di misurazione. </a:t>
            </a:r>
          </a:p>
        </p:txBody>
      </p:sp>
    </p:spTree>
    <p:extLst>
      <p:ext uri="{BB962C8B-B14F-4D97-AF65-F5344CB8AC3E}">
        <p14:creationId xmlns:p14="http://schemas.microsoft.com/office/powerpoint/2010/main" val="2129960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263828" y="5827667"/>
            <a:ext cx="4773717" cy="646331"/>
          </a:xfrm>
          <a:prstGeom prst="rect">
            <a:avLst/>
          </a:prstGeom>
          <a:noFill/>
        </p:spPr>
        <p:txBody>
          <a:bodyPr wrap="square" rtlCol="0">
            <a:spAutoFit/>
          </a:bodyPr>
          <a:lstStyle/>
          <a:p>
            <a:r>
              <a:rPr lang="it-IT" sz="3600" dirty="0">
                <a:latin typeface="Times New Roman" panose="02020603050405020304" pitchFamily="18" charset="0"/>
                <a:cs typeface="Times New Roman" panose="02020603050405020304" pitchFamily="18" charset="0"/>
              </a:rPr>
              <a:t>ORIGINE E IMPIEGHI</a:t>
            </a:r>
          </a:p>
        </p:txBody>
      </p:sp>
      <p:pic>
        <p:nvPicPr>
          <p:cNvPr id="7" name="Immagine 6">
            <a:extLst>
              <a:ext uri="{FF2B5EF4-FFF2-40B4-BE49-F238E27FC236}">
                <a16:creationId xmlns:a16="http://schemas.microsoft.com/office/drawing/2014/main" id="{6BBC1225-511E-4D21-8FB2-FFB76ED62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126" y="1290953"/>
            <a:ext cx="2474159" cy="2474159"/>
          </a:xfrm>
          <a:prstGeom prst="rect">
            <a:avLst/>
          </a:prstGeom>
        </p:spPr>
      </p:pic>
      <p:pic>
        <p:nvPicPr>
          <p:cNvPr id="9" name="Immagine 8">
            <a:extLst>
              <a:ext uri="{FF2B5EF4-FFF2-40B4-BE49-F238E27FC236}">
                <a16:creationId xmlns:a16="http://schemas.microsoft.com/office/drawing/2014/main" id="{7EC3B7F6-F575-F472-09AF-AF3BEDAA8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6449" y="3370881"/>
            <a:ext cx="3914290" cy="1944836"/>
          </a:xfrm>
          <a:prstGeom prst="rect">
            <a:avLst/>
          </a:prstGeom>
        </p:spPr>
      </p:pic>
      <p:sp>
        <p:nvSpPr>
          <p:cNvPr id="13" name="CasellaDiTesto 12">
            <a:extLst>
              <a:ext uri="{FF2B5EF4-FFF2-40B4-BE49-F238E27FC236}">
                <a16:creationId xmlns:a16="http://schemas.microsoft.com/office/drawing/2014/main" id="{3A4F189D-02B9-7EDB-C759-183BBD6AB602}"/>
              </a:ext>
            </a:extLst>
          </p:cNvPr>
          <p:cNvSpPr txBox="1"/>
          <p:nvPr/>
        </p:nvSpPr>
        <p:spPr>
          <a:xfrm>
            <a:off x="281629" y="2078201"/>
            <a:ext cx="6467661" cy="2462213"/>
          </a:xfrm>
          <a:prstGeom prst="rect">
            <a:avLst/>
          </a:prstGeom>
          <a:noFill/>
        </p:spPr>
        <p:txBody>
          <a:bodyPr wrap="square" rtlCol="0">
            <a:spAutoFit/>
          </a:bodyPr>
          <a:lstStyle/>
          <a:p>
            <a:r>
              <a:rPr lang="it-IT" sz="2200" dirty="0">
                <a:latin typeface="Times New Roman" panose="02020603050405020304" pitchFamily="18" charset="0"/>
                <a:cs typeface="Times New Roman" panose="02020603050405020304" pitchFamily="18" charset="0"/>
              </a:rPr>
              <a:t>La Spettroscopia FT-IR nasce nel 1947 e trova il principale campo di applicazione nel settore farmaceutico: lo strumento è nato per verificare e controllare la composizione chimica delle medicine. Viene largamente impiegata anche nell’industria dei polimeri e per il controllo dei livelli di emissioni dei fumi tossici delle centrali che utilizzano energia fossile.  </a:t>
            </a:r>
          </a:p>
        </p:txBody>
      </p:sp>
    </p:spTree>
    <p:extLst>
      <p:ext uri="{BB962C8B-B14F-4D97-AF65-F5344CB8AC3E}">
        <p14:creationId xmlns:p14="http://schemas.microsoft.com/office/powerpoint/2010/main" val="2222555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263828" y="5827667"/>
            <a:ext cx="4773717"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STRUMENTAZIONE PER LA DIAGNOSTICA ARTISTICA</a:t>
            </a:r>
          </a:p>
        </p:txBody>
      </p:sp>
      <p:pic>
        <p:nvPicPr>
          <p:cNvPr id="8" name="Immagine 7">
            <a:extLst>
              <a:ext uri="{FF2B5EF4-FFF2-40B4-BE49-F238E27FC236}">
                <a16:creationId xmlns:a16="http://schemas.microsoft.com/office/drawing/2014/main" id="{8FEDC629-AD91-AEE1-FCF1-CB3FD22BC11A}"/>
              </a:ext>
            </a:extLst>
          </p:cNvPr>
          <p:cNvPicPr>
            <a:picLocks noChangeAspect="1"/>
          </p:cNvPicPr>
          <p:nvPr/>
        </p:nvPicPr>
        <p:blipFill rotWithShape="1">
          <a:blip r:embed="rId3">
            <a:extLst>
              <a:ext uri="{28A0092B-C50C-407E-A947-70E740481C1C}">
                <a14:useLocalDpi xmlns:a14="http://schemas.microsoft.com/office/drawing/2010/main" val="0"/>
              </a:ext>
            </a:extLst>
          </a:blip>
          <a:srcRect l="5847" r="31229"/>
          <a:stretch/>
        </p:blipFill>
        <p:spPr>
          <a:xfrm>
            <a:off x="6096000" y="1171819"/>
            <a:ext cx="5982346" cy="4278284"/>
          </a:xfrm>
          <a:prstGeom prst="rect">
            <a:avLst/>
          </a:prstGeom>
        </p:spPr>
      </p:pic>
      <p:sp>
        <p:nvSpPr>
          <p:cNvPr id="11" name="CasellaDiTesto 10">
            <a:extLst>
              <a:ext uri="{FF2B5EF4-FFF2-40B4-BE49-F238E27FC236}">
                <a16:creationId xmlns:a16="http://schemas.microsoft.com/office/drawing/2014/main" id="{5F56BF03-60CE-CCDD-C117-53BD25ACF8EF}"/>
              </a:ext>
            </a:extLst>
          </p:cNvPr>
          <p:cNvSpPr txBox="1"/>
          <p:nvPr/>
        </p:nvSpPr>
        <p:spPr>
          <a:xfrm>
            <a:off x="64045" y="2298831"/>
            <a:ext cx="6031955" cy="1938992"/>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Differentemente dagli usi farmaceutici e industriali, per i quali lo strumento viene poggiato su un piano orizzontale, nell’uso diagnostico nell’ambito dei Beni Culturali, lo spettroscopio viene utilizzato verticalmente tramite un sistema a tre assi che consente lo spostamento micrometrico lungo la superficie da analizzare. </a:t>
            </a:r>
          </a:p>
        </p:txBody>
      </p:sp>
    </p:spTree>
    <p:extLst>
      <p:ext uri="{BB962C8B-B14F-4D97-AF65-F5344CB8AC3E}">
        <p14:creationId xmlns:p14="http://schemas.microsoft.com/office/powerpoint/2010/main" val="2729346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263828" y="5827667"/>
            <a:ext cx="4773717" cy="523220"/>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COMPONENTI AGGIUNTIVI</a:t>
            </a:r>
          </a:p>
        </p:txBody>
      </p:sp>
      <p:sp>
        <p:nvSpPr>
          <p:cNvPr id="6" name="CasellaDiTesto 5">
            <a:extLst>
              <a:ext uri="{FF2B5EF4-FFF2-40B4-BE49-F238E27FC236}">
                <a16:creationId xmlns:a16="http://schemas.microsoft.com/office/drawing/2014/main" id="{1DFB4189-3369-467C-0D6B-EBBF9512D4D7}"/>
              </a:ext>
            </a:extLst>
          </p:cNvPr>
          <p:cNvSpPr txBox="1"/>
          <p:nvPr/>
        </p:nvSpPr>
        <p:spPr>
          <a:xfrm>
            <a:off x="102876" y="3547733"/>
            <a:ext cx="7586948" cy="2031325"/>
          </a:xfrm>
          <a:prstGeom prst="rect">
            <a:avLst/>
          </a:prstGeom>
          <a:noFill/>
        </p:spPr>
        <p:txBody>
          <a:bodyPr wrap="square" rtlCol="0">
            <a:spAutoFit/>
          </a:bodyPr>
          <a:lstStyle/>
          <a:p>
            <a:r>
              <a:rPr lang="it-IT" sz="1800" dirty="0">
                <a:latin typeface="Times New Roman" panose="02020603050405020304" pitchFamily="18" charset="0"/>
                <a:cs typeface="Times New Roman" panose="02020603050405020304" pitchFamily="18" charset="0"/>
              </a:rPr>
              <a:t>Nella diagnostica artistica, inoltre, la componente detta MODULO ATR (che consente l’elaborazione degli spettri) deve essere implementata attraverso l’aggiunta di un dispositivo che consente di mantenere distanza tra la superficie da indagare e lo strumento. Tale dispositivo è dotato di un elemento di misura, detto «background», che serve come parametro di riferimento per le misurazioni degli spettri. </a:t>
            </a:r>
          </a:p>
          <a:p>
            <a:endParaRPr lang="it-IT" dirty="0"/>
          </a:p>
        </p:txBody>
      </p:sp>
      <p:pic>
        <p:nvPicPr>
          <p:cNvPr id="8" name="Immagine 7">
            <a:extLst>
              <a:ext uri="{FF2B5EF4-FFF2-40B4-BE49-F238E27FC236}">
                <a16:creationId xmlns:a16="http://schemas.microsoft.com/office/drawing/2014/main" id="{6734E341-A719-FA84-B19C-E9DCE536F783}"/>
              </a:ext>
            </a:extLst>
          </p:cNvPr>
          <p:cNvPicPr>
            <a:picLocks noChangeAspect="1"/>
          </p:cNvPicPr>
          <p:nvPr/>
        </p:nvPicPr>
        <p:blipFill rotWithShape="1">
          <a:blip r:embed="rId3">
            <a:extLst>
              <a:ext uri="{28A0092B-C50C-407E-A947-70E740481C1C}">
                <a14:useLocalDpi xmlns:a14="http://schemas.microsoft.com/office/drawing/2010/main" val="0"/>
              </a:ext>
            </a:extLst>
          </a:blip>
          <a:srcRect l="18970" r="19272"/>
          <a:stretch/>
        </p:blipFill>
        <p:spPr>
          <a:xfrm>
            <a:off x="8143560" y="1290953"/>
            <a:ext cx="3750922" cy="2733086"/>
          </a:xfrm>
          <a:prstGeom prst="rect">
            <a:avLst/>
          </a:prstGeom>
        </p:spPr>
      </p:pic>
      <p:pic>
        <p:nvPicPr>
          <p:cNvPr id="11" name="Immagine 10">
            <a:extLst>
              <a:ext uri="{FF2B5EF4-FFF2-40B4-BE49-F238E27FC236}">
                <a16:creationId xmlns:a16="http://schemas.microsoft.com/office/drawing/2014/main" id="{8EC6FD6F-F923-3912-6EF9-42B1886990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14" y="209087"/>
            <a:ext cx="5011263" cy="2255068"/>
          </a:xfrm>
          <a:prstGeom prst="rect">
            <a:avLst/>
          </a:prstGeom>
        </p:spPr>
      </p:pic>
      <p:sp>
        <p:nvSpPr>
          <p:cNvPr id="13" name="CasellaDiTesto 12">
            <a:extLst>
              <a:ext uri="{FF2B5EF4-FFF2-40B4-BE49-F238E27FC236}">
                <a16:creationId xmlns:a16="http://schemas.microsoft.com/office/drawing/2014/main" id="{50C8F4FB-1F71-9D52-3F54-F783CA24CD8A}"/>
              </a:ext>
            </a:extLst>
          </p:cNvPr>
          <p:cNvSpPr txBox="1"/>
          <p:nvPr/>
        </p:nvSpPr>
        <p:spPr>
          <a:xfrm>
            <a:off x="5068091" y="1304819"/>
            <a:ext cx="2789694" cy="1754326"/>
          </a:xfrm>
          <a:prstGeom prst="rect">
            <a:avLst/>
          </a:prstGeom>
          <a:noFill/>
          <a:ln>
            <a:solidFill>
              <a:srgbClr val="920000"/>
            </a:solidFill>
          </a:ln>
        </p:spPr>
        <p:txBody>
          <a:bodyPr wrap="square" rtlCol="0">
            <a:spAutoFit/>
          </a:bodyPr>
          <a:lstStyle/>
          <a:p>
            <a:r>
              <a:rPr lang="it-IT" dirty="0">
                <a:latin typeface="Times New Roman" panose="02020603050405020304" pitchFamily="18" charset="0"/>
                <a:cs typeface="Times New Roman" panose="02020603050405020304" pitchFamily="18" charset="0"/>
              </a:rPr>
              <a:t>DISPOSITIVO APPOSITAMENTE IMPLEMENTATO NELLA FT-IT DI USO DIAGNOSTICO ARTISTICO</a:t>
            </a:r>
          </a:p>
        </p:txBody>
      </p:sp>
      <p:cxnSp>
        <p:nvCxnSpPr>
          <p:cNvPr id="17" name="Connettore a gomito 16">
            <a:extLst>
              <a:ext uri="{FF2B5EF4-FFF2-40B4-BE49-F238E27FC236}">
                <a16:creationId xmlns:a16="http://schemas.microsoft.com/office/drawing/2014/main" id="{A91D64DB-3854-4397-F63E-2C3372D35040}"/>
              </a:ext>
            </a:extLst>
          </p:cNvPr>
          <p:cNvCxnSpPr/>
          <p:nvPr/>
        </p:nvCxnSpPr>
        <p:spPr>
          <a:xfrm>
            <a:off x="2466409" y="1334296"/>
            <a:ext cx="2392268" cy="1483045"/>
          </a:xfrm>
          <a:prstGeom prst="bentConnector3">
            <a:avLst/>
          </a:prstGeom>
          <a:ln w="15875">
            <a:solidFill>
              <a:srgbClr val="920000"/>
            </a:solidFill>
            <a:tailEnd type="triangle"/>
          </a:ln>
        </p:spPr>
        <p:style>
          <a:lnRef idx="1">
            <a:schemeClr val="accent1"/>
          </a:lnRef>
          <a:fillRef idx="0">
            <a:schemeClr val="accent1"/>
          </a:fillRef>
          <a:effectRef idx="0">
            <a:schemeClr val="accent1"/>
          </a:effectRef>
          <a:fontRef idx="minor">
            <a:schemeClr val="tx1"/>
          </a:fontRef>
        </p:style>
      </p:cxnSp>
      <p:sp>
        <p:nvSpPr>
          <p:cNvPr id="18" name="CasellaDiTesto 17">
            <a:extLst>
              <a:ext uri="{FF2B5EF4-FFF2-40B4-BE49-F238E27FC236}">
                <a16:creationId xmlns:a16="http://schemas.microsoft.com/office/drawing/2014/main" id="{14B3CBC4-F17E-8E54-8B76-1474DBAF8B92}"/>
              </a:ext>
            </a:extLst>
          </p:cNvPr>
          <p:cNvSpPr txBox="1"/>
          <p:nvPr/>
        </p:nvSpPr>
        <p:spPr>
          <a:xfrm>
            <a:off x="8624174" y="4614990"/>
            <a:ext cx="2789694" cy="646331"/>
          </a:xfrm>
          <a:prstGeom prst="rect">
            <a:avLst/>
          </a:prstGeom>
          <a:noFill/>
          <a:ln>
            <a:solidFill>
              <a:srgbClr val="920000"/>
            </a:solidFill>
          </a:ln>
        </p:spPr>
        <p:txBody>
          <a:bodyPr wrap="square" rtlCol="0">
            <a:spAutoFit/>
          </a:bodyPr>
          <a:lstStyle/>
          <a:p>
            <a:pPr algn="ctr"/>
            <a:r>
              <a:rPr lang="it-IT" dirty="0">
                <a:latin typeface="Times New Roman" panose="02020603050405020304" pitchFamily="18" charset="0"/>
                <a:cs typeface="Times New Roman" panose="02020603050405020304" pitchFamily="18" charset="0"/>
              </a:rPr>
              <a:t>BACKGROUND DI MISURAZIONE</a:t>
            </a:r>
          </a:p>
        </p:txBody>
      </p:sp>
      <p:cxnSp>
        <p:nvCxnSpPr>
          <p:cNvPr id="20" name="Connettore 2 19">
            <a:extLst>
              <a:ext uri="{FF2B5EF4-FFF2-40B4-BE49-F238E27FC236}">
                <a16:creationId xmlns:a16="http://schemas.microsoft.com/office/drawing/2014/main" id="{A2715ACC-AF3C-A846-BD54-E89E917E53AF}"/>
              </a:ext>
            </a:extLst>
          </p:cNvPr>
          <p:cNvCxnSpPr/>
          <p:nvPr/>
        </p:nvCxnSpPr>
        <p:spPr>
          <a:xfrm>
            <a:off x="10019021" y="2570266"/>
            <a:ext cx="0" cy="1888052"/>
          </a:xfrm>
          <a:prstGeom prst="straightConnector1">
            <a:avLst/>
          </a:prstGeom>
          <a:ln w="22225">
            <a:solidFill>
              <a:srgbClr val="92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47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263828" y="5827667"/>
            <a:ext cx="4773717" cy="646331"/>
          </a:xfrm>
          <a:prstGeom prst="rect">
            <a:avLst/>
          </a:prstGeom>
          <a:noFill/>
        </p:spPr>
        <p:txBody>
          <a:bodyPr wrap="square" rtlCol="0">
            <a:spAutoFit/>
          </a:bodyPr>
          <a:lstStyle/>
          <a:p>
            <a:pPr algn="ctr"/>
            <a:r>
              <a:rPr lang="it-IT" sz="3600" dirty="0">
                <a:latin typeface="Times New Roman" panose="02020603050405020304" pitchFamily="18" charset="0"/>
                <a:cs typeface="Times New Roman" panose="02020603050405020304" pitchFamily="18" charset="0"/>
              </a:rPr>
              <a:t>TELECAMERA</a:t>
            </a:r>
          </a:p>
        </p:txBody>
      </p:sp>
      <p:sp>
        <p:nvSpPr>
          <p:cNvPr id="6" name="CasellaDiTesto 5">
            <a:extLst>
              <a:ext uri="{FF2B5EF4-FFF2-40B4-BE49-F238E27FC236}">
                <a16:creationId xmlns:a16="http://schemas.microsoft.com/office/drawing/2014/main" id="{1DFB4189-3369-467C-0D6B-EBBF9512D4D7}"/>
              </a:ext>
            </a:extLst>
          </p:cNvPr>
          <p:cNvSpPr txBox="1"/>
          <p:nvPr/>
        </p:nvSpPr>
        <p:spPr>
          <a:xfrm>
            <a:off x="0" y="4040057"/>
            <a:ext cx="7586948" cy="1754326"/>
          </a:xfrm>
          <a:prstGeom prst="rect">
            <a:avLst/>
          </a:prstGeom>
          <a:noFill/>
        </p:spPr>
        <p:txBody>
          <a:bodyPr wrap="square" rtlCol="0">
            <a:spAutoFit/>
          </a:bodyPr>
          <a:lstStyle/>
          <a:p>
            <a:r>
              <a:rPr lang="it-IT" sz="1800" dirty="0">
                <a:latin typeface="Times New Roman" panose="02020603050405020304" pitchFamily="18" charset="0"/>
                <a:cs typeface="Times New Roman" panose="02020603050405020304" pitchFamily="18" charset="0"/>
              </a:rPr>
              <a:t>Un’altra componente aggiuntiva è l’implementazione di una telecamera con filtro IR a 720 nm necessaria soltanto per l’individuazione del punto esatto di misurazione sulla superficie da indagare. NON COSTITUISCE IL FASCIO DI RADIAZIONE NECESSARIO PER OTTENERE LO SPETTRO DI INDAGINE. </a:t>
            </a:r>
          </a:p>
          <a:p>
            <a:endParaRPr lang="it-IT" dirty="0"/>
          </a:p>
        </p:txBody>
      </p:sp>
      <p:sp>
        <p:nvSpPr>
          <p:cNvPr id="13" name="CasellaDiTesto 12">
            <a:extLst>
              <a:ext uri="{FF2B5EF4-FFF2-40B4-BE49-F238E27FC236}">
                <a16:creationId xmlns:a16="http://schemas.microsoft.com/office/drawing/2014/main" id="{50C8F4FB-1F71-9D52-3F54-F783CA24CD8A}"/>
              </a:ext>
            </a:extLst>
          </p:cNvPr>
          <p:cNvSpPr txBox="1"/>
          <p:nvPr/>
        </p:nvSpPr>
        <p:spPr>
          <a:xfrm>
            <a:off x="2332398" y="3253677"/>
            <a:ext cx="2789694" cy="646331"/>
          </a:xfrm>
          <a:prstGeom prst="rect">
            <a:avLst/>
          </a:prstGeom>
          <a:noFill/>
          <a:ln>
            <a:solidFill>
              <a:srgbClr val="920000"/>
            </a:solidFill>
          </a:ln>
        </p:spPr>
        <p:txBody>
          <a:bodyPr wrap="square" rtlCol="0">
            <a:spAutoFit/>
          </a:bodyPr>
          <a:lstStyle/>
          <a:p>
            <a:r>
              <a:rPr lang="it-IT" dirty="0">
                <a:latin typeface="Times New Roman" panose="02020603050405020304" pitchFamily="18" charset="0"/>
                <a:cs typeface="Times New Roman" panose="02020603050405020304" pitchFamily="18" charset="0"/>
              </a:rPr>
              <a:t>Dispositivo di puntamento (telecamera a infrarossi)</a:t>
            </a:r>
          </a:p>
        </p:txBody>
      </p:sp>
      <p:sp>
        <p:nvSpPr>
          <p:cNvPr id="18" name="CasellaDiTesto 17">
            <a:extLst>
              <a:ext uri="{FF2B5EF4-FFF2-40B4-BE49-F238E27FC236}">
                <a16:creationId xmlns:a16="http://schemas.microsoft.com/office/drawing/2014/main" id="{14B3CBC4-F17E-8E54-8B76-1474DBAF8B92}"/>
              </a:ext>
            </a:extLst>
          </p:cNvPr>
          <p:cNvSpPr txBox="1"/>
          <p:nvPr/>
        </p:nvSpPr>
        <p:spPr>
          <a:xfrm>
            <a:off x="7623447" y="4824468"/>
            <a:ext cx="2789694" cy="646331"/>
          </a:xfrm>
          <a:prstGeom prst="rect">
            <a:avLst/>
          </a:prstGeom>
          <a:noFill/>
          <a:ln>
            <a:solidFill>
              <a:srgbClr val="920000"/>
            </a:solidFill>
          </a:ln>
        </p:spPr>
        <p:txBody>
          <a:bodyPr wrap="square" rtlCol="0">
            <a:spAutoFit/>
          </a:bodyPr>
          <a:lstStyle/>
          <a:p>
            <a:pPr algn="ctr"/>
            <a:r>
              <a:rPr lang="it-IT" dirty="0">
                <a:latin typeface="Times New Roman" panose="02020603050405020304" pitchFamily="18" charset="0"/>
                <a:cs typeface="Times New Roman" panose="02020603050405020304" pitchFamily="18" charset="0"/>
              </a:rPr>
              <a:t>punto di misurazione della telecamera a infrarosso</a:t>
            </a:r>
          </a:p>
        </p:txBody>
      </p:sp>
      <p:pic>
        <p:nvPicPr>
          <p:cNvPr id="9" name="Immagine 8">
            <a:extLst>
              <a:ext uri="{FF2B5EF4-FFF2-40B4-BE49-F238E27FC236}">
                <a16:creationId xmlns:a16="http://schemas.microsoft.com/office/drawing/2014/main" id="{96B7ADBE-F220-C7C4-7BF3-E600F9F00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36" y="298659"/>
            <a:ext cx="6186014" cy="2783706"/>
          </a:xfrm>
          <a:prstGeom prst="rect">
            <a:avLst/>
          </a:prstGeom>
        </p:spPr>
      </p:pic>
      <p:pic>
        <p:nvPicPr>
          <p:cNvPr id="19" name="Immagine 18">
            <a:extLst>
              <a:ext uri="{FF2B5EF4-FFF2-40B4-BE49-F238E27FC236}">
                <a16:creationId xmlns:a16="http://schemas.microsoft.com/office/drawing/2014/main" id="{F70F8CBD-1052-84E6-377E-F55EE4D78084}"/>
              </a:ext>
            </a:extLst>
          </p:cNvPr>
          <p:cNvPicPr>
            <a:picLocks noChangeAspect="1"/>
          </p:cNvPicPr>
          <p:nvPr/>
        </p:nvPicPr>
        <p:blipFill rotWithShape="1">
          <a:blip r:embed="rId4">
            <a:extLst>
              <a:ext uri="{28A0092B-C50C-407E-A947-70E740481C1C}">
                <a14:useLocalDpi xmlns:a14="http://schemas.microsoft.com/office/drawing/2010/main" val="0"/>
              </a:ext>
            </a:extLst>
          </a:blip>
          <a:srcRect l="33242" b="16427"/>
          <a:stretch/>
        </p:blipFill>
        <p:spPr>
          <a:xfrm>
            <a:off x="6650325" y="1089222"/>
            <a:ext cx="5419389" cy="3052950"/>
          </a:xfrm>
          <a:prstGeom prst="rect">
            <a:avLst/>
          </a:prstGeom>
        </p:spPr>
      </p:pic>
      <p:sp>
        <p:nvSpPr>
          <p:cNvPr id="21" name="Connettore 20">
            <a:extLst>
              <a:ext uri="{FF2B5EF4-FFF2-40B4-BE49-F238E27FC236}">
                <a16:creationId xmlns:a16="http://schemas.microsoft.com/office/drawing/2014/main" id="{37460037-708E-9419-D561-0C9A091D45C6}"/>
              </a:ext>
            </a:extLst>
          </p:cNvPr>
          <p:cNvSpPr/>
          <p:nvPr/>
        </p:nvSpPr>
        <p:spPr>
          <a:xfrm>
            <a:off x="8561671" y="2601514"/>
            <a:ext cx="590077" cy="534239"/>
          </a:xfrm>
          <a:prstGeom prst="flowChartConnector">
            <a:avLst/>
          </a:prstGeom>
          <a:noFill/>
          <a:ln w="25400">
            <a:solidFill>
              <a:srgbClr val="92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Connettore 2 19">
            <a:extLst>
              <a:ext uri="{FF2B5EF4-FFF2-40B4-BE49-F238E27FC236}">
                <a16:creationId xmlns:a16="http://schemas.microsoft.com/office/drawing/2014/main" id="{A2715ACC-AF3C-A846-BD54-E89E917E53AF}"/>
              </a:ext>
            </a:extLst>
          </p:cNvPr>
          <p:cNvCxnSpPr>
            <a:cxnSpLocks/>
          </p:cNvCxnSpPr>
          <p:nvPr/>
        </p:nvCxnSpPr>
        <p:spPr>
          <a:xfrm flipV="1">
            <a:off x="8856709" y="2935888"/>
            <a:ext cx="0" cy="1888580"/>
          </a:xfrm>
          <a:prstGeom prst="straightConnector1">
            <a:avLst/>
          </a:prstGeom>
          <a:ln w="22225">
            <a:solidFill>
              <a:srgbClr val="92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ttore a gomito 16">
            <a:extLst>
              <a:ext uri="{FF2B5EF4-FFF2-40B4-BE49-F238E27FC236}">
                <a16:creationId xmlns:a16="http://schemas.microsoft.com/office/drawing/2014/main" id="{A91D64DB-3854-4397-F63E-2C3372D35040}"/>
              </a:ext>
            </a:extLst>
          </p:cNvPr>
          <p:cNvCxnSpPr>
            <a:cxnSpLocks/>
          </p:cNvCxnSpPr>
          <p:nvPr/>
        </p:nvCxnSpPr>
        <p:spPr>
          <a:xfrm rot="16200000" flipV="1">
            <a:off x="2807309" y="2360948"/>
            <a:ext cx="1117978" cy="652092"/>
          </a:xfrm>
          <a:prstGeom prst="bentConnector3">
            <a:avLst/>
          </a:prstGeom>
          <a:ln w="15875">
            <a:solidFill>
              <a:srgbClr val="92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59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555424" y="5892441"/>
            <a:ext cx="4581040" cy="523220"/>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COMPLANARITÁ</a:t>
            </a:r>
          </a:p>
        </p:txBody>
      </p:sp>
      <p:sp>
        <p:nvSpPr>
          <p:cNvPr id="6" name="CasellaDiTesto 5">
            <a:extLst>
              <a:ext uri="{FF2B5EF4-FFF2-40B4-BE49-F238E27FC236}">
                <a16:creationId xmlns:a16="http://schemas.microsoft.com/office/drawing/2014/main" id="{5CCA38D6-879C-8735-EDF1-F99A721BD5C7}"/>
              </a:ext>
            </a:extLst>
          </p:cNvPr>
          <p:cNvSpPr txBox="1"/>
          <p:nvPr/>
        </p:nvSpPr>
        <p:spPr>
          <a:xfrm>
            <a:off x="154455" y="2396066"/>
            <a:ext cx="5866637" cy="1477328"/>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Affinché la misurazione sia corretta e leggibile, la superficie di indagine e lo spettroscopio devono essere perfettamente complanari: se il fascio di radiazione è inclinato, anche leggermente, viene rifratto e non assorbito dalla superficie rendendo inefficace la misurazione</a:t>
            </a:r>
          </a:p>
        </p:txBody>
      </p:sp>
      <p:pic>
        <p:nvPicPr>
          <p:cNvPr id="13" name="Immagine 12">
            <a:extLst>
              <a:ext uri="{FF2B5EF4-FFF2-40B4-BE49-F238E27FC236}">
                <a16:creationId xmlns:a16="http://schemas.microsoft.com/office/drawing/2014/main" id="{5EB246B4-1006-5771-1726-241570F6AB3C}"/>
              </a:ext>
            </a:extLst>
          </p:cNvPr>
          <p:cNvPicPr>
            <a:picLocks noChangeAspect="1"/>
          </p:cNvPicPr>
          <p:nvPr/>
        </p:nvPicPr>
        <p:blipFill rotWithShape="1">
          <a:blip r:embed="rId3">
            <a:extLst>
              <a:ext uri="{28A0092B-C50C-407E-A947-70E740481C1C}">
                <a14:useLocalDpi xmlns:a14="http://schemas.microsoft.com/office/drawing/2010/main" val="0"/>
              </a:ext>
            </a:extLst>
          </a:blip>
          <a:srcRect l="29892" r="20514"/>
          <a:stretch/>
        </p:blipFill>
        <p:spPr>
          <a:xfrm>
            <a:off x="7345392" y="1261860"/>
            <a:ext cx="4615751" cy="4188242"/>
          </a:xfrm>
          <a:prstGeom prst="rect">
            <a:avLst/>
          </a:prstGeom>
        </p:spPr>
      </p:pic>
    </p:spTree>
    <p:extLst>
      <p:ext uri="{BB962C8B-B14F-4D97-AF65-F5344CB8AC3E}">
        <p14:creationId xmlns:p14="http://schemas.microsoft.com/office/powerpoint/2010/main" val="2188864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555424" y="5892441"/>
            <a:ext cx="4581040" cy="523220"/>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RIPRESA DELLO SPETTRO</a:t>
            </a:r>
          </a:p>
        </p:txBody>
      </p:sp>
      <p:sp>
        <p:nvSpPr>
          <p:cNvPr id="6" name="CasellaDiTesto 5">
            <a:extLst>
              <a:ext uri="{FF2B5EF4-FFF2-40B4-BE49-F238E27FC236}">
                <a16:creationId xmlns:a16="http://schemas.microsoft.com/office/drawing/2014/main" id="{5CCA38D6-879C-8735-EDF1-F99A721BD5C7}"/>
              </a:ext>
            </a:extLst>
          </p:cNvPr>
          <p:cNvSpPr txBox="1"/>
          <p:nvPr/>
        </p:nvSpPr>
        <p:spPr>
          <a:xfrm>
            <a:off x="65341" y="2760753"/>
            <a:ext cx="5866637" cy="1200329"/>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Prima di procedere con la misurazione, si inserisce la componente «background». Una volta acquisita la misurazione del background, si procede con le misurazioni reali, secondo la sequenza inizialmente programmata</a:t>
            </a:r>
          </a:p>
        </p:txBody>
      </p:sp>
      <p:pic>
        <p:nvPicPr>
          <p:cNvPr id="8" name="Immagine 7">
            <a:extLst>
              <a:ext uri="{FF2B5EF4-FFF2-40B4-BE49-F238E27FC236}">
                <a16:creationId xmlns:a16="http://schemas.microsoft.com/office/drawing/2014/main" id="{3886C5C7-26F0-C168-BE66-18836536B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1" y="19329"/>
            <a:ext cx="5716434" cy="2572396"/>
          </a:xfrm>
          <a:prstGeom prst="rect">
            <a:avLst/>
          </a:prstGeom>
        </p:spPr>
      </p:pic>
      <p:pic>
        <p:nvPicPr>
          <p:cNvPr id="11" name="Immagine 10">
            <a:extLst>
              <a:ext uri="{FF2B5EF4-FFF2-40B4-BE49-F238E27FC236}">
                <a16:creationId xmlns:a16="http://schemas.microsoft.com/office/drawing/2014/main" id="{9D7F6357-0517-3FB7-C0E9-159E668F4A77}"/>
              </a:ext>
            </a:extLst>
          </p:cNvPr>
          <p:cNvPicPr>
            <a:picLocks noChangeAspect="1"/>
          </p:cNvPicPr>
          <p:nvPr/>
        </p:nvPicPr>
        <p:blipFill rotWithShape="1">
          <a:blip r:embed="rId4">
            <a:extLst>
              <a:ext uri="{28A0092B-C50C-407E-A947-70E740481C1C}">
                <a14:useLocalDpi xmlns:a14="http://schemas.microsoft.com/office/drawing/2010/main" val="0"/>
              </a:ext>
            </a:extLst>
          </a:blip>
          <a:srcRect l="-1" r="-1"/>
          <a:stretch/>
        </p:blipFill>
        <p:spPr>
          <a:xfrm>
            <a:off x="1470220" y="4058331"/>
            <a:ext cx="3752965" cy="1688835"/>
          </a:xfrm>
          <a:prstGeom prst="rect">
            <a:avLst/>
          </a:prstGeom>
        </p:spPr>
      </p:pic>
      <p:pic>
        <p:nvPicPr>
          <p:cNvPr id="17" name="Immagine 16">
            <a:extLst>
              <a:ext uri="{FF2B5EF4-FFF2-40B4-BE49-F238E27FC236}">
                <a16:creationId xmlns:a16="http://schemas.microsoft.com/office/drawing/2014/main" id="{73780D45-F07C-FDE2-5CBF-85B798C8E6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1776" y="1733292"/>
            <a:ext cx="6377553" cy="2869899"/>
          </a:xfrm>
          <a:prstGeom prst="rect">
            <a:avLst/>
          </a:prstGeom>
        </p:spPr>
      </p:pic>
    </p:spTree>
    <p:extLst>
      <p:ext uri="{BB962C8B-B14F-4D97-AF65-F5344CB8AC3E}">
        <p14:creationId xmlns:p14="http://schemas.microsoft.com/office/powerpoint/2010/main" val="1664149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B87E901A-414F-09CA-8302-E319D3A3BF20}"/>
              </a:ext>
            </a:extLst>
          </p:cNvPr>
          <p:cNvSpPr txBox="1"/>
          <p:nvPr/>
        </p:nvSpPr>
        <p:spPr>
          <a:xfrm>
            <a:off x="6151535" y="190095"/>
            <a:ext cx="5984929"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SPETTROSCOPIA INFRAROSSA A TRASFORMATA DI FOURIER</a:t>
            </a:r>
          </a:p>
        </p:txBody>
      </p:sp>
      <p:sp>
        <p:nvSpPr>
          <p:cNvPr id="3" name="CasellaDiTesto 2">
            <a:extLst>
              <a:ext uri="{FF2B5EF4-FFF2-40B4-BE49-F238E27FC236}">
                <a16:creationId xmlns:a16="http://schemas.microsoft.com/office/drawing/2014/main" id="{B6E8C89F-4290-C27E-6810-88B346BC318A}"/>
              </a:ext>
            </a:extLst>
          </p:cNvPr>
          <p:cNvSpPr txBox="1"/>
          <p:nvPr/>
        </p:nvSpPr>
        <p:spPr>
          <a:xfrm>
            <a:off x="7420023" y="5713798"/>
            <a:ext cx="4581040"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FASE DI CAMPIONAMENTO</a:t>
            </a:r>
          </a:p>
        </p:txBody>
      </p:sp>
      <p:sp>
        <p:nvSpPr>
          <p:cNvPr id="6" name="CasellaDiTesto 5">
            <a:extLst>
              <a:ext uri="{FF2B5EF4-FFF2-40B4-BE49-F238E27FC236}">
                <a16:creationId xmlns:a16="http://schemas.microsoft.com/office/drawing/2014/main" id="{5CCA38D6-879C-8735-EDF1-F99A721BD5C7}"/>
              </a:ext>
            </a:extLst>
          </p:cNvPr>
          <p:cNvSpPr txBox="1"/>
          <p:nvPr/>
        </p:nvSpPr>
        <p:spPr>
          <a:xfrm>
            <a:off x="65247" y="2333493"/>
            <a:ext cx="6556869" cy="2031325"/>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L’elaborazione dello spettro è immediata, ma la distanza che intercorre tra la superficie e lo spettroscopio determina il grado di leggibilità dello spettro stesso: tale distanza varia nell’intervallo compreso tra 1 e 3 cm., ma dipende dalla potenza dell’emissione del fascio di luce e dalla materia che colpisce. Pe questi motivi, non è possibile calcolare a priori la distanza millimetrica ma è necessario tararla empiricamente muovendo il sistema a tre assi</a:t>
            </a:r>
          </a:p>
        </p:txBody>
      </p:sp>
      <p:pic>
        <p:nvPicPr>
          <p:cNvPr id="9" name="Immagine 8">
            <a:extLst>
              <a:ext uri="{FF2B5EF4-FFF2-40B4-BE49-F238E27FC236}">
                <a16:creationId xmlns:a16="http://schemas.microsoft.com/office/drawing/2014/main" id="{1AF423AA-9C03-6A11-7CCF-030A43934B42}"/>
              </a:ext>
            </a:extLst>
          </p:cNvPr>
          <p:cNvPicPr>
            <a:picLocks noChangeAspect="1"/>
          </p:cNvPicPr>
          <p:nvPr/>
        </p:nvPicPr>
        <p:blipFill rotWithShape="1">
          <a:blip r:embed="rId3">
            <a:extLst>
              <a:ext uri="{28A0092B-C50C-407E-A947-70E740481C1C}">
                <a14:useLocalDpi xmlns:a14="http://schemas.microsoft.com/office/drawing/2010/main" val="0"/>
              </a:ext>
            </a:extLst>
          </a:blip>
          <a:srcRect l="27828" b="14181"/>
          <a:stretch/>
        </p:blipFill>
        <p:spPr>
          <a:xfrm>
            <a:off x="65247" y="38051"/>
            <a:ext cx="4289778" cy="2295442"/>
          </a:xfrm>
          <a:prstGeom prst="rect">
            <a:avLst/>
          </a:prstGeom>
        </p:spPr>
      </p:pic>
      <p:pic>
        <p:nvPicPr>
          <p:cNvPr id="15" name="Immagine 14">
            <a:extLst>
              <a:ext uri="{FF2B5EF4-FFF2-40B4-BE49-F238E27FC236}">
                <a16:creationId xmlns:a16="http://schemas.microsoft.com/office/drawing/2014/main" id="{637023F8-9E72-AEDF-8FC0-3E6E273DDD6D}"/>
              </a:ext>
            </a:extLst>
          </p:cNvPr>
          <p:cNvPicPr>
            <a:picLocks noChangeAspect="1"/>
          </p:cNvPicPr>
          <p:nvPr/>
        </p:nvPicPr>
        <p:blipFill rotWithShape="1">
          <a:blip r:embed="rId4">
            <a:extLst>
              <a:ext uri="{28A0092B-C50C-407E-A947-70E740481C1C}">
                <a14:useLocalDpi xmlns:a14="http://schemas.microsoft.com/office/drawing/2010/main" val="0"/>
              </a:ext>
            </a:extLst>
          </a:blip>
          <a:srcRect l="34958" r="4926"/>
          <a:stretch/>
        </p:blipFill>
        <p:spPr>
          <a:xfrm>
            <a:off x="3487299" y="4364818"/>
            <a:ext cx="2943880" cy="2203608"/>
          </a:xfrm>
          <a:prstGeom prst="rect">
            <a:avLst/>
          </a:prstGeom>
        </p:spPr>
      </p:pic>
      <p:pic>
        <p:nvPicPr>
          <p:cNvPr id="19" name="Immagine 18">
            <a:extLst>
              <a:ext uri="{FF2B5EF4-FFF2-40B4-BE49-F238E27FC236}">
                <a16:creationId xmlns:a16="http://schemas.microsoft.com/office/drawing/2014/main" id="{9032F45D-E60F-9E3F-FA04-0441D759E633}"/>
              </a:ext>
            </a:extLst>
          </p:cNvPr>
          <p:cNvPicPr>
            <a:picLocks noChangeAspect="1"/>
          </p:cNvPicPr>
          <p:nvPr/>
        </p:nvPicPr>
        <p:blipFill rotWithShape="1">
          <a:blip r:embed="rId5">
            <a:extLst>
              <a:ext uri="{28A0092B-C50C-407E-A947-70E740481C1C}">
                <a14:useLocalDpi xmlns:a14="http://schemas.microsoft.com/office/drawing/2010/main" val="0"/>
              </a:ext>
            </a:extLst>
          </a:blip>
          <a:srcRect l="38072" r="6300" b="11820"/>
          <a:stretch/>
        </p:blipFill>
        <p:spPr>
          <a:xfrm>
            <a:off x="6622116" y="1163666"/>
            <a:ext cx="5484274" cy="3912053"/>
          </a:xfrm>
          <a:prstGeom prst="rect">
            <a:avLst/>
          </a:prstGeom>
        </p:spPr>
      </p:pic>
    </p:spTree>
    <p:extLst>
      <p:ext uri="{BB962C8B-B14F-4D97-AF65-F5344CB8AC3E}">
        <p14:creationId xmlns:p14="http://schemas.microsoft.com/office/powerpoint/2010/main" val="125960558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1171</TotalTime>
  <Words>599</Words>
  <Application>Microsoft Office PowerPoint</Application>
  <PresentationFormat>Widescreen</PresentationFormat>
  <Paragraphs>44</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Calibri</vt:lpstr>
      <vt:lpstr>Calibri Light</vt:lpstr>
      <vt:lpstr>Times New Roman</vt:lpstr>
      <vt:lpstr>Tema di Office</vt:lpstr>
      <vt:lpstr>DIAGNOSTICA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20</cp:revision>
  <dcterms:created xsi:type="dcterms:W3CDTF">2022-04-26T11:54:05Z</dcterms:created>
  <dcterms:modified xsi:type="dcterms:W3CDTF">2023-08-21T05:15:16Z</dcterms:modified>
</cp:coreProperties>
</file>