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AF339308-22A2-4BFE-A7DD-EB625E2B1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EE6112E-C794-43D4-91B0-36BDBF4041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12C02939-F736-4605-8B30-C9B572D1D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9E372DF7-9F16-45E1-90A6-98B149F9A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6878A2D-9144-423A-B6C3-C3888B3A52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D71C875F-E17E-4D77-BB06-07CE69D0C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8A6338C-85E5-4F1A-BBB7-C90B1EBDC6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54024FC6-43C0-4686-B5E2-825C42069FD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671CEF8-E769-4E6B-A6CE-AEF3B04DB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D62483A-F770-47C0-A054-B16564FBEA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3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tangolo 8">
            <a:extLst>
              <a:ext uri="{FF2B5EF4-FFF2-40B4-BE49-F238E27FC236}">
                <a16:creationId xmlns:a16="http://schemas.microsoft.com/office/drawing/2014/main" id="{249274CF-9E47-4337-84D4-BF80C250B4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160E1DD-78C6-4A76-A3F8-2083D361D288}"/>
              </a:ext>
            </a:extLst>
          </p:cNvPr>
          <p:cNvSpPr>
            <a:spLocks noGrp="1"/>
          </p:cNvSpPr>
          <p:nvPr/>
        </p:nvSpPr>
        <p:spPr>
          <a:xfrm>
            <a:off x="3143250" y="0"/>
            <a:ext cx="152400" cy="6858000"/>
          </a:xfrm>
          <a:prstGeom prst="rect">
            <a:avLst/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DF5AD29-DF05-47CB-B8FF-90200614EA02}"/>
              </a:ext>
            </a:extLst>
          </p:cNvPr>
          <p:cNvSpPr>
            <a:spLocks noGrp="1"/>
          </p:cNvSpPr>
          <p:nvPr/>
        </p:nvSpPr>
        <p:spPr>
          <a:xfrm>
            <a:off x="495300" y="552450"/>
            <a:ext cx="223837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10FFF7B-0674-4BAF-8AF9-98CD6E59A772}"/>
              </a:ext>
            </a:extLst>
          </p:cNvPr>
          <p:cNvSpPr>
            <a:spLocks noGrp="1"/>
          </p:cNvSpPr>
          <p:nvPr/>
        </p:nvSpPr>
        <p:spPr>
          <a:xfrm>
            <a:off x="4000500" y="1285875"/>
            <a:ext cx="6953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FFFFFF"/>
                </a:solidFill>
              </a:defRPr>
            </a:defPPr>
          </a:lstStyle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L’ambiente globale</a:t>
            </a:r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e i fattori esterni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3B31A28-A1DB-4EBB-AF9E-220D222CEA1F}"/>
              </a:ext>
            </a:extLst>
          </p:cNvPr>
          <p:cNvSpPr>
            <a:spLocks noGrp="1"/>
          </p:cNvSpPr>
          <p:nvPr/>
        </p:nvSpPr>
        <p:spPr>
          <a:xfrm>
            <a:off x="4038600" y="3000375"/>
            <a:ext cx="6667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0">
                <a:solidFill>
                  <a:srgbClr val="79C9B8"/>
                </a:solidFill>
              </a:defRPr>
            </a:defPPr>
          </a:lstStyle>
          <a:p>
            <a:pPr>
              <a:defRPr sz="1650" b="0">
                <a:solidFill>
                  <a:srgbClr val="79C9B8"/>
                </a:solidFill>
              </a:defRPr>
            </a:pPr>
            <a:r>
              <a:rPr sz="1650" b="0">
                <a:solidFill>
                  <a:srgbClr val="79C9B8"/>
                </a:solidFill>
              </a:rPr>
              <a:t>Come economia, tecnologia e società trasformano il lavoro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5158576-70CC-4AB7-9CEA-DEF72278D2C6}"/>
              </a:ext>
            </a:extLst>
          </p:cNvPr>
          <p:cNvSpPr>
            <a:spLocks noGrp="1"/>
          </p:cNvSpPr>
          <p:nvPr/>
        </p:nvSpPr>
        <p:spPr>
          <a:xfrm>
            <a:off x="4038600" y="4762500"/>
            <a:ext cx="4191000" cy="28575"/>
          </a:xfrm>
          <a:prstGeom prst="rect">
            <a:avLst/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3CDBCDB8-EE66-4FD7-9EA8-6E0079C2CA80}"/>
              </a:ext>
            </a:extLst>
          </p:cNvPr>
          <p:cNvSpPr>
            <a:spLocks noGrp="1"/>
          </p:cNvSpPr>
          <p:nvPr/>
        </p:nvSpPr>
        <p:spPr>
          <a:xfrm>
            <a:off x="4038600" y="5010150"/>
            <a:ext cx="5334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AF11119-12FB-49F2-A9B6-BA9DE260370A}"/>
              </a:ext>
            </a:extLst>
          </p:cNvPr>
          <p:cNvSpPr>
            <a:spLocks noGrp="1"/>
          </p:cNvSpPr>
          <p:nvPr/>
        </p:nvSpPr>
        <p:spPr>
          <a:xfrm>
            <a:off x="4038600" y="5391150"/>
            <a:ext cx="533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DDF0EA"/>
                </a:solidFill>
              </a:defRPr>
            </a:defPPr>
          </a:lstStyle>
          <a:p>
            <a:pPr>
              <a:defRPr sz="1050" b="0">
                <a:solidFill>
                  <a:srgbClr val="DDF0EA"/>
                </a:solidFill>
              </a:defRPr>
            </a:pPr>
            <a:r>
              <a:rPr sz="1050" b="0">
                <a:solidFill>
                  <a:srgbClr val="DDF0EA"/>
                </a:solidFill>
              </a:rPr>
              <a:t>Università degli Studi di Teramo</a:t>
            </a:r>
          </a:p>
        </p:txBody>
      </p:sp>
    </p:spTree>
    <p:extLst>
      <p:ext uri="{BB962C8B-B14F-4D97-AF65-F5344CB8AC3E}">
        <p14:creationId xmlns:p14="http://schemas.microsoft.com/office/powerpoint/2010/main" val="14882316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6D8DBB7B-F044-4DDC-B71C-11710EC2D37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8FC76A8-217B-41AF-8569-988911D4CEF1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AB4D489-F02A-481B-9846-6BD589D11180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Dall’ambiente globale alle decisioni HR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B93253E-128D-4A04-A161-C1B9C262BC6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24A7013-3D8E-4167-8E70-69AEA66A6A1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9853FA4-5AAE-42FB-8CB6-156CC8F6608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99B0B41-9D59-4121-9A8C-8E3497E72A3E}"/>
              </a:ext>
            </a:extLst>
          </p:cNvPr>
          <p:cNvSpPr>
            <a:spLocks noGrp="1"/>
          </p:cNvSpPr>
          <p:nvPr/>
        </p:nvSpPr>
        <p:spPr>
          <a:xfrm>
            <a:off x="857250" y="16954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E56B5D"/>
                </a:solidFill>
              </a:defRPr>
            </a:defPPr>
          </a:lstStyle>
          <a:p>
            <a:pPr>
              <a:defRPr sz="1650" b="1">
                <a:solidFill>
                  <a:srgbClr val="E56B5D"/>
                </a:solidFill>
              </a:defRPr>
            </a:pPr>
            <a:r>
              <a:rPr sz="1650" b="1">
                <a:solidFill>
                  <a:srgbClr val="E56B5D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D326372E-C5E1-46DB-9EBC-49D9C2169616}"/>
              </a:ext>
            </a:extLst>
          </p:cNvPr>
          <p:cNvSpPr>
            <a:spLocks noGrp="1"/>
          </p:cNvSpPr>
          <p:nvPr/>
        </p:nvSpPr>
        <p:spPr>
          <a:xfrm>
            <a:off x="1476375" y="1885950"/>
            <a:ext cx="476250" cy="0"/>
          </a:xfrm>
          <a:prstGeom prst="line">
            <a:avLst/>
          </a:prstGeom>
          <a:noFill/>
          <a:ln w="38100">
            <a:solidFill>
              <a:srgbClr val="79C9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5D65335-A179-47A0-ADDB-65E87C6674AE}"/>
              </a:ext>
            </a:extLst>
          </p:cNvPr>
          <p:cNvSpPr>
            <a:spLocks noGrp="1"/>
          </p:cNvSpPr>
          <p:nvPr/>
        </p:nvSpPr>
        <p:spPr>
          <a:xfrm>
            <a:off x="2143125" y="1695450"/>
            <a:ext cx="2667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Leggere il contesto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67A8BB9-D31B-4DAD-90BD-A63AF324164F}"/>
              </a:ext>
            </a:extLst>
          </p:cNvPr>
          <p:cNvSpPr>
            <a:spLocks noGrp="1"/>
          </p:cNvSpPr>
          <p:nvPr/>
        </p:nvSpPr>
        <p:spPr>
          <a:xfrm>
            <a:off x="4953000" y="1647825"/>
            <a:ext cx="619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775"/>
                </a:solidFill>
              </a:defRPr>
            </a:defPPr>
          </a:lstStyle>
          <a:p>
            <a:pPr>
              <a:defRPr sz="1200" b="0">
                <a:solidFill>
                  <a:srgbClr val="647775"/>
                </a:solidFill>
              </a:defRPr>
            </a:pPr>
            <a:r>
              <a:rPr sz="1200" b="0">
                <a:solidFill>
                  <a:srgbClr val="647775"/>
                </a:solidFill>
              </a:rPr>
              <a:t>Individuare le pressioni che arrivano dall’esterno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92F3EAF-FD66-4469-B510-D469BE2B12CE}"/>
              </a:ext>
            </a:extLst>
          </p:cNvPr>
          <p:cNvSpPr>
            <a:spLocks noGrp="1"/>
          </p:cNvSpPr>
          <p:nvPr/>
        </p:nvSpPr>
        <p:spPr>
          <a:xfrm>
            <a:off x="857250" y="27241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E56B5D"/>
                </a:solidFill>
              </a:defRPr>
            </a:defPPr>
          </a:lstStyle>
          <a:p>
            <a:pPr>
              <a:defRPr sz="1650" b="1">
                <a:solidFill>
                  <a:srgbClr val="E56B5D"/>
                </a:solidFill>
              </a:defRPr>
            </a:pPr>
            <a:r>
              <a:rPr sz="1650" b="1">
                <a:solidFill>
                  <a:srgbClr val="E56B5D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18362CE0-D60F-4560-B98B-91FB6279BC94}"/>
              </a:ext>
            </a:extLst>
          </p:cNvPr>
          <p:cNvSpPr>
            <a:spLocks noGrp="1"/>
          </p:cNvSpPr>
          <p:nvPr/>
        </p:nvSpPr>
        <p:spPr>
          <a:xfrm>
            <a:off x="1476375" y="2914650"/>
            <a:ext cx="476250" cy="0"/>
          </a:xfrm>
          <a:prstGeom prst="line">
            <a:avLst/>
          </a:prstGeom>
          <a:noFill/>
          <a:ln w="38100">
            <a:solidFill>
              <a:srgbClr val="79C9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A7E94FD-647E-4596-A486-7C110D415D90}"/>
              </a:ext>
            </a:extLst>
          </p:cNvPr>
          <p:cNvSpPr>
            <a:spLocks noGrp="1"/>
          </p:cNvSpPr>
          <p:nvPr/>
        </p:nvSpPr>
        <p:spPr>
          <a:xfrm>
            <a:off x="2143125" y="2724150"/>
            <a:ext cx="2667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Capire gli effetti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67F9FC8-4487-4CC3-83C4-1AF3A82C9E8C}"/>
              </a:ext>
            </a:extLst>
          </p:cNvPr>
          <p:cNvSpPr>
            <a:spLocks noGrp="1"/>
          </p:cNvSpPr>
          <p:nvPr/>
        </p:nvSpPr>
        <p:spPr>
          <a:xfrm>
            <a:off x="4953000" y="2676525"/>
            <a:ext cx="619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775"/>
                </a:solidFill>
              </a:defRPr>
            </a:defPPr>
          </a:lstStyle>
          <a:p>
            <a:pPr>
              <a:defRPr sz="1200" b="0">
                <a:solidFill>
                  <a:srgbClr val="647775"/>
                </a:solidFill>
              </a:defRPr>
            </a:pPr>
            <a:r>
              <a:rPr sz="1200" b="0">
                <a:solidFill>
                  <a:srgbClr val="647775"/>
                </a:solidFill>
              </a:rPr>
              <a:t>Collegare i cambiamenti a lavoro, competenze e relazioni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68837617-5CAE-4298-9D36-21787E2E17B5}"/>
              </a:ext>
            </a:extLst>
          </p:cNvPr>
          <p:cNvSpPr>
            <a:spLocks noGrp="1"/>
          </p:cNvSpPr>
          <p:nvPr/>
        </p:nvSpPr>
        <p:spPr>
          <a:xfrm>
            <a:off x="857250" y="37528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E56B5D"/>
                </a:solidFill>
              </a:defRPr>
            </a:defPPr>
          </a:lstStyle>
          <a:p>
            <a:pPr>
              <a:defRPr sz="1650" b="1">
                <a:solidFill>
                  <a:srgbClr val="E56B5D"/>
                </a:solidFill>
              </a:defRPr>
            </a:pPr>
            <a:r>
              <a:rPr sz="1650" b="1">
                <a:solidFill>
                  <a:srgbClr val="E56B5D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93F07264-8EDC-46C3-A475-902B9CE80D8F}"/>
              </a:ext>
            </a:extLst>
          </p:cNvPr>
          <p:cNvSpPr>
            <a:spLocks noGrp="1"/>
          </p:cNvSpPr>
          <p:nvPr/>
        </p:nvSpPr>
        <p:spPr>
          <a:xfrm>
            <a:off x="1476375" y="3943350"/>
            <a:ext cx="476250" cy="0"/>
          </a:xfrm>
          <a:prstGeom prst="line">
            <a:avLst/>
          </a:prstGeom>
          <a:noFill/>
          <a:ln w="38100">
            <a:solidFill>
              <a:srgbClr val="79C9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F0270710-BB9B-4424-9A1D-D83508484DD6}"/>
              </a:ext>
            </a:extLst>
          </p:cNvPr>
          <p:cNvSpPr>
            <a:spLocks noGrp="1"/>
          </p:cNvSpPr>
          <p:nvPr/>
        </p:nvSpPr>
        <p:spPr>
          <a:xfrm>
            <a:off x="2143125" y="3752850"/>
            <a:ext cx="2667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Scegliere le risposte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BA16CF67-9A79-47C9-B242-C2852B9F850D}"/>
              </a:ext>
            </a:extLst>
          </p:cNvPr>
          <p:cNvSpPr>
            <a:spLocks noGrp="1"/>
          </p:cNvSpPr>
          <p:nvPr/>
        </p:nvSpPr>
        <p:spPr>
          <a:xfrm>
            <a:off x="4953000" y="3705225"/>
            <a:ext cx="619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775"/>
                </a:solidFill>
              </a:defRPr>
            </a:defPPr>
          </a:lstStyle>
          <a:p>
            <a:pPr>
              <a:defRPr sz="1200" b="0">
                <a:solidFill>
                  <a:srgbClr val="647775"/>
                </a:solidFill>
              </a:defRPr>
            </a:pPr>
            <a:r>
              <a:rPr sz="1200" b="0">
                <a:solidFill>
                  <a:srgbClr val="647775"/>
                </a:solidFill>
              </a:rPr>
              <a:t>Tradurre l’analisi in politiche di gestione coerenti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31B202DA-C379-49A7-82FD-0FD653DC6CED}"/>
              </a:ext>
            </a:extLst>
          </p:cNvPr>
          <p:cNvSpPr>
            <a:spLocks noGrp="1"/>
          </p:cNvSpPr>
          <p:nvPr/>
        </p:nvSpPr>
        <p:spPr>
          <a:xfrm>
            <a:off x="857250" y="47815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E56B5D"/>
                </a:solidFill>
              </a:defRPr>
            </a:defPPr>
          </a:lstStyle>
          <a:p>
            <a:pPr>
              <a:defRPr sz="1650" b="1">
                <a:solidFill>
                  <a:srgbClr val="E56B5D"/>
                </a:solidFill>
              </a:defRPr>
            </a:pPr>
            <a:r>
              <a:rPr sz="1650" b="1">
                <a:solidFill>
                  <a:srgbClr val="E56B5D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5AA3ACBA-D961-49D8-8B02-2FB2858CAC7C}"/>
              </a:ext>
            </a:extLst>
          </p:cNvPr>
          <p:cNvSpPr>
            <a:spLocks noGrp="1"/>
          </p:cNvSpPr>
          <p:nvPr/>
        </p:nvSpPr>
        <p:spPr>
          <a:xfrm>
            <a:off x="1476375" y="4972050"/>
            <a:ext cx="476250" cy="0"/>
          </a:xfrm>
          <a:prstGeom prst="line">
            <a:avLst/>
          </a:prstGeom>
          <a:noFill/>
          <a:ln w="38100">
            <a:solidFill>
              <a:srgbClr val="79C9B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272F4B4-3D49-4EBC-A7A1-25F28842158E}"/>
              </a:ext>
            </a:extLst>
          </p:cNvPr>
          <p:cNvSpPr>
            <a:spLocks noGrp="1"/>
          </p:cNvSpPr>
          <p:nvPr/>
        </p:nvSpPr>
        <p:spPr>
          <a:xfrm>
            <a:off x="2143125" y="4781550"/>
            <a:ext cx="2667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Valutare la qualità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2E1BA68-CC9A-4348-B463-638AAC21747F}"/>
              </a:ext>
            </a:extLst>
          </p:cNvPr>
          <p:cNvSpPr>
            <a:spLocks noGrp="1"/>
          </p:cNvSpPr>
          <p:nvPr/>
        </p:nvSpPr>
        <p:spPr>
          <a:xfrm>
            <a:off x="4953000" y="4733925"/>
            <a:ext cx="6191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775"/>
                </a:solidFill>
              </a:defRPr>
            </a:defPPr>
          </a:lstStyle>
          <a:p>
            <a:pPr>
              <a:defRPr sz="1200" b="0">
                <a:solidFill>
                  <a:srgbClr val="647775"/>
                </a:solidFill>
              </a:defRPr>
            </a:pPr>
            <a:r>
              <a:rPr sz="1200" b="0">
                <a:solidFill>
                  <a:srgbClr val="647775"/>
                </a:solidFill>
              </a:rPr>
              <a:t>Considerare sostenibilità sociale e vita lavorativa</a:t>
            </a:r>
          </a:p>
        </p:txBody>
      </p:sp>
    </p:spTree>
    <p:extLst>
      <p:ext uri="{BB962C8B-B14F-4D97-AF65-F5344CB8AC3E}">
        <p14:creationId xmlns:p14="http://schemas.microsoft.com/office/powerpoint/2010/main" val="1473809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ttangolo 30">
            <a:extLst>
              <a:ext uri="{FF2B5EF4-FFF2-40B4-BE49-F238E27FC236}">
                <a16:creationId xmlns:a16="http://schemas.microsoft.com/office/drawing/2014/main" id="{25034095-E7CC-48D2-B902-086D28F3D41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5B8AE57-C95E-4DCE-8BD2-27BC473DC24E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SCENARIO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8BBD24B-7516-4FA4-BB56-7EE6FB0901D7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La gestione HR opera in un ecosistema aperto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9301CC5-A9AC-4778-88E4-8B5A1FCC80C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148CC4A0-BA3A-4203-BEC6-3F496FAC481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5A7813A-8B53-4E41-9939-CEDD044C31B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03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FD6EFE5-8461-4B95-81AA-6296D3D9C377}"/>
              </a:ext>
            </a:extLst>
          </p:cNvPr>
          <p:cNvSpPr>
            <a:spLocks noGrp="1"/>
          </p:cNvSpPr>
          <p:nvPr/>
        </p:nvSpPr>
        <p:spPr>
          <a:xfrm>
            <a:off x="4286250" y="2476500"/>
            <a:ext cx="3619500" cy="1476375"/>
          </a:xfrm>
          <a:prstGeom prst="roundRect">
            <a:avLst>
              <a:gd name="adj" fmla="val 7742"/>
            </a:avLst>
          </a:prstGeom>
          <a:solidFill>
            <a:srgbClr val="123B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F827390-05DE-47ED-A049-13C3A761E7B0}"/>
              </a:ext>
            </a:extLst>
          </p:cNvPr>
          <p:cNvSpPr>
            <a:spLocks noGrp="1"/>
          </p:cNvSpPr>
          <p:nvPr/>
        </p:nvSpPr>
        <p:spPr>
          <a:xfrm>
            <a:off x="4762500" y="2809875"/>
            <a:ext cx="2667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</a:defRPr>
            </a:defPPr>
          </a:lstStyle>
          <a:p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POLITICHE HR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2404DB2-4EB8-438E-9F3C-BC0D25AAB0B5}"/>
              </a:ext>
            </a:extLst>
          </p:cNvPr>
          <p:cNvSpPr>
            <a:spLocks noGrp="1"/>
          </p:cNvSpPr>
          <p:nvPr/>
        </p:nvSpPr>
        <p:spPr>
          <a:xfrm>
            <a:off x="4619625" y="3286125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DDF0EA"/>
                </a:solidFill>
              </a:defRPr>
            </a:defPPr>
          </a:lstStyle>
          <a:p>
            <a:pPr>
              <a:defRPr sz="1050" b="0">
                <a:solidFill>
                  <a:srgbClr val="DDF0EA"/>
                </a:solidFill>
              </a:defRPr>
            </a:pPr>
            <a:r>
              <a:rPr sz="1050" b="0">
                <a:solidFill>
                  <a:srgbClr val="DDF0EA"/>
                </a:solidFill>
              </a:rPr>
              <a:t>persone, competenze, organizzazione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03113B4C-8914-4D54-9298-80CE97398544}"/>
              </a:ext>
            </a:extLst>
          </p:cNvPr>
          <p:cNvSpPr>
            <a:spLocks noGrp="1"/>
          </p:cNvSpPr>
          <p:nvPr/>
        </p:nvSpPr>
        <p:spPr>
          <a:xfrm>
            <a:off x="857250" y="1809750"/>
            <a:ext cx="2714625" cy="1000125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24569DC-00CD-4421-AB74-0F7ABC5EEC95}"/>
              </a:ext>
            </a:extLst>
          </p:cNvPr>
          <p:cNvSpPr>
            <a:spLocks noGrp="1"/>
          </p:cNvSpPr>
          <p:nvPr/>
        </p:nvSpPr>
        <p:spPr>
          <a:xfrm>
            <a:off x="1066800" y="20574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3CA69C8-6353-421B-B1F1-C82756991652}"/>
              </a:ext>
            </a:extLst>
          </p:cNvPr>
          <p:cNvSpPr>
            <a:spLocks noGrp="1"/>
          </p:cNvSpPr>
          <p:nvPr/>
        </p:nvSpPr>
        <p:spPr>
          <a:xfrm>
            <a:off x="1066800" y="21240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725DF0F-A182-4A3A-9690-7EFEB7AE5DAF}"/>
              </a:ext>
            </a:extLst>
          </p:cNvPr>
          <p:cNvSpPr>
            <a:spLocks noGrp="1"/>
          </p:cNvSpPr>
          <p:nvPr/>
        </p:nvSpPr>
        <p:spPr>
          <a:xfrm>
            <a:off x="1714500" y="2105025"/>
            <a:ext cx="161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Economia</a:t>
            </a:r>
          </a:p>
        </p:txBody>
      </p:sp>
      <p:sp>
        <p:nvSpPr>
          <p:cNvPr id="14" name="Connettore 1 13">
            <a:extLst>
              <a:ext uri="{FF2B5EF4-FFF2-40B4-BE49-F238E27FC236}">
                <a16:creationId xmlns:a16="http://schemas.microsoft.com/office/drawing/2014/main" id="{ECC29274-2E24-4DAF-8449-5259E2DB7F8D}"/>
              </a:ext>
            </a:extLst>
          </p:cNvPr>
          <p:cNvSpPr>
            <a:spLocks noGrp="1"/>
          </p:cNvSpPr>
          <p:nvPr/>
        </p:nvSpPr>
        <p:spPr>
          <a:xfrm>
            <a:off x="3571875" y="2305050"/>
            <a:ext cx="714375" cy="0"/>
          </a:xfrm>
          <a:prstGeom prst="line">
            <a:avLst/>
          </a:prstGeom>
          <a:noFill/>
          <a:ln w="28575">
            <a:solidFill>
              <a:srgbClr val="E56B5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3483F8DA-5CF6-4AB7-BF5E-E8326046F358}"/>
              </a:ext>
            </a:extLst>
          </p:cNvPr>
          <p:cNvSpPr>
            <a:spLocks noGrp="1"/>
          </p:cNvSpPr>
          <p:nvPr/>
        </p:nvSpPr>
        <p:spPr>
          <a:xfrm>
            <a:off x="857250" y="4286250"/>
            <a:ext cx="2714625" cy="1000125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38A4E573-54AA-45CD-9173-8B5DD59D8301}"/>
              </a:ext>
            </a:extLst>
          </p:cNvPr>
          <p:cNvSpPr>
            <a:spLocks noGrp="1"/>
          </p:cNvSpPr>
          <p:nvPr/>
        </p:nvSpPr>
        <p:spPr>
          <a:xfrm>
            <a:off x="1066800" y="45339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DB61C90-B247-4BC0-9E05-6186F8461323}"/>
              </a:ext>
            </a:extLst>
          </p:cNvPr>
          <p:cNvSpPr>
            <a:spLocks noGrp="1"/>
          </p:cNvSpPr>
          <p:nvPr/>
        </p:nvSpPr>
        <p:spPr>
          <a:xfrm>
            <a:off x="1066800" y="46005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C8C4B12E-B40A-46E1-98F3-295D8CAAEBA4}"/>
              </a:ext>
            </a:extLst>
          </p:cNvPr>
          <p:cNvSpPr>
            <a:spLocks noGrp="1"/>
          </p:cNvSpPr>
          <p:nvPr/>
        </p:nvSpPr>
        <p:spPr>
          <a:xfrm>
            <a:off x="1714500" y="4581525"/>
            <a:ext cx="161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Tecnologia</a:t>
            </a:r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6FD124EE-CB89-4A20-83E6-44CB0113694A}"/>
              </a:ext>
            </a:extLst>
          </p:cNvPr>
          <p:cNvSpPr>
            <a:spLocks noGrp="1"/>
          </p:cNvSpPr>
          <p:nvPr/>
        </p:nvSpPr>
        <p:spPr>
          <a:xfrm>
            <a:off x="3571875" y="4781550"/>
            <a:ext cx="714375" cy="0"/>
          </a:xfrm>
          <a:prstGeom prst="line">
            <a:avLst/>
          </a:prstGeom>
          <a:noFill/>
          <a:ln w="28575">
            <a:solidFill>
              <a:srgbClr val="167D78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12FCB81A-7893-4AE1-B84C-C7A5FC8E5C50}"/>
              </a:ext>
            </a:extLst>
          </p:cNvPr>
          <p:cNvSpPr>
            <a:spLocks noGrp="1"/>
          </p:cNvSpPr>
          <p:nvPr/>
        </p:nvSpPr>
        <p:spPr>
          <a:xfrm>
            <a:off x="8572500" y="1809750"/>
            <a:ext cx="2714625" cy="1000125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con angoli arrotondati 20">
            <a:extLst>
              <a:ext uri="{FF2B5EF4-FFF2-40B4-BE49-F238E27FC236}">
                <a16:creationId xmlns:a16="http://schemas.microsoft.com/office/drawing/2014/main" id="{ECBDB462-4116-4FF3-A8DA-0CDD1BC72CEE}"/>
              </a:ext>
            </a:extLst>
          </p:cNvPr>
          <p:cNvSpPr>
            <a:spLocks noGrp="1"/>
          </p:cNvSpPr>
          <p:nvPr/>
        </p:nvSpPr>
        <p:spPr>
          <a:xfrm>
            <a:off x="8782050" y="20574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98E4B89B-9921-4A40-8F4C-BBD3B8AB13B7}"/>
              </a:ext>
            </a:extLst>
          </p:cNvPr>
          <p:cNvSpPr>
            <a:spLocks noGrp="1"/>
          </p:cNvSpPr>
          <p:nvPr/>
        </p:nvSpPr>
        <p:spPr>
          <a:xfrm>
            <a:off x="8782050" y="21240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9080599-64A7-4D47-964F-75798CBAB03A}"/>
              </a:ext>
            </a:extLst>
          </p:cNvPr>
          <p:cNvSpPr>
            <a:spLocks noGrp="1"/>
          </p:cNvSpPr>
          <p:nvPr/>
        </p:nvSpPr>
        <p:spPr>
          <a:xfrm>
            <a:off x="9429750" y="2105025"/>
            <a:ext cx="161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Società</a:t>
            </a:r>
          </a:p>
        </p:txBody>
      </p:sp>
      <p:sp>
        <p:nvSpPr>
          <p:cNvPr id="24" name="Connettore 1 23">
            <a:extLst>
              <a:ext uri="{FF2B5EF4-FFF2-40B4-BE49-F238E27FC236}">
                <a16:creationId xmlns:a16="http://schemas.microsoft.com/office/drawing/2014/main" id="{F7245A61-8F45-40A5-A41C-FCE291A17B92}"/>
              </a:ext>
            </a:extLst>
          </p:cNvPr>
          <p:cNvSpPr>
            <a:spLocks noGrp="1"/>
          </p:cNvSpPr>
          <p:nvPr/>
        </p:nvSpPr>
        <p:spPr>
          <a:xfrm>
            <a:off x="7905750" y="2305050"/>
            <a:ext cx="666750" cy="0"/>
          </a:xfrm>
          <a:prstGeom prst="line">
            <a:avLst/>
          </a:prstGeom>
          <a:noFill/>
          <a:ln w="28575">
            <a:solidFill>
              <a:srgbClr val="F2A65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D4D3FD92-3F5D-4094-951B-447F6CFA4BA9}"/>
              </a:ext>
            </a:extLst>
          </p:cNvPr>
          <p:cNvSpPr>
            <a:spLocks noGrp="1"/>
          </p:cNvSpPr>
          <p:nvPr/>
        </p:nvSpPr>
        <p:spPr>
          <a:xfrm>
            <a:off x="8572500" y="4286250"/>
            <a:ext cx="2714625" cy="1000125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con angoli arrotondati 25">
            <a:extLst>
              <a:ext uri="{FF2B5EF4-FFF2-40B4-BE49-F238E27FC236}">
                <a16:creationId xmlns:a16="http://schemas.microsoft.com/office/drawing/2014/main" id="{1ADFFF38-032D-477D-8F9D-4D10914FDBF3}"/>
              </a:ext>
            </a:extLst>
          </p:cNvPr>
          <p:cNvSpPr>
            <a:spLocks noGrp="1"/>
          </p:cNvSpPr>
          <p:nvPr/>
        </p:nvSpPr>
        <p:spPr>
          <a:xfrm>
            <a:off x="8782050" y="45339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B3E6A18F-2104-45EC-87C6-3051A11DC333}"/>
              </a:ext>
            </a:extLst>
          </p:cNvPr>
          <p:cNvSpPr>
            <a:spLocks noGrp="1"/>
          </p:cNvSpPr>
          <p:nvPr/>
        </p:nvSpPr>
        <p:spPr>
          <a:xfrm>
            <a:off x="8782050" y="46005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8" name="Rettangolo 27">
            <a:extLst>
              <a:ext uri="{FF2B5EF4-FFF2-40B4-BE49-F238E27FC236}">
                <a16:creationId xmlns:a16="http://schemas.microsoft.com/office/drawing/2014/main" id="{44FE4E31-95F9-43E2-A880-DA09CDD4F3B9}"/>
              </a:ext>
            </a:extLst>
          </p:cNvPr>
          <p:cNvSpPr>
            <a:spLocks noGrp="1"/>
          </p:cNvSpPr>
          <p:nvPr/>
        </p:nvSpPr>
        <p:spPr>
          <a:xfrm>
            <a:off x="9429750" y="4581525"/>
            <a:ext cx="1619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Istituzioni</a:t>
            </a:r>
          </a:p>
        </p:txBody>
      </p:sp>
      <p:sp>
        <p:nvSpPr>
          <p:cNvPr id="29" name="Connettore 1 28">
            <a:extLst>
              <a:ext uri="{FF2B5EF4-FFF2-40B4-BE49-F238E27FC236}">
                <a16:creationId xmlns:a16="http://schemas.microsoft.com/office/drawing/2014/main" id="{E1B63E70-2C1F-4428-A2AD-2EA977E00656}"/>
              </a:ext>
            </a:extLst>
          </p:cNvPr>
          <p:cNvSpPr>
            <a:spLocks noGrp="1"/>
          </p:cNvSpPr>
          <p:nvPr/>
        </p:nvSpPr>
        <p:spPr>
          <a:xfrm>
            <a:off x="7905750" y="4781550"/>
            <a:ext cx="666750" cy="0"/>
          </a:xfrm>
          <a:prstGeom prst="line">
            <a:avLst/>
          </a:prstGeom>
          <a:noFill/>
          <a:ln w="28575">
            <a:solidFill>
              <a:srgbClr val="6D496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DD807AC2-3533-4E54-918E-73A648B09D46}"/>
              </a:ext>
            </a:extLst>
          </p:cNvPr>
          <p:cNvSpPr>
            <a:spLocks noGrp="1"/>
          </p:cNvSpPr>
          <p:nvPr/>
        </p:nvSpPr>
        <p:spPr>
          <a:xfrm>
            <a:off x="2000250" y="5476875"/>
            <a:ext cx="819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3B3A"/>
                </a:solidFill>
              </a:defRPr>
            </a:defPPr>
          </a:lstStyle>
          <a:p>
            <a:pPr>
              <a:defRPr sz="1275" b="1">
                <a:solidFill>
                  <a:srgbClr val="123B3A"/>
                </a:solidFill>
              </a:defRPr>
            </a:pPr>
            <a:r>
              <a:rPr sz="1275" b="1">
                <a:solidFill>
                  <a:srgbClr val="123B3A"/>
                </a:solidFill>
              </a:rPr>
              <a:t>Le scelte interne dipendono da vincoli, opportunità e aspettative che cambiano nel tempo.</a:t>
            </a:r>
          </a:p>
        </p:txBody>
      </p:sp>
    </p:spTree>
    <p:extLst>
      <p:ext uri="{BB962C8B-B14F-4D97-AF65-F5344CB8AC3E}">
        <p14:creationId xmlns:p14="http://schemas.microsoft.com/office/powerpoint/2010/main" val="963409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tangolo 38">
            <a:extLst>
              <a:ext uri="{FF2B5EF4-FFF2-40B4-BE49-F238E27FC236}">
                <a16:creationId xmlns:a16="http://schemas.microsoft.com/office/drawing/2014/main" id="{20140D82-637C-4151-8F98-5E74FCD3D0B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2D407E16-0667-4565-97E2-7D22E0D71907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MAPPA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6577360-37FA-4D75-9804-F986D38AFFCB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Otto pressioni ridisegnano il lavoro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12118D3-CAAB-4185-A921-F5FA49DAFEC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7EC81A9-30DB-43EE-948C-FE56EDA1EF6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9F1C490-E71A-44B5-81BE-5ACC6473510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04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532726F-92FA-4954-871F-874B19F77BD6}"/>
              </a:ext>
            </a:extLst>
          </p:cNvPr>
          <p:cNvSpPr>
            <a:spLocks noGrp="1"/>
          </p:cNvSpPr>
          <p:nvPr/>
        </p:nvSpPr>
        <p:spPr>
          <a:xfrm>
            <a:off x="619125" y="1857375"/>
            <a:ext cx="25717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C38F84CD-7A99-483C-A43E-FD3C7DA9A074}"/>
              </a:ext>
            </a:extLst>
          </p:cNvPr>
          <p:cNvSpPr>
            <a:spLocks noGrp="1"/>
          </p:cNvSpPr>
          <p:nvPr/>
        </p:nvSpPr>
        <p:spPr>
          <a:xfrm>
            <a:off x="1657350" y="20288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68E5C35-A80C-42B1-A1E9-57DAADCD7193}"/>
              </a:ext>
            </a:extLst>
          </p:cNvPr>
          <p:cNvSpPr>
            <a:spLocks noGrp="1"/>
          </p:cNvSpPr>
          <p:nvPr/>
        </p:nvSpPr>
        <p:spPr>
          <a:xfrm>
            <a:off x="1657350" y="20955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4CC6838-4EF9-48FD-874A-D37E4D12872E}"/>
              </a:ext>
            </a:extLst>
          </p:cNvPr>
          <p:cNvSpPr>
            <a:spLocks noGrp="1"/>
          </p:cNvSpPr>
          <p:nvPr/>
        </p:nvSpPr>
        <p:spPr>
          <a:xfrm>
            <a:off x="809625" y="2638425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Globalizzazione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2C6917BF-EC05-4F03-9C1C-106490DEB037}"/>
              </a:ext>
            </a:extLst>
          </p:cNvPr>
          <p:cNvSpPr>
            <a:spLocks noGrp="1"/>
          </p:cNvSpPr>
          <p:nvPr/>
        </p:nvSpPr>
        <p:spPr>
          <a:xfrm>
            <a:off x="3524250" y="1857375"/>
            <a:ext cx="25717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B462BAF-9208-4ECA-B864-6513F88D69B1}"/>
              </a:ext>
            </a:extLst>
          </p:cNvPr>
          <p:cNvSpPr>
            <a:spLocks noGrp="1"/>
          </p:cNvSpPr>
          <p:nvPr/>
        </p:nvSpPr>
        <p:spPr>
          <a:xfrm>
            <a:off x="4562475" y="20288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B074311-4F9F-4162-8A6F-8612F0A566BE}"/>
              </a:ext>
            </a:extLst>
          </p:cNvPr>
          <p:cNvSpPr>
            <a:spLocks noGrp="1"/>
          </p:cNvSpPr>
          <p:nvPr/>
        </p:nvSpPr>
        <p:spPr>
          <a:xfrm>
            <a:off x="4562475" y="20955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0018A70-DFC9-48CF-B01B-FA2F4E1E5CCE}"/>
              </a:ext>
            </a:extLst>
          </p:cNvPr>
          <p:cNvSpPr>
            <a:spLocks noGrp="1"/>
          </p:cNvSpPr>
          <p:nvPr/>
        </p:nvSpPr>
        <p:spPr>
          <a:xfrm>
            <a:off x="3714750" y="2638425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Multinazionali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353588B5-4B7E-477E-989E-DEF995636AB4}"/>
              </a:ext>
            </a:extLst>
          </p:cNvPr>
          <p:cNvSpPr>
            <a:spLocks noGrp="1"/>
          </p:cNvSpPr>
          <p:nvPr/>
        </p:nvSpPr>
        <p:spPr>
          <a:xfrm>
            <a:off x="6429375" y="1857375"/>
            <a:ext cx="25717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83728F1D-D29B-4BAE-8D7D-3798282F01AD}"/>
              </a:ext>
            </a:extLst>
          </p:cNvPr>
          <p:cNvSpPr>
            <a:spLocks noGrp="1"/>
          </p:cNvSpPr>
          <p:nvPr/>
        </p:nvSpPr>
        <p:spPr>
          <a:xfrm>
            <a:off x="7467600" y="20288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EE4065E9-69B9-4DF9-8D8A-FB580F34F62C}"/>
              </a:ext>
            </a:extLst>
          </p:cNvPr>
          <p:cNvSpPr>
            <a:spLocks noGrp="1"/>
          </p:cNvSpPr>
          <p:nvPr/>
        </p:nvSpPr>
        <p:spPr>
          <a:xfrm>
            <a:off x="7467600" y="20955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E20090E-F417-48E5-9256-97363DE6BFDE}"/>
              </a:ext>
            </a:extLst>
          </p:cNvPr>
          <p:cNvSpPr>
            <a:spLocks noGrp="1"/>
          </p:cNvSpPr>
          <p:nvPr/>
        </p:nvSpPr>
        <p:spPr>
          <a:xfrm>
            <a:off x="6619875" y="2638425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Tecnologie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20857A37-471A-41F8-8954-3FDEDCB1D34D}"/>
              </a:ext>
            </a:extLst>
          </p:cNvPr>
          <p:cNvSpPr>
            <a:spLocks noGrp="1"/>
          </p:cNvSpPr>
          <p:nvPr/>
        </p:nvSpPr>
        <p:spPr>
          <a:xfrm>
            <a:off x="9334500" y="1857375"/>
            <a:ext cx="25717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01035F46-296D-4A87-9425-8CB17AAEB850}"/>
              </a:ext>
            </a:extLst>
          </p:cNvPr>
          <p:cNvSpPr>
            <a:spLocks noGrp="1"/>
          </p:cNvSpPr>
          <p:nvPr/>
        </p:nvSpPr>
        <p:spPr>
          <a:xfrm>
            <a:off x="10372725" y="20288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038E198-FADA-4E12-8049-16896FA1C1CE}"/>
              </a:ext>
            </a:extLst>
          </p:cNvPr>
          <p:cNvSpPr>
            <a:spLocks noGrp="1"/>
          </p:cNvSpPr>
          <p:nvPr/>
        </p:nvSpPr>
        <p:spPr>
          <a:xfrm>
            <a:off x="10372725" y="20955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07306E89-EE82-4208-BFE1-93C14EA5887A}"/>
              </a:ext>
            </a:extLst>
          </p:cNvPr>
          <p:cNvSpPr>
            <a:spLocks noGrp="1"/>
          </p:cNvSpPr>
          <p:nvPr/>
        </p:nvSpPr>
        <p:spPr>
          <a:xfrm>
            <a:off x="9525000" y="2638425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Servizi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382D3888-F1EE-48C1-9FA7-5A9A4E5118FE}"/>
              </a:ext>
            </a:extLst>
          </p:cNvPr>
          <p:cNvSpPr>
            <a:spLocks noGrp="1"/>
          </p:cNvSpPr>
          <p:nvPr/>
        </p:nvSpPr>
        <p:spPr>
          <a:xfrm>
            <a:off x="619125" y="3524250"/>
            <a:ext cx="25717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D890B70D-7724-4324-A240-FD2B297E6B84}"/>
              </a:ext>
            </a:extLst>
          </p:cNvPr>
          <p:cNvSpPr>
            <a:spLocks noGrp="1"/>
          </p:cNvSpPr>
          <p:nvPr/>
        </p:nvSpPr>
        <p:spPr>
          <a:xfrm>
            <a:off x="1657350" y="36957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3E34E630-9753-4E13-9864-9A480D4CDE50}"/>
              </a:ext>
            </a:extLst>
          </p:cNvPr>
          <p:cNvSpPr>
            <a:spLocks noGrp="1"/>
          </p:cNvSpPr>
          <p:nvPr/>
        </p:nvSpPr>
        <p:spPr>
          <a:xfrm>
            <a:off x="1657350" y="37623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69A58ACE-28E4-45E3-AEEF-6719A3291992}"/>
              </a:ext>
            </a:extLst>
          </p:cNvPr>
          <p:cNvSpPr>
            <a:spLocks noGrp="1"/>
          </p:cNvSpPr>
          <p:nvPr/>
        </p:nvSpPr>
        <p:spPr>
          <a:xfrm>
            <a:off x="809625" y="4305300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Ristrutturazioni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0382A3E6-F5B2-4B72-B71A-3F977CC62036}"/>
              </a:ext>
            </a:extLst>
          </p:cNvPr>
          <p:cNvSpPr>
            <a:spLocks noGrp="1"/>
          </p:cNvSpPr>
          <p:nvPr/>
        </p:nvSpPr>
        <p:spPr>
          <a:xfrm>
            <a:off x="3524250" y="3524250"/>
            <a:ext cx="25717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11FC0FC0-6B63-4858-8548-AF99B34FF921}"/>
              </a:ext>
            </a:extLst>
          </p:cNvPr>
          <p:cNvSpPr>
            <a:spLocks noGrp="1"/>
          </p:cNvSpPr>
          <p:nvPr/>
        </p:nvSpPr>
        <p:spPr>
          <a:xfrm>
            <a:off x="4562475" y="36957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18645CEA-D364-4B8A-B7E4-64A03B90586E}"/>
              </a:ext>
            </a:extLst>
          </p:cNvPr>
          <p:cNvSpPr>
            <a:spLocks noGrp="1"/>
          </p:cNvSpPr>
          <p:nvPr/>
        </p:nvSpPr>
        <p:spPr>
          <a:xfrm>
            <a:off x="4562475" y="37623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9CD83EC7-34F8-492F-8686-1C1ACE641DBE}"/>
              </a:ext>
            </a:extLst>
          </p:cNvPr>
          <p:cNvSpPr>
            <a:spLocks noGrp="1"/>
          </p:cNvSpPr>
          <p:nvPr/>
        </p:nvSpPr>
        <p:spPr>
          <a:xfrm>
            <a:off x="3714750" y="4305300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Contratto sociale</a:t>
            </a: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67B9F6AB-2DD7-498D-90FB-34C00CFC3D90}"/>
              </a:ext>
            </a:extLst>
          </p:cNvPr>
          <p:cNvSpPr>
            <a:spLocks noGrp="1"/>
          </p:cNvSpPr>
          <p:nvPr/>
        </p:nvSpPr>
        <p:spPr>
          <a:xfrm>
            <a:off x="6429375" y="3524250"/>
            <a:ext cx="25717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04273264-E4C1-4385-89B2-F3D38D906B44}"/>
              </a:ext>
            </a:extLst>
          </p:cNvPr>
          <p:cNvSpPr>
            <a:spLocks noGrp="1"/>
          </p:cNvSpPr>
          <p:nvPr/>
        </p:nvSpPr>
        <p:spPr>
          <a:xfrm>
            <a:off x="7467600" y="36957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537CC5FE-4DE2-40B9-8AE6-B71772A5FA92}"/>
              </a:ext>
            </a:extLst>
          </p:cNvPr>
          <p:cNvSpPr>
            <a:spLocks noGrp="1"/>
          </p:cNvSpPr>
          <p:nvPr/>
        </p:nvSpPr>
        <p:spPr>
          <a:xfrm>
            <a:off x="7467600" y="37623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D4A15D54-9F24-49C0-A48B-840A96601772}"/>
              </a:ext>
            </a:extLst>
          </p:cNvPr>
          <p:cNvSpPr>
            <a:spLocks noGrp="1"/>
          </p:cNvSpPr>
          <p:nvPr/>
        </p:nvSpPr>
        <p:spPr>
          <a:xfrm>
            <a:off x="6619875" y="4305300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Nuove aspettative</a:t>
            </a:r>
          </a:p>
        </p:txBody>
      </p:sp>
      <p:sp>
        <p:nvSpPr>
          <p:cNvPr id="35" name="Rettangolo con angoli arrotondati 34">
            <a:extLst>
              <a:ext uri="{FF2B5EF4-FFF2-40B4-BE49-F238E27FC236}">
                <a16:creationId xmlns:a16="http://schemas.microsoft.com/office/drawing/2014/main" id="{8C5C7D94-686A-4E0F-B749-1E895BBB04C3}"/>
              </a:ext>
            </a:extLst>
          </p:cNvPr>
          <p:cNvSpPr>
            <a:spLocks noGrp="1"/>
          </p:cNvSpPr>
          <p:nvPr/>
        </p:nvSpPr>
        <p:spPr>
          <a:xfrm>
            <a:off x="9334500" y="3524250"/>
            <a:ext cx="2571750" cy="1285875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DA81FAEA-91DA-4255-8B11-16E5ECCB62CE}"/>
              </a:ext>
            </a:extLst>
          </p:cNvPr>
          <p:cNvSpPr>
            <a:spLocks noGrp="1"/>
          </p:cNvSpPr>
          <p:nvPr/>
        </p:nvSpPr>
        <p:spPr>
          <a:xfrm>
            <a:off x="10372725" y="36957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19D78043-08E0-4C6E-A2C8-7D036C087D6A}"/>
              </a:ext>
            </a:extLst>
          </p:cNvPr>
          <p:cNvSpPr>
            <a:spLocks noGrp="1"/>
          </p:cNvSpPr>
          <p:nvPr/>
        </p:nvSpPr>
        <p:spPr>
          <a:xfrm>
            <a:off x="10372725" y="37623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6AF5C76D-000D-40DB-9DE1-E530A3518772}"/>
              </a:ext>
            </a:extLst>
          </p:cNvPr>
          <p:cNvSpPr>
            <a:spLocks noGrp="1"/>
          </p:cNvSpPr>
          <p:nvPr/>
        </p:nvSpPr>
        <p:spPr>
          <a:xfrm>
            <a:off x="9525000" y="4305300"/>
            <a:ext cx="2190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Culture diverse</a:t>
            </a:r>
          </a:p>
        </p:txBody>
      </p:sp>
    </p:spTree>
    <p:extLst>
      <p:ext uri="{BB962C8B-B14F-4D97-AF65-F5344CB8AC3E}">
        <p14:creationId xmlns:p14="http://schemas.microsoft.com/office/powerpoint/2010/main" val="1480506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9B8B6DF8-C42F-47EC-AC66-069CAB1F4B9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6D23384-20B1-4898-9310-8067DFAB3048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GLOBALIZZAZIONE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4B5E7EF-1C38-4F5D-8EE0-868BF4F7F99C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Mercati più connessi aumentano la pressione competitiva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BB53273-3569-494E-8E50-1389935B71C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7D438A9-D8CE-4BD4-860D-7D2BD95DE5E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005E243-4989-436D-AC2F-AA1F1F40B25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05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FD4C008-9945-4D8A-BBF6-F439B8B1C727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4953000" cy="333375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2A96DCB-22E7-4577-933B-F48F6852EEE2}"/>
              </a:ext>
            </a:extLst>
          </p:cNvPr>
          <p:cNvSpPr>
            <a:spLocks noGrp="1"/>
          </p:cNvSpPr>
          <p:nvPr/>
        </p:nvSpPr>
        <p:spPr>
          <a:xfrm>
            <a:off x="762000" y="1762125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A5C82AB-68A3-4FF6-829A-AAD6EA4CC6DD}"/>
              </a:ext>
            </a:extLst>
          </p:cNvPr>
          <p:cNvSpPr>
            <a:spLocks noGrp="1"/>
          </p:cNvSpPr>
          <p:nvPr/>
        </p:nvSpPr>
        <p:spPr>
          <a:xfrm>
            <a:off x="990600" y="19335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Che cosa cambia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490FAD9-0C97-4883-A226-020A3A694EB5}"/>
              </a:ext>
            </a:extLst>
          </p:cNvPr>
          <p:cNvSpPr>
            <a:spLocks noGrp="1"/>
          </p:cNvSpPr>
          <p:nvPr/>
        </p:nvSpPr>
        <p:spPr>
          <a:xfrm>
            <a:off x="990600" y="2409825"/>
            <a:ext cx="4514850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La velocità di trasporto, comunicazione e circolazione delle conoscenze amplia i mercati e avvicina concorrenti lontani.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503EB535-7390-450A-98DD-CCA0799280D0}"/>
              </a:ext>
            </a:extLst>
          </p:cNvPr>
          <p:cNvSpPr>
            <a:spLocks noGrp="1"/>
          </p:cNvSpPr>
          <p:nvPr/>
        </p:nvSpPr>
        <p:spPr>
          <a:xfrm>
            <a:off x="6477000" y="1762125"/>
            <a:ext cx="4953000" cy="3333750"/>
          </a:xfrm>
          <a:prstGeom prst="roundRect">
            <a:avLst>
              <a:gd name="adj" fmla="val 3429"/>
            </a:avLst>
          </a:prstGeom>
          <a:solidFill>
            <a:srgbClr val="123B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FC3033D-79F3-4240-8277-ED5FF73A9C88}"/>
              </a:ext>
            </a:extLst>
          </p:cNvPr>
          <p:cNvSpPr>
            <a:spLocks noGrp="1"/>
          </p:cNvSpPr>
          <p:nvPr/>
        </p:nvSpPr>
        <p:spPr>
          <a:xfrm>
            <a:off x="6477000" y="1762125"/>
            <a:ext cx="66675" cy="3333750"/>
          </a:xfrm>
          <a:prstGeom prst="roundRect">
            <a:avLst>
              <a:gd name="adj" fmla="val 50000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09BDBEBE-1C90-4F80-BDA5-D86B32600397}"/>
              </a:ext>
            </a:extLst>
          </p:cNvPr>
          <p:cNvSpPr>
            <a:spLocks noGrp="1"/>
          </p:cNvSpPr>
          <p:nvPr/>
        </p:nvSpPr>
        <p:spPr>
          <a:xfrm>
            <a:off x="6705600" y="19335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Impatto sulle persone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EE50AD2-1BF9-4F2D-8D3F-19FF0F70404C}"/>
              </a:ext>
            </a:extLst>
          </p:cNvPr>
          <p:cNvSpPr>
            <a:spLocks noGrp="1"/>
          </p:cNvSpPr>
          <p:nvPr/>
        </p:nvSpPr>
        <p:spPr>
          <a:xfrm>
            <a:off x="6705600" y="2409825"/>
            <a:ext cx="4514850" cy="2495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DDF0EA"/>
                </a:solidFill>
              </a:defRPr>
            </a:defPPr>
          </a:lstStyle>
          <a:p>
            <a:pPr>
              <a:defRPr sz="1125" b="0">
                <a:solidFill>
                  <a:srgbClr val="DDF0EA"/>
                </a:solidFill>
              </a:defRPr>
            </a:pPr>
            <a:r>
              <a:rPr sz="1125" b="0">
                <a:solidFill>
                  <a:srgbClr val="DDF0EA"/>
                </a:solidFill>
              </a:rPr>
              <a:t>Le imprese cercano competenze internazionali, rapidità di apprendimento e capacità di collaborare oltre i confini organizzativi.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C093EB9B-1859-449E-AD47-92B560CEC312}"/>
              </a:ext>
            </a:extLst>
          </p:cNvPr>
          <p:cNvSpPr>
            <a:spLocks noGrp="1"/>
          </p:cNvSpPr>
          <p:nvPr/>
        </p:nvSpPr>
        <p:spPr>
          <a:xfrm>
            <a:off x="2428875" y="5476875"/>
            <a:ext cx="7334250" cy="457200"/>
          </a:xfrm>
          <a:prstGeom prst="roundRect">
            <a:avLst>
              <a:gd name="adj" fmla="val 25000"/>
            </a:avLst>
          </a:prstGeom>
          <a:solidFill>
            <a:srgbClr val="DDF0E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4F4B020-EB43-41A0-A78F-9AC33EAC67E0}"/>
              </a:ext>
            </a:extLst>
          </p:cNvPr>
          <p:cNvSpPr>
            <a:spLocks noGrp="1"/>
          </p:cNvSpPr>
          <p:nvPr/>
        </p:nvSpPr>
        <p:spPr>
          <a:xfrm>
            <a:off x="2667000" y="5572125"/>
            <a:ext cx="6858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23B3A"/>
                </a:solidFill>
              </a:defRPr>
            </a:defPPr>
          </a:lstStyle>
          <a:p>
            <a:pPr>
              <a:defRPr sz="1200" b="1">
                <a:solidFill>
                  <a:srgbClr val="123B3A"/>
                </a:solidFill>
              </a:defRPr>
            </a:pPr>
            <a:r>
              <a:rPr sz="1200" b="1">
                <a:solidFill>
                  <a:srgbClr val="123B3A"/>
                </a:solidFill>
              </a:rPr>
              <a:t>La competitività globale entra nelle decisioni su selezione, sviluppo, retribuzione e mobilità.</a:t>
            </a:r>
          </a:p>
        </p:txBody>
      </p:sp>
    </p:spTree>
    <p:extLst>
      <p:ext uri="{BB962C8B-B14F-4D97-AF65-F5344CB8AC3E}">
        <p14:creationId xmlns:p14="http://schemas.microsoft.com/office/powerpoint/2010/main" val="5123893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BDE445B4-A0EA-4953-BEE4-2D34734B1B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B981126-2F99-41BA-A7ED-1FB942354C17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MULTINAZIONALI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061DAC8C-1ACB-4371-8C3E-AC680DC05804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Le politiche globali devono adattarsi ai contesti locali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83566FB-1148-4723-805C-BF7117526BE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E2AE5FD-2063-4A10-ADBE-6E5B8602176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C9DA027-6D1B-4F8F-B63D-83EE9D621C3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06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CD7F5E4-F788-4BFE-99B3-A4CB49AF59B3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9D67B4E-FBD2-497B-9FB3-64B6C34C1B6C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E34D9AE-7B28-470F-B0B6-68FC0A85A77D}"/>
              </a:ext>
            </a:extLst>
          </p:cNvPr>
          <p:cNvSpPr>
            <a:spLocks noGrp="1"/>
          </p:cNvSpPr>
          <p:nvPr/>
        </p:nvSpPr>
        <p:spPr>
          <a:xfrm>
            <a:off x="895350" y="1933575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Coerenza globale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03D1871-11B1-4E2F-8006-14D1F704F3B3}"/>
              </a:ext>
            </a:extLst>
          </p:cNvPr>
          <p:cNvSpPr>
            <a:spLocks noGrp="1"/>
          </p:cNvSpPr>
          <p:nvPr/>
        </p:nvSpPr>
        <p:spPr>
          <a:xfrm>
            <a:off x="895350" y="2409825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Principi comuni su competenze, performance ed equità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C12B87A0-5FE1-4D63-9568-7813F48C8641}"/>
              </a:ext>
            </a:extLst>
          </p:cNvPr>
          <p:cNvSpPr>
            <a:spLocks noGrp="1"/>
          </p:cNvSpPr>
          <p:nvPr/>
        </p:nvSpPr>
        <p:spPr>
          <a:xfrm>
            <a:off x="6381750" y="1762125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B2514A1-7844-4702-B5B3-C48BF8BB4A06}"/>
              </a:ext>
            </a:extLst>
          </p:cNvPr>
          <p:cNvSpPr>
            <a:spLocks noGrp="1"/>
          </p:cNvSpPr>
          <p:nvPr/>
        </p:nvSpPr>
        <p:spPr>
          <a:xfrm>
            <a:off x="6381750" y="1762125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8CCE2A7-D70D-46DD-AAD5-7C402A7C123C}"/>
              </a:ext>
            </a:extLst>
          </p:cNvPr>
          <p:cNvSpPr>
            <a:spLocks noGrp="1"/>
          </p:cNvSpPr>
          <p:nvPr/>
        </p:nvSpPr>
        <p:spPr>
          <a:xfrm>
            <a:off x="6610350" y="1933575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Adattamento locale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84BE690-BDDC-4896-9D01-A5740CBDFA1D}"/>
              </a:ext>
            </a:extLst>
          </p:cNvPr>
          <p:cNvSpPr>
            <a:spLocks noGrp="1"/>
          </p:cNvSpPr>
          <p:nvPr/>
        </p:nvSpPr>
        <p:spPr>
          <a:xfrm>
            <a:off x="6610350" y="2409825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Norme, mercato del lavoro e aspettative variano tra paesi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43B6D75B-1F64-4F88-B5E7-32B6A48D1F08}"/>
              </a:ext>
            </a:extLst>
          </p:cNvPr>
          <p:cNvSpPr>
            <a:spLocks noGrp="1"/>
          </p:cNvSpPr>
          <p:nvPr/>
        </p:nvSpPr>
        <p:spPr>
          <a:xfrm>
            <a:off x="666750" y="3524250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EA117C2D-0580-48C4-AE7C-13EB0DA3DE3E}"/>
              </a:ext>
            </a:extLst>
          </p:cNvPr>
          <p:cNvSpPr>
            <a:spLocks noGrp="1"/>
          </p:cNvSpPr>
          <p:nvPr/>
        </p:nvSpPr>
        <p:spPr>
          <a:xfrm>
            <a:off x="666750" y="3524250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896CC23-89A1-4FAA-9CEE-FEFAD0FB5E84}"/>
              </a:ext>
            </a:extLst>
          </p:cNvPr>
          <p:cNvSpPr>
            <a:spLocks noGrp="1"/>
          </p:cNvSpPr>
          <p:nvPr/>
        </p:nvSpPr>
        <p:spPr>
          <a:xfrm>
            <a:off x="895350" y="3695700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Mobilità internazionale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8BCF374-C74A-445C-8FCE-8CC163705DFD}"/>
              </a:ext>
            </a:extLst>
          </p:cNvPr>
          <p:cNvSpPr>
            <a:spLocks noGrp="1"/>
          </p:cNvSpPr>
          <p:nvPr/>
        </p:nvSpPr>
        <p:spPr>
          <a:xfrm>
            <a:off x="895350" y="4171950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Espatri, rientri e carriere richiedono supporto dedicato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CE3E416-0763-48A2-BA93-D99E679A370C}"/>
              </a:ext>
            </a:extLst>
          </p:cNvPr>
          <p:cNvSpPr>
            <a:spLocks noGrp="1"/>
          </p:cNvSpPr>
          <p:nvPr/>
        </p:nvSpPr>
        <p:spPr>
          <a:xfrm>
            <a:off x="6381750" y="3524250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24A1C0C2-4288-4F76-995E-089CE9735421}"/>
              </a:ext>
            </a:extLst>
          </p:cNvPr>
          <p:cNvSpPr>
            <a:spLocks noGrp="1"/>
          </p:cNvSpPr>
          <p:nvPr/>
        </p:nvSpPr>
        <p:spPr>
          <a:xfrm>
            <a:off x="6381750" y="3524250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77DE8FF-1A73-4AAF-970E-AE8EAFDD0443}"/>
              </a:ext>
            </a:extLst>
          </p:cNvPr>
          <p:cNvSpPr>
            <a:spLocks noGrp="1"/>
          </p:cNvSpPr>
          <p:nvPr/>
        </p:nvSpPr>
        <p:spPr>
          <a:xfrm>
            <a:off x="6610350" y="3695700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Condivisione delle conoscenze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C7978EA-700B-4E20-991D-98A3ED5D5DA8}"/>
              </a:ext>
            </a:extLst>
          </p:cNvPr>
          <p:cNvSpPr>
            <a:spLocks noGrp="1"/>
          </p:cNvSpPr>
          <p:nvPr/>
        </p:nvSpPr>
        <p:spPr>
          <a:xfrm>
            <a:off x="6610350" y="4171950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Le reti internazionali accelerano apprendimento e innovazione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9F971267-3FF1-4823-B8DD-A5F49F718582}"/>
              </a:ext>
            </a:extLst>
          </p:cNvPr>
          <p:cNvSpPr>
            <a:spLocks noGrp="1"/>
          </p:cNvSpPr>
          <p:nvPr/>
        </p:nvSpPr>
        <p:spPr>
          <a:xfrm>
            <a:off x="1714500" y="5572125"/>
            <a:ext cx="876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3B3A"/>
                </a:solidFill>
              </a:defRPr>
            </a:defPPr>
          </a:lstStyle>
          <a:p>
            <a:pPr>
              <a:defRPr sz="1275" b="1">
                <a:solidFill>
                  <a:srgbClr val="123B3A"/>
                </a:solidFill>
              </a:defRPr>
            </a:pPr>
            <a:r>
              <a:rPr sz="1275" b="1">
                <a:solidFill>
                  <a:srgbClr val="123B3A"/>
                </a:solidFill>
              </a:rPr>
              <a:t>La sfida centrale riguarda l’equilibrio tra standard comuni e differenze istituzionali e culturali.</a:t>
            </a:r>
          </a:p>
        </p:txBody>
      </p:sp>
    </p:spTree>
    <p:extLst>
      <p:ext uri="{BB962C8B-B14F-4D97-AF65-F5344CB8AC3E}">
        <p14:creationId xmlns:p14="http://schemas.microsoft.com/office/powerpoint/2010/main" val="1067740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02D5942F-B312-407C-8DA3-69A8F92DBE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5254A01-2C27-4A6F-BE0C-97BE78D1997E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TECNOLOGIA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BBD9ECF-F83E-40C6-84D9-50AFA58CB4C6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La tecnologia modifica attività, ruoli e competenze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92FA2E3-2A3A-47AC-8087-D2AACE48637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1C35ACD-9B7E-4736-8B08-7D3C572B847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3D96E98-42F7-4ED0-9546-CD48F09F227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1ADC4CC-22C5-4549-B783-C33FE656A9A0}"/>
              </a:ext>
            </a:extLst>
          </p:cNvPr>
          <p:cNvSpPr>
            <a:spLocks noGrp="1"/>
          </p:cNvSpPr>
          <p:nvPr/>
        </p:nvSpPr>
        <p:spPr>
          <a:xfrm>
            <a:off x="619125" y="1857375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27805FF-0397-4FE3-BC3C-AD3051DCBE38}"/>
              </a:ext>
            </a:extLst>
          </p:cNvPr>
          <p:cNvSpPr>
            <a:spLocks noGrp="1"/>
          </p:cNvSpPr>
          <p:nvPr/>
        </p:nvSpPr>
        <p:spPr>
          <a:xfrm>
            <a:off x="165735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959EADB-2DFF-4292-9E45-9E32A8163285}"/>
              </a:ext>
            </a:extLst>
          </p:cNvPr>
          <p:cNvSpPr>
            <a:spLocks noGrp="1"/>
          </p:cNvSpPr>
          <p:nvPr/>
        </p:nvSpPr>
        <p:spPr>
          <a:xfrm>
            <a:off x="165735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02D75EA-8F5E-4429-A86D-041E703194FC}"/>
              </a:ext>
            </a:extLst>
          </p:cNvPr>
          <p:cNvSpPr>
            <a:spLocks noGrp="1"/>
          </p:cNvSpPr>
          <p:nvPr/>
        </p:nvSpPr>
        <p:spPr>
          <a:xfrm>
            <a:off x="857250" y="3000375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Automazione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BE427E9-C48F-4884-AAB4-F97E480E827C}"/>
              </a:ext>
            </a:extLst>
          </p:cNvPr>
          <p:cNvSpPr>
            <a:spLocks noGrp="1"/>
          </p:cNvSpPr>
          <p:nvPr/>
        </p:nvSpPr>
        <p:spPr>
          <a:xfrm>
            <a:off x="885825" y="3667125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Sostituisce compiti ripetitivi e standardizzabili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261ADF1D-2A45-46E4-8DE3-F8BFAE3816AA}"/>
              </a:ext>
            </a:extLst>
          </p:cNvPr>
          <p:cNvSpPr>
            <a:spLocks noGrp="1"/>
          </p:cNvSpPr>
          <p:nvPr/>
        </p:nvSpPr>
        <p:spPr>
          <a:xfrm>
            <a:off x="3524250" y="1857375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2CFAEB05-87EB-44B3-B120-A11A8E010A7C}"/>
              </a:ext>
            </a:extLst>
          </p:cNvPr>
          <p:cNvSpPr>
            <a:spLocks noGrp="1"/>
          </p:cNvSpPr>
          <p:nvPr/>
        </p:nvSpPr>
        <p:spPr>
          <a:xfrm>
            <a:off x="456247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391E665-CC2E-4138-8AE9-FE0FB076D9F0}"/>
              </a:ext>
            </a:extLst>
          </p:cNvPr>
          <p:cNvSpPr>
            <a:spLocks noGrp="1"/>
          </p:cNvSpPr>
          <p:nvPr/>
        </p:nvSpPr>
        <p:spPr>
          <a:xfrm>
            <a:off x="456247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F95B700-7782-4607-A4BD-9AA9AD46C699}"/>
              </a:ext>
            </a:extLst>
          </p:cNvPr>
          <p:cNvSpPr>
            <a:spLocks noGrp="1"/>
          </p:cNvSpPr>
          <p:nvPr/>
        </p:nvSpPr>
        <p:spPr>
          <a:xfrm>
            <a:off x="3762375" y="3000375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Augmentation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9449BC1-B35D-4248-AFBE-F92E365262F6}"/>
              </a:ext>
            </a:extLst>
          </p:cNvPr>
          <p:cNvSpPr>
            <a:spLocks noGrp="1"/>
          </p:cNvSpPr>
          <p:nvPr/>
        </p:nvSpPr>
        <p:spPr>
          <a:xfrm>
            <a:off x="3790950" y="3667125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Supporta decisioni e aumenta le capacità professionali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A04DE7F9-419A-4083-B8B9-354FA613902D}"/>
              </a:ext>
            </a:extLst>
          </p:cNvPr>
          <p:cNvSpPr>
            <a:spLocks noGrp="1"/>
          </p:cNvSpPr>
          <p:nvPr/>
        </p:nvSpPr>
        <p:spPr>
          <a:xfrm>
            <a:off x="6429375" y="1857375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468A7DD6-F03B-4CDE-A91F-AA37A8677FC1}"/>
              </a:ext>
            </a:extLst>
          </p:cNvPr>
          <p:cNvSpPr>
            <a:spLocks noGrp="1"/>
          </p:cNvSpPr>
          <p:nvPr/>
        </p:nvSpPr>
        <p:spPr>
          <a:xfrm>
            <a:off x="7467600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0A52DF9-0AB0-4F7F-99E2-2976F668C652}"/>
              </a:ext>
            </a:extLst>
          </p:cNvPr>
          <p:cNvSpPr>
            <a:spLocks noGrp="1"/>
          </p:cNvSpPr>
          <p:nvPr/>
        </p:nvSpPr>
        <p:spPr>
          <a:xfrm>
            <a:off x="7467600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8F5B16AE-3D59-4CCC-BFBE-8304E940AFFE}"/>
              </a:ext>
            </a:extLst>
          </p:cNvPr>
          <p:cNvSpPr>
            <a:spLocks noGrp="1"/>
          </p:cNvSpPr>
          <p:nvPr/>
        </p:nvSpPr>
        <p:spPr>
          <a:xfrm>
            <a:off x="6667500" y="3000375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Dati e controllo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2EC966C-BAE9-4EF8-85FC-A2907394EC0C}"/>
              </a:ext>
            </a:extLst>
          </p:cNvPr>
          <p:cNvSpPr>
            <a:spLocks noGrp="1"/>
          </p:cNvSpPr>
          <p:nvPr/>
        </p:nvSpPr>
        <p:spPr>
          <a:xfrm>
            <a:off x="6696075" y="3667125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Rende più misurabili attività, tempi e performance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B02B41ED-19EE-4301-90C6-CDBE7795A825}"/>
              </a:ext>
            </a:extLst>
          </p:cNvPr>
          <p:cNvSpPr>
            <a:spLocks noGrp="1"/>
          </p:cNvSpPr>
          <p:nvPr/>
        </p:nvSpPr>
        <p:spPr>
          <a:xfrm>
            <a:off x="9334500" y="1857375"/>
            <a:ext cx="2571750" cy="333375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16C557A0-86E6-435C-9F91-264BF295B86C}"/>
              </a:ext>
            </a:extLst>
          </p:cNvPr>
          <p:cNvSpPr>
            <a:spLocks noGrp="1"/>
          </p:cNvSpPr>
          <p:nvPr/>
        </p:nvSpPr>
        <p:spPr>
          <a:xfrm>
            <a:off x="10372725" y="2143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0BE35734-FCB4-4BA7-A3F7-F6A3F94BDD33}"/>
              </a:ext>
            </a:extLst>
          </p:cNvPr>
          <p:cNvSpPr>
            <a:spLocks noGrp="1"/>
          </p:cNvSpPr>
          <p:nvPr/>
        </p:nvSpPr>
        <p:spPr>
          <a:xfrm>
            <a:off x="10372725" y="2209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FB3BFF82-F1F3-45B3-A53B-38A88104EE28}"/>
              </a:ext>
            </a:extLst>
          </p:cNvPr>
          <p:cNvSpPr>
            <a:spLocks noGrp="1"/>
          </p:cNvSpPr>
          <p:nvPr/>
        </p:nvSpPr>
        <p:spPr>
          <a:xfrm>
            <a:off x="9572625" y="3000375"/>
            <a:ext cx="2095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Nuovi rischi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80E383C-25FE-4840-B960-706690212217}"/>
              </a:ext>
            </a:extLst>
          </p:cNvPr>
          <p:cNvSpPr>
            <a:spLocks noGrp="1"/>
          </p:cNvSpPr>
          <p:nvPr/>
        </p:nvSpPr>
        <p:spPr>
          <a:xfrm>
            <a:off x="9601200" y="3667125"/>
            <a:ext cx="20383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Produce divari digitali, sorveglianza e obsolescenza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6CEE7625-61A6-46CC-BA3D-65BC07202EEF}"/>
              </a:ext>
            </a:extLst>
          </p:cNvPr>
          <p:cNvSpPr>
            <a:spLocks noGrp="1"/>
          </p:cNvSpPr>
          <p:nvPr/>
        </p:nvSpPr>
        <p:spPr>
          <a:xfrm>
            <a:off x="2095500" y="5572125"/>
            <a:ext cx="8001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3B3A"/>
                </a:solidFill>
              </a:defRPr>
            </a:defPPr>
          </a:lstStyle>
          <a:p>
            <a:pPr>
              <a:defRPr sz="1275" b="1">
                <a:solidFill>
                  <a:srgbClr val="123B3A"/>
                </a:solidFill>
              </a:defRPr>
            </a:pPr>
            <a:r>
              <a:rPr sz="1275" b="1">
                <a:solidFill>
                  <a:srgbClr val="123B3A"/>
                </a:solidFill>
              </a:rPr>
              <a:t>La tecnologia non determina da sola l’esito: il job design stabilisce come cambia il lavoro.</a:t>
            </a:r>
          </a:p>
        </p:txBody>
      </p:sp>
    </p:spTree>
    <p:extLst>
      <p:ext uri="{BB962C8B-B14F-4D97-AF65-F5344CB8AC3E}">
        <p14:creationId xmlns:p14="http://schemas.microsoft.com/office/powerpoint/2010/main" val="3560528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283496C0-C673-472D-8655-1B32B00B149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5E2264B-F568-4515-953D-CE02D98C8A6C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ECONOMIA DEI SERVIZI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C76DD5B-67E8-484E-92AB-72A40418DEEE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Il valore dipende sempre più dalla relazione con il cliente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E4DDC8B-8390-4F1D-ADA1-1070776CFC5B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BE79F22-A99A-4B71-BD91-BEA71B25C58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EBF09F5-0299-4117-8B51-BC8B10FA640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08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1B6B495-02A2-42D3-B495-CFE1FF383EE6}"/>
              </a:ext>
            </a:extLst>
          </p:cNvPr>
          <p:cNvSpPr>
            <a:spLocks noGrp="1"/>
          </p:cNvSpPr>
          <p:nvPr/>
        </p:nvSpPr>
        <p:spPr>
          <a:xfrm>
            <a:off x="857250" y="1762125"/>
            <a:ext cx="4857750" cy="3524250"/>
          </a:xfrm>
          <a:prstGeom prst="roundRect">
            <a:avLst>
              <a:gd name="adj" fmla="val 3243"/>
            </a:avLst>
          </a:prstGeom>
          <a:solidFill>
            <a:srgbClr val="123B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450539CB-D477-497F-A9DC-D72AB9E60D4A}"/>
              </a:ext>
            </a:extLst>
          </p:cNvPr>
          <p:cNvSpPr>
            <a:spLocks noGrp="1"/>
          </p:cNvSpPr>
          <p:nvPr/>
        </p:nvSpPr>
        <p:spPr>
          <a:xfrm>
            <a:off x="1238250" y="2095500"/>
            <a:ext cx="3333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79C9B8"/>
                </a:solidFill>
              </a:defRPr>
            </a:defPPr>
          </a:lstStyle>
          <a:p>
            <a:pPr>
              <a:defRPr sz="1050" b="1">
                <a:solidFill>
                  <a:srgbClr val="79C9B8"/>
                </a:solidFill>
              </a:defRPr>
            </a:pPr>
            <a:r>
              <a:rPr sz="1050" b="1">
                <a:solidFill>
                  <a:srgbClr val="79C9B8"/>
                </a:solidFill>
              </a:rPr>
              <a:t>LAVORO NEI SERVIZI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3DE76E1-749B-4B9B-88B4-9413699DE7AE}"/>
              </a:ext>
            </a:extLst>
          </p:cNvPr>
          <p:cNvSpPr>
            <a:spLocks noGrp="1"/>
          </p:cNvSpPr>
          <p:nvPr/>
        </p:nvSpPr>
        <p:spPr>
          <a:xfrm>
            <a:off x="1238250" y="2619375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</a:defRPr>
            </a:defPPr>
          </a:lstStyle>
          <a:p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Conoscenza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1159B861-B84F-4D8B-ABA4-25B245232E5E}"/>
              </a:ext>
            </a:extLst>
          </p:cNvPr>
          <p:cNvSpPr>
            <a:spLocks noGrp="1"/>
          </p:cNvSpPr>
          <p:nvPr/>
        </p:nvSpPr>
        <p:spPr>
          <a:xfrm>
            <a:off x="1238250" y="3190875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</a:defRPr>
            </a:defPPr>
          </a:lstStyle>
          <a:p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Relazione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10B4646-916E-4E56-A2C1-9411FEE9B701}"/>
              </a:ext>
            </a:extLst>
          </p:cNvPr>
          <p:cNvSpPr>
            <a:spLocks noGrp="1"/>
          </p:cNvSpPr>
          <p:nvPr/>
        </p:nvSpPr>
        <p:spPr>
          <a:xfrm>
            <a:off x="1238250" y="3762375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</a:defRPr>
            </a:defPPr>
          </a:lstStyle>
          <a:p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Personalizzazione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3D926B2-C302-4632-B02F-413B15004A78}"/>
              </a:ext>
            </a:extLst>
          </p:cNvPr>
          <p:cNvSpPr>
            <a:spLocks noGrp="1"/>
          </p:cNvSpPr>
          <p:nvPr/>
        </p:nvSpPr>
        <p:spPr>
          <a:xfrm>
            <a:off x="1238250" y="4333875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875" b="1">
                <a:solidFill>
                  <a:srgbClr val="FFFFFF"/>
                </a:solidFill>
              </a:defRPr>
            </a:defPPr>
          </a:lstStyle>
          <a:p>
            <a:pPr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Qualità percepita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0957BBE8-686B-462B-855E-A064FD27C4AB}"/>
              </a:ext>
            </a:extLst>
          </p:cNvPr>
          <p:cNvSpPr>
            <a:spLocks noGrp="1"/>
          </p:cNvSpPr>
          <p:nvPr/>
        </p:nvSpPr>
        <p:spPr>
          <a:xfrm>
            <a:off x="6429375" y="1762125"/>
            <a:ext cx="4905375" cy="3524250"/>
          </a:xfrm>
          <a:prstGeom prst="roundRect">
            <a:avLst>
              <a:gd name="adj" fmla="val 3243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E6A3C410-8BDE-4F9C-AD61-A28F1E5429C3}"/>
              </a:ext>
            </a:extLst>
          </p:cNvPr>
          <p:cNvSpPr>
            <a:spLocks noGrp="1"/>
          </p:cNvSpPr>
          <p:nvPr/>
        </p:nvSpPr>
        <p:spPr>
          <a:xfrm>
            <a:off x="6810375" y="2095500"/>
            <a:ext cx="314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167D78"/>
                </a:solidFill>
              </a:defRPr>
            </a:defPPr>
          </a:lstStyle>
          <a:p>
            <a:pPr>
              <a:defRPr sz="1050" b="1">
                <a:solidFill>
                  <a:srgbClr val="167D78"/>
                </a:solidFill>
              </a:defRPr>
            </a:pPr>
            <a:r>
              <a:rPr sz="1050" b="1">
                <a:solidFill>
                  <a:srgbClr val="167D78"/>
                </a:solidFill>
              </a:rPr>
              <a:t>CONSEGUENZE HR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01665EC-11BF-4624-B5C9-1431252C634E}"/>
              </a:ext>
            </a:extLst>
          </p:cNvPr>
          <p:cNvSpPr>
            <a:spLocks noGrp="1"/>
          </p:cNvSpPr>
          <p:nvPr/>
        </p:nvSpPr>
        <p:spPr>
          <a:xfrm>
            <a:off x="6810375" y="2524125"/>
            <a:ext cx="4000500" cy="2238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647775"/>
                </a:solidFill>
              </a:defRPr>
            </a:defPPr>
          </a:lstStyle>
          <a:p>
            <a:pPr>
              <a:defRPr sz="1350" b="0">
                <a:solidFill>
                  <a:srgbClr val="647775"/>
                </a:solidFill>
              </a:defRPr>
            </a:pPr>
            <a:r>
              <a:rPr sz="1350" b="0">
                <a:solidFill>
                  <a:srgbClr val="647775"/>
                </a:solidFill>
              </a:rPr>
              <a:t>Selezione orientata anche alle competenze relazionali</a:t>
            </a:r>
          </a:p>
          <a:p>
            <a:endParaRPr sz="1350" b="0">
              <a:solidFill>
                <a:srgbClr val="647775"/>
              </a:solidFill>
            </a:endParaRPr>
          </a:p>
          <a:p>
            <a:pPr>
              <a:defRPr sz="1350" b="0">
                <a:solidFill>
                  <a:srgbClr val="647775"/>
                </a:solidFill>
              </a:defRPr>
            </a:pPr>
            <a:r>
              <a:rPr sz="1350" b="0">
                <a:solidFill>
                  <a:srgbClr val="647775"/>
                </a:solidFill>
              </a:rPr>
              <a:t>Formazione continua vicino ai processi di servizio</a:t>
            </a:r>
          </a:p>
          <a:p>
            <a:endParaRPr sz="1350" b="0">
              <a:solidFill>
                <a:srgbClr val="647775"/>
              </a:solidFill>
            </a:endParaRPr>
          </a:p>
          <a:p>
            <a:pPr>
              <a:defRPr sz="1350" b="0">
                <a:solidFill>
                  <a:srgbClr val="647775"/>
                </a:solidFill>
              </a:defRPr>
            </a:pPr>
            <a:r>
              <a:rPr sz="1350" b="0">
                <a:solidFill>
                  <a:srgbClr val="647775"/>
                </a:solidFill>
              </a:rPr>
              <a:t>Autonomia accompagnata da responsabilità</a:t>
            </a:r>
          </a:p>
          <a:p>
            <a:endParaRPr sz="1350" b="0">
              <a:solidFill>
                <a:srgbClr val="647775"/>
              </a:solidFill>
            </a:endParaRPr>
          </a:p>
          <a:p>
            <a:pPr>
              <a:defRPr sz="1350" b="0">
                <a:solidFill>
                  <a:srgbClr val="647775"/>
                </a:solidFill>
              </a:defRPr>
            </a:pPr>
            <a:r>
              <a:rPr sz="1350" b="0">
                <a:solidFill>
                  <a:srgbClr val="647775"/>
                </a:solidFill>
              </a:rPr>
              <a:t>Benessere emotivo nei ruoli a contatto con il pubblico</a:t>
            </a:r>
          </a:p>
        </p:txBody>
      </p:sp>
    </p:spTree>
    <p:extLst>
      <p:ext uri="{BB962C8B-B14F-4D97-AF65-F5344CB8AC3E}">
        <p14:creationId xmlns:p14="http://schemas.microsoft.com/office/powerpoint/2010/main" val="1971936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FE6155FE-061F-4B12-BDC3-A23331FF39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64974D2-3336-4171-A7ED-99555D56BD9F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RISTRUTTURAZIONI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BD1D217-BEF4-4558-B878-D4AEF7301F73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Downsizing, outsourcing e fusioni cambiano i confini dell’impresa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980A5EC-B870-48F6-B2A8-773B955885F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8B56544-6894-4700-A3AF-92D76A49C31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81A9ECF-B8AA-496C-839F-A75641FA27FC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09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50813142-8BA4-47F6-B773-416080CE12A7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EC114DF-0FDD-46E2-A599-486BD6083742}"/>
              </a:ext>
            </a:extLst>
          </p:cNvPr>
          <p:cNvSpPr>
            <a:spLocks noGrp="1"/>
          </p:cNvSpPr>
          <p:nvPr/>
        </p:nvSpPr>
        <p:spPr>
          <a:xfrm>
            <a:off x="22479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09D6D81-F6A3-45B6-A2CA-212A38CED621}"/>
              </a:ext>
            </a:extLst>
          </p:cNvPr>
          <p:cNvSpPr>
            <a:spLocks noGrp="1"/>
          </p:cNvSpPr>
          <p:nvPr/>
        </p:nvSpPr>
        <p:spPr>
          <a:xfrm>
            <a:off x="22479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EDB2E0F2-A69B-4E5E-A7B4-DD1D08FDBE8A}"/>
              </a:ext>
            </a:extLst>
          </p:cNvPr>
          <p:cNvSpPr>
            <a:spLocks noGrp="1"/>
          </p:cNvSpPr>
          <p:nvPr/>
        </p:nvSpPr>
        <p:spPr>
          <a:xfrm>
            <a:off x="1143000" y="3048000"/>
            <a:ext cx="2714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23B3A"/>
                </a:solidFill>
              </a:defRPr>
            </a:defPPr>
          </a:lstStyle>
          <a:p>
            <a:pPr>
              <a:defRPr sz="1500" b="1">
                <a:solidFill>
                  <a:srgbClr val="123B3A"/>
                </a:solidFill>
              </a:defRPr>
            </a:pPr>
            <a:r>
              <a:rPr sz="1500" b="1">
                <a:solidFill>
                  <a:srgbClr val="123B3A"/>
                </a:solidFill>
              </a:rPr>
              <a:t>Downsizing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FF38635-9876-4A1D-B030-1F392EF41DFA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2524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775"/>
                </a:solidFill>
              </a:defRPr>
            </a:defPPr>
          </a:lstStyle>
          <a:p>
            <a:pPr>
              <a:defRPr sz="1200" b="0">
                <a:solidFill>
                  <a:srgbClr val="647775"/>
                </a:solidFill>
              </a:defRPr>
            </a:pPr>
            <a:r>
              <a:rPr sz="1200" b="0">
                <a:solidFill>
                  <a:srgbClr val="647775"/>
                </a:solidFill>
              </a:rPr>
              <a:t>Riduzione degli organici e ridefinizione delle responsabilità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E68AB2CF-D56D-47F2-A3CE-228E1D8D370A}"/>
              </a:ext>
            </a:extLst>
          </p:cNvPr>
          <p:cNvSpPr>
            <a:spLocks noGrp="1"/>
          </p:cNvSpPr>
          <p:nvPr/>
        </p:nvSpPr>
        <p:spPr>
          <a:xfrm>
            <a:off x="4572000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0A9F1A93-DC93-4432-89FF-A933512FADEA}"/>
              </a:ext>
            </a:extLst>
          </p:cNvPr>
          <p:cNvSpPr>
            <a:spLocks noGrp="1"/>
          </p:cNvSpPr>
          <p:nvPr/>
        </p:nvSpPr>
        <p:spPr>
          <a:xfrm>
            <a:off x="60102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9D771CA-B08B-4832-A96D-FDFF3D762908}"/>
              </a:ext>
            </a:extLst>
          </p:cNvPr>
          <p:cNvSpPr>
            <a:spLocks noGrp="1"/>
          </p:cNvSpPr>
          <p:nvPr/>
        </p:nvSpPr>
        <p:spPr>
          <a:xfrm>
            <a:off x="60102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7B4F121-262F-4A95-9F9E-2177B2C2021E}"/>
              </a:ext>
            </a:extLst>
          </p:cNvPr>
          <p:cNvSpPr>
            <a:spLocks noGrp="1"/>
          </p:cNvSpPr>
          <p:nvPr/>
        </p:nvSpPr>
        <p:spPr>
          <a:xfrm>
            <a:off x="4905375" y="3048000"/>
            <a:ext cx="2714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23B3A"/>
                </a:solidFill>
              </a:defRPr>
            </a:defPPr>
          </a:lstStyle>
          <a:p>
            <a:pPr>
              <a:defRPr sz="1500" b="1">
                <a:solidFill>
                  <a:srgbClr val="123B3A"/>
                </a:solidFill>
              </a:defRPr>
            </a:pPr>
            <a:r>
              <a:rPr sz="1500" b="1">
                <a:solidFill>
                  <a:srgbClr val="123B3A"/>
                </a:solidFill>
              </a:rPr>
              <a:t>Outsourcing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4573E0A-5403-4200-B5C8-02EB774456E1}"/>
              </a:ext>
            </a:extLst>
          </p:cNvPr>
          <p:cNvSpPr>
            <a:spLocks noGrp="1"/>
          </p:cNvSpPr>
          <p:nvPr/>
        </p:nvSpPr>
        <p:spPr>
          <a:xfrm>
            <a:off x="5000625" y="3714750"/>
            <a:ext cx="2524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775"/>
                </a:solidFill>
              </a:defRPr>
            </a:defPPr>
          </a:lstStyle>
          <a:p>
            <a:pPr>
              <a:defRPr sz="1200" b="0">
                <a:solidFill>
                  <a:srgbClr val="647775"/>
                </a:solidFill>
              </a:defRPr>
            </a:pPr>
            <a:r>
              <a:rPr sz="1200" b="0">
                <a:solidFill>
                  <a:srgbClr val="647775"/>
                </a:solidFill>
              </a:rPr>
              <a:t>Trasferimento di attività a fornitori esterni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93D9BD6F-784D-4758-896F-4C7CA3CF029C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381375" cy="2905125"/>
          </a:xfrm>
          <a:prstGeom prst="roundRect">
            <a:avLst>
              <a:gd name="adj" fmla="val 3934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2062DAF9-8AB5-4727-A74C-BAEC12F514E8}"/>
              </a:ext>
            </a:extLst>
          </p:cNvPr>
          <p:cNvSpPr>
            <a:spLocks noGrp="1"/>
          </p:cNvSpPr>
          <p:nvPr/>
        </p:nvSpPr>
        <p:spPr>
          <a:xfrm>
            <a:off x="97726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AD6FCAC-5C64-4346-BADE-D2120AE4A029}"/>
              </a:ext>
            </a:extLst>
          </p:cNvPr>
          <p:cNvSpPr>
            <a:spLocks noGrp="1"/>
          </p:cNvSpPr>
          <p:nvPr/>
        </p:nvSpPr>
        <p:spPr>
          <a:xfrm>
            <a:off x="97726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239C3D8-B241-4C05-BD59-97A83A1232C5}"/>
              </a:ext>
            </a:extLst>
          </p:cNvPr>
          <p:cNvSpPr>
            <a:spLocks noGrp="1"/>
          </p:cNvSpPr>
          <p:nvPr/>
        </p:nvSpPr>
        <p:spPr>
          <a:xfrm>
            <a:off x="8667750" y="3048000"/>
            <a:ext cx="2714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23B3A"/>
                </a:solidFill>
              </a:defRPr>
            </a:defPPr>
          </a:lstStyle>
          <a:p>
            <a:pPr>
              <a:defRPr sz="1500" b="1">
                <a:solidFill>
                  <a:srgbClr val="123B3A"/>
                </a:solidFill>
              </a:defRPr>
            </a:pPr>
            <a:r>
              <a:rPr sz="1500" b="1">
                <a:solidFill>
                  <a:srgbClr val="123B3A"/>
                </a:solidFill>
              </a:rPr>
              <a:t>Fusioni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08B76D0-A657-4C3D-9B37-E7744D91A9B1}"/>
              </a:ext>
            </a:extLst>
          </p:cNvPr>
          <p:cNvSpPr>
            <a:spLocks noGrp="1"/>
          </p:cNvSpPr>
          <p:nvPr/>
        </p:nvSpPr>
        <p:spPr>
          <a:xfrm>
            <a:off x="8763000" y="3714750"/>
            <a:ext cx="2524125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775"/>
                </a:solidFill>
              </a:defRPr>
            </a:defPPr>
          </a:lstStyle>
          <a:p>
            <a:pPr>
              <a:defRPr sz="1200" b="0">
                <a:solidFill>
                  <a:srgbClr val="647775"/>
                </a:solidFill>
              </a:defRPr>
            </a:pPr>
            <a:r>
              <a:rPr sz="1200" b="0">
                <a:solidFill>
                  <a:srgbClr val="647775"/>
                </a:solidFill>
              </a:rPr>
              <a:t>Integrazione di strutture, processi e culture diverse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5CAFFB21-BB89-4BE2-8D73-F060676225E6}"/>
              </a:ext>
            </a:extLst>
          </p:cNvPr>
          <p:cNvSpPr>
            <a:spLocks noGrp="1"/>
          </p:cNvSpPr>
          <p:nvPr/>
        </p:nvSpPr>
        <p:spPr>
          <a:xfrm>
            <a:off x="2095500" y="5334000"/>
            <a:ext cx="8001000" cy="552450"/>
          </a:xfrm>
          <a:prstGeom prst="roundRect">
            <a:avLst>
              <a:gd name="adj" fmla="val 20690"/>
            </a:avLst>
          </a:prstGeom>
          <a:solidFill>
            <a:srgbClr val="F4E8D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B2062EF1-4ADE-4622-A7BE-7203FE8FFF97}"/>
              </a:ext>
            </a:extLst>
          </p:cNvPr>
          <p:cNvSpPr>
            <a:spLocks noGrp="1"/>
          </p:cNvSpPr>
          <p:nvPr/>
        </p:nvSpPr>
        <p:spPr>
          <a:xfrm>
            <a:off x="2381250" y="5467350"/>
            <a:ext cx="7429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3B3A"/>
                </a:solidFill>
              </a:defRPr>
            </a:defPPr>
          </a:lstStyle>
          <a:p>
            <a:pPr>
              <a:defRPr sz="1275" b="1">
                <a:solidFill>
                  <a:srgbClr val="123B3A"/>
                </a:solidFill>
              </a:defRPr>
            </a:pPr>
            <a:r>
              <a:rPr sz="1275" b="1">
                <a:solidFill>
                  <a:srgbClr val="123B3A"/>
                </a:solidFill>
              </a:rPr>
              <a:t>Effetti da gestire: fiducia, carichi di lavoro, identità organizzativa e perdita di conoscenze.</a:t>
            </a:r>
          </a:p>
        </p:txBody>
      </p:sp>
    </p:spTree>
    <p:extLst>
      <p:ext uri="{BB962C8B-B14F-4D97-AF65-F5344CB8AC3E}">
        <p14:creationId xmlns:p14="http://schemas.microsoft.com/office/powerpoint/2010/main" val="1593845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331A78C2-4974-41E1-B9AB-F48EC10C59C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F18A211-45EC-4F1E-866C-53E54DA56539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CONTRATTO SOCIALE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E7C099E-F163-4C60-953E-B6340E301730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Dalla sicurezza del posto alla promessa di occupabilità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202ABEF-76ED-4386-805F-1C466489D507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2729A57-69FB-4C86-899C-8B71DDC36EC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A5425FEB-E090-4A61-A38E-336376D2E04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10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8A0768D-19F1-4053-87F9-3A0FC2BC2F4E}"/>
              </a:ext>
            </a:extLst>
          </p:cNvPr>
          <p:cNvSpPr>
            <a:spLocks noGrp="1"/>
          </p:cNvSpPr>
          <p:nvPr/>
        </p:nvSpPr>
        <p:spPr>
          <a:xfrm>
            <a:off x="809625" y="1857375"/>
            <a:ext cx="4476750" cy="3048000"/>
          </a:xfrm>
          <a:prstGeom prst="roundRect">
            <a:avLst>
              <a:gd name="adj" fmla="val 375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BEFED5A-33A1-429C-8DE5-E038EA50D865}"/>
              </a:ext>
            </a:extLst>
          </p:cNvPr>
          <p:cNvSpPr>
            <a:spLocks noGrp="1"/>
          </p:cNvSpPr>
          <p:nvPr/>
        </p:nvSpPr>
        <p:spPr>
          <a:xfrm>
            <a:off x="1190625" y="21907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167D78"/>
                </a:solidFill>
              </a:defRPr>
            </a:defPPr>
          </a:lstStyle>
          <a:p>
            <a:pPr>
              <a:defRPr sz="1050" b="1">
                <a:solidFill>
                  <a:srgbClr val="167D78"/>
                </a:solidFill>
              </a:defRPr>
            </a:pPr>
            <a:r>
              <a:rPr sz="1050" b="1">
                <a:solidFill>
                  <a:srgbClr val="167D78"/>
                </a:solidFill>
              </a:rPr>
              <a:t>MODELLO TRADIZIONALE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488C9FE-316E-43F1-B4AF-F819DC59C5BB}"/>
              </a:ext>
            </a:extLst>
          </p:cNvPr>
          <p:cNvSpPr>
            <a:spLocks noGrp="1"/>
          </p:cNvSpPr>
          <p:nvPr/>
        </p:nvSpPr>
        <p:spPr>
          <a:xfrm>
            <a:off x="1190625" y="2667000"/>
            <a:ext cx="33337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647775"/>
                </a:solidFill>
              </a:defRPr>
            </a:defPPr>
          </a:lstStyle>
          <a:p>
            <a:pPr>
              <a:defRPr sz="1425" b="0">
                <a:solidFill>
                  <a:srgbClr val="647775"/>
                </a:solidFill>
              </a:defRPr>
            </a:pPr>
            <a:r>
              <a:rPr sz="1425" b="0">
                <a:solidFill>
                  <a:srgbClr val="647775"/>
                </a:solidFill>
              </a:rPr>
              <a:t>Continuità del rapporto</a:t>
            </a:r>
          </a:p>
          <a:p>
            <a:endParaRPr sz="1425" b="0">
              <a:solidFill>
                <a:srgbClr val="647775"/>
              </a:solidFill>
            </a:endParaRPr>
          </a:p>
          <a:p>
            <a:pPr>
              <a:defRPr sz="1425" b="0">
                <a:solidFill>
                  <a:srgbClr val="647775"/>
                </a:solidFill>
              </a:defRPr>
            </a:pPr>
            <a:r>
              <a:rPr sz="1425" b="0">
                <a:solidFill>
                  <a:srgbClr val="647775"/>
                </a:solidFill>
              </a:rPr>
              <a:t>Carriera interna</a:t>
            </a:r>
          </a:p>
          <a:p>
            <a:endParaRPr sz="1425" b="0">
              <a:solidFill>
                <a:srgbClr val="647775"/>
              </a:solidFill>
            </a:endParaRPr>
          </a:p>
          <a:p>
            <a:pPr>
              <a:defRPr sz="1425" b="0">
                <a:solidFill>
                  <a:srgbClr val="647775"/>
                </a:solidFill>
              </a:defRPr>
            </a:pPr>
            <a:r>
              <a:rPr sz="1425" b="0">
                <a:solidFill>
                  <a:srgbClr val="647775"/>
                </a:solidFill>
              </a:rPr>
              <a:t>Competenze legate all’impresa</a:t>
            </a:r>
          </a:p>
          <a:p>
            <a:endParaRPr sz="1425" b="0">
              <a:solidFill>
                <a:srgbClr val="647775"/>
              </a:solidFill>
            </a:endParaRPr>
          </a:p>
          <a:p>
            <a:pPr>
              <a:defRPr sz="1425" b="0">
                <a:solidFill>
                  <a:srgbClr val="647775"/>
                </a:solidFill>
              </a:defRPr>
            </a:pPr>
            <a:r>
              <a:rPr sz="1425" b="0">
                <a:solidFill>
                  <a:srgbClr val="647775"/>
                </a:solidFill>
              </a:rPr>
              <a:t>Tutele associate al posto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92BCC1A8-3C60-4F50-9C93-3FE54E4288C4}"/>
              </a:ext>
            </a:extLst>
          </p:cNvPr>
          <p:cNvSpPr>
            <a:spLocks noGrp="1"/>
          </p:cNvSpPr>
          <p:nvPr/>
        </p:nvSpPr>
        <p:spPr>
          <a:xfrm>
            <a:off x="6905625" y="1857375"/>
            <a:ext cx="4476750" cy="3048000"/>
          </a:xfrm>
          <a:prstGeom prst="roundRect">
            <a:avLst>
              <a:gd name="adj" fmla="val 3750"/>
            </a:avLst>
          </a:prstGeom>
          <a:solidFill>
            <a:srgbClr val="123B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878083C-DE9A-4F67-BA33-285D0C05F378}"/>
              </a:ext>
            </a:extLst>
          </p:cNvPr>
          <p:cNvSpPr>
            <a:spLocks noGrp="1"/>
          </p:cNvSpPr>
          <p:nvPr/>
        </p:nvSpPr>
        <p:spPr>
          <a:xfrm>
            <a:off x="7286625" y="2190750"/>
            <a:ext cx="3333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E56B5D"/>
                </a:solidFill>
              </a:defRPr>
            </a:defPPr>
          </a:lstStyle>
          <a:p>
            <a:pPr>
              <a:defRPr sz="1050" b="1">
                <a:solidFill>
                  <a:srgbClr val="E56B5D"/>
                </a:solidFill>
              </a:defRPr>
            </a:pPr>
            <a:r>
              <a:rPr sz="1050" b="1">
                <a:solidFill>
                  <a:srgbClr val="E56B5D"/>
                </a:solidFill>
              </a:rPr>
              <a:t>MODELLO EMERGENTE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899A1602-9FB6-4CD9-8972-524EAD44B3DB}"/>
              </a:ext>
            </a:extLst>
          </p:cNvPr>
          <p:cNvSpPr>
            <a:spLocks noGrp="1"/>
          </p:cNvSpPr>
          <p:nvPr/>
        </p:nvSpPr>
        <p:spPr>
          <a:xfrm>
            <a:off x="7286625" y="2667000"/>
            <a:ext cx="333375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Transizioni più frequenti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Responsabilità condivisa sulla carriera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Competenze trasferibili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Protezione durante i passaggi</a:t>
            </a:r>
          </a:p>
        </p:txBody>
      </p:sp>
      <p:sp>
        <p:nvSpPr>
          <p:cNvPr id="13" name="Connettore 1 12">
            <a:extLst>
              <a:ext uri="{FF2B5EF4-FFF2-40B4-BE49-F238E27FC236}">
                <a16:creationId xmlns:a16="http://schemas.microsoft.com/office/drawing/2014/main" id="{B1CF53E1-9123-481F-A9ED-D0666B4DB0B3}"/>
              </a:ext>
            </a:extLst>
          </p:cNvPr>
          <p:cNvSpPr>
            <a:spLocks noGrp="1"/>
          </p:cNvSpPr>
          <p:nvPr/>
        </p:nvSpPr>
        <p:spPr>
          <a:xfrm>
            <a:off x="5524500" y="3381375"/>
            <a:ext cx="1143000" cy="0"/>
          </a:xfrm>
          <a:prstGeom prst="line">
            <a:avLst/>
          </a:prstGeom>
          <a:noFill/>
          <a:ln w="47625">
            <a:solidFill>
              <a:srgbClr val="E56B5D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1EB4726-6CF4-4A6C-A140-49D3DC0CCD46}"/>
              </a:ext>
            </a:extLst>
          </p:cNvPr>
          <p:cNvSpPr>
            <a:spLocks noGrp="1"/>
          </p:cNvSpPr>
          <p:nvPr/>
        </p:nvSpPr>
        <p:spPr>
          <a:xfrm>
            <a:off x="5476875" y="3619500"/>
            <a:ext cx="123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825" b="1">
                <a:solidFill>
                  <a:srgbClr val="E56B5D"/>
                </a:solidFill>
              </a:defRPr>
            </a:defPPr>
          </a:lstStyle>
          <a:p>
            <a:pPr>
              <a:defRPr sz="825" b="1">
                <a:solidFill>
                  <a:srgbClr val="E56B5D"/>
                </a:solidFill>
              </a:defRPr>
            </a:pPr>
            <a:r>
              <a:rPr sz="825" b="1">
                <a:solidFill>
                  <a:srgbClr val="E56B5D"/>
                </a:solidFill>
              </a:rPr>
              <a:t>CAMBIAMENTO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E641337-02E9-4F82-BD91-4F1837B39255}"/>
              </a:ext>
            </a:extLst>
          </p:cNvPr>
          <p:cNvSpPr>
            <a:spLocks noGrp="1"/>
          </p:cNvSpPr>
          <p:nvPr/>
        </p:nvSpPr>
        <p:spPr>
          <a:xfrm>
            <a:off x="2000250" y="5476875"/>
            <a:ext cx="8191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3B3A"/>
                </a:solidFill>
              </a:defRPr>
            </a:defPPr>
          </a:lstStyle>
          <a:p>
            <a:pPr>
              <a:defRPr sz="1275" b="1">
                <a:solidFill>
                  <a:srgbClr val="123B3A"/>
                </a:solidFill>
              </a:defRPr>
            </a:pPr>
            <a:r>
              <a:rPr sz="1275" b="1">
                <a:solidFill>
                  <a:srgbClr val="123B3A"/>
                </a:solidFill>
              </a:rPr>
              <a:t>L’occupabilità amplia le possibilità, ma non sostituisce tutele e qualità del lavoro.</a:t>
            </a:r>
          </a:p>
        </p:txBody>
      </p:sp>
    </p:spTree>
    <p:extLst>
      <p:ext uri="{BB962C8B-B14F-4D97-AF65-F5344CB8AC3E}">
        <p14:creationId xmlns:p14="http://schemas.microsoft.com/office/powerpoint/2010/main" val="843145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0B6A71C9-1EFD-4A33-89CD-61F4667136F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515A29A-4CA8-4E8A-B0FE-50657E9D7884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ORGANIZZAZIONE DEL LAVORO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8D4BB11-447C-436F-8666-53C25774BA30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Il job design decide come persone e tecnologia collaborano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A649F5F-484C-43D9-8682-D8B5E925678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5E3991E-06D1-418D-9C6F-690BB9FAA2E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33E4D8E-0435-4982-86EB-12B1E79F930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11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7DFAD21-038B-406F-9613-C182E22D9B0F}"/>
              </a:ext>
            </a:extLst>
          </p:cNvPr>
          <p:cNvSpPr>
            <a:spLocks noGrp="1"/>
          </p:cNvSpPr>
          <p:nvPr/>
        </p:nvSpPr>
        <p:spPr>
          <a:xfrm>
            <a:off x="904875" y="16192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1AFF578-50F3-4E49-BD9F-960AF10CA9E6}"/>
              </a:ext>
            </a:extLst>
          </p:cNvPr>
          <p:cNvSpPr>
            <a:spLocks noGrp="1"/>
          </p:cNvSpPr>
          <p:nvPr/>
        </p:nvSpPr>
        <p:spPr>
          <a:xfrm>
            <a:off x="1143000" y="17621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76CC648-2E72-4433-8CCA-DA24B0C2AD61}"/>
              </a:ext>
            </a:extLst>
          </p:cNvPr>
          <p:cNvSpPr>
            <a:spLocks noGrp="1"/>
          </p:cNvSpPr>
          <p:nvPr/>
        </p:nvSpPr>
        <p:spPr>
          <a:xfrm>
            <a:off x="1143000" y="18288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7D7C29C-48DD-4E39-9ECE-D19A28F7FF37}"/>
              </a:ext>
            </a:extLst>
          </p:cNvPr>
          <p:cNvSpPr>
            <a:spLocks noGrp="1"/>
          </p:cNvSpPr>
          <p:nvPr/>
        </p:nvSpPr>
        <p:spPr>
          <a:xfrm>
            <a:off x="1905000" y="17811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Compiti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BB1D86A-7EC8-444D-B985-B0A941FABE1D}"/>
              </a:ext>
            </a:extLst>
          </p:cNvPr>
          <p:cNvSpPr>
            <a:spLocks noGrp="1"/>
          </p:cNvSpPr>
          <p:nvPr/>
        </p:nvSpPr>
        <p:spPr>
          <a:xfrm>
            <a:off x="4191000" y="17335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Quali attività restano alla persona e quali passano alla tecnologia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B42EAA3-2DA7-47CF-BF55-A4340F3EDB5D}"/>
              </a:ext>
            </a:extLst>
          </p:cNvPr>
          <p:cNvSpPr>
            <a:spLocks noGrp="1"/>
          </p:cNvSpPr>
          <p:nvPr/>
        </p:nvSpPr>
        <p:spPr>
          <a:xfrm>
            <a:off x="904875" y="26479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97611C45-CAA6-4B52-99CB-B6A330F7CB27}"/>
              </a:ext>
            </a:extLst>
          </p:cNvPr>
          <p:cNvSpPr>
            <a:spLocks noGrp="1"/>
          </p:cNvSpPr>
          <p:nvPr/>
        </p:nvSpPr>
        <p:spPr>
          <a:xfrm>
            <a:off x="1143000" y="27908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F37B7B5-FBC9-464B-BB40-054332410304}"/>
              </a:ext>
            </a:extLst>
          </p:cNvPr>
          <p:cNvSpPr>
            <a:spLocks noGrp="1"/>
          </p:cNvSpPr>
          <p:nvPr/>
        </p:nvSpPr>
        <p:spPr>
          <a:xfrm>
            <a:off x="1143000" y="28575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DEE6D61-7FE3-4F58-96EA-1F001C549D2D}"/>
              </a:ext>
            </a:extLst>
          </p:cNvPr>
          <p:cNvSpPr>
            <a:spLocks noGrp="1"/>
          </p:cNvSpPr>
          <p:nvPr/>
        </p:nvSpPr>
        <p:spPr>
          <a:xfrm>
            <a:off x="1905000" y="28098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Autonomia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EC3CA44-A2E9-485B-8406-FD0F2D2A49A8}"/>
              </a:ext>
            </a:extLst>
          </p:cNvPr>
          <p:cNvSpPr>
            <a:spLocks noGrp="1"/>
          </p:cNvSpPr>
          <p:nvPr/>
        </p:nvSpPr>
        <p:spPr>
          <a:xfrm>
            <a:off x="4191000" y="27622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Quanto margine esiste su metodi, tempi e priorità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DC01D9F4-CABB-4B44-92D5-9799E02E850C}"/>
              </a:ext>
            </a:extLst>
          </p:cNvPr>
          <p:cNvSpPr>
            <a:spLocks noGrp="1"/>
          </p:cNvSpPr>
          <p:nvPr/>
        </p:nvSpPr>
        <p:spPr>
          <a:xfrm>
            <a:off x="904875" y="36766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3437E8E4-AF3A-4EC7-B1D8-DA9CDFB86E99}"/>
              </a:ext>
            </a:extLst>
          </p:cNvPr>
          <p:cNvSpPr>
            <a:spLocks noGrp="1"/>
          </p:cNvSpPr>
          <p:nvPr/>
        </p:nvSpPr>
        <p:spPr>
          <a:xfrm>
            <a:off x="1143000" y="38195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D476F96-12F6-4F88-B7D4-47F9603C3ECB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3A0A083-4758-416E-81B9-D18513147E67}"/>
              </a:ext>
            </a:extLst>
          </p:cNvPr>
          <p:cNvSpPr>
            <a:spLocks noGrp="1"/>
          </p:cNvSpPr>
          <p:nvPr/>
        </p:nvSpPr>
        <p:spPr>
          <a:xfrm>
            <a:off x="1905000" y="38385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Interdipendenza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3771478-727C-488B-942D-C28AD2568034}"/>
              </a:ext>
            </a:extLst>
          </p:cNvPr>
          <p:cNvSpPr>
            <a:spLocks noGrp="1"/>
          </p:cNvSpPr>
          <p:nvPr/>
        </p:nvSpPr>
        <p:spPr>
          <a:xfrm>
            <a:off x="4191000" y="37909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Come si coordinano team, clienti e fornitori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A135D99C-FA8B-4E36-9E76-1ABCD6E0DDFF}"/>
              </a:ext>
            </a:extLst>
          </p:cNvPr>
          <p:cNvSpPr>
            <a:spLocks noGrp="1"/>
          </p:cNvSpPr>
          <p:nvPr/>
        </p:nvSpPr>
        <p:spPr>
          <a:xfrm>
            <a:off x="904875" y="4705350"/>
            <a:ext cx="10382250" cy="790575"/>
          </a:xfrm>
          <a:prstGeom prst="roundRect">
            <a:avLst>
              <a:gd name="adj" fmla="val 14458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190A37BF-8B0C-4F01-9B9C-40653DD83299}"/>
              </a:ext>
            </a:extLst>
          </p:cNvPr>
          <p:cNvSpPr>
            <a:spLocks noGrp="1"/>
          </p:cNvSpPr>
          <p:nvPr/>
        </p:nvSpPr>
        <p:spPr>
          <a:xfrm>
            <a:off x="1143000" y="4848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A6807C9-8A7A-4A90-A689-AD45F71DC857}"/>
              </a:ext>
            </a:extLst>
          </p:cNvPr>
          <p:cNvSpPr>
            <a:spLocks noGrp="1"/>
          </p:cNvSpPr>
          <p:nvPr/>
        </p:nvSpPr>
        <p:spPr>
          <a:xfrm>
            <a:off x="1143000" y="49149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E5B1F8EB-5314-41C7-AFE5-9894BA0500B7}"/>
              </a:ext>
            </a:extLst>
          </p:cNvPr>
          <p:cNvSpPr>
            <a:spLocks noGrp="1"/>
          </p:cNvSpPr>
          <p:nvPr/>
        </p:nvSpPr>
        <p:spPr>
          <a:xfrm>
            <a:off x="1905000" y="4867275"/>
            <a:ext cx="2095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Significato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F896E4E-A577-41A8-8C1C-8F8C81C34E34}"/>
              </a:ext>
            </a:extLst>
          </p:cNvPr>
          <p:cNvSpPr>
            <a:spLocks noGrp="1"/>
          </p:cNvSpPr>
          <p:nvPr/>
        </p:nvSpPr>
        <p:spPr>
          <a:xfrm>
            <a:off x="4191000" y="4819650"/>
            <a:ext cx="65722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Quanto il lavoratore riconosce il valore del proprio contributo</a:t>
            </a:r>
          </a:p>
        </p:txBody>
      </p:sp>
    </p:spTree>
    <p:extLst>
      <p:ext uri="{BB962C8B-B14F-4D97-AF65-F5344CB8AC3E}">
        <p14:creationId xmlns:p14="http://schemas.microsoft.com/office/powerpoint/2010/main" val="11407639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tangolo 27">
            <a:extLst>
              <a:ext uri="{FF2B5EF4-FFF2-40B4-BE49-F238E27FC236}">
                <a16:creationId xmlns:a16="http://schemas.microsoft.com/office/drawing/2014/main" id="{820311FE-45DE-4B2F-B43C-B51795A836D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3E2F1D0-14D3-4565-BFA9-E237D9C1A507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NUOVE ASPETTATIVE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E505F8C5-00EF-43B3-AFD3-580875EA6A59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Il lavoro ibrido richiede un nuovo patto organizzativo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2041531-9BE8-4CC1-BC18-F27DE6BFB2D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3AA1E78-591D-429E-87D6-1291E11597ED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9D53245-FD0E-4A2B-AC8B-068027A76AC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12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D854F189-3D4F-4BCA-87C1-114A7C03C9E8}"/>
              </a:ext>
            </a:extLst>
          </p:cNvPr>
          <p:cNvSpPr>
            <a:spLocks noGrp="1"/>
          </p:cNvSpPr>
          <p:nvPr/>
        </p:nvSpPr>
        <p:spPr>
          <a:xfrm>
            <a:off x="619125" y="1952625"/>
            <a:ext cx="2571750" cy="30480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36D15E4-C584-4E5F-B223-ED7FEA70866F}"/>
              </a:ext>
            </a:extLst>
          </p:cNvPr>
          <p:cNvSpPr>
            <a:spLocks noGrp="1"/>
          </p:cNvSpPr>
          <p:nvPr/>
        </p:nvSpPr>
        <p:spPr>
          <a:xfrm>
            <a:off x="1657350" y="22383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4237A1E-405C-44DB-B591-2261AF77628B}"/>
              </a:ext>
            </a:extLst>
          </p:cNvPr>
          <p:cNvSpPr>
            <a:spLocks noGrp="1"/>
          </p:cNvSpPr>
          <p:nvPr/>
        </p:nvSpPr>
        <p:spPr>
          <a:xfrm>
            <a:off x="1657350" y="23050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CD0FD74-9D3E-49A3-8C05-BA8A942053BF}"/>
              </a:ext>
            </a:extLst>
          </p:cNvPr>
          <p:cNvSpPr>
            <a:spLocks noGrp="1"/>
          </p:cNvSpPr>
          <p:nvPr/>
        </p:nvSpPr>
        <p:spPr>
          <a:xfrm>
            <a:off x="857250" y="309562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Spazio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CE09C4C-6303-4B8B-B132-A9AF62BF9F3F}"/>
              </a:ext>
            </a:extLst>
          </p:cNvPr>
          <p:cNvSpPr>
            <a:spLocks noGrp="1"/>
          </p:cNvSpPr>
          <p:nvPr/>
        </p:nvSpPr>
        <p:spPr>
          <a:xfrm>
            <a:off x="885825" y="3714750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Presenza scelta in base al lavoro da svolgere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2C290827-9A10-4D44-AB91-B0E68A926A90}"/>
              </a:ext>
            </a:extLst>
          </p:cNvPr>
          <p:cNvSpPr>
            <a:spLocks noGrp="1"/>
          </p:cNvSpPr>
          <p:nvPr/>
        </p:nvSpPr>
        <p:spPr>
          <a:xfrm>
            <a:off x="3524250" y="1952625"/>
            <a:ext cx="2571750" cy="30480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86523EC-FB5B-45FA-AA73-6175F1D1AE54}"/>
              </a:ext>
            </a:extLst>
          </p:cNvPr>
          <p:cNvSpPr>
            <a:spLocks noGrp="1"/>
          </p:cNvSpPr>
          <p:nvPr/>
        </p:nvSpPr>
        <p:spPr>
          <a:xfrm>
            <a:off x="4562475" y="22383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9AB85860-50FB-4C51-BD9A-474517ACEEBF}"/>
              </a:ext>
            </a:extLst>
          </p:cNvPr>
          <p:cNvSpPr>
            <a:spLocks noGrp="1"/>
          </p:cNvSpPr>
          <p:nvPr/>
        </p:nvSpPr>
        <p:spPr>
          <a:xfrm>
            <a:off x="4562475" y="23050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A5A7198-6C4C-41F4-AA34-E973322DFA61}"/>
              </a:ext>
            </a:extLst>
          </p:cNvPr>
          <p:cNvSpPr>
            <a:spLocks noGrp="1"/>
          </p:cNvSpPr>
          <p:nvPr/>
        </p:nvSpPr>
        <p:spPr>
          <a:xfrm>
            <a:off x="3762375" y="309562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Tempo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AF9D439-7190-4939-95F6-DC806DF86D5A}"/>
              </a:ext>
            </a:extLst>
          </p:cNvPr>
          <p:cNvSpPr>
            <a:spLocks noGrp="1"/>
          </p:cNvSpPr>
          <p:nvPr/>
        </p:nvSpPr>
        <p:spPr>
          <a:xfrm>
            <a:off x="3790950" y="3714750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Flessibilità accompagnata da confini chiari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C42899D5-0E9E-460D-8155-AA5ED809E5C4}"/>
              </a:ext>
            </a:extLst>
          </p:cNvPr>
          <p:cNvSpPr>
            <a:spLocks noGrp="1"/>
          </p:cNvSpPr>
          <p:nvPr/>
        </p:nvSpPr>
        <p:spPr>
          <a:xfrm>
            <a:off x="6429375" y="1952625"/>
            <a:ext cx="2571750" cy="30480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1C8E6716-5FDC-4BAA-B185-5C9C89FD4CC1}"/>
              </a:ext>
            </a:extLst>
          </p:cNvPr>
          <p:cNvSpPr>
            <a:spLocks noGrp="1"/>
          </p:cNvSpPr>
          <p:nvPr/>
        </p:nvSpPr>
        <p:spPr>
          <a:xfrm>
            <a:off x="7467600" y="22383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F92C0D4-A5AE-4231-A044-A2F160DA6D1D}"/>
              </a:ext>
            </a:extLst>
          </p:cNvPr>
          <p:cNvSpPr>
            <a:spLocks noGrp="1"/>
          </p:cNvSpPr>
          <p:nvPr/>
        </p:nvSpPr>
        <p:spPr>
          <a:xfrm>
            <a:off x="7467600" y="23050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60BF88F-BC7E-4807-A5FE-B007C5FA3149}"/>
              </a:ext>
            </a:extLst>
          </p:cNvPr>
          <p:cNvSpPr>
            <a:spLocks noGrp="1"/>
          </p:cNvSpPr>
          <p:nvPr/>
        </p:nvSpPr>
        <p:spPr>
          <a:xfrm>
            <a:off x="6667500" y="309562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Coordinamento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276762E-DA06-4514-ADC3-FC7B2FF91045}"/>
              </a:ext>
            </a:extLst>
          </p:cNvPr>
          <p:cNvSpPr>
            <a:spLocks noGrp="1"/>
          </p:cNvSpPr>
          <p:nvPr/>
        </p:nvSpPr>
        <p:spPr>
          <a:xfrm>
            <a:off x="6696075" y="3714750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Rituali condivisi e accesso equo alle informazioni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885BD9E1-5F6B-4C38-96B4-90944A4AF4DE}"/>
              </a:ext>
            </a:extLst>
          </p:cNvPr>
          <p:cNvSpPr>
            <a:spLocks noGrp="1"/>
          </p:cNvSpPr>
          <p:nvPr/>
        </p:nvSpPr>
        <p:spPr>
          <a:xfrm>
            <a:off x="9334500" y="1952625"/>
            <a:ext cx="2571750" cy="3048000"/>
          </a:xfrm>
          <a:prstGeom prst="roundRect">
            <a:avLst>
              <a:gd name="adj" fmla="val 4444"/>
            </a:avLst>
          </a:prstGeom>
          <a:solidFill>
            <a:srgbClr val="123B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D13F50B0-9A47-4134-8EE2-D75240012786}"/>
              </a:ext>
            </a:extLst>
          </p:cNvPr>
          <p:cNvSpPr>
            <a:spLocks noGrp="1"/>
          </p:cNvSpPr>
          <p:nvPr/>
        </p:nvSpPr>
        <p:spPr>
          <a:xfrm>
            <a:off x="10372725" y="22383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DF7ABB8B-306B-4323-87AB-F5C100EA7771}"/>
              </a:ext>
            </a:extLst>
          </p:cNvPr>
          <p:cNvSpPr>
            <a:spLocks noGrp="1"/>
          </p:cNvSpPr>
          <p:nvPr/>
        </p:nvSpPr>
        <p:spPr>
          <a:xfrm>
            <a:off x="10372725" y="23050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D49227B-6033-4C92-8E2A-EB912BDAF4EE}"/>
              </a:ext>
            </a:extLst>
          </p:cNvPr>
          <p:cNvSpPr>
            <a:spLocks noGrp="1"/>
          </p:cNvSpPr>
          <p:nvPr/>
        </p:nvSpPr>
        <p:spPr>
          <a:xfrm>
            <a:off x="9572625" y="3095625"/>
            <a:ext cx="2095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Valutazione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1BD1E2F4-ADC3-4534-8E12-2DF4509E3326}"/>
              </a:ext>
            </a:extLst>
          </p:cNvPr>
          <p:cNvSpPr>
            <a:spLocks noGrp="1"/>
          </p:cNvSpPr>
          <p:nvPr/>
        </p:nvSpPr>
        <p:spPr>
          <a:xfrm>
            <a:off x="9601200" y="3714750"/>
            <a:ext cx="20383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DDF0EA"/>
                </a:solidFill>
              </a:defRPr>
            </a:defPPr>
          </a:lstStyle>
          <a:p>
            <a:pPr>
              <a:defRPr sz="1125" b="0">
                <a:solidFill>
                  <a:srgbClr val="DDF0EA"/>
                </a:solidFill>
              </a:defRPr>
            </a:pPr>
            <a:r>
              <a:rPr sz="1125" b="0">
                <a:solidFill>
                  <a:srgbClr val="DDF0EA"/>
                </a:solidFill>
              </a:rPr>
              <a:t>Risultati e qualità contano più della visibilità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099C8CD5-6B78-43E4-8BEC-405BCD4B603A}"/>
              </a:ext>
            </a:extLst>
          </p:cNvPr>
          <p:cNvSpPr>
            <a:spLocks noGrp="1"/>
          </p:cNvSpPr>
          <p:nvPr/>
        </p:nvSpPr>
        <p:spPr>
          <a:xfrm>
            <a:off x="2000250" y="5572125"/>
            <a:ext cx="8191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3B3A"/>
                </a:solidFill>
              </a:defRPr>
            </a:defPPr>
          </a:lstStyle>
          <a:p>
            <a:pPr>
              <a:defRPr sz="1275" b="1">
                <a:solidFill>
                  <a:srgbClr val="123B3A"/>
                </a:solidFill>
              </a:defRPr>
            </a:pPr>
            <a:r>
              <a:rPr sz="1275" b="1">
                <a:solidFill>
                  <a:srgbClr val="123B3A"/>
                </a:solidFill>
              </a:rPr>
              <a:t>La flessibilità funziona quando regole, strumenti e responsabilità risultano comprensibili.</a:t>
            </a:r>
          </a:p>
        </p:txBody>
      </p:sp>
    </p:spTree>
    <p:extLst>
      <p:ext uri="{BB962C8B-B14F-4D97-AF65-F5344CB8AC3E}">
        <p14:creationId xmlns:p14="http://schemas.microsoft.com/office/powerpoint/2010/main" val="1155627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6C3B99FA-1236-44CC-969B-8D28E17CAF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8BF68DE-84BF-4287-904F-96828339480C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FORZA LAVORO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8EB4D79-0CE3-474D-9F30-20CF40BE7450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Demografia e stili di vita ampliano la varietà dei bisogni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6961E9BB-C3C9-4711-9509-58841FFE696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61A675A-11FA-4A18-B648-A50E54B7AA9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E0E64C2-5DD0-4B5F-AB86-030EE85C625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13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6DD792A-A08C-4FD4-A0BC-182D52DD7E9A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18B20ACF-A8AE-4966-AED4-8BD964892F0E}"/>
              </a:ext>
            </a:extLst>
          </p:cNvPr>
          <p:cNvSpPr>
            <a:spLocks noGrp="1"/>
          </p:cNvSpPr>
          <p:nvPr/>
        </p:nvSpPr>
        <p:spPr>
          <a:xfrm>
            <a:off x="666750" y="1714500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9588474-B10C-4405-A74A-BAFC218CA913}"/>
              </a:ext>
            </a:extLst>
          </p:cNvPr>
          <p:cNvSpPr>
            <a:spLocks noGrp="1"/>
          </p:cNvSpPr>
          <p:nvPr/>
        </p:nvSpPr>
        <p:spPr>
          <a:xfrm>
            <a:off x="895350" y="1885950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Donne e doppia carriera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D2533D8-3BC4-4375-9796-8F6DB4E6360A}"/>
              </a:ext>
            </a:extLst>
          </p:cNvPr>
          <p:cNvSpPr>
            <a:spLocks noGrp="1"/>
          </p:cNvSpPr>
          <p:nvPr/>
        </p:nvSpPr>
        <p:spPr>
          <a:xfrm>
            <a:off x="895350" y="2362200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Servizi di cura, conciliazione e pari opportunità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B6D78680-14CD-4B40-9AF4-D93832249D6C}"/>
              </a:ext>
            </a:extLst>
          </p:cNvPr>
          <p:cNvSpPr>
            <a:spLocks noGrp="1"/>
          </p:cNvSpPr>
          <p:nvPr/>
        </p:nvSpPr>
        <p:spPr>
          <a:xfrm>
            <a:off x="6381750" y="1714500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A1F26F8-264B-4815-9451-F3F4B2189F7B}"/>
              </a:ext>
            </a:extLst>
          </p:cNvPr>
          <p:cNvSpPr>
            <a:spLocks noGrp="1"/>
          </p:cNvSpPr>
          <p:nvPr/>
        </p:nvSpPr>
        <p:spPr>
          <a:xfrm>
            <a:off x="6381750" y="1714500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CEFECFB-066F-4743-A4B7-B12E693559D9}"/>
              </a:ext>
            </a:extLst>
          </p:cNvPr>
          <p:cNvSpPr>
            <a:spLocks noGrp="1"/>
          </p:cNvSpPr>
          <p:nvPr/>
        </p:nvSpPr>
        <p:spPr>
          <a:xfrm>
            <a:off x="6610350" y="1885950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Lavoratori maturi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BA28A01-0332-4F27-9A5D-F9341D8FBD53}"/>
              </a:ext>
            </a:extLst>
          </p:cNvPr>
          <p:cNvSpPr>
            <a:spLocks noGrp="1"/>
          </p:cNvSpPr>
          <p:nvPr/>
        </p:nvSpPr>
        <p:spPr>
          <a:xfrm>
            <a:off x="6610350" y="2362200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Salute, aggiornamento e trasferimento delle conoscenze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079E8F70-5FB6-4A9B-AEC0-5AD602A1F923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A0AAA23C-D35D-454C-B3AB-0C52B4F737EA}"/>
              </a:ext>
            </a:extLst>
          </p:cNvPr>
          <p:cNvSpPr>
            <a:spLocks noGrp="1"/>
          </p:cNvSpPr>
          <p:nvPr/>
        </p:nvSpPr>
        <p:spPr>
          <a:xfrm>
            <a:off x="666750" y="3476625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E36BA1E-E0C7-4CF9-9FBE-8FE2A68D03F1}"/>
              </a:ext>
            </a:extLst>
          </p:cNvPr>
          <p:cNvSpPr>
            <a:spLocks noGrp="1"/>
          </p:cNvSpPr>
          <p:nvPr/>
        </p:nvSpPr>
        <p:spPr>
          <a:xfrm>
            <a:off x="895350" y="3648075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Generazioni diverse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CCD9C1B-6A7B-43CB-8D6E-EF36DF0B8EE0}"/>
              </a:ext>
            </a:extLst>
          </p:cNvPr>
          <p:cNvSpPr>
            <a:spLocks noGrp="1"/>
          </p:cNvSpPr>
          <p:nvPr/>
        </p:nvSpPr>
        <p:spPr>
          <a:xfrm>
            <a:off x="895350" y="4124325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Aspettative differenti su carriera, feedback e autonomia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FBC9A3EC-6724-4CD1-B098-62C6573DE77D}"/>
              </a:ext>
            </a:extLst>
          </p:cNvPr>
          <p:cNvSpPr>
            <a:spLocks noGrp="1"/>
          </p:cNvSpPr>
          <p:nvPr/>
        </p:nvSpPr>
        <p:spPr>
          <a:xfrm>
            <a:off x="6381750" y="3476625"/>
            <a:ext cx="5143500" cy="142875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07C6DD63-CE69-497A-B0ED-EE7CCDDFFBF4}"/>
              </a:ext>
            </a:extLst>
          </p:cNvPr>
          <p:cNvSpPr>
            <a:spLocks noGrp="1"/>
          </p:cNvSpPr>
          <p:nvPr/>
        </p:nvSpPr>
        <p:spPr>
          <a:xfrm>
            <a:off x="6381750" y="3476625"/>
            <a:ext cx="66675" cy="1428750"/>
          </a:xfrm>
          <a:prstGeom prst="roundRect">
            <a:avLst>
              <a:gd name="adj" fmla="val 50000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3EFD437C-6C1E-4DB6-97BF-32C18C2CFBD0}"/>
              </a:ext>
            </a:extLst>
          </p:cNvPr>
          <p:cNvSpPr>
            <a:spLocks noGrp="1"/>
          </p:cNvSpPr>
          <p:nvPr/>
        </p:nvSpPr>
        <p:spPr>
          <a:xfrm>
            <a:off x="6610350" y="3648075"/>
            <a:ext cx="4705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123B3A"/>
                </a:solidFill>
              </a:defRPr>
            </a:defPPr>
          </a:lstStyle>
          <a:p>
            <a:pPr>
              <a:defRPr sz="1425" b="1">
                <a:solidFill>
                  <a:srgbClr val="123B3A"/>
                </a:solidFill>
              </a:defRPr>
            </a:pPr>
            <a:r>
              <a:rPr sz="1425" b="1">
                <a:solidFill>
                  <a:srgbClr val="123B3A"/>
                </a:solidFill>
              </a:rPr>
              <a:t>Minoranze e migrazioni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E4304F2-2C26-4F92-87A7-9C0D83B25162}"/>
              </a:ext>
            </a:extLst>
          </p:cNvPr>
          <p:cNvSpPr>
            <a:spLocks noGrp="1"/>
          </p:cNvSpPr>
          <p:nvPr/>
        </p:nvSpPr>
        <p:spPr>
          <a:xfrm>
            <a:off x="6610350" y="4124325"/>
            <a:ext cx="470535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47775"/>
                </a:solidFill>
              </a:defRPr>
            </a:defPPr>
          </a:lstStyle>
          <a:p>
            <a:pPr>
              <a:defRPr sz="1125" b="0">
                <a:solidFill>
                  <a:srgbClr val="647775"/>
                </a:solidFill>
              </a:defRPr>
            </a:pPr>
            <a:r>
              <a:rPr sz="1125" b="0">
                <a:solidFill>
                  <a:srgbClr val="647775"/>
                </a:solidFill>
              </a:rPr>
              <a:t>Inclusione, lingua e accesso equo alle opportunità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167BCDEE-710A-49C6-A651-56D0A7E5DEE4}"/>
              </a:ext>
            </a:extLst>
          </p:cNvPr>
          <p:cNvSpPr>
            <a:spLocks noGrp="1"/>
          </p:cNvSpPr>
          <p:nvPr/>
        </p:nvSpPr>
        <p:spPr>
          <a:xfrm>
            <a:off x="1666875" y="5524500"/>
            <a:ext cx="8858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3B3A"/>
                </a:solidFill>
              </a:defRPr>
            </a:defPPr>
          </a:lstStyle>
          <a:p>
            <a:pPr>
              <a:defRPr sz="1275" b="1">
                <a:solidFill>
                  <a:srgbClr val="123B3A"/>
                </a:solidFill>
              </a:defRPr>
            </a:pPr>
            <a:r>
              <a:rPr sz="1275" b="1">
                <a:solidFill>
                  <a:srgbClr val="123B3A"/>
                </a:solidFill>
              </a:rPr>
              <a:t>Politiche uguali per tutti possono produrre effetti diseguali su gruppi con condizioni differenti.</a:t>
            </a:r>
          </a:p>
        </p:txBody>
      </p:sp>
    </p:spTree>
    <p:extLst>
      <p:ext uri="{BB962C8B-B14F-4D97-AF65-F5344CB8AC3E}">
        <p14:creationId xmlns:p14="http://schemas.microsoft.com/office/powerpoint/2010/main" val="10476587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AA74A524-EA10-44D0-B91D-5B44CAB702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CBCC11C-151F-4AE7-8867-6B3276450ADE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ASPETTATIVE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A38B06B-7347-4082-8C0A-3C4AC56CB545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Più istruzione accresce autonomia, partecipazione e richiesta di senso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79E1A74-A99F-4335-AC73-6149F0DBF142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88F0231-31CA-4A1A-9CB9-D40673528EB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5166E0E0-A9FF-4707-9212-F1E062DE045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14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CCC427F-F42C-41A3-BB7E-F5E04248183E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3381375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F8BD0E1-92F3-4680-A089-DBC171F4D808}"/>
              </a:ext>
            </a:extLst>
          </p:cNvPr>
          <p:cNvSpPr>
            <a:spLocks noGrp="1"/>
          </p:cNvSpPr>
          <p:nvPr/>
        </p:nvSpPr>
        <p:spPr>
          <a:xfrm>
            <a:off x="22479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88F65A9-6F6B-49EA-BF25-E5591874ACBC}"/>
              </a:ext>
            </a:extLst>
          </p:cNvPr>
          <p:cNvSpPr>
            <a:spLocks noGrp="1"/>
          </p:cNvSpPr>
          <p:nvPr/>
        </p:nvSpPr>
        <p:spPr>
          <a:xfrm>
            <a:off x="22479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E1A9D7F-9355-4544-9CDB-0F32D5AC03D8}"/>
              </a:ext>
            </a:extLst>
          </p:cNvPr>
          <p:cNvSpPr>
            <a:spLocks noGrp="1"/>
          </p:cNvSpPr>
          <p:nvPr/>
        </p:nvSpPr>
        <p:spPr>
          <a:xfrm>
            <a:off x="1190625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23B3A"/>
                </a:solidFill>
              </a:defRPr>
            </a:defPPr>
          </a:lstStyle>
          <a:p>
            <a:pPr>
              <a:defRPr sz="1500" b="1">
                <a:solidFill>
                  <a:srgbClr val="123B3A"/>
                </a:solidFill>
              </a:defRPr>
            </a:pPr>
            <a:r>
              <a:rPr sz="1500" b="1">
                <a:solidFill>
                  <a:srgbClr val="123B3A"/>
                </a:solidFill>
              </a:rPr>
              <a:t>Istruzione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9D652C0B-9125-4FF6-8EFA-0F0E0C7E3912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25241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775"/>
                </a:solidFill>
              </a:defRPr>
            </a:defPPr>
          </a:lstStyle>
          <a:p>
            <a:pPr>
              <a:defRPr sz="1200" b="0">
                <a:solidFill>
                  <a:srgbClr val="647775"/>
                </a:solidFill>
              </a:defRPr>
            </a:pPr>
            <a:r>
              <a:rPr sz="1200" b="0">
                <a:solidFill>
                  <a:srgbClr val="647775"/>
                </a:solidFill>
              </a:rPr>
              <a:t>Competenze più elevate aumentano le attese verso contenuti e sviluppo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7FADE90-03D3-45D7-BD3F-C38C6D032ADB}"/>
              </a:ext>
            </a:extLst>
          </p:cNvPr>
          <p:cNvSpPr>
            <a:spLocks noGrp="1"/>
          </p:cNvSpPr>
          <p:nvPr/>
        </p:nvSpPr>
        <p:spPr>
          <a:xfrm>
            <a:off x="4572000" y="1952625"/>
            <a:ext cx="3381375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0EE8BD5E-FBE9-421D-B493-4667098142ED}"/>
              </a:ext>
            </a:extLst>
          </p:cNvPr>
          <p:cNvSpPr>
            <a:spLocks noGrp="1"/>
          </p:cNvSpPr>
          <p:nvPr/>
        </p:nvSpPr>
        <p:spPr>
          <a:xfrm>
            <a:off x="60102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052EA2F-FF5B-4DC8-9508-05D03C8E61F3}"/>
              </a:ext>
            </a:extLst>
          </p:cNvPr>
          <p:cNvSpPr>
            <a:spLocks noGrp="1"/>
          </p:cNvSpPr>
          <p:nvPr/>
        </p:nvSpPr>
        <p:spPr>
          <a:xfrm>
            <a:off x="60102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9675F24-FD63-4F65-B19E-3F1A6594A75F}"/>
              </a:ext>
            </a:extLst>
          </p:cNvPr>
          <p:cNvSpPr>
            <a:spLocks noGrp="1"/>
          </p:cNvSpPr>
          <p:nvPr/>
        </p:nvSpPr>
        <p:spPr>
          <a:xfrm>
            <a:off x="4953000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23B3A"/>
                </a:solidFill>
              </a:defRPr>
            </a:defPPr>
          </a:lstStyle>
          <a:p>
            <a:pPr>
              <a:defRPr sz="1500" b="1">
                <a:solidFill>
                  <a:srgbClr val="123B3A"/>
                </a:solidFill>
              </a:defRPr>
            </a:pPr>
            <a:r>
              <a:rPr sz="1500" b="1">
                <a:solidFill>
                  <a:srgbClr val="123B3A"/>
                </a:solidFill>
              </a:rPr>
              <a:t>Partecipazione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9C3BAD3-FCC2-480C-96EE-71F89BCE6679}"/>
              </a:ext>
            </a:extLst>
          </p:cNvPr>
          <p:cNvSpPr>
            <a:spLocks noGrp="1"/>
          </p:cNvSpPr>
          <p:nvPr/>
        </p:nvSpPr>
        <p:spPr>
          <a:xfrm>
            <a:off x="5000625" y="3714750"/>
            <a:ext cx="25241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775"/>
                </a:solidFill>
              </a:defRPr>
            </a:defPPr>
          </a:lstStyle>
          <a:p>
            <a:pPr>
              <a:defRPr sz="1200" b="0">
                <a:solidFill>
                  <a:srgbClr val="647775"/>
                </a:solidFill>
              </a:defRPr>
            </a:pPr>
            <a:r>
              <a:rPr sz="1200" b="0">
                <a:solidFill>
                  <a:srgbClr val="647775"/>
                </a:solidFill>
              </a:rPr>
              <a:t>Le persone chiedono accesso alle decisioni che riguardano il lavoro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80BFD86-3715-424A-801B-C1AD53C8A5C0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381375" cy="28575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84FA7899-C894-4672-80FA-F6DFCF7A7F00}"/>
              </a:ext>
            </a:extLst>
          </p:cNvPr>
          <p:cNvSpPr>
            <a:spLocks noGrp="1"/>
          </p:cNvSpPr>
          <p:nvPr/>
        </p:nvSpPr>
        <p:spPr>
          <a:xfrm>
            <a:off x="97726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99883A68-D447-4E2C-939E-7F53D0802E10}"/>
              </a:ext>
            </a:extLst>
          </p:cNvPr>
          <p:cNvSpPr>
            <a:spLocks noGrp="1"/>
          </p:cNvSpPr>
          <p:nvPr/>
        </p:nvSpPr>
        <p:spPr>
          <a:xfrm>
            <a:off x="97726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954A6EC0-933D-4CA3-85BD-6741957CD6DF}"/>
              </a:ext>
            </a:extLst>
          </p:cNvPr>
          <p:cNvSpPr>
            <a:spLocks noGrp="1"/>
          </p:cNvSpPr>
          <p:nvPr/>
        </p:nvSpPr>
        <p:spPr>
          <a:xfrm>
            <a:off x="8715375" y="3048000"/>
            <a:ext cx="2619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123B3A"/>
                </a:solidFill>
              </a:defRPr>
            </a:defPPr>
          </a:lstStyle>
          <a:p>
            <a:pPr>
              <a:defRPr sz="1500" b="1">
                <a:solidFill>
                  <a:srgbClr val="123B3A"/>
                </a:solidFill>
              </a:defRPr>
            </a:pPr>
            <a:r>
              <a:rPr sz="1500" b="1">
                <a:solidFill>
                  <a:srgbClr val="123B3A"/>
                </a:solidFill>
              </a:rPr>
              <a:t>Rappresentanza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4DCB17B-8919-4324-B858-3FAA7DBC1025}"/>
              </a:ext>
            </a:extLst>
          </p:cNvPr>
          <p:cNvSpPr>
            <a:spLocks noGrp="1"/>
          </p:cNvSpPr>
          <p:nvPr/>
        </p:nvSpPr>
        <p:spPr>
          <a:xfrm>
            <a:off x="8763000" y="3714750"/>
            <a:ext cx="2524125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47775"/>
                </a:solidFill>
              </a:defRPr>
            </a:defPPr>
          </a:lstStyle>
          <a:p>
            <a:pPr>
              <a:defRPr sz="1200" b="0">
                <a:solidFill>
                  <a:srgbClr val="647775"/>
                </a:solidFill>
              </a:defRPr>
            </a:pPr>
            <a:r>
              <a:rPr sz="1200" b="0">
                <a:solidFill>
                  <a:srgbClr val="647775"/>
                </a:solidFill>
              </a:rPr>
              <a:t>La voce collettiva cambia forme e ambiti di intervento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C681E4CD-CBE0-40A1-AB0E-7700ACB0B6BB}"/>
              </a:ext>
            </a:extLst>
          </p:cNvPr>
          <p:cNvSpPr>
            <a:spLocks noGrp="1"/>
          </p:cNvSpPr>
          <p:nvPr/>
        </p:nvSpPr>
        <p:spPr>
          <a:xfrm>
            <a:off x="2476500" y="5334000"/>
            <a:ext cx="7239000" cy="533400"/>
          </a:xfrm>
          <a:prstGeom prst="roundRect">
            <a:avLst>
              <a:gd name="adj" fmla="val 21429"/>
            </a:avLst>
          </a:prstGeom>
          <a:solidFill>
            <a:srgbClr val="DDF0E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AEF5C489-35E8-41F5-A85E-3D341FAAF41B}"/>
              </a:ext>
            </a:extLst>
          </p:cNvPr>
          <p:cNvSpPr>
            <a:spLocks noGrp="1"/>
          </p:cNvSpPr>
          <p:nvPr/>
        </p:nvSpPr>
        <p:spPr>
          <a:xfrm>
            <a:off x="2762250" y="5467350"/>
            <a:ext cx="666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123B3A"/>
                </a:solidFill>
              </a:defRPr>
            </a:defPPr>
          </a:lstStyle>
          <a:p>
            <a:pPr>
              <a:defRPr sz="1275" b="1">
                <a:solidFill>
                  <a:srgbClr val="123B3A"/>
                </a:solidFill>
              </a:defRPr>
            </a:pPr>
            <a:r>
              <a:rPr sz="1275" b="1">
                <a:solidFill>
                  <a:srgbClr val="123B3A"/>
                </a:solidFill>
              </a:rPr>
              <a:t>La relazione di lavoro include riconoscimento, ascolto e possibilità di incidere.</a:t>
            </a:r>
          </a:p>
        </p:txBody>
      </p:sp>
    </p:spTree>
    <p:extLst>
      <p:ext uri="{BB962C8B-B14F-4D97-AF65-F5344CB8AC3E}">
        <p14:creationId xmlns:p14="http://schemas.microsoft.com/office/powerpoint/2010/main" val="8193994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ttangolo 38">
            <a:extLst>
              <a:ext uri="{FF2B5EF4-FFF2-40B4-BE49-F238E27FC236}">
                <a16:creationId xmlns:a16="http://schemas.microsoft.com/office/drawing/2014/main" id="{2FBD3E70-79C6-45F8-829B-EE0BCB6094F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8BA8941-9D7D-4680-A850-A80C28548974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QUALITÀ DEL LAVORO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1EB4E49-7A88-4ACF-A7EC-B553019B70D8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Otto criteri per valutare la vita lavorativa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B4BEB52-6325-4976-91FA-476D1095C1E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31A327F-AD2A-46C3-9C0A-3DA384E3377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BBB9487-2C01-42FF-98E2-7765B0B3617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15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D689DBB-2596-4660-99F3-FA6E01FC4973}"/>
              </a:ext>
            </a:extLst>
          </p:cNvPr>
          <p:cNvSpPr>
            <a:spLocks noGrp="1"/>
          </p:cNvSpPr>
          <p:nvPr/>
        </p:nvSpPr>
        <p:spPr>
          <a:xfrm>
            <a:off x="762000" y="1571625"/>
            <a:ext cx="51435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97F2B10-AC65-4F07-9BCD-976EC0BA6523}"/>
              </a:ext>
            </a:extLst>
          </p:cNvPr>
          <p:cNvSpPr>
            <a:spLocks noGrp="1"/>
          </p:cNvSpPr>
          <p:nvPr/>
        </p:nvSpPr>
        <p:spPr>
          <a:xfrm>
            <a:off x="933450" y="17335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072A87C-7AE9-4C31-B5CE-47B4D95856D9}"/>
              </a:ext>
            </a:extLst>
          </p:cNvPr>
          <p:cNvSpPr>
            <a:spLocks noGrp="1"/>
          </p:cNvSpPr>
          <p:nvPr/>
        </p:nvSpPr>
        <p:spPr>
          <a:xfrm>
            <a:off x="933450" y="18002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F97A253B-EB20-4B2E-8BE5-EE42F1603485}"/>
              </a:ext>
            </a:extLst>
          </p:cNvPr>
          <p:cNvSpPr>
            <a:spLocks noGrp="1"/>
          </p:cNvSpPr>
          <p:nvPr/>
        </p:nvSpPr>
        <p:spPr>
          <a:xfrm>
            <a:off x="1619250" y="1752600"/>
            <a:ext cx="3905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Equità retributiva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F5CCFFAC-8548-4092-8890-558985A4D637}"/>
              </a:ext>
            </a:extLst>
          </p:cNvPr>
          <p:cNvSpPr>
            <a:spLocks noGrp="1"/>
          </p:cNvSpPr>
          <p:nvPr/>
        </p:nvSpPr>
        <p:spPr>
          <a:xfrm>
            <a:off x="6334125" y="1571625"/>
            <a:ext cx="51435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FD9EFE2-0658-4122-94FE-3ECF55E83F09}"/>
              </a:ext>
            </a:extLst>
          </p:cNvPr>
          <p:cNvSpPr>
            <a:spLocks noGrp="1"/>
          </p:cNvSpPr>
          <p:nvPr/>
        </p:nvSpPr>
        <p:spPr>
          <a:xfrm>
            <a:off x="6505575" y="17335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93A9D36-4903-4A4D-B82E-69A05508D793}"/>
              </a:ext>
            </a:extLst>
          </p:cNvPr>
          <p:cNvSpPr>
            <a:spLocks noGrp="1"/>
          </p:cNvSpPr>
          <p:nvPr/>
        </p:nvSpPr>
        <p:spPr>
          <a:xfrm>
            <a:off x="6505575" y="18002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CF4B3D4-7B83-46DD-9042-27888E4C7198}"/>
              </a:ext>
            </a:extLst>
          </p:cNvPr>
          <p:cNvSpPr>
            <a:spLocks noGrp="1"/>
          </p:cNvSpPr>
          <p:nvPr/>
        </p:nvSpPr>
        <p:spPr>
          <a:xfrm>
            <a:off x="7191375" y="1752600"/>
            <a:ext cx="3905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Salute e sicurezza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DC6504F1-3310-4249-8EBE-AF999D307663}"/>
              </a:ext>
            </a:extLst>
          </p:cNvPr>
          <p:cNvSpPr>
            <a:spLocks noGrp="1"/>
          </p:cNvSpPr>
          <p:nvPr/>
        </p:nvSpPr>
        <p:spPr>
          <a:xfrm>
            <a:off x="762000" y="2638425"/>
            <a:ext cx="51435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5D12FE22-8429-4968-B036-B3448F1EC077}"/>
              </a:ext>
            </a:extLst>
          </p:cNvPr>
          <p:cNvSpPr>
            <a:spLocks noGrp="1"/>
          </p:cNvSpPr>
          <p:nvPr/>
        </p:nvSpPr>
        <p:spPr>
          <a:xfrm>
            <a:off x="933450" y="2800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386ED95-CB84-42B9-BAD0-C9BA7B5CB8C7}"/>
              </a:ext>
            </a:extLst>
          </p:cNvPr>
          <p:cNvSpPr>
            <a:spLocks noGrp="1"/>
          </p:cNvSpPr>
          <p:nvPr/>
        </p:nvSpPr>
        <p:spPr>
          <a:xfrm>
            <a:off x="933450" y="28670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4E13CB2-D361-4C48-ABF9-8F2BC96A0B26}"/>
              </a:ext>
            </a:extLst>
          </p:cNvPr>
          <p:cNvSpPr>
            <a:spLocks noGrp="1"/>
          </p:cNvSpPr>
          <p:nvPr/>
        </p:nvSpPr>
        <p:spPr>
          <a:xfrm>
            <a:off x="1619250" y="2819400"/>
            <a:ext cx="3905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Sviluppo delle capacità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613569ED-CF15-428F-93D0-442BB4125F4C}"/>
              </a:ext>
            </a:extLst>
          </p:cNvPr>
          <p:cNvSpPr>
            <a:spLocks noGrp="1"/>
          </p:cNvSpPr>
          <p:nvPr/>
        </p:nvSpPr>
        <p:spPr>
          <a:xfrm>
            <a:off x="6334125" y="2638425"/>
            <a:ext cx="51435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E6C8BA6A-3AD3-4318-BF76-9EED455E3CB7}"/>
              </a:ext>
            </a:extLst>
          </p:cNvPr>
          <p:cNvSpPr>
            <a:spLocks noGrp="1"/>
          </p:cNvSpPr>
          <p:nvPr/>
        </p:nvSpPr>
        <p:spPr>
          <a:xfrm>
            <a:off x="6505575" y="28003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A13565D9-64E6-4436-A4AE-520AA9F25AF6}"/>
              </a:ext>
            </a:extLst>
          </p:cNvPr>
          <p:cNvSpPr>
            <a:spLocks noGrp="1"/>
          </p:cNvSpPr>
          <p:nvPr/>
        </p:nvSpPr>
        <p:spPr>
          <a:xfrm>
            <a:off x="6505575" y="28670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530EF454-8354-46E4-AA38-5FED5F9E8A4F}"/>
              </a:ext>
            </a:extLst>
          </p:cNvPr>
          <p:cNvSpPr>
            <a:spLocks noGrp="1"/>
          </p:cNvSpPr>
          <p:nvPr/>
        </p:nvSpPr>
        <p:spPr>
          <a:xfrm>
            <a:off x="7191375" y="2819400"/>
            <a:ext cx="3905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Continuità e crescita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75473BDF-ACEC-472B-BC6D-DF4B3E8225D7}"/>
              </a:ext>
            </a:extLst>
          </p:cNvPr>
          <p:cNvSpPr>
            <a:spLocks noGrp="1"/>
          </p:cNvSpPr>
          <p:nvPr/>
        </p:nvSpPr>
        <p:spPr>
          <a:xfrm>
            <a:off x="762000" y="3705225"/>
            <a:ext cx="51435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E42ED6EF-4E93-459A-B98F-2B86F23554CA}"/>
              </a:ext>
            </a:extLst>
          </p:cNvPr>
          <p:cNvSpPr>
            <a:spLocks noGrp="1"/>
          </p:cNvSpPr>
          <p:nvPr/>
        </p:nvSpPr>
        <p:spPr>
          <a:xfrm>
            <a:off x="933450" y="38671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B4DAF6F7-A422-4982-937B-649E1E7BCA7C}"/>
              </a:ext>
            </a:extLst>
          </p:cNvPr>
          <p:cNvSpPr>
            <a:spLocks noGrp="1"/>
          </p:cNvSpPr>
          <p:nvPr/>
        </p:nvSpPr>
        <p:spPr>
          <a:xfrm>
            <a:off x="933450" y="39338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9BB89B67-3392-4AF5-9B7F-D06801CB41F1}"/>
              </a:ext>
            </a:extLst>
          </p:cNvPr>
          <p:cNvSpPr>
            <a:spLocks noGrp="1"/>
          </p:cNvSpPr>
          <p:nvPr/>
        </p:nvSpPr>
        <p:spPr>
          <a:xfrm>
            <a:off x="1619250" y="3886200"/>
            <a:ext cx="3905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Integrazione sociale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CD14EB2C-8DEB-4870-B16A-3AD1D955ABD9}"/>
              </a:ext>
            </a:extLst>
          </p:cNvPr>
          <p:cNvSpPr>
            <a:spLocks noGrp="1"/>
          </p:cNvSpPr>
          <p:nvPr/>
        </p:nvSpPr>
        <p:spPr>
          <a:xfrm>
            <a:off x="6334125" y="3705225"/>
            <a:ext cx="51435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746E5664-CA7E-4A9E-BF71-BCE9D5A2B2D8}"/>
              </a:ext>
            </a:extLst>
          </p:cNvPr>
          <p:cNvSpPr>
            <a:spLocks noGrp="1"/>
          </p:cNvSpPr>
          <p:nvPr/>
        </p:nvSpPr>
        <p:spPr>
          <a:xfrm>
            <a:off x="6505575" y="38671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C1B6AAD7-5E54-434B-B543-C9FFC3B65877}"/>
              </a:ext>
            </a:extLst>
          </p:cNvPr>
          <p:cNvSpPr>
            <a:spLocks noGrp="1"/>
          </p:cNvSpPr>
          <p:nvPr/>
        </p:nvSpPr>
        <p:spPr>
          <a:xfrm>
            <a:off x="6505575" y="39338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81975820-F0FE-4809-816F-D26E59FE2C60}"/>
              </a:ext>
            </a:extLst>
          </p:cNvPr>
          <p:cNvSpPr>
            <a:spLocks noGrp="1"/>
          </p:cNvSpPr>
          <p:nvPr/>
        </p:nvSpPr>
        <p:spPr>
          <a:xfrm>
            <a:off x="7191375" y="3886200"/>
            <a:ext cx="3905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Diritti e partecipazione</a:t>
            </a:r>
          </a:p>
        </p:txBody>
      </p:sp>
      <p:sp>
        <p:nvSpPr>
          <p:cNvPr id="31" name="Rettangolo con angoli arrotondati 30">
            <a:extLst>
              <a:ext uri="{FF2B5EF4-FFF2-40B4-BE49-F238E27FC236}">
                <a16:creationId xmlns:a16="http://schemas.microsoft.com/office/drawing/2014/main" id="{48ED4838-C1CB-4884-8210-091CFF4F5417}"/>
              </a:ext>
            </a:extLst>
          </p:cNvPr>
          <p:cNvSpPr>
            <a:spLocks noGrp="1"/>
          </p:cNvSpPr>
          <p:nvPr/>
        </p:nvSpPr>
        <p:spPr>
          <a:xfrm>
            <a:off x="762000" y="4772025"/>
            <a:ext cx="51435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Rettangolo con angoli arrotondati 31">
            <a:extLst>
              <a:ext uri="{FF2B5EF4-FFF2-40B4-BE49-F238E27FC236}">
                <a16:creationId xmlns:a16="http://schemas.microsoft.com/office/drawing/2014/main" id="{1093BCA6-BC83-4BE5-AB98-F8A66C08191C}"/>
              </a:ext>
            </a:extLst>
          </p:cNvPr>
          <p:cNvSpPr>
            <a:spLocks noGrp="1"/>
          </p:cNvSpPr>
          <p:nvPr/>
        </p:nvSpPr>
        <p:spPr>
          <a:xfrm>
            <a:off x="933450" y="49339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EBD94B16-66D6-4F4C-89D4-0E0AAAD4F49A}"/>
              </a:ext>
            </a:extLst>
          </p:cNvPr>
          <p:cNvSpPr>
            <a:spLocks noGrp="1"/>
          </p:cNvSpPr>
          <p:nvPr/>
        </p:nvSpPr>
        <p:spPr>
          <a:xfrm>
            <a:off x="933450" y="50006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7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06F373F2-923E-44D5-BAD7-CE6D937B16DA}"/>
              </a:ext>
            </a:extLst>
          </p:cNvPr>
          <p:cNvSpPr>
            <a:spLocks noGrp="1"/>
          </p:cNvSpPr>
          <p:nvPr/>
        </p:nvSpPr>
        <p:spPr>
          <a:xfrm>
            <a:off x="1619250" y="4953000"/>
            <a:ext cx="3905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Equilibrio vita-lavoro</a:t>
            </a:r>
          </a:p>
        </p:txBody>
      </p:sp>
      <p:sp>
        <p:nvSpPr>
          <p:cNvPr id="35" name="Rettangolo con angoli arrotondati 34">
            <a:extLst>
              <a:ext uri="{FF2B5EF4-FFF2-40B4-BE49-F238E27FC236}">
                <a16:creationId xmlns:a16="http://schemas.microsoft.com/office/drawing/2014/main" id="{B9C2D1CB-63EC-48F3-A8F7-C08C09B928B5}"/>
              </a:ext>
            </a:extLst>
          </p:cNvPr>
          <p:cNvSpPr>
            <a:spLocks noGrp="1"/>
          </p:cNvSpPr>
          <p:nvPr/>
        </p:nvSpPr>
        <p:spPr>
          <a:xfrm>
            <a:off x="6334125" y="4772025"/>
            <a:ext cx="5143500" cy="819150"/>
          </a:xfrm>
          <a:prstGeom prst="roundRect">
            <a:avLst>
              <a:gd name="adj" fmla="val 13953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6" name="Rettangolo con angoli arrotondati 35">
            <a:extLst>
              <a:ext uri="{FF2B5EF4-FFF2-40B4-BE49-F238E27FC236}">
                <a16:creationId xmlns:a16="http://schemas.microsoft.com/office/drawing/2014/main" id="{70BD306C-AD4C-471E-92E1-C69184D8C9AB}"/>
              </a:ext>
            </a:extLst>
          </p:cNvPr>
          <p:cNvSpPr>
            <a:spLocks noGrp="1"/>
          </p:cNvSpPr>
          <p:nvPr/>
        </p:nvSpPr>
        <p:spPr>
          <a:xfrm>
            <a:off x="6505575" y="49339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7" name="Rettangolo 36">
            <a:extLst>
              <a:ext uri="{FF2B5EF4-FFF2-40B4-BE49-F238E27FC236}">
                <a16:creationId xmlns:a16="http://schemas.microsoft.com/office/drawing/2014/main" id="{DFE90E47-D6D0-40B7-9394-E47F0C408828}"/>
              </a:ext>
            </a:extLst>
          </p:cNvPr>
          <p:cNvSpPr>
            <a:spLocks noGrp="1"/>
          </p:cNvSpPr>
          <p:nvPr/>
        </p:nvSpPr>
        <p:spPr>
          <a:xfrm>
            <a:off x="6505575" y="50006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8</a:t>
            </a:r>
          </a:p>
        </p:txBody>
      </p:sp>
      <p:sp>
        <p:nvSpPr>
          <p:cNvPr id="38" name="Rettangolo 37">
            <a:extLst>
              <a:ext uri="{FF2B5EF4-FFF2-40B4-BE49-F238E27FC236}">
                <a16:creationId xmlns:a16="http://schemas.microsoft.com/office/drawing/2014/main" id="{C375FAAA-8518-4F91-B137-557CF8F1A85B}"/>
              </a:ext>
            </a:extLst>
          </p:cNvPr>
          <p:cNvSpPr>
            <a:spLocks noGrp="1"/>
          </p:cNvSpPr>
          <p:nvPr/>
        </p:nvSpPr>
        <p:spPr>
          <a:xfrm>
            <a:off x="7191375" y="4953000"/>
            <a:ext cx="3905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123B3A"/>
                </a:solidFill>
              </a:defRPr>
            </a:defPPr>
          </a:lstStyle>
          <a:p>
            <a:pPr>
              <a:defRPr sz="1350" b="1">
                <a:solidFill>
                  <a:srgbClr val="123B3A"/>
                </a:solidFill>
              </a:defRPr>
            </a:pPr>
            <a:r>
              <a:rPr sz="1350" b="1">
                <a:solidFill>
                  <a:srgbClr val="123B3A"/>
                </a:solidFill>
              </a:rPr>
              <a:t>Responsabilità sociale</a:t>
            </a:r>
          </a:p>
        </p:txBody>
      </p:sp>
    </p:spTree>
    <p:extLst>
      <p:ext uri="{BB962C8B-B14F-4D97-AF65-F5344CB8AC3E}">
        <p14:creationId xmlns:p14="http://schemas.microsoft.com/office/powerpoint/2010/main" val="10238759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80165147-6069-4BDA-9923-D26D7D03C0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908781B-6289-463D-90A2-8285AF1845A8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CULTURE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56DDFCD-D58A-458A-AE6A-E0B16BAC0DE5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L’adattamento internazionale coinvolge lavoro e vita quotidiana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2503C6DB-A26C-4F90-99AD-9F6CC130E0A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3DA7FD78-0317-4630-BB3A-31EC71425AD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DCEF5B4-113D-41EF-87F8-CE5EC135785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A2D7CC70-AB9C-46D2-9942-2F1787FFE84F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4953000" cy="3762375"/>
          </a:xfrm>
          <a:prstGeom prst="roundRect">
            <a:avLst>
              <a:gd name="adj" fmla="val 3038"/>
            </a:avLst>
          </a:prstGeom>
          <a:solidFill>
            <a:srgbClr val="123B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1ABAC9A-CA32-43DE-93E3-4699C773F172}"/>
              </a:ext>
            </a:extLst>
          </p:cNvPr>
          <p:cNvSpPr>
            <a:spLocks noGrp="1"/>
          </p:cNvSpPr>
          <p:nvPr/>
        </p:nvSpPr>
        <p:spPr>
          <a:xfrm>
            <a:off x="1095375" y="2047875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79C9B8"/>
                </a:solidFill>
              </a:defRPr>
            </a:defPPr>
          </a:lstStyle>
          <a:p>
            <a:pPr>
              <a:defRPr sz="1050" b="1">
                <a:solidFill>
                  <a:srgbClr val="79C9B8"/>
                </a:solidFill>
              </a:defRPr>
            </a:pPr>
            <a:r>
              <a:rPr sz="1050" b="1">
                <a:solidFill>
                  <a:srgbClr val="79C9B8"/>
                </a:solidFill>
              </a:rPr>
              <a:t>OLTRE LA LINGUA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45A6F15-8B6B-4EB1-804F-90155CD03C5C}"/>
              </a:ext>
            </a:extLst>
          </p:cNvPr>
          <p:cNvSpPr>
            <a:spLocks noGrp="1"/>
          </p:cNvSpPr>
          <p:nvPr/>
        </p:nvSpPr>
        <p:spPr>
          <a:xfrm>
            <a:off x="1095375" y="2571750"/>
            <a:ext cx="3857625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Valori e norme sociali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Stili di comunicazione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Rapporto con autorità e tempo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Abitudini familiari e quotidiane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A399515C-BC81-4DA6-BD51-1CB8E4996172}"/>
              </a:ext>
            </a:extLst>
          </p:cNvPr>
          <p:cNvSpPr>
            <a:spLocks noGrp="1"/>
          </p:cNvSpPr>
          <p:nvPr/>
        </p:nvSpPr>
        <p:spPr>
          <a:xfrm>
            <a:off x="6334125" y="1714500"/>
            <a:ext cx="5143500" cy="3762375"/>
          </a:xfrm>
          <a:prstGeom prst="roundRect">
            <a:avLst>
              <a:gd name="adj" fmla="val 3038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50A3A20-C203-4A87-A738-1E60C991AF15}"/>
              </a:ext>
            </a:extLst>
          </p:cNvPr>
          <p:cNvSpPr>
            <a:spLocks noGrp="1"/>
          </p:cNvSpPr>
          <p:nvPr/>
        </p:nvSpPr>
        <p:spPr>
          <a:xfrm>
            <a:off x="6715125" y="2047875"/>
            <a:ext cx="3429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167D78"/>
                </a:solidFill>
              </a:defRPr>
            </a:defPPr>
          </a:lstStyle>
          <a:p>
            <a:pPr>
              <a:defRPr sz="1050" b="1">
                <a:solidFill>
                  <a:srgbClr val="167D78"/>
                </a:solidFill>
              </a:defRPr>
            </a:pPr>
            <a:r>
              <a:rPr sz="1050" b="1">
                <a:solidFill>
                  <a:srgbClr val="167D78"/>
                </a:solidFill>
              </a:rPr>
              <a:t>SUPPORTO ORGANIZZATIVO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133BB1D-08C9-465A-864A-20862851F7D8}"/>
              </a:ext>
            </a:extLst>
          </p:cNvPr>
          <p:cNvSpPr>
            <a:spLocks noGrp="1"/>
          </p:cNvSpPr>
          <p:nvPr/>
        </p:nvSpPr>
        <p:spPr>
          <a:xfrm>
            <a:off x="6715125" y="2571750"/>
            <a:ext cx="409575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647775"/>
                </a:solidFill>
              </a:defRPr>
            </a:defPPr>
          </a:lstStyle>
          <a:p>
            <a:pPr>
              <a:defRPr sz="1500" b="0">
                <a:solidFill>
                  <a:srgbClr val="647775"/>
                </a:solidFill>
              </a:defRPr>
            </a:pPr>
            <a:r>
              <a:rPr sz="1500" b="0">
                <a:solidFill>
                  <a:srgbClr val="647775"/>
                </a:solidFill>
              </a:rPr>
              <a:t>Preparazione prima della partenza</a:t>
            </a:r>
          </a:p>
          <a:p>
            <a:endParaRPr sz="1500" b="0">
              <a:solidFill>
                <a:srgbClr val="647775"/>
              </a:solidFill>
            </a:endParaRPr>
          </a:p>
          <a:p>
            <a:pPr>
              <a:defRPr sz="1500" b="0">
                <a:solidFill>
                  <a:srgbClr val="647775"/>
                </a:solidFill>
              </a:defRPr>
            </a:pPr>
            <a:r>
              <a:rPr sz="1500" b="0">
                <a:solidFill>
                  <a:srgbClr val="647775"/>
                </a:solidFill>
              </a:rPr>
              <a:t>Mentoring nel paese ospitante</a:t>
            </a:r>
          </a:p>
          <a:p>
            <a:endParaRPr sz="1500" b="0">
              <a:solidFill>
                <a:srgbClr val="647775"/>
              </a:solidFill>
            </a:endParaRPr>
          </a:p>
          <a:p>
            <a:pPr>
              <a:defRPr sz="1500" b="0">
                <a:solidFill>
                  <a:srgbClr val="647775"/>
                </a:solidFill>
              </a:defRPr>
            </a:pPr>
            <a:r>
              <a:rPr sz="1500" b="0">
                <a:solidFill>
                  <a:srgbClr val="647775"/>
                </a:solidFill>
              </a:rPr>
              <a:t>Sostegno alla famiglia</a:t>
            </a:r>
          </a:p>
          <a:p>
            <a:endParaRPr sz="1500" b="0">
              <a:solidFill>
                <a:srgbClr val="647775"/>
              </a:solidFill>
            </a:endParaRPr>
          </a:p>
          <a:p>
            <a:pPr>
              <a:defRPr sz="1500" b="0">
                <a:solidFill>
                  <a:srgbClr val="647775"/>
                </a:solidFill>
              </a:defRPr>
            </a:pPr>
            <a:r>
              <a:rPr sz="1500" b="0">
                <a:solidFill>
                  <a:srgbClr val="647775"/>
                </a:solidFill>
              </a:rPr>
              <a:t>Riconoscimento dell’esperienza al rientro</a:t>
            </a:r>
          </a:p>
        </p:txBody>
      </p:sp>
    </p:spTree>
    <p:extLst>
      <p:ext uri="{BB962C8B-B14F-4D97-AF65-F5344CB8AC3E}">
        <p14:creationId xmlns:p14="http://schemas.microsoft.com/office/powerpoint/2010/main" val="1806042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84B22289-9CE9-46AF-A0C2-C17F06259F4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F72C372-899D-4B18-9C65-C57B26A824FE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APPLICAZIONE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6FB5A21-6D64-4B56-A0C6-B22DBC8DE159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Caso didattico: una riorganizzazione internazionale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D65B1D0-0C0F-48A4-AAEA-B1B029A84D90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FFCF2274-EB54-4871-9203-E7B94FF8F84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8068DDE-7582-4660-878B-62EF6868238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17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92AA89F2-A4FA-4ADA-AFFF-B74114685178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095875" cy="400050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ABA56D5-A49B-4D3D-AEB8-4B647D83D27F}"/>
              </a:ext>
            </a:extLst>
          </p:cNvPr>
          <p:cNvSpPr>
            <a:spLocks noGrp="1"/>
          </p:cNvSpPr>
          <p:nvPr/>
        </p:nvSpPr>
        <p:spPr>
          <a:xfrm>
            <a:off x="1047750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167D78"/>
                </a:solidFill>
              </a:defRPr>
            </a:defPPr>
          </a:lstStyle>
          <a:p>
            <a:pPr>
              <a:defRPr sz="1050" b="1">
                <a:solidFill>
                  <a:srgbClr val="167D78"/>
                </a:solidFill>
              </a:defRPr>
            </a:pPr>
            <a:r>
              <a:rPr sz="1050" b="1">
                <a:solidFill>
                  <a:srgbClr val="167D78"/>
                </a:solidFill>
              </a:rPr>
              <a:t>SCENARIO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68955B6-F663-4C12-A5A4-CE633456D2A2}"/>
              </a:ext>
            </a:extLst>
          </p:cNvPr>
          <p:cNvSpPr>
            <a:spLocks noGrp="1"/>
          </p:cNvSpPr>
          <p:nvPr/>
        </p:nvSpPr>
        <p:spPr>
          <a:xfrm>
            <a:off x="1047750" y="2428875"/>
            <a:ext cx="4333875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173130"/>
                </a:solidFill>
              </a:defRPr>
            </a:defPPr>
          </a:lstStyle>
          <a:p>
            <a:pPr>
              <a:defRPr sz="1425" b="0">
                <a:solidFill>
                  <a:srgbClr val="173130"/>
                </a:solidFill>
              </a:defRPr>
            </a:pPr>
            <a:r>
              <a:rPr sz="1425" b="0">
                <a:solidFill>
                  <a:srgbClr val="173130"/>
                </a:solidFill>
              </a:rPr>
              <a:t>Un’impresa italiana acquisisce un concorrente estero, introduce strumenti di intelligenza artificiale e trasferisce alcune attività a un fornitore. I dipendenti temono perdita di autonomia, riduzione degli organici e disparità tra sedi.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8050C72F-2B6A-4719-AC47-D14634CD6ACA}"/>
              </a:ext>
            </a:extLst>
          </p:cNvPr>
          <p:cNvSpPr>
            <a:spLocks noGrp="1"/>
          </p:cNvSpPr>
          <p:nvPr/>
        </p:nvSpPr>
        <p:spPr>
          <a:xfrm>
            <a:off x="6238875" y="1619250"/>
            <a:ext cx="5286375" cy="4000500"/>
          </a:xfrm>
          <a:prstGeom prst="roundRect">
            <a:avLst>
              <a:gd name="adj" fmla="val 2857"/>
            </a:avLst>
          </a:prstGeom>
          <a:solidFill>
            <a:srgbClr val="123B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035890D-7C54-4E42-BEDA-F2420D40CDA4}"/>
              </a:ext>
            </a:extLst>
          </p:cNvPr>
          <p:cNvSpPr>
            <a:spLocks noGrp="1"/>
          </p:cNvSpPr>
          <p:nvPr/>
        </p:nvSpPr>
        <p:spPr>
          <a:xfrm>
            <a:off x="6619875" y="1952625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E56B5D"/>
                </a:solidFill>
              </a:defRPr>
            </a:defPPr>
          </a:lstStyle>
          <a:p>
            <a:pPr>
              <a:defRPr sz="1050" b="1">
                <a:solidFill>
                  <a:srgbClr val="E56B5D"/>
                </a:solidFill>
              </a:defRPr>
            </a:pPr>
            <a:r>
              <a:rPr sz="1050" b="1">
                <a:solidFill>
                  <a:srgbClr val="E56B5D"/>
                </a:solidFill>
              </a:rPr>
              <a:t>DOMANDE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8843DEA-952E-4A1D-8E74-B338B260814B}"/>
              </a:ext>
            </a:extLst>
          </p:cNvPr>
          <p:cNvSpPr>
            <a:spLocks noGrp="1"/>
          </p:cNvSpPr>
          <p:nvPr/>
        </p:nvSpPr>
        <p:spPr>
          <a:xfrm>
            <a:off x="6619875" y="2428875"/>
            <a:ext cx="4333875" cy="2428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0">
                <a:solidFill>
                  <a:srgbClr val="FFFFFF"/>
                </a:solidFill>
              </a:defRPr>
            </a:defPPr>
          </a:lstStyle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1. Quali fattori esterni incidono sul caso?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2. Quali gruppi sono più esposti?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3. Come cambia il contratto sociale?</a:t>
            </a:r>
          </a:p>
          <a:p>
            <a:endParaRPr sz="1500" b="0">
              <a:solidFill>
                <a:srgbClr val="FFFFFF"/>
              </a:solidFill>
            </a:endParaRPr>
          </a:p>
          <a:p>
            <a:pPr>
              <a:defRPr sz="1500" b="0">
                <a:solidFill>
                  <a:srgbClr val="FFFFFF"/>
                </a:solidFill>
              </a:defRPr>
            </a:pPr>
            <a:r>
              <a:rPr sz="1500" b="0">
                <a:solidFill>
                  <a:srgbClr val="FFFFFF"/>
                </a:solidFill>
              </a:rPr>
              <a:t>4. Quali politiche HR proporreste?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5F636C7-851C-4E68-8FB3-43B58559B479}"/>
              </a:ext>
            </a:extLst>
          </p:cNvPr>
          <p:cNvSpPr>
            <a:spLocks noGrp="1"/>
          </p:cNvSpPr>
          <p:nvPr/>
        </p:nvSpPr>
        <p:spPr>
          <a:xfrm>
            <a:off x="7858125" y="5810250"/>
            <a:ext cx="2476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47775"/>
                </a:solidFill>
              </a:defRPr>
            </a:defPPr>
          </a:lstStyle>
          <a:p>
            <a:pPr>
              <a:defRPr sz="975" b="1">
                <a:solidFill>
                  <a:srgbClr val="647775"/>
                </a:solidFill>
              </a:defRPr>
            </a:pPr>
            <a:r>
              <a:rPr sz="975" b="1">
                <a:solidFill>
                  <a:srgbClr val="647775"/>
                </a:solidFill>
              </a:rPr>
              <a:t>Tempo suggerito: 12 minuti</a:t>
            </a:r>
          </a:p>
        </p:txBody>
      </p:sp>
    </p:spTree>
    <p:extLst>
      <p:ext uri="{BB962C8B-B14F-4D97-AF65-F5344CB8AC3E}">
        <p14:creationId xmlns:p14="http://schemas.microsoft.com/office/powerpoint/2010/main" val="2824297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16CE5F5A-EF64-4316-B456-8367501785F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AC231DBF-8D5B-49E0-A7E3-0E99C3357F3F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67D78"/>
                </a:solidFill>
              </a:defRPr>
            </a:defPPr>
          </a:lstStyle>
          <a:p>
            <a:pPr>
              <a:defRPr sz="900" b="1">
                <a:solidFill>
                  <a:srgbClr val="167D78"/>
                </a:solidFill>
              </a:defRPr>
            </a:pPr>
            <a:r>
              <a:rPr sz="900" b="1">
                <a:solidFill>
                  <a:srgbClr val="167D78"/>
                </a:solidFill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FA2E3EF-2B34-422E-9DBC-DB43A30A48B2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123B3A"/>
                </a:solidFill>
              </a:defRPr>
            </a:defPPr>
          </a:lstStyle>
          <a:p>
            <a:pPr>
              <a:defRPr sz="2325" b="1">
                <a:solidFill>
                  <a:srgbClr val="123B3A"/>
                </a:solidFill>
              </a:defRPr>
            </a:pPr>
            <a:r>
              <a:rPr sz="2325" b="1">
                <a:solidFill>
                  <a:srgbClr val="123B3A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4E931665-301F-4908-83D1-B7D62D652CB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4D856CE1-7507-495B-9A92-1FEE591ADC3F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333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E5A5174-C185-46E9-97A6-E138D15F405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47775"/>
                </a:solidFill>
              </a:defRPr>
            </a:defPPr>
          </a:lstStyle>
          <a:p>
            <a:pPr>
              <a:defRPr sz="750" b="1">
                <a:solidFill>
                  <a:srgbClr val="647775"/>
                </a:solidFill>
              </a:defRPr>
            </a:pPr>
            <a:r>
              <a:rPr sz="750" b="1">
                <a:solidFill>
                  <a:srgbClr val="647775"/>
                </a:solidFill>
              </a:rPr>
              <a:t>18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FD9A4B08-398E-4C55-A450-26A7F114F5F7}"/>
              </a:ext>
            </a:extLst>
          </p:cNvPr>
          <p:cNvSpPr>
            <a:spLocks noGrp="1"/>
          </p:cNvSpPr>
          <p:nvPr/>
        </p:nvSpPr>
        <p:spPr>
          <a:xfrm>
            <a:off x="1143000" y="15716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F508F06A-0BC6-47E7-83A3-A27F74599931}"/>
              </a:ext>
            </a:extLst>
          </p:cNvPr>
          <p:cNvSpPr>
            <a:spLocks noGrp="1"/>
          </p:cNvSpPr>
          <p:nvPr/>
        </p:nvSpPr>
        <p:spPr>
          <a:xfrm>
            <a:off x="1333500" y="16668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167D7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8384A47-785F-492D-9734-55072B5C3C37}"/>
              </a:ext>
            </a:extLst>
          </p:cNvPr>
          <p:cNvSpPr>
            <a:spLocks noGrp="1"/>
          </p:cNvSpPr>
          <p:nvPr/>
        </p:nvSpPr>
        <p:spPr>
          <a:xfrm>
            <a:off x="1333500" y="1733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39943CA-A319-463A-A81E-82E71DA001BB}"/>
              </a:ext>
            </a:extLst>
          </p:cNvPr>
          <p:cNvSpPr>
            <a:spLocks noGrp="1"/>
          </p:cNvSpPr>
          <p:nvPr/>
        </p:nvSpPr>
        <p:spPr>
          <a:xfrm>
            <a:off x="2047875" y="17049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3130"/>
                </a:solidFill>
              </a:defRPr>
            </a:defPPr>
          </a:lstStyle>
          <a:p>
            <a:pPr>
              <a:defRPr sz="1350" b="0">
                <a:solidFill>
                  <a:srgbClr val="173130"/>
                </a:solidFill>
              </a:defRPr>
            </a:pPr>
            <a:r>
              <a:rPr sz="1350" b="0">
                <a:solidFill>
                  <a:srgbClr val="173130"/>
                </a:solidFill>
              </a:rPr>
              <a:t>L’ambiente esterno entra direttamente nelle scelte HR.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CDDAA23A-3540-4E8A-B74F-AD0E21DF3B89}"/>
              </a:ext>
            </a:extLst>
          </p:cNvPr>
          <p:cNvSpPr>
            <a:spLocks noGrp="1"/>
          </p:cNvSpPr>
          <p:nvPr/>
        </p:nvSpPr>
        <p:spPr>
          <a:xfrm>
            <a:off x="1143000" y="24098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5AD31D6C-23BB-43BF-B13D-790DFE3C8BD6}"/>
              </a:ext>
            </a:extLst>
          </p:cNvPr>
          <p:cNvSpPr>
            <a:spLocks noGrp="1"/>
          </p:cNvSpPr>
          <p:nvPr/>
        </p:nvSpPr>
        <p:spPr>
          <a:xfrm>
            <a:off x="1333500" y="25050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E56B5D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AA3E6E8-D107-47DE-8D79-1F5E9EA3B65A}"/>
              </a:ext>
            </a:extLst>
          </p:cNvPr>
          <p:cNvSpPr>
            <a:spLocks noGrp="1"/>
          </p:cNvSpPr>
          <p:nvPr/>
        </p:nvSpPr>
        <p:spPr>
          <a:xfrm>
            <a:off x="1333500" y="25717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A8F03B2A-0070-45CE-BDFD-B6BAABAD0B1A}"/>
              </a:ext>
            </a:extLst>
          </p:cNvPr>
          <p:cNvSpPr>
            <a:spLocks noGrp="1"/>
          </p:cNvSpPr>
          <p:nvPr/>
        </p:nvSpPr>
        <p:spPr>
          <a:xfrm>
            <a:off x="2047875" y="25431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3130"/>
                </a:solidFill>
              </a:defRPr>
            </a:defPPr>
          </a:lstStyle>
          <a:p>
            <a:pPr>
              <a:defRPr sz="1350" b="0">
                <a:solidFill>
                  <a:srgbClr val="173130"/>
                </a:solidFill>
              </a:defRPr>
            </a:pPr>
            <a:r>
              <a:rPr sz="1350" b="0">
                <a:solidFill>
                  <a:srgbClr val="173130"/>
                </a:solidFill>
              </a:rPr>
              <a:t>Tecnologia e ristrutturazioni dipendono dal modo in cui il lavoro viene progettato.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E2BEBC0F-5168-4356-B587-780C13304003}"/>
              </a:ext>
            </a:extLst>
          </p:cNvPr>
          <p:cNvSpPr>
            <a:spLocks noGrp="1"/>
          </p:cNvSpPr>
          <p:nvPr/>
        </p:nvSpPr>
        <p:spPr>
          <a:xfrm>
            <a:off x="1143000" y="32480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7B7D4A8E-F79F-41AE-9BD0-C578B0661B00}"/>
              </a:ext>
            </a:extLst>
          </p:cNvPr>
          <p:cNvSpPr>
            <a:spLocks noGrp="1"/>
          </p:cNvSpPr>
          <p:nvPr/>
        </p:nvSpPr>
        <p:spPr>
          <a:xfrm>
            <a:off x="1333500" y="33432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F2A65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7547DBE-CF63-4B78-937D-1F954D4A8D8D}"/>
              </a:ext>
            </a:extLst>
          </p:cNvPr>
          <p:cNvSpPr>
            <a:spLocks noGrp="1"/>
          </p:cNvSpPr>
          <p:nvPr/>
        </p:nvSpPr>
        <p:spPr>
          <a:xfrm>
            <a:off x="1333500" y="34099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E5DF6CA-E7BE-4AE5-B951-6AB5FE622174}"/>
              </a:ext>
            </a:extLst>
          </p:cNvPr>
          <p:cNvSpPr>
            <a:spLocks noGrp="1"/>
          </p:cNvSpPr>
          <p:nvPr/>
        </p:nvSpPr>
        <p:spPr>
          <a:xfrm>
            <a:off x="2047875" y="33813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3130"/>
                </a:solidFill>
              </a:defRPr>
            </a:defPPr>
          </a:lstStyle>
          <a:p>
            <a:pPr>
              <a:defRPr sz="1350" b="0">
                <a:solidFill>
                  <a:srgbClr val="173130"/>
                </a:solidFill>
              </a:defRPr>
            </a:pPr>
            <a:r>
              <a:rPr sz="1350" b="0">
                <a:solidFill>
                  <a:srgbClr val="173130"/>
                </a:solidFill>
              </a:rPr>
              <a:t>Flessibilità e occupabilità richiedono tutele credibili.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3A230473-0C4F-479C-81A9-AC0DD5316C81}"/>
              </a:ext>
            </a:extLst>
          </p:cNvPr>
          <p:cNvSpPr>
            <a:spLocks noGrp="1"/>
          </p:cNvSpPr>
          <p:nvPr/>
        </p:nvSpPr>
        <p:spPr>
          <a:xfrm>
            <a:off x="1143000" y="40862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FFFFFF"/>
          </a:solidFill>
          <a:ln w="9525">
            <a:solidFill>
              <a:srgbClr val="D5E2DE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46EA6048-F392-4C88-83CE-B186488ED7B8}"/>
              </a:ext>
            </a:extLst>
          </p:cNvPr>
          <p:cNvSpPr>
            <a:spLocks noGrp="1"/>
          </p:cNvSpPr>
          <p:nvPr/>
        </p:nvSpPr>
        <p:spPr>
          <a:xfrm>
            <a:off x="1333500" y="41814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6D496B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5A3F2491-49CE-4574-9B9F-C9806FB725CD}"/>
              </a:ext>
            </a:extLst>
          </p:cNvPr>
          <p:cNvSpPr>
            <a:spLocks noGrp="1"/>
          </p:cNvSpPr>
          <p:nvPr/>
        </p:nvSpPr>
        <p:spPr>
          <a:xfrm>
            <a:off x="1333500" y="42481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A8E0F09-CA46-4BB4-838E-1F37FC728581}"/>
              </a:ext>
            </a:extLst>
          </p:cNvPr>
          <p:cNvSpPr>
            <a:spLocks noGrp="1"/>
          </p:cNvSpPr>
          <p:nvPr/>
        </p:nvSpPr>
        <p:spPr>
          <a:xfrm>
            <a:off x="2047875" y="42195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0">
                <a:solidFill>
                  <a:srgbClr val="173130"/>
                </a:solidFill>
              </a:defRPr>
            </a:defPPr>
          </a:lstStyle>
          <a:p>
            <a:pPr>
              <a:defRPr sz="1350" b="0">
                <a:solidFill>
                  <a:srgbClr val="173130"/>
                </a:solidFill>
              </a:defRPr>
            </a:pPr>
            <a:r>
              <a:rPr sz="1350" b="0">
                <a:solidFill>
                  <a:srgbClr val="173130"/>
                </a:solidFill>
              </a:rPr>
              <a:t>Una forza lavoro più diversa richiede politiche sensibili ai bisogni reali.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236CAC8C-DAB1-4BE4-B84B-7684E1508F1A}"/>
              </a:ext>
            </a:extLst>
          </p:cNvPr>
          <p:cNvSpPr>
            <a:spLocks noGrp="1"/>
          </p:cNvSpPr>
          <p:nvPr/>
        </p:nvSpPr>
        <p:spPr>
          <a:xfrm>
            <a:off x="1143000" y="4924425"/>
            <a:ext cx="9906000" cy="647700"/>
          </a:xfrm>
          <a:prstGeom prst="roundRect">
            <a:avLst>
              <a:gd name="adj" fmla="val 17647"/>
            </a:avLst>
          </a:prstGeom>
          <a:solidFill>
            <a:srgbClr val="123B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669EE448-A6D3-46D4-A148-B10349E0D103}"/>
              </a:ext>
            </a:extLst>
          </p:cNvPr>
          <p:cNvSpPr>
            <a:spLocks noGrp="1"/>
          </p:cNvSpPr>
          <p:nvPr/>
        </p:nvSpPr>
        <p:spPr>
          <a:xfrm>
            <a:off x="1333500" y="5019675"/>
            <a:ext cx="457200" cy="457200"/>
          </a:xfrm>
          <a:prstGeom prst="roundRect">
            <a:avLst>
              <a:gd name="adj" fmla="val 25000"/>
            </a:avLst>
          </a:prstGeom>
          <a:solidFill>
            <a:srgbClr val="79C9B8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6729ACD2-1A96-4C69-BA01-DF2E53562FBF}"/>
              </a:ext>
            </a:extLst>
          </p:cNvPr>
          <p:cNvSpPr>
            <a:spLocks noGrp="1"/>
          </p:cNvSpPr>
          <p:nvPr/>
        </p:nvSpPr>
        <p:spPr>
          <a:xfrm>
            <a:off x="1333500" y="50863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123B3A"/>
                </a:solidFill>
              </a:defRPr>
            </a:defPPr>
          </a:lstStyle>
          <a:p>
            <a:pPr>
              <a:defRPr sz="1200" b="1">
                <a:solidFill>
                  <a:srgbClr val="123B3A"/>
                </a:solidFill>
              </a:defRPr>
            </a:pPr>
            <a:r>
              <a:rPr sz="1200" b="1">
                <a:solidFill>
                  <a:srgbClr val="123B3A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51FAC4E8-8EE7-482F-9206-0BE4045CBE7B}"/>
              </a:ext>
            </a:extLst>
          </p:cNvPr>
          <p:cNvSpPr>
            <a:spLocks noGrp="1"/>
          </p:cNvSpPr>
          <p:nvPr/>
        </p:nvSpPr>
        <p:spPr>
          <a:xfrm>
            <a:off x="2047875" y="5057775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La qualità della vita lavorativa resta un criterio centrale di valutazione.</a:t>
            </a:r>
          </a:p>
        </p:txBody>
      </p:sp>
    </p:spTree>
    <p:extLst>
      <p:ext uri="{BB962C8B-B14F-4D97-AF65-F5344CB8AC3E}">
        <p14:creationId xmlns:p14="http://schemas.microsoft.com/office/powerpoint/2010/main" val="193859636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1046</Words>
  <Application>Microsoft Macintosh PowerPoint</Application>
  <DocSecurity>0</DocSecurity>
  <PresentationFormat>Widescreen</PresentationFormat>
  <Paragraphs>279</Paragraphs>
  <Slides>18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0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2026-10-15T09:26:41Z</dcterms:created>
  <dcterms:modified xsi:type="dcterms:W3CDTF">2026-10-15T09:32:09Z</dcterms:modified>
</cp:coreProperties>
</file>