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32"/>
  </p:notesMasterIdLst>
  <p:handoutMasterIdLst>
    <p:handoutMasterId r:id="rId33"/>
  </p:handoutMasterIdLst>
  <p:sldIdLst>
    <p:sldId id="256" r:id="rId2"/>
    <p:sldId id="349" r:id="rId3"/>
    <p:sldId id="350" r:id="rId4"/>
    <p:sldId id="358" r:id="rId38"/>
    <p:sldId id="352" r:id="rId5"/>
    <p:sldId id="353" r:id="rId6"/>
    <p:sldId id="354" r:id="rId7"/>
    <p:sldId id="357" r:id="rId8"/>
    <p:sldId id="271" r:id="rId9"/>
    <p:sldId id="272" r:id="rId10"/>
    <p:sldId id="273" r:id="rId11"/>
    <p:sldId id="342" r:id="rId12"/>
    <p:sldId id="351" r:id="rId13"/>
    <p:sldId id="345" r:id="rId14"/>
    <p:sldId id="347" r:id="rId15"/>
    <p:sldId id="348" r:id="rId16"/>
    <p:sldId id="257" r:id="rId17"/>
    <p:sldId id="261" r:id="rId18"/>
    <p:sldId id="343" r:id="rId19"/>
    <p:sldId id="344" r:id="rId20"/>
    <p:sldId id="262" r:id="rId21"/>
    <p:sldId id="258" r:id="rId22"/>
    <p:sldId id="259" r:id="rId23"/>
    <p:sldId id="260" r:id="rId24"/>
    <p:sldId id="263" r:id="rId25"/>
    <p:sldId id="346" r:id="rId26"/>
    <p:sldId id="335" r:id="rId27"/>
    <p:sldId id="334" r:id="rId28"/>
    <p:sldId id="340" r:id="rId29"/>
    <p:sldId id="341" r:id="rId30"/>
    <p:sldId id="264"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2887" autoAdjust="0"/>
  </p:normalViewPr>
  <p:slideViewPr>
    <p:cSldViewPr>
      <p:cViewPr varScale="1">
        <p:scale>
          <a:sx n="103" d="100"/>
          <a:sy n="103" d="100"/>
        </p:scale>
        <p:origin x="776" y="4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5.xml"/><Relationship Id="rId6" Type="http://schemas.openxmlformats.org/officeDocument/2006/relationships/slide" Target="slides/slide6.xml"/><Relationship Id="rId7" Type="http://schemas.openxmlformats.org/officeDocument/2006/relationships/slide" Target="slides/slide7.xml"/><Relationship Id="rId8" Type="http://schemas.openxmlformats.org/officeDocument/2006/relationships/slide" Target="slides/slide8.xml"/><Relationship Id="rId9" Type="http://schemas.openxmlformats.org/officeDocument/2006/relationships/slide" Target="slides/slide9.xml"/><Relationship Id="rId10" Type="http://schemas.openxmlformats.org/officeDocument/2006/relationships/slide" Target="slides/slide10.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20" Type="http://schemas.openxmlformats.org/officeDocument/2006/relationships/slide" Target="slides/slide20.xml"/><Relationship Id="rId21" Type="http://schemas.openxmlformats.org/officeDocument/2006/relationships/slide" Target="slides/slide21.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5.xml"/><Relationship Id="rId26" Type="http://schemas.openxmlformats.org/officeDocument/2006/relationships/slide" Target="slides/slide26.xml"/><Relationship Id="rId27" Type="http://schemas.openxmlformats.org/officeDocument/2006/relationships/slide" Target="slides/slide27.xml"/><Relationship Id="rId28" Type="http://schemas.openxmlformats.org/officeDocument/2006/relationships/slide" Target="slides/slide28.xml"/><Relationship Id="rId29" Type="http://schemas.openxmlformats.org/officeDocument/2006/relationships/slide" Target="slides/slide29.xml"/><Relationship Id="rId30" Type="http://schemas.openxmlformats.org/officeDocument/2006/relationships/slide" Target="slides/slide30.xml"/><Relationship Id="rId31" Type="http://schemas.openxmlformats.org/officeDocument/2006/relationships/slide" Target="slides/slide31.xml"/><Relationship Id="rId32" Type="http://schemas.openxmlformats.org/officeDocument/2006/relationships/notesMaster" Target="notesMasters/notesMaster1.xml"/><Relationship Id="rId33" Type="http://schemas.openxmlformats.org/officeDocument/2006/relationships/handoutMaster" Target="handoutMasters/handout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 Id="rId3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4D2BBAA-435E-5665-0114-9AF7C9C8EF95}"/>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it-IT"/>
          </a:p>
        </p:txBody>
      </p:sp>
      <p:sp>
        <p:nvSpPr>
          <p:cNvPr id="19459" name="Rectangle 3">
            <a:extLst>
              <a:ext uri="{FF2B5EF4-FFF2-40B4-BE49-F238E27FC236}">
                <a16:creationId xmlns:a16="http://schemas.microsoft.com/office/drawing/2014/main" id="{1AC2C709-2E6C-5ADF-289D-F186DD592DED}"/>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it-IT"/>
          </a:p>
        </p:txBody>
      </p:sp>
      <p:sp>
        <p:nvSpPr>
          <p:cNvPr id="19460" name="Rectangle 4">
            <a:extLst>
              <a:ext uri="{FF2B5EF4-FFF2-40B4-BE49-F238E27FC236}">
                <a16:creationId xmlns:a16="http://schemas.microsoft.com/office/drawing/2014/main" id="{41262685-F2F5-2AC3-3479-4EF28B0F6E9C}"/>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it-IT"/>
          </a:p>
        </p:txBody>
      </p:sp>
      <p:sp>
        <p:nvSpPr>
          <p:cNvPr id="19461" name="Rectangle 5">
            <a:extLst>
              <a:ext uri="{FF2B5EF4-FFF2-40B4-BE49-F238E27FC236}">
                <a16:creationId xmlns:a16="http://schemas.microsoft.com/office/drawing/2014/main" id="{BA965818-1356-3660-268C-19B9DB0D5D88}"/>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049D3383-8910-4440-AE2B-C587CB9E053A}" type="slidenum">
              <a:rPr lang="it-IT" altLang="it-IT"/>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B41A054-4378-47CA-0829-BCC997D108C9}"/>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it-IT"/>
          </a:p>
        </p:txBody>
      </p:sp>
      <p:sp>
        <p:nvSpPr>
          <p:cNvPr id="17411" name="Rectangle 3">
            <a:extLst>
              <a:ext uri="{FF2B5EF4-FFF2-40B4-BE49-F238E27FC236}">
                <a16:creationId xmlns:a16="http://schemas.microsoft.com/office/drawing/2014/main" id="{D497AFD5-E6E1-ACF1-A556-85564AD17B45}"/>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it-IT"/>
          </a:p>
        </p:txBody>
      </p:sp>
      <p:sp>
        <p:nvSpPr>
          <p:cNvPr id="3076" name="Rectangle 4">
            <a:extLst>
              <a:ext uri="{FF2B5EF4-FFF2-40B4-BE49-F238E27FC236}">
                <a16:creationId xmlns:a16="http://schemas.microsoft.com/office/drawing/2014/main" id="{E74B7B5A-1AC1-17DD-7442-31FB1B7B426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F7F55A77-03B5-16E9-7F4A-EC0FD25B8560}"/>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17414" name="Rectangle 6">
            <a:extLst>
              <a:ext uri="{FF2B5EF4-FFF2-40B4-BE49-F238E27FC236}">
                <a16:creationId xmlns:a16="http://schemas.microsoft.com/office/drawing/2014/main" id="{C72BD374-8C82-EF22-201A-41C4A2CC5022}"/>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it-IT"/>
          </a:p>
        </p:txBody>
      </p:sp>
      <p:sp>
        <p:nvSpPr>
          <p:cNvPr id="17415" name="Rectangle 7">
            <a:extLst>
              <a:ext uri="{FF2B5EF4-FFF2-40B4-BE49-F238E27FC236}">
                <a16:creationId xmlns:a16="http://schemas.microsoft.com/office/drawing/2014/main" id="{765FEF56-E496-76D9-6BFB-0210B1B92B13}"/>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63BFC359-D41E-044D-A1D3-B44217EAFB97}"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3974FB5-D8CF-2077-E1FF-00309470F0E6}"/>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8BD0A797-A7D8-88EF-5A7F-118470081A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it-IT" altLang="it-IT">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chimica analitica applicata agli alimenti risponde a due esigenze distinte ma complementari: per il produttore, garantire la costanza qualitativa e sviluppare nuovi prodotti; per gli organismi di controllo, tutelare consumatore e concorrenza leale. In entrambi i casi la credibilita dell'informazione dipende dalla qualita metrologica del dato analitico (accuratezza, precisione, tracciabilita).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Skoog distingue tra specificita (il metodo risponde a una sola specie) e selettivita (il metodo risponde preferenzialmente alla specie di interesse rispetto alle altre presenti). Nessun metodo e perfettamente specifico: la selettivita e una proprieta graduabile, e la scelta del metodo dipende da quanto la matrice reale la mette alla prova. La relazione segnale-concentrazione, tipicamente lineare (y = mx + b), e il presupposto di ogni quantificazione.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Terminologia fondamentale: l'ANALITA e la specie chimica da determinare; la MATRICE e l'insieme di tutti i componenti del campione diversi dall'analita; gli INTERFERENTI sono le specie della matrice che generano un segnale simile a quello dell'analita o che ne alterano il segnale. La distinzione guida tutte le scelte di pretrattamento.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curva di calibrazione traduce il segnale in concentrazione. Skoog raccomanda di verificare la linearita con il coefficiente di determinazione r2 e con l'analisi dei residui, di usare almeno 4-6 livelli di concentrazione e di includere il bianco. La regressione ai minimi quadrati fornisce pendenza (sensibilita di calibrazione) e intercetta con le rispettive incertezze.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Il processo analitico completo secondo Skoog: definizione del problema, scelta del metodo, campionamento, preparazione del campione (stabilizzazione, omogeneizzazione, estrazione, purificazione), misura, calibrazione, calcolo dei risultati e stima dell'affidabilita. L'errore complessivo e dominato quasi sempre dalle fasi pre-analitiche, non dalla misura strumentale.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stabilizzazione previene la variazione della concentrazione di analita tra prelievo e analisi. Ossigeno e luce promuovono ossidazioni (es. polifenoli, perossidi); gli enzimi endogeni (lipasi, ossidasi) e i microrganismi trasformano gli analiti. Il congelamento, l'aggiunta di conservanti o antiossidanti e il buio sono le strategie tipiche; la temperatura influenza la cinetica di tutti questi processi.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L'estrazione trasferisce l'analita in una fase compatibile con la tecnica di misura. Il parametro chiave e il RECUPERO (frazione di analita recuperata), che idealmente deve essere quantitativo (&gt;90-95%) e riproducibile: un recupero costante ma non quantitativo puo essere corretto con calibrazione in matrice o standard interno.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SPE (Solid Phase Extraction) sfrutta la ritenzione selettiva su una fase solida (C18, scambio ionico, ecc.): il campione viene caricato, gli interferenti lavati via e l'analita eluito con un piccolo volume di solvente forte. Rispetto all'estrazione liquido-liquido consuma meno solvente e consente arricchimento (fattore di preconcentrazione = V campione / V eluato).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SPME (Solid Phase MicroExtraction) espone una fibra rivestita di fase polimerica allo spazio di testa (o direttamente alla soluzione): gli analiti volatili si ripartiscono tra campione e rivestimento fino all'equilibrio, poi vengono desorbiti termicamente nell'iniettore GC. E una tecnica senza solvente, ideale per aromi e composti volatili degli alimenti.</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APPROFONDIMENTO (rif. Skoog et al., Fondamenti di Chimica Analitica): La purificazione (clean-up) elimina gli interferenti residui in funzione della tecnica di misura: colonne di immunoaffinita (altissima selettivita, usate ad es. per le micotossine), esclusione dimensionale per separare macromolecole, ulteriori passaggi SPE. Il livello di clean-up necessario dipende dalla selettivita del rivelatore finale.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endParaRPr lang="it-IT"/>
          </a:p>
        </p:txBody>
      </p:sp>
      <p:sp>
        <p:nvSpPr>
          <p:cNvPr id="5" name="Footer Placeholder 4"/>
          <p:cNvSpPr>
            <a:spLocks noGrp="1"/>
          </p:cNvSpPr>
          <p:nvPr>
            <p:ph type="ftr" sz="quarter" idx="11"/>
          </p:nvPr>
        </p:nvSpPr>
        <p:spPr/>
        <p:txBody>
          <a:bodyPr/>
          <a:lstStyle/>
          <a:p>
            <a:pPr>
              <a:defRPr/>
            </a:pPr>
            <a:r>
              <a:rPr lang="it-IT"/>
              <a:t>M. Del Carlo - Metodiche analitiche innovative</a:t>
            </a:r>
          </a:p>
        </p:txBody>
      </p:sp>
      <p:sp>
        <p:nvSpPr>
          <p:cNvPr id="6" name="Slide Number Placeholder 5"/>
          <p:cNvSpPr>
            <a:spLocks noGrp="1"/>
          </p:cNvSpPr>
          <p:nvPr>
            <p:ph type="sldNum" sz="quarter" idx="12"/>
          </p:nvPr>
        </p:nvSpPr>
        <p:spPr/>
        <p:txBody>
          <a:bodyPr/>
          <a:lstStyle/>
          <a:p>
            <a:fld id="{DC489ECB-4CEF-F04E-865B-5CA79DAD97DA}" type="slidenum">
              <a:rPr lang="it-IT" altLang="it-IT" smtClean="0"/>
              <a:pPr/>
              <a:t>‹N›</a:t>
            </a:fld>
            <a:endParaRPr lang="it-IT" altLang="it-IT"/>
          </a:p>
        </p:txBody>
      </p:sp>
    </p:spTree>
    <p:extLst>
      <p:ext uri="{BB962C8B-B14F-4D97-AF65-F5344CB8AC3E}">
        <p14:creationId xmlns:p14="http://schemas.microsoft.com/office/powerpoint/2010/main" val="3159655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endParaRPr lang="it-IT"/>
          </a:p>
        </p:txBody>
      </p:sp>
      <p:sp>
        <p:nvSpPr>
          <p:cNvPr id="5" name="Footer Placeholder 4"/>
          <p:cNvSpPr>
            <a:spLocks noGrp="1"/>
          </p:cNvSpPr>
          <p:nvPr>
            <p:ph type="ftr" sz="quarter" idx="11"/>
          </p:nvPr>
        </p:nvSpPr>
        <p:spPr/>
        <p:txBody>
          <a:bodyPr/>
          <a:lstStyle/>
          <a:p>
            <a:pPr>
              <a:defRPr/>
            </a:pPr>
            <a:r>
              <a:rPr lang="it-IT"/>
              <a:t>M. Del Carlo - Metodiche analitiche innovative</a:t>
            </a:r>
          </a:p>
        </p:txBody>
      </p:sp>
      <p:sp>
        <p:nvSpPr>
          <p:cNvPr id="6" name="Slide Number Placeholder 5"/>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2093316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pPr>
              <a:defRPr/>
            </a:pPr>
            <a:endParaRPr lang="it-IT"/>
          </a:p>
        </p:txBody>
      </p:sp>
      <p:sp>
        <p:nvSpPr>
          <p:cNvPr id="5" name="Footer Placeholder 4"/>
          <p:cNvSpPr>
            <a:spLocks noGrp="1"/>
          </p:cNvSpPr>
          <p:nvPr>
            <p:ph type="ftr" sz="quarter" idx="11"/>
          </p:nvPr>
        </p:nvSpPr>
        <p:spPr/>
        <p:txBody>
          <a:bodyPr/>
          <a:lstStyle/>
          <a:p>
            <a:pPr>
              <a:defRPr/>
            </a:pPr>
            <a:r>
              <a:rPr lang="it-IT"/>
              <a:t>M. Del Carlo - Metodiche analitiche innovative</a:t>
            </a:r>
          </a:p>
        </p:txBody>
      </p:sp>
      <p:sp>
        <p:nvSpPr>
          <p:cNvPr id="6" name="Slide Number Placeholder 5"/>
          <p:cNvSpPr>
            <a:spLocks noGrp="1"/>
          </p:cNvSpPr>
          <p:nvPr>
            <p:ph type="sldNum" sz="quarter" idx="12"/>
          </p:nvPr>
        </p:nvSpPr>
        <p:spPr/>
        <p:txBody>
          <a:bodyPr/>
          <a:lstStyle/>
          <a:p>
            <a:fld id="{5AA5953C-E7DB-A541-BF91-C67BB7491DA6}" type="slidenum">
              <a:rPr lang="it-IT" altLang="it-IT" smtClean="0"/>
              <a:pPr/>
              <a:t>‹N›</a:t>
            </a:fld>
            <a:endParaRPr lang="it-IT" altLang="it-IT"/>
          </a:p>
        </p:txBody>
      </p:sp>
    </p:spTree>
    <p:extLst>
      <p:ext uri="{BB962C8B-B14F-4D97-AF65-F5344CB8AC3E}">
        <p14:creationId xmlns:p14="http://schemas.microsoft.com/office/powerpoint/2010/main" val="1582679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2903880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Content Placeholder 3"/>
          <p:cNvSpPr>
            <a:spLocks noGrp="1"/>
          </p:cNvSpPr>
          <p:nvPr>
            <p:ph sz="quarter" idx="13"/>
          </p:nvPr>
        </p:nvSpPr>
        <p:spPr>
          <a:xfrm>
            <a:off x="685331" y="3051013"/>
            <a:ext cx="3829520" cy="274018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3" name="Content Placeholder 5"/>
          <p:cNvSpPr>
            <a:spLocks noGrp="1"/>
          </p:cNvSpPr>
          <p:nvPr>
            <p:ph sz="quarter" idx="14"/>
          </p:nvPr>
        </p:nvSpPr>
        <p:spPr>
          <a:xfrm>
            <a:off x="4629150" y="3051013"/>
            <a:ext cx="3829051" cy="274018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pPr>
              <a:defRPr/>
            </a:pPr>
            <a:endParaRPr lang="it-IT"/>
          </a:p>
        </p:txBody>
      </p:sp>
      <p:sp>
        <p:nvSpPr>
          <p:cNvPr id="8" name="Footer Placeholder 7"/>
          <p:cNvSpPr>
            <a:spLocks noGrp="1"/>
          </p:cNvSpPr>
          <p:nvPr>
            <p:ph type="ftr" sz="quarter" idx="11"/>
          </p:nvPr>
        </p:nvSpPr>
        <p:spPr/>
        <p:txBody>
          <a:bodyPr/>
          <a:lstStyle/>
          <a:p>
            <a:pPr>
              <a:defRPr/>
            </a:pPr>
            <a:r>
              <a:rPr lang="it-IT"/>
              <a:t>M. Del Carlo - Metodiche analitiche innovative</a:t>
            </a:r>
          </a:p>
        </p:txBody>
      </p:sp>
      <p:sp>
        <p:nvSpPr>
          <p:cNvPr id="9" name="Slide Number Placeholder 8"/>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1226135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pPr>
              <a:defRPr/>
            </a:pPr>
            <a:endParaRPr lang="it-IT"/>
          </a:p>
        </p:txBody>
      </p:sp>
      <p:sp>
        <p:nvSpPr>
          <p:cNvPr id="4" name="Footer Placeholder 3"/>
          <p:cNvSpPr>
            <a:spLocks noGrp="1"/>
          </p:cNvSpPr>
          <p:nvPr>
            <p:ph type="ftr" sz="quarter" idx="11"/>
          </p:nvPr>
        </p:nvSpPr>
        <p:spPr/>
        <p:txBody>
          <a:bodyPr/>
          <a:lstStyle/>
          <a:p>
            <a:pPr>
              <a:defRPr/>
            </a:pPr>
            <a:r>
              <a:rPr lang="it-IT"/>
              <a:t>M. Del Carlo - Metodiche analitiche innovative</a:t>
            </a:r>
          </a:p>
        </p:txBody>
      </p:sp>
      <p:sp>
        <p:nvSpPr>
          <p:cNvPr id="5" name="Slide Number Placeholder 4"/>
          <p:cNvSpPr>
            <a:spLocks noGrp="1"/>
          </p:cNvSpPr>
          <p:nvPr>
            <p:ph type="sldNum" sz="quarter" idx="12"/>
          </p:nvPr>
        </p:nvSpPr>
        <p:spPr/>
        <p:txBody>
          <a:bodyPr/>
          <a:lstStyle/>
          <a:p>
            <a:fld id="{FF1DFC32-689A-6449-838D-D621F0DB930A}" type="slidenum">
              <a:rPr lang="it-IT" altLang="it-IT" smtClean="0"/>
              <a:pPr/>
              <a:t>‹N›</a:t>
            </a:fld>
            <a:endParaRPr lang="it-IT" altLang="it-IT"/>
          </a:p>
        </p:txBody>
      </p:sp>
    </p:spTree>
    <p:extLst>
      <p:ext uri="{BB962C8B-B14F-4D97-AF65-F5344CB8AC3E}">
        <p14:creationId xmlns:p14="http://schemas.microsoft.com/office/powerpoint/2010/main" val="243589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pPr>
              <a:defRPr/>
            </a:pPr>
            <a:endParaRPr lang="it-IT"/>
          </a:p>
        </p:txBody>
      </p:sp>
      <p:sp>
        <p:nvSpPr>
          <p:cNvPr id="3" name="Footer Placeholder 2"/>
          <p:cNvSpPr>
            <a:spLocks noGrp="1"/>
          </p:cNvSpPr>
          <p:nvPr>
            <p:ph type="ftr" sz="quarter" idx="11"/>
          </p:nvPr>
        </p:nvSpPr>
        <p:spPr/>
        <p:txBody>
          <a:bodyPr/>
          <a:lstStyle/>
          <a:p>
            <a:pPr>
              <a:defRPr/>
            </a:pPr>
            <a:r>
              <a:rPr lang="it-IT"/>
              <a:t>M. Del Carlo - Metodiche analitiche innovative</a:t>
            </a:r>
          </a:p>
        </p:txBody>
      </p:sp>
      <p:sp>
        <p:nvSpPr>
          <p:cNvPr id="4" name="Slide Number Placeholder 3"/>
          <p:cNvSpPr>
            <a:spLocks noGrp="1"/>
          </p:cNvSpPr>
          <p:nvPr>
            <p:ph type="sldNum" sz="quarter" idx="12"/>
          </p:nvPr>
        </p:nvSpPr>
        <p:spPr/>
        <p:txBody>
          <a:bodyPr/>
          <a:lstStyle/>
          <a:p>
            <a:fld id="{0F7B5C51-ADA4-FA42-AF3B-56CAFE9AF08E}" type="slidenum">
              <a:rPr lang="it-IT" altLang="it-IT" smtClean="0"/>
              <a:pPr/>
              <a:t>‹N›</a:t>
            </a:fld>
            <a:endParaRPr lang="it-IT" altLang="it-IT"/>
          </a:p>
        </p:txBody>
      </p:sp>
    </p:spTree>
    <p:extLst>
      <p:ext uri="{BB962C8B-B14F-4D97-AF65-F5344CB8AC3E}">
        <p14:creationId xmlns:p14="http://schemas.microsoft.com/office/powerpoint/2010/main" val="2268774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it-IT"/>
              <a:t>Fare clic per modificare lo stile del titolo dello schema</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2405810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B79C6666-5ECC-0F47-A41E-72E9BC9A4D20}" type="slidenum">
              <a:rPr lang="it-IT" altLang="it-IT" smtClean="0"/>
              <a:pPr/>
              <a:t>‹N›</a:t>
            </a:fld>
            <a:endParaRPr lang="it-IT" altLang="it-IT"/>
          </a:p>
        </p:txBody>
      </p:sp>
    </p:spTree>
    <p:extLst>
      <p:ext uri="{BB962C8B-B14F-4D97-AF65-F5344CB8AC3E}">
        <p14:creationId xmlns:p14="http://schemas.microsoft.com/office/powerpoint/2010/main" val="3187355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1651913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2281773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3F4E21B1-223B-E442-8635-9BB9957F3006}" type="slidenum">
              <a:rPr lang="it-IT" altLang="it-IT" smtClean="0"/>
              <a:pPr/>
              <a:t>‹N›</a:t>
            </a:fld>
            <a:endParaRPr lang="it-IT" altLang="it-IT"/>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85892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a:defRPr/>
            </a:pPr>
            <a:endParaRPr lang="it-IT"/>
          </a:p>
        </p:txBody>
      </p:sp>
      <p:sp>
        <p:nvSpPr>
          <p:cNvPr id="6" name="Footer Placeholder 5"/>
          <p:cNvSpPr>
            <a:spLocks noGrp="1"/>
          </p:cNvSpPr>
          <p:nvPr>
            <p:ph type="ftr" sz="quarter" idx="11"/>
          </p:nvPr>
        </p:nvSpPr>
        <p:spPr/>
        <p:txBody>
          <a:bodyPr/>
          <a:lstStyle/>
          <a:p>
            <a:pPr>
              <a:defRPr/>
            </a:pPr>
            <a:r>
              <a:rPr lang="it-IT"/>
              <a:t>M. Del Carlo - Metodiche analitiche innovative</a:t>
            </a:r>
          </a:p>
        </p:txBody>
      </p:sp>
      <p:sp>
        <p:nvSpPr>
          <p:cNvPr id="7" name="Slide Number Placeholder 6"/>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3507478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pPr>
              <a:defRPr/>
            </a:pPr>
            <a:endParaRPr lang="it-IT"/>
          </a:p>
        </p:txBody>
      </p:sp>
      <p:sp>
        <p:nvSpPr>
          <p:cNvPr id="4" name="Footer Placeholder 3"/>
          <p:cNvSpPr>
            <a:spLocks noGrp="1"/>
          </p:cNvSpPr>
          <p:nvPr>
            <p:ph type="ftr" sz="quarter" idx="11"/>
          </p:nvPr>
        </p:nvSpPr>
        <p:spPr/>
        <p:txBody>
          <a:bodyPr/>
          <a:lstStyle/>
          <a:p>
            <a:pPr>
              <a:defRPr/>
            </a:pPr>
            <a:r>
              <a:rPr lang="it-IT"/>
              <a:t>M. Del Carlo - Metodiche analitiche innovative</a:t>
            </a:r>
          </a:p>
        </p:txBody>
      </p:sp>
      <p:sp>
        <p:nvSpPr>
          <p:cNvPr id="5" name="Slide Number Placeholder 4"/>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217545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pPr>
              <a:defRPr/>
            </a:pPr>
            <a:endParaRPr lang="it-IT"/>
          </a:p>
        </p:txBody>
      </p:sp>
      <p:sp>
        <p:nvSpPr>
          <p:cNvPr id="4" name="Footer Placeholder 3"/>
          <p:cNvSpPr>
            <a:spLocks noGrp="1"/>
          </p:cNvSpPr>
          <p:nvPr>
            <p:ph type="ftr" sz="quarter" idx="11"/>
          </p:nvPr>
        </p:nvSpPr>
        <p:spPr/>
        <p:txBody>
          <a:bodyPr/>
          <a:lstStyle/>
          <a:p>
            <a:pPr>
              <a:defRPr/>
            </a:pPr>
            <a:r>
              <a:rPr lang="it-IT"/>
              <a:t>M. Del Carlo - Metodiche analitiche innovative</a:t>
            </a:r>
          </a:p>
        </p:txBody>
      </p:sp>
      <p:sp>
        <p:nvSpPr>
          <p:cNvPr id="5" name="Slide Number Placeholder 4"/>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3021610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endParaRPr lang="it-IT"/>
          </a:p>
        </p:txBody>
      </p:sp>
      <p:sp>
        <p:nvSpPr>
          <p:cNvPr id="5" name="Footer Placeholder 4"/>
          <p:cNvSpPr>
            <a:spLocks noGrp="1"/>
          </p:cNvSpPr>
          <p:nvPr>
            <p:ph type="ftr" sz="quarter" idx="11"/>
          </p:nvPr>
        </p:nvSpPr>
        <p:spPr/>
        <p:txBody>
          <a:bodyPr/>
          <a:lstStyle/>
          <a:p>
            <a:pPr>
              <a:defRPr/>
            </a:pPr>
            <a:r>
              <a:rPr lang="it-IT"/>
              <a:t>M. Del Carlo - Metodiche analitiche innovative</a:t>
            </a:r>
          </a:p>
        </p:txBody>
      </p:sp>
      <p:sp>
        <p:nvSpPr>
          <p:cNvPr id="6" name="Slide Number Placeholder 5"/>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203690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it-IT"/>
              <a:t>Fare clic per modificare lo stile del titolo dello schema</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endParaRPr lang="it-IT"/>
          </a:p>
        </p:txBody>
      </p:sp>
      <p:sp>
        <p:nvSpPr>
          <p:cNvPr id="5" name="Footer Placeholder 4"/>
          <p:cNvSpPr>
            <a:spLocks noGrp="1"/>
          </p:cNvSpPr>
          <p:nvPr>
            <p:ph type="ftr" sz="quarter" idx="11"/>
          </p:nvPr>
        </p:nvSpPr>
        <p:spPr/>
        <p:txBody>
          <a:bodyPr/>
          <a:lstStyle/>
          <a:p>
            <a:pPr>
              <a:defRPr/>
            </a:pPr>
            <a:r>
              <a:rPr lang="it-IT"/>
              <a:t>M. Del Carlo - Metodiche analitiche innovative</a:t>
            </a:r>
          </a:p>
        </p:txBody>
      </p:sp>
      <p:sp>
        <p:nvSpPr>
          <p:cNvPr id="6" name="Slide Number Placeholder 5"/>
          <p:cNvSpPr>
            <a:spLocks noGrp="1"/>
          </p:cNvSpPr>
          <p:nvPr>
            <p:ph type="sldNum" sz="quarter" idx="12"/>
          </p:nvPr>
        </p:nvSpPr>
        <p:spPr/>
        <p:txBody>
          <a:body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3060858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9">
            <a:extLst>
              <a:ext uri="{FF2B5EF4-FFF2-40B4-BE49-F238E27FC236}">
                <a16:creationId xmlns:a16="http://schemas.microsoft.com/office/drawing/2014/main" id="{1E128978-ECA5-7CDB-1088-DA0F6498D616}"/>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10">
            <a:extLst>
              <a:ext uri="{FF2B5EF4-FFF2-40B4-BE49-F238E27FC236}">
                <a16:creationId xmlns:a16="http://schemas.microsoft.com/office/drawing/2014/main" id="{78E18E9C-5329-67A1-9F3F-D09E4ED4A032}"/>
              </a:ext>
            </a:extLst>
          </p:cNvPr>
          <p:cNvSpPr>
            <a:spLocks noGrp="1" noChangeArrowheads="1"/>
          </p:cNvSpPr>
          <p:nvPr>
            <p:ph type="ftr" sz="quarter" idx="11"/>
          </p:nvPr>
        </p:nvSpPr>
        <p:spPr>
          <a:ln/>
        </p:spPr>
        <p:txBody>
          <a:bodyPr/>
          <a:lstStyle>
            <a:lvl1pPr>
              <a:defRPr/>
            </a:lvl1pPr>
          </a:lstStyle>
          <a:p>
            <a:pPr>
              <a:defRPr/>
            </a:pPr>
            <a:r>
              <a:rPr lang="it-IT"/>
              <a:t>M. Del Carlo - Metodiche analitiche innovative</a:t>
            </a:r>
          </a:p>
        </p:txBody>
      </p:sp>
      <p:sp>
        <p:nvSpPr>
          <p:cNvPr id="6" name="Rectangle 11">
            <a:extLst>
              <a:ext uri="{FF2B5EF4-FFF2-40B4-BE49-F238E27FC236}">
                <a16:creationId xmlns:a16="http://schemas.microsoft.com/office/drawing/2014/main" id="{878BC846-9A5C-8077-93BD-741E9F584D51}"/>
              </a:ext>
            </a:extLst>
          </p:cNvPr>
          <p:cNvSpPr>
            <a:spLocks noGrp="1" noChangeArrowheads="1"/>
          </p:cNvSpPr>
          <p:nvPr>
            <p:ph type="sldNum" sz="quarter" idx="12"/>
          </p:nvPr>
        </p:nvSpPr>
        <p:spPr>
          <a:ln/>
        </p:spPr>
        <p:txBody>
          <a:bodyPr/>
          <a:lstStyle>
            <a:lvl1pPr>
              <a:defRPr/>
            </a:lvl1pPr>
          </a:lstStyle>
          <a:p>
            <a:fld id="{5B8C5994-268D-514E-B02D-EBF0ADF8D081}" type="slidenum">
              <a:rPr lang="it-IT" altLang="it-IT"/>
              <a:pPr/>
              <a:t>‹N›</a:t>
            </a:fld>
            <a:endParaRPr lang="it-IT" altLang="it-IT"/>
          </a:p>
        </p:txBody>
      </p:sp>
    </p:spTree>
    <p:extLst>
      <p:ext uri="{BB962C8B-B14F-4D97-AF65-F5344CB8AC3E}">
        <p14:creationId xmlns:p14="http://schemas.microsoft.com/office/powerpoint/2010/main" val="175303592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2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pPr>
              <a:defRPr/>
            </a:pPr>
            <a:endParaRPr lang="it-IT"/>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pPr>
              <a:defRPr/>
            </a:pPr>
            <a:r>
              <a:rPr lang="it-IT"/>
              <a:t>M. Del Carlo - Metodiche analitiche innovative</a:t>
            </a:r>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3F4E21B1-223B-E442-8635-9BB9957F3006}" type="slidenum">
              <a:rPr lang="it-IT" altLang="it-IT" smtClean="0"/>
              <a:pPr/>
              <a:t>‹N›</a:t>
            </a:fld>
            <a:endParaRPr lang="it-IT" altLang="it-IT"/>
          </a:p>
        </p:txBody>
      </p:sp>
    </p:spTree>
    <p:extLst>
      <p:ext uri="{BB962C8B-B14F-4D97-AF65-F5344CB8AC3E}">
        <p14:creationId xmlns:p14="http://schemas.microsoft.com/office/powerpoint/2010/main" val="382196614"/>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emf"/><Relationship Id="rId3"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0.png"/><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png"/><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6.png"/><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8.png"/><Relationship Id="rId3"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 Id="rId3" Type="http://schemas.openxmlformats.org/officeDocument/2006/relationships/image" Target="../media/image20.jpeg"/><Relationship Id="rId4" Type="http://schemas.openxmlformats.org/officeDocument/2006/relationships/image" Target="../media/image21.png"/><Relationship Id="rId5" Type="http://schemas.openxmlformats.org/officeDocument/2006/relationships/image" Target="../media/image22.jpe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notesSlide" Target="../notesSlides/notesSlide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122" name="Rectangle 4">
            <a:extLst>
              <a:ext uri="{FF2B5EF4-FFF2-40B4-BE49-F238E27FC236}">
                <a16:creationId xmlns:a16="http://schemas.microsoft.com/office/drawing/2014/main" id="{0BD81B6D-EE3C-D522-58D0-54B7D929D56B}"/>
              </a:ext>
            </a:extLst>
          </p:cNvPr>
          <p:cNvSpPr>
            <a:spLocks noGrp="1" noChangeArrowheads="1"/>
          </p:cNvSpPr>
          <p:nvPr>
            <p:ph type="title"/>
          </p:nvPr>
        </p:nvSpPr>
        <p:spPr>
          <a:xfrm rot="10800000" flipV="1">
            <a:off x="381000" y="762000"/>
            <a:ext cx="8229600" cy="2971801"/>
          </a:xfrm>
        </p:spPr>
        <p:txBody>
          <a:bodyPr/>
          <a:lstStyle/>
          <a:p>
            <a:pPr algn="ctr" eaLnBrk="1" hangingPunct="1"/>
            <a:r>
              <a:rPr lang="it-IT" altLang="it-IT" sz="3800" b="1" i="1" dirty="0">
                <a:solidFill>
                  <a:srgbClr val="1F4D3D"/>
                </a:solidFill>
              </a:rPr>
              <a:t>Lezione introduttiva al Corso di </a:t>
            </a:r>
            <a:r>
              <a:rPr lang="it-IT" altLang="it-IT" sz="3800" b="1" i="1" dirty="0">
                <a:solidFill>
                  <a:srgbClr val="1F4D3D"/>
                </a:solidFill>
              </a:rPr>
              <a:t>CHIMICA ANALITICA</a:t>
            </a:r>
            <a:r>
              <a:rPr lang="it-IT" altLang="it-IT" sz="3800" b="1" i="1" dirty="0">
                <a:solidFill>
                  <a:srgbClr val="1F4D3D"/>
                </a:solidFill>
              </a:rPr>
              <a:t>:</a:t>
            </a:r>
            <a:br>
              <a:rPr lang="it-IT" altLang="it-IT" sz="3800" b="1" i="1" dirty="0">
                <a:solidFill>
                  <a:srgbClr val="006699"/>
                </a:solidFill>
              </a:rPr>
            </a:br>
            <a:br>
              <a:rPr lang="it-IT" altLang="it-IT" sz="3800" b="1" i="1" dirty="0">
                <a:solidFill>
                  <a:srgbClr val="006699"/>
                </a:solidFill>
              </a:rPr>
            </a:br>
            <a:r>
              <a:rPr lang="it-IT" altLang="it-IT" sz="3800" b="1" i="1" dirty="0">
                <a:solidFill>
                  <a:srgbClr val="1F4D3D"/>
                </a:solidFill>
              </a:rPr>
              <a:t>Ruolo della Chimica Analitica NELLE ANALISI DEGLI ALIMENTI</a:t>
            </a:r>
          </a:p>
        </p:txBody>
      </p:sp>
      <p:sp>
        <p:nvSpPr>
          <p:cNvPr id="5123" name="Text Box 6">
            <a:extLst>
              <a:ext uri="{FF2B5EF4-FFF2-40B4-BE49-F238E27FC236}">
                <a16:creationId xmlns:a16="http://schemas.microsoft.com/office/drawing/2014/main" id="{7D1E2C7D-90BC-8E8E-0558-7CCBF19A1D88}"/>
              </a:ext>
            </a:extLst>
          </p:cNvPr>
          <p:cNvSpPr txBox="1">
            <a:spLocks noChangeArrowheads="1"/>
          </p:cNvSpPr>
          <p:nvPr/>
        </p:nvSpPr>
        <p:spPr bwMode="auto">
          <a:xfrm>
            <a:off x="60325" y="6437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p>
        </p:txBody>
      </p:sp>
      <p:sp>
        <p:nvSpPr>
          <p:cNvPr id="2" name="Rectangle 4">
            <a:extLst>
              <a:ext uri="{FF2B5EF4-FFF2-40B4-BE49-F238E27FC236}">
                <a16:creationId xmlns:a16="http://schemas.microsoft.com/office/drawing/2014/main" id="{6B22048D-17A3-283F-B000-362E4D04831A}"/>
              </a:ext>
            </a:extLst>
          </p:cNvPr>
          <p:cNvSpPr txBox="1">
            <a:spLocks noChangeArrowheads="1"/>
          </p:cNvSpPr>
          <p:nvPr/>
        </p:nvSpPr>
        <p:spPr bwMode="auto">
          <a:xfrm>
            <a:off x="2743200" y="3657600"/>
            <a:ext cx="274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charset="0"/>
              </a:defRPr>
            </a:lvl2pPr>
            <a:lvl3pPr algn="l" rtl="0" eaLnBrk="0" fontAlgn="base" hangingPunct="0">
              <a:spcBef>
                <a:spcPct val="0"/>
              </a:spcBef>
              <a:spcAft>
                <a:spcPct val="0"/>
              </a:spcAft>
              <a:defRPr sz="4200">
                <a:solidFill>
                  <a:schemeClr val="tx2"/>
                </a:solidFill>
                <a:latin typeface="Times New Roman" pitchFamily="18" charset="0"/>
                <a:cs typeface="Arial" charset="0"/>
              </a:defRPr>
            </a:lvl3pPr>
            <a:lvl4pPr algn="l" rtl="0" eaLnBrk="0" fontAlgn="base" hangingPunct="0">
              <a:spcBef>
                <a:spcPct val="0"/>
              </a:spcBef>
              <a:spcAft>
                <a:spcPct val="0"/>
              </a:spcAft>
              <a:defRPr sz="4200">
                <a:solidFill>
                  <a:schemeClr val="tx2"/>
                </a:solidFill>
                <a:latin typeface="Times New Roman" pitchFamily="18" charset="0"/>
                <a:cs typeface="Arial" charset="0"/>
              </a:defRPr>
            </a:lvl4pPr>
            <a:lvl5pPr algn="l" rtl="0" eaLnBrk="0" fontAlgn="base" hangingPunct="0">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a:lstStyle>
          <a:p>
            <a:pPr eaLnBrk="1" hangingPunct="1"/>
            <a:r>
              <a:rPr lang="it-IT" altLang="it-IT" sz="2200" b="1" i="1" kern="0" dirty="0">
                <a:solidFill>
                  <a:srgbClr val="1F4D3D"/>
                </a:solidFill>
              </a:rPr>
              <a:t>Prof. Michele Del Carlo</a:t>
            </a:r>
          </a:p>
        </p:txBody>
      </p:sp>
      <p:sp>
        <p:nvSpPr>
          <p:cNvPr id="4" name="Rectangle 4">
            <a:extLst>
              <a:ext uri="{FF2B5EF4-FFF2-40B4-BE49-F238E27FC236}">
                <a16:creationId xmlns:a16="http://schemas.microsoft.com/office/drawing/2014/main" id="{F5B1A3AD-2D74-03FE-105F-24BA7CBF40F3}"/>
              </a:ext>
            </a:extLst>
          </p:cNvPr>
          <p:cNvSpPr txBox="1">
            <a:spLocks noChangeArrowheads="1"/>
          </p:cNvSpPr>
          <p:nvPr/>
        </p:nvSpPr>
        <p:spPr bwMode="auto">
          <a:xfrm>
            <a:off x="622300" y="5486401"/>
            <a:ext cx="274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charset="0"/>
              </a:defRPr>
            </a:lvl2pPr>
            <a:lvl3pPr algn="l" rtl="0" eaLnBrk="0" fontAlgn="base" hangingPunct="0">
              <a:spcBef>
                <a:spcPct val="0"/>
              </a:spcBef>
              <a:spcAft>
                <a:spcPct val="0"/>
              </a:spcAft>
              <a:defRPr sz="4200">
                <a:solidFill>
                  <a:schemeClr val="tx2"/>
                </a:solidFill>
                <a:latin typeface="Times New Roman" pitchFamily="18" charset="0"/>
                <a:cs typeface="Arial" charset="0"/>
              </a:defRPr>
            </a:lvl3pPr>
            <a:lvl4pPr algn="l" rtl="0" eaLnBrk="0" fontAlgn="base" hangingPunct="0">
              <a:spcBef>
                <a:spcPct val="0"/>
              </a:spcBef>
              <a:spcAft>
                <a:spcPct val="0"/>
              </a:spcAft>
              <a:defRPr sz="4200">
                <a:solidFill>
                  <a:schemeClr val="tx2"/>
                </a:solidFill>
                <a:latin typeface="Times New Roman" pitchFamily="18" charset="0"/>
                <a:cs typeface="Arial" charset="0"/>
              </a:defRPr>
            </a:lvl4pPr>
            <a:lvl5pPr algn="l" rtl="0" eaLnBrk="0" fontAlgn="base" hangingPunct="0">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a:lstStyle>
          <a:p>
            <a:pPr eaLnBrk="1" hangingPunct="1"/>
            <a:r>
              <a:rPr lang="it-IT" altLang="it-IT" sz="2500" b="1" i="1" kern="0" dirty="0" err="1">
                <a:solidFill>
                  <a:srgbClr val="1F4D3D"/>
                </a:solidFill>
              </a:rPr>
              <a:t>a.a</a:t>
            </a:r>
            <a:r>
              <a:rPr lang="it-IT" altLang="it-IT" sz="2500" b="1" i="1" kern="0" dirty="0">
                <a:solidFill>
                  <a:srgbClr val="1F4D3D"/>
                </a:solidFill>
              </a:rPr>
              <a:t>. 2026-2027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5A59BE1E-3AC6-9FA5-84C8-1315F751615E}"/>
              </a:ext>
            </a:extLst>
          </p:cNvPr>
          <p:cNvSpPr txBox="1"/>
          <p:nvPr/>
        </p:nvSpPr>
        <p:spPr>
          <a:xfrm>
            <a:off x="0" y="10886"/>
            <a:ext cx="8991600" cy="6555641"/>
          </a:xfrm>
          <a:prstGeom prst="rect">
            <a:avLst/>
          </a:prstGeom>
          <a:noFill/>
        </p:spPr>
        <p:txBody>
          <a:bodyPr wrap="square">
            <a:spAutoFit/>
          </a:bodyPr>
          <a:lstStyle/>
          <a:p>
            <a:pPr algn="just">
              <a:spcAft>
                <a:spcPts val="600"/>
              </a:spcAft>
            </a:pPr>
            <a:r>
              <a:rPr lang="it-IT" sz="2000" b="1" dirty="0">
                <a:solidFill>
                  <a:srgbClr val="BF6B2C"/>
                </a:solidFill>
                <a:latin typeface="Arial" panose="020B0604020202020204" pitchFamily="34" charset="0"/>
              </a:rPr>
              <a:t>Programma d'esame</a:t>
            </a:r>
          </a:p>
          <a:p>
            <a:pPr algn="just">
              <a:spcAft>
                <a:spcPts val="600"/>
              </a:spcAft>
            </a:pPr>
            <a:r>
              <a:rPr lang="it-IT" sz="1400" dirty="0">
                <a:solidFill>
                  <a:srgbClr val="000000"/>
                </a:solidFill>
                <a:latin typeface="Arial" panose="020B0604020202020204" pitchFamily="34" charset="0"/>
              </a:rPr>
              <a:t> </a:t>
            </a:r>
          </a:p>
          <a:p>
            <a:pPr algn="just">
              <a:spcAft>
                <a:spcPts val="600"/>
              </a:spcAft>
            </a:pPr>
            <a:r>
              <a:rPr lang="it-IT" sz="1400" b="1" dirty="0">
                <a:solidFill>
                  <a:srgbClr val="BF6B2C"/>
                </a:solidFill>
                <a:latin typeface="Arial" panose="020B0604020202020204" pitchFamily="34" charset="0"/>
              </a:rPr>
              <a:t>UNITÀ DIDATTICA 1: Il procedimento analitico</a:t>
            </a:r>
          </a:p>
          <a:p>
            <a:pPr algn="just">
              <a:spcAft>
                <a:spcPts val="600"/>
              </a:spcAft>
            </a:pPr>
            <a:r>
              <a:rPr lang="it-IT" sz="1400" dirty="0">
                <a:solidFill>
                  <a:srgbClr val="000000"/>
                </a:solidFill>
                <a:latin typeface="Arial" panose="020B0604020202020204" pitchFamily="34" charset="0"/>
              </a:rPr>
              <a:t>Introduzione all'analisi chimica, il procedimento analitico, campi di applicazione. L'errore casuale, l'errore sistematico, accuratezza, precisione, deviazione standard, espressione del dato analitico in termini di accuratezza e precisione, cifre significative, metodi di confronto del dato analitico, carte di controllo, limite di confidenza, test di significatività, scarto di un risultato, metodi per il calcolo della concentrazione: la curva di calibrazione, l'aggiunta standard, metodo dello standard interno.</a:t>
            </a:r>
          </a:p>
          <a:p>
            <a:pPr algn="just">
              <a:spcAft>
                <a:spcPts val="600"/>
              </a:spcAft>
            </a:pPr>
            <a:r>
              <a:rPr lang="it-IT" sz="1400" b="1" dirty="0">
                <a:solidFill>
                  <a:srgbClr val="BF6B2C"/>
                </a:solidFill>
                <a:latin typeface="Arial" panose="020B0604020202020204" pitchFamily="34" charset="0"/>
              </a:rPr>
              <a:t>UNITÀ DIDATTICA 2: Analisi volumetrica</a:t>
            </a:r>
          </a:p>
          <a:p>
            <a:pPr algn="just">
              <a:spcAft>
                <a:spcPts val="600"/>
              </a:spcAft>
            </a:pPr>
            <a:r>
              <a:rPr lang="it-IT" sz="1400" dirty="0">
                <a:solidFill>
                  <a:srgbClr val="000000"/>
                </a:solidFill>
                <a:latin typeface="Arial" panose="020B0604020202020204" pitchFamily="34" charset="0"/>
              </a:rPr>
              <a:t>Principi dell'analisi volumetrica, soluzioni standard e curve di titolazione, esempi di titolazioni acido-base, titolazioni redox e complessometriche, calcoli per la determinazione della curva di titolazione, determinazione del punto di equivalenza, applicazioni nel settore alimentare.</a:t>
            </a:r>
          </a:p>
          <a:p>
            <a:pPr algn="just">
              <a:spcAft>
                <a:spcPts val="600"/>
              </a:spcAft>
            </a:pPr>
            <a:r>
              <a:rPr lang="it-IT" sz="1400" b="1" dirty="0">
                <a:solidFill>
                  <a:srgbClr val="BF6B2C"/>
                </a:solidFill>
                <a:latin typeface="Arial" panose="020B0604020202020204" pitchFamily="34" charset="0"/>
              </a:rPr>
              <a:t>UNITÀ DIDATTICA 3: Spettroscopia</a:t>
            </a:r>
          </a:p>
          <a:p>
            <a:pPr algn="just">
              <a:spcAft>
                <a:spcPts val="600"/>
              </a:spcAft>
            </a:pPr>
            <a:r>
              <a:rPr lang="it-IT" sz="1400" dirty="0">
                <a:solidFill>
                  <a:srgbClr val="000000"/>
                </a:solidFill>
                <a:latin typeface="Arial" panose="020B0604020202020204" pitchFamily="34" charset="0"/>
              </a:rPr>
              <a:t>Spettroscopie di emissione e di assorbimento, assorbanza e trasmittanza, spettrofotometria UV/visibile, transizioni elettroniche, legge di Beer, applicazioni della spettrofotometria UV/visibile, lo spettrofotometro, sorgenti di radiazioni, reticoli e monocromatori, filtri, rivelatori, strumenti a singolo e doppio raggio, l'errore spettrofotometrico. Spettrofotometria IR, transizioni roto-vibrazionali, sorgenti, cuvette e rivelatori IR, applicazioni della spettrofotometria IR nel campo della viticoltura ed enologia. Spettroscopia di fluorescenza molecolare, il fenomeno della fluorescenza, caratteristiche analitiche della fluorescenza, lo spettrofluorimetro, applicazioni nel campo delle tecnologie alimentari. Spettroscopia atomica: atomizzazione, spettri a righe, assorbimento ed emissione atomica.</a:t>
            </a:r>
          </a:p>
        </p:txBody>
      </p:sp>
    </p:spTree>
    <p:extLst>
      <p:ext uri="{BB962C8B-B14F-4D97-AF65-F5344CB8AC3E}">
        <p14:creationId xmlns:p14="http://schemas.microsoft.com/office/powerpoint/2010/main" val="935097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5FC03CE-27E3-17EC-EB05-2AE6396A7252}"/>
              </a:ext>
            </a:extLst>
          </p:cNvPr>
          <p:cNvSpPr txBox="1"/>
          <p:nvPr/>
        </p:nvSpPr>
        <p:spPr>
          <a:xfrm>
            <a:off x="0" y="-11370"/>
            <a:ext cx="9131300" cy="6771084"/>
          </a:xfrm>
          <a:prstGeom prst="rect">
            <a:avLst/>
          </a:prstGeom>
          <a:noFill/>
        </p:spPr>
        <p:txBody>
          <a:bodyPr wrap="square">
            <a:spAutoFit/>
          </a:bodyPr>
          <a:lstStyle/>
          <a:p>
            <a:pPr algn="just">
              <a:spcAft>
                <a:spcPts val="600"/>
              </a:spcAft>
            </a:pPr>
            <a:r>
              <a:rPr lang="it-IT" sz="2000" b="1" dirty="0">
                <a:solidFill>
                  <a:srgbClr val="BF6B2C"/>
                </a:solidFill>
                <a:latin typeface="Arial" panose="020B0604020202020204" pitchFamily="34" charset="0"/>
              </a:rPr>
              <a:t>Programma d'esame (segue)</a:t>
            </a:r>
          </a:p>
          <a:p>
            <a:pPr algn="just">
              <a:spcAft>
                <a:spcPts val="600"/>
              </a:spcAft>
            </a:pPr>
            <a:r>
              <a:rPr lang="it-IT" sz="1400" dirty="0">
                <a:solidFill>
                  <a:srgbClr val="000000"/>
                </a:solidFill>
                <a:latin typeface="Arial" panose="020B0604020202020204" pitchFamily="34" charset="0"/>
              </a:rPr>
              <a:t> </a:t>
            </a:r>
          </a:p>
          <a:p>
            <a:pPr algn="just">
              <a:spcAft>
                <a:spcPts val="600"/>
              </a:spcAft>
            </a:pPr>
            <a:r>
              <a:rPr lang="it-IT" sz="1400" b="1" dirty="0">
                <a:solidFill>
                  <a:srgbClr val="BF6B2C"/>
                </a:solidFill>
                <a:latin typeface="Arial" panose="020B0604020202020204" pitchFamily="34" charset="0"/>
              </a:rPr>
              <a:t>UNITÀ DIDATTICA 4: Potenziometria</a:t>
            </a:r>
          </a:p>
          <a:p>
            <a:pPr algn="just">
              <a:spcAft>
                <a:spcPts val="600"/>
              </a:spcAft>
            </a:pPr>
            <a:r>
              <a:rPr lang="it-IT" sz="1400" dirty="0">
                <a:solidFill>
                  <a:srgbClr val="000000"/>
                </a:solidFill>
                <a:latin typeface="Arial" panose="020B0604020202020204" pitchFamily="34" charset="0"/>
              </a:rPr>
              <a:t>Titolazioni potenziometriche, potenziometria diretta, elettrodi potenziometrici, elettrodi di riferimento, elettrodi selettivi per ioni (ISE), classificazione, caratteristiche analitiche e principali applicazioni. Determinazione del pH: teoria dell'elettrodo indicatore a vetro, elettrodi a pH combinati, misura del pH, procedura di calibrazione, fonti di errore. Le tecniche voltammetriche: processi faradici, legge di Faraday, elettrodo di lavoro.</a:t>
            </a:r>
          </a:p>
          <a:p>
            <a:pPr algn="just">
              <a:spcAft>
                <a:spcPts val="600"/>
              </a:spcAft>
            </a:pPr>
            <a:r>
              <a:rPr lang="it-IT" sz="1400" b="1" dirty="0">
                <a:solidFill>
                  <a:srgbClr val="BF6B2C"/>
                </a:solidFill>
                <a:latin typeface="Arial" panose="020B0604020202020204" pitchFamily="34" charset="0"/>
              </a:rPr>
              <a:t>UNITÀ DIDATTICA 5: Cromatografia</a:t>
            </a:r>
          </a:p>
          <a:p>
            <a:pPr algn="just">
              <a:spcAft>
                <a:spcPts val="600"/>
              </a:spcAft>
            </a:pPr>
            <a:r>
              <a:rPr lang="it-IT" sz="1400" dirty="0">
                <a:solidFill>
                  <a:srgbClr val="000000"/>
                </a:solidFill>
                <a:latin typeface="Arial" panose="020B0604020202020204" pitchFamily="34" charset="0"/>
              </a:rPr>
              <a:t>Introduzione ai metodi cromatografici e teoria delle separazioni (efficienza, risoluzione, equazione di van Deemter), cromatografia liquida, cromatografia liquida ad alta prestazione (HPLC), cromatografia a scambio ionico, a esclusione molecolare e di affinità, gas-cromatografia, cromatografia su strato sottile (TLC).</a:t>
            </a:r>
          </a:p>
          <a:p>
            <a:pPr algn="just">
              <a:spcAft>
                <a:spcPts val="600"/>
              </a:spcAft>
            </a:pPr>
            <a:r>
              <a:rPr lang="it-IT" sz="1400" b="1" dirty="0">
                <a:solidFill>
                  <a:srgbClr val="BF6B2C"/>
                </a:solidFill>
                <a:latin typeface="Arial" panose="020B0604020202020204" pitchFamily="34" charset="0"/>
              </a:rPr>
              <a:t>LE CINQUE ESERCITAZIONI DI LABORATORIO (una per unità didattica)</a:t>
            </a:r>
          </a:p>
          <a:p>
            <a:pPr algn="just">
              <a:spcAft>
                <a:spcPts val="600"/>
              </a:spcAft>
            </a:pPr>
            <a:r>
              <a:rPr lang="it-IT" sz="1200" dirty="0">
                <a:solidFill>
                  <a:srgbClr val="000000"/>
                </a:solidFill>
                <a:latin typeface="Arial" panose="020B0604020202020204" pitchFamily="34" charset="0"/>
              </a:rPr>
              <a:t>Esercitazione 1 (UD 1) — Utilizzo della vetreria, della bilancia tecnica e analitica; preparazione di soluzioni standard e costruzione di una curva di calibrazione.</a:t>
            </a:r>
          </a:p>
          <a:p>
            <a:pPr algn="just">
              <a:spcAft>
                <a:spcPts val="600"/>
              </a:spcAft>
            </a:pPr>
            <a:r>
              <a:rPr lang="it-IT" sz="1200" dirty="0">
                <a:solidFill>
                  <a:srgbClr val="000000"/>
                </a:solidFill>
                <a:latin typeface="Arial" panose="020B0604020202020204" pitchFamily="34" charset="0"/>
              </a:rPr>
              <a:t>Esercitazione 2 (UD 2) — Esecuzione di una titolazione acido-base con individuazione del punto di equivalenza ed elaborazione del dato sperimentale.</a:t>
            </a:r>
          </a:p>
          <a:p>
            <a:pPr algn="just">
              <a:spcAft>
                <a:spcPts val="600"/>
              </a:spcAft>
            </a:pPr>
            <a:r>
              <a:rPr lang="it-IT" sz="1200" dirty="0">
                <a:solidFill>
                  <a:srgbClr val="000000"/>
                </a:solidFill>
                <a:latin typeface="Arial" panose="020B0604020202020204" pitchFamily="34" charset="0"/>
              </a:rPr>
              <a:t>Esercitazione 3 (UD 3) — Determinazione del ferro per via spettrofotometrica con costruzione della curva di calibrazione e quantificazione su campione incognito.</a:t>
            </a:r>
          </a:p>
          <a:p>
            <a:pPr algn="just">
              <a:spcAft>
                <a:spcPts val="600"/>
              </a:spcAft>
            </a:pPr>
            <a:r>
              <a:rPr lang="it-IT" sz="1200" dirty="0">
                <a:solidFill>
                  <a:srgbClr val="000000"/>
                </a:solidFill>
                <a:latin typeface="Arial" panose="020B0604020202020204" pitchFamily="34" charset="0"/>
              </a:rPr>
              <a:t>Esercitazione 4 (UD 4) — Calibrazione del pHmetro mediante soluzioni tampone e misura del pH su campioni reali.</a:t>
            </a:r>
          </a:p>
          <a:p>
            <a:pPr algn="just">
              <a:spcAft>
                <a:spcPts val="600"/>
              </a:spcAft>
            </a:pPr>
            <a:r>
              <a:rPr lang="it-IT" sz="1200" dirty="0">
                <a:solidFill>
                  <a:srgbClr val="000000"/>
                </a:solidFill>
                <a:latin typeface="Arial" panose="020B0604020202020204" pitchFamily="34" charset="0"/>
              </a:rPr>
              <a:t>Esercitazione 5 (UD 5) — Separazione di picchi cromatografici coeluiti: ottimizzazione delle condizioni operative e valutazione critica della risoluzione.</a:t>
            </a:r>
          </a:p>
          <a:p>
            <a:pPr algn="just">
              <a:spcAft>
                <a:spcPts val="600"/>
              </a:spcAft>
            </a:pPr>
            <a:r>
              <a:rPr lang="it-IT" sz="1200" dirty="0">
                <a:solidFill>
                  <a:srgbClr val="000000"/>
                </a:solidFill>
                <a:latin typeface="Arial" panose="020B0604020202020204" pitchFamily="34" charset="0"/>
              </a:rPr>
              <a:t>Ogni esercitazione è preceduta da una lezione di preparazione sul protocollo operativo e sull'uso del foglio di calcolo. Date e orari sono comunicati a lezione.</a:t>
            </a:r>
          </a:p>
        </p:txBody>
      </p:sp>
    </p:spTree>
    <p:extLst>
      <p:ext uri="{BB962C8B-B14F-4D97-AF65-F5344CB8AC3E}">
        <p14:creationId xmlns:p14="http://schemas.microsoft.com/office/powerpoint/2010/main" val="4746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25FC03CE-27E3-17EC-EB05-2AE6396A7252}"/>
              </a:ext>
            </a:extLst>
          </p:cNvPr>
          <p:cNvSpPr txBox="1"/>
          <p:nvPr/>
        </p:nvSpPr>
        <p:spPr>
          <a:xfrm>
            <a:off x="0" y="-11370"/>
            <a:ext cx="9131300" cy="6771084"/>
          </a:xfrm>
          <a:prstGeom prst="rect">
            <a:avLst/>
          </a:prstGeom>
          <a:noFill/>
        </p:spPr>
        <p:txBody>
          <a:bodyPr wrap="square">
            <a:spAutoFit/>
          </a:bodyPr>
          <a:lstStyle/>
          <a:p>
            <a:pPr algn="just">
              <a:spcAft>
                <a:spcPts val="600"/>
              </a:spcAft>
            </a:pPr>
            <a:r>
              <a:rPr lang="it-IT" sz="2000" b="1" dirty="0">
                <a:solidFill>
                  <a:srgbClr val="BF6B2C"/>
                </a:solidFill>
                <a:latin typeface="Arial" panose="020B0604020202020204" pitchFamily="34" charset="0"/>
              </a:rPr>
              <a:t>Come si supera l'esame</a:t>
            </a:r>
          </a:p>
          <a:p>
            <a:pPr algn="just">
              <a:spcAft>
                <a:spcPts val="600"/>
              </a:spcAft>
            </a:pPr>
            <a:r>
              <a:rPr lang="it-IT" sz="1400" dirty="0">
                <a:solidFill>
                  <a:srgbClr val="000000"/>
                </a:solidFill>
                <a:latin typeface="Arial" panose="020B0604020202020204" pitchFamily="34" charset="0"/>
              </a:rPr>
              <a:t> </a:t>
            </a:r>
          </a:p>
          <a:p>
            <a:pPr algn="just">
              <a:spcAft>
                <a:spcPts val="600"/>
              </a:spcAft>
            </a:pPr>
            <a:r>
              <a:rPr lang="it-IT" sz="1400" b="1" dirty="0">
                <a:solidFill>
                  <a:srgbClr val="BF6B2C"/>
                </a:solidFill>
                <a:latin typeface="Arial" panose="020B0604020202020204" pitchFamily="34" charset="0"/>
              </a:rPr>
              <a:t>Due prove in itinere (facoltative, a risposta multipla)</a:t>
            </a:r>
          </a:p>
          <a:p>
            <a:pPr algn="just">
              <a:spcAft>
                <a:spcPts val="600"/>
              </a:spcAft>
            </a:pPr>
            <a:r>
              <a:rPr lang="it-IT" sz="1400" dirty="0">
                <a:solidFill>
                  <a:srgbClr val="000000"/>
                </a:solidFill>
                <a:latin typeface="Arial" panose="020B0604020202020204" pitchFamily="34" charset="0"/>
              </a:rPr>
              <a:t>La prima sulle UD 1 e 2, la seconda sulle UD 3 e 4. Non sono obbligatorie e sono aperte a tutti; superarle esonera dalla discussione delle parti corrispondenti all'orale. Le date sono comunicate durante il corso.</a:t>
            </a:r>
          </a:p>
          <a:p>
            <a:pPr algn="just">
              <a:spcAft>
                <a:spcPts val="600"/>
              </a:spcAft>
            </a:pPr>
            <a:r>
              <a:rPr lang="it-IT" sz="1400" b="1" dirty="0">
                <a:solidFill>
                  <a:srgbClr val="BF6B2C"/>
                </a:solidFill>
                <a:latin typeface="Arial" panose="020B0604020202020204" pitchFamily="34" charset="0"/>
              </a:rPr>
              <a:t>Prova orale finale</a:t>
            </a:r>
          </a:p>
          <a:p>
            <a:pPr algn="just">
              <a:spcAft>
                <a:spcPts val="600"/>
              </a:spcAft>
            </a:pPr>
            <a:r>
              <a:rPr lang="it-IT" sz="1400" dirty="0">
                <a:solidFill>
                  <a:srgbClr val="000000"/>
                </a:solidFill>
                <a:latin typeface="Arial" panose="020B0604020202020204" pitchFamily="34" charset="0"/>
              </a:rPr>
              <a:t>Per chi non ha sostenuto o non ha superato le prove in itinere l'orale verte sull'intero programma. Per chi ha superato entrambe le prove l'orale verte solo sull'UD 5 (Cromatografia) e sull'attività di laboratorio. L'orale verifica anche le abilità comunicative e l'autonomia di giudizio nella scelta della tecnica.</a:t>
            </a:r>
          </a:p>
          <a:p>
            <a:pPr algn="just">
              <a:spcAft>
                <a:spcPts val="600"/>
              </a:spcAft>
            </a:pPr>
            <a:r>
              <a:rPr lang="it-IT" sz="1400" b="1" dirty="0">
                <a:solidFill>
                  <a:srgbClr val="BF6B2C"/>
                </a:solidFill>
                <a:latin typeface="Arial" panose="020B0604020202020204" pitchFamily="34" charset="0"/>
              </a:rPr>
              <a:t>Valutazione delle esercitazioni</a:t>
            </a:r>
          </a:p>
          <a:p>
            <a:pPr algn="just">
              <a:spcAft>
                <a:spcPts val="600"/>
              </a:spcAft>
            </a:pPr>
            <a:r>
              <a:rPr lang="it-IT" sz="1400" dirty="0">
                <a:solidFill>
                  <a:srgbClr val="000000"/>
                </a:solidFill>
                <a:latin typeface="Arial" panose="020B0604020202020204" pitchFamily="34" charset="0"/>
              </a:rPr>
              <a:t>Le competenze di laboratorio sono parte integrante del voto: si accertano con brevi schede/relazioni (con uso del foglio di calcolo) e con domande mirate all'orale. Voto in trentesimi; non sono previste prove di recupero.</a:t>
            </a:r>
          </a:p>
          <a:p>
            <a:pPr algn="just">
              <a:spcAft>
                <a:spcPts val="600"/>
              </a:spcAft>
            </a:pPr>
            <a:r>
              <a:rPr lang="it-IT" sz="1400" dirty="0">
                <a:solidFill>
                  <a:srgbClr val="000000"/>
                </a:solidFill>
                <a:latin typeface="Arial" panose="020B0604020202020204" pitchFamily="34" charset="0"/>
              </a:rPr>
              <a:t> </a:t>
            </a:r>
          </a:p>
          <a:p>
            <a:pPr algn="just">
              <a:spcAft>
                <a:spcPts val="600"/>
              </a:spcAft>
            </a:pPr>
            <a:r>
              <a:rPr lang="it-IT" sz="1400" b="1" dirty="0">
                <a:solidFill>
                  <a:srgbClr val="BF6B2C"/>
                </a:solidFill>
                <a:latin typeface="Arial" panose="020B0604020202020204" pitchFamily="34" charset="0"/>
              </a:rPr>
              <a:t>Materiale di studio</a:t>
            </a:r>
          </a:p>
          <a:p>
            <a:pPr algn="just">
              <a:spcAft>
                <a:spcPts val="600"/>
              </a:spcAft>
            </a:pPr>
            <a:r>
              <a:rPr lang="it-IT" sz="1400" dirty="0">
                <a:solidFill>
                  <a:srgbClr val="000000"/>
                </a:solidFill>
                <a:latin typeface="Arial" panose="020B0604020202020204" pitchFamily="34" charset="0"/>
              </a:rPr>
              <a:t>Skoog, West, Holler, Crouch — Chimica Analitica. Una introduzione (EdiSES, ultima edizione disponibile): il manuale di riferimento.</a:t>
            </a:r>
          </a:p>
          <a:p>
            <a:pPr algn="just">
              <a:spcAft>
                <a:spcPts val="600"/>
              </a:spcAft>
            </a:pPr>
            <a:r>
              <a:rPr lang="it-IT" sz="1400" dirty="0">
                <a:solidFill>
                  <a:srgbClr val="000000"/>
                </a:solidFill>
                <a:latin typeface="Arial" panose="020B0604020202020204" pitchFamily="34" charset="0"/>
              </a:rPr>
              <a:t>Dispense delle lezioni, una per ciascuna unità didattica.</a:t>
            </a:r>
          </a:p>
          <a:p>
            <a:pPr algn="just">
              <a:spcAft>
                <a:spcPts val="600"/>
              </a:spcAft>
            </a:pPr>
            <a:r>
              <a:rPr lang="it-IT" sz="1400" dirty="0">
                <a:solidFill>
                  <a:srgbClr val="000000"/>
                </a:solidFill>
                <a:latin typeface="Arial" panose="020B0604020202020204" pitchFamily="34" charset="0"/>
              </a:rPr>
              <a:t>Portale dello studente: sintesi teoriche, simulatori di laboratorio virtuale e domande di autovalutazione per ogni unità.</a:t>
            </a:r>
          </a:p>
        </p:txBody>
      </p:sp>
    </p:spTree>
    <p:extLst>
      <p:ext uri="{BB962C8B-B14F-4D97-AF65-F5344CB8AC3E}">
        <p14:creationId xmlns:p14="http://schemas.microsoft.com/office/powerpoint/2010/main" val="4746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4" name="Immagine 3" descr="Immagine che contiene tavolo&#10;&#10;Descrizione generata automaticamente">
            <a:extLst>
              <a:ext uri="{FF2B5EF4-FFF2-40B4-BE49-F238E27FC236}">
                <a16:creationId xmlns:a16="http://schemas.microsoft.com/office/drawing/2014/main" id="{7BE3F619-7F92-FC4A-314A-93B87BBFA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28599"/>
            <a:ext cx="8763000" cy="6431909"/>
          </a:xfrm>
          <a:prstGeom prst="rect">
            <a:avLst/>
          </a:prstGeom>
        </p:spPr>
      </p:pic>
    </p:spTree>
    <p:extLst>
      <p:ext uri="{BB962C8B-B14F-4D97-AF65-F5344CB8AC3E}">
        <p14:creationId xmlns:p14="http://schemas.microsoft.com/office/powerpoint/2010/main" val="4095714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B78CF584-E2DF-1ACF-97C1-B82EE72E9A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862"/>
            <a:ext cx="9144000" cy="6612273"/>
          </a:xfrm>
          <a:prstGeom prst="rect">
            <a:avLst/>
          </a:prstGeom>
        </p:spPr>
      </p:pic>
    </p:spTree>
    <p:extLst>
      <p:ext uri="{BB962C8B-B14F-4D97-AF65-F5344CB8AC3E}">
        <p14:creationId xmlns:p14="http://schemas.microsoft.com/office/powerpoint/2010/main" val="143452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17" name="Picture 2">
            <a:extLst>
              <a:ext uri="{FF2B5EF4-FFF2-40B4-BE49-F238E27FC236}">
                <a16:creationId xmlns:a16="http://schemas.microsoft.com/office/drawing/2014/main" id="{B1981535-B5AA-4E0C-ACE5-925CC19B20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a:extLst>
              <a:ext uri="{FF2B5EF4-FFF2-40B4-BE49-F238E27FC236}">
                <a16:creationId xmlns:a16="http://schemas.microsoft.com/office/drawing/2014/main" id="{BF97D060-AA7E-4411-BA62-28BD1EBD55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Immagine 3" descr="Immagine che contiene testo&#10;&#10;Descrizione generata automaticamente">
            <a:extLst>
              <a:ext uri="{FF2B5EF4-FFF2-40B4-BE49-F238E27FC236}">
                <a16:creationId xmlns:a16="http://schemas.microsoft.com/office/drawing/2014/main" id="{42F176E1-A1A4-79E4-CA2C-9D7091C0B8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942" y="166565"/>
            <a:ext cx="8392116" cy="6524868"/>
          </a:xfrm>
          <a:prstGeom prst="roundRect">
            <a:avLst>
              <a:gd name="adj" fmla="val 5301"/>
            </a:avLst>
          </a:prstGeom>
          <a:ln w="1905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8309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 name="Immagine 2" descr="Immagine che contiene testo&#10;&#10;Descrizione generata automaticamente">
            <a:extLst>
              <a:ext uri="{FF2B5EF4-FFF2-40B4-BE49-F238E27FC236}">
                <a16:creationId xmlns:a16="http://schemas.microsoft.com/office/drawing/2014/main" id="{F2DA2056-2F1A-A4FE-911F-15671D63D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60935" cy="6248400"/>
          </a:xfrm>
          <a:prstGeom prst="rect">
            <a:avLst/>
          </a:prstGeom>
        </p:spPr>
      </p:pic>
    </p:spTree>
    <p:extLst>
      <p:ext uri="{BB962C8B-B14F-4D97-AF65-F5344CB8AC3E}">
        <p14:creationId xmlns:p14="http://schemas.microsoft.com/office/powerpoint/2010/main" val="4023070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FF20EC7-6366-0545-2E5E-82588047AF38}"/>
              </a:ext>
            </a:extLst>
          </p:cNvPr>
          <p:cNvSpPr>
            <a:spLocks noGrp="1" noChangeArrowheads="1"/>
          </p:cNvSpPr>
          <p:nvPr>
            <p:ph type="title"/>
          </p:nvPr>
        </p:nvSpPr>
        <p:spPr>
          <a:xfrm>
            <a:off x="609131" y="48473"/>
            <a:ext cx="7773338" cy="1596177"/>
          </a:xfrm>
        </p:spPr>
        <p:txBody>
          <a:bodyPr>
            <a:normAutofit/>
          </a:bodyPr>
          <a:lstStyle/>
          <a:p>
            <a:pPr algn="ctr" eaLnBrk="1" hangingPunct="1"/>
            <a:r>
              <a:rPr lang="it-IT" altLang="it-IT" sz="2800" b="1" dirty="0">
                <a:solidFill>
                  <a:srgbClr val="1F4D3D"/>
                </a:solidFill>
              </a:rPr>
              <a:t>Qualità e sicurezza</a:t>
            </a:r>
          </a:p>
        </p:txBody>
      </p:sp>
      <p:pic>
        <p:nvPicPr>
          <p:cNvPr id="6147" name="Picture 4" descr="j0285360">
            <a:extLst>
              <a:ext uri="{FF2B5EF4-FFF2-40B4-BE49-F238E27FC236}">
                <a16:creationId xmlns:a16="http://schemas.microsoft.com/office/drawing/2014/main" id="{002F3F2B-53C8-580F-667B-477C4FD07A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6225" y="1600200"/>
            <a:ext cx="12366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69" name="Group 21">
            <a:extLst>
              <a:ext uri="{FF2B5EF4-FFF2-40B4-BE49-F238E27FC236}">
                <a16:creationId xmlns:a16="http://schemas.microsoft.com/office/drawing/2014/main" id="{9C4C9004-9D24-01E1-265B-C3F8ECD6D8BE}"/>
              </a:ext>
            </a:extLst>
          </p:cNvPr>
          <p:cNvGrpSpPr>
            <a:grpSpLocks/>
          </p:cNvGrpSpPr>
          <p:nvPr/>
        </p:nvGrpSpPr>
        <p:grpSpPr bwMode="auto">
          <a:xfrm>
            <a:off x="841375" y="2003426"/>
            <a:ext cx="3276600" cy="1582738"/>
            <a:chOff x="530" y="1262"/>
            <a:chExt cx="2064" cy="997"/>
          </a:xfrm>
        </p:grpSpPr>
        <p:sp>
          <p:nvSpPr>
            <p:cNvPr id="6163" name="Line 6">
              <a:extLst>
                <a:ext uri="{FF2B5EF4-FFF2-40B4-BE49-F238E27FC236}">
                  <a16:creationId xmlns:a16="http://schemas.microsoft.com/office/drawing/2014/main" id="{817082BB-E864-26B3-4BE1-ACD85D97A4C4}"/>
                </a:ext>
              </a:extLst>
            </p:cNvPr>
            <p:cNvSpPr>
              <a:spLocks noChangeShapeType="1"/>
            </p:cNvSpPr>
            <p:nvPr/>
          </p:nvSpPr>
          <p:spPr bwMode="auto">
            <a:xfrm rot="494740" flipV="1">
              <a:off x="1394" y="1262"/>
              <a:ext cx="1008" cy="768"/>
            </a:xfrm>
            <a:prstGeom prst="line">
              <a:avLst/>
            </a:prstGeom>
            <a:noFill/>
            <a:ln w="101600" cap="rnd">
              <a:solidFill>
                <a:srgbClr val="808000"/>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latin typeface="Arial" panose="020B0604020202020204" pitchFamily="34" charset="0"/>
                <a:cs typeface="Arial" panose="020B0604020202020204" pitchFamily="34" charset="0"/>
              </a:endParaRPr>
            </a:p>
          </p:txBody>
        </p:sp>
        <p:sp>
          <p:nvSpPr>
            <p:cNvPr id="6164" name="Text Box 7">
              <a:extLst>
                <a:ext uri="{FF2B5EF4-FFF2-40B4-BE49-F238E27FC236}">
                  <a16:creationId xmlns:a16="http://schemas.microsoft.com/office/drawing/2014/main" id="{47D1983A-214F-56A7-992A-D8B7FDB5CBE5}"/>
                </a:ext>
              </a:extLst>
            </p:cNvPr>
            <p:cNvSpPr txBox="1">
              <a:spLocks noChangeArrowheads="1"/>
            </p:cNvSpPr>
            <p:nvPr/>
          </p:nvSpPr>
          <p:spPr bwMode="auto">
            <a:xfrm>
              <a:off x="530" y="1296"/>
              <a:ext cx="1497"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600" b="1">
                  <a:solidFill>
                    <a:srgbClr val="BF6B2C"/>
                  </a:solidFill>
                </a:rPr>
                <a:t>Mantenere e garantire </a:t>
              </a:r>
            </a:p>
            <a:p>
              <a:pPr algn="ctr" eaLnBrk="1" hangingPunct="1">
                <a:spcBef>
                  <a:spcPct val="0"/>
                </a:spcBef>
                <a:buClrTx/>
                <a:buSzTx/>
                <a:buFontTx/>
                <a:buNone/>
              </a:pPr>
              <a:r>
                <a:rPr lang="it-IT" altLang="it-IT" sz="1600" b="1">
                  <a:solidFill>
                    <a:srgbClr val="BF6B2C"/>
                  </a:solidFill>
                </a:rPr>
                <a:t>la qualità </a:t>
              </a:r>
            </a:p>
          </p:txBody>
        </p:sp>
        <p:sp>
          <p:nvSpPr>
            <p:cNvPr id="6165" name="Text Box 8">
              <a:extLst>
                <a:ext uri="{FF2B5EF4-FFF2-40B4-BE49-F238E27FC236}">
                  <a16:creationId xmlns:a16="http://schemas.microsoft.com/office/drawing/2014/main" id="{47D40410-2DF2-91B7-CA24-BAC8D7526575}"/>
                </a:ext>
              </a:extLst>
            </p:cNvPr>
            <p:cNvSpPr txBox="1">
              <a:spLocks noChangeArrowheads="1"/>
            </p:cNvSpPr>
            <p:nvPr/>
          </p:nvSpPr>
          <p:spPr bwMode="auto">
            <a:xfrm>
              <a:off x="1594" y="1736"/>
              <a:ext cx="1000"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600" b="1">
                  <a:solidFill>
                    <a:srgbClr val="1F4D3D"/>
                  </a:solidFill>
                </a:rPr>
                <a:t>Innovare ed </a:t>
              </a:r>
            </a:p>
            <a:p>
              <a:pPr algn="ctr" eaLnBrk="1" hangingPunct="1">
                <a:spcBef>
                  <a:spcPct val="0"/>
                </a:spcBef>
                <a:buClrTx/>
                <a:buSzTx/>
                <a:buFontTx/>
                <a:buNone/>
              </a:pPr>
              <a:r>
                <a:rPr lang="it-IT" altLang="it-IT" sz="1600" b="1">
                  <a:solidFill>
                    <a:srgbClr val="1F4D3D"/>
                  </a:solidFill>
                </a:rPr>
                <a:t>introdure</a:t>
              </a:r>
            </a:p>
            <a:p>
              <a:pPr algn="ctr" eaLnBrk="1" hangingPunct="1">
                <a:spcBef>
                  <a:spcPct val="0"/>
                </a:spcBef>
                <a:buClrTx/>
                <a:buSzTx/>
                <a:buFontTx/>
                <a:buNone/>
              </a:pPr>
              <a:r>
                <a:rPr lang="it-IT" altLang="it-IT" sz="1600" b="1">
                  <a:solidFill>
                    <a:srgbClr val="1F4D3D"/>
                  </a:solidFill>
                </a:rPr>
                <a:t>Nuovi prodotti</a:t>
              </a:r>
            </a:p>
          </p:txBody>
        </p:sp>
      </p:grpSp>
      <p:grpSp>
        <p:nvGrpSpPr>
          <p:cNvPr id="6149" name="Group 18">
            <a:extLst>
              <a:ext uri="{FF2B5EF4-FFF2-40B4-BE49-F238E27FC236}">
                <a16:creationId xmlns:a16="http://schemas.microsoft.com/office/drawing/2014/main" id="{4CB9D606-1527-C323-B4B2-7A24DEF25407}"/>
              </a:ext>
            </a:extLst>
          </p:cNvPr>
          <p:cNvGrpSpPr>
            <a:grpSpLocks/>
          </p:cNvGrpSpPr>
          <p:nvPr/>
        </p:nvGrpSpPr>
        <p:grpSpPr bwMode="auto">
          <a:xfrm>
            <a:off x="609600" y="3200400"/>
            <a:ext cx="1905000" cy="762000"/>
            <a:chOff x="480" y="2640"/>
            <a:chExt cx="1200" cy="480"/>
          </a:xfrm>
        </p:grpSpPr>
        <p:sp>
          <p:nvSpPr>
            <p:cNvPr id="6161" name="Text Box 5">
              <a:extLst>
                <a:ext uri="{FF2B5EF4-FFF2-40B4-BE49-F238E27FC236}">
                  <a16:creationId xmlns:a16="http://schemas.microsoft.com/office/drawing/2014/main" id="{FEEFDFFD-8A0D-D6D7-C546-D1EFB5CFEC15}"/>
                </a:ext>
              </a:extLst>
            </p:cNvPr>
            <p:cNvSpPr txBox="1">
              <a:spLocks noChangeArrowheads="1"/>
            </p:cNvSpPr>
            <p:nvPr/>
          </p:nvSpPr>
          <p:spPr bwMode="auto">
            <a:xfrm>
              <a:off x="768" y="2736"/>
              <a:ext cx="71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rPr>
                <a:t>Mercato </a:t>
              </a:r>
            </a:p>
          </p:txBody>
        </p:sp>
        <p:sp>
          <p:nvSpPr>
            <p:cNvPr id="6162" name="Oval 13">
              <a:extLst>
                <a:ext uri="{FF2B5EF4-FFF2-40B4-BE49-F238E27FC236}">
                  <a16:creationId xmlns:a16="http://schemas.microsoft.com/office/drawing/2014/main" id="{75E92C9B-299E-2DA1-99BF-7A44E8EA99A1}"/>
                </a:ext>
              </a:extLst>
            </p:cNvPr>
            <p:cNvSpPr>
              <a:spLocks noChangeArrowheads="1"/>
            </p:cNvSpPr>
            <p:nvPr/>
          </p:nvSpPr>
          <p:spPr bwMode="auto">
            <a:xfrm>
              <a:off x="480" y="2640"/>
              <a:ext cx="1200" cy="480"/>
            </a:xfrm>
            <a:prstGeom prst="ellipse">
              <a:avLst/>
            </a:prstGeom>
            <a:solidFill>
              <a:srgbClr val="33CCCC">
                <a:alpha val="3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p>
          </p:txBody>
        </p:sp>
      </p:grpSp>
      <p:grpSp>
        <p:nvGrpSpPr>
          <p:cNvPr id="27670" name="Group 22">
            <a:extLst>
              <a:ext uri="{FF2B5EF4-FFF2-40B4-BE49-F238E27FC236}">
                <a16:creationId xmlns:a16="http://schemas.microsoft.com/office/drawing/2014/main" id="{85171D3C-AF0F-512A-8FFE-5CF9875C7C6C}"/>
              </a:ext>
            </a:extLst>
          </p:cNvPr>
          <p:cNvGrpSpPr>
            <a:grpSpLocks/>
          </p:cNvGrpSpPr>
          <p:nvPr/>
        </p:nvGrpSpPr>
        <p:grpSpPr bwMode="auto">
          <a:xfrm>
            <a:off x="5181601" y="2286000"/>
            <a:ext cx="3749676" cy="2514600"/>
            <a:chOff x="3264" y="1440"/>
            <a:chExt cx="2362" cy="1584"/>
          </a:xfrm>
        </p:grpSpPr>
        <p:sp>
          <p:nvSpPr>
            <p:cNvPr id="6156" name="Line 9">
              <a:extLst>
                <a:ext uri="{FF2B5EF4-FFF2-40B4-BE49-F238E27FC236}">
                  <a16:creationId xmlns:a16="http://schemas.microsoft.com/office/drawing/2014/main" id="{D74CEB6A-8323-156A-C0C2-C54860471461}"/>
                </a:ext>
              </a:extLst>
            </p:cNvPr>
            <p:cNvSpPr>
              <a:spLocks noChangeShapeType="1"/>
            </p:cNvSpPr>
            <p:nvPr/>
          </p:nvSpPr>
          <p:spPr bwMode="auto">
            <a:xfrm rot="16200000" flipV="1">
              <a:off x="3600" y="1440"/>
              <a:ext cx="720" cy="1392"/>
            </a:xfrm>
            <a:prstGeom prst="line">
              <a:avLst/>
            </a:prstGeom>
            <a:noFill/>
            <a:ln w="101600" cap="rnd">
              <a:solidFill>
                <a:srgbClr val="003366"/>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latin typeface="Arial" panose="020B0604020202020204" pitchFamily="34" charset="0"/>
                <a:cs typeface="Arial" panose="020B0604020202020204" pitchFamily="34" charset="0"/>
              </a:endParaRPr>
            </a:p>
          </p:txBody>
        </p:sp>
        <p:sp>
          <p:nvSpPr>
            <p:cNvPr id="6157" name="Text Box 11">
              <a:extLst>
                <a:ext uri="{FF2B5EF4-FFF2-40B4-BE49-F238E27FC236}">
                  <a16:creationId xmlns:a16="http://schemas.microsoft.com/office/drawing/2014/main" id="{6D206EBC-8F5A-2C23-BC9A-2B88C148B601}"/>
                </a:ext>
              </a:extLst>
            </p:cNvPr>
            <p:cNvSpPr txBox="1">
              <a:spLocks noChangeArrowheads="1"/>
            </p:cNvSpPr>
            <p:nvPr/>
          </p:nvSpPr>
          <p:spPr bwMode="auto">
            <a:xfrm>
              <a:off x="3906" y="1440"/>
              <a:ext cx="1720"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600" b="1">
                  <a:solidFill>
                    <a:srgbClr val="1F4D3D"/>
                  </a:solidFill>
                </a:rPr>
                <a:t>Informazione credibile su:</a:t>
              </a:r>
            </a:p>
            <a:p>
              <a:pPr algn="ctr" eaLnBrk="1" hangingPunct="1">
                <a:spcBef>
                  <a:spcPct val="0"/>
                </a:spcBef>
                <a:buClrTx/>
                <a:buSzTx/>
                <a:buFontTx/>
                <a:buNone/>
              </a:pPr>
              <a:r>
                <a:rPr lang="it-IT" altLang="it-IT" sz="1600" b="1">
                  <a:solidFill>
                    <a:srgbClr val="1F4D3D"/>
                  </a:solidFill>
                </a:rPr>
                <a:t>Sicurezza</a:t>
              </a:r>
            </a:p>
            <a:p>
              <a:pPr algn="ctr" eaLnBrk="1" hangingPunct="1">
                <a:spcBef>
                  <a:spcPct val="0"/>
                </a:spcBef>
                <a:buClrTx/>
                <a:buSzTx/>
                <a:buFontTx/>
                <a:buNone/>
              </a:pPr>
              <a:r>
                <a:rPr lang="it-IT" altLang="it-IT" sz="1600" b="1">
                  <a:solidFill>
                    <a:srgbClr val="1F4D3D"/>
                  </a:solidFill>
                </a:rPr>
                <a:t>Qualità </a:t>
              </a:r>
            </a:p>
            <a:p>
              <a:pPr algn="ctr" eaLnBrk="1" hangingPunct="1">
                <a:spcBef>
                  <a:spcPct val="0"/>
                </a:spcBef>
                <a:buClrTx/>
                <a:buSzTx/>
                <a:buFontTx/>
                <a:buNone/>
              </a:pPr>
              <a:r>
                <a:rPr lang="it-IT" altLang="it-IT" sz="1600" b="1">
                  <a:solidFill>
                    <a:srgbClr val="1F4D3D"/>
                  </a:solidFill>
                </a:rPr>
                <a:t>Aspetti nutrizionali </a:t>
              </a:r>
            </a:p>
          </p:txBody>
        </p:sp>
        <p:grpSp>
          <p:nvGrpSpPr>
            <p:cNvPr id="6158" name="Group 20">
              <a:extLst>
                <a:ext uri="{FF2B5EF4-FFF2-40B4-BE49-F238E27FC236}">
                  <a16:creationId xmlns:a16="http://schemas.microsoft.com/office/drawing/2014/main" id="{2F630ED9-B5AB-4423-B210-40DA6E1CA220}"/>
                </a:ext>
              </a:extLst>
            </p:cNvPr>
            <p:cNvGrpSpPr>
              <a:grpSpLocks/>
            </p:cNvGrpSpPr>
            <p:nvPr/>
          </p:nvGrpSpPr>
          <p:grpSpPr bwMode="auto">
            <a:xfrm>
              <a:off x="4320" y="2544"/>
              <a:ext cx="1200" cy="480"/>
              <a:chOff x="3648" y="2640"/>
              <a:chExt cx="1200" cy="480"/>
            </a:xfrm>
          </p:grpSpPr>
          <p:sp>
            <p:nvSpPr>
              <p:cNvPr id="6159" name="Text Box 10">
                <a:extLst>
                  <a:ext uri="{FF2B5EF4-FFF2-40B4-BE49-F238E27FC236}">
                    <a16:creationId xmlns:a16="http://schemas.microsoft.com/office/drawing/2014/main" id="{612E2B4D-3D4A-59FC-5EAC-8522EC8C23D1}"/>
                  </a:ext>
                </a:extLst>
              </p:cNvPr>
              <p:cNvSpPr txBox="1">
                <a:spLocks noChangeArrowheads="1"/>
              </p:cNvSpPr>
              <p:nvPr/>
            </p:nvSpPr>
            <p:spPr bwMode="auto">
              <a:xfrm>
                <a:off x="3888" y="2745"/>
                <a:ext cx="71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rPr>
                  <a:t>Mercato </a:t>
                </a:r>
              </a:p>
            </p:txBody>
          </p:sp>
          <p:sp>
            <p:nvSpPr>
              <p:cNvPr id="6160" name="Oval 14">
                <a:extLst>
                  <a:ext uri="{FF2B5EF4-FFF2-40B4-BE49-F238E27FC236}">
                    <a16:creationId xmlns:a16="http://schemas.microsoft.com/office/drawing/2014/main" id="{1DD0C423-CC4A-C292-90CE-7A6B9DDEC992}"/>
                  </a:ext>
                </a:extLst>
              </p:cNvPr>
              <p:cNvSpPr>
                <a:spLocks noChangeArrowheads="1"/>
              </p:cNvSpPr>
              <p:nvPr/>
            </p:nvSpPr>
            <p:spPr bwMode="auto">
              <a:xfrm>
                <a:off x="3648" y="2640"/>
                <a:ext cx="1200" cy="480"/>
              </a:xfrm>
              <a:prstGeom prst="ellipse">
                <a:avLst/>
              </a:prstGeom>
              <a:solidFill>
                <a:srgbClr val="33CCCC">
                  <a:alpha val="3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p>
            </p:txBody>
          </p:sp>
        </p:grpSp>
      </p:grpSp>
      <p:grpSp>
        <p:nvGrpSpPr>
          <p:cNvPr id="27667" name="Group 19">
            <a:extLst>
              <a:ext uri="{FF2B5EF4-FFF2-40B4-BE49-F238E27FC236}">
                <a16:creationId xmlns:a16="http://schemas.microsoft.com/office/drawing/2014/main" id="{916660CD-10CC-3F6A-4AC0-9192A9FA9200}"/>
              </a:ext>
            </a:extLst>
          </p:cNvPr>
          <p:cNvGrpSpPr>
            <a:grpSpLocks/>
          </p:cNvGrpSpPr>
          <p:nvPr/>
        </p:nvGrpSpPr>
        <p:grpSpPr bwMode="auto">
          <a:xfrm>
            <a:off x="2133600" y="5638800"/>
            <a:ext cx="2759075" cy="762000"/>
            <a:chOff x="1344" y="3600"/>
            <a:chExt cx="1738" cy="480"/>
          </a:xfrm>
        </p:grpSpPr>
        <p:sp>
          <p:nvSpPr>
            <p:cNvPr id="6154" name="Text Box 12">
              <a:extLst>
                <a:ext uri="{FF2B5EF4-FFF2-40B4-BE49-F238E27FC236}">
                  <a16:creationId xmlns:a16="http://schemas.microsoft.com/office/drawing/2014/main" id="{4AF5CCE4-AF86-D3E3-87B1-C224B6BD27A5}"/>
                </a:ext>
              </a:extLst>
            </p:cNvPr>
            <p:cNvSpPr txBox="1">
              <a:spLocks noChangeArrowheads="1"/>
            </p:cNvSpPr>
            <p:nvPr/>
          </p:nvSpPr>
          <p:spPr bwMode="auto">
            <a:xfrm>
              <a:off x="1536" y="3696"/>
              <a:ext cx="154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rPr>
                <a:t>Agenzie di controllo </a:t>
              </a:r>
            </a:p>
          </p:txBody>
        </p:sp>
        <p:sp>
          <p:nvSpPr>
            <p:cNvPr id="6155" name="Oval 15">
              <a:extLst>
                <a:ext uri="{FF2B5EF4-FFF2-40B4-BE49-F238E27FC236}">
                  <a16:creationId xmlns:a16="http://schemas.microsoft.com/office/drawing/2014/main" id="{E29344A1-D178-9637-818C-31BCFEF35C7F}"/>
                </a:ext>
              </a:extLst>
            </p:cNvPr>
            <p:cNvSpPr>
              <a:spLocks noChangeArrowheads="1"/>
            </p:cNvSpPr>
            <p:nvPr/>
          </p:nvSpPr>
          <p:spPr bwMode="auto">
            <a:xfrm>
              <a:off x="1344" y="3600"/>
              <a:ext cx="1632" cy="480"/>
            </a:xfrm>
            <a:prstGeom prst="ellipse">
              <a:avLst/>
            </a:prstGeom>
            <a:solidFill>
              <a:srgbClr val="33CCCC">
                <a:alpha val="3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p>
          </p:txBody>
        </p:sp>
      </p:grpSp>
      <p:sp>
        <p:nvSpPr>
          <p:cNvPr id="27664" name="Line 16">
            <a:extLst>
              <a:ext uri="{FF2B5EF4-FFF2-40B4-BE49-F238E27FC236}">
                <a16:creationId xmlns:a16="http://schemas.microsoft.com/office/drawing/2014/main" id="{C9192B9D-44CA-54DF-7FD2-AEF3648AC7BA}"/>
              </a:ext>
            </a:extLst>
          </p:cNvPr>
          <p:cNvSpPr>
            <a:spLocks noChangeShapeType="1"/>
          </p:cNvSpPr>
          <p:nvPr/>
        </p:nvSpPr>
        <p:spPr bwMode="auto">
          <a:xfrm rot="11144214" flipV="1">
            <a:off x="3743325" y="3465513"/>
            <a:ext cx="2362200" cy="2209800"/>
          </a:xfrm>
          <a:prstGeom prst="line">
            <a:avLst/>
          </a:prstGeom>
          <a:noFill/>
          <a:ln w="101600" cap="rnd">
            <a:solidFill>
              <a:srgbClr val="FF6600"/>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latin typeface="Arial" panose="020B0604020202020204" pitchFamily="34" charset="0"/>
              <a:cs typeface="Arial" panose="020B0604020202020204" pitchFamily="34" charset="0"/>
            </a:endParaRPr>
          </a:p>
        </p:txBody>
      </p:sp>
      <p:sp>
        <p:nvSpPr>
          <p:cNvPr id="27665" name="Text Box 17">
            <a:extLst>
              <a:ext uri="{FF2B5EF4-FFF2-40B4-BE49-F238E27FC236}">
                <a16:creationId xmlns:a16="http://schemas.microsoft.com/office/drawing/2014/main" id="{83D89F9C-6A22-EA6C-7230-E6AD67786A86}"/>
              </a:ext>
            </a:extLst>
          </p:cNvPr>
          <p:cNvSpPr txBox="1">
            <a:spLocks noChangeArrowheads="1"/>
          </p:cNvSpPr>
          <p:nvPr/>
        </p:nvSpPr>
        <p:spPr bwMode="auto">
          <a:xfrm>
            <a:off x="4353464" y="4953000"/>
            <a:ext cx="281038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600" b="1">
                <a:solidFill>
                  <a:srgbClr val="BF6B2C"/>
                </a:solidFill>
              </a:rPr>
              <a:t>Ruolo di controllo per </a:t>
            </a:r>
          </a:p>
          <a:p>
            <a:pPr algn="ctr" eaLnBrk="1" hangingPunct="1">
              <a:spcBef>
                <a:spcPct val="0"/>
              </a:spcBef>
              <a:buClrTx/>
              <a:buSzTx/>
              <a:buFontTx/>
              <a:buNone/>
            </a:pPr>
            <a:r>
              <a:rPr lang="it-IT" altLang="it-IT" sz="1600" b="1">
                <a:solidFill>
                  <a:srgbClr val="BF6B2C"/>
                </a:solidFill>
              </a:rPr>
              <a:t>garantire il consumatore e </a:t>
            </a:r>
          </a:p>
          <a:p>
            <a:pPr algn="ctr" eaLnBrk="1" hangingPunct="1">
              <a:spcBef>
                <a:spcPct val="0"/>
              </a:spcBef>
              <a:buClrTx/>
              <a:buSzTx/>
              <a:buFontTx/>
              <a:buNone/>
            </a:pPr>
            <a:r>
              <a:rPr lang="it-IT" altLang="it-IT" sz="1600" b="1">
                <a:solidFill>
                  <a:srgbClr val="BF6B2C"/>
                </a:solidFill>
              </a:rPr>
              <a:t>la concorrenza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669"/>
                                        </p:tgtEl>
                                        <p:attrNameLst>
                                          <p:attrName>style.visibility</p:attrName>
                                        </p:attrNameLst>
                                      </p:cBhvr>
                                      <p:to>
                                        <p:strVal val="visible"/>
                                      </p:to>
                                    </p:set>
                                    <p:animEffect transition="in" filter="dissolve">
                                      <p:cBhvr>
                                        <p:cTn id="7" dur="500"/>
                                        <p:tgtEl>
                                          <p:spTgt spid="276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670"/>
                                        </p:tgtEl>
                                        <p:attrNameLst>
                                          <p:attrName>style.visibility</p:attrName>
                                        </p:attrNameLst>
                                      </p:cBhvr>
                                      <p:to>
                                        <p:strVal val="visible"/>
                                      </p:to>
                                    </p:set>
                                    <p:animEffect transition="in" filter="dissolve">
                                      <p:cBhvr>
                                        <p:cTn id="12" dur="500"/>
                                        <p:tgtEl>
                                          <p:spTgt spid="276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7667"/>
                                        </p:tgtEl>
                                        <p:attrNameLst>
                                          <p:attrName>style.visibility</p:attrName>
                                        </p:attrNameLst>
                                      </p:cBhvr>
                                      <p:to>
                                        <p:strVal val="visible"/>
                                      </p:to>
                                    </p:set>
                                    <p:animEffect transition="in" filter="dissolve">
                                      <p:cBhvr>
                                        <p:cTn id="17" dur="500"/>
                                        <p:tgtEl>
                                          <p:spTgt spid="27667"/>
                                        </p:tgtEl>
                                      </p:cBhvr>
                                    </p:animEffect>
                                  </p:childTnLst>
                                </p:cTn>
                              </p:par>
                              <p:par>
                                <p:cTn id="18" presetID="9" presetClass="entr" presetSubtype="0" fill="hold" nodeType="withEffect">
                                  <p:stCondLst>
                                    <p:cond delay="0"/>
                                  </p:stCondLst>
                                  <p:childTnLst>
                                    <p:set>
                                      <p:cBhvr>
                                        <p:cTn id="19" dur="1" fill="hold">
                                          <p:stCondLst>
                                            <p:cond delay="0"/>
                                          </p:stCondLst>
                                        </p:cTn>
                                        <p:tgtEl>
                                          <p:spTgt spid="27665"/>
                                        </p:tgtEl>
                                        <p:attrNameLst>
                                          <p:attrName>style.visibility</p:attrName>
                                        </p:attrNameLst>
                                      </p:cBhvr>
                                      <p:to>
                                        <p:strVal val="visible"/>
                                      </p:to>
                                    </p:set>
                                    <p:animEffect transition="in" filter="dissolve">
                                      <p:cBhvr>
                                        <p:cTn id="20" dur="500"/>
                                        <p:tgtEl>
                                          <p:spTgt spid="27665"/>
                                        </p:tgtEl>
                                      </p:cBhvr>
                                    </p:animEffect>
                                  </p:childTnLst>
                                </p:cTn>
                              </p:par>
                              <p:par>
                                <p:cTn id="21" presetID="9" presetClass="entr" presetSubtype="0" fill="hold" nodeType="withEffect">
                                  <p:stCondLst>
                                    <p:cond delay="0"/>
                                  </p:stCondLst>
                                  <p:childTnLst>
                                    <p:set>
                                      <p:cBhvr>
                                        <p:cTn id="22" dur="1" fill="hold">
                                          <p:stCondLst>
                                            <p:cond delay="0"/>
                                          </p:stCondLst>
                                        </p:cTn>
                                        <p:tgtEl>
                                          <p:spTgt spid="27664"/>
                                        </p:tgtEl>
                                        <p:attrNameLst>
                                          <p:attrName>style.visibility</p:attrName>
                                        </p:attrNameLst>
                                      </p:cBhvr>
                                      <p:to>
                                        <p:strVal val="visible"/>
                                      </p:to>
                                    </p:set>
                                    <p:animEffect transition="in" filter="dissolve">
                                      <p:cBhvr>
                                        <p:cTn id="23" dur="500"/>
                                        <p:tgtEl>
                                          <p:spTgt spid="27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C32129F-D13C-2866-C165-26B10B4A3594}"/>
              </a:ext>
            </a:extLst>
          </p:cNvPr>
          <p:cNvSpPr>
            <a:spLocks noGrp="1" noChangeArrowheads="1"/>
          </p:cNvSpPr>
          <p:nvPr>
            <p:ph type="title"/>
          </p:nvPr>
        </p:nvSpPr>
        <p:spPr>
          <a:xfrm>
            <a:off x="685331" y="80223"/>
            <a:ext cx="7773338" cy="1596177"/>
          </a:xfrm>
        </p:spPr>
        <p:txBody>
          <a:bodyPr>
            <a:normAutofit/>
          </a:bodyPr>
          <a:lstStyle/>
          <a:p>
            <a:pPr eaLnBrk="1" hangingPunct="1"/>
            <a:r>
              <a:rPr lang="it-IT" altLang="it-IT" sz="2400" b="1" dirty="0">
                <a:solidFill>
                  <a:srgbClr val="1F4D3D"/>
                </a:solidFill>
              </a:rPr>
              <a:t>Qualità e sicurezza delle produzioni ALIMENTARI</a:t>
            </a:r>
          </a:p>
        </p:txBody>
      </p:sp>
      <p:sp>
        <p:nvSpPr>
          <p:cNvPr id="7171" name="Text Box 4">
            <a:extLst>
              <a:ext uri="{FF2B5EF4-FFF2-40B4-BE49-F238E27FC236}">
                <a16:creationId xmlns:a16="http://schemas.microsoft.com/office/drawing/2014/main" id="{0F77DCAB-0958-7D77-6741-45DBFAA80665}"/>
              </a:ext>
            </a:extLst>
          </p:cNvPr>
          <p:cNvSpPr txBox="1">
            <a:spLocks noChangeArrowheads="1"/>
          </p:cNvSpPr>
          <p:nvPr/>
        </p:nvSpPr>
        <p:spPr bwMode="auto">
          <a:xfrm>
            <a:off x="685800" y="1676400"/>
            <a:ext cx="82296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800" b="1" dirty="0">
                <a:solidFill>
                  <a:srgbClr val="BF6B2C"/>
                </a:solidFill>
                <a:latin typeface="Times New Roman" panose="02020603050405020304" pitchFamily="18" charset="0"/>
              </a:rPr>
              <a:t>Come dimostrato dai ricorrenti allarmi una preoccupazione (motivata o immotivata) relativa alla sicurezza alimentare è in grado di produrre crisi di settore!!! </a:t>
            </a:r>
          </a:p>
        </p:txBody>
      </p:sp>
      <p:sp>
        <p:nvSpPr>
          <p:cNvPr id="7172" name="AutoShape 5">
            <a:extLst>
              <a:ext uri="{FF2B5EF4-FFF2-40B4-BE49-F238E27FC236}">
                <a16:creationId xmlns:a16="http://schemas.microsoft.com/office/drawing/2014/main" id="{594A1F61-DF56-F46E-0BDF-250549905D25}"/>
              </a:ext>
            </a:extLst>
          </p:cNvPr>
          <p:cNvSpPr>
            <a:spLocks noChangeArrowheads="1"/>
          </p:cNvSpPr>
          <p:nvPr/>
        </p:nvSpPr>
        <p:spPr bwMode="auto">
          <a:xfrm>
            <a:off x="4572000" y="2590800"/>
            <a:ext cx="4572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7173" name="Text Box 6">
            <a:extLst>
              <a:ext uri="{FF2B5EF4-FFF2-40B4-BE49-F238E27FC236}">
                <a16:creationId xmlns:a16="http://schemas.microsoft.com/office/drawing/2014/main" id="{4B717700-7736-642E-2958-B73A1815EB56}"/>
              </a:ext>
            </a:extLst>
          </p:cNvPr>
          <p:cNvSpPr txBox="1">
            <a:spLocks noChangeArrowheads="1"/>
          </p:cNvSpPr>
          <p:nvPr/>
        </p:nvSpPr>
        <p:spPr bwMode="auto">
          <a:xfrm>
            <a:off x="1911350" y="3076575"/>
            <a:ext cx="61849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dirty="0">
                <a:solidFill>
                  <a:srgbClr val="BF6B2C"/>
                </a:solidFill>
                <a:latin typeface="Times New Roman" panose="02020603050405020304" pitchFamily="18" charset="0"/>
              </a:rPr>
              <a:t>Il controllo, </a:t>
            </a:r>
            <a:r>
              <a:rPr lang="it-IT" altLang="it-IT" sz="1800" b="1" u="sng" dirty="0">
                <a:solidFill>
                  <a:srgbClr val="BF6B2C"/>
                </a:solidFill>
                <a:latin typeface="Times New Roman" panose="02020603050405020304" pitchFamily="18" charset="0"/>
              </a:rPr>
              <a:t>anche tramite le analisi</a:t>
            </a:r>
            <a:r>
              <a:rPr lang="it-IT" altLang="it-IT" sz="1800" b="1" dirty="0">
                <a:solidFill>
                  <a:srgbClr val="BF6B2C"/>
                </a:solidFill>
                <a:latin typeface="Times New Roman" panose="02020603050405020304" pitchFamily="18" charset="0"/>
              </a:rPr>
              <a:t>, è un fattore centrale per </a:t>
            </a:r>
          </a:p>
          <a:p>
            <a:pPr eaLnBrk="1" hangingPunct="1">
              <a:spcBef>
                <a:spcPct val="0"/>
              </a:spcBef>
              <a:buClrTx/>
              <a:buSzTx/>
              <a:buFontTx/>
              <a:buNone/>
            </a:pPr>
            <a:r>
              <a:rPr lang="it-IT" altLang="it-IT" sz="1800" b="1" dirty="0">
                <a:solidFill>
                  <a:srgbClr val="BF6B2C"/>
                </a:solidFill>
                <a:latin typeface="Times New Roman" panose="02020603050405020304" pitchFamily="18" charset="0"/>
              </a:rPr>
              <a:t>	IL MONDO PRODUTTIVO</a:t>
            </a:r>
          </a:p>
          <a:p>
            <a:pPr eaLnBrk="1" hangingPunct="1">
              <a:spcBef>
                <a:spcPct val="0"/>
              </a:spcBef>
              <a:buClrTx/>
              <a:buSzTx/>
              <a:buFontTx/>
              <a:buNone/>
            </a:pPr>
            <a:r>
              <a:rPr lang="it-IT" altLang="it-IT" sz="1800" b="1" dirty="0">
                <a:solidFill>
                  <a:srgbClr val="BF6B2C"/>
                </a:solidFill>
                <a:latin typeface="Times New Roman" panose="02020603050405020304" pitchFamily="18" charset="0"/>
              </a:rPr>
              <a:t>	AGENZIE DI CONTROLLO</a:t>
            </a:r>
          </a:p>
          <a:p>
            <a:pPr eaLnBrk="1" hangingPunct="1">
              <a:spcBef>
                <a:spcPct val="0"/>
              </a:spcBef>
              <a:buClrTx/>
              <a:buSzTx/>
              <a:buFontTx/>
              <a:buNone/>
            </a:pPr>
            <a:r>
              <a:rPr lang="it-IT" altLang="it-IT" sz="1800" b="1" dirty="0">
                <a:solidFill>
                  <a:srgbClr val="BF6B2C"/>
                </a:solidFill>
                <a:latin typeface="Times New Roman" panose="02020603050405020304" pitchFamily="18" charset="0"/>
              </a:rPr>
              <a:t>	</a:t>
            </a:r>
          </a:p>
        </p:txBody>
      </p:sp>
      <p:sp>
        <p:nvSpPr>
          <p:cNvPr id="7174" name="AutoShape 8">
            <a:extLst>
              <a:ext uri="{FF2B5EF4-FFF2-40B4-BE49-F238E27FC236}">
                <a16:creationId xmlns:a16="http://schemas.microsoft.com/office/drawing/2014/main" id="{40469F3B-03B3-F5FA-7FBC-6EDFE66069DF}"/>
              </a:ext>
            </a:extLst>
          </p:cNvPr>
          <p:cNvSpPr>
            <a:spLocks noChangeArrowheads="1"/>
          </p:cNvSpPr>
          <p:nvPr/>
        </p:nvSpPr>
        <p:spPr bwMode="auto">
          <a:xfrm>
            <a:off x="4572000" y="4191000"/>
            <a:ext cx="4572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7175" name="Text Box 9">
            <a:extLst>
              <a:ext uri="{FF2B5EF4-FFF2-40B4-BE49-F238E27FC236}">
                <a16:creationId xmlns:a16="http://schemas.microsoft.com/office/drawing/2014/main" id="{2823D240-2AC3-6C34-B6F9-99FC80596860}"/>
              </a:ext>
            </a:extLst>
          </p:cNvPr>
          <p:cNvSpPr txBox="1">
            <a:spLocks noChangeArrowheads="1"/>
          </p:cNvSpPr>
          <p:nvPr/>
        </p:nvSpPr>
        <p:spPr bwMode="auto">
          <a:xfrm>
            <a:off x="2095500" y="4953000"/>
            <a:ext cx="5410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800" b="1">
                <a:solidFill>
                  <a:srgbClr val="BF6B2C"/>
                </a:solidFill>
                <a:latin typeface="Times New Roman" panose="02020603050405020304" pitchFamily="18" charset="0"/>
              </a:rPr>
              <a:t>NECESSITA’ di adeguati metodi di analisi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FBC5926-F302-1D38-BEDB-70579A14E2D9}"/>
              </a:ext>
            </a:extLst>
          </p:cNvPr>
          <p:cNvSpPr>
            <a:spLocks noGrp="1" noChangeArrowheads="1"/>
          </p:cNvSpPr>
          <p:nvPr>
            <p:ph type="title"/>
          </p:nvPr>
        </p:nvSpPr>
        <p:spPr>
          <a:xfrm>
            <a:off x="76200" y="76200"/>
            <a:ext cx="8763000" cy="1143000"/>
          </a:xfrm>
        </p:spPr>
        <p:txBody>
          <a:bodyPr>
            <a:normAutofit/>
          </a:bodyPr>
          <a:lstStyle/>
          <a:p>
            <a:pPr eaLnBrk="1" hangingPunct="1"/>
            <a:r>
              <a:rPr lang="it-IT" altLang="it-IT" sz="3000" dirty="0">
                <a:solidFill>
                  <a:srgbClr val="1F4D3D"/>
                </a:solidFill>
              </a:rPr>
              <a:t>Qualità e sicurezza nel settore enologico</a:t>
            </a:r>
          </a:p>
        </p:txBody>
      </p:sp>
      <p:grpSp>
        <p:nvGrpSpPr>
          <p:cNvPr id="8195" name="Group 9">
            <a:extLst>
              <a:ext uri="{FF2B5EF4-FFF2-40B4-BE49-F238E27FC236}">
                <a16:creationId xmlns:a16="http://schemas.microsoft.com/office/drawing/2014/main" id="{859EBF3F-E56D-9F77-8159-0283C277C2AD}"/>
              </a:ext>
            </a:extLst>
          </p:cNvPr>
          <p:cNvGrpSpPr>
            <a:grpSpLocks/>
          </p:cNvGrpSpPr>
          <p:nvPr/>
        </p:nvGrpSpPr>
        <p:grpSpPr bwMode="auto">
          <a:xfrm>
            <a:off x="685800" y="2286000"/>
            <a:ext cx="1905000" cy="533400"/>
            <a:chOff x="432" y="2304"/>
            <a:chExt cx="1200" cy="336"/>
          </a:xfrm>
        </p:grpSpPr>
        <p:sp>
          <p:nvSpPr>
            <p:cNvPr id="8216" name="Rectangle 5">
              <a:extLst>
                <a:ext uri="{FF2B5EF4-FFF2-40B4-BE49-F238E27FC236}">
                  <a16:creationId xmlns:a16="http://schemas.microsoft.com/office/drawing/2014/main" id="{0FD05C44-F5E2-339B-E9B6-E26F038F5DBD}"/>
                </a:ext>
              </a:extLst>
            </p:cNvPr>
            <p:cNvSpPr>
              <a:spLocks noChangeArrowheads="1"/>
            </p:cNvSpPr>
            <p:nvPr/>
          </p:nvSpPr>
          <p:spPr bwMode="auto">
            <a:xfrm>
              <a:off x="576" y="2352"/>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a:solidFill>
                    <a:srgbClr val="BF6B2C"/>
                  </a:solidFill>
                  <a:latin typeface="Times New Roman" panose="02020603050405020304" pitchFamily="18" charset="0"/>
                </a:rPr>
                <a:t>INDUSTRIA</a:t>
              </a:r>
            </a:p>
          </p:txBody>
        </p:sp>
        <p:sp>
          <p:nvSpPr>
            <p:cNvPr id="8217" name="Oval 7">
              <a:extLst>
                <a:ext uri="{FF2B5EF4-FFF2-40B4-BE49-F238E27FC236}">
                  <a16:creationId xmlns:a16="http://schemas.microsoft.com/office/drawing/2014/main" id="{7F44D472-15AD-B3E2-B694-1988A05439E0}"/>
                </a:ext>
              </a:extLst>
            </p:cNvPr>
            <p:cNvSpPr>
              <a:spLocks noChangeArrowheads="1"/>
            </p:cNvSpPr>
            <p:nvPr/>
          </p:nvSpPr>
          <p:spPr bwMode="auto">
            <a:xfrm>
              <a:off x="432" y="2304"/>
              <a:ext cx="1104" cy="336"/>
            </a:xfrm>
            <a:prstGeom prst="ellipse">
              <a:avLst/>
            </a:prstGeom>
            <a:solidFill>
              <a:schemeClr val="accent1">
                <a:alpha val="59999"/>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grpSp>
      <p:grpSp>
        <p:nvGrpSpPr>
          <p:cNvPr id="8196" name="Group 10">
            <a:extLst>
              <a:ext uri="{FF2B5EF4-FFF2-40B4-BE49-F238E27FC236}">
                <a16:creationId xmlns:a16="http://schemas.microsoft.com/office/drawing/2014/main" id="{333E769C-8C8C-C75D-DE06-30DC390DC061}"/>
              </a:ext>
            </a:extLst>
          </p:cNvPr>
          <p:cNvGrpSpPr>
            <a:grpSpLocks/>
          </p:cNvGrpSpPr>
          <p:nvPr/>
        </p:nvGrpSpPr>
        <p:grpSpPr bwMode="auto">
          <a:xfrm>
            <a:off x="5257800" y="5410200"/>
            <a:ext cx="3657600" cy="685800"/>
            <a:chOff x="3360" y="2304"/>
            <a:chExt cx="2304" cy="432"/>
          </a:xfrm>
        </p:grpSpPr>
        <p:sp>
          <p:nvSpPr>
            <p:cNvPr id="8214" name="Rectangle 6">
              <a:extLst>
                <a:ext uri="{FF2B5EF4-FFF2-40B4-BE49-F238E27FC236}">
                  <a16:creationId xmlns:a16="http://schemas.microsoft.com/office/drawing/2014/main" id="{54471B92-75ED-D73F-CCDF-11D8FA230A14}"/>
                </a:ext>
              </a:extLst>
            </p:cNvPr>
            <p:cNvSpPr>
              <a:spLocks noChangeArrowheads="1"/>
            </p:cNvSpPr>
            <p:nvPr/>
          </p:nvSpPr>
          <p:spPr bwMode="auto">
            <a:xfrm>
              <a:off x="3648" y="2400"/>
              <a:ext cx="18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a:solidFill>
                    <a:srgbClr val="BF6B2C"/>
                  </a:solidFill>
                  <a:latin typeface="Times New Roman" panose="02020603050405020304" pitchFamily="18" charset="0"/>
                </a:rPr>
                <a:t>AGENZIE DI CONTROLLO</a:t>
              </a:r>
            </a:p>
          </p:txBody>
        </p:sp>
        <p:sp>
          <p:nvSpPr>
            <p:cNvPr id="8215" name="Oval 8">
              <a:extLst>
                <a:ext uri="{FF2B5EF4-FFF2-40B4-BE49-F238E27FC236}">
                  <a16:creationId xmlns:a16="http://schemas.microsoft.com/office/drawing/2014/main" id="{AA91758C-E6C4-4F6F-5DBD-3C12F93CC7CC}"/>
                </a:ext>
              </a:extLst>
            </p:cNvPr>
            <p:cNvSpPr>
              <a:spLocks noChangeArrowheads="1"/>
            </p:cNvSpPr>
            <p:nvPr/>
          </p:nvSpPr>
          <p:spPr bwMode="auto">
            <a:xfrm>
              <a:off x="3360" y="2304"/>
              <a:ext cx="2304" cy="432"/>
            </a:xfrm>
            <a:prstGeom prst="ellipse">
              <a:avLst/>
            </a:prstGeom>
            <a:solidFill>
              <a:schemeClr val="accent1">
                <a:alpha val="59999"/>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grpSp>
      <p:sp>
        <p:nvSpPr>
          <p:cNvPr id="8197" name="Text Box 11">
            <a:extLst>
              <a:ext uri="{FF2B5EF4-FFF2-40B4-BE49-F238E27FC236}">
                <a16:creationId xmlns:a16="http://schemas.microsoft.com/office/drawing/2014/main" id="{4FD21046-55FF-CF2B-E1BB-00D167A22CF6}"/>
              </a:ext>
            </a:extLst>
          </p:cNvPr>
          <p:cNvSpPr txBox="1">
            <a:spLocks noChangeArrowheads="1"/>
          </p:cNvSpPr>
          <p:nvPr/>
        </p:nvSpPr>
        <p:spPr bwMode="auto">
          <a:xfrm>
            <a:off x="571500" y="1442964"/>
            <a:ext cx="8001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800" b="1" dirty="0">
                <a:solidFill>
                  <a:srgbClr val="BF6B2C"/>
                </a:solidFill>
                <a:latin typeface="Times New Roman" panose="02020603050405020304" pitchFamily="18" charset="0"/>
              </a:rPr>
              <a:t>Gli attori della sicurezza operano all’interno di un quadro regolamentare </a:t>
            </a:r>
          </a:p>
        </p:txBody>
      </p:sp>
      <p:sp>
        <p:nvSpPr>
          <p:cNvPr id="8198" name="Line 12">
            <a:extLst>
              <a:ext uri="{FF2B5EF4-FFF2-40B4-BE49-F238E27FC236}">
                <a16:creationId xmlns:a16="http://schemas.microsoft.com/office/drawing/2014/main" id="{F8066903-DA21-DCDE-ABDA-9528864417DD}"/>
              </a:ext>
            </a:extLst>
          </p:cNvPr>
          <p:cNvSpPr>
            <a:spLocks noChangeShapeType="1"/>
          </p:cNvSpPr>
          <p:nvPr/>
        </p:nvSpPr>
        <p:spPr bwMode="auto">
          <a:xfrm flipH="1" flipV="1">
            <a:off x="4495800" y="4419600"/>
            <a:ext cx="13716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8199" name="Group 16">
            <a:extLst>
              <a:ext uri="{FF2B5EF4-FFF2-40B4-BE49-F238E27FC236}">
                <a16:creationId xmlns:a16="http://schemas.microsoft.com/office/drawing/2014/main" id="{20CFDB2D-A484-FE56-896E-96259369946F}"/>
              </a:ext>
            </a:extLst>
          </p:cNvPr>
          <p:cNvGrpSpPr>
            <a:grpSpLocks/>
          </p:cNvGrpSpPr>
          <p:nvPr/>
        </p:nvGrpSpPr>
        <p:grpSpPr bwMode="auto">
          <a:xfrm>
            <a:off x="2743200" y="3962400"/>
            <a:ext cx="2819400" cy="381000"/>
            <a:chOff x="1728" y="2496"/>
            <a:chExt cx="1776" cy="240"/>
          </a:xfrm>
        </p:grpSpPr>
        <p:sp>
          <p:nvSpPr>
            <p:cNvPr id="8212" name="Oval 14">
              <a:extLst>
                <a:ext uri="{FF2B5EF4-FFF2-40B4-BE49-F238E27FC236}">
                  <a16:creationId xmlns:a16="http://schemas.microsoft.com/office/drawing/2014/main" id="{5FA79C06-CE58-41F7-CBBC-5C428F2950FF}"/>
                </a:ext>
              </a:extLst>
            </p:cNvPr>
            <p:cNvSpPr>
              <a:spLocks noChangeArrowheads="1"/>
            </p:cNvSpPr>
            <p:nvPr/>
          </p:nvSpPr>
          <p:spPr bwMode="auto">
            <a:xfrm>
              <a:off x="1728" y="2496"/>
              <a:ext cx="1776" cy="240"/>
            </a:xfrm>
            <a:prstGeom prst="ellipse">
              <a:avLst/>
            </a:prstGeom>
            <a:solidFill>
              <a:srgbClr val="FF9900">
                <a:alpha val="50195"/>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8213" name="Text Box 15">
              <a:extLst>
                <a:ext uri="{FF2B5EF4-FFF2-40B4-BE49-F238E27FC236}">
                  <a16:creationId xmlns:a16="http://schemas.microsoft.com/office/drawing/2014/main" id="{16AE3087-E0D0-8531-F306-9A7B22BD07CD}"/>
                </a:ext>
              </a:extLst>
            </p:cNvPr>
            <p:cNvSpPr txBox="1">
              <a:spLocks noChangeArrowheads="1"/>
            </p:cNvSpPr>
            <p:nvPr/>
          </p:nvSpPr>
          <p:spPr bwMode="auto">
            <a:xfrm>
              <a:off x="2304" y="2496"/>
              <a:ext cx="62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600" b="1">
                  <a:solidFill>
                    <a:srgbClr val="000000"/>
                  </a:solidFill>
                  <a:latin typeface="Times New Roman" panose="02020603050405020304" pitchFamily="18" charset="0"/>
                </a:rPr>
                <a:t>sicurezza</a:t>
              </a:r>
            </a:p>
          </p:txBody>
        </p:sp>
      </p:grpSp>
      <p:sp>
        <p:nvSpPr>
          <p:cNvPr id="8200" name="Text Box 17">
            <a:extLst>
              <a:ext uri="{FF2B5EF4-FFF2-40B4-BE49-F238E27FC236}">
                <a16:creationId xmlns:a16="http://schemas.microsoft.com/office/drawing/2014/main" id="{CA83E5D1-E97B-3030-FD6F-34E57178B88F}"/>
              </a:ext>
            </a:extLst>
          </p:cNvPr>
          <p:cNvSpPr txBox="1">
            <a:spLocks noChangeArrowheads="1"/>
          </p:cNvSpPr>
          <p:nvPr/>
        </p:nvSpPr>
        <p:spPr bwMode="auto">
          <a:xfrm>
            <a:off x="5622925" y="42291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grpSp>
        <p:nvGrpSpPr>
          <p:cNvPr id="8201" name="Group 21">
            <a:extLst>
              <a:ext uri="{FF2B5EF4-FFF2-40B4-BE49-F238E27FC236}">
                <a16:creationId xmlns:a16="http://schemas.microsoft.com/office/drawing/2014/main" id="{43883ACD-BDF7-AF2C-9BDC-E4F6358B7FA1}"/>
              </a:ext>
            </a:extLst>
          </p:cNvPr>
          <p:cNvGrpSpPr>
            <a:grpSpLocks/>
          </p:cNvGrpSpPr>
          <p:nvPr/>
        </p:nvGrpSpPr>
        <p:grpSpPr bwMode="auto">
          <a:xfrm>
            <a:off x="5105400" y="4419600"/>
            <a:ext cx="2346325" cy="914400"/>
            <a:chOff x="3216" y="2784"/>
            <a:chExt cx="1478" cy="576"/>
          </a:xfrm>
        </p:grpSpPr>
        <p:sp>
          <p:nvSpPr>
            <p:cNvPr id="8209" name="Text Box 18">
              <a:extLst>
                <a:ext uri="{FF2B5EF4-FFF2-40B4-BE49-F238E27FC236}">
                  <a16:creationId xmlns:a16="http://schemas.microsoft.com/office/drawing/2014/main" id="{329F33EC-0528-E9B4-0FE4-4620E2AE5863}"/>
                </a:ext>
              </a:extLst>
            </p:cNvPr>
            <p:cNvSpPr txBox="1">
              <a:spLocks noChangeArrowheads="1"/>
            </p:cNvSpPr>
            <p:nvPr/>
          </p:nvSpPr>
          <p:spPr bwMode="auto">
            <a:xfrm>
              <a:off x="3600" y="3168"/>
              <a:ext cx="109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Compiti istituzionali</a:t>
              </a:r>
            </a:p>
          </p:txBody>
        </p:sp>
        <p:sp>
          <p:nvSpPr>
            <p:cNvPr id="8210" name="Text Box 19">
              <a:extLst>
                <a:ext uri="{FF2B5EF4-FFF2-40B4-BE49-F238E27FC236}">
                  <a16:creationId xmlns:a16="http://schemas.microsoft.com/office/drawing/2014/main" id="{74F55144-91B1-EA35-538D-364453932EFD}"/>
                </a:ext>
              </a:extLst>
            </p:cNvPr>
            <p:cNvSpPr txBox="1">
              <a:spLocks noChangeArrowheads="1"/>
            </p:cNvSpPr>
            <p:nvPr/>
          </p:nvSpPr>
          <p:spPr bwMode="auto">
            <a:xfrm>
              <a:off x="3408" y="2976"/>
              <a:ext cx="71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Segnalazioni</a:t>
              </a:r>
            </a:p>
          </p:txBody>
        </p:sp>
        <p:sp>
          <p:nvSpPr>
            <p:cNvPr id="8211" name="Text Box 20">
              <a:extLst>
                <a:ext uri="{FF2B5EF4-FFF2-40B4-BE49-F238E27FC236}">
                  <a16:creationId xmlns:a16="http://schemas.microsoft.com/office/drawing/2014/main" id="{520964F6-0D05-FCB0-D542-98DA2640B40B}"/>
                </a:ext>
              </a:extLst>
            </p:cNvPr>
            <p:cNvSpPr txBox="1">
              <a:spLocks noChangeArrowheads="1"/>
            </p:cNvSpPr>
            <p:nvPr/>
          </p:nvSpPr>
          <p:spPr bwMode="auto">
            <a:xfrm>
              <a:off x="3216" y="2784"/>
              <a:ext cx="129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Sistema di allerta rapida</a:t>
              </a:r>
            </a:p>
          </p:txBody>
        </p:sp>
      </p:grpSp>
      <p:grpSp>
        <p:nvGrpSpPr>
          <p:cNvPr id="8202" name="Group 28">
            <a:extLst>
              <a:ext uri="{FF2B5EF4-FFF2-40B4-BE49-F238E27FC236}">
                <a16:creationId xmlns:a16="http://schemas.microsoft.com/office/drawing/2014/main" id="{6113A241-D52D-5211-DA52-4C84F68C4F22}"/>
              </a:ext>
            </a:extLst>
          </p:cNvPr>
          <p:cNvGrpSpPr>
            <a:grpSpLocks/>
          </p:cNvGrpSpPr>
          <p:nvPr/>
        </p:nvGrpSpPr>
        <p:grpSpPr bwMode="auto">
          <a:xfrm>
            <a:off x="609600" y="2819400"/>
            <a:ext cx="3124200" cy="1198563"/>
            <a:chOff x="528" y="1824"/>
            <a:chExt cx="1920" cy="708"/>
          </a:xfrm>
        </p:grpSpPr>
        <p:sp>
          <p:nvSpPr>
            <p:cNvPr id="8204" name="Line 13">
              <a:extLst>
                <a:ext uri="{FF2B5EF4-FFF2-40B4-BE49-F238E27FC236}">
                  <a16:creationId xmlns:a16="http://schemas.microsoft.com/office/drawing/2014/main" id="{8B9B8C71-788E-3586-DA2E-AB944DC881C2}"/>
                </a:ext>
              </a:extLst>
            </p:cNvPr>
            <p:cNvSpPr>
              <a:spLocks noChangeShapeType="1"/>
            </p:cNvSpPr>
            <p:nvPr/>
          </p:nvSpPr>
          <p:spPr bwMode="auto">
            <a:xfrm>
              <a:off x="1584" y="1824"/>
              <a:ext cx="864"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8205" name="Text Box 23">
              <a:extLst>
                <a:ext uri="{FF2B5EF4-FFF2-40B4-BE49-F238E27FC236}">
                  <a16:creationId xmlns:a16="http://schemas.microsoft.com/office/drawing/2014/main" id="{7D9E4841-4642-B364-0C0D-8B05F9D382F2}"/>
                </a:ext>
              </a:extLst>
            </p:cNvPr>
            <p:cNvSpPr txBox="1">
              <a:spLocks noChangeArrowheads="1"/>
            </p:cNvSpPr>
            <p:nvPr/>
          </p:nvSpPr>
          <p:spPr bwMode="auto">
            <a:xfrm>
              <a:off x="736" y="2032"/>
              <a:ext cx="1108" cy="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Soddisfare il mercato</a:t>
              </a:r>
            </a:p>
          </p:txBody>
        </p:sp>
        <p:sp>
          <p:nvSpPr>
            <p:cNvPr id="8206" name="Text Box 24">
              <a:extLst>
                <a:ext uri="{FF2B5EF4-FFF2-40B4-BE49-F238E27FC236}">
                  <a16:creationId xmlns:a16="http://schemas.microsoft.com/office/drawing/2014/main" id="{421B4A7F-AD1D-E5B3-FE16-84C6E4228FB3}"/>
                </a:ext>
              </a:extLst>
            </p:cNvPr>
            <p:cNvSpPr txBox="1">
              <a:spLocks noChangeArrowheads="1"/>
            </p:cNvSpPr>
            <p:nvPr/>
          </p:nvSpPr>
          <p:spPr bwMode="auto">
            <a:xfrm>
              <a:off x="956" y="2192"/>
              <a:ext cx="1128" cy="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Anticipare le esigenze</a:t>
              </a:r>
            </a:p>
          </p:txBody>
        </p:sp>
        <p:sp>
          <p:nvSpPr>
            <p:cNvPr id="8207" name="Text Box 25">
              <a:extLst>
                <a:ext uri="{FF2B5EF4-FFF2-40B4-BE49-F238E27FC236}">
                  <a16:creationId xmlns:a16="http://schemas.microsoft.com/office/drawing/2014/main" id="{F9BF53E1-519A-B7F6-C2E3-FB66214F0D90}"/>
                </a:ext>
              </a:extLst>
            </p:cNvPr>
            <p:cNvSpPr txBox="1">
              <a:spLocks noChangeArrowheads="1"/>
            </p:cNvSpPr>
            <p:nvPr/>
          </p:nvSpPr>
          <p:spPr bwMode="auto">
            <a:xfrm>
              <a:off x="1413" y="2352"/>
              <a:ext cx="113" cy="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400" b="1">
                <a:latin typeface="Times New Roman" panose="02020603050405020304" pitchFamily="18" charset="0"/>
              </a:endParaRPr>
            </a:p>
          </p:txBody>
        </p:sp>
        <p:sp>
          <p:nvSpPr>
            <p:cNvPr id="8208" name="Text Box 27">
              <a:extLst>
                <a:ext uri="{FF2B5EF4-FFF2-40B4-BE49-F238E27FC236}">
                  <a16:creationId xmlns:a16="http://schemas.microsoft.com/office/drawing/2014/main" id="{DE9C674E-DA54-F46D-452D-699EDFCF8DE3}"/>
                </a:ext>
              </a:extLst>
            </p:cNvPr>
            <p:cNvSpPr txBox="1">
              <a:spLocks noChangeArrowheads="1"/>
            </p:cNvSpPr>
            <p:nvPr/>
          </p:nvSpPr>
          <p:spPr bwMode="auto">
            <a:xfrm>
              <a:off x="528" y="1872"/>
              <a:ext cx="907" cy="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Obblighi di legge</a:t>
              </a:r>
            </a:p>
          </p:txBody>
        </p:sp>
      </p:grpSp>
      <p:sp>
        <p:nvSpPr>
          <p:cNvPr id="29725" name="Text Box 29">
            <a:extLst>
              <a:ext uri="{FF2B5EF4-FFF2-40B4-BE49-F238E27FC236}">
                <a16:creationId xmlns:a16="http://schemas.microsoft.com/office/drawing/2014/main" id="{6AA18D56-BC3E-E605-EFC2-52372A6FD9B5}"/>
              </a:ext>
            </a:extLst>
          </p:cNvPr>
          <p:cNvSpPr txBox="1">
            <a:spLocks noChangeArrowheads="1"/>
          </p:cNvSpPr>
          <p:nvPr/>
        </p:nvSpPr>
        <p:spPr bwMode="auto">
          <a:xfrm rot="-2259526">
            <a:off x="2057400" y="3810000"/>
            <a:ext cx="4502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3600">
                <a:solidFill>
                  <a:srgbClr val="BF6B2C"/>
                </a:solidFill>
                <a:latin typeface="Times New Roman" panose="02020603050405020304" pitchFamily="18" charset="0"/>
              </a:rPr>
              <a:t>METODI DI ANALISI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9725"/>
                                        </p:tgtEl>
                                        <p:attrNameLst>
                                          <p:attrName>style.visibility</p:attrName>
                                        </p:attrNameLst>
                                      </p:cBhvr>
                                      <p:to>
                                        <p:strVal val="visible"/>
                                      </p:to>
                                    </p:set>
                                    <p:animEffect transition="in" filter="dissolve">
                                      <p:cBhvr>
                                        <p:cTn id="7" dur="500"/>
                                        <p:tgtEl>
                                          <p:spTgt spid="29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9218" name="CasellaDiTesto 3">
            <a:extLst>
              <a:ext uri="{FF2B5EF4-FFF2-40B4-BE49-F238E27FC236}">
                <a16:creationId xmlns:a16="http://schemas.microsoft.com/office/drawing/2014/main" id="{2C30434C-BC40-B3FB-802D-B830C01D8646}"/>
              </a:ext>
            </a:extLst>
          </p:cNvPr>
          <p:cNvSpPr txBox="1">
            <a:spLocks noChangeArrowheads="1"/>
          </p:cNvSpPr>
          <p:nvPr/>
        </p:nvSpPr>
        <p:spPr bwMode="auto">
          <a:xfrm>
            <a:off x="685800" y="304800"/>
            <a:ext cx="58769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000" b="1" dirty="0">
                <a:solidFill>
                  <a:srgbClr val="000000"/>
                </a:solidFill>
              </a:rPr>
              <a:t>Caratteristiche generali di un metodo di analisi</a:t>
            </a:r>
          </a:p>
        </p:txBody>
      </p:sp>
      <p:sp>
        <p:nvSpPr>
          <p:cNvPr id="9219" name="CasellaDiTesto 4">
            <a:extLst>
              <a:ext uri="{FF2B5EF4-FFF2-40B4-BE49-F238E27FC236}">
                <a16:creationId xmlns:a16="http://schemas.microsoft.com/office/drawing/2014/main" id="{6593CCDF-5401-E782-E040-DB26164E86FA}"/>
              </a:ext>
            </a:extLst>
          </p:cNvPr>
          <p:cNvSpPr txBox="1">
            <a:spLocks noChangeArrowheads="1"/>
          </p:cNvSpPr>
          <p:nvPr/>
        </p:nvSpPr>
        <p:spPr bwMode="auto">
          <a:xfrm>
            <a:off x="646339" y="1343025"/>
            <a:ext cx="8077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000">
                <a:solidFill>
                  <a:srgbClr val="000000"/>
                </a:solidFill>
              </a:rPr>
              <a:t>1- il segnale misurabile generato dal metodo deve essere legato alla concentrazione della specie che lo genera da una relazione matematica (tipicamente una relazione lineare)</a:t>
            </a:r>
          </a:p>
        </p:txBody>
      </p:sp>
      <p:sp>
        <p:nvSpPr>
          <p:cNvPr id="9220" name="CasellaDiTesto 5">
            <a:extLst>
              <a:ext uri="{FF2B5EF4-FFF2-40B4-BE49-F238E27FC236}">
                <a16:creationId xmlns:a16="http://schemas.microsoft.com/office/drawing/2014/main" id="{99F97654-62CC-F5F8-D5ED-1A1FA19DEC04}"/>
              </a:ext>
            </a:extLst>
          </p:cNvPr>
          <p:cNvSpPr txBox="1">
            <a:spLocks noChangeArrowheads="1"/>
          </p:cNvSpPr>
          <p:nvPr/>
        </p:nvSpPr>
        <p:spPr bwMode="auto">
          <a:xfrm>
            <a:off x="646339" y="2435225"/>
            <a:ext cx="8077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000">
                <a:solidFill>
                  <a:srgbClr val="000000"/>
                </a:solidFill>
              </a:rPr>
              <a:t>2- il metodo deve essere specifico: ovvero il segnale è generato dalla specie chimica investigata. </a:t>
            </a:r>
          </a:p>
        </p:txBody>
      </p:sp>
      <p:sp>
        <p:nvSpPr>
          <p:cNvPr id="9221" name="CasellaDiTesto 6">
            <a:extLst>
              <a:ext uri="{FF2B5EF4-FFF2-40B4-BE49-F238E27FC236}">
                <a16:creationId xmlns:a16="http://schemas.microsoft.com/office/drawing/2014/main" id="{DAB0202D-73CF-BDF5-C349-D550BD32566B}"/>
              </a:ext>
            </a:extLst>
          </p:cNvPr>
          <p:cNvSpPr txBox="1">
            <a:spLocks noChangeArrowheads="1"/>
          </p:cNvSpPr>
          <p:nvPr/>
        </p:nvSpPr>
        <p:spPr bwMode="auto">
          <a:xfrm>
            <a:off x="674914" y="3276600"/>
            <a:ext cx="8077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000">
                <a:solidFill>
                  <a:srgbClr val="000000"/>
                </a:solidFill>
              </a:rPr>
              <a:t>3- il metodo deve essere selettivo: ovvero il segnale è generato solo dalla specie chimica investigata. </a:t>
            </a:r>
          </a:p>
        </p:txBody>
      </p:sp>
      <p:sp>
        <p:nvSpPr>
          <p:cNvPr id="9222" name="CasellaDiTesto 7">
            <a:extLst>
              <a:ext uri="{FF2B5EF4-FFF2-40B4-BE49-F238E27FC236}">
                <a16:creationId xmlns:a16="http://schemas.microsoft.com/office/drawing/2014/main" id="{F5F7AB22-BBFF-B9BC-9932-884A8C5C9E17}"/>
              </a:ext>
            </a:extLst>
          </p:cNvPr>
          <p:cNvSpPr txBox="1">
            <a:spLocks noChangeArrowheads="1"/>
          </p:cNvSpPr>
          <p:nvPr/>
        </p:nvSpPr>
        <p:spPr bwMode="auto">
          <a:xfrm>
            <a:off x="381000" y="4913086"/>
            <a:ext cx="807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ClrTx/>
              <a:buSzTx/>
              <a:buFontTx/>
              <a:buNone/>
            </a:pPr>
            <a:r>
              <a:rPr lang="it-IT" altLang="it-IT" sz="2000" b="1" dirty="0">
                <a:solidFill>
                  <a:srgbClr val="000000"/>
                </a:solidFill>
              </a:rPr>
              <a:t>ACCURATEZZA 					PRECISIONE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141A8DC4-F456-29C5-89EE-6C0AF3B5D33C}"/>
              </a:ext>
            </a:extLst>
          </p:cNvPr>
          <p:cNvSpPr>
            <a:spLocks noGrp="1" noChangeArrowheads="1"/>
          </p:cNvSpPr>
          <p:nvPr>
            <p:ph type="title"/>
          </p:nvPr>
        </p:nvSpPr>
        <p:spPr>
          <a:noFill/>
        </p:spPr>
        <p:txBody>
          <a:bodyPr>
            <a:normAutofit fontScale="90000"/>
          </a:bodyPr>
          <a:lstStyle/>
          <a:p>
            <a:pPr eaLnBrk="1" hangingPunct="1"/>
            <a:r>
              <a:rPr lang="it-IT" altLang="it-IT" sz="3800">
                <a:solidFill>
                  <a:srgbClr val="1F4D3D"/>
                </a:solidFill>
              </a:rPr>
              <a:t>Il processo analitico: dal campione </a:t>
            </a:r>
            <a:br>
              <a:rPr lang="it-IT" altLang="it-IT" sz="3800">
                <a:solidFill>
                  <a:srgbClr val="003366"/>
                </a:solidFill>
              </a:rPr>
            </a:br>
            <a:r>
              <a:rPr lang="it-IT" altLang="it-IT" sz="3800">
                <a:solidFill>
                  <a:srgbClr val="1F4D3D"/>
                </a:solidFill>
              </a:rPr>
              <a:t>al risultato</a:t>
            </a:r>
          </a:p>
        </p:txBody>
      </p:sp>
      <p:grpSp>
        <p:nvGrpSpPr>
          <p:cNvPr id="15363" name="Group 13">
            <a:extLst>
              <a:ext uri="{FF2B5EF4-FFF2-40B4-BE49-F238E27FC236}">
                <a16:creationId xmlns:a16="http://schemas.microsoft.com/office/drawing/2014/main" id="{68703B95-8374-F531-A04F-7FF3507AE703}"/>
              </a:ext>
            </a:extLst>
          </p:cNvPr>
          <p:cNvGrpSpPr>
            <a:grpSpLocks/>
          </p:cNvGrpSpPr>
          <p:nvPr/>
        </p:nvGrpSpPr>
        <p:grpSpPr bwMode="auto">
          <a:xfrm>
            <a:off x="2209800" y="2133600"/>
            <a:ext cx="4876800" cy="3244850"/>
            <a:chOff x="624" y="1344"/>
            <a:chExt cx="3047" cy="2002"/>
          </a:xfrm>
        </p:grpSpPr>
        <p:grpSp>
          <p:nvGrpSpPr>
            <p:cNvPr id="15364" name="Group 8">
              <a:extLst>
                <a:ext uri="{FF2B5EF4-FFF2-40B4-BE49-F238E27FC236}">
                  <a16:creationId xmlns:a16="http://schemas.microsoft.com/office/drawing/2014/main" id="{238BC61E-C353-78AD-8019-AF357346EC13}"/>
                </a:ext>
              </a:extLst>
            </p:cNvPr>
            <p:cNvGrpSpPr>
              <a:grpSpLocks/>
            </p:cNvGrpSpPr>
            <p:nvPr/>
          </p:nvGrpSpPr>
          <p:grpSpPr bwMode="auto">
            <a:xfrm>
              <a:off x="624" y="1968"/>
              <a:ext cx="1392" cy="838"/>
              <a:chOff x="768" y="2016"/>
              <a:chExt cx="1392" cy="838"/>
            </a:xfrm>
          </p:grpSpPr>
          <p:sp>
            <p:nvSpPr>
              <p:cNvPr id="15369" name="Rectangle 6">
                <a:extLst>
                  <a:ext uri="{FF2B5EF4-FFF2-40B4-BE49-F238E27FC236}">
                    <a16:creationId xmlns:a16="http://schemas.microsoft.com/office/drawing/2014/main" id="{A74A90C5-690E-E582-1C1B-07D30BAF3EAC}"/>
                  </a:ext>
                </a:extLst>
              </p:cNvPr>
              <p:cNvSpPr>
                <a:spLocks noChangeArrowheads="1"/>
              </p:cNvSpPr>
              <p:nvPr/>
            </p:nvSpPr>
            <p:spPr bwMode="auto">
              <a:xfrm>
                <a:off x="768" y="2016"/>
                <a:ext cx="1392" cy="838"/>
              </a:xfrm>
              <a:prstGeom prst="ellipse">
                <a:avLst/>
              </a:prstGeom>
              <a:solidFill>
                <a:srgbClr val="008000">
                  <a:alpha val="5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endParaRPr lang="it-IT" altLang="it-IT"/>
              </a:p>
            </p:txBody>
          </p:sp>
          <p:sp>
            <p:nvSpPr>
              <p:cNvPr id="15370" name="Text Box 7">
                <a:extLst>
                  <a:ext uri="{FF2B5EF4-FFF2-40B4-BE49-F238E27FC236}">
                    <a16:creationId xmlns:a16="http://schemas.microsoft.com/office/drawing/2014/main" id="{EC490A8C-DCE3-7278-88DA-1DD58E3B0D45}"/>
                  </a:ext>
                </a:extLst>
              </p:cNvPr>
              <p:cNvSpPr txBox="1">
                <a:spLocks noChangeArrowheads="1"/>
              </p:cNvSpPr>
              <p:nvPr/>
            </p:nvSpPr>
            <p:spPr bwMode="auto">
              <a:xfrm>
                <a:off x="1015" y="2290"/>
                <a:ext cx="856" cy="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2000" b="1">
                    <a:solidFill/>
                    <a:latin typeface="Times New Roman" panose="02020603050405020304" pitchFamily="18" charset="0"/>
                  </a:rPr>
                  <a:t>Campione </a:t>
                </a:r>
              </a:p>
            </p:txBody>
          </p:sp>
        </p:grpSp>
        <p:sp>
          <p:nvSpPr>
            <p:cNvPr id="15365" name="AutoShape 9">
              <a:extLst>
                <a:ext uri="{FF2B5EF4-FFF2-40B4-BE49-F238E27FC236}">
                  <a16:creationId xmlns:a16="http://schemas.microsoft.com/office/drawing/2014/main" id="{91DC59AA-FED3-B859-80BA-7FA0D6877E6D}"/>
                </a:ext>
              </a:extLst>
            </p:cNvPr>
            <p:cNvSpPr>
              <a:spLocks noChangeArrowheads="1"/>
            </p:cNvSpPr>
            <p:nvPr/>
          </p:nvSpPr>
          <p:spPr bwMode="auto">
            <a:xfrm rot="5400000">
              <a:off x="1824" y="1920"/>
              <a:ext cx="1488" cy="91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2308 w 21600"/>
                <a:gd name="T13" fmla="*/ 16200 h 21600"/>
                <a:gd name="T14" fmla="*/ 19292 w 21600"/>
                <a:gd name="T15" fmla="*/ 20392 h 21600"/>
              </a:gdLst>
              <a:ahLst/>
              <a:cxnLst>
                <a:cxn ang="T8">
                  <a:pos x="T0" y="T1"/>
                </a:cxn>
                <a:cxn ang="T9">
                  <a:pos x="T2" y="T3"/>
                </a:cxn>
                <a:cxn ang="T10">
                  <a:pos x="T4" y="T5"/>
                </a:cxn>
                <a:cxn ang="T11">
                  <a:pos x="T6" y="T7"/>
                </a:cxn>
              </a:cxnLst>
              <a:rect l="T12" t="T13" r="T14" b="T15"/>
              <a:pathLst>
                <a:path w="21600" h="21600">
                  <a:moveTo>
                    <a:pt x="10800" y="0"/>
                  </a:moveTo>
                  <a:lnTo>
                    <a:pt x="8854" y="6181"/>
                  </a:lnTo>
                  <a:lnTo>
                    <a:pt x="9566" y="6181"/>
                  </a:lnTo>
                  <a:lnTo>
                    <a:pt x="9566" y="16211"/>
                  </a:lnTo>
                  <a:lnTo>
                    <a:pt x="3647" y="16211"/>
                  </a:lnTo>
                  <a:lnTo>
                    <a:pt x="3647" y="15004"/>
                  </a:lnTo>
                  <a:lnTo>
                    <a:pt x="0" y="18302"/>
                  </a:lnTo>
                  <a:lnTo>
                    <a:pt x="3647" y="21600"/>
                  </a:lnTo>
                  <a:lnTo>
                    <a:pt x="3647" y="20393"/>
                  </a:lnTo>
                  <a:lnTo>
                    <a:pt x="17953" y="20393"/>
                  </a:lnTo>
                  <a:lnTo>
                    <a:pt x="17953" y="21600"/>
                  </a:lnTo>
                  <a:lnTo>
                    <a:pt x="21600" y="18302"/>
                  </a:lnTo>
                  <a:lnTo>
                    <a:pt x="17953" y="15004"/>
                  </a:lnTo>
                  <a:lnTo>
                    <a:pt x="17953" y="16211"/>
                  </a:lnTo>
                  <a:lnTo>
                    <a:pt x="12034" y="16211"/>
                  </a:lnTo>
                  <a:lnTo>
                    <a:pt x="12034" y="6181"/>
                  </a:lnTo>
                  <a:lnTo>
                    <a:pt x="12746" y="6181"/>
                  </a:lnTo>
                  <a:lnTo>
                    <a:pt x="10800" y="0"/>
                  </a:lnTo>
                  <a:close/>
                </a:path>
              </a:pathLst>
            </a:custGeom>
            <a:solidFill>
              <a:schemeClr val="accent1">
                <a:alpha val="79999"/>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5366" name="Text Box 10">
              <a:extLst>
                <a:ext uri="{FF2B5EF4-FFF2-40B4-BE49-F238E27FC236}">
                  <a16:creationId xmlns:a16="http://schemas.microsoft.com/office/drawing/2014/main" id="{BBE630A7-88AB-C282-0A17-18D91ED2D4EC}"/>
                </a:ext>
              </a:extLst>
            </p:cNvPr>
            <p:cNvSpPr txBox="1">
              <a:spLocks noChangeArrowheads="1"/>
            </p:cNvSpPr>
            <p:nvPr/>
          </p:nvSpPr>
          <p:spPr bwMode="auto">
            <a:xfrm>
              <a:off x="1923" y="1344"/>
              <a:ext cx="568"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Analita</a:t>
              </a:r>
            </a:p>
          </p:txBody>
        </p:sp>
        <p:sp>
          <p:nvSpPr>
            <p:cNvPr id="15367" name="Text Box 11">
              <a:extLst>
                <a:ext uri="{FF2B5EF4-FFF2-40B4-BE49-F238E27FC236}">
                  <a16:creationId xmlns:a16="http://schemas.microsoft.com/office/drawing/2014/main" id="{22BEBCF1-9940-0F6C-A7F6-CCC14CD2B815}"/>
                </a:ext>
              </a:extLst>
            </p:cNvPr>
            <p:cNvSpPr txBox="1">
              <a:spLocks noChangeArrowheads="1"/>
            </p:cNvSpPr>
            <p:nvPr/>
          </p:nvSpPr>
          <p:spPr bwMode="auto">
            <a:xfrm>
              <a:off x="3072" y="2256"/>
              <a:ext cx="599"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Matrice</a:t>
              </a:r>
            </a:p>
          </p:txBody>
        </p:sp>
        <p:sp>
          <p:nvSpPr>
            <p:cNvPr id="15368" name="Text Box 12">
              <a:extLst>
                <a:ext uri="{FF2B5EF4-FFF2-40B4-BE49-F238E27FC236}">
                  <a16:creationId xmlns:a16="http://schemas.microsoft.com/office/drawing/2014/main" id="{F500A301-8AAC-87ED-DEA8-71700CFB254D}"/>
                </a:ext>
              </a:extLst>
            </p:cNvPr>
            <p:cNvSpPr txBox="1">
              <a:spLocks noChangeArrowheads="1"/>
            </p:cNvSpPr>
            <p:nvPr/>
          </p:nvSpPr>
          <p:spPr bwMode="auto">
            <a:xfrm>
              <a:off x="1871" y="3120"/>
              <a:ext cx="829"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Interferenti</a:t>
              </a:r>
            </a:p>
          </p:txBody>
        </p:sp>
      </p:grpSp>
    </p:spTree>
    <p:extLst>
      <p:ext uri="{BB962C8B-B14F-4D97-AF65-F5344CB8AC3E}">
        <p14:creationId xmlns:p14="http://schemas.microsoft.com/office/powerpoint/2010/main" val="177349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0242" name="Rettangolo 3">
            <a:extLst>
              <a:ext uri="{FF2B5EF4-FFF2-40B4-BE49-F238E27FC236}">
                <a16:creationId xmlns:a16="http://schemas.microsoft.com/office/drawing/2014/main" id="{B580E4C8-625D-728B-7344-DF3FE970321D}"/>
              </a:ext>
            </a:extLst>
          </p:cNvPr>
          <p:cNvSpPr>
            <a:spLocks noChangeArrowheads="1"/>
          </p:cNvSpPr>
          <p:nvPr/>
        </p:nvSpPr>
        <p:spPr bwMode="auto">
          <a:xfrm>
            <a:off x="0" y="219075"/>
            <a:ext cx="8991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just">
              <a:spcBef>
                <a:spcPct val="0"/>
              </a:spcBef>
              <a:buClrTx/>
              <a:buSzTx/>
              <a:buFontTx/>
              <a:buNone/>
            </a:pPr>
            <a:r>
              <a:rPr lang="it-IT" altLang="it-IT" sz="1800" dirty="0">
                <a:solidFill>
                  <a:srgbClr val="000000"/>
                </a:solidFill>
              </a:rPr>
              <a:t>Il segnale misurabile generato dal metodo deve essere legato alla concentrazione della specie che lo genera da una relazione matematica (tipicamente una relazione lineare)</a:t>
            </a:r>
          </a:p>
        </p:txBody>
      </p:sp>
      <p:sp>
        <p:nvSpPr>
          <p:cNvPr id="5" name="Freccia a destra 4">
            <a:extLst>
              <a:ext uri="{FF2B5EF4-FFF2-40B4-BE49-F238E27FC236}">
                <a16:creationId xmlns:a16="http://schemas.microsoft.com/office/drawing/2014/main" id="{D77D0570-68F1-833B-EDB0-4A617E4C00AC}"/>
              </a:ext>
            </a:extLst>
          </p:cNvPr>
          <p:cNvSpPr/>
          <p:nvPr/>
        </p:nvSpPr>
        <p:spPr>
          <a:xfrm>
            <a:off x="2859087" y="1926881"/>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4039E22C-EF9D-0E9A-B2D6-AF53BB5EAAAB}"/>
              </a:ext>
            </a:extLst>
          </p:cNvPr>
          <p:cNvSpPr/>
          <p:nvPr/>
        </p:nvSpPr>
        <p:spPr>
          <a:xfrm>
            <a:off x="4002087" y="1193456"/>
            <a:ext cx="533400" cy="16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809058F9-BBB7-FACE-E219-9455042F6297}"/>
              </a:ext>
            </a:extLst>
          </p:cNvPr>
          <p:cNvSpPr/>
          <p:nvPr/>
        </p:nvSpPr>
        <p:spPr>
          <a:xfrm>
            <a:off x="4002087" y="1841156"/>
            <a:ext cx="533400" cy="923925"/>
          </a:xfrm>
          <a:prstGeom prst="rect">
            <a:avLst/>
          </a:prstGeom>
          <a:gradFill flip="none" rotWithShape="1">
            <a:gsLst>
              <a:gs pos="8000">
                <a:srgbClr val="00B0F0"/>
              </a:gs>
              <a:gs pos="97000">
                <a:schemeClr val="accent3">
                  <a:lumMod val="97000"/>
                  <a:lumOff val="3000"/>
                </a:schemeClr>
              </a:gs>
              <a:gs pos="100000">
                <a:schemeClr val="accent3">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0246" name="CasellaDiTesto 7">
            <a:extLst>
              <a:ext uri="{FF2B5EF4-FFF2-40B4-BE49-F238E27FC236}">
                <a16:creationId xmlns:a16="http://schemas.microsoft.com/office/drawing/2014/main" id="{188AEEDC-C668-0A4D-A7B3-B7127E676950}"/>
              </a:ext>
            </a:extLst>
          </p:cNvPr>
          <p:cNvSpPr txBox="1">
            <a:spLocks noChangeArrowheads="1"/>
          </p:cNvSpPr>
          <p:nvPr/>
        </p:nvSpPr>
        <p:spPr bwMode="auto">
          <a:xfrm>
            <a:off x="838200" y="1757019"/>
            <a:ext cx="21750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a:solidFill>
                  <a:srgbClr val="000000"/>
                </a:solidFill>
              </a:rPr>
              <a:t>Sorgente esterna</a:t>
            </a:r>
          </a:p>
          <a:p>
            <a:pPr>
              <a:spcBef>
                <a:spcPct val="0"/>
              </a:spcBef>
              <a:buClrTx/>
              <a:buSzTx/>
              <a:buFontTx/>
              <a:buNone/>
            </a:pPr>
            <a:r>
              <a:rPr lang="it-IT" altLang="it-IT" sz="1800">
                <a:solidFill>
                  <a:srgbClr val="000000"/>
                </a:solidFill>
              </a:rPr>
              <a:t>(fisica o chimica)</a:t>
            </a:r>
          </a:p>
        </p:txBody>
      </p:sp>
      <p:sp>
        <p:nvSpPr>
          <p:cNvPr id="9" name="Freccia a destra 8">
            <a:extLst>
              <a:ext uri="{FF2B5EF4-FFF2-40B4-BE49-F238E27FC236}">
                <a16:creationId xmlns:a16="http://schemas.microsoft.com/office/drawing/2014/main" id="{6826E91F-0632-87AC-F137-7BBF18089815}"/>
              </a:ext>
            </a:extLst>
          </p:cNvPr>
          <p:cNvSpPr/>
          <p:nvPr/>
        </p:nvSpPr>
        <p:spPr>
          <a:xfrm>
            <a:off x="4764087" y="1926881"/>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0" name="Saetta 9">
            <a:extLst>
              <a:ext uri="{FF2B5EF4-FFF2-40B4-BE49-F238E27FC236}">
                <a16:creationId xmlns:a16="http://schemas.microsoft.com/office/drawing/2014/main" id="{F1E803F1-F087-354C-CFAE-3B56011DC63C}"/>
              </a:ext>
            </a:extLst>
          </p:cNvPr>
          <p:cNvSpPr/>
          <p:nvPr/>
        </p:nvSpPr>
        <p:spPr>
          <a:xfrm rot="19763120">
            <a:off x="5830887" y="1730031"/>
            <a:ext cx="609600" cy="922338"/>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0249" name="CasellaDiTesto 10">
            <a:extLst>
              <a:ext uri="{FF2B5EF4-FFF2-40B4-BE49-F238E27FC236}">
                <a16:creationId xmlns:a16="http://schemas.microsoft.com/office/drawing/2014/main" id="{18A3EAA2-23BC-95BA-7268-C31E234829E0}"/>
              </a:ext>
            </a:extLst>
          </p:cNvPr>
          <p:cNvSpPr txBox="1">
            <a:spLocks noChangeArrowheads="1"/>
          </p:cNvSpPr>
          <p:nvPr/>
        </p:nvSpPr>
        <p:spPr bwMode="auto">
          <a:xfrm>
            <a:off x="6872288" y="1841156"/>
            <a:ext cx="1095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Segnale </a:t>
            </a:r>
          </a:p>
        </p:txBody>
      </p:sp>
      <p:grpSp>
        <p:nvGrpSpPr>
          <p:cNvPr id="10250" name="Gruppo 17">
            <a:extLst>
              <a:ext uri="{FF2B5EF4-FFF2-40B4-BE49-F238E27FC236}">
                <a16:creationId xmlns:a16="http://schemas.microsoft.com/office/drawing/2014/main" id="{A2A3162E-5B84-6A7E-0CE3-D2A6215E84CE}"/>
              </a:ext>
            </a:extLst>
          </p:cNvPr>
          <p:cNvGrpSpPr>
            <a:grpSpLocks/>
          </p:cNvGrpSpPr>
          <p:nvPr/>
        </p:nvGrpSpPr>
        <p:grpSpPr bwMode="auto">
          <a:xfrm>
            <a:off x="2368759" y="3792987"/>
            <a:ext cx="573088" cy="700087"/>
            <a:chOff x="5638800" y="4424362"/>
            <a:chExt cx="573343" cy="700088"/>
          </a:xfrm>
        </p:grpSpPr>
        <p:sp>
          <p:nvSpPr>
            <p:cNvPr id="12" name="Ovale 11">
              <a:extLst>
                <a:ext uri="{FF2B5EF4-FFF2-40B4-BE49-F238E27FC236}">
                  <a16:creationId xmlns:a16="http://schemas.microsoft.com/office/drawing/2014/main" id="{7321DAE6-7A23-8F2A-9075-BE66D5D362F9}"/>
                </a:ext>
              </a:extLst>
            </p:cNvPr>
            <p:cNvSpPr/>
            <p:nvPr/>
          </p:nvSpPr>
          <p:spPr>
            <a:xfrm>
              <a:off x="5715034" y="4571999"/>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3" name="Ovale 12">
              <a:extLst>
                <a:ext uri="{FF2B5EF4-FFF2-40B4-BE49-F238E27FC236}">
                  <a16:creationId xmlns:a16="http://schemas.microsoft.com/office/drawing/2014/main" id="{25FE9F4E-F56E-EAE6-0525-F71E168EC880}"/>
                </a:ext>
              </a:extLst>
            </p:cNvPr>
            <p:cNvSpPr/>
            <p:nvPr/>
          </p:nvSpPr>
          <p:spPr>
            <a:xfrm>
              <a:off x="5638800" y="4800600"/>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4" name="Ovale 13">
              <a:extLst>
                <a:ext uri="{FF2B5EF4-FFF2-40B4-BE49-F238E27FC236}">
                  <a16:creationId xmlns:a16="http://schemas.microsoft.com/office/drawing/2014/main" id="{19C2EB6F-0C8D-5695-341C-C82E70483422}"/>
                </a:ext>
              </a:extLst>
            </p:cNvPr>
            <p:cNvSpPr/>
            <p:nvPr/>
          </p:nvSpPr>
          <p:spPr>
            <a:xfrm>
              <a:off x="5867502" y="4762499"/>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5" name="Ovale 14">
              <a:extLst>
                <a:ext uri="{FF2B5EF4-FFF2-40B4-BE49-F238E27FC236}">
                  <a16:creationId xmlns:a16="http://schemas.microsoft.com/office/drawing/2014/main" id="{7D5C52FE-4D3C-F093-F02E-6629DF90209F}"/>
                </a:ext>
              </a:extLst>
            </p:cNvPr>
            <p:cNvSpPr/>
            <p:nvPr/>
          </p:nvSpPr>
          <p:spPr>
            <a:xfrm>
              <a:off x="5838914" y="4972050"/>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6" name="Ovale 15">
              <a:extLst>
                <a:ext uri="{FF2B5EF4-FFF2-40B4-BE49-F238E27FC236}">
                  <a16:creationId xmlns:a16="http://schemas.microsoft.com/office/drawing/2014/main" id="{CE4848AF-55B0-494E-809A-4CC67B8E8A79}"/>
                </a:ext>
              </a:extLst>
            </p:cNvPr>
            <p:cNvSpPr/>
            <p:nvPr/>
          </p:nvSpPr>
          <p:spPr>
            <a:xfrm>
              <a:off x="5862738" y="4424362"/>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7" name="Ovale 16">
              <a:extLst>
                <a:ext uri="{FF2B5EF4-FFF2-40B4-BE49-F238E27FC236}">
                  <a16:creationId xmlns:a16="http://schemas.microsoft.com/office/drawing/2014/main" id="{4E7A6326-85CE-835A-A6E1-E8996308DD80}"/>
                </a:ext>
              </a:extLst>
            </p:cNvPr>
            <p:cNvSpPr/>
            <p:nvPr/>
          </p:nvSpPr>
          <p:spPr>
            <a:xfrm>
              <a:off x="6059675" y="4610099"/>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grpSp>
      <p:pic>
        <p:nvPicPr>
          <p:cNvPr id="10251" name="Immagine 18">
            <a:extLst>
              <a:ext uri="{FF2B5EF4-FFF2-40B4-BE49-F238E27FC236}">
                <a16:creationId xmlns:a16="http://schemas.microsoft.com/office/drawing/2014/main" id="{10859A2E-C647-433C-02CC-F152DFD70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8137" y="1984031"/>
            <a:ext cx="298450"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e 20">
            <a:extLst>
              <a:ext uri="{FF2B5EF4-FFF2-40B4-BE49-F238E27FC236}">
                <a16:creationId xmlns:a16="http://schemas.microsoft.com/office/drawing/2014/main" id="{D5DC306E-C0FB-0FDE-37BC-B85979833491}"/>
              </a:ext>
            </a:extLst>
          </p:cNvPr>
          <p:cNvSpPr/>
          <p:nvPr/>
        </p:nvSpPr>
        <p:spPr>
          <a:xfrm>
            <a:off x="1449596" y="38382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2" name="Ovale 21">
            <a:extLst>
              <a:ext uri="{FF2B5EF4-FFF2-40B4-BE49-F238E27FC236}">
                <a16:creationId xmlns:a16="http://schemas.microsoft.com/office/drawing/2014/main" id="{461EE441-2DBF-1BF6-B2E7-0988F7CC8F5F}"/>
              </a:ext>
            </a:extLst>
          </p:cNvPr>
          <p:cNvSpPr/>
          <p:nvPr/>
        </p:nvSpPr>
        <p:spPr>
          <a:xfrm>
            <a:off x="1373396" y="40668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3" name="Ovale 22">
            <a:extLst>
              <a:ext uri="{FF2B5EF4-FFF2-40B4-BE49-F238E27FC236}">
                <a16:creationId xmlns:a16="http://schemas.microsoft.com/office/drawing/2014/main" id="{E0CDA539-AD4B-453E-6FF6-BCB4D2ADB3BC}"/>
              </a:ext>
            </a:extLst>
          </p:cNvPr>
          <p:cNvSpPr/>
          <p:nvPr/>
        </p:nvSpPr>
        <p:spPr>
          <a:xfrm>
            <a:off x="1601996" y="40287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4" name="Ovale 23">
            <a:extLst>
              <a:ext uri="{FF2B5EF4-FFF2-40B4-BE49-F238E27FC236}">
                <a16:creationId xmlns:a16="http://schemas.microsoft.com/office/drawing/2014/main" id="{5536D35D-0835-1F82-BB15-D3B2254E4B1C}"/>
              </a:ext>
            </a:extLst>
          </p:cNvPr>
          <p:cNvSpPr/>
          <p:nvPr/>
        </p:nvSpPr>
        <p:spPr>
          <a:xfrm>
            <a:off x="1868696" y="4203356"/>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5" name="Ovale 24">
            <a:extLst>
              <a:ext uri="{FF2B5EF4-FFF2-40B4-BE49-F238E27FC236}">
                <a16:creationId xmlns:a16="http://schemas.microsoft.com/office/drawing/2014/main" id="{5CE15C2A-4C90-62CE-0744-433DF6E61C1E}"/>
              </a:ext>
            </a:extLst>
          </p:cNvPr>
          <p:cNvSpPr/>
          <p:nvPr/>
        </p:nvSpPr>
        <p:spPr>
          <a:xfrm>
            <a:off x="1597233" y="35814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7" name="Ovale 26">
            <a:extLst>
              <a:ext uri="{FF2B5EF4-FFF2-40B4-BE49-F238E27FC236}">
                <a16:creationId xmlns:a16="http://schemas.microsoft.com/office/drawing/2014/main" id="{AF24EE6E-B12B-5506-A8B9-D5DDD1B263C6}"/>
              </a:ext>
            </a:extLst>
          </p:cNvPr>
          <p:cNvSpPr/>
          <p:nvPr/>
        </p:nvSpPr>
        <p:spPr>
          <a:xfrm>
            <a:off x="1787733" y="39906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8" name="Ovale 27">
            <a:extLst>
              <a:ext uri="{FF2B5EF4-FFF2-40B4-BE49-F238E27FC236}">
                <a16:creationId xmlns:a16="http://schemas.microsoft.com/office/drawing/2014/main" id="{5A3627F4-4270-C6ED-2878-6AFAD8B18104}"/>
              </a:ext>
            </a:extLst>
          </p:cNvPr>
          <p:cNvSpPr/>
          <p:nvPr/>
        </p:nvSpPr>
        <p:spPr>
          <a:xfrm>
            <a:off x="1525796" y="42192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9" name="Ovale 28">
            <a:extLst>
              <a:ext uri="{FF2B5EF4-FFF2-40B4-BE49-F238E27FC236}">
                <a16:creationId xmlns:a16="http://schemas.microsoft.com/office/drawing/2014/main" id="{4038B809-2D3D-6ACE-1BAC-BA178F4AD3AC}"/>
              </a:ext>
            </a:extLst>
          </p:cNvPr>
          <p:cNvSpPr/>
          <p:nvPr/>
        </p:nvSpPr>
        <p:spPr>
          <a:xfrm>
            <a:off x="1670258" y="4387506"/>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0" name="Ovale 29">
            <a:extLst>
              <a:ext uri="{FF2B5EF4-FFF2-40B4-BE49-F238E27FC236}">
                <a16:creationId xmlns:a16="http://schemas.microsoft.com/office/drawing/2014/main" id="{9B604265-9F7E-0D8A-A8EE-CBBBAB67B2E8}"/>
              </a:ext>
            </a:extLst>
          </p:cNvPr>
          <p:cNvSpPr/>
          <p:nvPr/>
        </p:nvSpPr>
        <p:spPr>
          <a:xfrm>
            <a:off x="3680033" y="41049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1" name="Ovale 30">
            <a:extLst>
              <a:ext uri="{FF2B5EF4-FFF2-40B4-BE49-F238E27FC236}">
                <a16:creationId xmlns:a16="http://schemas.microsoft.com/office/drawing/2014/main" id="{940F57C1-3BEC-0DB1-7B60-1744B894E9D6}"/>
              </a:ext>
            </a:extLst>
          </p:cNvPr>
          <p:cNvSpPr/>
          <p:nvPr/>
        </p:nvSpPr>
        <p:spPr>
          <a:xfrm>
            <a:off x="1749633" y="3842994"/>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3" name="Freccia a destra 32">
            <a:extLst>
              <a:ext uri="{FF2B5EF4-FFF2-40B4-BE49-F238E27FC236}">
                <a16:creationId xmlns:a16="http://schemas.microsoft.com/office/drawing/2014/main" id="{6D1BEC80-AA4D-D657-D003-C2EC77B3EA4A}"/>
              </a:ext>
            </a:extLst>
          </p:cNvPr>
          <p:cNvSpPr/>
          <p:nvPr/>
        </p:nvSpPr>
        <p:spPr>
          <a:xfrm>
            <a:off x="2079834" y="3990631"/>
            <a:ext cx="305646" cy="1785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4" name="Freccia a destra 33">
            <a:extLst>
              <a:ext uri="{FF2B5EF4-FFF2-40B4-BE49-F238E27FC236}">
                <a16:creationId xmlns:a16="http://schemas.microsoft.com/office/drawing/2014/main" id="{36AB5BC7-0744-F02B-8728-17358E3B4BE9}"/>
              </a:ext>
            </a:extLst>
          </p:cNvPr>
          <p:cNvSpPr/>
          <p:nvPr/>
        </p:nvSpPr>
        <p:spPr>
          <a:xfrm>
            <a:off x="4632533" y="3898556"/>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5" name="Ovale 34">
            <a:extLst>
              <a:ext uri="{FF2B5EF4-FFF2-40B4-BE49-F238E27FC236}">
                <a16:creationId xmlns:a16="http://schemas.microsoft.com/office/drawing/2014/main" id="{D4BF227C-031E-E92C-9086-0A3D527A16F3}"/>
              </a:ext>
            </a:extLst>
          </p:cNvPr>
          <p:cNvSpPr/>
          <p:nvPr/>
        </p:nvSpPr>
        <p:spPr>
          <a:xfrm>
            <a:off x="3922921" y="4285906"/>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6" name="Ovale 35">
            <a:extLst>
              <a:ext uri="{FF2B5EF4-FFF2-40B4-BE49-F238E27FC236}">
                <a16:creationId xmlns:a16="http://schemas.microsoft.com/office/drawing/2014/main" id="{1275CD7B-E4F7-DC5A-2856-E3DF60EFFD63}"/>
              </a:ext>
            </a:extLst>
          </p:cNvPr>
          <p:cNvSpPr/>
          <p:nvPr/>
        </p:nvSpPr>
        <p:spPr>
          <a:xfrm>
            <a:off x="1433721" y="4419256"/>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7" name="Ovale 36">
            <a:extLst>
              <a:ext uri="{FF2B5EF4-FFF2-40B4-BE49-F238E27FC236}">
                <a16:creationId xmlns:a16="http://schemas.microsoft.com/office/drawing/2014/main" id="{8AF39ABD-AE6D-F302-FB75-117B2C2D2FC9}"/>
              </a:ext>
            </a:extLst>
          </p:cNvPr>
          <p:cNvSpPr/>
          <p:nvPr/>
        </p:nvSpPr>
        <p:spPr>
          <a:xfrm>
            <a:off x="1525796" y="42192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8" name="Ovale 37">
            <a:extLst>
              <a:ext uri="{FF2B5EF4-FFF2-40B4-BE49-F238E27FC236}">
                <a16:creationId xmlns:a16="http://schemas.microsoft.com/office/drawing/2014/main" id="{AEBE7BFC-F68E-0A15-B7EE-2D85838F4EF6}"/>
              </a:ext>
            </a:extLst>
          </p:cNvPr>
          <p:cNvSpPr/>
          <p:nvPr/>
        </p:nvSpPr>
        <p:spPr>
          <a:xfrm>
            <a:off x="4124533" y="39525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39" name="Ovale 38">
            <a:extLst>
              <a:ext uri="{FF2B5EF4-FFF2-40B4-BE49-F238E27FC236}">
                <a16:creationId xmlns:a16="http://schemas.microsoft.com/office/drawing/2014/main" id="{6EE58B43-E521-6063-8E61-1EFEA1F900F1}"/>
              </a:ext>
            </a:extLst>
          </p:cNvPr>
          <p:cNvSpPr/>
          <p:nvPr/>
        </p:nvSpPr>
        <p:spPr>
          <a:xfrm>
            <a:off x="1749633" y="3842994"/>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0" name="Ovale 39">
            <a:extLst>
              <a:ext uri="{FF2B5EF4-FFF2-40B4-BE49-F238E27FC236}">
                <a16:creationId xmlns:a16="http://schemas.microsoft.com/office/drawing/2014/main" id="{F918DA5B-1983-47B7-C1D9-BBD64458912E}"/>
              </a:ext>
            </a:extLst>
          </p:cNvPr>
          <p:cNvSpPr/>
          <p:nvPr/>
        </p:nvSpPr>
        <p:spPr>
          <a:xfrm>
            <a:off x="3795921" y="3830294"/>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1" name="Ovale 40">
            <a:extLst>
              <a:ext uri="{FF2B5EF4-FFF2-40B4-BE49-F238E27FC236}">
                <a16:creationId xmlns:a16="http://schemas.microsoft.com/office/drawing/2014/main" id="{7F3A7C8B-3643-8199-3033-630348D4544A}"/>
              </a:ext>
            </a:extLst>
          </p:cNvPr>
          <p:cNvSpPr/>
          <p:nvPr/>
        </p:nvSpPr>
        <p:spPr>
          <a:xfrm>
            <a:off x="1678196" y="4371631"/>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2" name="Ovale 41">
            <a:extLst>
              <a:ext uri="{FF2B5EF4-FFF2-40B4-BE49-F238E27FC236}">
                <a16:creationId xmlns:a16="http://schemas.microsoft.com/office/drawing/2014/main" id="{D247FDE3-7CB8-B761-591A-F729B1449829}"/>
              </a:ext>
            </a:extLst>
          </p:cNvPr>
          <p:cNvSpPr/>
          <p:nvPr/>
        </p:nvSpPr>
        <p:spPr>
          <a:xfrm>
            <a:off x="4045159" y="36576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3" name="Saetta 42">
            <a:extLst>
              <a:ext uri="{FF2B5EF4-FFF2-40B4-BE49-F238E27FC236}">
                <a16:creationId xmlns:a16="http://schemas.microsoft.com/office/drawing/2014/main" id="{956C9143-B8B1-FD0F-DFF3-6B4F2D205AD0}"/>
              </a:ext>
            </a:extLst>
          </p:cNvPr>
          <p:cNvSpPr/>
          <p:nvPr/>
        </p:nvSpPr>
        <p:spPr>
          <a:xfrm rot="19763120">
            <a:off x="5742196" y="3557244"/>
            <a:ext cx="609600" cy="923925"/>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0273" name="CasellaDiTesto 43">
            <a:extLst>
              <a:ext uri="{FF2B5EF4-FFF2-40B4-BE49-F238E27FC236}">
                <a16:creationId xmlns:a16="http://schemas.microsoft.com/office/drawing/2014/main" id="{0BB19C8E-5236-5DF9-58D2-C1A1B62AA76E}"/>
              </a:ext>
            </a:extLst>
          </p:cNvPr>
          <p:cNvSpPr txBox="1">
            <a:spLocks noChangeArrowheads="1"/>
          </p:cNvSpPr>
          <p:nvPr/>
        </p:nvSpPr>
        <p:spPr bwMode="auto">
          <a:xfrm>
            <a:off x="6707264" y="3862145"/>
            <a:ext cx="1095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Segnale </a:t>
            </a:r>
          </a:p>
        </p:txBody>
      </p:sp>
      <p:pic>
        <p:nvPicPr>
          <p:cNvPr id="10274" name="Immagine 44">
            <a:extLst>
              <a:ext uri="{FF2B5EF4-FFF2-40B4-BE49-F238E27FC236}">
                <a16:creationId xmlns:a16="http://schemas.microsoft.com/office/drawing/2014/main" id="{D3EA0D03-D0A2-4E59-4061-3A7ED1E7B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9693" y="5601256"/>
            <a:ext cx="496887"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Ovale 46">
            <a:extLst>
              <a:ext uri="{FF2B5EF4-FFF2-40B4-BE49-F238E27FC236}">
                <a16:creationId xmlns:a16="http://schemas.microsoft.com/office/drawing/2014/main" id="{86989722-2363-C9A8-9494-8E31C177CC16}"/>
              </a:ext>
            </a:extLst>
          </p:cNvPr>
          <p:cNvSpPr/>
          <p:nvPr/>
        </p:nvSpPr>
        <p:spPr>
          <a:xfrm>
            <a:off x="1600199" y="591716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8" name="Ovale 47">
            <a:extLst>
              <a:ext uri="{FF2B5EF4-FFF2-40B4-BE49-F238E27FC236}">
                <a16:creationId xmlns:a16="http://schemas.microsoft.com/office/drawing/2014/main" id="{0E2EB62E-B779-AACE-63B0-39E425B873F3}"/>
              </a:ext>
            </a:extLst>
          </p:cNvPr>
          <p:cNvSpPr/>
          <p:nvPr/>
        </p:nvSpPr>
        <p:spPr>
          <a:xfrm>
            <a:off x="1828799" y="587906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9" name="Ovale 48">
            <a:extLst>
              <a:ext uri="{FF2B5EF4-FFF2-40B4-BE49-F238E27FC236}">
                <a16:creationId xmlns:a16="http://schemas.microsoft.com/office/drawing/2014/main" id="{39787B52-BE56-470D-5BB0-D3B1FFF7A79C}"/>
              </a:ext>
            </a:extLst>
          </p:cNvPr>
          <p:cNvSpPr/>
          <p:nvPr/>
        </p:nvSpPr>
        <p:spPr>
          <a:xfrm>
            <a:off x="1963340" y="605369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52" name="Ovale 51">
            <a:extLst>
              <a:ext uri="{FF2B5EF4-FFF2-40B4-BE49-F238E27FC236}">
                <a16:creationId xmlns:a16="http://schemas.microsoft.com/office/drawing/2014/main" id="{C74B3CE4-E3F5-13F9-1805-EE80555A5D21}"/>
              </a:ext>
            </a:extLst>
          </p:cNvPr>
          <p:cNvSpPr/>
          <p:nvPr/>
        </p:nvSpPr>
        <p:spPr>
          <a:xfrm>
            <a:off x="1752599" y="606956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53" name="Ovale 52">
            <a:extLst>
              <a:ext uri="{FF2B5EF4-FFF2-40B4-BE49-F238E27FC236}">
                <a16:creationId xmlns:a16="http://schemas.microsoft.com/office/drawing/2014/main" id="{4062C8BE-235D-74E7-AAA5-9E2C5E4C0825}"/>
              </a:ext>
            </a:extLst>
          </p:cNvPr>
          <p:cNvSpPr/>
          <p:nvPr/>
        </p:nvSpPr>
        <p:spPr>
          <a:xfrm>
            <a:off x="1828800" y="623784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54" name="Ovale 53">
            <a:extLst>
              <a:ext uri="{FF2B5EF4-FFF2-40B4-BE49-F238E27FC236}">
                <a16:creationId xmlns:a16="http://schemas.microsoft.com/office/drawing/2014/main" id="{BEF6F1AC-5736-D7CE-F020-D7FD53B68505}"/>
              </a:ext>
            </a:extLst>
          </p:cNvPr>
          <p:cNvSpPr/>
          <p:nvPr/>
        </p:nvSpPr>
        <p:spPr>
          <a:xfrm>
            <a:off x="1670258" y="569491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56" name="Ovale 55">
            <a:extLst>
              <a:ext uri="{FF2B5EF4-FFF2-40B4-BE49-F238E27FC236}">
                <a16:creationId xmlns:a16="http://schemas.microsoft.com/office/drawing/2014/main" id="{C1F9889D-0BE4-B7F2-1E83-ED91569D74DA}"/>
              </a:ext>
            </a:extLst>
          </p:cNvPr>
          <p:cNvSpPr/>
          <p:nvPr/>
        </p:nvSpPr>
        <p:spPr>
          <a:xfrm>
            <a:off x="1752599" y="606956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0288" name="CasellaDiTesto 58">
            <a:extLst>
              <a:ext uri="{FF2B5EF4-FFF2-40B4-BE49-F238E27FC236}">
                <a16:creationId xmlns:a16="http://schemas.microsoft.com/office/drawing/2014/main" id="{F09D0D8D-E628-FB56-0E50-CF65DF6EEBC8}"/>
              </a:ext>
            </a:extLst>
          </p:cNvPr>
          <p:cNvSpPr txBox="1">
            <a:spLocks noChangeArrowheads="1"/>
          </p:cNvSpPr>
          <p:nvPr/>
        </p:nvSpPr>
        <p:spPr bwMode="auto">
          <a:xfrm>
            <a:off x="1309680" y="6477000"/>
            <a:ext cx="1281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Acido (H</a:t>
            </a:r>
            <a:r>
              <a:rPr lang="it-IT" altLang="it-IT" sz="1800" baseline="30000" dirty="0">
                <a:solidFill>
                  <a:srgbClr val="000000"/>
                </a:solidFill>
              </a:rPr>
              <a:t>+</a:t>
            </a:r>
            <a:r>
              <a:rPr lang="it-IT" altLang="it-IT" sz="1800" dirty="0">
                <a:solidFill>
                  <a:srgbClr val="000000"/>
                </a:solidFill>
              </a:rPr>
              <a:t>)</a:t>
            </a:r>
          </a:p>
        </p:txBody>
      </p:sp>
      <p:sp>
        <p:nvSpPr>
          <p:cNvPr id="10289" name="CasellaDiTesto 59">
            <a:extLst>
              <a:ext uri="{FF2B5EF4-FFF2-40B4-BE49-F238E27FC236}">
                <a16:creationId xmlns:a16="http://schemas.microsoft.com/office/drawing/2014/main" id="{6DF8431F-86CB-B957-3E43-8270C97833F8}"/>
              </a:ext>
            </a:extLst>
          </p:cNvPr>
          <p:cNvSpPr txBox="1">
            <a:spLocks noChangeArrowheads="1"/>
          </p:cNvSpPr>
          <p:nvPr/>
        </p:nvSpPr>
        <p:spPr bwMode="auto">
          <a:xfrm>
            <a:off x="3505200" y="6488668"/>
            <a:ext cx="1492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Base (OH</a:t>
            </a:r>
            <a:r>
              <a:rPr lang="it-IT" altLang="it-IT" sz="1800" baseline="30000" dirty="0">
                <a:solidFill>
                  <a:srgbClr val="000000"/>
                </a:solidFill>
              </a:rPr>
              <a:t>-</a:t>
            </a:r>
            <a:r>
              <a:rPr lang="it-IT" altLang="it-IT" sz="1800" dirty="0">
                <a:solidFill>
                  <a:srgbClr val="000000"/>
                </a:solidFill>
              </a:rPr>
              <a:t>)  </a:t>
            </a:r>
          </a:p>
        </p:txBody>
      </p:sp>
      <p:sp>
        <p:nvSpPr>
          <p:cNvPr id="61" name="Freccia a destra 60">
            <a:extLst>
              <a:ext uri="{FF2B5EF4-FFF2-40B4-BE49-F238E27FC236}">
                <a16:creationId xmlns:a16="http://schemas.microsoft.com/office/drawing/2014/main" id="{3045BEA5-CCD4-AB45-63AE-FDD26288FD55}"/>
              </a:ext>
            </a:extLst>
          </p:cNvPr>
          <p:cNvSpPr/>
          <p:nvPr/>
        </p:nvSpPr>
        <p:spPr>
          <a:xfrm>
            <a:off x="2263984" y="5857504"/>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62" name="Freccia a destra 61">
            <a:extLst>
              <a:ext uri="{FF2B5EF4-FFF2-40B4-BE49-F238E27FC236}">
                <a16:creationId xmlns:a16="http://schemas.microsoft.com/office/drawing/2014/main" id="{6020B6D0-E483-6103-FE8C-D4E57A80BDB8}"/>
              </a:ext>
            </a:extLst>
          </p:cNvPr>
          <p:cNvSpPr/>
          <p:nvPr/>
        </p:nvSpPr>
        <p:spPr>
          <a:xfrm>
            <a:off x="4970462" y="5761593"/>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63" name="Saetta 62">
            <a:extLst>
              <a:ext uri="{FF2B5EF4-FFF2-40B4-BE49-F238E27FC236}">
                <a16:creationId xmlns:a16="http://schemas.microsoft.com/office/drawing/2014/main" id="{0D692BFF-C848-457D-DB7D-FB9686B9DCDE}"/>
              </a:ext>
            </a:extLst>
          </p:cNvPr>
          <p:cNvSpPr/>
          <p:nvPr/>
        </p:nvSpPr>
        <p:spPr>
          <a:xfrm rot="19763120">
            <a:off x="6081712" y="5421868"/>
            <a:ext cx="609600" cy="923925"/>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0293" name="CasellaDiTesto 63">
            <a:extLst>
              <a:ext uri="{FF2B5EF4-FFF2-40B4-BE49-F238E27FC236}">
                <a16:creationId xmlns:a16="http://schemas.microsoft.com/office/drawing/2014/main" id="{ED588F6B-0FB2-98D2-AFCF-C22B9F4C14E1}"/>
              </a:ext>
            </a:extLst>
          </p:cNvPr>
          <p:cNvSpPr txBox="1">
            <a:spLocks noChangeArrowheads="1"/>
          </p:cNvSpPr>
          <p:nvPr/>
        </p:nvSpPr>
        <p:spPr bwMode="auto">
          <a:xfrm>
            <a:off x="6544571" y="5684361"/>
            <a:ext cx="2054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Variazione di pH</a:t>
            </a:r>
          </a:p>
        </p:txBody>
      </p:sp>
      <p:sp>
        <p:nvSpPr>
          <p:cNvPr id="2" name="CasellaDiTesto 63">
            <a:extLst>
              <a:ext uri="{FF2B5EF4-FFF2-40B4-BE49-F238E27FC236}">
                <a16:creationId xmlns:a16="http://schemas.microsoft.com/office/drawing/2014/main" id="{D2AF4276-5278-4D32-507C-6EEB257E2DE4}"/>
              </a:ext>
            </a:extLst>
          </p:cNvPr>
          <p:cNvSpPr txBox="1">
            <a:spLocks noChangeArrowheads="1"/>
          </p:cNvSpPr>
          <p:nvPr/>
        </p:nvSpPr>
        <p:spPr bwMode="auto">
          <a:xfrm>
            <a:off x="917575" y="5038248"/>
            <a:ext cx="2054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BF6B2C"/>
                </a:solidFill>
              </a:rPr>
              <a:t>Esempio</a:t>
            </a:r>
            <a:r>
              <a:rPr lang="it-IT" altLang="it-IT" sz="1800" dirty="0">
                <a:solidFill>
                  <a:srgbClr val="000000"/>
                </a:solidFill>
              </a:rPr>
              <a:t> </a:t>
            </a:r>
          </a:p>
        </p:txBody>
      </p:sp>
      <p:sp>
        <p:nvSpPr>
          <p:cNvPr id="3" name="CasellaDiTesto 58">
            <a:extLst>
              <a:ext uri="{FF2B5EF4-FFF2-40B4-BE49-F238E27FC236}">
                <a16:creationId xmlns:a16="http://schemas.microsoft.com/office/drawing/2014/main" id="{86E53398-DCE7-7A39-5D55-BD7A080498F5}"/>
              </a:ext>
            </a:extLst>
          </p:cNvPr>
          <p:cNvSpPr txBox="1">
            <a:spLocks noChangeArrowheads="1"/>
          </p:cNvSpPr>
          <p:nvPr/>
        </p:nvSpPr>
        <p:spPr bwMode="auto">
          <a:xfrm>
            <a:off x="1066800" y="3008187"/>
            <a:ext cx="1159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reagente </a:t>
            </a:r>
          </a:p>
        </p:txBody>
      </p:sp>
      <p:grpSp>
        <p:nvGrpSpPr>
          <p:cNvPr id="4" name="Gruppo 17">
            <a:extLst>
              <a:ext uri="{FF2B5EF4-FFF2-40B4-BE49-F238E27FC236}">
                <a16:creationId xmlns:a16="http://schemas.microsoft.com/office/drawing/2014/main" id="{035575DC-27CC-40C7-D305-AD6C3D092D7B}"/>
              </a:ext>
            </a:extLst>
          </p:cNvPr>
          <p:cNvGrpSpPr>
            <a:grpSpLocks/>
          </p:cNvGrpSpPr>
          <p:nvPr/>
        </p:nvGrpSpPr>
        <p:grpSpPr bwMode="auto">
          <a:xfrm>
            <a:off x="3667229" y="3834257"/>
            <a:ext cx="573088" cy="552450"/>
            <a:chOff x="5638800" y="4571999"/>
            <a:chExt cx="573343" cy="552451"/>
          </a:xfrm>
        </p:grpSpPr>
        <p:sp>
          <p:nvSpPr>
            <p:cNvPr id="8" name="Ovale 7">
              <a:extLst>
                <a:ext uri="{FF2B5EF4-FFF2-40B4-BE49-F238E27FC236}">
                  <a16:creationId xmlns:a16="http://schemas.microsoft.com/office/drawing/2014/main" id="{1D95C706-8216-139A-AD98-5CD6749E0988}"/>
                </a:ext>
              </a:extLst>
            </p:cNvPr>
            <p:cNvSpPr/>
            <p:nvPr/>
          </p:nvSpPr>
          <p:spPr>
            <a:xfrm>
              <a:off x="5715034" y="4571999"/>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1" name="Ovale 10">
              <a:extLst>
                <a:ext uri="{FF2B5EF4-FFF2-40B4-BE49-F238E27FC236}">
                  <a16:creationId xmlns:a16="http://schemas.microsoft.com/office/drawing/2014/main" id="{EB8E645E-0A65-5EDA-1C2E-CDA8BF7168FB}"/>
                </a:ext>
              </a:extLst>
            </p:cNvPr>
            <p:cNvSpPr/>
            <p:nvPr/>
          </p:nvSpPr>
          <p:spPr>
            <a:xfrm>
              <a:off x="5638800" y="4800600"/>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8" name="Ovale 17">
              <a:extLst>
                <a:ext uri="{FF2B5EF4-FFF2-40B4-BE49-F238E27FC236}">
                  <a16:creationId xmlns:a16="http://schemas.microsoft.com/office/drawing/2014/main" id="{A73C140B-92EF-9A4F-9C10-8AF9BCE5D176}"/>
                </a:ext>
              </a:extLst>
            </p:cNvPr>
            <p:cNvSpPr/>
            <p:nvPr/>
          </p:nvSpPr>
          <p:spPr>
            <a:xfrm>
              <a:off x="5867502" y="4762499"/>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19" name="Ovale 18">
              <a:extLst>
                <a:ext uri="{FF2B5EF4-FFF2-40B4-BE49-F238E27FC236}">
                  <a16:creationId xmlns:a16="http://schemas.microsoft.com/office/drawing/2014/main" id="{2F6130DF-C64F-C51C-6F3A-AC673DBD3E84}"/>
                </a:ext>
              </a:extLst>
            </p:cNvPr>
            <p:cNvSpPr/>
            <p:nvPr/>
          </p:nvSpPr>
          <p:spPr>
            <a:xfrm>
              <a:off x="5838914" y="4972050"/>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26" name="Ovale 25">
              <a:extLst>
                <a:ext uri="{FF2B5EF4-FFF2-40B4-BE49-F238E27FC236}">
                  <a16:creationId xmlns:a16="http://schemas.microsoft.com/office/drawing/2014/main" id="{83195613-B1F8-A8FF-17A9-8011683823DF}"/>
                </a:ext>
              </a:extLst>
            </p:cNvPr>
            <p:cNvSpPr/>
            <p:nvPr/>
          </p:nvSpPr>
          <p:spPr>
            <a:xfrm>
              <a:off x="6059675" y="4610099"/>
              <a:ext cx="152468"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grpSp>
      <p:sp>
        <p:nvSpPr>
          <p:cNvPr id="32" name="Ovale 31">
            <a:extLst>
              <a:ext uri="{FF2B5EF4-FFF2-40B4-BE49-F238E27FC236}">
                <a16:creationId xmlns:a16="http://schemas.microsoft.com/office/drawing/2014/main" id="{BA7F2EDC-4EF0-4F64-6098-805C2D23E9E1}"/>
              </a:ext>
            </a:extLst>
          </p:cNvPr>
          <p:cNvSpPr/>
          <p:nvPr/>
        </p:nvSpPr>
        <p:spPr>
          <a:xfrm>
            <a:off x="4163597" y="417216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4" name="Ovale 43">
            <a:extLst>
              <a:ext uri="{FF2B5EF4-FFF2-40B4-BE49-F238E27FC236}">
                <a16:creationId xmlns:a16="http://schemas.microsoft.com/office/drawing/2014/main" id="{DDAEB9E8-7605-7783-443C-F485C61093AF}"/>
              </a:ext>
            </a:extLst>
          </p:cNvPr>
          <p:cNvSpPr/>
          <p:nvPr/>
        </p:nvSpPr>
        <p:spPr>
          <a:xfrm>
            <a:off x="4273759" y="37338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45" name="CasellaDiTesto 58">
            <a:extLst>
              <a:ext uri="{FF2B5EF4-FFF2-40B4-BE49-F238E27FC236}">
                <a16:creationId xmlns:a16="http://schemas.microsoft.com/office/drawing/2014/main" id="{158B89CA-85B3-66C3-349A-0E44385D3A3E}"/>
              </a:ext>
            </a:extLst>
          </p:cNvPr>
          <p:cNvSpPr txBox="1">
            <a:spLocks noChangeArrowheads="1"/>
          </p:cNvSpPr>
          <p:nvPr/>
        </p:nvSpPr>
        <p:spPr bwMode="auto">
          <a:xfrm>
            <a:off x="1989138" y="3314740"/>
            <a:ext cx="1249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campione </a:t>
            </a:r>
          </a:p>
        </p:txBody>
      </p:sp>
      <p:sp>
        <p:nvSpPr>
          <p:cNvPr id="59" name="Freccia a destra 32">
            <a:extLst>
              <a:ext uri="{FF2B5EF4-FFF2-40B4-BE49-F238E27FC236}">
                <a16:creationId xmlns:a16="http://schemas.microsoft.com/office/drawing/2014/main" id="{3E5FDB78-D74E-51C3-E5EB-1D388547F17C}"/>
              </a:ext>
            </a:extLst>
          </p:cNvPr>
          <p:cNvSpPr/>
          <p:nvPr/>
        </p:nvSpPr>
        <p:spPr>
          <a:xfrm>
            <a:off x="3102185" y="3968803"/>
            <a:ext cx="305646" cy="1785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60" name="CasellaDiTesto 58">
            <a:extLst>
              <a:ext uri="{FF2B5EF4-FFF2-40B4-BE49-F238E27FC236}">
                <a16:creationId xmlns:a16="http://schemas.microsoft.com/office/drawing/2014/main" id="{90823300-CC00-8B72-CADC-3A0BA323F734}"/>
              </a:ext>
            </a:extLst>
          </p:cNvPr>
          <p:cNvSpPr txBox="1">
            <a:spLocks noChangeArrowheads="1"/>
          </p:cNvSpPr>
          <p:nvPr/>
        </p:nvSpPr>
        <p:spPr bwMode="auto">
          <a:xfrm>
            <a:off x="3637276" y="3364468"/>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dirty="0">
                <a:solidFill>
                  <a:srgbClr val="000000"/>
                </a:solidFill>
              </a:rPr>
              <a:t>misura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0" name="Ovale 9">
            <a:extLst>
              <a:ext uri="{FF2B5EF4-FFF2-40B4-BE49-F238E27FC236}">
                <a16:creationId xmlns:a16="http://schemas.microsoft.com/office/drawing/2014/main" id="{87C43AA9-165E-AC67-9FC9-C70426B89EBF}"/>
              </a:ext>
            </a:extLst>
          </p:cNvPr>
          <p:cNvSpPr/>
          <p:nvPr/>
        </p:nvSpPr>
        <p:spPr>
          <a:xfrm>
            <a:off x="4452938" y="2212975"/>
            <a:ext cx="152400" cy="152400"/>
          </a:xfrm>
          <a:prstGeom prst="ellipse">
            <a:avLst/>
          </a:prstGeom>
          <a:solidFill>
            <a:srgbClr val="336699"/>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Ovale 10">
            <a:extLst>
              <a:ext uri="{FF2B5EF4-FFF2-40B4-BE49-F238E27FC236}">
                <a16:creationId xmlns:a16="http://schemas.microsoft.com/office/drawing/2014/main" id="{AD02AEE4-5A7B-57FA-7B67-AAD8906EABAF}"/>
              </a:ext>
            </a:extLst>
          </p:cNvPr>
          <p:cNvSpPr/>
          <p:nvPr/>
        </p:nvSpPr>
        <p:spPr>
          <a:xfrm>
            <a:off x="4649788" y="2398713"/>
            <a:ext cx="152400" cy="152400"/>
          </a:xfrm>
          <a:prstGeom prst="ellipse">
            <a:avLst/>
          </a:prstGeom>
          <a:solidFill>
            <a:srgbClr val="336699"/>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Ovale 11">
            <a:extLst>
              <a:ext uri="{FF2B5EF4-FFF2-40B4-BE49-F238E27FC236}">
                <a16:creationId xmlns:a16="http://schemas.microsoft.com/office/drawing/2014/main" id="{65D523A9-5E05-A7A9-71AE-E3B895F79ED6}"/>
              </a:ext>
            </a:extLst>
          </p:cNvPr>
          <p:cNvSpPr/>
          <p:nvPr/>
        </p:nvSpPr>
        <p:spPr>
          <a:xfrm>
            <a:off x="1924050" y="22844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3" name="Ovale 12">
            <a:extLst>
              <a:ext uri="{FF2B5EF4-FFF2-40B4-BE49-F238E27FC236}">
                <a16:creationId xmlns:a16="http://schemas.microsoft.com/office/drawing/2014/main" id="{00EEB015-E98B-49AE-B1E7-0D1128CA5543}"/>
              </a:ext>
            </a:extLst>
          </p:cNvPr>
          <p:cNvSpPr/>
          <p:nvPr/>
        </p:nvSpPr>
        <p:spPr>
          <a:xfrm>
            <a:off x="1847850" y="25130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4" name="Ovale 13">
            <a:extLst>
              <a:ext uri="{FF2B5EF4-FFF2-40B4-BE49-F238E27FC236}">
                <a16:creationId xmlns:a16="http://schemas.microsoft.com/office/drawing/2014/main" id="{7DDF62D8-BD31-FB70-4805-66E9B94A4107}"/>
              </a:ext>
            </a:extLst>
          </p:cNvPr>
          <p:cNvSpPr/>
          <p:nvPr/>
        </p:nvSpPr>
        <p:spPr>
          <a:xfrm>
            <a:off x="2076450" y="24749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5" name="Ovale 14">
            <a:extLst>
              <a:ext uri="{FF2B5EF4-FFF2-40B4-BE49-F238E27FC236}">
                <a16:creationId xmlns:a16="http://schemas.microsoft.com/office/drawing/2014/main" id="{73916DF4-DD1C-F1BD-5051-EA95F59F938F}"/>
              </a:ext>
            </a:extLst>
          </p:cNvPr>
          <p:cNvSpPr/>
          <p:nvPr/>
        </p:nvSpPr>
        <p:spPr>
          <a:xfrm>
            <a:off x="2343150" y="264953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a:extLst>
              <a:ext uri="{FF2B5EF4-FFF2-40B4-BE49-F238E27FC236}">
                <a16:creationId xmlns:a16="http://schemas.microsoft.com/office/drawing/2014/main" id="{2E731A84-706A-6209-D723-19B3AC6AD9FA}"/>
              </a:ext>
            </a:extLst>
          </p:cNvPr>
          <p:cNvSpPr/>
          <p:nvPr/>
        </p:nvSpPr>
        <p:spPr>
          <a:xfrm>
            <a:off x="2262188" y="24368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a:extLst>
              <a:ext uri="{FF2B5EF4-FFF2-40B4-BE49-F238E27FC236}">
                <a16:creationId xmlns:a16="http://schemas.microsoft.com/office/drawing/2014/main" id="{D5A58457-F883-98E8-19AB-6409BC58FE1D}"/>
              </a:ext>
            </a:extLst>
          </p:cNvPr>
          <p:cNvSpPr/>
          <p:nvPr/>
        </p:nvSpPr>
        <p:spPr>
          <a:xfrm>
            <a:off x="2000250" y="26654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Ovale 18">
            <a:extLst>
              <a:ext uri="{FF2B5EF4-FFF2-40B4-BE49-F238E27FC236}">
                <a16:creationId xmlns:a16="http://schemas.microsoft.com/office/drawing/2014/main" id="{34209F4F-A6D4-8B5D-1277-A26E1BBA711F}"/>
              </a:ext>
            </a:extLst>
          </p:cNvPr>
          <p:cNvSpPr/>
          <p:nvPr/>
        </p:nvSpPr>
        <p:spPr>
          <a:xfrm>
            <a:off x="2143125" y="28352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0" name="Ovale 19">
            <a:extLst>
              <a:ext uri="{FF2B5EF4-FFF2-40B4-BE49-F238E27FC236}">
                <a16:creationId xmlns:a16="http://schemas.microsoft.com/office/drawing/2014/main" id="{150E09DC-8692-0909-1BC2-5E93B6309CCD}"/>
              </a:ext>
            </a:extLst>
          </p:cNvPr>
          <p:cNvSpPr/>
          <p:nvPr/>
        </p:nvSpPr>
        <p:spPr>
          <a:xfrm>
            <a:off x="4386263" y="2235200"/>
            <a:ext cx="152400" cy="152400"/>
          </a:xfrm>
          <a:prstGeom prst="ellipse">
            <a:avLst/>
          </a:prstGeom>
          <a:solidFill>
            <a:srgbClr val="FF0000"/>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 name="Ovale 20">
            <a:extLst>
              <a:ext uri="{FF2B5EF4-FFF2-40B4-BE49-F238E27FC236}">
                <a16:creationId xmlns:a16="http://schemas.microsoft.com/office/drawing/2014/main" id="{0225EDA7-D806-86EB-77BF-93D0AC227D0A}"/>
              </a:ext>
            </a:extLst>
          </p:cNvPr>
          <p:cNvSpPr/>
          <p:nvPr/>
        </p:nvSpPr>
        <p:spPr>
          <a:xfrm>
            <a:off x="2224088" y="22891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2" name="Freccia a destra 21">
            <a:extLst>
              <a:ext uri="{FF2B5EF4-FFF2-40B4-BE49-F238E27FC236}">
                <a16:creationId xmlns:a16="http://schemas.microsoft.com/office/drawing/2014/main" id="{6D451A20-A0D4-0FD6-4AEB-24EC2216B146}"/>
              </a:ext>
            </a:extLst>
          </p:cNvPr>
          <p:cNvSpPr/>
          <p:nvPr/>
        </p:nvSpPr>
        <p:spPr>
          <a:xfrm>
            <a:off x="2990850" y="238760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Freccia a destra 22">
            <a:extLst>
              <a:ext uri="{FF2B5EF4-FFF2-40B4-BE49-F238E27FC236}">
                <a16:creationId xmlns:a16="http://schemas.microsoft.com/office/drawing/2014/main" id="{15331807-2D5B-6ED0-7A22-1FA203FC5AA8}"/>
              </a:ext>
            </a:extLst>
          </p:cNvPr>
          <p:cNvSpPr/>
          <p:nvPr/>
        </p:nvSpPr>
        <p:spPr>
          <a:xfrm>
            <a:off x="5105400" y="2344738"/>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4" name="Ovale 23">
            <a:extLst>
              <a:ext uri="{FF2B5EF4-FFF2-40B4-BE49-F238E27FC236}">
                <a16:creationId xmlns:a16="http://schemas.microsoft.com/office/drawing/2014/main" id="{AB60C012-F242-3A3E-57D1-36A0BAD5ACF4}"/>
              </a:ext>
            </a:extLst>
          </p:cNvPr>
          <p:cNvSpPr/>
          <p:nvPr/>
        </p:nvSpPr>
        <p:spPr>
          <a:xfrm>
            <a:off x="4614863" y="2476500"/>
            <a:ext cx="152400" cy="152400"/>
          </a:xfrm>
          <a:prstGeom prst="ellipse">
            <a:avLst/>
          </a:prstGeom>
          <a:solidFill>
            <a:srgbClr val="FF0000"/>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5" name="Ovale 24">
            <a:extLst>
              <a:ext uri="{FF2B5EF4-FFF2-40B4-BE49-F238E27FC236}">
                <a16:creationId xmlns:a16="http://schemas.microsoft.com/office/drawing/2014/main" id="{1460FF7E-3463-3F1D-5893-23FF65031A1C}"/>
              </a:ext>
            </a:extLst>
          </p:cNvPr>
          <p:cNvSpPr/>
          <p:nvPr/>
        </p:nvSpPr>
        <p:spPr>
          <a:xfrm>
            <a:off x="1906588" y="286702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6" name="Ovale 25">
            <a:extLst>
              <a:ext uri="{FF2B5EF4-FFF2-40B4-BE49-F238E27FC236}">
                <a16:creationId xmlns:a16="http://schemas.microsoft.com/office/drawing/2014/main" id="{2BEEBBCE-E0EB-A788-74EE-1F578423AF66}"/>
              </a:ext>
            </a:extLst>
          </p:cNvPr>
          <p:cNvSpPr/>
          <p:nvPr/>
        </p:nvSpPr>
        <p:spPr>
          <a:xfrm>
            <a:off x="2000250" y="26654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7" name="Ovale 26">
            <a:extLst>
              <a:ext uri="{FF2B5EF4-FFF2-40B4-BE49-F238E27FC236}">
                <a16:creationId xmlns:a16="http://schemas.microsoft.com/office/drawing/2014/main" id="{D7AD263E-8CBA-B3CE-0206-B08F7C7F2286}"/>
              </a:ext>
            </a:extLst>
          </p:cNvPr>
          <p:cNvSpPr/>
          <p:nvPr/>
        </p:nvSpPr>
        <p:spPr>
          <a:xfrm>
            <a:off x="4700588" y="39243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8" name="Ovale 27">
            <a:extLst>
              <a:ext uri="{FF2B5EF4-FFF2-40B4-BE49-F238E27FC236}">
                <a16:creationId xmlns:a16="http://schemas.microsoft.com/office/drawing/2014/main" id="{7586D553-D6EC-76CE-4771-ADAE5DE79644}"/>
              </a:ext>
            </a:extLst>
          </p:cNvPr>
          <p:cNvSpPr/>
          <p:nvPr/>
        </p:nvSpPr>
        <p:spPr>
          <a:xfrm>
            <a:off x="2224088" y="22891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9" name="Ovale 28">
            <a:extLst>
              <a:ext uri="{FF2B5EF4-FFF2-40B4-BE49-F238E27FC236}">
                <a16:creationId xmlns:a16="http://schemas.microsoft.com/office/drawing/2014/main" id="{328751C0-5821-07A4-A4A4-D31856507511}"/>
              </a:ext>
            </a:extLst>
          </p:cNvPr>
          <p:cNvSpPr/>
          <p:nvPr/>
        </p:nvSpPr>
        <p:spPr>
          <a:xfrm>
            <a:off x="4310063" y="405288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0" name="Ovale 29">
            <a:extLst>
              <a:ext uri="{FF2B5EF4-FFF2-40B4-BE49-F238E27FC236}">
                <a16:creationId xmlns:a16="http://schemas.microsoft.com/office/drawing/2014/main" id="{A64DC560-5B5F-A2E5-1AD1-5F67CD8F8218}"/>
              </a:ext>
            </a:extLst>
          </p:cNvPr>
          <p:cNvSpPr/>
          <p:nvPr/>
        </p:nvSpPr>
        <p:spPr>
          <a:xfrm>
            <a:off x="2152650" y="281781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2" name="Saetta 31">
            <a:extLst>
              <a:ext uri="{FF2B5EF4-FFF2-40B4-BE49-F238E27FC236}">
                <a16:creationId xmlns:a16="http://schemas.microsoft.com/office/drawing/2014/main" id="{A1013480-2A72-6032-C984-42FE9AB8DD94}"/>
              </a:ext>
            </a:extLst>
          </p:cNvPr>
          <p:cNvSpPr/>
          <p:nvPr/>
        </p:nvSpPr>
        <p:spPr>
          <a:xfrm rot="19763120">
            <a:off x="6889750" y="5137150"/>
            <a:ext cx="712788" cy="1163638"/>
          </a:xfrm>
          <a:prstGeom prst="lightningBolt">
            <a:avLst/>
          </a:prstGeom>
          <a:solidFill>
            <a:srgbClr val="FF0000"/>
          </a:solidFill>
          <a:scene3d>
            <a:camera prst="orthographicFront"/>
            <a:lightRig rig="threePt" dir="t"/>
          </a:scene3d>
          <a:sp3d>
            <a:bevelT w="57150" h="12065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297" name="CasellaDiTesto 32">
            <a:extLst>
              <a:ext uri="{FF2B5EF4-FFF2-40B4-BE49-F238E27FC236}">
                <a16:creationId xmlns:a16="http://schemas.microsoft.com/office/drawing/2014/main" id="{AE45DA0E-ABCF-BCE6-F219-5F75C093B352}"/>
              </a:ext>
            </a:extLst>
          </p:cNvPr>
          <p:cNvSpPr txBox="1">
            <a:spLocks noChangeArrowheads="1"/>
          </p:cNvSpPr>
          <p:nvPr/>
        </p:nvSpPr>
        <p:spPr bwMode="auto">
          <a:xfrm>
            <a:off x="6435725" y="1703388"/>
            <a:ext cx="1095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a:solidFill>
                  <a:srgbClr val="000000"/>
                </a:solidFill>
              </a:rPr>
              <a:t>Segnale </a:t>
            </a:r>
          </a:p>
        </p:txBody>
      </p:sp>
      <p:sp>
        <p:nvSpPr>
          <p:cNvPr id="34" name="CasellaDiTesto 33">
            <a:extLst>
              <a:ext uri="{FF2B5EF4-FFF2-40B4-BE49-F238E27FC236}">
                <a16:creationId xmlns:a16="http://schemas.microsoft.com/office/drawing/2014/main" id="{164B91A1-82A6-959A-D625-1EA2DD02A9C2}"/>
              </a:ext>
            </a:extLst>
          </p:cNvPr>
          <p:cNvSpPr txBox="1"/>
          <p:nvPr/>
        </p:nvSpPr>
        <p:spPr>
          <a:xfrm>
            <a:off x="666750" y="109538"/>
            <a:ext cx="7978466" cy="430887"/>
          </a:xfrm>
          <a:prstGeom prst="rect">
            <a:avLst/>
          </a:prstGeom>
          <a:noFill/>
          <a:scene3d>
            <a:camera prst="orthographicFront"/>
            <a:lightRig rig="threePt" dir="t"/>
          </a:scene3d>
          <a:sp3d>
            <a:bevelT w="31750" h="101600"/>
            <a:bevelB w="19050"/>
          </a:sp3d>
        </p:spPr>
        <p:txBody>
          <a:bodyPr wrap="none">
            <a:spAutoFit/>
          </a:bodyPr>
          <a:lstStyle/>
          <a:p>
            <a:pPr>
              <a:defRPr/>
            </a:pPr>
            <a:r>
              <a:rPr lang="it-IT" sz="2200" b="1" dirty="0">
                <a:solidFill>
                  <a:srgbClr val="000000"/>
                </a:solidFill>
                <a:latin typeface="+mn-lt"/>
              </a:rPr>
              <a:t>Quando c’è proporzionalità tra concentrazione e segnale?</a:t>
            </a:r>
          </a:p>
        </p:txBody>
      </p:sp>
      <p:sp>
        <p:nvSpPr>
          <p:cNvPr id="35" name="Ovale 34">
            <a:extLst>
              <a:ext uri="{FF2B5EF4-FFF2-40B4-BE49-F238E27FC236}">
                <a16:creationId xmlns:a16="http://schemas.microsoft.com/office/drawing/2014/main" id="{B4F4CE6C-84FA-35E4-FB52-2002E5E8E725}"/>
              </a:ext>
            </a:extLst>
          </p:cNvPr>
          <p:cNvSpPr/>
          <p:nvPr/>
        </p:nvSpPr>
        <p:spPr>
          <a:xfrm>
            <a:off x="4419600" y="3733800"/>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6" name="Ovale 35">
            <a:extLst>
              <a:ext uri="{FF2B5EF4-FFF2-40B4-BE49-F238E27FC236}">
                <a16:creationId xmlns:a16="http://schemas.microsoft.com/office/drawing/2014/main" id="{842DBDA4-62AE-F707-8C5B-A8662F536B60}"/>
              </a:ext>
            </a:extLst>
          </p:cNvPr>
          <p:cNvSpPr/>
          <p:nvPr/>
        </p:nvSpPr>
        <p:spPr>
          <a:xfrm>
            <a:off x="4343400" y="3962400"/>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7" name="Ovale 36">
            <a:extLst>
              <a:ext uri="{FF2B5EF4-FFF2-40B4-BE49-F238E27FC236}">
                <a16:creationId xmlns:a16="http://schemas.microsoft.com/office/drawing/2014/main" id="{7383A948-7E93-841A-BB9A-C0B4B1C83F38}"/>
              </a:ext>
            </a:extLst>
          </p:cNvPr>
          <p:cNvSpPr/>
          <p:nvPr/>
        </p:nvSpPr>
        <p:spPr>
          <a:xfrm>
            <a:off x="4572000" y="3924300"/>
            <a:ext cx="152400" cy="152400"/>
          </a:xfrm>
          <a:prstGeom prst="ellipse">
            <a:avLst/>
          </a:prstGeom>
          <a:solidFill>
            <a:srgbClr val="FF0000"/>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8" name="Ovale 37">
            <a:extLst>
              <a:ext uri="{FF2B5EF4-FFF2-40B4-BE49-F238E27FC236}">
                <a16:creationId xmlns:a16="http://schemas.microsoft.com/office/drawing/2014/main" id="{3D746FA8-6C70-2095-274C-45F27D2C7CA5}"/>
              </a:ext>
            </a:extLst>
          </p:cNvPr>
          <p:cNvSpPr/>
          <p:nvPr/>
        </p:nvSpPr>
        <p:spPr>
          <a:xfrm>
            <a:off x="4610100" y="417512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7" name="Ovale 46">
            <a:extLst>
              <a:ext uri="{FF2B5EF4-FFF2-40B4-BE49-F238E27FC236}">
                <a16:creationId xmlns:a16="http://schemas.microsoft.com/office/drawing/2014/main" id="{6F83BF0A-6693-7BD3-A096-F914ED7A8858}"/>
              </a:ext>
            </a:extLst>
          </p:cNvPr>
          <p:cNvSpPr/>
          <p:nvPr/>
        </p:nvSpPr>
        <p:spPr>
          <a:xfrm>
            <a:off x="4394200" y="37719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8" name="Ovale 47">
            <a:extLst>
              <a:ext uri="{FF2B5EF4-FFF2-40B4-BE49-F238E27FC236}">
                <a16:creationId xmlns:a16="http://schemas.microsoft.com/office/drawing/2014/main" id="{0CA2E726-8101-648E-2A90-88B4B928FF6D}"/>
              </a:ext>
            </a:extLst>
          </p:cNvPr>
          <p:cNvSpPr/>
          <p:nvPr/>
        </p:nvSpPr>
        <p:spPr>
          <a:xfrm>
            <a:off x="4667250" y="425132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9" name="Ovale 48">
            <a:extLst>
              <a:ext uri="{FF2B5EF4-FFF2-40B4-BE49-F238E27FC236}">
                <a16:creationId xmlns:a16="http://schemas.microsoft.com/office/drawing/2014/main" id="{221A7DD0-960A-E17F-2115-E011202180CF}"/>
              </a:ext>
            </a:extLst>
          </p:cNvPr>
          <p:cNvSpPr/>
          <p:nvPr/>
        </p:nvSpPr>
        <p:spPr>
          <a:xfrm>
            <a:off x="4648200" y="56165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0" name="Ovale 49">
            <a:extLst>
              <a:ext uri="{FF2B5EF4-FFF2-40B4-BE49-F238E27FC236}">
                <a16:creationId xmlns:a16="http://schemas.microsoft.com/office/drawing/2014/main" id="{476E8538-C7E5-0D5A-8684-2EA1C2AAFD1C}"/>
              </a:ext>
            </a:extLst>
          </p:cNvPr>
          <p:cNvSpPr/>
          <p:nvPr/>
        </p:nvSpPr>
        <p:spPr>
          <a:xfrm>
            <a:off x="4257675" y="574516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1" name="Ovale 50">
            <a:extLst>
              <a:ext uri="{FF2B5EF4-FFF2-40B4-BE49-F238E27FC236}">
                <a16:creationId xmlns:a16="http://schemas.microsoft.com/office/drawing/2014/main" id="{85F05EE2-074B-CC2A-26E8-B3D9733124F3}"/>
              </a:ext>
            </a:extLst>
          </p:cNvPr>
          <p:cNvSpPr/>
          <p:nvPr/>
        </p:nvSpPr>
        <p:spPr>
          <a:xfrm>
            <a:off x="4367213" y="542607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2" name="Ovale 51">
            <a:extLst>
              <a:ext uri="{FF2B5EF4-FFF2-40B4-BE49-F238E27FC236}">
                <a16:creationId xmlns:a16="http://schemas.microsoft.com/office/drawing/2014/main" id="{284FF838-C8D8-DCF1-F422-163C17E5E80C}"/>
              </a:ext>
            </a:extLst>
          </p:cNvPr>
          <p:cNvSpPr/>
          <p:nvPr/>
        </p:nvSpPr>
        <p:spPr>
          <a:xfrm>
            <a:off x="4291013" y="565467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3" name="Ovale 52">
            <a:extLst>
              <a:ext uri="{FF2B5EF4-FFF2-40B4-BE49-F238E27FC236}">
                <a16:creationId xmlns:a16="http://schemas.microsoft.com/office/drawing/2014/main" id="{D09463B8-F338-AF44-571C-4D835002F3FB}"/>
              </a:ext>
            </a:extLst>
          </p:cNvPr>
          <p:cNvSpPr/>
          <p:nvPr/>
        </p:nvSpPr>
        <p:spPr>
          <a:xfrm>
            <a:off x="4519613" y="561657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4" name="Ovale 53">
            <a:extLst>
              <a:ext uri="{FF2B5EF4-FFF2-40B4-BE49-F238E27FC236}">
                <a16:creationId xmlns:a16="http://schemas.microsoft.com/office/drawing/2014/main" id="{9ADE6539-6076-38C9-28A1-13B1BB1EC00A}"/>
              </a:ext>
            </a:extLst>
          </p:cNvPr>
          <p:cNvSpPr/>
          <p:nvPr/>
        </p:nvSpPr>
        <p:spPr>
          <a:xfrm>
            <a:off x="4557713" y="5867400"/>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5" name="Ovale 54">
            <a:extLst>
              <a:ext uri="{FF2B5EF4-FFF2-40B4-BE49-F238E27FC236}">
                <a16:creationId xmlns:a16="http://schemas.microsoft.com/office/drawing/2014/main" id="{980BC200-F2C5-C51A-0F3A-E271D50E36EF}"/>
              </a:ext>
            </a:extLst>
          </p:cNvPr>
          <p:cNvSpPr/>
          <p:nvPr/>
        </p:nvSpPr>
        <p:spPr>
          <a:xfrm>
            <a:off x="4341813" y="54641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6" name="Ovale 55">
            <a:extLst>
              <a:ext uri="{FF2B5EF4-FFF2-40B4-BE49-F238E27FC236}">
                <a16:creationId xmlns:a16="http://schemas.microsoft.com/office/drawing/2014/main" id="{655B4512-B5D2-AE51-A522-208F13F60BB4}"/>
              </a:ext>
            </a:extLst>
          </p:cNvPr>
          <p:cNvSpPr/>
          <p:nvPr/>
        </p:nvSpPr>
        <p:spPr>
          <a:xfrm>
            <a:off x="4614863" y="59436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7" name="Ovale 56">
            <a:extLst>
              <a:ext uri="{FF2B5EF4-FFF2-40B4-BE49-F238E27FC236}">
                <a16:creationId xmlns:a16="http://schemas.microsoft.com/office/drawing/2014/main" id="{5CFBA0C0-EE51-7CB9-CD27-DAA81BC1DCE8}"/>
              </a:ext>
            </a:extLst>
          </p:cNvPr>
          <p:cNvSpPr/>
          <p:nvPr/>
        </p:nvSpPr>
        <p:spPr>
          <a:xfrm>
            <a:off x="4810125" y="53879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8" name="Ovale 57">
            <a:extLst>
              <a:ext uri="{FF2B5EF4-FFF2-40B4-BE49-F238E27FC236}">
                <a16:creationId xmlns:a16="http://schemas.microsoft.com/office/drawing/2014/main" id="{5D986C25-1A1F-182D-CED1-3882C251A203}"/>
              </a:ext>
            </a:extLst>
          </p:cNvPr>
          <p:cNvSpPr/>
          <p:nvPr/>
        </p:nvSpPr>
        <p:spPr>
          <a:xfrm>
            <a:off x="4419600" y="5516563"/>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9" name="Ovale 58">
            <a:extLst>
              <a:ext uri="{FF2B5EF4-FFF2-40B4-BE49-F238E27FC236}">
                <a16:creationId xmlns:a16="http://schemas.microsoft.com/office/drawing/2014/main" id="{4AC908E6-3AC4-33E1-A0D6-C59CAC03FF08}"/>
              </a:ext>
            </a:extLst>
          </p:cNvPr>
          <p:cNvSpPr/>
          <p:nvPr/>
        </p:nvSpPr>
        <p:spPr>
          <a:xfrm>
            <a:off x="4529138" y="519747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0" name="Ovale 59">
            <a:extLst>
              <a:ext uri="{FF2B5EF4-FFF2-40B4-BE49-F238E27FC236}">
                <a16:creationId xmlns:a16="http://schemas.microsoft.com/office/drawing/2014/main" id="{628B2CC6-D041-C6D6-CD4B-F4F484DE07FE}"/>
              </a:ext>
            </a:extLst>
          </p:cNvPr>
          <p:cNvSpPr/>
          <p:nvPr/>
        </p:nvSpPr>
        <p:spPr>
          <a:xfrm>
            <a:off x="4452938" y="542607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1" name="Ovale 60">
            <a:extLst>
              <a:ext uri="{FF2B5EF4-FFF2-40B4-BE49-F238E27FC236}">
                <a16:creationId xmlns:a16="http://schemas.microsoft.com/office/drawing/2014/main" id="{1C21FF43-E529-7389-A46A-99B6E8049044}"/>
              </a:ext>
            </a:extLst>
          </p:cNvPr>
          <p:cNvSpPr/>
          <p:nvPr/>
        </p:nvSpPr>
        <p:spPr>
          <a:xfrm>
            <a:off x="4681538" y="5387975"/>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2" name="Ovale 61">
            <a:extLst>
              <a:ext uri="{FF2B5EF4-FFF2-40B4-BE49-F238E27FC236}">
                <a16:creationId xmlns:a16="http://schemas.microsoft.com/office/drawing/2014/main" id="{8197851D-0545-4D97-D4E1-FA455FAD0800}"/>
              </a:ext>
            </a:extLst>
          </p:cNvPr>
          <p:cNvSpPr/>
          <p:nvPr/>
        </p:nvSpPr>
        <p:spPr>
          <a:xfrm>
            <a:off x="4721225" y="5638800"/>
            <a:ext cx="152400" cy="152400"/>
          </a:xfrm>
          <a:prstGeom prst="ellipse">
            <a:avLst/>
          </a:prstGeom>
          <a:solidFill>
            <a:srgbClr val="33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3" name="Ovale 62">
            <a:extLst>
              <a:ext uri="{FF2B5EF4-FFF2-40B4-BE49-F238E27FC236}">
                <a16:creationId xmlns:a16="http://schemas.microsoft.com/office/drawing/2014/main" id="{225575DE-E176-574D-E17E-50AF15C817C2}"/>
              </a:ext>
            </a:extLst>
          </p:cNvPr>
          <p:cNvSpPr/>
          <p:nvPr/>
        </p:nvSpPr>
        <p:spPr>
          <a:xfrm>
            <a:off x="4505325" y="52355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4" name="Ovale 63">
            <a:extLst>
              <a:ext uri="{FF2B5EF4-FFF2-40B4-BE49-F238E27FC236}">
                <a16:creationId xmlns:a16="http://schemas.microsoft.com/office/drawing/2014/main" id="{F4E3FA46-DD7A-ED73-ED1A-3113BA64BAB4}"/>
              </a:ext>
            </a:extLst>
          </p:cNvPr>
          <p:cNvSpPr/>
          <p:nvPr/>
        </p:nvSpPr>
        <p:spPr>
          <a:xfrm>
            <a:off x="4776788" y="57150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5" name="Ovale 64">
            <a:extLst>
              <a:ext uri="{FF2B5EF4-FFF2-40B4-BE49-F238E27FC236}">
                <a16:creationId xmlns:a16="http://schemas.microsoft.com/office/drawing/2014/main" id="{2A61D5F2-EB42-6B6C-EB54-8C2EEA9A3D72}"/>
              </a:ext>
            </a:extLst>
          </p:cNvPr>
          <p:cNvSpPr/>
          <p:nvPr/>
        </p:nvSpPr>
        <p:spPr>
          <a:xfrm>
            <a:off x="1981200" y="37623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6" name="Ovale 65">
            <a:extLst>
              <a:ext uri="{FF2B5EF4-FFF2-40B4-BE49-F238E27FC236}">
                <a16:creationId xmlns:a16="http://schemas.microsoft.com/office/drawing/2014/main" id="{3FB2A9AB-0BC0-8D0F-9012-F9FEBDACE1C4}"/>
              </a:ext>
            </a:extLst>
          </p:cNvPr>
          <p:cNvSpPr/>
          <p:nvPr/>
        </p:nvSpPr>
        <p:spPr>
          <a:xfrm>
            <a:off x="1905000" y="39909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7" name="Ovale 66">
            <a:extLst>
              <a:ext uri="{FF2B5EF4-FFF2-40B4-BE49-F238E27FC236}">
                <a16:creationId xmlns:a16="http://schemas.microsoft.com/office/drawing/2014/main" id="{B8FE2DB2-DC21-65B9-3DBB-F22FCC3902BD}"/>
              </a:ext>
            </a:extLst>
          </p:cNvPr>
          <p:cNvSpPr/>
          <p:nvPr/>
        </p:nvSpPr>
        <p:spPr>
          <a:xfrm>
            <a:off x="2133600" y="39528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8" name="Ovale 67">
            <a:extLst>
              <a:ext uri="{FF2B5EF4-FFF2-40B4-BE49-F238E27FC236}">
                <a16:creationId xmlns:a16="http://schemas.microsoft.com/office/drawing/2014/main" id="{2C6C0D5D-1858-0B06-C2EE-00E9778291C8}"/>
              </a:ext>
            </a:extLst>
          </p:cNvPr>
          <p:cNvSpPr/>
          <p:nvPr/>
        </p:nvSpPr>
        <p:spPr>
          <a:xfrm>
            <a:off x="2400300" y="41275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9" name="Ovale 68">
            <a:extLst>
              <a:ext uri="{FF2B5EF4-FFF2-40B4-BE49-F238E27FC236}">
                <a16:creationId xmlns:a16="http://schemas.microsoft.com/office/drawing/2014/main" id="{F89AF5A4-EFE6-9461-2AB4-DD2D2AE15FB7}"/>
              </a:ext>
            </a:extLst>
          </p:cNvPr>
          <p:cNvSpPr/>
          <p:nvPr/>
        </p:nvSpPr>
        <p:spPr>
          <a:xfrm>
            <a:off x="2319338" y="39147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0" name="Ovale 69">
            <a:extLst>
              <a:ext uri="{FF2B5EF4-FFF2-40B4-BE49-F238E27FC236}">
                <a16:creationId xmlns:a16="http://schemas.microsoft.com/office/drawing/2014/main" id="{C0C9A6C8-E143-8A8B-36FE-437F4ECE2441}"/>
              </a:ext>
            </a:extLst>
          </p:cNvPr>
          <p:cNvSpPr/>
          <p:nvPr/>
        </p:nvSpPr>
        <p:spPr>
          <a:xfrm>
            <a:off x="2057400" y="41433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1" name="Ovale 70">
            <a:extLst>
              <a:ext uri="{FF2B5EF4-FFF2-40B4-BE49-F238E27FC236}">
                <a16:creationId xmlns:a16="http://schemas.microsoft.com/office/drawing/2014/main" id="{BF960A1E-07F9-04CD-E360-2F91412284D9}"/>
              </a:ext>
            </a:extLst>
          </p:cNvPr>
          <p:cNvSpPr/>
          <p:nvPr/>
        </p:nvSpPr>
        <p:spPr>
          <a:xfrm>
            <a:off x="2200275" y="431165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2" name="Ovale 71">
            <a:extLst>
              <a:ext uri="{FF2B5EF4-FFF2-40B4-BE49-F238E27FC236}">
                <a16:creationId xmlns:a16="http://schemas.microsoft.com/office/drawing/2014/main" id="{1D810252-D9D0-1220-FD77-9B206502F2FD}"/>
              </a:ext>
            </a:extLst>
          </p:cNvPr>
          <p:cNvSpPr/>
          <p:nvPr/>
        </p:nvSpPr>
        <p:spPr>
          <a:xfrm>
            <a:off x="2281238" y="376713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3" name="Ovale 72">
            <a:extLst>
              <a:ext uri="{FF2B5EF4-FFF2-40B4-BE49-F238E27FC236}">
                <a16:creationId xmlns:a16="http://schemas.microsoft.com/office/drawing/2014/main" id="{44D0D003-2FD7-3FAF-AD3A-23B06CDD33E8}"/>
              </a:ext>
            </a:extLst>
          </p:cNvPr>
          <p:cNvSpPr/>
          <p:nvPr/>
        </p:nvSpPr>
        <p:spPr>
          <a:xfrm>
            <a:off x="1965325" y="43434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4" name="Ovale 73">
            <a:extLst>
              <a:ext uri="{FF2B5EF4-FFF2-40B4-BE49-F238E27FC236}">
                <a16:creationId xmlns:a16="http://schemas.microsoft.com/office/drawing/2014/main" id="{B0D67919-F355-E5C1-9E2A-2CE3E5E4E62E}"/>
              </a:ext>
            </a:extLst>
          </p:cNvPr>
          <p:cNvSpPr/>
          <p:nvPr/>
        </p:nvSpPr>
        <p:spPr>
          <a:xfrm>
            <a:off x="2057400" y="41433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5" name="Ovale 74">
            <a:extLst>
              <a:ext uri="{FF2B5EF4-FFF2-40B4-BE49-F238E27FC236}">
                <a16:creationId xmlns:a16="http://schemas.microsoft.com/office/drawing/2014/main" id="{CB2F42C3-E1A3-7E88-1D46-23531096BC1F}"/>
              </a:ext>
            </a:extLst>
          </p:cNvPr>
          <p:cNvSpPr/>
          <p:nvPr/>
        </p:nvSpPr>
        <p:spPr>
          <a:xfrm>
            <a:off x="2281238" y="376713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6" name="Ovale 75">
            <a:extLst>
              <a:ext uri="{FF2B5EF4-FFF2-40B4-BE49-F238E27FC236}">
                <a16:creationId xmlns:a16="http://schemas.microsoft.com/office/drawing/2014/main" id="{3062DFE5-7004-CE51-5CF2-275EF7D2CCEA}"/>
              </a:ext>
            </a:extLst>
          </p:cNvPr>
          <p:cNvSpPr/>
          <p:nvPr/>
        </p:nvSpPr>
        <p:spPr>
          <a:xfrm>
            <a:off x="2209800" y="42957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7" name="Ovale 76">
            <a:extLst>
              <a:ext uri="{FF2B5EF4-FFF2-40B4-BE49-F238E27FC236}">
                <a16:creationId xmlns:a16="http://schemas.microsoft.com/office/drawing/2014/main" id="{79E1A347-26EC-503B-D2EF-46552F6C3737}"/>
              </a:ext>
            </a:extLst>
          </p:cNvPr>
          <p:cNvSpPr/>
          <p:nvPr/>
        </p:nvSpPr>
        <p:spPr>
          <a:xfrm>
            <a:off x="2019300" y="55149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8" name="Ovale 77">
            <a:extLst>
              <a:ext uri="{FF2B5EF4-FFF2-40B4-BE49-F238E27FC236}">
                <a16:creationId xmlns:a16="http://schemas.microsoft.com/office/drawing/2014/main" id="{10E44071-6375-2959-07D0-E84711A3B718}"/>
              </a:ext>
            </a:extLst>
          </p:cNvPr>
          <p:cNvSpPr/>
          <p:nvPr/>
        </p:nvSpPr>
        <p:spPr>
          <a:xfrm>
            <a:off x="1943100" y="57435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9" name="Ovale 78">
            <a:extLst>
              <a:ext uri="{FF2B5EF4-FFF2-40B4-BE49-F238E27FC236}">
                <a16:creationId xmlns:a16="http://schemas.microsoft.com/office/drawing/2014/main" id="{70CAA840-773D-2D4C-96DB-091E7DEF9F21}"/>
              </a:ext>
            </a:extLst>
          </p:cNvPr>
          <p:cNvSpPr/>
          <p:nvPr/>
        </p:nvSpPr>
        <p:spPr>
          <a:xfrm>
            <a:off x="2171700" y="57054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0" name="Ovale 79">
            <a:extLst>
              <a:ext uri="{FF2B5EF4-FFF2-40B4-BE49-F238E27FC236}">
                <a16:creationId xmlns:a16="http://schemas.microsoft.com/office/drawing/2014/main" id="{41F29239-C2B8-5101-9DD5-6AF220AE3598}"/>
              </a:ext>
            </a:extLst>
          </p:cNvPr>
          <p:cNvSpPr/>
          <p:nvPr/>
        </p:nvSpPr>
        <p:spPr>
          <a:xfrm>
            <a:off x="2438400" y="58801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1" name="Ovale 80">
            <a:extLst>
              <a:ext uri="{FF2B5EF4-FFF2-40B4-BE49-F238E27FC236}">
                <a16:creationId xmlns:a16="http://schemas.microsoft.com/office/drawing/2014/main" id="{EA6658EC-B6A9-8FB8-8E93-836AF747E6D6}"/>
              </a:ext>
            </a:extLst>
          </p:cNvPr>
          <p:cNvSpPr/>
          <p:nvPr/>
        </p:nvSpPr>
        <p:spPr>
          <a:xfrm>
            <a:off x="2357438" y="56673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2" name="Ovale 81">
            <a:extLst>
              <a:ext uri="{FF2B5EF4-FFF2-40B4-BE49-F238E27FC236}">
                <a16:creationId xmlns:a16="http://schemas.microsoft.com/office/drawing/2014/main" id="{AB197559-9264-8A7A-3E41-55BF6B3A7D73}"/>
              </a:ext>
            </a:extLst>
          </p:cNvPr>
          <p:cNvSpPr/>
          <p:nvPr/>
        </p:nvSpPr>
        <p:spPr>
          <a:xfrm>
            <a:off x="2095500" y="58959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3" name="Ovale 82">
            <a:extLst>
              <a:ext uri="{FF2B5EF4-FFF2-40B4-BE49-F238E27FC236}">
                <a16:creationId xmlns:a16="http://schemas.microsoft.com/office/drawing/2014/main" id="{74766227-AED9-7856-8072-7F5300B9BE5B}"/>
              </a:ext>
            </a:extLst>
          </p:cNvPr>
          <p:cNvSpPr/>
          <p:nvPr/>
        </p:nvSpPr>
        <p:spPr>
          <a:xfrm>
            <a:off x="2238375" y="606425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4" name="Ovale 83">
            <a:extLst>
              <a:ext uri="{FF2B5EF4-FFF2-40B4-BE49-F238E27FC236}">
                <a16:creationId xmlns:a16="http://schemas.microsoft.com/office/drawing/2014/main" id="{F40BFEDC-B1F3-1170-E04A-BADB785A6F99}"/>
              </a:ext>
            </a:extLst>
          </p:cNvPr>
          <p:cNvSpPr/>
          <p:nvPr/>
        </p:nvSpPr>
        <p:spPr>
          <a:xfrm>
            <a:off x="2319338" y="551973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5" name="Ovale 84">
            <a:extLst>
              <a:ext uri="{FF2B5EF4-FFF2-40B4-BE49-F238E27FC236}">
                <a16:creationId xmlns:a16="http://schemas.microsoft.com/office/drawing/2014/main" id="{2B81F26D-7D40-16F5-E361-28D025A966B0}"/>
              </a:ext>
            </a:extLst>
          </p:cNvPr>
          <p:cNvSpPr/>
          <p:nvPr/>
        </p:nvSpPr>
        <p:spPr>
          <a:xfrm>
            <a:off x="2003425" y="60960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6" name="Ovale 85">
            <a:extLst>
              <a:ext uri="{FF2B5EF4-FFF2-40B4-BE49-F238E27FC236}">
                <a16:creationId xmlns:a16="http://schemas.microsoft.com/office/drawing/2014/main" id="{D794DDF9-81CB-44C6-29C9-E231A209200C}"/>
              </a:ext>
            </a:extLst>
          </p:cNvPr>
          <p:cNvSpPr/>
          <p:nvPr/>
        </p:nvSpPr>
        <p:spPr>
          <a:xfrm>
            <a:off x="2095500" y="58959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7" name="Ovale 86">
            <a:extLst>
              <a:ext uri="{FF2B5EF4-FFF2-40B4-BE49-F238E27FC236}">
                <a16:creationId xmlns:a16="http://schemas.microsoft.com/office/drawing/2014/main" id="{2FF6DF06-26E3-72DD-8449-083E802FB89A}"/>
              </a:ext>
            </a:extLst>
          </p:cNvPr>
          <p:cNvSpPr/>
          <p:nvPr/>
        </p:nvSpPr>
        <p:spPr>
          <a:xfrm>
            <a:off x="2319338" y="5519738"/>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8" name="Ovale 87">
            <a:extLst>
              <a:ext uri="{FF2B5EF4-FFF2-40B4-BE49-F238E27FC236}">
                <a16:creationId xmlns:a16="http://schemas.microsoft.com/office/drawing/2014/main" id="{D4CDB5B7-3B79-9111-63B2-6567731336BC}"/>
              </a:ext>
            </a:extLst>
          </p:cNvPr>
          <p:cNvSpPr/>
          <p:nvPr/>
        </p:nvSpPr>
        <p:spPr>
          <a:xfrm>
            <a:off x="2247900" y="6048375"/>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9" name="Freccia a destra 88">
            <a:extLst>
              <a:ext uri="{FF2B5EF4-FFF2-40B4-BE49-F238E27FC236}">
                <a16:creationId xmlns:a16="http://schemas.microsoft.com/office/drawing/2014/main" id="{97D64EDF-AC05-BDDF-53BF-61BEFD0E4CA2}"/>
              </a:ext>
            </a:extLst>
          </p:cNvPr>
          <p:cNvSpPr/>
          <p:nvPr/>
        </p:nvSpPr>
        <p:spPr>
          <a:xfrm>
            <a:off x="2984500" y="396875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0" name="Freccia a destra 89">
            <a:extLst>
              <a:ext uri="{FF2B5EF4-FFF2-40B4-BE49-F238E27FC236}">
                <a16:creationId xmlns:a16="http://schemas.microsoft.com/office/drawing/2014/main" id="{D58E2F45-EC54-B80F-4F37-89A13ED441F6}"/>
              </a:ext>
            </a:extLst>
          </p:cNvPr>
          <p:cNvSpPr/>
          <p:nvPr/>
        </p:nvSpPr>
        <p:spPr>
          <a:xfrm>
            <a:off x="2967038" y="5667375"/>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1" name="Freccia a destra 90">
            <a:extLst>
              <a:ext uri="{FF2B5EF4-FFF2-40B4-BE49-F238E27FC236}">
                <a16:creationId xmlns:a16="http://schemas.microsoft.com/office/drawing/2014/main" id="{1C43051F-DD4D-6CB8-F2D6-368CE0FCB39D}"/>
              </a:ext>
            </a:extLst>
          </p:cNvPr>
          <p:cNvSpPr/>
          <p:nvPr/>
        </p:nvSpPr>
        <p:spPr>
          <a:xfrm>
            <a:off x="5110163" y="3984625"/>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2" name="Freccia a destra 91">
            <a:extLst>
              <a:ext uri="{FF2B5EF4-FFF2-40B4-BE49-F238E27FC236}">
                <a16:creationId xmlns:a16="http://schemas.microsoft.com/office/drawing/2014/main" id="{E6FDDB53-32BF-0042-3222-7D79EF89E5DD}"/>
              </a:ext>
            </a:extLst>
          </p:cNvPr>
          <p:cNvSpPr/>
          <p:nvPr/>
        </p:nvSpPr>
        <p:spPr>
          <a:xfrm>
            <a:off x="5105400" y="5503863"/>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3" name="Saetta 92">
            <a:extLst>
              <a:ext uri="{FF2B5EF4-FFF2-40B4-BE49-F238E27FC236}">
                <a16:creationId xmlns:a16="http://schemas.microsoft.com/office/drawing/2014/main" id="{4BEC5CF6-BA1B-E6F9-F24A-929B0D352692}"/>
              </a:ext>
            </a:extLst>
          </p:cNvPr>
          <p:cNvSpPr/>
          <p:nvPr/>
        </p:nvSpPr>
        <p:spPr>
          <a:xfrm rot="19763120">
            <a:off x="6704013" y="3702050"/>
            <a:ext cx="554037" cy="742950"/>
          </a:xfrm>
          <a:prstGeom prst="lightningBolt">
            <a:avLst/>
          </a:prstGeom>
          <a:solidFill>
            <a:srgbClr val="FF0000"/>
          </a:solidFill>
          <a:scene3d>
            <a:camera prst="orthographicFront"/>
            <a:lightRig rig="threePt" dir="t"/>
          </a:scene3d>
          <a:sp3d>
            <a:bevelT w="57150" h="12065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4" name="Saetta 93">
            <a:extLst>
              <a:ext uri="{FF2B5EF4-FFF2-40B4-BE49-F238E27FC236}">
                <a16:creationId xmlns:a16="http://schemas.microsoft.com/office/drawing/2014/main" id="{F2F5999C-7E92-6759-043E-029402797853}"/>
              </a:ext>
            </a:extLst>
          </p:cNvPr>
          <p:cNvSpPr/>
          <p:nvPr/>
        </p:nvSpPr>
        <p:spPr>
          <a:xfrm rot="19763120">
            <a:off x="6737350" y="2392363"/>
            <a:ext cx="309563" cy="466725"/>
          </a:xfrm>
          <a:prstGeom prst="lightningBolt">
            <a:avLst/>
          </a:prstGeom>
          <a:solidFill>
            <a:srgbClr val="FF0000"/>
          </a:solidFill>
          <a:scene3d>
            <a:camera prst="orthographicFront"/>
            <a:lightRig rig="threePt" dir="t"/>
          </a:scene3d>
          <a:sp3d>
            <a:bevelT w="57150" h="12065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5" name="CasellaDiTesto 94">
            <a:extLst>
              <a:ext uri="{FF2B5EF4-FFF2-40B4-BE49-F238E27FC236}">
                <a16:creationId xmlns:a16="http://schemas.microsoft.com/office/drawing/2014/main" id="{8188D80A-EE5C-0242-71A8-F8993C6FD85A}"/>
              </a:ext>
            </a:extLst>
          </p:cNvPr>
          <p:cNvSpPr txBox="1"/>
          <p:nvPr/>
        </p:nvSpPr>
        <p:spPr>
          <a:xfrm>
            <a:off x="200025" y="947044"/>
            <a:ext cx="8610600" cy="369332"/>
          </a:xfrm>
          <a:prstGeom prst="rect">
            <a:avLst/>
          </a:prstGeom>
          <a:noFill/>
        </p:spPr>
        <p:txBody>
          <a:bodyPr wrap="square">
            <a:spAutoFit/>
          </a:bodyPr>
          <a:lstStyle/>
          <a:p>
            <a:pPr>
              <a:defRPr/>
            </a:pPr>
            <a:r>
              <a:rPr lang="it-IT" dirty="0">
                <a:solidFill>
                  <a:srgbClr val="000000"/>
                </a:solidFill>
                <a:latin typeface="+mn-lt"/>
              </a:rPr>
              <a:t>Condizione </a:t>
            </a:r>
            <a:r>
              <a:rPr lang="it-IT" b="1" dirty="0">
                <a:solidFill>
                  <a:srgbClr val="000000"/>
                </a:solidFill>
                <a:latin typeface="+mn-lt"/>
              </a:rPr>
              <a:t>necessaria</a:t>
            </a:r>
            <a:r>
              <a:rPr lang="it-IT" dirty="0">
                <a:solidFill>
                  <a:srgbClr val="000000"/>
                </a:solidFill>
                <a:latin typeface="+mn-lt"/>
              </a:rPr>
              <a:t> è l’esistenza di una relazione stechiometrica tra analita e «sorgente» </a:t>
            </a:r>
          </a:p>
        </p:txBody>
      </p:sp>
      <p:sp>
        <p:nvSpPr>
          <p:cNvPr id="2" name="Rettangolo con angoli arrotondati 1">
            <a:extLst>
              <a:ext uri="{FF2B5EF4-FFF2-40B4-BE49-F238E27FC236}">
                <a16:creationId xmlns:a16="http://schemas.microsoft.com/office/drawing/2014/main" id="{B1CC6E8B-A8E9-A62F-AE78-2A12292C792E}"/>
              </a:ext>
            </a:extLst>
          </p:cNvPr>
          <p:cNvSpPr/>
          <p:nvPr/>
        </p:nvSpPr>
        <p:spPr>
          <a:xfrm>
            <a:off x="1524000" y="2071688"/>
            <a:ext cx="1219200" cy="4481512"/>
          </a:xfrm>
          <a:prstGeom prst="roundRect">
            <a:avLst/>
          </a:prstGeom>
          <a:solidFill>
            <a:schemeClr val="accent1">
              <a:alpha val="33219"/>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Ovale 2">
            <a:extLst>
              <a:ext uri="{FF2B5EF4-FFF2-40B4-BE49-F238E27FC236}">
                <a16:creationId xmlns:a16="http://schemas.microsoft.com/office/drawing/2014/main" id="{6F9BE33D-F448-8D96-F4FD-478714BCE527}"/>
              </a:ext>
            </a:extLst>
          </p:cNvPr>
          <p:cNvSpPr/>
          <p:nvPr/>
        </p:nvSpPr>
        <p:spPr>
          <a:xfrm>
            <a:off x="381000" y="1357482"/>
            <a:ext cx="152400" cy="152400"/>
          </a:xfrm>
          <a:prstGeom prst="ellipse">
            <a:avLst/>
          </a:prstGeom>
          <a:solidFill>
            <a:srgbClr val="336699"/>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 name="Ovale 3">
            <a:extLst>
              <a:ext uri="{FF2B5EF4-FFF2-40B4-BE49-F238E27FC236}">
                <a16:creationId xmlns:a16="http://schemas.microsoft.com/office/drawing/2014/main" id="{872C38B6-1852-CE36-63E9-91C161DF9053}"/>
              </a:ext>
            </a:extLst>
          </p:cNvPr>
          <p:cNvSpPr/>
          <p:nvPr/>
        </p:nvSpPr>
        <p:spPr>
          <a:xfrm>
            <a:off x="381000" y="1668292"/>
            <a:ext cx="152400" cy="152400"/>
          </a:xfrm>
          <a:prstGeom prst="ellipse">
            <a:avLst/>
          </a:prstGeom>
          <a:solidFill>
            <a:srgbClr val="FF0000"/>
          </a:solidFill>
          <a:scene3d>
            <a:camera prst="orthographicFront"/>
            <a:lightRig rig="threePt" dir="t"/>
          </a:scene3d>
          <a:sp3d>
            <a:bevelT w="38100" h="825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5" name="CasellaDiTesto 4">
            <a:extLst>
              <a:ext uri="{FF2B5EF4-FFF2-40B4-BE49-F238E27FC236}">
                <a16:creationId xmlns:a16="http://schemas.microsoft.com/office/drawing/2014/main" id="{8B6CBAD0-0762-4114-454A-AB80CB684CF1}"/>
              </a:ext>
            </a:extLst>
          </p:cNvPr>
          <p:cNvSpPr txBox="1"/>
          <p:nvPr/>
        </p:nvSpPr>
        <p:spPr>
          <a:xfrm>
            <a:off x="666750" y="1295400"/>
            <a:ext cx="857250" cy="307777"/>
          </a:xfrm>
          <a:prstGeom prst="rect">
            <a:avLst/>
          </a:prstGeom>
          <a:noFill/>
        </p:spPr>
        <p:txBody>
          <a:bodyPr wrap="square">
            <a:spAutoFit/>
          </a:bodyPr>
          <a:lstStyle/>
          <a:p>
            <a:pPr>
              <a:defRPr/>
            </a:pPr>
            <a:r>
              <a:rPr lang="it-IT" sz="1400" dirty="0">
                <a:solidFill>
                  <a:srgbClr val="000000"/>
                </a:solidFill>
                <a:latin typeface="+mn-lt"/>
              </a:rPr>
              <a:t>analita</a:t>
            </a:r>
          </a:p>
        </p:txBody>
      </p:sp>
      <p:sp>
        <p:nvSpPr>
          <p:cNvPr id="6" name="CasellaDiTesto 5">
            <a:extLst>
              <a:ext uri="{FF2B5EF4-FFF2-40B4-BE49-F238E27FC236}">
                <a16:creationId xmlns:a16="http://schemas.microsoft.com/office/drawing/2014/main" id="{7908F0AF-D164-E10B-C64B-D77D170B14F1}"/>
              </a:ext>
            </a:extLst>
          </p:cNvPr>
          <p:cNvSpPr txBox="1"/>
          <p:nvPr/>
        </p:nvSpPr>
        <p:spPr>
          <a:xfrm>
            <a:off x="666750" y="1621899"/>
            <a:ext cx="857250" cy="307777"/>
          </a:xfrm>
          <a:prstGeom prst="rect">
            <a:avLst/>
          </a:prstGeom>
          <a:noFill/>
        </p:spPr>
        <p:txBody>
          <a:bodyPr wrap="square">
            <a:spAutoFit/>
          </a:bodyPr>
          <a:lstStyle/>
          <a:p>
            <a:pPr>
              <a:defRPr/>
            </a:pPr>
            <a:r>
              <a:rPr lang="it-IT" sz="1400" dirty="0">
                <a:solidFill>
                  <a:srgbClr val="000000"/>
                </a:solidFill>
                <a:latin typeface="+mn-lt"/>
              </a:rPr>
              <a:t>stimolo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cxnSp>
        <p:nvCxnSpPr>
          <p:cNvPr id="5" name="Connettore 2 4">
            <a:extLst>
              <a:ext uri="{FF2B5EF4-FFF2-40B4-BE49-F238E27FC236}">
                <a16:creationId xmlns:a16="http://schemas.microsoft.com/office/drawing/2014/main" id="{65264F77-8B12-3D2E-646A-2909CC01939A}"/>
              </a:ext>
            </a:extLst>
          </p:cNvPr>
          <p:cNvCxnSpPr/>
          <p:nvPr/>
        </p:nvCxnSpPr>
        <p:spPr>
          <a:xfrm flipV="1">
            <a:off x="2133600" y="1931988"/>
            <a:ext cx="0" cy="3048000"/>
          </a:xfrm>
          <a:prstGeom prst="straightConnector1">
            <a:avLst/>
          </a:prstGeom>
          <a:ln w="3492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ttore 2 5">
            <a:extLst>
              <a:ext uri="{FF2B5EF4-FFF2-40B4-BE49-F238E27FC236}">
                <a16:creationId xmlns:a16="http://schemas.microsoft.com/office/drawing/2014/main" id="{8E1F2A92-4347-79C2-52CF-71881E71D36F}"/>
              </a:ext>
            </a:extLst>
          </p:cNvPr>
          <p:cNvCxnSpPr>
            <a:cxnSpLocks/>
          </p:cNvCxnSpPr>
          <p:nvPr/>
        </p:nvCxnSpPr>
        <p:spPr>
          <a:xfrm>
            <a:off x="2133600" y="4975226"/>
            <a:ext cx="5562600" cy="0"/>
          </a:xfrm>
          <a:prstGeom prst="straightConnector1">
            <a:avLst/>
          </a:prstGeom>
          <a:ln w="3492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A5E834BD-975F-31DC-BAAE-72882F49F0A2}"/>
              </a:ext>
            </a:extLst>
          </p:cNvPr>
          <p:cNvSpPr txBox="1"/>
          <p:nvPr/>
        </p:nvSpPr>
        <p:spPr>
          <a:xfrm rot="16200000">
            <a:off x="1427163" y="2241551"/>
            <a:ext cx="1042987" cy="369887"/>
          </a:xfrm>
          <a:prstGeom prst="rect">
            <a:avLst/>
          </a:prstGeom>
          <a:noFill/>
        </p:spPr>
        <p:txBody>
          <a:bodyPr wrap="none">
            <a:spAutoFit/>
          </a:bodyPr>
          <a:lstStyle/>
          <a:p>
            <a:pPr>
              <a:defRPr/>
            </a:pPr>
            <a:r>
              <a:rPr lang="it-IT" b="1" dirty="0">
                <a:solidFill>
                  <a:srgbClr val="000000"/>
                </a:solidFill>
                <a:latin typeface="+mn-lt"/>
              </a:rPr>
              <a:t>segnale</a:t>
            </a:r>
          </a:p>
        </p:txBody>
      </p:sp>
      <p:sp>
        <p:nvSpPr>
          <p:cNvPr id="9" name="CasellaDiTesto 8">
            <a:extLst>
              <a:ext uri="{FF2B5EF4-FFF2-40B4-BE49-F238E27FC236}">
                <a16:creationId xmlns:a16="http://schemas.microsoft.com/office/drawing/2014/main" id="{5A01CAD6-046C-C7DB-849C-39B203F16AD3}"/>
              </a:ext>
            </a:extLst>
          </p:cNvPr>
          <p:cNvSpPr txBox="1"/>
          <p:nvPr/>
        </p:nvSpPr>
        <p:spPr>
          <a:xfrm>
            <a:off x="6742113" y="4979988"/>
            <a:ext cx="863600" cy="369888"/>
          </a:xfrm>
          <a:prstGeom prst="rect">
            <a:avLst/>
          </a:prstGeom>
          <a:noFill/>
        </p:spPr>
        <p:txBody>
          <a:bodyPr wrap="none">
            <a:spAutoFit/>
          </a:bodyPr>
          <a:lstStyle/>
          <a:p>
            <a:pPr>
              <a:defRPr/>
            </a:pPr>
            <a:r>
              <a:rPr lang="it-IT" dirty="0">
                <a:solidFill>
                  <a:srgbClr val="000000"/>
                </a:solidFill>
                <a:latin typeface="+mn-lt"/>
              </a:rPr>
              <a:t>CONC</a:t>
            </a:r>
          </a:p>
        </p:txBody>
      </p:sp>
      <p:sp>
        <p:nvSpPr>
          <p:cNvPr id="10" name="Saetta 9">
            <a:extLst>
              <a:ext uri="{FF2B5EF4-FFF2-40B4-BE49-F238E27FC236}">
                <a16:creationId xmlns:a16="http://schemas.microsoft.com/office/drawing/2014/main" id="{BD615A67-EC09-CC7F-C3FD-DDC445D98FF5}"/>
              </a:ext>
            </a:extLst>
          </p:cNvPr>
          <p:cNvSpPr/>
          <p:nvPr/>
        </p:nvSpPr>
        <p:spPr>
          <a:xfrm rot="19763120">
            <a:off x="1058863" y="2192338"/>
            <a:ext cx="711200" cy="1163638"/>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Saetta 10">
            <a:extLst>
              <a:ext uri="{FF2B5EF4-FFF2-40B4-BE49-F238E27FC236}">
                <a16:creationId xmlns:a16="http://schemas.microsoft.com/office/drawing/2014/main" id="{2C0F864B-21C6-7F14-13C0-6871D2CA1AF4}"/>
              </a:ext>
            </a:extLst>
          </p:cNvPr>
          <p:cNvSpPr/>
          <p:nvPr/>
        </p:nvSpPr>
        <p:spPr>
          <a:xfrm rot="19763120">
            <a:off x="1312863" y="3473451"/>
            <a:ext cx="554037" cy="741362"/>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Saetta 11">
            <a:extLst>
              <a:ext uri="{FF2B5EF4-FFF2-40B4-BE49-F238E27FC236}">
                <a16:creationId xmlns:a16="http://schemas.microsoft.com/office/drawing/2014/main" id="{3C7B08B0-B8D4-018F-9A7A-3F0F2FD71CAC}"/>
              </a:ext>
            </a:extLst>
          </p:cNvPr>
          <p:cNvSpPr/>
          <p:nvPr/>
        </p:nvSpPr>
        <p:spPr>
          <a:xfrm rot="19763120">
            <a:off x="1609725" y="4449763"/>
            <a:ext cx="309563" cy="466725"/>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5" name="Ovale 14">
            <a:extLst>
              <a:ext uri="{FF2B5EF4-FFF2-40B4-BE49-F238E27FC236}">
                <a16:creationId xmlns:a16="http://schemas.microsoft.com/office/drawing/2014/main" id="{41C3E91A-6146-47F9-BD0D-151B6DFE7E45}"/>
              </a:ext>
            </a:extLst>
          </p:cNvPr>
          <p:cNvSpPr/>
          <p:nvPr/>
        </p:nvSpPr>
        <p:spPr>
          <a:xfrm>
            <a:off x="2459038" y="5181601"/>
            <a:ext cx="796925" cy="78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Ovale 15">
            <a:extLst>
              <a:ext uri="{FF2B5EF4-FFF2-40B4-BE49-F238E27FC236}">
                <a16:creationId xmlns:a16="http://schemas.microsoft.com/office/drawing/2014/main" id="{90073E3A-30C8-AAA3-A66C-783D01685865}"/>
              </a:ext>
            </a:extLst>
          </p:cNvPr>
          <p:cNvSpPr/>
          <p:nvPr/>
        </p:nvSpPr>
        <p:spPr>
          <a:xfrm>
            <a:off x="2743200" y="4606926"/>
            <a:ext cx="228600" cy="17145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a:extLst>
              <a:ext uri="{FF2B5EF4-FFF2-40B4-BE49-F238E27FC236}">
                <a16:creationId xmlns:a16="http://schemas.microsoft.com/office/drawing/2014/main" id="{A57AF9F4-DC03-CFA0-2CDA-0C0023D480A7}"/>
              </a:ext>
            </a:extLst>
          </p:cNvPr>
          <p:cNvSpPr/>
          <p:nvPr/>
        </p:nvSpPr>
        <p:spPr>
          <a:xfrm>
            <a:off x="4192588" y="3843338"/>
            <a:ext cx="228600" cy="169863"/>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a:extLst>
              <a:ext uri="{FF2B5EF4-FFF2-40B4-BE49-F238E27FC236}">
                <a16:creationId xmlns:a16="http://schemas.microsoft.com/office/drawing/2014/main" id="{30516DCF-B319-732F-3B6C-00AF38B0388D}"/>
              </a:ext>
            </a:extLst>
          </p:cNvPr>
          <p:cNvSpPr/>
          <p:nvPr/>
        </p:nvSpPr>
        <p:spPr>
          <a:xfrm>
            <a:off x="6342063" y="2592388"/>
            <a:ext cx="228600" cy="169863"/>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20" name="Connettore diritto 19">
            <a:extLst>
              <a:ext uri="{FF2B5EF4-FFF2-40B4-BE49-F238E27FC236}">
                <a16:creationId xmlns:a16="http://schemas.microsoft.com/office/drawing/2014/main" id="{65467D0B-FCFC-48CC-353C-EB8C09A890C5}"/>
              </a:ext>
            </a:extLst>
          </p:cNvPr>
          <p:cNvCxnSpPr/>
          <p:nvPr/>
        </p:nvCxnSpPr>
        <p:spPr>
          <a:xfrm flipV="1">
            <a:off x="2503488" y="2444751"/>
            <a:ext cx="4430712" cy="238283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CasellaDiTesto 20">
            <a:extLst>
              <a:ext uri="{FF2B5EF4-FFF2-40B4-BE49-F238E27FC236}">
                <a16:creationId xmlns:a16="http://schemas.microsoft.com/office/drawing/2014/main" id="{801C136D-BEA4-155B-FE76-FFA9EE7580C3}"/>
              </a:ext>
            </a:extLst>
          </p:cNvPr>
          <p:cNvSpPr txBox="1"/>
          <p:nvPr/>
        </p:nvSpPr>
        <p:spPr>
          <a:xfrm>
            <a:off x="6488113" y="3598863"/>
            <a:ext cx="1158875" cy="431800"/>
          </a:xfrm>
          <a:prstGeom prst="rect">
            <a:avLst/>
          </a:prstGeom>
          <a:noFill/>
        </p:spPr>
        <p:txBody>
          <a:bodyPr wrap="none">
            <a:spAutoFit/>
          </a:bodyPr>
          <a:lstStyle/>
          <a:p>
            <a:pPr>
              <a:defRPr/>
            </a:pPr>
            <a:r>
              <a:rPr lang="it-IT" sz="2200" b="1" dirty="0">
                <a:solidFill>
                  <a:srgbClr val="000000"/>
                </a:solidFill>
                <a:latin typeface="+mn-lt"/>
              </a:rPr>
              <a:t>y=</a:t>
            </a:r>
            <a:r>
              <a:rPr lang="it-IT" sz="2200" b="1" dirty="0" err="1">
                <a:solidFill>
                  <a:srgbClr val="000000"/>
                </a:solidFill>
                <a:latin typeface="+mn-lt"/>
              </a:rPr>
              <a:t>ax+b</a:t>
            </a:r>
            <a:endParaRPr lang="it-IT" sz="2200" b="1" dirty="0">
              <a:latin typeface="+mn-lt"/>
            </a:endParaRPr>
          </a:p>
        </p:txBody>
      </p:sp>
      <p:sp>
        <p:nvSpPr>
          <p:cNvPr id="22" name="CasellaDiTesto 21">
            <a:extLst>
              <a:ext uri="{FF2B5EF4-FFF2-40B4-BE49-F238E27FC236}">
                <a16:creationId xmlns:a16="http://schemas.microsoft.com/office/drawing/2014/main" id="{EFA96A42-7BEC-4205-A3A6-AC3120584614}"/>
              </a:ext>
            </a:extLst>
          </p:cNvPr>
          <p:cNvSpPr txBox="1"/>
          <p:nvPr/>
        </p:nvSpPr>
        <p:spPr>
          <a:xfrm>
            <a:off x="1371600" y="391180"/>
            <a:ext cx="7224991" cy="523220"/>
          </a:xfrm>
          <a:prstGeom prst="rect">
            <a:avLst/>
          </a:prstGeom>
          <a:noFill/>
        </p:spPr>
        <p:txBody>
          <a:bodyPr wrap="none">
            <a:spAutoFit/>
          </a:bodyPr>
          <a:lstStyle/>
          <a:p>
            <a:pPr>
              <a:defRPr/>
            </a:pPr>
            <a:r>
              <a:rPr lang="it-IT" sz="2800" b="1" dirty="0">
                <a:solidFill>
                  <a:srgbClr val="000000"/>
                </a:solidFill>
                <a:latin typeface="+mn-lt"/>
              </a:rPr>
              <a:t>Dal segnale analitico alla curva di calibrazione</a:t>
            </a:r>
          </a:p>
        </p:txBody>
      </p:sp>
      <p:sp>
        <p:nvSpPr>
          <p:cNvPr id="23" name="Ovale 22">
            <a:extLst>
              <a:ext uri="{FF2B5EF4-FFF2-40B4-BE49-F238E27FC236}">
                <a16:creationId xmlns:a16="http://schemas.microsoft.com/office/drawing/2014/main" id="{2FC92124-9531-761A-D1AA-B4A5245686E1}"/>
              </a:ext>
            </a:extLst>
          </p:cNvPr>
          <p:cNvSpPr/>
          <p:nvPr/>
        </p:nvSpPr>
        <p:spPr>
          <a:xfrm>
            <a:off x="3878263" y="5181601"/>
            <a:ext cx="796925" cy="78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4" name="Ovale 23">
            <a:extLst>
              <a:ext uri="{FF2B5EF4-FFF2-40B4-BE49-F238E27FC236}">
                <a16:creationId xmlns:a16="http://schemas.microsoft.com/office/drawing/2014/main" id="{D02D2CCC-4B3C-09C7-B238-0D32D3789F23}"/>
              </a:ext>
            </a:extLst>
          </p:cNvPr>
          <p:cNvSpPr/>
          <p:nvPr/>
        </p:nvSpPr>
        <p:spPr>
          <a:xfrm>
            <a:off x="6057900" y="5181601"/>
            <a:ext cx="798513" cy="78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12306" name="Immagine 26">
            <a:extLst>
              <a:ext uri="{FF2B5EF4-FFF2-40B4-BE49-F238E27FC236}">
                <a16:creationId xmlns:a16="http://schemas.microsoft.com/office/drawing/2014/main" id="{392BB69E-40AB-E1BC-E9A5-1489FE44A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549433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7" name="Immagine 28">
            <a:extLst>
              <a:ext uri="{FF2B5EF4-FFF2-40B4-BE49-F238E27FC236}">
                <a16:creationId xmlns:a16="http://schemas.microsoft.com/office/drawing/2014/main" id="{2F71BAA9-6EF0-3F60-CE5B-FC348E5C97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1163" y="529748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8" name="Immagine 29">
            <a:extLst>
              <a:ext uri="{FF2B5EF4-FFF2-40B4-BE49-F238E27FC236}">
                <a16:creationId xmlns:a16="http://schemas.microsoft.com/office/drawing/2014/main" id="{430AA4ED-4CF2-38E5-EC71-5D00664C94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1613" y="547528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9" name="Immagine 30">
            <a:extLst>
              <a:ext uri="{FF2B5EF4-FFF2-40B4-BE49-F238E27FC236}">
                <a16:creationId xmlns:a16="http://schemas.microsoft.com/office/drawing/2014/main" id="{392450D2-AB05-7D33-DC48-342F11A749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3563" y="5656263"/>
            <a:ext cx="93662" cy="1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0" name="Immagine 31">
            <a:extLst>
              <a:ext uri="{FF2B5EF4-FFF2-40B4-BE49-F238E27FC236}">
                <a16:creationId xmlns:a16="http://schemas.microsoft.com/office/drawing/2014/main" id="{85AD3611-33CC-F92B-61D3-A8418FEE04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750" y="520858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Immagine 32">
            <a:extLst>
              <a:ext uri="{FF2B5EF4-FFF2-40B4-BE49-F238E27FC236}">
                <a16:creationId xmlns:a16="http://schemas.microsoft.com/office/drawing/2014/main" id="{F7CB5214-706B-96FA-4169-558EC553B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538638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2" name="Immagine 33">
            <a:extLst>
              <a:ext uri="{FF2B5EF4-FFF2-40B4-BE49-F238E27FC236}">
                <a16:creationId xmlns:a16="http://schemas.microsoft.com/office/drawing/2014/main" id="{4E989164-430C-4D1C-0E2D-CC1A08A11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5738" y="5565776"/>
            <a:ext cx="936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3" name="Immagine 34">
            <a:extLst>
              <a:ext uri="{FF2B5EF4-FFF2-40B4-BE49-F238E27FC236}">
                <a16:creationId xmlns:a16="http://schemas.microsoft.com/office/drawing/2014/main" id="{755D5B9C-99B6-1136-F8FD-18B9738E6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558958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4" name="Immagine 35">
            <a:extLst>
              <a:ext uri="{FF2B5EF4-FFF2-40B4-BE49-F238E27FC236}">
                <a16:creationId xmlns:a16="http://schemas.microsoft.com/office/drawing/2014/main" id="{1E76C1F5-7FD9-3330-2843-F8F57E15DC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5646738"/>
            <a:ext cx="228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E1ACF5E-D7B2-38B9-966F-CB8CDCCFF093}"/>
              </a:ext>
            </a:extLst>
          </p:cNvPr>
          <p:cNvSpPr>
            <a:spLocks noGrp="1" noChangeArrowheads="1"/>
          </p:cNvSpPr>
          <p:nvPr>
            <p:ph type="title" idx="4294967295"/>
          </p:nvPr>
        </p:nvSpPr>
        <p:spPr>
          <a:xfrm>
            <a:off x="1371600" y="277813"/>
            <a:ext cx="7772400" cy="1143000"/>
          </a:xfrm>
        </p:spPr>
        <p:txBody>
          <a:bodyPr>
            <a:normAutofit fontScale="90000"/>
          </a:bodyPr>
          <a:lstStyle/>
          <a:p>
            <a:pPr eaLnBrk="1" hangingPunct="1"/>
            <a:r>
              <a:rPr lang="it-IT" altLang="it-IT" sz="3800">
                <a:solidFill>
                  <a:srgbClr val="1F4D3D"/>
                </a:solidFill>
              </a:rPr>
              <a:t>Il processo analitico: dal campione </a:t>
            </a:r>
            <a:br>
              <a:rPr lang="it-IT" altLang="it-IT" sz="3800">
                <a:solidFill>
                  <a:srgbClr val="003366"/>
                </a:solidFill>
              </a:rPr>
            </a:br>
            <a:r>
              <a:rPr lang="it-IT" altLang="it-IT" sz="3800">
                <a:solidFill>
                  <a:srgbClr val="1F4D3D"/>
                </a:solidFill>
              </a:rPr>
              <a:t>al risultato</a:t>
            </a:r>
          </a:p>
        </p:txBody>
      </p:sp>
      <p:sp>
        <p:nvSpPr>
          <p:cNvPr id="13315" name="Freeform 8">
            <a:extLst>
              <a:ext uri="{FF2B5EF4-FFF2-40B4-BE49-F238E27FC236}">
                <a16:creationId xmlns:a16="http://schemas.microsoft.com/office/drawing/2014/main" id="{E639C552-FCC4-15F5-D44D-6459279AA30C}"/>
              </a:ext>
            </a:extLst>
          </p:cNvPr>
          <p:cNvSpPr>
            <a:spLocks/>
          </p:cNvSpPr>
          <p:nvPr/>
        </p:nvSpPr>
        <p:spPr bwMode="auto">
          <a:xfrm>
            <a:off x="3124200" y="2819400"/>
            <a:ext cx="3657600" cy="1905000"/>
          </a:xfrm>
          <a:custGeom>
            <a:avLst/>
            <a:gdLst>
              <a:gd name="T0" fmla="*/ 0 w 2880"/>
              <a:gd name="T1" fmla="*/ 0 h 1392"/>
              <a:gd name="T2" fmla="*/ 2147483646 w 2880"/>
              <a:gd name="T3" fmla="*/ 2147483646 h 1392"/>
              <a:gd name="T4" fmla="*/ 2147483646 w 2880"/>
              <a:gd name="T5" fmla="*/ 2147483646 h 1392"/>
              <a:gd name="T6" fmla="*/ 2147483646 w 2880"/>
              <a:gd name="T7" fmla="*/ 2147483646 h 1392"/>
              <a:gd name="T8" fmla="*/ 2147483646 w 2880"/>
              <a:gd name="T9" fmla="*/ 2147483646 h 1392"/>
              <a:gd name="T10" fmla="*/ 2147483646 w 2880"/>
              <a:gd name="T11" fmla="*/ 2147483646 h 1392"/>
              <a:gd name="T12" fmla="*/ 2147483646 w 2880"/>
              <a:gd name="T13" fmla="*/ 2147483646 h 13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0" h="1392">
                <a:moveTo>
                  <a:pt x="0" y="0"/>
                </a:moveTo>
                <a:cubicBezTo>
                  <a:pt x="236" y="4"/>
                  <a:pt x="472" y="8"/>
                  <a:pt x="624" y="96"/>
                </a:cubicBezTo>
                <a:cubicBezTo>
                  <a:pt x="776" y="184"/>
                  <a:pt x="736" y="432"/>
                  <a:pt x="912" y="528"/>
                </a:cubicBezTo>
                <a:cubicBezTo>
                  <a:pt x="1088" y="624"/>
                  <a:pt x="1512" y="584"/>
                  <a:pt x="1680" y="672"/>
                </a:cubicBezTo>
                <a:cubicBezTo>
                  <a:pt x="1848" y="760"/>
                  <a:pt x="1760" y="968"/>
                  <a:pt x="1920" y="1056"/>
                </a:cubicBezTo>
                <a:cubicBezTo>
                  <a:pt x="2080" y="1144"/>
                  <a:pt x="2480" y="1144"/>
                  <a:pt x="2640" y="1200"/>
                </a:cubicBezTo>
                <a:cubicBezTo>
                  <a:pt x="2800" y="1256"/>
                  <a:pt x="2840" y="1324"/>
                  <a:pt x="2880" y="1392"/>
                </a:cubicBezTo>
              </a:path>
            </a:pathLst>
          </a:custGeom>
          <a:noFill/>
          <a:ln w="63500" cap="flat">
            <a:solidFill>
              <a:schemeClr val="accent2"/>
            </a:solidFill>
            <a:prstDash val="lgDash"/>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3316" name="Text Box 10">
            <a:extLst>
              <a:ext uri="{FF2B5EF4-FFF2-40B4-BE49-F238E27FC236}">
                <a16:creationId xmlns:a16="http://schemas.microsoft.com/office/drawing/2014/main" id="{8037EB92-749F-D34E-594F-3CD31D755296}"/>
              </a:ext>
            </a:extLst>
          </p:cNvPr>
          <p:cNvSpPr txBox="1">
            <a:spLocks noChangeArrowheads="1"/>
          </p:cNvSpPr>
          <p:nvPr/>
        </p:nvSpPr>
        <p:spPr bwMode="auto">
          <a:xfrm>
            <a:off x="6705600" y="4953000"/>
            <a:ext cx="1465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a:solidFill>
                  <a:srgbClr val="000000"/>
                </a:solidFill>
                <a:latin typeface="Times New Roman" panose="02020603050405020304" pitchFamily="18" charset="0"/>
              </a:rPr>
              <a:t>Risultato</a:t>
            </a:r>
          </a:p>
        </p:txBody>
      </p:sp>
      <p:sp>
        <p:nvSpPr>
          <p:cNvPr id="13317" name="Text Box 11">
            <a:extLst>
              <a:ext uri="{FF2B5EF4-FFF2-40B4-BE49-F238E27FC236}">
                <a16:creationId xmlns:a16="http://schemas.microsoft.com/office/drawing/2014/main" id="{05AFDD34-5EF5-20EE-B9B8-84F417DC3009}"/>
              </a:ext>
            </a:extLst>
          </p:cNvPr>
          <p:cNvSpPr txBox="1">
            <a:spLocks noChangeArrowheads="1"/>
          </p:cNvSpPr>
          <p:nvPr/>
        </p:nvSpPr>
        <p:spPr bwMode="auto">
          <a:xfrm>
            <a:off x="1371600" y="2438400"/>
            <a:ext cx="17319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a:solidFill/>
                <a:latin typeface="Times New Roman" panose="02020603050405020304" pitchFamily="18" charset="0"/>
              </a:rPr>
              <a:t>Campione </a:t>
            </a:r>
          </a:p>
        </p:txBody>
      </p:sp>
      <p:sp>
        <p:nvSpPr>
          <p:cNvPr id="9228" name="Text Box 12">
            <a:extLst>
              <a:ext uri="{FF2B5EF4-FFF2-40B4-BE49-F238E27FC236}">
                <a16:creationId xmlns:a16="http://schemas.microsoft.com/office/drawing/2014/main" id="{AF6405CE-1F55-F25F-A135-E8D4C0AA4337}"/>
              </a:ext>
            </a:extLst>
          </p:cNvPr>
          <p:cNvSpPr txBox="1">
            <a:spLocks noChangeArrowheads="1"/>
          </p:cNvSpPr>
          <p:nvPr/>
        </p:nvSpPr>
        <p:spPr bwMode="auto">
          <a:xfrm>
            <a:off x="4419600" y="3001963"/>
            <a:ext cx="64135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7200" b="1">
                <a:solidFill>
                  <a:srgbClr val="000000"/>
                </a:solidFill>
                <a:latin typeface="Times New Roman" panose="02020603050405020304" pitchFamily="18" charset="0"/>
              </a:rPr>
              <a:t>?</a:t>
            </a:r>
          </a:p>
        </p:txBody>
      </p:sp>
      <p:sp>
        <p:nvSpPr>
          <p:cNvPr id="13319" name="Oval 13">
            <a:extLst>
              <a:ext uri="{FF2B5EF4-FFF2-40B4-BE49-F238E27FC236}">
                <a16:creationId xmlns:a16="http://schemas.microsoft.com/office/drawing/2014/main" id="{35CFAAC4-8B3A-317A-475C-EE9EBCE7A72A}"/>
              </a:ext>
            </a:extLst>
          </p:cNvPr>
          <p:cNvSpPr>
            <a:spLocks noChangeArrowheads="1"/>
          </p:cNvSpPr>
          <p:nvPr/>
        </p:nvSpPr>
        <p:spPr bwMode="auto">
          <a:xfrm>
            <a:off x="6172200" y="4800600"/>
            <a:ext cx="2438400" cy="990600"/>
          </a:xfrm>
          <a:prstGeom prst="ellipse">
            <a:avLst/>
          </a:prstGeom>
          <a:solidFill>
            <a:srgbClr val="99CC00">
              <a:alpha val="50195"/>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13320" name="Oval 7">
            <a:extLst>
              <a:ext uri="{FF2B5EF4-FFF2-40B4-BE49-F238E27FC236}">
                <a16:creationId xmlns:a16="http://schemas.microsoft.com/office/drawing/2014/main" id="{B53B9C63-5176-DD71-69E7-D7F1F41C859E}"/>
              </a:ext>
            </a:extLst>
          </p:cNvPr>
          <p:cNvSpPr>
            <a:spLocks noChangeArrowheads="1"/>
          </p:cNvSpPr>
          <p:nvPr/>
        </p:nvSpPr>
        <p:spPr bwMode="auto">
          <a:xfrm>
            <a:off x="1295400" y="2209800"/>
            <a:ext cx="1828800" cy="1066800"/>
          </a:xfrm>
          <a:prstGeom prst="ellipse">
            <a:avLst/>
          </a:prstGeom>
          <a:solidFill>
            <a:srgbClr val="008000">
              <a:alpha val="5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28"/>
                                        </p:tgtEl>
                                        <p:attrNameLst>
                                          <p:attrName>style.visibility</p:attrName>
                                        </p:attrNameLst>
                                      </p:cBhvr>
                                      <p:to>
                                        <p:strVal val="visible"/>
                                      </p:to>
                                    </p:set>
                                    <p:animEffect transition="in" filter="dissolve">
                                      <p:cBhvr>
                                        <p:cTn id="7"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141A8DC4-F456-29C5-89EE-6C0AF3B5D33C}"/>
              </a:ext>
            </a:extLst>
          </p:cNvPr>
          <p:cNvSpPr>
            <a:spLocks noGrp="1" noChangeArrowheads="1"/>
          </p:cNvSpPr>
          <p:nvPr>
            <p:ph type="title"/>
          </p:nvPr>
        </p:nvSpPr>
        <p:spPr>
          <a:noFill/>
        </p:spPr>
        <p:txBody>
          <a:bodyPr>
            <a:normAutofit fontScale="90000"/>
          </a:bodyPr>
          <a:lstStyle/>
          <a:p>
            <a:pPr eaLnBrk="1" hangingPunct="1"/>
            <a:r>
              <a:rPr lang="it-IT" altLang="it-IT" sz="3800">
                <a:solidFill>
                  <a:srgbClr val="1F4D3D"/>
                </a:solidFill>
              </a:rPr>
              <a:t>Il processo analitico: dal campione </a:t>
            </a:r>
            <a:br>
              <a:rPr lang="it-IT" altLang="it-IT" sz="3800">
                <a:solidFill>
                  <a:srgbClr val="003366"/>
                </a:solidFill>
              </a:rPr>
            </a:br>
            <a:r>
              <a:rPr lang="it-IT" altLang="it-IT" sz="3800">
                <a:solidFill>
                  <a:srgbClr val="1F4D3D"/>
                </a:solidFill>
              </a:rPr>
              <a:t>al risultato</a:t>
            </a:r>
          </a:p>
        </p:txBody>
      </p:sp>
      <p:grpSp>
        <p:nvGrpSpPr>
          <p:cNvPr id="15363" name="Group 13">
            <a:extLst>
              <a:ext uri="{FF2B5EF4-FFF2-40B4-BE49-F238E27FC236}">
                <a16:creationId xmlns:a16="http://schemas.microsoft.com/office/drawing/2014/main" id="{68703B95-8374-F531-A04F-7FF3507AE703}"/>
              </a:ext>
            </a:extLst>
          </p:cNvPr>
          <p:cNvGrpSpPr>
            <a:grpSpLocks/>
          </p:cNvGrpSpPr>
          <p:nvPr/>
        </p:nvGrpSpPr>
        <p:grpSpPr bwMode="auto">
          <a:xfrm>
            <a:off x="2209800" y="2133600"/>
            <a:ext cx="4876800" cy="3244850"/>
            <a:chOff x="624" y="1344"/>
            <a:chExt cx="3047" cy="2002"/>
          </a:xfrm>
        </p:grpSpPr>
        <p:grpSp>
          <p:nvGrpSpPr>
            <p:cNvPr id="15364" name="Group 8">
              <a:extLst>
                <a:ext uri="{FF2B5EF4-FFF2-40B4-BE49-F238E27FC236}">
                  <a16:creationId xmlns:a16="http://schemas.microsoft.com/office/drawing/2014/main" id="{238BC61E-C353-78AD-8019-AF357346EC13}"/>
                </a:ext>
              </a:extLst>
            </p:cNvPr>
            <p:cNvGrpSpPr>
              <a:grpSpLocks/>
            </p:cNvGrpSpPr>
            <p:nvPr/>
          </p:nvGrpSpPr>
          <p:grpSpPr bwMode="auto">
            <a:xfrm>
              <a:off x="624" y="1968"/>
              <a:ext cx="1392" cy="838"/>
              <a:chOff x="768" y="2016"/>
              <a:chExt cx="1392" cy="838"/>
            </a:xfrm>
          </p:grpSpPr>
          <p:sp>
            <p:nvSpPr>
              <p:cNvPr id="15369" name="Rectangle 6">
                <a:extLst>
                  <a:ext uri="{FF2B5EF4-FFF2-40B4-BE49-F238E27FC236}">
                    <a16:creationId xmlns:a16="http://schemas.microsoft.com/office/drawing/2014/main" id="{A74A90C5-690E-E582-1C1B-07D30BAF3EAC}"/>
                  </a:ext>
                </a:extLst>
              </p:cNvPr>
              <p:cNvSpPr>
                <a:spLocks noChangeArrowheads="1"/>
              </p:cNvSpPr>
              <p:nvPr/>
            </p:nvSpPr>
            <p:spPr bwMode="auto">
              <a:xfrm>
                <a:off x="768" y="2016"/>
                <a:ext cx="1392" cy="838"/>
              </a:xfrm>
              <a:prstGeom prst="ellipse">
                <a:avLst/>
              </a:prstGeom>
              <a:solidFill>
                <a:srgbClr val="008000">
                  <a:alpha val="5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endParaRPr lang="it-IT" altLang="it-IT"/>
              </a:p>
            </p:txBody>
          </p:sp>
          <p:sp>
            <p:nvSpPr>
              <p:cNvPr id="15370" name="Text Box 7">
                <a:extLst>
                  <a:ext uri="{FF2B5EF4-FFF2-40B4-BE49-F238E27FC236}">
                    <a16:creationId xmlns:a16="http://schemas.microsoft.com/office/drawing/2014/main" id="{EC490A8C-DCE3-7278-88DA-1DD58E3B0D45}"/>
                  </a:ext>
                </a:extLst>
              </p:cNvPr>
              <p:cNvSpPr txBox="1">
                <a:spLocks noChangeArrowheads="1"/>
              </p:cNvSpPr>
              <p:nvPr/>
            </p:nvSpPr>
            <p:spPr bwMode="auto">
              <a:xfrm>
                <a:off x="1015" y="2290"/>
                <a:ext cx="856" cy="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2000" b="1">
                    <a:solidFill/>
                    <a:latin typeface="Times New Roman" panose="02020603050405020304" pitchFamily="18" charset="0"/>
                  </a:rPr>
                  <a:t>Campione </a:t>
                </a:r>
              </a:p>
            </p:txBody>
          </p:sp>
        </p:grpSp>
        <p:sp>
          <p:nvSpPr>
            <p:cNvPr id="15365" name="AutoShape 9">
              <a:extLst>
                <a:ext uri="{FF2B5EF4-FFF2-40B4-BE49-F238E27FC236}">
                  <a16:creationId xmlns:a16="http://schemas.microsoft.com/office/drawing/2014/main" id="{91DC59AA-FED3-B859-80BA-7FA0D6877E6D}"/>
                </a:ext>
              </a:extLst>
            </p:cNvPr>
            <p:cNvSpPr>
              <a:spLocks noChangeArrowheads="1"/>
            </p:cNvSpPr>
            <p:nvPr/>
          </p:nvSpPr>
          <p:spPr bwMode="auto">
            <a:xfrm rot="5400000">
              <a:off x="1824" y="1920"/>
              <a:ext cx="1488" cy="91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2308 w 21600"/>
                <a:gd name="T13" fmla="*/ 16200 h 21600"/>
                <a:gd name="T14" fmla="*/ 19292 w 21600"/>
                <a:gd name="T15" fmla="*/ 20392 h 21600"/>
              </a:gdLst>
              <a:ahLst/>
              <a:cxnLst>
                <a:cxn ang="T8">
                  <a:pos x="T0" y="T1"/>
                </a:cxn>
                <a:cxn ang="T9">
                  <a:pos x="T2" y="T3"/>
                </a:cxn>
                <a:cxn ang="T10">
                  <a:pos x="T4" y="T5"/>
                </a:cxn>
                <a:cxn ang="T11">
                  <a:pos x="T6" y="T7"/>
                </a:cxn>
              </a:cxnLst>
              <a:rect l="T12" t="T13" r="T14" b="T15"/>
              <a:pathLst>
                <a:path w="21600" h="21600">
                  <a:moveTo>
                    <a:pt x="10800" y="0"/>
                  </a:moveTo>
                  <a:lnTo>
                    <a:pt x="8854" y="6181"/>
                  </a:lnTo>
                  <a:lnTo>
                    <a:pt x="9566" y="6181"/>
                  </a:lnTo>
                  <a:lnTo>
                    <a:pt x="9566" y="16211"/>
                  </a:lnTo>
                  <a:lnTo>
                    <a:pt x="3647" y="16211"/>
                  </a:lnTo>
                  <a:lnTo>
                    <a:pt x="3647" y="15004"/>
                  </a:lnTo>
                  <a:lnTo>
                    <a:pt x="0" y="18302"/>
                  </a:lnTo>
                  <a:lnTo>
                    <a:pt x="3647" y="21600"/>
                  </a:lnTo>
                  <a:lnTo>
                    <a:pt x="3647" y="20393"/>
                  </a:lnTo>
                  <a:lnTo>
                    <a:pt x="17953" y="20393"/>
                  </a:lnTo>
                  <a:lnTo>
                    <a:pt x="17953" y="21600"/>
                  </a:lnTo>
                  <a:lnTo>
                    <a:pt x="21600" y="18302"/>
                  </a:lnTo>
                  <a:lnTo>
                    <a:pt x="17953" y="15004"/>
                  </a:lnTo>
                  <a:lnTo>
                    <a:pt x="17953" y="16211"/>
                  </a:lnTo>
                  <a:lnTo>
                    <a:pt x="12034" y="16211"/>
                  </a:lnTo>
                  <a:lnTo>
                    <a:pt x="12034" y="6181"/>
                  </a:lnTo>
                  <a:lnTo>
                    <a:pt x="12746" y="6181"/>
                  </a:lnTo>
                  <a:lnTo>
                    <a:pt x="10800" y="0"/>
                  </a:lnTo>
                  <a:close/>
                </a:path>
              </a:pathLst>
            </a:custGeom>
            <a:solidFill>
              <a:schemeClr val="accent1">
                <a:alpha val="79999"/>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5366" name="Text Box 10">
              <a:extLst>
                <a:ext uri="{FF2B5EF4-FFF2-40B4-BE49-F238E27FC236}">
                  <a16:creationId xmlns:a16="http://schemas.microsoft.com/office/drawing/2014/main" id="{BBE630A7-88AB-C282-0A17-18D91ED2D4EC}"/>
                </a:ext>
              </a:extLst>
            </p:cNvPr>
            <p:cNvSpPr txBox="1">
              <a:spLocks noChangeArrowheads="1"/>
            </p:cNvSpPr>
            <p:nvPr/>
          </p:nvSpPr>
          <p:spPr bwMode="auto">
            <a:xfrm>
              <a:off x="1923" y="1344"/>
              <a:ext cx="568"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Analita</a:t>
              </a:r>
            </a:p>
          </p:txBody>
        </p:sp>
        <p:sp>
          <p:nvSpPr>
            <p:cNvPr id="15367" name="Text Box 11">
              <a:extLst>
                <a:ext uri="{FF2B5EF4-FFF2-40B4-BE49-F238E27FC236}">
                  <a16:creationId xmlns:a16="http://schemas.microsoft.com/office/drawing/2014/main" id="{22BEBCF1-9940-0F6C-A7F6-CCC14CD2B815}"/>
                </a:ext>
              </a:extLst>
            </p:cNvPr>
            <p:cNvSpPr txBox="1">
              <a:spLocks noChangeArrowheads="1"/>
            </p:cNvSpPr>
            <p:nvPr/>
          </p:nvSpPr>
          <p:spPr bwMode="auto">
            <a:xfrm>
              <a:off x="3072" y="2256"/>
              <a:ext cx="599"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Matrice</a:t>
              </a:r>
            </a:p>
          </p:txBody>
        </p:sp>
        <p:sp>
          <p:nvSpPr>
            <p:cNvPr id="15368" name="Text Box 12">
              <a:extLst>
                <a:ext uri="{FF2B5EF4-FFF2-40B4-BE49-F238E27FC236}">
                  <a16:creationId xmlns:a16="http://schemas.microsoft.com/office/drawing/2014/main" id="{F500A301-8AAC-87ED-DEA8-71700CFB254D}"/>
                </a:ext>
              </a:extLst>
            </p:cNvPr>
            <p:cNvSpPr txBox="1">
              <a:spLocks noChangeArrowheads="1"/>
            </p:cNvSpPr>
            <p:nvPr/>
          </p:nvSpPr>
          <p:spPr bwMode="auto">
            <a:xfrm>
              <a:off x="1871" y="3120"/>
              <a:ext cx="829"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Interferenti</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6386" name="CasellaDiTesto 3">
            <a:extLst>
              <a:ext uri="{FF2B5EF4-FFF2-40B4-BE49-F238E27FC236}">
                <a16:creationId xmlns:a16="http://schemas.microsoft.com/office/drawing/2014/main" id="{1833D589-18E4-42F5-D21C-AC06C7D64F11}"/>
              </a:ext>
            </a:extLst>
          </p:cNvPr>
          <p:cNvSpPr txBox="1">
            <a:spLocks noChangeArrowheads="1"/>
          </p:cNvSpPr>
          <p:nvPr/>
        </p:nvSpPr>
        <p:spPr bwMode="auto">
          <a:xfrm>
            <a:off x="914400" y="144463"/>
            <a:ext cx="14303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200" b="1">
                <a:solidFill>
                  <a:srgbClr val="000000"/>
                </a:solidFill>
                <a:latin typeface="Times New Roman" panose="02020603050405020304" pitchFamily="18" charset="0"/>
              </a:rPr>
              <a:t>Esempio 1</a:t>
            </a:r>
          </a:p>
        </p:txBody>
      </p:sp>
      <p:sp>
        <p:nvSpPr>
          <p:cNvPr id="16387" name="CasellaDiTesto 4">
            <a:extLst>
              <a:ext uri="{FF2B5EF4-FFF2-40B4-BE49-F238E27FC236}">
                <a16:creationId xmlns:a16="http://schemas.microsoft.com/office/drawing/2014/main" id="{11873E7B-50D1-114E-CCC6-8DC230F9F75F}"/>
              </a:ext>
            </a:extLst>
          </p:cNvPr>
          <p:cNvSpPr txBox="1">
            <a:spLocks noChangeArrowheads="1"/>
          </p:cNvSpPr>
          <p:nvPr/>
        </p:nvSpPr>
        <p:spPr bwMode="auto">
          <a:xfrm>
            <a:off x="914400" y="650875"/>
            <a:ext cx="78184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200" b="1" dirty="0">
                <a:solidFill>
                  <a:srgbClr val="000000"/>
                </a:solidFill>
                <a:latin typeface="Times New Roman" panose="02020603050405020304" pitchFamily="18" charset="0"/>
              </a:rPr>
              <a:t>Problema analitico: </a:t>
            </a:r>
            <a:r>
              <a:rPr lang="it-IT" altLang="it-IT" sz="2200" dirty="0">
                <a:solidFill>
                  <a:srgbClr val="000000"/>
                </a:solidFill>
                <a:latin typeface="Times New Roman" panose="02020603050405020304" pitchFamily="18" charset="0"/>
              </a:rPr>
              <a:t>determinazione di </a:t>
            </a:r>
            <a:r>
              <a:rPr lang="it-IT" altLang="it-IT" sz="2200" b="1" dirty="0" err="1">
                <a:solidFill>
                  <a:srgbClr val="000000"/>
                </a:solidFill>
                <a:latin typeface="Times New Roman" panose="02020603050405020304" pitchFamily="18" charset="0"/>
              </a:rPr>
              <a:t>ocratossina</a:t>
            </a:r>
            <a:r>
              <a:rPr lang="it-IT" altLang="it-IT" sz="2200" dirty="0">
                <a:solidFill>
                  <a:srgbClr val="000000"/>
                </a:solidFill>
                <a:latin typeface="Times New Roman" panose="02020603050405020304" pitchFamily="18" charset="0"/>
              </a:rPr>
              <a:t> in </a:t>
            </a:r>
            <a:r>
              <a:rPr lang="it-IT" altLang="it-IT" sz="2200" b="1" dirty="0">
                <a:solidFill>
                  <a:srgbClr val="000000"/>
                </a:solidFill>
                <a:latin typeface="Times New Roman" panose="02020603050405020304" pitchFamily="18" charset="0"/>
              </a:rPr>
              <a:t>vino rosso</a:t>
            </a:r>
          </a:p>
        </p:txBody>
      </p:sp>
      <p:sp>
        <p:nvSpPr>
          <p:cNvPr id="16388" name="CasellaDiTesto 5">
            <a:extLst>
              <a:ext uri="{FF2B5EF4-FFF2-40B4-BE49-F238E27FC236}">
                <a16:creationId xmlns:a16="http://schemas.microsoft.com/office/drawing/2014/main" id="{76323D77-77BD-CA13-C664-83A68B250205}"/>
              </a:ext>
            </a:extLst>
          </p:cNvPr>
          <p:cNvSpPr txBox="1">
            <a:spLocks noChangeArrowheads="1"/>
          </p:cNvSpPr>
          <p:nvPr/>
        </p:nvSpPr>
        <p:spPr bwMode="auto">
          <a:xfrm>
            <a:off x="722313" y="1641475"/>
            <a:ext cx="6256841"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200" b="1" dirty="0">
                <a:solidFill>
                  <a:srgbClr val="000000"/>
                </a:solidFill>
                <a:latin typeface="Times New Roman" panose="02020603050405020304" pitchFamily="18" charset="0"/>
              </a:rPr>
              <a:t>Razionalizzazione del problema:</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Tipo di campione: </a:t>
            </a:r>
            <a:r>
              <a:rPr lang="it-IT" altLang="it-IT" sz="2200" dirty="0">
                <a:solidFill>
                  <a:srgbClr val="000000"/>
                </a:solidFill>
                <a:latin typeface="Times New Roman" panose="02020603050405020304" pitchFamily="18" charset="0"/>
              </a:rPr>
              <a:t>liquido, soluzione</a:t>
            </a:r>
          </a:p>
          <a:p>
            <a:pPr>
              <a:spcBef>
                <a:spcPct val="0"/>
              </a:spcBef>
              <a:buClrTx/>
              <a:buSzTx/>
              <a:buFontTx/>
              <a:buNone/>
            </a:pPr>
            <a:r>
              <a:rPr lang="it-IT" altLang="it-IT" sz="2200" b="1" dirty="0">
                <a:solidFill>
                  <a:srgbClr val="000000"/>
                </a:solidFill>
                <a:latin typeface="Times New Roman" panose="02020603050405020304" pitchFamily="18" charset="0"/>
              </a:rPr>
              <a:t>Analita: </a:t>
            </a:r>
            <a:r>
              <a:rPr lang="it-IT" altLang="it-IT" sz="2200" dirty="0" err="1">
                <a:solidFill>
                  <a:srgbClr val="000000"/>
                </a:solidFill>
                <a:latin typeface="Times New Roman" panose="02020603050405020304" pitchFamily="18" charset="0"/>
              </a:rPr>
              <a:t>ocratossina</a:t>
            </a:r>
            <a:endParaRPr lang="it-IT" altLang="it-IT" sz="2200"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Struttura chimica analita:</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Composizione del campione: 	interferenti?</a:t>
            </a:r>
          </a:p>
          <a:p>
            <a:pPr>
              <a:spcBef>
                <a:spcPct val="0"/>
              </a:spcBef>
              <a:buClrTx/>
              <a:buSzTx/>
              <a:buFontTx/>
              <a:buNone/>
            </a:pPr>
            <a:r>
              <a:rPr lang="it-IT" altLang="it-IT" sz="2200" b="1" dirty="0">
                <a:solidFill>
                  <a:srgbClr val="000000"/>
                </a:solidFill>
                <a:latin typeface="Times New Roman" panose="02020603050405020304" pitchFamily="18" charset="0"/>
              </a:rPr>
              <a:t>				altri componenti (matrice)?	</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Interferenti: Antocianine</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Altri componenti: acqua, etanolo, acidi organici	 </a:t>
            </a:r>
            <a:endParaRPr lang="it-IT" altLang="it-IT" sz="2200" dirty="0">
              <a:latin typeface="Times New Roman" panose="02020603050405020304" pitchFamily="18" charset="0"/>
            </a:endParaRPr>
          </a:p>
        </p:txBody>
      </p:sp>
      <p:pic>
        <p:nvPicPr>
          <p:cNvPr id="16389" name="Immagine 6">
            <a:extLst>
              <a:ext uri="{FF2B5EF4-FFF2-40B4-BE49-F238E27FC236}">
                <a16:creationId xmlns:a16="http://schemas.microsoft.com/office/drawing/2014/main" id="{61909238-3AC7-1B17-C073-57DCDAD683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1475" y="2808288"/>
            <a:ext cx="192405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ttore 2 8">
            <a:extLst>
              <a:ext uri="{FF2B5EF4-FFF2-40B4-BE49-F238E27FC236}">
                <a16:creationId xmlns:a16="http://schemas.microsoft.com/office/drawing/2014/main" id="{9925B9C8-83CD-80B2-C629-DC8261EA7D51}"/>
              </a:ext>
            </a:extLst>
          </p:cNvPr>
          <p:cNvCxnSpPr>
            <a:cxnSpLocks/>
          </p:cNvCxnSpPr>
          <p:nvPr/>
        </p:nvCxnSpPr>
        <p:spPr>
          <a:xfrm flipV="1">
            <a:off x="5892800" y="1049338"/>
            <a:ext cx="184150" cy="506412"/>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16391" name="CasellaDiTesto 10">
            <a:extLst>
              <a:ext uri="{FF2B5EF4-FFF2-40B4-BE49-F238E27FC236}">
                <a16:creationId xmlns:a16="http://schemas.microsoft.com/office/drawing/2014/main" id="{84810CF4-FAA6-D4B6-3EE4-2C98BEA70459}"/>
              </a:ext>
            </a:extLst>
          </p:cNvPr>
          <p:cNvSpPr txBox="1">
            <a:spLocks noChangeArrowheads="1"/>
          </p:cNvSpPr>
          <p:nvPr/>
        </p:nvSpPr>
        <p:spPr bwMode="auto">
          <a:xfrm>
            <a:off x="5492750" y="1533525"/>
            <a:ext cx="80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a:solidFill>
                  <a:srgbClr val="000000"/>
                </a:solidFill>
                <a:latin typeface="Times New Roman" panose="02020603050405020304" pitchFamily="18" charset="0"/>
              </a:rPr>
              <a:t>analita</a:t>
            </a:r>
          </a:p>
        </p:txBody>
      </p:sp>
      <p:cxnSp>
        <p:nvCxnSpPr>
          <p:cNvPr id="12" name="Connettore 2 11">
            <a:extLst>
              <a:ext uri="{FF2B5EF4-FFF2-40B4-BE49-F238E27FC236}">
                <a16:creationId xmlns:a16="http://schemas.microsoft.com/office/drawing/2014/main" id="{3493D6BD-219B-C806-2308-03B47B8E9BB5}"/>
              </a:ext>
            </a:extLst>
          </p:cNvPr>
          <p:cNvCxnSpPr>
            <a:cxnSpLocks/>
          </p:cNvCxnSpPr>
          <p:nvPr/>
        </p:nvCxnSpPr>
        <p:spPr>
          <a:xfrm flipH="1" flipV="1">
            <a:off x="7778750" y="1044575"/>
            <a:ext cx="222250" cy="762000"/>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16393" name="CasellaDiTesto 13">
            <a:extLst>
              <a:ext uri="{FF2B5EF4-FFF2-40B4-BE49-F238E27FC236}">
                <a16:creationId xmlns:a16="http://schemas.microsoft.com/office/drawing/2014/main" id="{ECAC21BB-DB33-9045-22E4-9500B333CD1B}"/>
              </a:ext>
            </a:extLst>
          </p:cNvPr>
          <p:cNvSpPr txBox="1">
            <a:spLocks noChangeArrowheads="1"/>
          </p:cNvSpPr>
          <p:nvPr/>
        </p:nvSpPr>
        <p:spPr bwMode="auto">
          <a:xfrm>
            <a:off x="7348538" y="1879600"/>
            <a:ext cx="1082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a:solidFill>
                  <a:srgbClr val="000000"/>
                </a:solidFill>
                <a:latin typeface="Times New Roman" panose="02020603050405020304" pitchFamily="18" charset="0"/>
              </a:rPr>
              <a:t>campione</a:t>
            </a:r>
          </a:p>
        </p:txBody>
      </p:sp>
      <p:cxnSp>
        <p:nvCxnSpPr>
          <p:cNvPr id="17" name="Connettore 2 16">
            <a:extLst>
              <a:ext uri="{FF2B5EF4-FFF2-40B4-BE49-F238E27FC236}">
                <a16:creationId xmlns:a16="http://schemas.microsoft.com/office/drawing/2014/main" id="{2B64467B-6A7F-9AFB-DEC1-09AE950B2105}"/>
              </a:ext>
            </a:extLst>
          </p:cNvPr>
          <p:cNvCxnSpPr>
            <a:cxnSpLocks/>
          </p:cNvCxnSpPr>
          <p:nvPr/>
        </p:nvCxnSpPr>
        <p:spPr>
          <a:xfrm flipH="1">
            <a:off x="6577013" y="2297113"/>
            <a:ext cx="1423987" cy="1970087"/>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pic>
        <p:nvPicPr>
          <p:cNvPr id="16395" name="Immagine 18">
            <a:extLst>
              <a:ext uri="{FF2B5EF4-FFF2-40B4-BE49-F238E27FC236}">
                <a16:creationId xmlns:a16="http://schemas.microsoft.com/office/drawing/2014/main" id="{EBD2A5A3-8694-A154-FBA1-5131E4B778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892675"/>
            <a:ext cx="333057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410" name="CasellaDiTesto 3">
            <a:extLst>
              <a:ext uri="{FF2B5EF4-FFF2-40B4-BE49-F238E27FC236}">
                <a16:creationId xmlns:a16="http://schemas.microsoft.com/office/drawing/2014/main" id="{290B1C63-4120-7E78-2D9F-E2D0C3CA90E0}"/>
              </a:ext>
            </a:extLst>
          </p:cNvPr>
          <p:cNvSpPr txBox="1">
            <a:spLocks noChangeArrowheads="1"/>
          </p:cNvSpPr>
          <p:nvPr/>
        </p:nvSpPr>
        <p:spPr bwMode="auto">
          <a:xfrm>
            <a:off x="914400" y="144463"/>
            <a:ext cx="14303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200" b="1">
                <a:solidFill>
                  <a:srgbClr val="000000"/>
                </a:solidFill>
                <a:latin typeface="Times New Roman" panose="02020603050405020304" pitchFamily="18" charset="0"/>
              </a:rPr>
              <a:t>Esempio 2</a:t>
            </a:r>
          </a:p>
        </p:txBody>
      </p:sp>
      <p:sp>
        <p:nvSpPr>
          <p:cNvPr id="17411" name="CasellaDiTesto 4">
            <a:extLst>
              <a:ext uri="{FF2B5EF4-FFF2-40B4-BE49-F238E27FC236}">
                <a16:creationId xmlns:a16="http://schemas.microsoft.com/office/drawing/2014/main" id="{E8A84295-BC29-93FA-93F3-399B782E4BDA}"/>
              </a:ext>
            </a:extLst>
          </p:cNvPr>
          <p:cNvSpPr txBox="1">
            <a:spLocks noChangeArrowheads="1"/>
          </p:cNvSpPr>
          <p:nvPr/>
        </p:nvSpPr>
        <p:spPr bwMode="auto">
          <a:xfrm>
            <a:off x="914400" y="650875"/>
            <a:ext cx="78323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200" b="1" dirty="0">
                <a:solidFill>
                  <a:srgbClr val="000000"/>
                </a:solidFill>
                <a:latin typeface="Times New Roman" panose="02020603050405020304" pitchFamily="18" charset="0"/>
              </a:rPr>
              <a:t>Problema analitico: </a:t>
            </a:r>
            <a:r>
              <a:rPr lang="it-IT" altLang="it-IT" sz="2200" dirty="0">
                <a:solidFill>
                  <a:srgbClr val="000000"/>
                </a:solidFill>
                <a:latin typeface="Times New Roman" panose="02020603050405020304" pitchFamily="18" charset="0"/>
              </a:rPr>
              <a:t>determinazione di </a:t>
            </a:r>
            <a:r>
              <a:rPr lang="it-IT" altLang="it-IT" sz="2200" b="1" dirty="0">
                <a:solidFill>
                  <a:srgbClr val="000000"/>
                </a:solidFill>
                <a:latin typeface="Times New Roman" panose="02020603050405020304" pitchFamily="18" charset="0"/>
              </a:rPr>
              <a:t>polifenoli</a:t>
            </a:r>
            <a:r>
              <a:rPr lang="it-IT" altLang="it-IT" sz="2200" dirty="0">
                <a:solidFill>
                  <a:srgbClr val="000000"/>
                </a:solidFill>
                <a:latin typeface="Times New Roman" panose="02020603050405020304" pitchFamily="18" charset="0"/>
              </a:rPr>
              <a:t> in succo di frutta</a:t>
            </a:r>
          </a:p>
        </p:txBody>
      </p:sp>
      <p:sp>
        <p:nvSpPr>
          <p:cNvPr id="17412" name="CasellaDiTesto 5">
            <a:extLst>
              <a:ext uri="{FF2B5EF4-FFF2-40B4-BE49-F238E27FC236}">
                <a16:creationId xmlns:a16="http://schemas.microsoft.com/office/drawing/2014/main" id="{012BF04A-28A4-4EE0-3E00-3E63A0051225}"/>
              </a:ext>
            </a:extLst>
          </p:cNvPr>
          <p:cNvSpPr txBox="1">
            <a:spLocks noChangeArrowheads="1"/>
          </p:cNvSpPr>
          <p:nvPr/>
        </p:nvSpPr>
        <p:spPr bwMode="auto">
          <a:xfrm>
            <a:off x="722313" y="1641475"/>
            <a:ext cx="7180171"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2200" b="1" dirty="0">
                <a:solidFill>
                  <a:srgbClr val="000000"/>
                </a:solidFill>
                <a:latin typeface="Times New Roman" panose="02020603050405020304" pitchFamily="18" charset="0"/>
              </a:rPr>
              <a:t>Razionalizzazione del problema:</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Tipo di campione: </a:t>
            </a:r>
            <a:r>
              <a:rPr lang="it-IT" altLang="it-IT" sz="2200" dirty="0">
                <a:solidFill>
                  <a:srgbClr val="000000"/>
                </a:solidFill>
                <a:latin typeface="Times New Roman" panose="02020603050405020304" pitchFamily="18" charset="0"/>
              </a:rPr>
              <a:t>liquido, soluzione/sospensione</a:t>
            </a:r>
          </a:p>
          <a:p>
            <a:pPr>
              <a:spcBef>
                <a:spcPct val="0"/>
              </a:spcBef>
              <a:buClrTx/>
              <a:buSzTx/>
              <a:buFontTx/>
              <a:buNone/>
            </a:pPr>
            <a:r>
              <a:rPr lang="it-IT" altLang="it-IT" sz="2200" b="1" dirty="0">
                <a:solidFill>
                  <a:srgbClr val="000000"/>
                </a:solidFill>
                <a:latin typeface="Times New Roman" panose="02020603050405020304" pitchFamily="18" charset="0"/>
              </a:rPr>
              <a:t>Analita: </a:t>
            </a:r>
            <a:r>
              <a:rPr lang="it-IT" altLang="it-IT" sz="2200" dirty="0">
                <a:solidFill>
                  <a:srgbClr val="000000"/>
                </a:solidFill>
                <a:latin typeface="Times New Roman" panose="02020603050405020304" pitchFamily="18" charset="0"/>
              </a:rPr>
              <a:t>polifenoli</a:t>
            </a:r>
          </a:p>
          <a:p>
            <a:pPr>
              <a:spcBef>
                <a:spcPct val="0"/>
              </a:spcBef>
              <a:buClrTx/>
              <a:buSzTx/>
              <a:buFontTx/>
              <a:buNone/>
            </a:pPr>
            <a:r>
              <a:rPr lang="it-IT" altLang="it-IT" sz="2200" b="1" dirty="0">
                <a:solidFill>
                  <a:srgbClr val="000000"/>
                </a:solidFill>
                <a:latin typeface="Times New Roman" panose="02020603050405020304" pitchFamily="18" charset="0"/>
              </a:rPr>
              <a:t>Struttura chimica analita:</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Composizione del campione: 	interferenti?</a:t>
            </a:r>
          </a:p>
          <a:p>
            <a:pPr>
              <a:spcBef>
                <a:spcPct val="0"/>
              </a:spcBef>
              <a:buClrTx/>
              <a:buSzTx/>
              <a:buFontTx/>
              <a:buNone/>
            </a:pPr>
            <a:r>
              <a:rPr lang="it-IT" altLang="it-IT" sz="2200" b="1" dirty="0">
                <a:solidFill>
                  <a:srgbClr val="000000"/>
                </a:solidFill>
                <a:latin typeface="Times New Roman" panose="02020603050405020304" pitchFamily="18" charset="0"/>
              </a:rPr>
              <a:t>				altri componenti (matrice)?	</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Interferenti: zuccheri riducenti</a:t>
            </a: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endParaRPr lang="it-IT" altLang="it-IT" sz="2200" b="1" dirty="0">
              <a:latin typeface="Times New Roman" panose="02020603050405020304" pitchFamily="18" charset="0"/>
            </a:endParaRPr>
          </a:p>
          <a:p>
            <a:pPr>
              <a:spcBef>
                <a:spcPct val="0"/>
              </a:spcBef>
              <a:buClrTx/>
              <a:buSzTx/>
              <a:buFontTx/>
              <a:buNone/>
            </a:pPr>
            <a:r>
              <a:rPr lang="it-IT" altLang="it-IT" sz="2200" b="1" dirty="0">
                <a:solidFill>
                  <a:srgbClr val="000000"/>
                </a:solidFill>
                <a:latin typeface="Times New Roman" panose="02020603050405020304" pitchFamily="18" charset="0"/>
              </a:rPr>
              <a:t>Altri componenti: acqua, acidi organici, vitamine, sali.	 </a:t>
            </a:r>
            <a:endParaRPr lang="it-IT" altLang="it-IT" sz="2200" dirty="0">
              <a:latin typeface="Times New Roman" panose="02020603050405020304" pitchFamily="18" charset="0"/>
            </a:endParaRPr>
          </a:p>
        </p:txBody>
      </p:sp>
      <p:cxnSp>
        <p:nvCxnSpPr>
          <p:cNvPr id="9" name="Connettore 2 8">
            <a:extLst>
              <a:ext uri="{FF2B5EF4-FFF2-40B4-BE49-F238E27FC236}">
                <a16:creationId xmlns:a16="http://schemas.microsoft.com/office/drawing/2014/main" id="{3F25BA5A-9668-16E7-87BF-EFAEDEB1FAA3}"/>
              </a:ext>
            </a:extLst>
          </p:cNvPr>
          <p:cNvCxnSpPr>
            <a:cxnSpLocks/>
          </p:cNvCxnSpPr>
          <p:nvPr/>
        </p:nvCxnSpPr>
        <p:spPr>
          <a:xfrm flipV="1">
            <a:off x="5892800" y="1049338"/>
            <a:ext cx="184150" cy="506412"/>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17414" name="CasellaDiTesto 10">
            <a:extLst>
              <a:ext uri="{FF2B5EF4-FFF2-40B4-BE49-F238E27FC236}">
                <a16:creationId xmlns:a16="http://schemas.microsoft.com/office/drawing/2014/main" id="{8F781A04-F151-BC00-FFF8-E806E6E1A327}"/>
              </a:ext>
            </a:extLst>
          </p:cNvPr>
          <p:cNvSpPr txBox="1">
            <a:spLocks noChangeArrowheads="1"/>
          </p:cNvSpPr>
          <p:nvPr/>
        </p:nvSpPr>
        <p:spPr bwMode="auto">
          <a:xfrm>
            <a:off x="5492750" y="1533525"/>
            <a:ext cx="80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a:solidFill>
                  <a:srgbClr val="000000"/>
                </a:solidFill>
                <a:latin typeface="Times New Roman" panose="02020603050405020304" pitchFamily="18" charset="0"/>
              </a:rPr>
              <a:t>analita</a:t>
            </a:r>
          </a:p>
        </p:txBody>
      </p:sp>
      <p:cxnSp>
        <p:nvCxnSpPr>
          <p:cNvPr id="12" name="Connettore 2 11">
            <a:extLst>
              <a:ext uri="{FF2B5EF4-FFF2-40B4-BE49-F238E27FC236}">
                <a16:creationId xmlns:a16="http://schemas.microsoft.com/office/drawing/2014/main" id="{022ABF4B-A760-76D6-4FD8-AEB0CC4E4A8C}"/>
              </a:ext>
            </a:extLst>
          </p:cNvPr>
          <p:cNvCxnSpPr>
            <a:cxnSpLocks/>
          </p:cNvCxnSpPr>
          <p:nvPr/>
        </p:nvCxnSpPr>
        <p:spPr>
          <a:xfrm flipH="1" flipV="1">
            <a:off x="7778750" y="1044575"/>
            <a:ext cx="222250" cy="762000"/>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17416" name="CasellaDiTesto 13">
            <a:extLst>
              <a:ext uri="{FF2B5EF4-FFF2-40B4-BE49-F238E27FC236}">
                <a16:creationId xmlns:a16="http://schemas.microsoft.com/office/drawing/2014/main" id="{AF491301-22AA-BDAB-DF48-5373FAD05052}"/>
              </a:ext>
            </a:extLst>
          </p:cNvPr>
          <p:cNvSpPr txBox="1">
            <a:spLocks noChangeArrowheads="1"/>
          </p:cNvSpPr>
          <p:nvPr/>
        </p:nvSpPr>
        <p:spPr bwMode="auto">
          <a:xfrm>
            <a:off x="7348538" y="1879600"/>
            <a:ext cx="1082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spcBef>
                <a:spcPct val="0"/>
              </a:spcBef>
              <a:buClrTx/>
              <a:buSzTx/>
              <a:buFontTx/>
              <a:buNone/>
            </a:pPr>
            <a:r>
              <a:rPr lang="it-IT" altLang="it-IT" sz="1800">
                <a:solidFill>
                  <a:srgbClr val="000000"/>
                </a:solidFill>
                <a:latin typeface="Times New Roman" panose="02020603050405020304" pitchFamily="18" charset="0"/>
              </a:rPr>
              <a:t>campione</a:t>
            </a:r>
          </a:p>
        </p:txBody>
      </p:sp>
      <p:cxnSp>
        <p:nvCxnSpPr>
          <p:cNvPr id="17" name="Connettore 2 16">
            <a:extLst>
              <a:ext uri="{FF2B5EF4-FFF2-40B4-BE49-F238E27FC236}">
                <a16:creationId xmlns:a16="http://schemas.microsoft.com/office/drawing/2014/main" id="{F5DDEFBE-3DC4-D609-5D35-55229F7A0490}"/>
              </a:ext>
            </a:extLst>
          </p:cNvPr>
          <p:cNvCxnSpPr>
            <a:cxnSpLocks/>
          </p:cNvCxnSpPr>
          <p:nvPr/>
        </p:nvCxnSpPr>
        <p:spPr>
          <a:xfrm flipH="1">
            <a:off x="6276975" y="2297113"/>
            <a:ext cx="1724025" cy="1557337"/>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pic>
        <p:nvPicPr>
          <p:cNvPr id="17418" name="Immagine 1">
            <a:extLst>
              <a:ext uri="{FF2B5EF4-FFF2-40B4-BE49-F238E27FC236}">
                <a16:creationId xmlns:a16="http://schemas.microsoft.com/office/drawing/2014/main" id="{87D70015-87AA-AD23-D12B-CE469CB4B2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9263" y="2822575"/>
            <a:ext cx="14239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Immagine 7">
            <a:extLst>
              <a:ext uri="{FF2B5EF4-FFF2-40B4-BE49-F238E27FC236}">
                <a16:creationId xmlns:a16="http://schemas.microsoft.com/office/drawing/2014/main" id="{4AB9C6AF-946C-D608-FB2C-AED9110AA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6500" y="4605338"/>
            <a:ext cx="1935163" cy="9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grpSp>
        <p:nvGrpSpPr>
          <p:cNvPr id="18434" name="Group 16">
            <a:extLst>
              <a:ext uri="{FF2B5EF4-FFF2-40B4-BE49-F238E27FC236}">
                <a16:creationId xmlns:a16="http://schemas.microsoft.com/office/drawing/2014/main" id="{E84B36DB-30C0-89C8-EC54-DE9BF260CAD8}"/>
              </a:ext>
            </a:extLst>
          </p:cNvPr>
          <p:cNvGrpSpPr>
            <a:grpSpLocks/>
          </p:cNvGrpSpPr>
          <p:nvPr/>
        </p:nvGrpSpPr>
        <p:grpSpPr bwMode="auto">
          <a:xfrm>
            <a:off x="914400" y="2362200"/>
            <a:ext cx="1981200" cy="1371600"/>
            <a:chOff x="576" y="1488"/>
            <a:chExt cx="1248" cy="864"/>
          </a:xfrm>
        </p:grpSpPr>
        <p:sp>
          <p:nvSpPr>
            <p:cNvPr id="18445" name="Oval 8">
              <a:extLst>
                <a:ext uri="{FF2B5EF4-FFF2-40B4-BE49-F238E27FC236}">
                  <a16:creationId xmlns:a16="http://schemas.microsoft.com/office/drawing/2014/main" id="{1240E6B7-91DD-A54D-ECAE-9F74819AE7D5}"/>
                </a:ext>
              </a:extLst>
            </p:cNvPr>
            <p:cNvSpPr>
              <a:spLocks noChangeArrowheads="1"/>
            </p:cNvSpPr>
            <p:nvPr/>
          </p:nvSpPr>
          <p:spPr bwMode="auto">
            <a:xfrm>
              <a:off x="576" y="1488"/>
              <a:ext cx="1248" cy="864"/>
            </a:xfrm>
            <a:prstGeom prst="ellipse">
              <a:avLst/>
            </a:prstGeom>
            <a:solidFill>
              <a:srgbClr val="008000">
                <a:alpha val="5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18446" name="Text Box 5">
              <a:extLst>
                <a:ext uri="{FF2B5EF4-FFF2-40B4-BE49-F238E27FC236}">
                  <a16:creationId xmlns:a16="http://schemas.microsoft.com/office/drawing/2014/main" id="{AFBE8AB0-42B5-83A6-6EF3-F49FF77327EC}"/>
                </a:ext>
              </a:extLst>
            </p:cNvPr>
            <p:cNvSpPr txBox="1">
              <a:spLocks noChangeArrowheads="1"/>
            </p:cNvSpPr>
            <p:nvPr/>
          </p:nvSpPr>
          <p:spPr bwMode="auto">
            <a:xfrm>
              <a:off x="864" y="1629"/>
              <a:ext cx="758"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600" b="1">
                  <a:solidFill/>
                  <a:latin typeface="Times New Roman" panose="02020603050405020304" pitchFamily="18" charset="0"/>
                </a:rPr>
                <a:t>Analita</a:t>
              </a:r>
            </a:p>
            <a:p>
              <a:pPr eaLnBrk="1" hangingPunct="1">
                <a:spcBef>
                  <a:spcPct val="0"/>
                </a:spcBef>
                <a:buClrTx/>
                <a:buSzTx/>
                <a:buFontTx/>
                <a:buNone/>
              </a:pPr>
              <a:r>
                <a:rPr lang="it-IT" altLang="it-IT" sz="1600" b="1">
                  <a:solidFill/>
                  <a:latin typeface="Times New Roman" panose="02020603050405020304" pitchFamily="18" charset="0"/>
                </a:rPr>
                <a:t>Matrice</a:t>
              </a:r>
            </a:p>
            <a:p>
              <a:pPr eaLnBrk="1" hangingPunct="1">
                <a:spcBef>
                  <a:spcPct val="0"/>
                </a:spcBef>
                <a:buClrTx/>
                <a:buSzTx/>
                <a:buFontTx/>
                <a:buNone/>
              </a:pPr>
              <a:r>
                <a:rPr lang="it-IT" altLang="it-IT" sz="1600" b="1">
                  <a:solidFill/>
                  <a:latin typeface="Times New Roman" panose="02020603050405020304" pitchFamily="18" charset="0"/>
                </a:rPr>
                <a:t>Interferenti</a:t>
              </a:r>
            </a:p>
          </p:txBody>
        </p:sp>
      </p:grpSp>
      <p:sp>
        <p:nvSpPr>
          <p:cNvPr id="18435" name="Rectangle 2">
            <a:extLst>
              <a:ext uri="{FF2B5EF4-FFF2-40B4-BE49-F238E27FC236}">
                <a16:creationId xmlns:a16="http://schemas.microsoft.com/office/drawing/2014/main" id="{EE3EFC45-B88B-D822-4694-280B6C90F0B4}"/>
              </a:ext>
            </a:extLst>
          </p:cNvPr>
          <p:cNvSpPr>
            <a:spLocks noGrp="1" noChangeArrowheads="1"/>
          </p:cNvSpPr>
          <p:nvPr>
            <p:ph type="title" idx="4294967295"/>
          </p:nvPr>
        </p:nvSpPr>
        <p:spPr>
          <a:xfrm>
            <a:off x="1371600" y="277813"/>
            <a:ext cx="7772400" cy="1143000"/>
          </a:xfrm>
        </p:spPr>
        <p:txBody>
          <a:bodyPr>
            <a:normAutofit fontScale="90000"/>
          </a:bodyPr>
          <a:lstStyle/>
          <a:p>
            <a:pPr eaLnBrk="1" hangingPunct="1"/>
            <a:r>
              <a:rPr lang="it-IT" altLang="it-IT" sz="3800">
                <a:solidFill>
                  <a:srgbClr val="1F4D3D"/>
                </a:solidFill>
              </a:rPr>
              <a:t>Il processo analitico: dal campione </a:t>
            </a:r>
            <a:br>
              <a:rPr lang="it-IT" altLang="it-IT" sz="3800">
                <a:solidFill>
                  <a:srgbClr val="003366"/>
                </a:solidFill>
              </a:rPr>
            </a:br>
            <a:r>
              <a:rPr lang="it-IT" altLang="it-IT" sz="3800">
                <a:solidFill>
                  <a:srgbClr val="1F4D3D"/>
                </a:solidFill>
              </a:rPr>
              <a:t>al risultato</a:t>
            </a:r>
          </a:p>
        </p:txBody>
      </p:sp>
      <p:sp>
        <p:nvSpPr>
          <p:cNvPr id="18436" name="Freeform 3">
            <a:extLst>
              <a:ext uri="{FF2B5EF4-FFF2-40B4-BE49-F238E27FC236}">
                <a16:creationId xmlns:a16="http://schemas.microsoft.com/office/drawing/2014/main" id="{FD263FC7-3C73-CC18-C592-EB8856827FA8}"/>
              </a:ext>
            </a:extLst>
          </p:cNvPr>
          <p:cNvSpPr>
            <a:spLocks/>
          </p:cNvSpPr>
          <p:nvPr/>
        </p:nvSpPr>
        <p:spPr bwMode="auto">
          <a:xfrm>
            <a:off x="2971800" y="3048000"/>
            <a:ext cx="3657600" cy="1905000"/>
          </a:xfrm>
          <a:custGeom>
            <a:avLst/>
            <a:gdLst>
              <a:gd name="T0" fmla="*/ 0 w 2880"/>
              <a:gd name="T1" fmla="*/ 0 h 1392"/>
              <a:gd name="T2" fmla="*/ 2147483646 w 2880"/>
              <a:gd name="T3" fmla="*/ 2147483646 h 1392"/>
              <a:gd name="T4" fmla="*/ 2147483646 w 2880"/>
              <a:gd name="T5" fmla="*/ 2147483646 h 1392"/>
              <a:gd name="T6" fmla="*/ 2147483646 w 2880"/>
              <a:gd name="T7" fmla="*/ 2147483646 h 1392"/>
              <a:gd name="T8" fmla="*/ 2147483646 w 2880"/>
              <a:gd name="T9" fmla="*/ 2147483646 h 1392"/>
              <a:gd name="T10" fmla="*/ 2147483646 w 2880"/>
              <a:gd name="T11" fmla="*/ 2147483646 h 1392"/>
              <a:gd name="T12" fmla="*/ 2147483646 w 2880"/>
              <a:gd name="T13" fmla="*/ 2147483646 h 13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80" h="1392">
                <a:moveTo>
                  <a:pt x="0" y="0"/>
                </a:moveTo>
                <a:cubicBezTo>
                  <a:pt x="236" y="4"/>
                  <a:pt x="472" y="8"/>
                  <a:pt x="624" y="96"/>
                </a:cubicBezTo>
                <a:cubicBezTo>
                  <a:pt x="776" y="184"/>
                  <a:pt x="736" y="432"/>
                  <a:pt x="912" y="528"/>
                </a:cubicBezTo>
                <a:cubicBezTo>
                  <a:pt x="1088" y="624"/>
                  <a:pt x="1512" y="584"/>
                  <a:pt x="1680" y="672"/>
                </a:cubicBezTo>
                <a:cubicBezTo>
                  <a:pt x="1848" y="760"/>
                  <a:pt x="1760" y="968"/>
                  <a:pt x="1920" y="1056"/>
                </a:cubicBezTo>
                <a:cubicBezTo>
                  <a:pt x="2080" y="1144"/>
                  <a:pt x="2480" y="1144"/>
                  <a:pt x="2640" y="1200"/>
                </a:cubicBezTo>
                <a:cubicBezTo>
                  <a:pt x="2800" y="1256"/>
                  <a:pt x="2840" y="1324"/>
                  <a:pt x="2880" y="1392"/>
                </a:cubicBezTo>
              </a:path>
            </a:pathLst>
          </a:custGeom>
          <a:noFill/>
          <a:ln w="63500" cap="flat">
            <a:solidFill>
              <a:schemeClr val="accent2"/>
            </a:solidFill>
            <a:prstDash val="lgDash"/>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18437" name="Group 17">
            <a:extLst>
              <a:ext uri="{FF2B5EF4-FFF2-40B4-BE49-F238E27FC236}">
                <a16:creationId xmlns:a16="http://schemas.microsoft.com/office/drawing/2014/main" id="{4661EC64-06B9-BFD0-C995-BD6C61F7479C}"/>
              </a:ext>
            </a:extLst>
          </p:cNvPr>
          <p:cNvGrpSpPr>
            <a:grpSpLocks/>
          </p:cNvGrpSpPr>
          <p:nvPr/>
        </p:nvGrpSpPr>
        <p:grpSpPr bwMode="auto">
          <a:xfrm>
            <a:off x="6172200" y="4800600"/>
            <a:ext cx="2438400" cy="990600"/>
            <a:chOff x="3888" y="3024"/>
            <a:chExt cx="1536" cy="624"/>
          </a:xfrm>
        </p:grpSpPr>
        <p:sp>
          <p:nvSpPr>
            <p:cNvPr id="18443" name="Oval 7">
              <a:extLst>
                <a:ext uri="{FF2B5EF4-FFF2-40B4-BE49-F238E27FC236}">
                  <a16:creationId xmlns:a16="http://schemas.microsoft.com/office/drawing/2014/main" id="{87CC39C2-E495-A4E0-4D74-32495E4AEC51}"/>
                </a:ext>
              </a:extLst>
            </p:cNvPr>
            <p:cNvSpPr>
              <a:spLocks noChangeArrowheads="1"/>
            </p:cNvSpPr>
            <p:nvPr/>
          </p:nvSpPr>
          <p:spPr bwMode="auto">
            <a:xfrm>
              <a:off x="3888" y="3024"/>
              <a:ext cx="1536" cy="624"/>
            </a:xfrm>
            <a:prstGeom prst="ellipse">
              <a:avLst/>
            </a:prstGeom>
            <a:solidFill>
              <a:srgbClr val="99CC00">
                <a:alpha val="50195"/>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18444" name="Text Box 4">
              <a:extLst>
                <a:ext uri="{FF2B5EF4-FFF2-40B4-BE49-F238E27FC236}">
                  <a16:creationId xmlns:a16="http://schemas.microsoft.com/office/drawing/2014/main" id="{2E1F4C72-D209-F1FD-01FC-3B415559A5B1}"/>
                </a:ext>
              </a:extLst>
            </p:cNvPr>
            <p:cNvSpPr txBox="1">
              <a:spLocks noChangeArrowheads="1"/>
            </p:cNvSpPr>
            <p:nvPr/>
          </p:nvSpPr>
          <p:spPr bwMode="auto">
            <a:xfrm>
              <a:off x="4224" y="3120"/>
              <a:ext cx="9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a:solidFill>
                    <a:srgbClr val="000000"/>
                  </a:solidFill>
                  <a:latin typeface="Times New Roman" panose="02020603050405020304" pitchFamily="18" charset="0"/>
                </a:rPr>
                <a:t>Risultato</a:t>
              </a:r>
            </a:p>
          </p:txBody>
        </p:sp>
      </p:grpSp>
      <p:sp>
        <p:nvSpPr>
          <p:cNvPr id="18438" name="Freeform 9">
            <a:extLst>
              <a:ext uri="{FF2B5EF4-FFF2-40B4-BE49-F238E27FC236}">
                <a16:creationId xmlns:a16="http://schemas.microsoft.com/office/drawing/2014/main" id="{6E616924-A643-E5EA-F6E7-88EC3C685789}"/>
              </a:ext>
            </a:extLst>
          </p:cNvPr>
          <p:cNvSpPr>
            <a:spLocks/>
          </p:cNvSpPr>
          <p:nvPr/>
        </p:nvSpPr>
        <p:spPr bwMode="auto">
          <a:xfrm>
            <a:off x="4038600" y="3733800"/>
            <a:ext cx="228600" cy="762000"/>
          </a:xfrm>
          <a:custGeom>
            <a:avLst/>
            <a:gdLst>
              <a:gd name="T0" fmla="*/ 0 w 48"/>
              <a:gd name="T1" fmla="*/ 0 h 768"/>
              <a:gd name="T2" fmla="*/ 2147483646 w 48"/>
              <a:gd name="T3" fmla="*/ 2147483646 h 768"/>
              <a:gd name="T4" fmla="*/ 0 w 48"/>
              <a:gd name="T5" fmla="*/ 2147483646 h 768"/>
              <a:gd name="T6" fmla="*/ 0 60000 65536"/>
              <a:gd name="T7" fmla="*/ 0 60000 65536"/>
              <a:gd name="T8" fmla="*/ 0 60000 65536"/>
            </a:gdLst>
            <a:ahLst/>
            <a:cxnLst>
              <a:cxn ang="T6">
                <a:pos x="T0" y="T1"/>
              </a:cxn>
              <a:cxn ang="T7">
                <a:pos x="T2" y="T3"/>
              </a:cxn>
              <a:cxn ang="T8">
                <a:pos x="T4" y="T5"/>
              </a:cxn>
            </a:cxnLst>
            <a:rect l="0" t="0" r="r" b="b"/>
            <a:pathLst>
              <a:path w="48" h="768">
                <a:moveTo>
                  <a:pt x="0" y="0"/>
                </a:moveTo>
                <a:cubicBezTo>
                  <a:pt x="24" y="8"/>
                  <a:pt x="48" y="16"/>
                  <a:pt x="48" y="144"/>
                </a:cubicBezTo>
                <a:cubicBezTo>
                  <a:pt x="48" y="272"/>
                  <a:pt x="24" y="520"/>
                  <a:pt x="0" y="768"/>
                </a:cubicBezTo>
              </a:path>
            </a:pathLst>
          </a:custGeom>
          <a:noFill/>
          <a:ln w="63500" cap="rnd">
            <a:solidFill>
              <a:srgbClr val="003366"/>
            </a:solidFill>
            <a:prstDash val="sysDot"/>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8439" name="Freeform 10">
            <a:extLst>
              <a:ext uri="{FF2B5EF4-FFF2-40B4-BE49-F238E27FC236}">
                <a16:creationId xmlns:a16="http://schemas.microsoft.com/office/drawing/2014/main" id="{26A2C0C1-EF60-D6F9-17A7-8B8CFA998B93}"/>
              </a:ext>
            </a:extLst>
          </p:cNvPr>
          <p:cNvSpPr>
            <a:spLocks/>
          </p:cNvSpPr>
          <p:nvPr/>
        </p:nvSpPr>
        <p:spPr bwMode="auto">
          <a:xfrm rot="2389415" flipV="1">
            <a:off x="4953000" y="3352800"/>
            <a:ext cx="152400" cy="685800"/>
          </a:xfrm>
          <a:custGeom>
            <a:avLst/>
            <a:gdLst>
              <a:gd name="T0" fmla="*/ 0 w 48"/>
              <a:gd name="T1" fmla="*/ 0 h 768"/>
              <a:gd name="T2" fmla="*/ 2147483646 w 48"/>
              <a:gd name="T3" fmla="*/ 2147483646 h 768"/>
              <a:gd name="T4" fmla="*/ 0 w 48"/>
              <a:gd name="T5" fmla="*/ 2147483646 h 768"/>
              <a:gd name="T6" fmla="*/ 0 60000 65536"/>
              <a:gd name="T7" fmla="*/ 0 60000 65536"/>
              <a:gd name="T8" fmla="*/ 0 60000 65536"/>
            </a:gdLst>
            <a:ahLst/>
            <a:cxnLst>
              <a:cxn ang="T6">
                <a:pos x="T0" y="T1"/>
              </a:cxn>
              <a:cxn ang="T7">
                <a:pos x="T2" y="T3"/>
              </a:cxn>
              <a:cxn ang="T8">
                <a:pos x="T4" y="T5"/>
              </a:cxn>
            </a:cxnLst>
            <a:rect l="0" t="0" r="r" b="b"/>
            <a:pathLst>
              <a:path w="48" h="768">
                <a:moveTo>
                  <a:pt x="0" y="0"/>
                </a:moveTo>
                <a:cubicBezTo>
                  <a:pt x="24" y="8"/>
                  <a:pt x="48" y="16"/>
                  <a:pt x="48" y="144"/>
                </a:cubicBezTo>
                <a:cubicBezTo>
                  <a:pt x="48" y="272"/>
                  <a:pt x="24" y="520"/>
                  <a:pt x="0" y="768"/>
                </a:cubicBezTo>
              </a:path>
            </a:pathLst>
          </a:custGeom>
          <a:noFill/>
          <a:ln w="63500" cap="rnd">
            <a:solidFill>
              <a:srgbClr val="003366"/>
            </a:solidFill>
            <a:prstDash val="sysDot"/>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8440" name="Text Box 11">
            <a:extLst>
              <a:ext uri="{FF2B5EF4-FFF2-40B4-BE49-F238E27FC236}">
                <a16:creationId xmlns:a16="http://schemas.microsoft.com/office/drawing/2014/main" id="{B7B13976-A7B0-7845-BB48-0DCA729CEBE4}"/>
              </a:ext>
            </a:extLst>
          </p:cNvPr>
          <p:cNvSpPr txBox="1">
            <a:spLocks noChangeArrowheads="1"/>
          </p:cNvSpPr>
          <p:nvPr/>
        </p:nvSpPr>
        <p:spPr bwMode="auto">
          <a:xfrm>
            <a:off x="3505200" y="4649788"/>
            <a:ext cx="933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matrice</a:t>
            </a:r>
          </a:p>
        </p:txBody>
      </p:sp>
      <p:sp>
        <p:nvSpPr>
          <p:cNvPr id="18441" name="Text Box 12">
            <a:extLst>
              <a:ext uri="{FF2B5EF4-FFF2-40B4-BE49-F238E27FC236}">
                <a16:creationId xmlns:a16="http://schemas.microsoft.com/office/drawing/2014/main" id="{C3E31D3B-8195-3C36-9C61-8E301758C0A0}"/>
              </a:ext>
            </a:extLst>
          </p:cNvPr>
          <p:cNvSpPr txBox="1">
            <a:spLocks noChangeArrowheads="1"/>
          </p:cNvSpPr>
          <p:nvPr/>
        </p:nvSpPr>
        <p:spPr bwMode="auto">
          <a:xfrm>
            <a:off x="5029200" y="2971800"/>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Interferenti</a:t>
            </a:r>
          </a:p>
        </p:txBody>
      </p:sp>
      <p:sp>
        <p:nvSpPr>
          <p:cNvPr id="18442" name="Text Box 14">
            <a:extLst>
              <a:ext uri="{FF2B5EF4-FFF2-40B4-BE49-F238E27FC236}">
                <a16:creationId xmlns:a16="http://schemas.microsoft.com/office/drawing/2014/main" id="{6E66D019-629C-AB58-B198-F88DE15E9053}"/>
              </a:ext>
            </a:extLst>
          </p:cNvPr>
          <p:cNvSpPr txBox="1">
            <a:spLocks noChangeArrowheads="1"/>
          </p:cNvSpPr>
          <p:nvPr/>
        </p:nvSpPr>
        <p:spPr bwMode="auto">
          <a:xfrm>
            <a:off x="6629400" y="4495800"/>
            <a:ext cx="908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Analita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9458" name="Rectangle 4">
            <a:extLst>
              <a:ext uri="{FF2B5EF4-FFF2-40B4-BE49-F238E27FC236}">
                <a16:creationId xmlns:a16="http://schemas.microsoft.com/office/drawing/2014/main" id="{D1254418-D121-2420-3866-15E9EBF604FB}"/>
              </a:ext>
            </a:extLst>
          </p:cNvPr>
          <p:cNvSpPr>
            <a:spLocks noGrp="1" noChangeArrowheads="1"/>
          </p:cNvSpPr>
          <p:nvPr>
            <p:ph type="title"/>
          </p:nvPr>
        </p:nvSpPr>
        <p:spPr>
          <a:noFill/>
        </p:spPr>
        <p:txBody>
          <a:bodyPr>
            <a:normAutofit fontScale="90000"/>
          </a:bodyPr>
          <a:lstStyle/>
          <a:p>
            <a:pPr eaLnBrk="1" hangingPunct="1"/>
            <a:r>
              <a:rPr lang="it-IT" altLang="it-IT" sz="3800">
                <a:solidFill>
                  <a:srgbClr val="1F4D3D"/>
                </a:solidFill>
              </a:rPr>
              <a:t>Il processo analitico: dal campione </a:t>
            </a:r>
            <a:br>
              <a:rPr lang="it-IT" altLang="it-IT" sz="3800">
                <a:solidFill>
                  <a:srgbClr val="003366"/>
                </a:solidFill>
              </a:rPr>
            </a:br>
            <a:r>
              <a:rPr lang="it-IT" altLang="it-IT" sz="3800">
                <a:solidFill>
                  <a:srgbClr val="1F4D3D"/>
                </a:solidFill>
              </a:rPr>
              <a:t>al risultato</a:t>
            </a:r>
          </a:p>
        </p:txBody>
      </p:sp>
      <p:sp>
        <p:nvSpPr>
          <p:cNvPr id="19459" name="Text Box 7">
            <a:extLst>
              <a:ext uri="{FF2B5EF4-FFF2-40B4-BE49-F238E27FC236}">
                <a16:creationId xmlns:a16="http://schemas.microsoft.com/office/drawing/2014/main" id="{0C02CDA1-5198-A199-DDED-97DEFF5EE5C5}"/>
              </a:ext>
            </a:extLst>
          </p:cNvPr>
          <p:cNvSpPr txBox="1">
            <a:spLocks noChangeArrowheads="1"/>
          </p:cNvSpPr>
          <p:nvPr/>
        </p:nvSpPr>
        <p:spPr bwMode="auto">
          <a:xfrm>
            <a:off x="914400" y="1981200"/>
            <a:ext cx="17319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a:solidFill/>
                <a:latin typeface="Times New Roman" panose="02020603050405020304" pitchFamily="18" charset="0"/>
              </a:rPr>
              <a:t>Campione </a:t>
            </a:r>
          </a:p>
        </p:txBody>
      </p:sp>
      <p:grpSp>
        <p:nvGrpSpPr>
          <p:cNvPr id="19460" name="Group 16">
            <a:extLst>
              <a:ext uri="{FF2B5EF4-FFF2-40B4-BE49-F238E27FC236}">
                <a16:creationId xmlns:a16="http://schemas.microsoft.com/office/drawing/2014/main" id="{66B56EF8-D716-BA2B-E471-6149F45248BE}"/>
              </a:ext>
            </a:extLst>
          </p:cNvPr>
          <p:cNvGrpSpPr>
            <a:grpSpLocks/>
          </p:cNvGrpSpPr>
          <p:nvPr/>
        </p:nvGrpSpPr>
        <p:grpSpPr bwMode="auto">
          <a:xfrm>
            <a:off x="5791200" y="5562600"/>
            <a:ext cx="2438400" cy="990600"/>
            <a:chOff x="4224" y="3552"/>
            <a:chExt cx="1536" cy="624"/>
          </a:xfrm>
        </p:grpSpPr>
        <p:sp>
          <p:nvSpPr>
            <p:cNvPr id="19474" name="Text Box 6">
              <a:extLst>
                <a:ext uri="{FF2B5EF4-FFF2-40B4-BE49-F238E27FC236}">
                  <a16:creationId xmlns:a16="http://schemas.microsoft.com/office/drawing/2014/main" id="{AAE88493-AF55-7B48-CA48-554B0F20D44B}"/>
                </a:ext>
              </a:extLst>
            </p:cNvPr>
            <p:cNvSpPr txBox="1">
              <a:spLocks noChangeArrowheads="1"/>
            </p:cNvSpPr>
            <p:nvPr/>
          </p:nvSpPr>
          <p:spPr bwMode="auto">
            <a:xfrm>
              <a:off x="4560" y="3696"/>
              <a:ext cx="92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a:solidFill>
                    <a:srgbClr val="000000"/>
                  </a:solidFill>
                  <a:latin typeface="Times New Roman" panose="02020603050405020304" pitchFamily="18" charset="0"/>
                </a:rPr>
                <a:t>Risultato</a:t>
              </a:r>
            </a:p>
          </p:txBody>
        </p:sp>
        <p:sp>
          <p:nvSpPr>
            <p:cNvPr id="19475" name="Oval 9">
              <a:extLst>
                <a:ext uri="{FF2B5EF4-FFF2-40B4-BE49-F238E27FC236}">
                  <a16:creationId xmlns:a16="http://schemas.microsoft.com/office/drawing/2014/main" id="{0FB4F2B9-0C47-1990-B0D5-2E4170CC70BA}"/>
                </a:ext>
              </a:extLst>
            </p:cNvPr>
            <p:cNvSpPr>
              <a:spLocks noChangeArrowheads="1"/>
            </p:cNvSpPr>
            <p:nvPr/>
          </p:nvSpPr>
          <p:spPr bwMode="auto">
            <a:xfrm>
              <a:off x="4224" y="3552"/>
              <a:ext cx="1536" cy="624"/>
            </a:xfrm>
            <a:prstGeom prst="ellipse">
              <a:avLst/>
            </a:prstGeom>
            <a:solidFill>
              <a:srgbClr val="99CC00">
                <a:alpha val="50195"/>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grpSp>
      <p:sp>
        <p:nvSpPr>
          <p:cNvPr id="19461" name="Oval 10">
            <a:extLst>
              <a:ext uri="{FF2B5EF4-FFF2-40B4-BE49-F238E27FC236}">
                <a16:creationId xmlns:a16="http://schemas.microsoft.com/office/drawing/2014/main" id="{40D3D775-0453-E4A9-A3E8-9651E4E5C41D}"/>
              </a:ext>
            </a:extLst>
          </p:cNvPr>
          <p:cNvSpPr>
            <a:spLocks noChangeArrowheads="1"/>
          </p:cNvSpPr>
          <p:nvPr/>
        </p:nvSpPr>
        <p:spPr bwMode="auto">
          <a:xfrm>
            <a:off x="685800" y="1600200"/>
            <a:ext cx="1981200" cy="1371600"/>
          </a:xfrm>
          <a:prstGeom prst="ellipse">
            <a:avLst/>
          </a:prstGeom>
          <a:solidFill>
            <a:srgbClr val="008000">
              <a:alpha val="5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cxnSp>
        <p:nvCxnSpPr>
          <p:cNvPr id="19462" name="AutoShape 11">
            <a:extLst>
              <a:ext uri="{FF2B5EF4-FFF2-40B4-BE49-F238E27FC236}">
                <a16:creationId xmlns:a16="http://schemas.microsoft.com/office/drawing/2014/main" id="{1F25DB36-27FF-D58D-0710-681817C05157}"/>
              </a:ext>
            </a:extLst>
          </p:cNvPr>
          <p:cNvCxnSpPr>
            <a:cxnSpLocks noChangeShapeType="1"/>
            <a:stCxn id="19461" idx="6"/>
          </p:cNvCxnSpPr>
          <p:nvPr/>
        </p:nvCxnSpPr>
        <p:spPr bwMode="auto">
          <a:xfrm>
            <a:off x="2667000" y="2286000"/>
            <a:ext cx="1676400" cy="6858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463" name="AutoShape 12">
            <a:extLst>
              <a:ext uri="{FF2B5EF4-FFF2-40B4-BE49-F238E27FC236}">
                <a16:creationId xmlns:a16="http://schemas.microsoft.com/office/drawing/2014/main" id="{3910B003-6EBF-6389-8BFA-15FFA8800486}"/>
              </a:ext>
            </a:extLst>
          </p:cNvPr>
          <p:cNvCxnSpPr>
            <a:cxnSpLocks noChangeShapeType="1"/>
          </p:cNvCxnSpPr>
          <p:nvPr/>
        </p:nvCxnSpPr>
        <p:spPr bwMode="auto">
          <a:xfrm>
            <a:off x="3581400" y="2971800"/>
            <a:ext cx="1676400" cy="6858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464" name="AutoShape 13">
            <a:extLst>
              <a:ext uri="{FF2B5EF4-FFF2-40B4-BE49-F238E27FC236}">
                <a16:creationId xmlns:a16="http://schemas.microsoft.com/office/drawing/2014/main" id="{FC82E86A-9023-B46E-9F60-DE0ED7985B3F}"/>
              </a:ext>
            </a:extLst>
          </p:cNvPr>
          <p:cNvCxnSpPr>
            <a:cxnSpLocks noChangeShapeType="1"/>
          </p:cNvCxnSpPr>
          <p:nvPr/>
        </p:nvCxnSpPr>
        <p:spPr bwMode="auto">
          <a:xfrm>
            <a:off x="4495800" y="3657600"/>
            <a:ext cx="1676400" cy="6858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465" name="AutoShape 15">
            <a:extLst>
              <a:ext uri="{FF2B5EF4-FFF2-40B4-BE49-F238E27FC236}">
                <a16:creationId xmlns:a16="http://schemas.microsoft.com/office/drawing/2014/main" id="{9EC1C7B9-AF0C-8B1F-031C-C498F1004D96}"/>
              </a:ext>
            </a:extLst>
          </p:cNvPr>
          <p:cNvCxnSpPr>
            <a:cxnSpLocks noChangeShapeType="1"/>
          </p:cNvCxnSpPr>
          <p:nvPr/>
        </p:nvCxnSpPr>
        <p:spPr bwMode="auto">
          <a:xfrm>
            <a:off x="5334000" y="4343400"/>
            <a:ext cx="1676400" cy="685800"/>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6" name="Line 17">
            <a:extLst>
              <a:ext uri="{FF2B5EF4-FFF2-40B4-BE49-F238E27FC236}">
                <a16:creationId xmlns:a16="http://schemas.microsoft.com/office/drawing/2014/main" id="{94306971-7D7A-D976-8FE0-E8309FEFA686}"/>
              </a:ext>
            </a:extLst>
          </p:cNvPr>
          <p:cNvSpPr>
            <a:spLocks noChangeShapeType="1"/>
          </p:cNvSpPr>
          <p:nvPr/>
        </p:nvSpPr>
        <p:spPr bwMode="auto">
          <a:xfrm>
            <a:off x="7010400" y="5029200"/>
            <a:ext cx="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282" name="Text Box 18">
            <a:extLst>
              <a:ext uri="{FF2B5EF4-FFF2-40B4-BE49-F238E27FC236}">
                <a16:creationId xmlns:a16="http://schemas.microsoft.com/office/drawing/2014/main" id="{D477F179-05E7-C78C-7AD1-09B2B957A0D8}"/>
              </a:ext>
            </a:extLst>
          </p:cNvPr>
          <p:cNvSpPr txBox="1">
            <a:spLocks noChangeArrowheads="1"/>
          </p:cNvSpPr>
          <p:nvPr/>
        </p:nvSpPr>
        <p:spPr bwMode="auto">
          <a:xfrm>
            <a:off x="2590800" y="1916113"/>
            <a:ext cx="1319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Stabilizzazione</a:t>
            </a:r>
          </a:p>
        </p:txBody>
      </p:sp>
      <p:sp>
        <p:nvSpPr>
          <p:cNvPr id="11283" name="Text Box 19">
            <a:extLst>
              <a:ext uri="{FF2B5EF4-FFF2-40B4-BE49-F238E27FC236}">
                <a16:creationId xmlns:a16="http://schemas.microsoft.com/office/drawing/2014/main" id="{29034614-8F38-03F5-86F2-12DD8FD69FFE}"/>
              </a:ext>
            </a:extLst>
          </p:cNvPr>
          <p:cNvSpPr txBox="1">
            <a:spLocks noChangeArrowheads="1"/>
          </p:cNvSpPr>
          <p:nvPr/>
        </p:nvSpPr>
        <p:spPr bwMode="auto">
          <a:xfrm>
            <a:off x="3508375" y="2667000"/>
            <a:ext cx="3644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Omogeneizzazione/trattamenti pre-estrazione</a:t>
            </a:r>
          </a:p>
        </p:txBody>
      </p:sp>
      <p:sp>
        <p:nvSpPr>
          <p:cNvPr id="11284" name="Text Box 20">
            <a:extLst>
              <a:ext uri="{FF2B5EF4-FFF2-40B4-BE49-F238E27FC236}">
                <a16:creationId xmlns:a16="http://schemas.microsoft.com/office/drawing/2014/main" id="{53A25DB2-2682-245B-9B60-06BA6513CBD7}"/>
              </a:ext>
            </a:extLst>
          </p:cNvPr>
          <p:cNvSpPr txBox="1">
            <a:spLocks noChangeArrowheads="1"/>
          </p:cNvSpPr>
          <p:nvPr/>
        </p:nvSpPr>
        <p:spPr bwMode="auto">
          <a:xfrm>
            <a:off x="4419600" y="3352800"/>
            <a:ext cx="10398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Estrazione </a:t>
            </a:r>
          </a:p>
        </p:txBody>
      </p:sp>
      <p:sp>
        <p:nvSpPr>
          <p:cNvPr id="11285" name="Text Box 21">
            <a:extLst>
              <a:ext uri="{FF2B5EF4-FFF2-40B4-BE49-F238E27FC236}">
                <a16:creationId xmlns:a16="http://schemas.microsoft.com/office/drawing/2014/main" id="{255BF293-E5CE-FC28-2280-FE33334CBCA6}"/>
              </a:ext>
            </a:extLst>
          </p:cNvPr>
          <p:cNvSpPr txBox="1">
            <a:spLocks noChangeArrowheads="1"/>
          </p:cNvSpPr>
          <p:nvPr/>
        </p:nvSpPr>
        <p:spPr bwMode="auto">
          <a:xfrm>
            <a:off x="5334000" y="4038600"/>
            <a:ext cx="12795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400" b="1">
                <a:solidFill>
                  <a:srgbClr val="000000"/>
                </a:solidFill>
                <a:latin typeface="Times New Roman" panose="02020603050405020304" pitchFamily="18" charset="0"/>
              </a:rPr>
              <a:t>Purificazione  </a:t>
            </a:r>
          </a:p>
        </p:txBody>
      </p:sp>
      <p:sp>
        <p:nvSpPr>
          <p:cNvPr id="11286" name="Text Box 22">
            <a:extLst>
              <a:ext uri="{FF2B5EF4-FFF2-40B4-BE49-F238E27FC236}">
                <a16:creationId xmlns:a16="http://schemas.microsoft.com/office/drawing/2014/main" id="{C53EC863-F0F9-C51D-E6CF-7BC69484335E}"/>
              </a:ext>
            </a:extLst>
          </p:cNvPr>
          <p:cNvSpPr txBox="1">
            <a:spLocks noChangeArrowheads="1"/>
          </p:cNvSpPr>
          <p:nvPr/>
        </p:nvSpPr>
        <p:spPr bwMode="auto">
          <a:xfrm>
            <a:off x="6248400" y="4724400"/>
            <a:ext cx="806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400" b="1">
                <a:solidFill/>
                <a:latin typeface="Times New Roman" panose="02020603050405020304" pitchFamily="18" charset="0"/>
              </a:rPr>
              <a:t>Analisi  </a:t>
            </a:r>
          </a:p>
        </p:txBody>
      </p:sp>
      <p:sp>
        <p:nvSpPr>
          <p:cNvPr id="11287" name="Text Box 23">
            <a:extLst>
              <a:ext uri="{FF2B5EF4-FFF2-40B4-BE49-F238E27FC236}">
                <a16:creationId xmlns:a16="http://schemas.microsoft.com/office/drawing/2014/main" id="{81583D27-77FF-3897-F58F-9488EDDDC613}"/>
              </a:ext>
            </a:extLst>
          </p:cNvPr>
          <p:cNvSpPr txBox="1">
            <a:spLocks noChangeArrowheads="1"/>
          </p:cNvSpPr>
          <p:nvPr/>
        </p:nvSpPr>
        <p:spPr bwMode="auto">
          <a:xfrm>
            <a:off x="7162800" y="5181600"/>
            <a:ext cx="17748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it-IT" altLang="it-IT" sz="1400" b="1">
                <a:solidFill>
                  <a:srgbClr val="000000"/>
                </a:solidFill>
                <a:latin typeface="Times New Roman" panose="02020603050405020304" pitchFamily="18" charset="0"/>
              </a:rPr>
              <a:t>Calcoli/refertazione  </a:t>
            </a:r>
          </a:p>
        </p:txBody>
      </p:sp>
      <p:sp>
        <p:nvSpPr>
          <p:cNvPr id="2" name="Ovale 1">
            <a:extLst>
              <a:ext uri="{FF2B5EF4-FFF2-40B4-BE49-F238E27FC236}">
                <a16:creationId xmlns:a16="http://schemas.microsoft.com/office/drawing/2014/main" id="{217928C3-DE18-925C-2EAE-A18556C943F9}"/>
              </a:ext>
            </a:extLst>
          </p:cNvPr>
          <p:cNvSpPr/>
          <p:nvPr/>
        </p:nvSpPr>
        <p:spPr>
          <a:xfrm>
            <a:off x="6096000" y="4524375"/>
            <a:ext cx="1035050" cy="685800"/>
          </a:xfrm>
          <a:prstGeom prst="ellipse">
            <a:avLst/>
          </a:prstGeom>
          <a:solidFill>
            <a:srgbClr val="FF0000">
              <a:alpha val="36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82"/>
                                        </p:tgtEl>
                                        <p:attrNameLst>
                                          <p:attrName>style.visibility</p:attrName>
                                        </p:attrNameLst>
                                      </p:cBhvr>
                                      <p:to>
                                        <p:strVal val="visible"/>
                                      </p:to>
                                    </p:set>
                                    <p:animEffect transition="in" filter="dissolve">
                                      <p:cBhvr>
                                        <p:cTn id="7" dur="500"/>
                                        <p:tgtEl>
                                          <p:spTgt spid="11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283"/>
                                        </p:tgtEl>
                                        <p:attrNameLst>
                                          <p:attrName>style.visibility</p:attrName>
                                        </p:attrNameLst>
                                      </p:cBhvr>
                                      <p:to>
                                        <p:strVal val="visible"/>
                                      </p:to>
                                    </p:set>
                                    <p:animEffect transition="in" filter="dissolve">
                                      <p:cBhvr>
                                        <p:cTn id="12" dur="500"/>
                                        <p:tgtEl>
                                          <p:spTgt spid="112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1284"/>
                                        </p:tgtEl>
                                        <p:attrNameLst>
                                          <p:attrName>style.visibility</p:attrName>
                                        </p:attrNameLst>
                                      </p:cBhvr>
                                      <p:to>
                                        <p:strVal val="visible"/>
                                      </p:to>
                                    </p:set>
                                    <p:animEffect transition="in" filter="dissolve">
                                      <p:cBhvr>
                                        <p:cTn id="17" dur="500"/>
                                        <p:tgtEl>
                                          <p:spTgt spid="1128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1285"/>
                                        </p:tgtEl>
                                        <p:attrNameLst>
                                          <p:attrName>style.visibility</p:attrName>
                                        </p:attrNameLst>
                                      </p:cBhvr>
                                      <p:to>
                                        <p:strVal val="visible"/>
                                      </p:to>
                                    </p:set>
                                    <p:animEffect transition="in" filter="dissolve">
                                      <p:cBhvr>
                                        <p:cTn id="22" dur="500"/>
                                        <p:tgtEl>
                                          <p:spTgt spid="1128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1286"/>
                                        </p:tgtEl>
                                        <p:attrNameLst>
                                          <p:attrName>style.visibility</p:attrName>
                                        </p:attrNameLst>
                                      </p:cBhvr>
                                      <p:to>
                                        <p:strVal val="visible"/>
                                      </p:to>
                                    </p:set>
                                    <p:animEffect transition="in" filter="dissolve">
                                      <p:cBhvr>
                                        <p:cTn id="27" dur="500"/>
                                        <p:tgtEl>
                                          <p:spTgt spid="1128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1287"/>
                                        </p:tgtEl>
                                        <p:attrNameLst>
                                          <p:attrName>style.visibility</p:attrName>
                                        </p:attrNameLst>
                                      </p:cBhvr>
                                      <p:to>
                                        <p:strVal val="visible"/>
                                      </p:to>
                                    </p:set>
                                    <p:animEffect transition="in" filter="dissolve">
                                      <p:cBhvr>
                                        <p:cTn id="32" dur="500"/>
                                        <p:tgtEl>
                                          <p:spTgt spid="11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2" grpId="0"/>
      <p:bldP spid="11283" grpId="0"/>
      <p:bldP spid="11284" grpId="0"/>
      <p:bldP spid="11285" grpId="0"/>
      <p:bldP spid="11286" grpId="0"/>
      <p:bldP spid="1128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C90AFD4-FB54-E818-2D04-7D6E26A5E142}"/>
              </a:ext>
            </a:extLst>
          </p:cNvPr>
          <p:cNvSpPr>
            <a:spLocks noGrp="1" noChangeArrowheads="1"/>
          </p:cNvSpPr>
          <p:nvPr>
            <p:ph type="title"/>
          </p:nvPr>
        </p:nvSpPr>
        <p:spPr>
          <a:xfrm>
            <a:off x="0" y="76200"/>
            <a:ext cx="9220200" cy="1596177"/>
          </a:xfrm>
        </p:spPr>
        <p:txBody>
          <a:bodyPr>
            <a:normAutofit/>
          </a:bodyPr>
          <a:lstStyle/>
          <a:p>
            <a:pPr algn="l" eaLnBrk="1" hangingPunct="1"/>
            <a:r>
              <a:rPr lang="it-IT" altLang="it-IT" sz="2400" dirty="0">
                <a:solidFill>
                  <a:srgbClr val="1F4D3D"/>
                </a:solidFill>
                <a:latin typeface="Arial" panose="020B0604020202020204" pitchFamily="34" charset="0"/>
                <a:cs typeface="Arial" panose="020B0604020202020204" pitchFamily="34" charset="0"/>
              </a:rPr>
              <a:t>Il processo analitico: dal campione al risultato</a:t>
            </a:r>
          </a:p>
        </p:txBody>
      </p:sp>
      <p:sp>
        <p:nvSpPr>
          <p:cNvPr id="20483" name="Rectangle 3">
            <a:extLst>
              <a:ext uri="{FF2B5EF4-FFF2-40B4-BE49-F238E27FC236}">
                <a16:creationId xmlns:a16="http://schemas.microsoft.com/office/drawing/2014/main" id="{BBCC9AE6-E20B-79FF-311C-7C1B51C570DB}"/>
              </a:ext>
            </a:extLst>
          </p:cNvPr>
          <p:cNvSpPr>
            <a:spLocks noGrp="1" noChangeArrowheads="1"/>
          </p:cNvSpPr>
          <p:nvPr>
            <p:ph idx="1"/>
          </p:nvPr>
        </p:nvSpPr>
        <p:spPr>
          <a:xfrm>
            <a:off x="533400" y="1639720"/>
            <a:ext cx="7772400" cy="4530725"/>
          </a:xfrm>
        </p:spPr>
        <p:txBody>
          <a:bodyPr/>
          <a:lstStyle/>
          <a:p>
            <a:pPr eaLnBrk="1" hangingPunct="1"/>
            <a:r>
              <a:rPr lang="it-IT" altLang="it-IT" dirty="0">
                <a:solidFill>
                  <a:srgbClr val="000000"/>
                </a:solidFill>
                <a:latin typeface="Arial" panose="020B0604020202020204" pitchFamily="34" charset="0"/>
                <a:cs typeface="Arial" panose="020B0604020202020204" pitchFamily="34" charset="0"/>
              </a:rPr>
              <a:t>Stabilizzazione</a:t>
            </a:r>
          </a:p>
          <a:p>
            <a:pPr lvl="1" eaLnBrk="1" hangingPunct="1"/>
            <a:r>
              <a:rPr lang="it-IT" altLang="it-IT" dirty="0">
                <a:solidFill>
                  <a:srgbClr val="000000"/>
                </a:solidFill>
                <a:latin typeface="Arial" panose="020B0604020202020204" pitchFamily="34" charset="0"/>
                <a:cs typeface="Arial" panose="020B0604020202020204" pitchFamily="34" charset="0"/>
              </a:rPr>
              <a:t>Fattori che possono influenzare la stabilità dell’analita:</a:t>
            </a:r>
          </a:p>
          <a:p>
            <a:pPr lvl="2" eaLnBrk="1" hangingPunct="1"/>
            <a:r>
              <a:rPr lang="it-IT" altLang="it-IT" dirty="0">
                <a:solidFill>
                  <a:srgbClr val="000000"/>
                </a:solidFill>
                <a:latin typeface="Arial" panose="020B0604020202020204" pitchFamily="34" charset="0"/>
                <a:cs typeface="Arial" panose="020B0604020202020204" pitchFamily="34" charset="0"/>
              </a:rPr>
              <a:t>Ossigeno</a:t>
            </a:r>
          </a:p>
          <a:p>
            <a:pPr lvl="2" eaLnBrk="1" hangingPunct="1"/>
            <a:r>
              <a:rPr lang="it-IT" altLang="it-IT" dirty="0">
                <a:solidFill>
                  <a:srgbClr val="000000"/>
                </a:solidFill>
                <a:latin typeface="Arial" panose="020B0604020202020204" pitchFamily="34" charset="0"/>
                <a:cs typeface="Arial" panose="020B0604020202020204" pitchFamily="34" charset="0"/>
              </a:rPr>
              <a:t>Luce</a:t>
            </a:r>
          </a:p>
          <a:p>
            <a:pPr lvl="2" eaLnBrk="1" hangingPunct="1"/>
            <a:r>
              <a:rPr lang="it-IT" altLang="it-IT" dirty="0">
                <a:solidFill>
                  <a:srgbClr val="000000"/>
                </a:solidFill>
                <a:latin typeface="Arial" panose="020B0604020202020204" pitchFamily="34" charset="0"/>
                <a:cs typeface="Arial" panose="020B0604020202020204" pitchFamily="34" charset="0"/>
              </a:rPr>
              <a:t>Enzimi endogeni</a:t>
            </a:r>
          </a:p>
          <a:p>
            <a:pPr lvl="2" eaLnBrk="1" hangingPunct="1"/>
            <a:r>
              <a:rPr lang="it-IT" altLang="it-IT" dirty="0">
                <a:solidFill>
                  <a:srgbClr val="000000"/>
                </a:solidFill>
                <a:latin typeface="Arial" panose="020B0604020202020204" pitchFamily="34" charset="0"/>
                <a:cs typeface="Arial" panose="020B0604020202020204" pitchFamily="34" charset="0"/>
              </a:rPr>
              <a:t>Contaminazione microbica</a:t>
            </a:r>
          </a:p>
          <a:p>
            <a:pPr lvl="3" eaLnBrk="1" hangingPunct="1"/>
            <a:r>
              <a:rPr lang="it-IT" altLang="it-IT" dirty="0">
                <a:solidFill>
                  <a:srgbClr val="000000"/>
                </a:solidFill>
                <a:latin typeface="Arial" panose="020B0604020202020204" pitchFamily="34" charset="0"/>
                <a:cs typeface="Arial" panose="020B0604020202020204" pitchFamily="34" charset="0"/>
              </a:rPr>
              <a:t>La temperatura può influenzare tutti gli agenti indicati</a:t>
            </a:r>
          </a:p>
          <a:p>
            <a:pPr marL="457200" lvl="1" indent="0" eaLnBrk="1" hangingPunct="1">
              <a:buNone/>
            </a:pPr>
            <a:endParaRPr lang="it-IT" altLang="it-IT" dirty="0">
              <a:latin typeface="Arial" panose="020B0604020202020204" pitchFamily="34" charset="0"/>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2505FCD-817C-ED0B-5F5A-B9F7AED9E19E}"/>
              </a:ext>
            </a:extLst>
          </p:cNvPr>
          <p:cNvSpPr>
            <a:spLocks noGrp="1" noChangeArrowheads="1"/>
          </p:cNvSpPr>
          <p:nvPr>
            <p:ph type="title"/>
          </p:nvPr>
        </p:nvSpPr>
        <p:spPr>
          <a:xfrm>
            <a:off x="0" y="0"/>
            <a:ext cx="8686800" cy="1596177"/>
          </a:xfrm>
        </p:spPr>
        <p:txBody>
          <a:bodyPr>
            <a:normAutofit/>
          </a:bodyPr>
          <a:lstStyle/>
          <a:p>
            <a:pPr algn="l" eaLnBrk="1" hangingPunct="1"/>
            <a:r>
              <a:rPr lang="it-IT" altLang="it-IT" sz="2400" b="1" dirty="0">
                <a:solidFill>
                  <a:srgbClr val="1F4D3D"/>
                </a:solidFill>
              </a:rPr>
              <a:t>Il processo analitico: dal campione al risultato</a:t>
            </a:r>
          </a:p>
        </p:txBody>
      </p:sp>
      <p:sp>
        <p:nvSpPr>
          <p:cNvPr id="21507" name="Rectangle 3">
            <a:extLst>
              <a:ext uri="{FF2B5EF4-FFF2-40B4-BE49-F238E27FC236}">
                <a16:creationId xmlns:a16="http://schemas.microsoft.com/office/drawing/2014/main" id="{1C76A9C2-75A1-5A64-9CD7-B47607EF26F9}"/>
              </a:ext>
            </a:extLst>
          </p:cNvPr>
          <p:cNvSpPr>
            <a:spLocks noGrp="1" noChangeArrowheads="1"/>
          </p:cNvSpPr>
          <p:nvPr>
            <p:ph idx="1"/>
          </p:nvPr>
        </p:nvSpPr>
        <p:spPr>
          <a:xfrm>
            <a:off x="914400" y="1793875"/>
            <a:ext cx="7772400" cy="4530725"/>
          </a:xfrm>
        </p:spPr>
        <p:txBody>
          <a:bodyPr/>
          <a:lstStyle/>
          <a:p>
            <a:pPr eaLnBrk="1" hangingPunct="1"/>
            <a:r>
              <a:rPr lang="it-IT" altLang="it-IT" dirty="0">
                <a:solidFill>
                  <a:srgbClr val="000000"/>
                </a:solidFill>
                <a:latin typeface="Arial" panose="020B0604020202020204" pitchFamily="34" charset="0"/>
                <a:cs typeface="Arial" panose="020B0604020202020204" pitchFamily="34" charset="0"/>
              </a:rPr>
              <a:t>Omogeneizzazione/trattamenti </a:t>
            </a:r>
            <a:r>
              <a:rPr lang="it-IT" altLang="it-IT" dirty="0" err="1">
                <a:solidFill>
                  <a:srgbClr val="000000"/>
                </a:solidFill>
                <a:latin typeface="Arial" panose="020B0604020202020204" pitchFamily="34" charset="0"/>
                <a:cs typeface="Arial" panose="020B0604020202020204" pitchFamily="34" charset="0"/>
              </a:rPr>
              <a:t>pre</a:t>
            </a:r>
            <a:r>
              <a:rPr lang="it-IT" altLang="it-IT" dirty="0">
                <a:solidFill>
                  <a:srgbClr val="000000"/>
                </a:solidFill>
                <a:latin typeface="Arial" panose="020B0604020202020204" pitchFamily="34" charset="0"/>
                <a:cs typeface="Arial" panose="020B0604020202020204" pitchFamily="34" charset="0"/>
              </a:rPr>
              <a:t>-estrazione</a:t>
            </a:r>
          </a:p>
          <a:p>
            <a:pPr lvl="1" eaLnBrk="1" hangingPunct="1">
              <a:spcBef>
                <a:spcPct val="10000"/>
              </a:spcBef>
            </a:pPr>
            <a:r>
              <a:rPr lang="it-IT" altLang="it-IT" dirty="0">
                <a:solidFill>
                  <a:srgbClr val="000000"/>
                </a:solidFill>
                <a:latin typeface="Arial" panose="020B0604020202020204" pitchFamily="34" charset="0"/>
                <a:cs typeface="Arial" panose="020B0604020202020204" pitchFamily="34" charset="0"/>
              </a:rPr>
              <a:t>Obiettivi:</a:t>
            </a:r>
          </a:p>
          <a:p>
            <a:pPr lvl="2" eaLnBrk="1" hangingPunct="1">
              <a:spcBef>
                <a:spcPct val="10000"/>
              </a:spcBef>
            </a:pPr>
            <a:r>
              <a:rPr lang="it-IT" altLang="it-IT" dirty="0">
                <a:solidFill>
                  <a:srgbClr val="000000"/>
                </a:solidFill>
                <a:latin typeface="Arial" panose="020B0604020202020204" pitchFamily="34" charset="0"/>
                <a:cs typeface="Arial" panose="020B0604020202020204" pitchFamily="34" charset="0"/>
              </a:rPr>
              <a:t>Rendere omogenee matrici disomogenee</a:t>
            </a:r>
          </a:p>
          <a:p>
            <a:pPr lvl="2" eaLnBrk="1" hangingPunct="1">
              <a:spcBef>
                <a:spcPct val="10000"/>
              </a:spcBef>
            </a:pPr>
            <a:r>
              <a:rPr lang="it-IT" altLang="it-IT" dirty="0">
                <a:solidFill>
                  <a:srgbClr val="000000"/>
                </a:solidFill>
                <a:latin typeface="Arial" panose="020B0604020202020204" pitchFamily="34" charset="0"/>
                <a:cs typeface="Arial" panose="020B0604020202020204" pitchFamily="34" charset="0"/>
              </a:rPr>
              <a:t>Rendere disponibile l’analita al solvente di estrazione</a:t>
            </a:r>
          </a:p>
        </p:txBody>
      </p:sp>
      <p:sp>
        <p:nvSpPr>
          <p:cNvPr id="21508" name="Rectangle 5">
            <a:extLst>
              <a:ext uri="{FF2B5EF4-FFF2-40B4-BE49-F238E27FC236}">
                <a16:creationId xmlns:a16="http://schemas.microsoft.com/office/drawing/2014/main" id="{F004A57A-2AE3-BA91-EF2C-F3B08183E1BA}"/>
              </a:ext>
            </a:extLst>
          </p:cNvPr>
          <p:cNvSpPr>
            <a:spLocks noChangeArrowheads="1"/>
          </p:cNvSpPr>
          <p:nvPr/>
        </p:nvSpPr>
        <p:spPr bwMode="auto">
          <a:xfrm>
            <a:off x="914400" y="3546475"/>
            <a:ext cx="7772400"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pPr>
            <a:r>
              <a:rPr lang="it-IT" altLang="it-IT">
                <a:solidFill>
                  <a:srgbClr val="000000"/>
                </a:solidFill>
                <a:latin typeface="Times New Roman" panose="02020603050405020304" pitchFamily="18" charset="0"/>
              </a:rPr>
              <a:t> Metodi:</a:t>
            </a:r>
          </a:p>
          <a:p>
            <a:pPr lvl="2" eaLnBrk="1" hangingPunct="1">
              <a:spcBef>
                <a:spcPct val="10000"/>
              </a:spcBef>
            </a:pPr>
            <a:r>
              <a:rPr lang="it-IT" altLang="it-IT">
                <a:solidFill>
                  <a:srgbClr val="000000"/>
                </a:solidFill>
                <a:latin typeface="Times New Roman" panose="02020603050405020304" pitchFamily="18" charset="0"/>
              </a:rPr>
              <a:t> trattamenti meccanici</a:t>
            </a:r>
          </a:p>
          <a:p>
            <a:pPr lvl="3" eaLnBrk="1" hangingPunct="1">
              <a:spcBef>
                <a:spcPct val="10000"/>
              </a:spcBef>
              <a:buClr>
                <a:schemeClr val="folHlink"/>
              </a:buClr>
              <a:buSzPct val="55000"/>
              <a:buFont typeface="Wingdings" pitchFamily="2" charset="2"/>
              <a:buChar char="n"/>
            </a:pPr>
            <a:r>
              <a:rPr lang="it-IT" altLang="it-IT" sz="2300">
                <a:solidFill>
                  <a:srgbClr val="000000"/>
                </a:solidFill>
                <a:latin typeface="Times New Roman" panose="02020603050405020304" pitchFamily="18" charset="0"/>
              </a:rPr>
              <a:t> Mescolamento</a:t>
            </a:r>
          </a:p>
          <a:p>
            <a:pPr lvl="3" eaLnBrk="1" hangingPunct="1">
              <a:spcBef>
                <a:spcPct val="10000"/>
              </a:spcBef>
              <a:buClr>
                <a:schemeClr val="folHlink"/>
              </a:buClr>
              <a:buSzPct val="55000"/>
              <a:buFont typeface="Wingdings" pitchFamily="2" charset="2"/>
              <a:buChar char="n"/>
            </a:pPr>
            <a:r>
              <a:rPr lang="it-IT" altLang="it-IT" sz="2300">
                <a:solidFill>
                  <a:srgbClr val="000000"/>
                </a:solidFill>
                <a:latin typeface="Times New Roman" panose="02020603050405020304" pitchFamily="18" charset="0"/>
              </a:rPr>
              <a:t> Triturazione </a:t>
            </a:r>
          </a:p>
        </p:txBody>
      </p:sp>
      <p:sp>
        <p:nvSpPr>
          <p:cNvPr id="21509" name="Rectangle 6">
            <a:extLst>
              <a:ext uri="{FF2B5EF4-FFF2-40B4-BE49-F238E27FC236}">
                <a16:creationId xmlns:a16="http://schemas.microsoft.com/office/drawing/2014/main" id="{3F8B2474-8283-34C6-1143-CEE149221B83}"/>
              </a:ext>
            </a:extLst>
          </p:cNvPr>
          <p:cNvSpPr>
            <a:spLocks noChangeArrowheads="1"/>
          </p:cNvSpPr>
          <p:nvPr/>
        </p:nvSpPr>
        <p:spPr bwMode="auto">
          <a:xfrm>
            <a:off x="914400" y="5253038"/>
            <a:ext cx="7772400"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pPr>
            <a:r>
              <a:rPr lang="it-IT" altLang="it-IT">
                <a:solidFill>
                  <a:srgbClr val="000000"/>
                </a:solidFill>
                <a:latin typeface="Times New Roman" panose="02020603050405020304" pitchFamily="18" charset="0"/>
              </a:rPr>
              <a:t> Problematiche: </a:t>
            </a:r>
          </a:p>
          <a:p>
            <a:pPr lvl="2" eaLnBrk="1" hangingPunct="1">
              <a:spcBef>
                <a:spcPct val="10000"/>
              </a:spcBef>
            </a:pPr>
            <a:r>
              <a:rPr lang="it-IT" altLang="it-IT">
                <a:solidFill>
                  <a:srgbClr val="000000"/>
                </a:solidFill>
                <a:latin typeface="Times New Roman" panose="02020603050405020304" pitchFamily="18" charset="0"/>
              </a:rPr>
              <a:t> Instabilità dell’analita (O</a:t>
            </a:r>
            <a:r>
              <a:rPr lang="it-IT" altLang="it-IT" baseline="-25000">
                <a:solidFill>
                  <a:srgbClr val="000000"/>
                </a:solidFill>
                <a:latin typeface="Times New Roman" panose="02020603050405020304" pitchFamily="18" charset="0"/>
              </a:rPr>
              <a:t>2</a:t>
            </a:r>
            <a:r>
              <a:rPr lang="it-IT" altLang="it-IT">
                <a:solidFill>
                  <a:srgbClr val="000000"/>
                </a:solidFill>
                <a:latin typeface="Times New Roman" panose="02020603050405020304" pitchFamily="18" charset="0"/>
              </a:rPr>
              <a:t>, temperatura, enzimi)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19CD38FD-7D9C-B192-D230-A416AD5B192E}"/>
              </a:ext>
            </a:extLst>
          </p:cNvPr>
          <p:cNvSpPr>
            <a:spLocks noGrp="1" noChangeArrowheads="1"/>
          </p:cNvSpPr>
          <p:nvPr>
            <p:ph idx="1"/>
          </p:nvPr>
        </p:nvSpPr>
        <p:spPr>
          <a:xfrm>
            <a:off x="228600" y="1273175"/>
            <a:ext cx="7772400" cy="2092325"/>
          </a:xfrm>
        </p:spPr>
        <p:txBody>
          <a:bodyPr/>
          <a:lstStyle/>
          <a:p>
            <a:pPr eaLnBrk="1" hangingPunct="1"/>
            <a:r>
              <a:rPr lang="it-IT" altLang="it-IT" dirty="0">
                <a:solidFill>
                  <a:srgbClr val="000000"/>
                </a:solidFill>
                <a:latin typeface="Arial" panose="020B0604020202020204" pitchFamily="34" charset="0"/>
                <a:cs typeface="Arial" panose="020B0604020202020204" pitchFamily="34" charset="0"/>
              </a:rPr>
              <a:t>Estrazione</a:t>
            </a:r>
          </a:p>
          <a:p>
            <a:pPr lvl="1" eaLnBrk="1" hangingPunct="1">
              <a:spcBef>
                <a:spcPct val="10000"/>
              </a:spcBef>
            </a:pPr>
            <a:r>
              <a:rPr lang="it-IT" altLang="it-IT" dirty="0">
                <a:solidFill>
                  <a:srgbClr val="000000"/>
                </a:solidFill>
                <a:latin typeface="Arial" panose="020B0604020202020204" pitchFamily="34" charset="0"/>
                <a:cs typeface="Arial" panose="020B0604020202020204" pitchFamily="34" charset="0"/>
              </a:rPr>
              <a:t>Separazione dell’analita da matrice e interferenti:</a:t>
            </a:r>
          </a:p>
          <a:p>
            <a:pPr lvl="2" eaLnBrk="1" hangingPunct="1">
              <a:spcBef>
                <a:spcPct val="10000"/>
              </a:spcBef>
            </a:pPr>
            <a:r>
              <a:rPr lang="it-IT" altLang="it-IT" dirty="0">
                <a:solidFill>
                  <a:srgbClr val="000000"/>
                </a:solidFill>
                <a:latin typeface="Arial" panose="020B0604020202020204" pitchFamily="34" charset="0"/>
                <a:cs typeface="Arial" panose="020B0604020202020204" pitchFamily="34" charset="0"/>
              </a:rPr>
              <a:t>Obiettivo:</a:t>
            </a:r>
          </a:p>
          <a:p>
            <a:pPr lvl="3" eaLnBrk="1" hangingPunct="1">
              <a:spcBef>
                <a:spcPct val="10000"/>
              </a:spcBef>
            </a:pPr>
            <a:r>
              <a:rPr lang="it-IT" altLang="it-IT" dirty="0">
                <a:solidFill>
                  <a:srgbClr val="000000"/>
                </a:solidFill>
                <a:latin typeface="Arial" panose="020B0604020202020204" pitchFamily="34" charset="0"/>
                <a:cs typeface="Arial" panose="020B0604020202020204" pitchFamily="34" charset="0"/>
              </a:rPr>
              <a:t>Recupero quantitativo dell’analita in assenza di interferenti</a:t>
            </a:r>
          </a:p>
        </p:txBody>
      </p:sp>
      <p:sp>
        <p:nvSpPr>
          <p:cNvPr id="22532" name="Rectangle 5">
            <a:extLst>
              <a:ext uri="{FF2B5EF4-FFF2-40B4-BE49-F238E27FC236}">
                <a16:creationId xmlns:a16="http://schemas.microsoft.com/office/drawing/2014/main" id="{86FD76ED-A678-0BD5-0F63-01619E55E1FA}"/>
              </a:ext>
            </a:extLst>
          </p:cNvPr>
          <p:cNvSpPr>
            <a:spLocks noChangeArrowheads="1"/>
          </p:cNvSpPr>
          <p:nvPr/>
        </p:nvSpPr>
        <p:spPr bwMode="auto">
          <a:xfrm>
            <a:off x="4495800" y="4114800"/>
            <a:ext cx="3733800" cy="223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pPr>
            <a:r>
              <a:rPr lang="it-IT" altLang="it-IT">
                <a:solidFill>
                  <a:srgbClr val="000000"/>
                </a:solidFill>
              </a:rPr>
              <a:t> Metodi</a:t>
            </a:r>
          </a:p>
          <a:p>
            <a:pPr lvl="2" eaLnBrk="1" hangingPunct="1">
              <a:spcBef>
                <a:spcPct val="10000"/>
              </a:spcBef>
              <a:buClr>
                <a:schemeClr val="accent1"/>
              </a:buClr>
              <a:buSzPct val="75000"/>
            </a:pPr>
            <a:r>
              <a:rPr lang="it-IT" altLang="it-IT" sz="2600">
                <a:solidFill>
                  <a:srgbClr val="000000"/>
                </a:solidFill>
              </a:rPr>
              <a:t> Liquido Liquido</a:t>
            </a:r>
          </a:p>
          <a:p>
            <a:pPr lvl="2" eaLnBrk="1" hangingPunct="1">
              <a:spcBef>
                <a:spcPct val="10000"/>
              </a:spcBef>
              <a:buClr>
                <a:schemeClr val="accent1"/>
              </a:buClr>
              <a:buSzPct val="75000"/>
            </a:pPr>
            <a:r>
              <a:rPr lang="it-IT" altLang="it-IT" sz="2600">
                <a:solidFill>
                  <a:srgbClr val="000000"/>
                </a:solidFill>
              </a:rPr>
              <a:t> SPE</a:t>
            </a:r>
          </a:p>
          <a:p>
            <a:pPr lvl="2" eaLnBrk="1" hangingPunct="1">
              <a:spcBef>
                <a:spcPct val="10000"/>
              </a:spcBef>
              <a:buClr>
                <a:schemeClr val="accent1"/>
              </a:buClr>
              <a:buSzPct val="75000"/>
            </a:pPr>
            <a:r>
              <a:rPr lang="it-IT" altLang="it-IT" sz="2600">
                <a:solidFill>
                  <a:srgbClr val="000000"/>
                </a:solidFill>
              </a:rPr>
              <a:t> SPME</a:t>
            </a:r>
          </a:p>
          <a:p>
            <a:pPr lvl="2" eaLnBrk="1" hangingPunct="1">
              <a:spcBef>
                <a:spcPct val="10000"/>
              </a:spcBef>
              <a:buClr>
                <a:schemeClr val="accent1"/>
              </a:buClr>
              <a:buSzPct val="75000"/>
            </a:pPr>
            <a:r>
              <a:rPr lang="it-IT" altLang="it-IT" sz="2600">
                <a:solidFill>
                  <a:srgbClr val="000000"/>
                </a:solidFill>
              </a:rPr>
              <a:t>ASE </a:t>
            </a:r>
          </a:p>
        </p:txBody>
      </p:sp>
      <p:pic>
        <p:nvPicPr>
          <p:cNvPr id="22533" name="Immagine 1">
            <a:extLst>
              <a:ext uri="{FF2B5EF4-FFF2-40B4-BE49-F238E27FC236}">
                <a16:creationId xmlns:a16="http://schemas.microsoft.com/office/drawing/2014/main" id="{F7D6C13D-493B-34E5-542A-95E56EE214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638" y="3962400"/>
            <a:ext cx="3617912"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e 2">
            <a:extLst>
              <a:ext uri="{FF2B5EF4-FFF2-40B4-BE49-F238E27FC236}">
                <a16:creationId xmlns:a16="http://schemas.microsoft.com/office/drawing/2014/main" id="{68F9DAF0-7592-DC7F-E08D-30860566911F}"/>
              </a:ext>
            </a:extLst>
          </p:cNvPr>
          <p:cNvSpPr/>
          <p:nvPr/>
        </p:nvSpPr>
        <p:spPr>
          <a:xfrm>
            <a:off x="2590800" y="3822700"/>
            <a:ext cx="990600" cy="914400"/>
          </a:xfrm>
          <a:prstGeom prst="ellipse">
            <a:avLst/>
          </a:prstGeom>
          <a:solidFill>
            <a:srgbClr val="339966">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5" name="Figura a mano libera: forma 4">
            <a:extLst>
              <a:ext uri="{FF2B5EF4-FFF2-40B4-BE49-F238E27FC236}">
                <a16:creationId xmlns:a16="http://schemas.microsoft.com/office/drawing/2014/main" id="{FA8E0FC7-AA81-4022-34D8-D9713CF5EC6E}"/>
              </a:ext>
            </a:extLst>
          </p:cNvPr>
          <p:cNvSpPr/>
          <p:nvPr/>
        </p:nvSpPr>
        <p:spPr>
          <a:xfrm>
            <a:off x="2600325" y="4876800"/>
            <a:ext cx="1600200" cy="1473200"/>
          </a:xfrm>
          <a:custGeom>
            <a:avLst/>
            <a:gdLst>
              <a:gd name="connsiteX0" fmla="*/ 0 w 2286000"/>
              <a:gd name="connsiteY0" fmla="*/ 1671638 h 1671638"/>
              <a:gd name="connsiteX1" fmla="*/ 657225 w 2286000"/>
              <a:gd name="connsiteY1" fmla="*/ 528638 h 1671638"/>
              <a:gd name="connsiteX2" fmla="*/ 2071687 w 2286000"/>
              <a:gd name="connsiteY2" fmla="*/ 71438 h 1671638"/>
              <a:gd name="connsiteX3" fmla="*/ 2286000 w 2286000"/>
              <a:gd name="connsiteY3" fmla="*/ 0 h 1671638"/>
            </a:gdLst>
            <a:ahLst/>
            <a:cxnLst>
              <a:cxn ang="0">
                <a:pos x="connsiteX0" y="connsiteY0"/>
              </a:cxn>
              <a:cxn ang="0">
                <a:pos x="connsiteX1" y="connsiteY1"/>
              </a:cxn>
              <a:cxn ang="0">
                <a:pos x="connsiteX2" y="connsiteY2"/>
              </a:cxn>
              <a:cxn ang="0">
                <a:pos x="connsiteX3" y="connsiteY3"/>
              </a:cxn>
            </a:cxnLst>
            <a:rect l="l" t="t" r="r" b="b"/>
            <a:pathLst>
              <a:path w="2286000" h="1671638">
                <a:moveTo>
                  <a:pt x="0" y="1671638"/>
                </a:moveTo>
                <a:cubicBezTo>
                  <a:pt x="155972" y="1233488"/>
                  <a:pt x="311944" y="795338"/>
                  <a:pt x="657225" y="528638"/>
                </a:cubicBezTo>
                <a:cubicBezTo>
                  <a:pt x="1002506" y="261938"/>
                  <a:pt x="2071687" y="71438"/>
                  <a:pt x="2071687" y="71438"/>
                </a:cubicBezTo>
                <a:lnTo>
                  <a:pt x="2286000" y="0"/>
                </a:lnTo>
              </a:path>
            </a:pathLst>
          </a:cu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atin typeface="Arial" panose="020B0604020202020204" pitchFamily="34" charset="0"/>
              <a:cs typeface="Arial" panose="020B0604020202020204" pitchFamily="34" charset="0"/>
            </a:endParaRPr>
          </a:p>
        </p:txBody>
      </p:sp>
      <p:sp>
        <p:nvSpPr>
          <p:cNvPr id="6" name="Rectangle 2">
            <a:extLst>
              <a:ext uri="{FF2B5EF4-FFF2-40B4-BE49-F238E27FC236}">
                <a16:creationId xmlns:a16="http://schemas.microsoft.com/office/drawing/2014/main" id="{4C0244E4-FB3A-AB26-8B84-57B0FD12F15D}"/>
              </a:ext>
            </a:extLst>
          </p:cNvPr>
          <p:cNvSpPr>
            <a:spLocks noGrp="1" noChangeArrowheads="1"/>
          </p:cNvSpPr>
          <p:nvPr>
            <p:ph type="title"/>
          </p:nvPr>
        </p:nvSpPr>
        <p:spPr>
          <a:xfrm>
            <a:off x="0" y="0"/>
            <a:ext cx="8686800" cy="1596177"/>
          </a:xfrm>
        </p:spPr>
        <p:txBody>
          <a:bodyPr>
            <a:normAutofit/>
          </a:bodyPr>
          <a:lstStyle/>
          <a:p>
            <a:pPr algn="l" eaLnBrk="1" hangingPunct="1"/>
            <a:r>
              <a:rPr lang="it-IT" altLang="it-IT" sz="2400" b="1" dirty="0">
                <a:solidFill>
                  <a:srgbClr val="1F4D3D"/>
                </a:solidFill>
              </a:rPr>
              <a:t>Il processo analitico: dal campione al risultato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AA3B2ED-F09E-0E8D-E048-596562808204}"/>
              </a:ext>
            </a:extLst>
          </p:cNvPr>
          <p:cNvSpPr>
            <a:spLocks noGrp="1" noChangeArrowheads="1"/>
          </p:cNvSpPr>
          <p:nvPr>
            <p:ph type="title"/>
          </p:nvPr>
        </p:nvSpPr>
        <p:spPr>
          <a:xfrm>
            <a:off x="0" y="10886"/>
            <a:ext cx="8763000" cy="1596177"/>
          </a:xfrm>
        </p:spPr>
        <p:txBody>
          <a:bodyPr>
            <a:normAutofit/>
          </a:bodyPr>
          <a:lstStyle/>
          <a:p>
            <a:pPr algn="l" eaLnBrk="1" hangingPunct="1">
              <a:defRPr/>
            </a:pPr>
            <a:r>
              <a:rPr lang="it-IT" altLang="it-IT" sz="2400" b="1" dirty="0">
                <a:solidFill>
                  <a:srgbClr val="1F4D3D"/>
                </a:solidFill>
                <a:latin typeface="+mn-lt"/>
              </a:rPr>
              <a:t>Obiettivo dell’estrazione e della purificazione</a:t>
            </a:r>
          </a:p>
        </p:txBody>
      </p:sp>
      <p:sp>
        <p:nvSpPr>
          <p:cNvPr id="5" name="Rectangle 2">
            <a:extLst>
              <a:ext uri="{FF2B5EF4-FFF2-40B4-BE49-F238E27FC236}">
                <a16:creationId xmlns:a16="http://schemas.microsoft.com/office/drawing/2014/main" id="{AA763707-BF6D-3952-AB57-6C106003AD20}"/>
              </a:ext>
            </a:extLst>
          </p:cNvPr>
          <p:cNvSpPr txBox="1">
            <a:spLocks noChangeArrowheads="1"/>
          </p:cNvSpPr>
          <p:nvPr/>
        </p:nvSpPr>
        <p:spPr bwMode="auto">
          <a:xfrm>
            <a:off x="914400" y="3429000"/>
            <a:ext cx="7772400" cy="1143000"/>
          </a:xfrm>
          <a:prstGeom prst="rect">
            <a:avLst/>
          </a:prstGeom>
          <a:noFill/>
          <a:ln>
            <a:noFill/>
          </a:ln>
          <a:effectLst/>
        </p:spPr>
        <p:txBody>
          <a:bodyPr anchor="ct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charset="0"/>
              </a:defRPr>
            </a:lvl2pPr>
            <a:lvl3pPr algn="l" rtl="0" eaLnBrk="0" fontAlgn="base" hangingPunct="0">
              <a:spcBef>
                <a:spcPct val="0"/>
              </a:spcBef>
              <a:spcAft>
                <a:spcPct val="0"/>
              </a:spcAft>
              <a:defRPr sz="4200">
                <a:solidFill>
                  <a:schemeClr val="tx2"/>
                </a:solidFill>
                <a:latin typeface="Times New Roman" pitchFamily="18" charset="0"/>
                <a:cs typeface="Arial" charset="0"/>
              </a:defRPr>
            </a:lvl3pPr>
            <a:lvl4pPr algn="l" rtl="0" eaLnBrk="0" fontAlgn="base" hangingPunct="0">
              <a:spcBef>
                <a:spcPct val="0"/>
              </a:spcBef>
              <a:spcAft>
                <a:spcPct val="0"/>
              </a:spcAft>
              <a:defRPr sz="4200">
                <a:solidFill>
                  <a:schemeClr val="tx2"/>
                </a:solidFill>
                <a:latin typeface="Times New Roman" pitchFamily="18" charset="0"/>
                <a:cs typeface="Arial" charset="0"/>
              </a:defRPr>
            </a:lvl4pPr>
            <a:lvl5pPr algn="l" rtl="0" eaLnBrk="0" fontAlgn="base" hangingPunct="0">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a:lstStyle>
          <a:p>
            <a:pPr eaLnBrk="1" hangingPunct="1">
              <a:defRPr/>
            </a:pPr>
            <a:r>
              <a:rPr lang="it-IT" altLang="it-IT" sz="2600" kern="0" dirty="0">
                <a:solidFill>
                  <a:schemeClr val="tx1"/>
                </a:solidFill>
                <a:latin typeface="+mn-lt"/>
              </a:rPr>
              <a:t>Rimuovere in maniera selettiva </a:t>
            </a:r>
            <a:r>
              <a:rPr lang="it-IT" altLang="it-IT" sz="2600" b="1" kern="0" dirty="0">
                <a:solidFill>
                  <a:schemeClr val="tx1"/>
                </a:solidFill>
                <a:latin typeface="+mn-lt"/>
              </a:rPr>
              <a:t>ANALITA</a:t>
            </a:r>
            <a:r>
              <a:rPr lang="it-IT" altLang="it-IT" sz="2600" kern="0" dirty="0">
                <a:solidFill>
                  <a:schemeClr val="tx1"/>
                </a:solidFill>
                <a:latin typeface="+mn-lt"/>
              </a:rPr>
              <a:t> da MATRICE e INTERFERENTI</a:t>
            </a:r>
          </a:p>
          <a:p>
            <a:pPr eaLnBrk="1" hangingPunct="1">
              <a:defRPr/>
            </a:pPr>
            <a:endParaRPr lang="it-IT" altLang="it-IT" sz="2600" kern="0" dirty="0">
              <a:solidFill>
                <a:schemeClr val="tx1"/>
              </a:solidFill>
              <a:latin typeface="+mn-lt"/>
            </a:endParaRPr>
          </a:p>
          <a:p>
            <a:pPr eaLnBrk="1" hangingPunct="1">
              <a:defRPr/>
            </a:pPr>
            <a:r>
              <a:rPr lang="it-IT" altLang="it-IT" sz="2600" kern="0" dirty="0">
                <a:solidFill>
                  <a:schemeClr val="tx1"/>
                </a:solidFill>
                <a:latin typeface="+mn-lt"/>
              </a:rPr>
              <a:t>Idealmente sottoporre al metodo analitico una soluzione binaria composta da solvente e </a:t>
            </a:r>
            <a:r>
              <a:rPr lang="it-IT" altLang="it-IT" sz="2600" b="1" kern="0" dirty="0">
                <a:solidFill>
                  <a:schemeClr val="tx1"/>
                </a:solidFill>
                <a:latin typeface="+mn-lt"/>
              </a:rPr>
              <a:t>ANALITA</a:t>
            </a:r>
          </a:p>
          <a:p>
            <a:pPr eaLnBrk="1" hangingPunct="1">
              <a:defRPr/>
            </a:pPr>
            <a:endParaRPr lang="it-IT" altLang="it-IT" sz="2600" kern="0" dirty="0">
              <a:solidFill>
                <a:schemeClr val="tx1"/>
              </a:solidFill>
              <a:latin typeface="+mn-lt"/>
            </a:endParaRPr>
          </a:p>
          <a:p>
            <a:pPr eaLnBrk="1" hangingPunct="1">
              <a:defRPr/>
            </a:pPr>
            <a:r>
              <a:rPr lang="it-IT" altLang="it-IT" sz="2600" kern="0" dirty="0">
                <a:solidFill>
                  <a:schemeClr val="tx1"/>
                </a:solidFill>
                <a:latin typeface="+mn-lt"/>
              </a:rPr>
              <a:t> </a:t>
            </a:r>
            <a:r>
              <a:rPr lang="it-IT" altLang="it-IT" sz="2600" b="1" kern="0" dirty="0">
                <a:solidFill>
                  <a:schemeClr val="tx1"/>
                </a:solidFill>
                <a:latin typeface="+mn-lt"/>
              </a:rPr>
              <a:t>VANTAGGI: </a:t>
            </a:r>
          </a:p>
          <a:p>
            <a:pPr marL="457200" indent="-457200" eaLnBrk="1" hangingPunct="1">
              <a:buFont typeface="Arial" panose="020B0604020202020204" pitchFamily="34" charset="0"/>
              <a:buChar char="•"/>
              <a:defRPr/>
            </a:pPr>
            <a:r>
              <a:rPr lang="it-IT" altLang="it-IT" sz="2600" kern="0" dirty="0">
                <a:solidFill>
                  <a:schemeClr val="tx1"/>
                </a:solidFill>
                <a:latin typeface="+mn-lt"/>
              </a:rPr>
              <a:t>nessun interferente </a:t>
            </a:r>
            <a:r>
              <a:rPr lang="it-IT" altLang="it-IT" sz="2600" kern="0" dirty="0">
                <a:solidFill>
                  <a:schemeClr val="tx1"/>
                </a:solidFill>
                <a:latin typeface="+mn-lt"/>
                <a:sym typeface="Wingdings" panose="05000000000000000000" pitchFamily="2" charset="2"/>
              </a:rPr>
              <a:t> migliore accuratezza e precisione</a:t>
            </a:r>
          </a:p>
          <a:p>
            <a:pPr marL="457200" indent="-457200" eaLnBrk="1" hangingPunct="1">
              <a:buFont typeface="Arial" panose="020B0604020202020204" pitchFamily="34" charset="0"/>
              <a:buChar char="•"/>
              <a:defRPr/>
            </a:pPr>
            <a:r>
              <a:rPr lang="it-IT" altLang="it-IT" sz="2600" kern="0" dirty="0">
                <a:solidFill>
                  <a:schemeClr val="tx1"/>
                </a:solidFill>
                <a:latin typeface="+mn-lt"/>
                <a:sym typeface="Wingdings" panose="05000000000000000000" pitchFamily="2" charset="2"/>
              </a:rPr>
              <a:t>Maggiore tempo di vita della strumentazione</a:t>
            </a:r>
            <a:endParaRPr lang="it-IT" altLang="it-IT" sz="2600" kern="0" dirty="0">
              <a:solidFill>
                <a:schemeClr val="tx1"/>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grpSp>
        <p:nvGrpSpPr>
          <p:cNvPr id="24578" name="Group 5">
            <a:extLst>
              <a:ext uri="{FF2B5EF4-FFF2-40B4-BE49-F238E27FC236}">
                <a16:creationId xmlns:a16="http://schemas.microsoft.com/office/drawing/2014/main" id="{D213A340-E582-C174-F663-72CC8E204FF7}"/>
              </a:ext>
            </a:extLst>
          </p:cNvPr>
          <p:cNvGrpSpPr>
            <a:grpSpLocks/>
          </p:cNvGrpSpPr>
          <p:nvPr/>
        </p:nvGrpSpPr>
        <p:grpSpPr bwMode="auto">
          <a:xfrm>
            <a:off x="5181600" y="1752600"/>
            <a:ext cx="2974975" cy="2438400"/>
            <a:chOff x="2835" y="2895"/>
            <a:chExt cx="1000" cy="943"/>
          </a:xfrm>
        </p:grpSpPr>
        <p:pic>
          <p:nvPicPr>
            <p:cNvPr id="24600" name="Picture 6" descr="speGroup">
              <a:extLst>
                <a:ext uri="{FF2B5EF4-FFF2-40B4-BE49-F238E27FC236}">
                  <a16:creationId xmlns:a16="http://schemas.microsoft.com/office/drawing/2014/main" id="{D75870FE-71CD-AE8C-3299-D9758456B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5" y="2900"/>
              <a:ext cx="499"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1" name="Picture 7" descr="New96WellPlate">
              <a:extLst>
                <a:ext uri="{FF2B5EF4-FFF2-40B4-BE49-F238E27FC236}">
                  <a16:creationId xmlns:a16="http://schemas.microsoft.com/office/drawing/2014/main" id="{25C6C835-0919-782C-C9E3-93E608AE5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 y="3442"/>
              <a:ext cx="750" cy="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2" name="Picture 8" descr="disks">
              <a:extLst>
                <a:ext uri="{FF2B5EF4-FFF2-40B4-BE49-F238E27FC236}">
                  <a16:creationId xmlns:a16="http://schemas.microsoft.com/office/drawing/2014/main" id="{F8DD41DC-3424-6C79-DBBA-0AD3D16514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4" y="2895"/>
              <a:ext cx="499"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3" name="Picture 9" descr="Flash_Cartridges">
              <a:extLst>
                <a:ext uri="{FF2B5EF4-FFF2-40B4-BE49-F238E27FC236}">
                  <a16:creationId xmlns:a16="http://schemas.microsoft.com/office/drawing/2014/main" id="{73B4F2BF-2305-9679-B4A8-E55DFEC85C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6" y="3375"/>
              <a:ext cx="249" cy="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79" name="Rectangle 11">
            <a:extLst>
              <a:ext uri="{FF2B5EF4-FFF2-40B4-BE49-F238E27FC236}">
                <a16:creationId xmlns:a16="http://schemas.microsoft.com/office/drawing/2014/main" id="{F45A0FAF-A84A-5580-7FF1-AA7E132F9AC9}"/>
              </a:ext>
            </a:extLst>
          </p:cNvPr>
          <p:cNvSpPr>
            <a:spLocks noChangeArrowheads="1"/>
          </p:cNvSpPr>
          <p:nvPr/>
        </p:nvSpPr>
        <p:spPr bwMode="auto">
          <a:xfrm>
            <a:off x="9144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3800">
                <a:solidFill>
                  <a:srgbClr val="000000"/>
                </a:solidFill>
                <a:latin typeface="Times New Roman" panose="02020603050405020304" pitchFamily="18" charset="0"/>
              </a:rPr>
              <a:t>Estrazione: SPE</a:t>
            </a:r>
          </a:p>
        </p:txBody>
      </p:sp>
      <p:pic>
        <p:nvPicPr>
          <p:cNvPr id="24580" name="Picture 16">
            <a:extLst>
              <a:ext uri="{FF2B5EF4-FFF2-40B4-BE49-F238E27FC236}">
                <a16:creationId xmlns:a16="http://schemas.microsoft.com/office/drawing/2014/main" id="{082C5514-FCDE-E29C-A7AF-4EC14E8745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49200" y="10926763"/>
            <a:ext cx="3200400" cy="257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1" name="Picture 18">
            <a:extLst>
              <a:ext uri="{FF2B5EF4-FFF2-40B4-BE49-F238E27FC236}">
                <a16:creationId xmlns:a16="http://schemas.microsoft.com/office/drawing/2014/main" id="{B9D91EF7-27D5-6021-8493-7106187D3C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1600200"/>
            <a:ext cx="2381250"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2" name="Picture 19">
            <a:extLst>
              <a:ext uri="{FF2B5EF4-FFF2-40B4-BE49-F238E27FC236}">
                <a16:creationId xmlns:a16="http://schemas.microsoft.com/office/drawing/2014/main" id="{F7E20582-2631-F0EB-2178-1DD803886F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3505200"/>
            <a:ext cx="1619250"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3" name="Picture 25">
            <a:extLst>
              <a:ext uri="{FF2B5EF4-FFF2-40B4-BE49-F238E27FC236}">
                <a16:creationId xmlns:a16="http://schemas.microsoft.com/office/drawing/2014/main" id="{965DB50F-89FA-2E33-B891-E949309431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4876800"/>
            <a:ext cx="2057400" cy="159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584" name="Group 35">
            <a:extLst>
              <a:ext uri="{FF2B5EF4-FFF2-40B4-BE49-F238E27FC236}">
                <a16:creationId xmlns:a16="http://schemas.microsoft.com/office/drawing/2014/main" id="{FF63111F-C241-BAF0-2A88-6AE0DDD51016}"/>
              </a:ext>
            </a:extLst>
          </p:cNvPr>
          <p:cNvGrpSpPr>
            <a:grpSpLocks/>
          </p:cNvGrpSpPr>
          <p:nvPr/>
        </p:nvGrpSpPr>
        <p:grpSpPr bwMode="auto">
          <a:xfrm>
            <a:off x="1066800" y="4495800"/>
            <a:ext cx="4876800" cy="2286000"/>
            <a:chOff x="672" y="2880"/>
            <a:chExt cx="3072" cy="1440"/>
          </a:xfrm>
        </p:grpSpPr>
        <p:pic>
          <p:nvPicPr>
            <p:cNvPr id="24586" name="Picture 17">
              <a:extLst>
                <a:ext uri="{FF2B5EF4-FFF2-40B4-BE49-F238E27FC236}">
                  <a16:creationId xmlns:a16="http://schemas.microsoft.com/office/drawing/2014/main" id="{C577156B-CD3A-8B1D-6516-EF45FADCD2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2" y="3024"/>
              <a:ext cx="1296" cy="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7" name="AutoShape 20">
              <a:extLst>
                <a:ext uri="{FF2B5EF4-FFF2-40B4-BE49-F238E27FC236}">
                  <a16:creationId xmlns:a16="http://schemas.microsoft.com/office/drawing/2014/main" id="{7ADFBE6B-0E94-DC92-3DDB-A7564768B45B}"/>
                </a:ext>
              </a:extLst>
            </p:cNvPr>
            <p:cNvSpPr>
              <a:spLocks noChangeArrowheads="1"/>
            </p:cNvSpPr>
            <p:nvPr/>
          </p:nvSpPr>
          <p:spPr bwMode="auto">
            <a:xfrm>
              <a:off x="1296" y="2880"/>
              <a:ext cx="48" cy="288"/>
            </a:xfrm>
            <a:prstGeom prst="downArrow">
              <a:avLst>
                <a:gd name="adj1" fmla="val 50000"/>
                <a:gd name="adj2" fmla="val 150000"/>
              </a:avLst>
            </a:prstGeom>
            <a:solidFill>
              <a:srgbClr val="339966">
                <a:alpha val="89803"/>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pic>
          <p:nvPicPr>
            <p:cNvPr id="24588" name="Picture 21">
              <a:extLst>
                <a:ext uri="{FF2B5EF4-FFF2-40B4-BE49-F238E27FC236}">
                  <a16:creationId xmlns:a16="http://schemas.microsoft.com/office/drawing/2014/main" id="{F4279549-32C6-86AB-AE73-7C665AC8BA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4" y="3024"/>
              <a:ext cx="1296" cy="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9" name="Oval 22">
              <a:extLst>
                <a:ext uri="{FF2B5EF4-FFF2-40B4-BE49-F238E27FC236}">
                  <a16:creationId xmlns:a16="http://schemas.microsoft.com/office/drawing/2014/main" id="{1FB8A2B7-4499-7BD5-8BDB-53EB41E86B92}"/>
                </a:ext>
              </a:extLst>
            </p:cNvPr>
            <p:cNvSpPr>
              <a:spLocks noChangeArrowheads="1"/>
            </p:cNvSpPr>
            <p:nvPr/>
          </p:nvSpPr>
          <p:spPr bwMode="auto">
            <a:xfrm>
              <a:off x="2400" y="3984"/>
              <a:ext cx="48" cy="48"/>
            </a:xfrm>
            <a:prstGeom prst="ellipse">
              <a:avLst/>
            </a:prstGeom>
            <a:solidFill>
              <a:srgbClr val="339966">
                <a:alpha val="7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0" name="Oval 23">
              <a:extLst>
                <a:ext uri="{FF2B5EF4-FFF2-40B4-BE49-F238E27FC236}">
                  <a16:creationId xmlns:a16="http://schemas.microsoft.com/office/drawing/2014/main" id="{CB952465-CF44-6014-B8A1-B56441CFBEBB}"/>
                </a:ext>
              </a:extLst>
            </p:cNvPr>
            <p:cNvSpPr>
              <a:spLocks noChangeArrowheads="1"/>
            </p:cNvSpPr>
            <p:nvPr/>
          </p:nvSpPr>
          <p:spPr bwMode="auto">
            <a:xfrm>
              <a:off x="2400" y="4080"/>
              <a:ext cx="48" cy="48"/>
            </a:xfrm>
            <a:prstGeom prst="ellipse">
              <a:avLst/>
            </a:prstGeom>
            <a:solidFill>
              <a:srgbClr val="339966">
                <a:alpha val="7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1" name="Oval 24">
              <a:extLst>
                <a:ext uri="{FF2B5EF4-FFF2-40B4-BE49-F238E27FC236}">
                  <a16:creationId xmlns:a16="http://schemas.microsoft.com/office/drawing/2014/main" id="{B5B859EA-49E9-6ABD-D0EA-C5D9552B10BE}"/>
                </a:ext>
              </a:extLst>
            </p:cNvPr>
            <p:cNvSpPr>
              <a:spLocks noChangeArrowheads="1"/>
            </p:cNvSpPr>
            <p:nvPr/>
          </p:nvSpPr>
          <p:spPr bwMode="auto">
            <a:xfrm>
              <a:off x="2496" y="4032"/>
              <a:ext cx="48" cy="48"/>
            </a:xfrm>
            <a:prstGeom prst="ellipse">
              <a:avLst/>
            </a:prstGeom>
            <a:solidFill>
              <a:srgbClr val="339966">
                <a:alpha val="7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2" name="Oval 26">
              <a:extLst>
                <a:ext uri="{FF2B5EF4-FFF2-40B4-BE49-F238E27FC236}">
                  <a16:creationId xmlns:a16="http://schemas.microsoft.com/office/drawing/2014/main" id="{15BEC011-E17A-705E-D4A9-79C84E5174AC}"/>
                </a:ext>
              </a:extLst>
            </p:cNvPr>
            <p:cNvSpPr>
              <a:spLocks noChangeArrowheads="1"/>
            </p:cNvSpPr>
            <p:nvPr/>
          </p:nvSpPr>
          <p:spPr bwMode="auto">
            <a:xfrm>
              <a:off x="1392" y="2928"/>
              <a:ext cx="48" cy="48"/>
            </a:xfrm>
            <a:prstGeom prst="ellipse">
              <a:avLst/>
            </a:prstGeom>
            <a:solidFill>
              <a:srgbClr val="339966">
                <a:alpha val="7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3" name="Oval 27">
              <a:extLst>
                <a:ext uri="{FF2B5EF4-FFF2-40B4-BE49-F238E27FC236}">
                  <a16:creationId xmlns:a16="http://schemas.microsoft.com/office/drawing/2014/main" id="{8F0EEC6C-E15B-322A-86EF-5A8BCB493A97}"/>
                </a:ext>
              </a:extLst>
            </p:cNvPr>
            <p:cNvSpPr>
              <a:spLocks noChangeArrowheads="1"/>
            </p:cNvSpPr>
            <p:nvPr/>
          </p:nvSpPr>
          <p:spPr bwMode="auto">
            <a:xfrm>
              <a:off x="1392" y="3024"/>
              <a:ext cx="48" cy="48"/>
            </a:xfrm>
            <a:prstGeom prst="ellipse">
              <a:avLst/>
            </a:prstGeom>
            <a:solidFill>
              <a:srgbClr val="339966">
                <a:alpha val="7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4" name="Oval 28">
              <a:extLst>
                <a:ext uri="{FF2B5EF4-FFF2-40B4-BE49-F238E27FC236}">
                  <a16:creationId xmlns:a16="http://schemas.microsoft.com/office/drawing/2014/main" id="{5F6C5896-6A1A-94F0-C81B-472630D7750A}"/>
                </a:ext>
              </a:extLst>
            </p:cNvPr>
            <p:cNvSpPr>
              <a:spLocks noChangeArrowheads="1"/>
            </p:cNvSpPr>
            <p:nvPr/>
          </p:nvSpPr>
          <p:spPr bwMode="auto">
            <a:xfrm>
              <a:off x="1344" y="2976"/>
              <a:ext cx="48" cy="48"/>
            </a:xfrm>
            <a:prstGeom prst="ellipse">
              <a:avLst/>
            </a:prstGeom>
            <a:solidFill>
              <a:schemeClr val="accent2">
                <a:alpha val="79999"/>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5" name="Oval 29">
              <a:extLst>
                <a:ext uri="{FF2B5EF4-FFF2-40B4-BE49-F238E27FC236}">
                  <a16:creationId xmlns:a16="http://schemas.microsoft.com/office/drawing/2014/main" id="{78CB11E2-64B4-3A22-D8F1-470DE30AB89D}"/>
                </a:ext>
              </a:extLst>
            </p:cNvPr>
            <p:cNvSpPr>
              <a:spLocks noChangeArrowheads="1"/>
            </p:cNvSpPr>
            <p:nvPr/>
          </p:nvSpPr>
          <p:spPr bwMode="auto">
            <a:xfrm>
              <a:off x="2448" y="3600"/>
              <a:ext cx="48" cy="48"/>
            </a:xfrm>
            <a:prstGeom prst="ellipse">
              <a:avLst/>
            </a:prstGeom>
            <a:solidFill>
              <a:schemeClr val="accent2">
                <a:alpha val="79999"/>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6" name="Oval 30">
              <a:extLst>
                <a:ext uri="{FF2B5EF4-FFF2-40B4-BE49-F238E27FC236}">
                  <a16:creationId xmlns:a16="http://schemas.microsoft.com/office/drawing/2014/main" id="{84FBBF02-DDC5-9BA0-D670-5F13F07B6E5C}"/>
                </a:ext>
              </a:extLst>
            </p:cNvPr>
            <p:cNvSpPr>
              <a:spLocks noChangeArrowheads="1"/>
            </p:cNvSpPr>
            <p:nvPr/>
          </p:nvSpPr>
          <p:spPr bwMode="auto">
            <a:xfrm>
              <a:off x="1248" y="2880"/>
              <a:ext cx="48" cy="48"/>
            </a:xfrm>
            <a:prstGeom prst="ellipse">
              <a:avLst/>
            </a:prstGeom>
            <a:solidFill>
              <a:srgbClr val="008000">
                <a:alpha val="7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7" name="Oval 31">
              <a:extLst>
                <a:ext uri="{FF2B5EF4-FFF2-40B4-BE49-F238E27FC236}">
                  <a16:creationId xmlns:a16="http://schemas.microsoft.com/office/drawing/2014/main" id="{7F4A9476-C531-9BFE-611A-9608C75DC7B9}"/>
                </a:ext>
              </a:extLst>
            </p:cNvPr>
            <p:cNvSpPr>
              <a:spLocks noChangeArrowheads="1"/>
            </p:cNvSpPr>
            <p:nvPr/>
          </p:nvSpPr>
          <p:spPr bwMode="auto">
            <a:xfrm>
              <a:off x="3504" y="4032"/>
              <a:ext cx="48" cy="48"/>
            </a:xfrm>
            <a:prstGeom prst="ellipse">
              <a:avLst/>
            </a:prstGeom>
            <a:solidFill>
              <a:schemeClr val="accent2">
                <a:alpha val="79999"/>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4598" name="Text Box 32">
              <a:extLst>
                <a:ext uri="{FF2B5EF4-FFF2-40B4-BE49-F238E27FC236}">
                  <a16:creationId xmlns:a16="http://schemas.microsoft.com/office/drawing/2014/main" id="{6F1DACBC-7643-F75E-9065-61C5652A4E27}"/>
                </a:ext>
              </a:extLst>
            </p:cNvPr>
            <p:cNvSpPr txBox="1">
              <a:spLocks noChangeArrowheads="1"/>
            </p:cNvSpPr>
            <p:nvPr/>
          </p:nvSpPr>
          <p:spPr bwMode="auto">
            <a:xfrm>
              <a:off x="2112" y="4147"/>
              <a:ext cx="58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200" b="1">
                  <a:solidFill>
                    <a:srgbClr val="000000"/>
                  </a:solidFill>
                  <a:latin typeface="Times New Roman" panose="02020603050405020304" pitchFamily="18" charset="0"/>
                </a:rPr>
                <a:t>interferenti</a:t>
              </a:r>
            </a:p>
          </p:txBody>
        </p:sp>
        <p:sp>
          <p:nvSpPr>
            <p:cNvPr id="24599" name="Text Box 33">
              <a:extLst>
                <a:ext uri="{FF2B5EF4-FFF2-40B4-BE49-F238E27FC236}">
                  <a16:creationId xmlns:a16="http://schemas.microsoft.com/office/drawing/2014/main" id="{73520C8E-8429-EBB2-E98F-896D087B8A37}"/>
                </a:ext>
              </a:extLst>
            </p:cNvPr>
            <p:cNvSpPr txBox="1">
              <a:spLocks noChangeArrowheads="1"/>
            </p:cNvSpPr>
            <p:nvPr/>
          </p:nvSpPr>
          <p:spPr bwMode="auto">
            <a:xfrm>
              <a:off x="3345" y="4147"/>
              <a:ext cx="3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200" b="1">
                  <a:solidFill>
                    <a:srgbClr val="000000"/>
                  </a:solidFill>
                  <a:latin typeface="Times New Roman" panose="02020603050405020304" pitchFamily="18" charset="0"/>
                </a:rPr>
                <a:t>analita</a:t>
              </a:r>
            </a:p>
          </p:txBody>
        </p:sp>
      </p:grpSp>
      <p:pic>
        <p:nvPicPr>
          <p:cNvPr id="24585" name="Picture 34">
            <a:extLst>
              <a:ext uri="{FF2B5EF4-FFF2-40B4-BE49-F238E27FC236}">
                <a16:creationId xmlns:a16="http://schemas.microsoft.com/office/drawing/2014/main" id="{D7FEA67C-C93A-13C6-7495-38164FF9C9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8000" y="4724400"/>
            <a:ext cx="2090738"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grpSp>
        <p:nvGrpSpPr>
          <p:cNvPr id="25602" name="Group 5">
            <a:extLst>
              <a:ext uri="{FF2B5EF4-FFF2-40B4-BE49-F238E27FC236}">
                <a16:creationId xmlns:a16="http://schemas.microsoft.com/office/drawing/2014/main" id="{CAB8D3DD-AD28-3C7C-7B5E-CC895FBBE388}"/>
              </a:ext>
            </a:extLst>
          </p:cNvPr>
          <p:cNvGrpSpPr>
            <a:grpSpLocks/>
          </p:cNvGrpSpPr>
          <p:nvPr/>
        </p:nvGrpSpPr>
        <p:grpSpPr bwMode="auto">
          <a:xfrm>
            <a:off x="2089150" y="16922750"/>
            <a:ext cx="5173663" cy="11952288"/>
            <a:chOff x="1316" y="10660"/>
            <a:chExt cx="3259" cy="7529"/>
          </a:xfrm>
        </p:grpSpPr>
        <p:pic>
          <p:nvPicPr>
            <p:cNvPr id="25613" name="Picture 6" descr="~AUT0006">
              <a:extLst>
                <a:ext uri="{FF2B5EF4-FFF2-40B4-BE49-F238E27FC236}">
                  <a16:creationId xmlns:a16="http://schemas.microsoft.com/office/drawing/2014/main" id="{B949F2FB-4909-D58C-BFAD-AA0B7BF2D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6" y="10660"/>
              <a:ext cx="3259" cy="368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14" name="Picture 7">
              <a:extLst>
                <a:ext uri="{FF2B5EF4-FFF2-40B4-BE49-F238E27FC236}">
                  <a16:creationId xmlns:a16="http://schemas.microsoft.com/office/drawing/2014/main" id="{C91DC87E-17C7-FB83-396B-80E4BC010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5" y="15105"/>
              <a:ext cx="1957" cy="3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603" name="Group 8">
            <a:extLst>
              <a:ext uri="{FF2B5EF4-FFF2-40B4-BE49-F238E27FC236}">
                <a16:creationId xmlns:a16="http://schemas.microsoft.com/office/drawing/2014/main" id="{3DE6EB9E-A1D7-CA14-4767-142127B5A5D3}"/>
              </a:ext>
            </a:extLst>
          </p:cNvPr>
          <p:cNvGrpSpPr>
            <a:grpSpLocks/>
          </p:cNvGrpSpPr>
          <p:nvPr/>
        </p:nvGrpSpPr>
        <p:grpSpPr bwMode="auto">
          <a:xfrm>
            <a:off x="2241550" y="17075150"/>
            <a:ext cx="5173663" cy="11952288"/>
            <a:chOff x="1316" y="10660"/>
            <a:chExt cx="3259" cy="7529"/>
          </a:xfrm>
        </p:grpSpPr>
        <p:pic>
          <p:nvPicPr>
            <p:cNvPr id="25611" name="Picture 9" descr="~AUT0006">
              <a:extLst>
                <a:ext uri="{FF2B5EF4-FFF2-40B4-BE49-F238E27FC236}">
                  <a16:creationId xmlns:a16="http://schemas.microsoft.com/office/drawing/2014/main" id="{8C187E01-6F0F-F2BE-6D5E-1EDB76709E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6" y="10660"/>
              <a:ext cx="3259" cy="368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12" name="Picture 10">
              <a:extLst>
                <a:ext uri="{FF2B5EF4-FFF2-40B4-BE49-F238E27FC236}">
                  <a16:creationId xmlns:a16="http://schemas.microsoft.com/office/drawing/2014/main" id="{7648ED39-FFF4-DAB2-16D8-6BED2805E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5" y="15105"/>
              <a:ext cx="1957" cy="3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5604" name="Picture 12" descr="~AUT0006">
            <a:extLst>
              <a:ext uri="{FF2B5EF4-FFF2-40B4-BE49-F238E27FC236}">
                <a16:creationId xmlns:a16="http://schemas.microsoft.com/office/drawing/2014/main" id="{B495D89F-B3FD-ED4B-23DF-DE13FB14BA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150" y="16922750"/>
            <a:ext cx="5173663" cy="5849938"/>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13">
            <a:extLst>
              <a:ext uri="{FF2B5EF4-FFF2-40B4-BE49-F238E27FC236}">
                <a16:creationId xmlns:a16="http://schemas.microsoft.com/office/drawing/2014/main" id="{57EE8587-6FDB-50BB-F1C9-0009F805F9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050" y="1981200"/>
            <a:ext cx="36385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14">
            <a:extLst>
              <a:ext uri="{FF2B5EF4-FFF2-40B4-BE49-F238E27FC236}">
                <a16:creationId xmlns:a16="http://schemas.microsoft.com/office/drawing/2014/main" id="{DF1B39CF-D5B3-27D7-FF4F-D92DE22F09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7613" y="2590800"/>
            <a:ext cx="1989137" cy="313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7" name="AutoShape 15">
            <a:extLst>
              <a:ext uri="{FF2B5EF4-FFF2-40B4-BE49-F238E27FC236}">
                <a16:creationId xmlns:a16="http://schemas.microsoft.com/office/drawing/2014/main" id="{2F3A4EB5-24EA-F1A8-68AE-C5E567F26997}"/>
              </a:ext>
            </a:extLst>
          </p:cNvPr>
          <p:cNvSpPr>
            <a:spLocks noChangeArrowheads="1"/>
          </p:cNvSpPr>
          <p:nvPr/>
        </p:nvSpPr>
        <p:spPr bwMode="auto">
          <a:xfrm>
            <a:off x="4648200" y="3886200"/>
            <a:ext cx="685800" cy="304800"/>
          </a:xfrm>
          <a:prstGeom prst="rightArrow">
            <a:avLst>
              <a:gd name="adj1" fmla="val 50000"/>
              <a:gd name="adj2" fmla="val 56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5608" name="AutoShape 16">
            <a:extLst>
              <a:ext uri="{FF2B5EF4-FFF2-40B4-BE49-F238E27FC236}">
                <a16:creationId xmlns:a16="http://schemas.microsoft.com/office/drawing/2014/main" id="{9C82A201-C52F-799C-4C8A-D184420DE69A}"/>
              </a:ext>
            </a:extLst>
          </p:cNvPr>
          <p:cNvSpPr>
            <a:spLocks noChangeArrowheads="1"/>
          </p:cNvSpPr>
          <p:nvPr/>
        </p:nvSpPr>
        <p:spPr bwMode="auto">
          <a:xfrm>
            <a:off x="6553200" y="3962400"/>
            <a:ext cx="685800" cy="304800"/>
          </a:xfrm>
          <a:prstGeom prst="rightArrow">
            <a:avLst>
              <a:gd name="adj1" fmla="val 50000"/>
              <a:gd name="adj2" fmla="val 56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sp>
        <p:nvSpPr>
          <p:cNvPr id="25609" name="Text Box 17">
            <a:extLst>
              <a:ext uri="{FF2B5EF4-FFF2-40B4-BE49-F238E27FC236}">
                <a16:creationId xmlns:a16="http://schemas.microsoft.com/office/drawing/2014/main" id="{6D0D572A-1120-33C9-C58A-2F0D02BC29F4}"/>
              </a:ext>
            </a:extLst>
          </p:cNvPr>
          <p:cNvSpPr txBox="1">
            <a:spLocks noChangeArrowheads="1"/>
          </p:cNvSpPr>
          <p:nvPr/>
        </p:nvSpPr>
        <p:spPr bwMode="auto">
          <a:xfrm>
            <a:off x="7550150" y="3886200"/>
            <a:ext cx="1136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800" b="1">
                <a:solidFill>
                  <a:srgbClr val="000000"/>
                </a:solidFill>
                <a:latin typeface="Times New Roman" panose="02020603050405020304" pitchFamily="18" charset="0"/>
              </a:rPr>
              <a:t>ANALISI</a:t>
            </a:r>
          </a:p>
        </p:txBody>
      </p:sp>
      <p:sp>
        <p:nvSpPr>
          <p:cNvPr id="25610" name="Rectangle 18">
            <a:extLst>
              <a:ext uri="{FF2B5EF4-FFF2-40B4-BE49-F238E27FC236}">
                <a16:creationId xmlns:a16="http://schemas.microsoft.com/office/drawing/2014/main" id="{F132D6EB-45A3-FF35-E6F2-A3FC6516CAD1}"/>
              </a:ext>
            </a:extLst>
          </p:cNvPr>
          <p:cNvSpPr>
            <a:spLocks noChangeArrowheads="1"/>
          </p:cNvSpPr>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3800">
                <a:solidFill>
                  <a:srgbClr val="000000"/>
                </a:solidFill>
                <a:latin typeface="Times New Roman" panose="02020603050405020304" pitchFamily="18" charset="0"/>
              </a:rPr>
              <a:t>Estrazione: MSPD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6626" name="Picture 5">
            <a:extLst>
              <a:ext uri="{FF2B5EF4-FFF2-40B4-BE49-F238E27FC236}">
                <a16:creationId xmlns:a16="http://schemas.microsoft.com/office/drawing/2014/main" id="{0E93DF58-D127-0933-C660-7CE77E305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676400"/>
            <a:ext cx="170021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Rectangle 6">
            <a:extLst>
              <a:ext uri="{FF2B5EF4-FFF2-40B4-BE49-F238E27FC236}">
                <a16:creationId xmlns:a16="http://schemas.microsoft.com/office/drawing/2014/main" id="{BF155B52-BD1A-ABF7-7686-3B49729628B3}"/>
              </a:ext>
            </a:extLst>
          </p:cNvPr>
          <p:cNvSpPr>
            <a:spLocks noChangeArrowheads="1"/>
          </p:cNvSpPr>
          <p:nvPr/>
        </p:nvSpPr>
        <p:spPr bwMode="auto">
          <a:xfrm>
            <a:off x="9144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3800">
                <a:solidFill>
                  <a:srgbClr val="000000"/>
                </a:solidFill>
                <a:latin typeface="Times New Roman" panose="02020603050405020304" pitchFamily="18" charset="0"/>
              </a:rPr>
              <a:t>Estrazione: SPME</a:t>
            </a:r>
          </a:p>
        </p:txBody>
      </p:sp>
      <p:grpSp>
        <p:nvGrpSpPr>
          <p:cNvPr id="26628" name="Group 12">
            <a:extLst>
              <a:ext uri="{FF2B5EF4-FFF2-40B4-BE49-F238E27FC236}">
                <a16:creationId xmlns:a16="http://schemas.microsoft.com/office/drawing/2014/main" id="{8DEC0D9E-61A5-F02F-4A95-5D5804C528A9}"/>
              </a:ext>
            </a:extLst>
          </p:cNvPr>
          <p:cNvGrpSpPr>
            <a:grpSpLocks/>
          </p:cNvGrpSpPr>
          <p:nvPr/>
        </p:nvGrpSpPr>
        <p:grpSpPr bwMode="auto">
          <a:xfrm>
            <a:off x="685800" y="1600200"/>
            <a:ext cx="1576388" cy="1905000"/>
            <a:chOff x="4560" y="1344"/>
            <a:chExt cx="993" cy="1200"/>
          </a:xfrm>
        </p:grpSpPr>
        <p:pic>
          <p:nvPicPr>
            <p:cNvPr id="26632" name="Picture 7">
              <a:extLst>
                <a:ext uri="{FF2B5EF4-FFF2-40B4-BE49-F238E27FC236}">
                  <a16:creationId xmlns:a16="http://schemas.microsoft.com/office/drawing/2014/main" id="{E8C18BD5-422E-FF9F-F49D-73A67EEF9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 y="1344"/>
              <a:ext cx="993" cy="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33" name="Oval 9">
              <a:extLst>
                <a:ext uri="{FF2B5EF4-FFF2-40B4-BE49-F238E27FC236}">
                  <a16:creationId xmlns:a16="http://schemas.microsoft.com/office/drawing/2014/main" id="{253D95BF-6AE3-91BD-35D9-81548B376BCF}"/>
                </a:ext>
              </a:extLst>
            </p:cNvPr>
            <p:cNvSpPr>
              <a:spLocks noChangeArrowheads="1"/>
            </p:cNvSpPr>
            <p:nvPr/>
          </p:nvSpPr>
          <p:spPr bwMode="auto">
            <a:xfrm>
              <a:off x="4800" y="2064"/>
              <a:ext cx="384" cy="288"/>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it-IT" altLang="it-IT" sz="1800">
                <a:latin typeface="Times New Roman" panose="02020603050405020304" pitchFamily="18" charset="0"/>
              </a:endParaRPr>
            </a:p>
          </p:txBody>
        </p:sp>
      </p:grpSp>
      <p:pic>
        <p:nvPicPr>
          <p:cNvPr id="26629" name="Picture 10">
            <a:extLst>
              <a:ext uri="{FF2B5EF4-FFF2-40B4-BE49-F238E27FC236}">
                <a16:creationId xmlns:a16="http://schemas.microsoft.com/office/drawing/2014/main" id="{CBF54008-2EA2-D488-22D3-C0BEA6F567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676400"/>
            <a:ext cx="3200400" cy="232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30" name="Text Box 11">
            <a:extLst>
              <a:ext uri="{FF2B5EF4-FFF2-40B4-BE49-F238E27FC236}">
                <a16:creationId xmlns:a16="http://schemas.microsoft.com/office/drawing/2014/main" id="{D7ACDE8D-BA65-0A15-9F18-FED0D8ED6811}"/>
              </a:ext>
            </a:extLst>
          </p:cNvPr>
          <p:cNvSpPr txBox="1">
            <a:spLocks noChangeArrowheads="1"/>
          </p:cNvSpPr>
          <p:nvPr/>
        </p:nvSpPr>
        <p:spPr bwMode="auto">
          <a:xfrm>
            <a:off x="609600" y="4191000"/>
            <a:ext cx="397827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1600" b="1">
                <a:solidFill>
                  <a:srgbClr val="000000"/>
                </a:solidFill>
                <a:latin typeface="Times New Roman" panose="02020603050405020304" pitchFamily="18" charset="0"/>
              </a:rPr>
              <a:t>Estrazione di composti volatili o semivolatili nello spazio di testa di un campione.</a:t>
            </a:r>
          </a:p>
        </p:txBody>
      </p:sp>
      <p:pic>
        <p:nvPicPr>
          <p:cNvPr id="26631" name="Picture 13">
            <a:extLst>
              <a:ext uri="{FF2B5EF4-FFF2-40B4-BE49-F238E27FC236}">
                <a16:creationId xmlns:a16="http://schemas.microsoft.com/office/drawing/2014/main" id="{A9E24D7C-0D29-148B-52C8-71DEA2DA05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9700" y="3505200"/>
            <a:ext cx="2682875"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7650" name="Picture 4" descr="ase">
            <a:extLst>
              <a:ext uri="{FF2B5EF4-FFF2-40B4-BE49-F238E27FC236}">
                <a16:creationId xmlns:a16="http://schemas.microsoft.com/office/drawing/2014/main" id="{11833A4D-8479-EB0C-AA31-E9AA0D85E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3124200"/>
            <a:ext cx="50292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5">
            <a:extLst>
              <a:ext uri="{FF2B5EF4-FFF2-40B4-BE49-F238E27FC236}">
                <a16:creationId xmlns:a16="http://schemas.microsoft.com/office/drawing/2014/main" id="{114666C8-8F20-0399-E493-F5F49399EB54}"/>
              </a:ext>
            </a:extLst>
          </p:cNvPr>
          <p:cNvSpPr>
            <a:spLocks noChangeArrowheads="1"/>
          </p:cNvSpPr>
          <p:nvPr/>
        </p:nvSpPr>
        <p:spPr bwMode="auto">
          <a:xfrm>
            <a:off x="9144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it-IT" altLang="it-IT" sz="3800">
                <a:solidFill>
                  <a:srgbClr val="000000"/>
                </a:solidFill>
                <a:latin typeface="Times New Roman" panose="02020603050405020304" pitchFamily="18" charset="0"/>
              </a:rPr>
              <a:t>Estrazione: ASE</a:t>
            </a:r>
          </a:p>
        </p:txBody>
      </p:sp>
      <p:pic>
        <p:nvPicPr>
          <p:cNvPr id="27652" name="Picture 6">
            <a:extLst>
              <a:ext uri="{FF2B5EF4-FFF2-40B4-BE49-F238E27FC236}">
                <a16:creationId xmlns:a16="http://schemas.microsoft.com/office/drawing/2014/main" id="{B299F17C-FC11-9693-3242-195F83A0B7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0200"/>
            <a:ext cx="321945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1DDA9C9-223C-D3D8-ECFE-DE3BB692F79C}"/>
              </a:ext>
            </a:extLst>
          </p:cNvPr>
          <p:cNvSpPr>
            <a:spLocks noGrp="1" noChangeArrowheads="1"/>
          </p:cNvSpPr>
          <p:nvPr>
            <p:ph type="title"/>
          </p:nvPr>
        </p:nvSpPr>
        <p:spPr>
          <a:xfrm>
            <a:off x="0" y="10886"/>
            <a:ext cx="7773338" cy="1596177"/>
          </a:xfrm>
        </p:spPr>
        <p:txBody>
          <a:bodyPr>
            <a:normAutofit/>
          </a:bodyPr>
          <a:lstStyle/>
          <a:p>
            <a:pPr algn="l" eaLnBrk="1" hangingPunct="1"/>
            <a:r>
              <a:rPr lang="it-IT" altLang="it-IT" sz="2400" b="1" dirty="0">
                <a:solidFill>
                  <a:srgbClr val="1F4D3D"/>
                </a:solidFill>
              </a:rPr>
              <a:t>Il processo analitico: dal campione al risultato</a:t>
            </a:r>
          </a:p>
        </p:txBody>
      </p:sp>
      <p:sp>
        <p:nvSpPr>
          <p:cNvPr id="28675" name="Rectangle 3">
            <a:extLst>
              <a:ext uri="{FF2B5EF4-FFF2-40B4-BE49-F238E27FC236}">
                <a16:creationId xmlns:a16="http://schemas.microsoft.com/office/drawing/2014/main" id="{E73A2907-2F45-E2C9-5FC6-6185AE1651AF}"/>
              </a:ext>
            </a:extLst>
          </p:cNvPr>
          <p:cNvSpPr>
            <a:spLocks noGrp="1" noChangeArrowheads="1"/>
          </p:cNvSpPr>
          <p:nvPr>
            <p:ph idx="1"/>
          </p:nvPr>
        </p:nvSpPr>
        <p:spPr>
          <a:xfrm>
            <a:off x="990600" y="1870075"/>
            <a:ext cx="7772400" cy="2092325"/>
          </a:xfrm>
        </p:spPr>
        <p:txBody>
          <a:bodyPr/>
          <a:lstStyle/>
          <a:p>
            <a:pPr eaLnBrk="1" hangingPunct="1"/>
            <a:r>
              <a:rPr lang="it-IT" altLang="it-IT">
                <a:solidFill>
                  <a:srgbClr val="000000"/>
                </a:solidFill>
                <a:latin typeface="Arial" panose="020B0604020202020204" pitchFamily="34" charset="0"/>
                <a:cs typeface="Arial" panose="020B0604020202020204" pitchFamily="34" charset="0"/>
              </a:rPr>
              <a:t>Purificazione</a:t>
            </a:r>
          </a:p>
          <a:p>
            <a:pPr lvl="1" eaLnBrk="1" hangingPunct="1">
              <a:spcBef>
                <a:spcPct val="10000"/>
              </a:spcBef>
            </a:pPr>
            <a:r>
              <a:rPr lang="it-IT" altLang="it-IT">
                <a:solidFill>
                  <a:srgbClr val="000000"/>
                </a:solidFill>
                <a:latin typeface="Arial" panose="020B0604020202020204" pitchFamily="34" charset="0"/>
                <a:cs typeface="Arial" panose="020B0604020202020204" pitchFamily="34" charset="0"/>
              </a:rPr>
              <a:t>Ulteriore trattamento pre-analitico del campione</a:t>
            </a:r>
          </a:p>
          <a:p>
            <a:pPr lvl="2" eaLnBrk="1" hangingPunct="1">
              <a:spcBef>
                <a:spcPct val="10000"/>
              </a:spcBef>
            </a:pPr>
            <a:r>
              <a:rPr lang="it-IT" altLang="it-IT">
                <a:solidFill>
                  <a:srgbClr val="000000"/>
                </a:solidFill>
                <a:latin typeface="Arial" panose="020B0604020202020204" pitchFamily="34" charset="0"/>
                <a:cs typeface="Arial" panose="020B0604020202020204" pitchFamily="34" charset="0"/>
              </a:rPr>
              <a:t>Obiettivo:</a:t>
            </a:r>
          </a:p>
          <a:p>
            <a:pPr lvl="3" eaLnBrk="1" hangingPunct="1">
              <a:spcBef>
                <a:spcPct val="10000"/>
              </a:spcBef>
            </a:pPr>
            <a:r>
              <a:rPr lang="it-IT" altLang="it-IT">
                <a:solidFill>
                  <a:srgbClr val="000000"/>
                </a:solidFill>
                <a:latin typeface="Arial" panose="020B0604020202020204" pitchFamily="34" charset="0"/>
                <a:cs typeface="Arial" panose="020B0604020202020204" pitchFamily="34" charset="0"/>
              </a:rPr>
              <a:t>Eliminare possibili interferenti in funzione della metodica analitica utilizzata</a:t>
            </a:r>
          </a:p>
        </p:txBody>
      </p:sp>
      <p:sp>
        <p:nvSpPr>
          <p:cNvPr id="28676" name="Rectangle 4">
            <a:extLst>
              <a:ext uri="{FF2B5EF4-FFF2-40B4-BE49-F238E27FC236}">
                <a16:creationId xmlns:a16="http://schemas.microsoft.com/office/drawing/2014/main" id="{821C77C4-F045-AE58-A01E-8DB4CECC1429}"/>
              </a:ext>
            </a:extLst>
          </p:cNvPr>
          <p:cNvSpPr>
            <a:spLocks noChangeArrowheads="1"/>
          </p:cNvSpPr>
          <p:nvPr/>
        </p:nvSpPr>
        <p:spPr bwMode="auto">
          <a:xfrm>
            <a:off x="914400" y="4089400"/>
            <a:ext cx="7543800"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lr>
                <a:schemeClr val="folHlink"/>
              </a:buClr>
              <a:buSzPct val="90000"/>
              <a:buFont typeface="Wingdings" pitchFamily="2" charset="2"/>
              <a:buChar char="n"/>
              <a:defRPr sz="2800">
                <a:solidFill>
                  <a:schemeClr val="tx1"/>
                </a:solidFill>
                <a:latin typeface="Arial" panose="020B0604020202020204" pitchFamily="34" charset="0"/>
                <a:cs typeface="Arial" panose="020B0604020202020204" pitchFamily="34" charset="0"/>
              </a:defRPr>
            </a:lvl1pPr>
            <a:lvl2pPr>
              <a:spcBef>
                <a:spcPct val="20000"/>
              </a:spcBef>
              <a:buClr>
                <a:schemeClr val="accent1"/>
              </a:buClr>
              <a:buSzPct val="75000"/>
              <a:buFont typeface="Wingdings" pitchFamily="2" charset="2"/>
              <a:buChar char="n"/>
              <a:defRPr sz="2600">
                <a:solidFill>
                  <a:schemeClr val="tx1"/>
                </a:solidFill>
                <a:latin typeface="Arial" panose="020B0604020202020204" pitchFamily="34" charset="0"/>
                <a:cs typeface="Arial" panose="020B0604020202020204" pitchFamily="34" charset="0"/>
              </a:defRPr>
            </a:lvl2pPr>
            <a:lvl3pPr>
              <a:spcBef>
                <a:spcPct val="20000"/>
              </a:spcBef>
              <a:buClr>
                <a:schemeClr val="folHlink"/>
              </a:buClr>
              <a:buSzPct val="55000"/>
              <a:buFont typeface="Wingdings" pitchFamily="2" charset="2"/>
              <a:buChar char="n"/>
              <a:defRPr sz="2300">
                <a:solidFill>
                  <a:schemeClr val="tx1"/>
                </a:solidFill>
                <a:latin typeface="Arial" panose="020B0604020202020204" pitchFamily="34" charset="0"/>
                <a:cs typeface="Arial" panose="020B0604020202020204" pitchFamily="34" charset="0"/>
              </a:defRPr>
            </a:lvl3pPr>
            <a:lvl4pPr>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pPr>
            <a:r>
              <a:rPr lang="it-IT" altLang="it-IT">
                <a:solidFill>
                  <a:srgbClr val="000000"/>
                </a:solidFill>
              </a:rPr>
              <a:t> Metodi</a:t>
            </a:r>
          </a:p>
          <a:p>
            <a:pPr lvl="2" eaLnBrk="1" hangingPunct="1">
              <a:spcBef>
                <a:spcPct val="10000"/>
              </a:spcBef>
              <a:buClr>
                <a:schemeClr val="accent1"/>
              </a:buClr>
              <a:buSzPct val="75000"/>
            </a:pPr>
            <a:r>
              <a:rPr lang="it-IT" altLang="it-IT" sz="2600">
                <a:solidFill>
                  <a:srgbClr val="000000"/>
                </a:solidFill>
              </a:rPr>
              <a:t> </a:t>
            </a:r>
            <a:r>
              <a:rPr lang="it-IT" altLang="it-IT">
                <a:solidFill>
                  <a:srgbClr val="000000"/>
                </a:solidFill>
              </a:rPr>
              <a:t>passaggi su colonne </a:t>
            </a:r>
          </a:p>
          <a:p>
            <a:pPr lvl="3" eaLnBrk="1" hangingPunct="1">
              <a:spcBef>
                <a:spcPct val="10000"/>
              </a:spcBef>
              <a:buClr>
                <a:schemeClr val="folHlink"/>
              </a:buClr>
              <a:buSzPct val="75000"/>
            </a:pPr>
            <a:r>
              <a:rPr lang="it-IT" altLang="it-IT" sz="2300">
                <a:solidFill>
                  <a:srgbClr val="000000"/>
                </a:solidFill>
              </a:rPr>
              <a:t> </a:t>
            </a:r>
            <a:r>
              <a:rPr lang="it-IT" altLang="it-IT">
                <a:solidFill>
                  <a:srgbClr val="000000"/>
                </a:solidFill>
              </a:rPr>
              <a:t>Immunoaffinità e simili</a:t>
            </a:r>
          </a:p>
          <a:p>
            <a:pPr lvl="3" eaLnBrk="1" hangingPunct="1">
              <a:spcBef>
                <a:spcPct val="10000"/>
              </a:spcBef>
              <a:buClr>
                <a:schemeClr val="folHlink"/>
              </a:buClr>
              <a:buSzPct val="75000"/>
            </a:pPr>
            <a:r>
              <a:rPr lang="it-IT" altLang="it-IT">
                <a:solidFill>
                  <a:srgbClr val="000000"/>
                </a:solidFill>
              </a:rPr>
              <a:t> Esclusione dimensionale</a:t>
            </a:r>
            <a:endParaRPr lang="it-IT" altLang="it-IT" sz="2300"/>
          </a:p>
        </p:txBody>
      </p:sp>
    </p:spTree>
  </p:cSld>
  <p:clrMapOvr>
    <a:masterClrMapping/>
  </p:clrMapOvr>
</p:sld>
</file>

<file path=ppt/theme/theme1.xml><?xml version="1.0" encoding="utf-8"?>
<a:theme xmlns:a="http://schemas.openxmlformats.org/drawingml/2006/main" name="Goccia">
  <a:themeElements>
    <a:clrScheme name="Gocci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cci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cci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{A13BA78D-39EA-0841-8765-6DA0D4108136}tf10001073</Template>
  <TotalTime>4671</TotalTime>
  <Words>1247</Words>
  <Application>Microsoft Macintosh PowerPoint</Application>
  <PresentationFormat>Presentazione su schermo (4:3)</PresentationFormat>
  <Paragraphs>223</Paragraphs>
  <Slides>31</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30</vt:i4>
      </vt:variant>
    </vt:vector>
  </HeadingPairs>
  <TitlesOfParts>
    <vt:vector size="36" baseType="lpstr">
      <vt:lpstr>Arial</vt:lpstr>
      <vt:lpstr>Times New Roman</vt:lpstr>
      <vt:lpstr>Trebuchet MS</vt:lpstr>
      <vt:lpstr>Tw Cen MT</vt:lpstr>
      <vt:lpstr>Wingdings</vt:lpstr>
      <vt:lpstr>Goccia</vt:lpstr>
      <vt:lpstr>Lezione introduttiva al Corso di CHIMICA ANALITICA:  Ruolo della Chimica Analitica NELLE ANALISI DEGLI ALIMENTI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Qualità e sicurezza</vt:lpstr>
      <vt:lpstr>Qualità e sicurezza delle produzioni ALIMENTARI</vt:lpstr>
      <vt:lpstr>Qualità e sicurezza nel settore enologico</vt:lpstr>
      <vt:lpstr>Presentazione standard di PowerPoint</vt:lpstr>
      <vt:lpstr>Il processo analitico: dal campione al risultato</vt:lpstr>
      <vt:lpstr>Presentazione standard di PowerPoint</vt:lpstr>
      <vt:lpstr>Presentazione standard di PowerPoint</vt:lpstr>
      <vt:lpstr>Presentazione standard di PowerPoint</vt:lpstr>
      <vt:lpstr>Il processo analitico: dal campione al risultato</vt:lpstr>
      <vt:lpstr>Il processo analitico: dal campione al risultato</vt:lpstr>
      <vt:lpstr>Presentazione standard di PowerPoint</vt:lpstr>
      <vt:lpstr>Presentazione standard di PowerPoint</vt:lpstr>
      <vt:lpstr>Il processo analitico: dal campione al risultato</vt:lpstr>
      <vt:lpstr>Il processo analitico: dal campione al risultato</vt:lpstr>
      <vt:lpstr>Il processo analitico: dal campione al risultato</vt:lpstr>
      <vt:lpstr>Il processo analitico: dal campione al risultato</vt:lpstr>
      <vt:lpstr>Il processo analitico: dal campione al risultato</vt:lpstr>
      <vt:lpstr>Obiettivo dell’estrazione e della purificazione</vt:lpstr>
      <vt:lpstr>Presentazione standard di PowerPoint</vt:lpstr>
      <vt:lpstr>Presentazione standard di PowerPoint</vt:lpstr>
      <vt:lpstr>Presentazione standard di PowerPoint</vt:lpstr>
      <vt:lpstr>Presentazione standard di PowerPoint</vt:lpstr>
      <vt:lpstr>Il processo analitico: dal campione al risultato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Michele</dc:creator>
  <cp:lastModifiedBy>michele del carlo</cp:lastModifiedBy>
  <cp:revision>188</cp:revision>
  <cp:lastPrinted>1601-01-01T00:00:00Z</cp:lastPrinted>
  <dcterms:created xsi:type="dcterms:W3CDTF">1601-01-01T00:00:00Z</dcterms:created>
  <dcterms:modified xsi:type="dcterms:W3CDTF">2025-09-29T04:06:23Z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