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20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1828800"/>
            <a:ext cx="11094415" cy="1463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161616"/>
                </a:solidFill>
                <a:latin typeface="Arial"/>
                <a:cs typeface="Arial"/>
              </a:rPr>
              <a:t>Determinazione dei macrocomponenti</a:t>
            </a:r>
            <a:endParaRPr lang="it-IT" sz="4000"/>
          </a:p>
        </p:txBody>
      </p:sp>
      <p:sp>
        <p:nvSpPr>
          <p:cNvPr id="4" name="Shape 4"/>
          <p:cNvSpPr txBox="1"/>
          <p:nvPr/>
        </p:nvSpPr>
        <p:spPr>
          <a:xfrm>
            <a:off x="548640" y="338328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00" b="1" dirty="0">
                <a:solidFill>
                  <a:srgbClr val="7A1F2B"/>
                </a:solidFill>
                <a:latin typeface="Arial"/>
                <a:cs typeface="Arial"/>
              </a:rPr>
              <a:t>Umidità · Ceneri · Proteine · Grassi · Carboidrati e zuccheri · Fibra</a:t>
            </a:r>
            <a:endParaRPr lang="it-IT" sz="2200"/>
          </a:p>
        </p:txBody>
      </p:sp>
      <p:sp>
        <p:nvSpPr>
          <p:cNvPr id="5" name="Shape 5"/>
          <p:cNvSpPr txBox="1"/>
          <p:nvPr/>
        </p:nvSpPr>
        <p:spPr>
          <a:xfrm>
            <a:off x="548640" y="512064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B8860B"/>
                </a:solidFill>
                <a:latin typeface="Arial"/>
                <a:cs typeface="Arial"/>
              </a:rPr>
              <a:t>Testo di riferimento: 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Cabras P., Tuberoso C.I.G., Analisi dei prodotti alimentari, Piccin</a:t>
            </a:r>
            <a:endParaRPr lang="it-IT" sz="1600"/>
          </a:p>
        </p:txBody>
      </p:sp>
      <p:sp>
        <p:nvSpPr>
          <p:cNvPr id="6" name="Shape 6"/>
          <p:cNvSpPr txBox="1"/>
          <p:nvPr/>
        </p:nvSpPr>
        <p:spPr>
          <a:xfrm>
            <a:off x="548640" y="603504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Analisi chimiche · UD 2</a:t>
            </a:r>
            <a:endParaRPr lang="it-IT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Il quadro d’insieme: l’analisi prossimale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11094415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Lo schema classico (Weende, XIX sec.) scompone l’alimento in poche frazioni determinate con metodi convenzionali: il risultato dipende dal </a:t>
            </a:r>
            <a:r>
              <a:rPr lang="it-IT" sz="2000" b="1" dirty="0">
                <a:solidFill>
                  <a:srgbClr val="161616"/>
                </a:solidFill>
                <a:latin typeface="Arial"/>
                <a:cs typeface="Arial"/>
              </a:rPr>
              <a:t>metodo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, che va sempre dichiarato.</a:t>
            </a:r>
            <a:endParaRPr lang="it-IT" sz="2000"/>
          </a:p>
        </p:txBody>
      </p:sp>
      <p:sp>
        <p:nvSpPr>
          <p:cNvPr id="5" name="Shape 5"/>
          <p:cNvSpPr/>
          <p:nvPr/>
        </p:nvSpPr>
        <p:spPr>
          <a:xfrm>
            <a:off x="548640" y="2423160"/>
            <a:ext cx="1696669" cy="1737360"/>
          </a:xfrm>
          <a:prstGeom prst="roundRect">
            <a:avLst>
              <a:gd name="adj" fmla="val 8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b="1" dirty="0">
                <a:solidFill>
                  <a:srgbClr val="404040"/>
                </a:solidFill>
                <a:latin typeface="Arial"/>
                <a:cs typeface="Arial"/>
              </a:rPr>
              <a:t>Umidità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perdita di peso all’essiccamento</a:t>
            </a:r>
            <a:endParaRPr lang="it-IT" sz="1550"/>
          </a:p>
        </p:txBody>
      </p:sp>
      <p:sp>
        <p:nvSpPr>
          <p:cNvPr id="6" name="Shape 6"/>
          <p:cNvSpPr/>
          <p:nvPr/>
        </p:nvSpPr>
        <p:spPr>
          <a:xfrm>
            <a:off x="2428189" y="2423160"/>
            <a:ext cx="1696669" cy="1737360"/>
          </a:xfrm>
          <a:prstGeom prst="roundRect">
            <a:avLst>
              <a:gd name="adj" fmla="val 8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b="1" dirty="0">
                <a:solidFill>
                  <a:srgbClr val="404040"/>
                </a:solidFill>
                <a:latin typeface="Arial"/>
                <a:cs typeface="Arial"/>
              </a:rPr>
              <a:t>Ceneri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residuo inorganico dopo incenerimento</a:t>
            </a:r>
            <a:endParaRPr lang="it-IT" sz="1550"/>
          </a:p>
        </p:txBody>
      </p:sp>
      <p:sp>
        <p:nvSpPr>
          <p:cNvPr id="7" name="Shape 7"/>
          <p:cNvSpPr/>
          <p:nvPr/>
        </p:nvSpPr>
        <p:spPr>
          <a:xfrm>
            <a:off x="4307738" y="2423160"/>
            <a:ext cx="1696669" cy="1737360"/>
          </a:xfrm>
          <a:prstGeom prst="roundRect">
            <a:avLst>
              <a:gd name="adj" fmla="val 8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b="1" dirty="0">
                <a:solidFill>
                  <a:srgbClr val="B8860B"/>
                </a:solidFill>
                <a:latin typeface="Arial"/>
                <a:cs typeface="Arial"/>
              </a:rPr>
              <a:t>Proteine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azoto totale × fattore di conversione</a:t>
            </a:r>
            <a:endParaRPr lang="it-IT" sz="1550"/>
          </a:p>
        </p:txBody>
      </p:sp>
      <p:sp>
        <p:nvSpPr>
          <p:cNvPr id="8" name="Shape 8"/>
          <p:cNvSpPr/>
          <p:nvPr/>
        </p:nvSpPr>
        <p:spPr>
          <a:xfrm>
            <a:off x="6187288" y="2423160"/>
            <a:ext cx="1696669" cy="1737360"/>
          </a:xfrm>
          <a:prstGeom prst="roundRect">
            <a:avLst>
              <a:gd name="adj" fmla="val 8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b="1" dirty="0">
                <a:solidFill>
                  <a:srgbClr val="B8860B"/>
                </a:solidFill>
                <a:latin typeface="Arial"/>
                <a:cs typeface="Arial"/>
              </a:rPr>
              <a:t>Grassi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estratto con solventi organici</a:t>
            </a:r>
            <a:endParaRPr lang="it-IT" sz="1550"/>
          </a:p>
        </p:txBody>
      </p:sp>
      <p:sp>
        <p:nvSpPr>
          <p:cNvPr id="9" name="Shape 9"/>
          <p:cNvSpPr/>
          <p:nvPr/>
        </p:nvSpPr>
        <p:spPr>
          <a:xfrm>
            <a:off x="8066837" y="2423160"/>
            <a:ext cx="1696669" cy="1737360"/>
          </a:xfrm>
          <a:prstGeom prst="roundRect">
            <a:avLst>
              <a:gd name="adj" fmla="val 8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b="1" dirty="0">
                <a:solidFill>
                  <a:srgbClr val="7A1F2B"/>
                </a:solidFill>
                <a:latin typeface="Arial"/>
                <a:cs typeface="Arial"/>
              </a:rPr>
              <a:t>Fibra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residuo indigeribile (metodo enzimatico)</a:t>
            </a:r>
            <a:endParaRPr lang="it-IT" sz="1550"/>
          </a:p>
        </p:txBody>
      </p:sp>
      <p:sp>
        <p:nvSpPr>
          <p:cNvPr id="10" name="Shape 10"/>
          <p:cNvSpPr/>
          <p:nvPr/>
        </p:nvSpPr>
        <p:spPr>
          <a:xfrm>
            <a:off x="9946386" y="2423160"/>
            <a:ext cx="1696669" cy="1737360"/>
          </a:xfrm>
          <a:prstGeom prst="roundRect">
            <a:avLst>
              <a:gd name="adj" fmla="val 8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b="1" dirty="0">
                <a:solidFill>
                  <a:srgbClr val="7A1F2B"/>
                </a:solidFill>
                <a:latin typeface="Arial"/>
                <a:cs typeface="Arial"/>
              </a:rPr>
              <a:t>Carboidrati</a:t>
            </a:r>
            <a:endParaRPr lang="it-IT" sz="1900"/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calcolati per differenza</a:t>
            </a:r>
            <a:endParaRPr lang="it-IT" sz="1550"/>
          </a:p>
        </p:txBody>
      </p:sp>
      <p:sp>
        <p:nvSpPr>
          <p:cNvPr id="11" name="Shape 11"/>
          <p:cNvSpPr/>
          <p:nvPr/>
        </p:nvSpPr>
        <p:spPr>
          <a:xfrm>
            <a:off x="548640" y="4434840"/>
            <a:ext cx="11094415" cy="73152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50" b="1" dirty="0">
                <a:solidFill>
                  <a:srgbClr val="161616"/>
                </a:solidFill>
                <a:latin typeface="Arial"/>
                <a:cs typeface="Arial"/>
              </a:rPr>
              <a:t>carboidrati (g/100 g) = 100 − (umidità + ceneri + proteine + grassi + fibra)</a:t>
            </a:r>
            <a:endParaRPr lang="it-IT" sz="2250"/>
          </a:p>
        </p:txBody>
      </p:sp>
      <p:sp>
        <p:nvSpPr>
          <p:cNvPr id="12" name="Shape 12"/>
          <p:cNvSpPr txBox="1"/>
          <p:nvPr/>
        </p:nvSpPr>
        <p:spPr>
          <a:xfrm>
            <a:off x="548640" y="5349240"/>
            <a:ext cx="11094415" cy="10058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Etichetta nutrizionale (Reg. UE 1169/2011):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energia calcolata con fattori fissi – carboidrati 4, proteine 4, grassi 9, fibra 2, alcol 7, acidi organici 3 kcal/g.</a:t>
            </a:r>
            <a:endParaRPr lang="it-IT" sz="1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Umidità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583680" cy="4206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L’acqua negli alimenti è presente in forme con diverso grado di interazione con la matrice: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8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acqua libera: 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trattenuta per capillarità negli spazi della matrice; si comporta come acqua pura, fa da solvente ed è disponibile per microrganismi e reazioni chimiche ed enzimatiche;</a:t>
            </a:r>
            <a:endParaRPr lang="it-IT" sz="1900"/>
          </a:p>
          <a:p>
            <a:pPr marL="256032" indent="-228600" algn="l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acqua legata: 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interagisce fortemente con gruppi polari di proteine e polisaccaridi (legami a idrogeno, ioni); non congela, non fa da solvente e si allontana con difficoltà.</a:t>
            </a:r>
            <a:endParaRPr lang="it-IT" sz="1900"/>
          </a:p>
        </p:txBody>
      </p:sp>
      <p:sp>
        <p:nvSpPr>
          <p:cNvPr id="5" name="Shape 5"/>
          <p:cNvSpPr/>
          <p:nvPr/>
        </p:nvSpPr>
        <p:spPr>
          <a:xfrm>
            <a:off x="7498080" y="1280160"/>
            <a:ext cx="4142232" cy="411480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Perché misurarla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controllo delle materie prime in entrata e della resa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conformità ai limiti di legge (es. farine, formaggi, salumi)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stabilità e shelf-life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base per esprimere gli altri risultati sulla sostanza secca</a:t>
            </a:r>
            <a:endParaRPr lang="it-IT" sz="1700"/>
          </a:p>
        </p:txBody>
      </p:sp>
      <p:sp>
        <p:nvSpPr>
          <p:cNvPr id="6" name="Shape 6"/>
          <p:cNvSpPr txBox="1"/>
          <p:nvPr/>
        </p:nvSpPr>
        <p:spPr>
          <a:xfrm>
            <a:off x="548640" y="566928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i="1" dirty="0">
                <a:solidFill>
                  <a:srgbClr val="404040"/>
                </a:solidFill>
                <a:latin typeface="Arial"/>
                <a:cs typeface="Arial"/>
              </a:rPr>
              <a:t>Il contenuto di umidità è un dato di composizione; la disponibilità dell’acqua è descritta invece dall’attività dell’acqua (slide seguente).</a:t>
            </a:r>
            <a:endParaRPr lang="it-IT"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Umidità e attività dell’acqua (a</a:t>
            </a:r>
            <a:r>
              <a:rPr lang="it-IT" sz="2800" b="1" baseline="-25000" dirty="0">
                <a:solidFill>
                  <a:srgbClr val="161616"/>
                </a:solidFill>
                <a:latin typeface="Arial"/>
                <a:cs typeface="Arial"/>
              </a:rPr>
              <a:t>w</a:t>
            </a: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)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325880"/>
            <a:ext cx="4754880" cy="91440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dirty="0">
                <a:solidFill>
                  <a:srgbClr val="161616"/>
                </a:solidFill>
                <a:latin typeface="Arial"/>
                <a:cs typeface="Arial"/>
              </a:rPr>
              <a:t>a</a:t>
            </a:r>
            <a:r>
              <a:rPr lang="it-IT" sz="2600" baseline="-25000" dirty="0">
                <a:solidFill>
                  <a:srgbClr val="161616"/>
                </a:solidFill>
                <a:latin typeface="Arial"/>
                <a:cs typeface="Arial"/>
              </a:rPr>
              <a:t>w</a:t>
            </a:r>
            <a:r>
              <a:rPr lang="it-IT" sz="2600" dirty="0">
                <a:solidFill>
                  <a:srgbClr val="161616"/>
                </a:solidFill>
                <a:latin typeface="Arial"/>
                <a:cs typeface="Arial"/>
              </a:rPr>
              <a:t> = p / p</a:t>
            </a:r>
            <a:r>
              <a:rPr lang="it-IT" sz="2600" baseline="-25000" dirty="0">
                <a:solidFill>
                  <a:srgbClr val="161616"/>
                </a:solidFill>
                <a:latin typeface="Arial"/>
                <a:cs typeface="Arial"/>
              </a:rPr>
              <a:t>0</a:t>
            </a:r>
            <a:endParaRPr lang="it-IT" sz="2600"/>
          </a:p>
        </p:txBody>
      </p:sp>
      <p:sp>
        <p:nvSpPr>
          <p:cNvPr id="5" name="Shape 5"/>
          <p:cNvSpPr txBox="1"/>
          <p:nvPr/>
        </p:nvSpPr>
        <p:spPr>
          <a:xfrm>
            <a:off x="548640" y="2377440"/>
            <a:ext cx="4754880" cy="2560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p = tensione di vapore dell’acqua sull’alimento; p</a:t>
            </a:r>
            <a:r>
              <a:rPr lang="it-IT" sz="1600" baseline="-25000" dirty="0">
                <a:solidFill>
                  <a:srgbClr val="404040"/>
                </a:solidFill>
                <a:latin typeface="Arial"/>
                <a:cs typeface="Arial"/>
              </a:rPr>
              <a:t>0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 = tensione di vapore dell’acqua pura alla stessa temperatura. Varia da 0 a 1 e coincide con l’umidità relativa di equilibrio / 100.</a:t>
            </a:r>
            <a:endParaRPr lang="it-IT" sz="16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Due alimenti con la stessa umidità possono avere a</a:t>
            </a:r>
            <a:r>
              <a:rPr lang="it-IT" sz="1600" baseline="-25000" dirty="0">
                <a:solidFill>
                  <a:srgbClr val="404040"/>
                </a:solidFill>
                <a:latin typeface="Arial"/>
                <a:cs typeface="Arial"/>
              </a:rPr>
              <a:t>w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 diversa: conta quanta acqua è “disponibile”, non quanta ce n’è.</a:t>
            </a:r>
            <a:endParaRPr lang="it-IT" sz="160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5760720" y="1325880"/>
          <a:ext cx="5852160" cy="2514600"/>
        </p:xfrm>
        <a:graphic>
          <a:graphicData uri="http://schemas.openxmlformats.org/drawingml/2006/table">
            <a:tbl>
              <a:tblPr firstRow="1" bandRow="1"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Gruppo di microrganismi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lang="it-IT" sz="1500" b="1" baseline="-250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lang="it-IT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minima indicativa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maggior parte dei batteri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≈ 0,91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maggior parte dei lieviti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≈ 0,88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maggior parte delle muffe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≈ 0,80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muffe xerofile, lieviti osmofili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≈ 0,61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7"/>
          <p:cNvSpPr txBox="1"/>
          <p:nvPr/>
        </p:nvSpPr>
        <p:spPr>
          <a:xfrm>
            <a:off x="5760720" y="4069080"/>
            <a:ext cx="5852160" cy="1463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Sotto a</a:t>
            </a:r>
            <a:r>
              <a:rPr lang="it-IT" sz="1500" baseline="-25000" dirty="0">
                <a:solidFill>
                  <a:srgbClr val="404040"/>
                </a:solidFill>
                <a:latin typeface="Arial"/>
                <a:cs typeface="Arial"/>
              </a:rPr>
              <a:t>w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 ≈ 0,6 non c’è crescita microbica; restano possibili ossidazione lipidica e imbrunimento non enzimatico, che ha un massimo a a</a:t>
            </a:r>
            <a:r>
              <a:rPr lang="it-IT" sz="1500" baseline="-25000" dirty="0">
                <a:solidFill>
                  <a:srgbClr val="404040"/>
                </a:solidFill>
                <a:latin typeface="Arial"/>
                <a:cs typeface="Arial"/>
              </a:rPr>
              <a:t>w</a:t>
            </a: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 intermedie.</a:t>
            </a:r>
            <a:endParaRPr lang="it-IT" sz="1500"/>
          </a:p>
        </p:txBody>
      </p:sp>
      <p:sp>
        <p:nvSpPr>
          <p:cNvPr id="8" name="Shape 8"/>
          <p:cNvSpPr txBox="1"/>
          <p:nvPr/>
        </p:nvSpPr>
        <p:spPr>
          <a:xfrm>
            <a:off x="548640" y="571500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i="1" dirty="0">
                <a:solidFill>
                  <a:srgbClr val="404040"/>
                </a:solidFill>
                <a:latin typeface="Arial"/>
                <a:cs typeface="Arial"/>
              </a:rPr>
              <a:t>L’a</a:t>
            </a:r>
            <a:r>
              <a:rPr lang="it-IT" sz="1400" i="1" baseline="-25000" dirty="0">
                <a:solidFill>
                  <a:srgbClr val="404040"/>
                </a:solidFill>
                <a:latin typeface="Arial"/>
                <a:cs typeface="Arial"/>
              </a:rPr>
              <a:t>w</a:t>
            </a:r>
            <a:r>
              <a:rPr lang="it-IT" sz="1400" i="1" dirty="0">
                <a:solidFill>
                  <a:srgbClr val="404040"/>
                </a:solidFill>
                <a:latin typeface="Arial"/>
                <a:cs typeface="Arial"/>
              </a:rPr>
              <a:t> si misura con igrometri a punto di rugiada o a sensore capacitivo, non per essiccamento.</a:t>
            </a:r>
            <a:endParaRPr lang="it-IT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Umidità: metodo per essiccamento in stufa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34440"/>
            <a:ext cx="6949440" cy="5029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Pulire il contenitore (capsula, crogiolo o vaschetta) e sciacquare con acqua di grado analitico.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Portarlo in stufa a 105 °C per almeno 30 minuti.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Lasciar raffreddare in essiccatore per 10–15 minuti e determinare la tara.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Triturare finemente l’alimento (con l’omogeneizzatore evitare di surriscaldarlo).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Pesare accuratamente circa 5–10 g di campione nel contenitore e annotarne la massa.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Essiccare in stufa per almeno 3 ore, o fino a peso costante.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Raffreddare in essiccatore per 10–15 minuti e determinare la massa finale.</a:t>
            </a:r>
            <a:endParaRPr lang="it-IT" sz="1800"/>
          </a:p>
        </p:txBody>
      </p:sp>
      <p:sp>
        <p:nvSpPr>
          <p:cNvPr id="5" name="Shape 5"/>
          <p:cNvSpPr/>
          <p:nvPr/>
        </p:nvSpPr>
        <p:spPr>
          <a:xfrm>
            <a:off x="7863840" y="1371600"/>
            <a:ext cx="3776472" cy="12801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umidità % = (m</a:t>
            </a:r>
            <a:r>
              <a:rPr lang="it-IT" sz="2250" baseline="-25000" dirty="0">
                <a:solidFill>
                  <a:srgbClr val="161616"/>
                </a:solidFill>
                <a:latin typeface="Arial"/>
                <a:cs typeface="Arial"/>
              </a:rPr>
              <a:t>1</a:t>
            </a: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 − m</a:t>
            </a:r>
            <a:r>
              <a:rPr lang="it-IT" sz="2250" baseline="-25000" dirty="0">
                <a:solidFill>
                  <a:srgbClr val="161616"/>
                </a:solidFill>
                <a:latin typeface="Arial"/>
                <a:cs typeface="Arial"/>
              </a:rPr>
              <a:t>2</a:t>
            </a: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) / m</a:t>
            </a:r>
            <a:r>
              <a:rPr lang="it-IT" sz="2250" baseline="-25000" dirty="0">
                <a:solidFill>
                  <a:srgbClr val="161616"/>
                </a:solidFill>
                <a:latin typeface="Arial"/>
                <a:cs typeface="Arial"/>
              </a:rPr>
              <a:t>0</a:t>
            </a: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 × 100</a:t>
            </a:r>
            <a:endParaRPr lang="it-IT" sz="2250"/>
          </a:p>
        </p:txBody>
      </p:sp>
      <p:sp>
        <p:nvSpPr>
          <p:cNvPr id="6" name="Shape 6"/>
          <p:cNvSpPr txBox="1"/>
          <p:nvPr/>
        </p:nvSpPr>
        <p:spPr>
          <a:xfrm>
            <a:off x="7863840" y="2788920"/>
            <a:ext cx="3776472" cy="21031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m</a:t>
            </a:r>
            <a:r>
              <a:rPr lang="it-IT" sz="1700" baseline="-25000" dirty="0">
                <a:solidFill>
                  <a:srgbClr val="404040"/>
                </a:solidFill>
                <a:latin typeface="Arial"/>
                <a:cs typeface="Arial"/>
              </a:rPr>
              <a:t>0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= massa del campione; m</a:t>
            </a:r>
            <a:r>
              <a:rPr lang="it-IT" sz="1700" baseline="-25000" dirty="0">
                <a:solidFill>
                  <a:srgbClr val="404040"/>
                </a:solidFill>
                <a:latin typeface="Arial"/>
                <a:cs typeface="Arial"/>
              </a:rPr>
              <a:t>1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= contenitore + campione prima; m</a:t>
            </a:r>
            <a:r>
              <a:rPr lang="it-IT" sz="1700" baseline="-25000" dirty="0">
                <a:solidFill>
                  <a:srgbClr val="404040"/>
                </a:solidFill>
                <a:latin typeface="Arial"/>
                <a:cs typeface="Arial"/>
              </a:rPr>
              <a:t>2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 = contenitore + campione dopo l’essiccamento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Sostanza secca %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= 100 − umidità %</a:t>
            </a:r>
            <a:endParaRPr lang="it-IT" sz="1700"/>
          </a:p>
        </p:txBody>
      </p:sp>
      <p:sp>
        <p:nvSpPr>
          <p:cNvPr id="7" name="Shape 7"/>
          <p:cNvSpPr txBox="1"/>
          <p:nvPr/>
        </p:nvSpPr>
        <p:spPr>
          <a:xfrm>
            <a:off x="548640" y="580644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i="1" dirty="0">
                <a:solidFill>
                  <a:srgbClr val="404040"/>
                </a:solidFill>
                <a:latin typeface="Arial"/>
                <a:cs typeface="Arial"/>
              </a:rPr>
              <a:t>Peso costante: due pesate successive, separate da un ulteriore essiccamento, che differiscono meno di un valore prefissato (es. 1 mg).</a:t>
            </a:r>
            <a:endParaRPr lang="it-IT" sz="15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Condizioni di essiccamento e fonti di errore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5486400" cy="251460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800" b="1" dirty="0">
                <a:solidFill>
                  <a:srgbClr val="B8860B"/>
                </a:solidFill>
                <a:latin typeface="Arial"/>
                <a:cs typeface="Arial"/>
              </a:rPr>
              <a:t>Le condizioni dipendono dalla matrice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metodo generale: 105 °C fino a peso costante</a:t>
            </a:r>
            <a:endParaRPr lang="it-IT" sz="15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cereali e derivati (ICC 110/1, ISO 712): 130–133 °C, 90 min per le farine, 2 h per le granelle</a:t>
            </a:r>
            <a:endParaRPr lang="it-IT" sz="15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prodotti ricchi di zuccheri: stufa sotto vuoto a 60–70 °C</a:t>
            </a:r>
            <a:endParaRPr lang="it-IT" sz="1500"/>
          </a:p>
        </p:txBody>
      </p:sp>
      <p:sp>
        <p:nvSpPr>
          <p:cNvPr id="5" name="Shape 5"/>
          <p:cNvSpPr/>
          <p:nvPr/>
        </p:nvSpPr>
        <p:spPr>
          <a:xfrm>
            <a:off x="6336792" y="1280160"/>
            <a:ext cx="5303520" cy="251460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800" b="1" dirty="0">
                <a:solidFill>
                  <a:srgbClr val="7A1F2B"/>
                </a:solidFill>
                <a:latin typeface="Arial"/>
                <a:cs typeface="Arial"/>
              </a:rPr>
              <a:t>Il risultato è convenzionale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a 130 °C la perdita di peso è stata tarata sul metodo di riferimento (ICC 109): i due metodi danno lo stesso valore, non lo stesso “vero” contenuto d’acqua</a:t>
            </a:r>
            <a:endParaRPr lang="it-IT" sz="1500"/>
          </a:p>
        </p:txBody>
      </p:sp>
      <p:sp>
        <p:nvSpPr>
          <p:cNvPr id="6" name="Shape 6"/>
          <p:cNvSpPr txBox="1"/>
          <p:nvPr/>
        </p:nvSpPr>
        <p:spPr>
          <a:xfrm>
            <a:off x="548640" y="402336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7A1F2B"/>
                </a:solidFill>
                <a:latin typeface="Arial"/>
                <a:cs typeface="Arial"/>
              </a:rPr>
              <a:t>Principali fonti di errore</a:t>
            </a:r>
            <a:endParaRPr lang="it-IT" sz="1800"/>
          </a:p>
        </p:txBody>
      </p:sp>
      <p:sp>
        <p:nvSpPr>
          <p:cNvPr id="7" name="Shape 7"/>
          <p:cNvSpPr txBox="1"/>
          <p:nvPr/>
        </p:nvSpPr>
        <p:spPr>
          <a:xfrm>
            <a:off x="548640" y="4480560"/>
            <a:ext cx="1645920" cy="8686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161616"/>
                </a:solidFill>
                <a:latin typeface="Arial"/>
                <a:cs typeface="Arial"/>
              </a:rPr>
              <a:t>sovrastima</a:t>
            </a:r>
            <a:endParaRPr lang="it-IT" sz="1600"/>
          </a:p>
        </p:txBody>
      </p:sp>
      <p:sp>
        <p:nvSpPr>
          <p:cNvPr id="8" name="Shape 8"/>
          <p:cNvSpPr txBox="1"/>
          <p:nvPr/>
        </p:nvSpPr>
        <p:spPr>
          <a:xfrm>
            <a:off x="2286000" y="4480560"/>
            <a:ext cx="9354312" cy="8686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perdita di altri composti volatili (etanolo, acidi volatili, aromi); decomposizione degli zuccheri (fruttosio) e reazioni di Maillard che liberano acqua</a:t>
            </a:r>
            <a:endParaRPr lang="it-IT" sz="1500"/>
          </a:p>
        </p:txBody>
      </p:sp>
      <p:sp>
        <p:nvSpPr>
          <p:cNvPr id="9" name="Shape 9"/>
          <p:cNvSpPr txBox="1"/>
          <p:nvPr/>
        </p:nvSpPr>
        <p:spPr>
          <a:xfrm>
            <a:off x="548640" y="5394960"/>
            <a:ext cx="1645920" cy="8686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b="1" dirty="0">
                <a:solidFill>
                  <a:srgbClr val="161616"/>
                </a:solidFill>
                <a:latin typeface="Arial"/>
                <a:cs typeface="Arial"/>
              </a:rPr>
              <a:t>sottostima</a:t>
            </a:r>
            <a:endParaRPr lang="it-IT" sz="1600"/>
          </a:p>
        </p:txBody>
      </p:sp>
      <p:sp>
        <p:nvSpPr>
          <p:cNvPr id="10" name="Shape 10"/>
          <p:cNvSpPr txBox="1"/>
          <p:nvPr/>
        </p:nvSpPr>
        <p:spPr>
          <a:xfrm>
            <a:off x="2286000" y="5394960"/>
            <a:ext cx="9354312" cy="8686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ctr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acqua legata non allontanata; ossidazione dei lipidi che aumenta il peso; formazione di crosta superficiale; riassorbimento di umidità durante il raffreddamento</a:t>
            </a:r>
            <a:endParaRPr lang="it-IT" sz="1500"/>
          </a:p>
        </p:txBody>
      </p:sp>
      <p:sp>
        <p:nvSpPr>
          <p:cNvPr id="11" name="Shape 11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Fonti: ICC Standard 110/1; ISO 712 (130–133 °C, 90 min per le farine).</a:t>
            </a:r>
            <a:endParaRPr lang="it-IT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Metodi rapidi per l’umidità</a:t>
            </a:r>
            <a:endParaRPr lang="it-IT" sz="2800"/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325880"/>
            <a:ext cx="3840480" cy="2482520"/>
          </a:xfrm>
          <a:prstGeom prst="rect">
            <a:avLst/>
          </a:prstGeom>
        </p:spPr>
      </p:pic>
      <p:sp>
        <p:nvSpPr>
          <p:cNvPr id="5" name="Shape 5"/>
          <p:cNvSpPr txBox="1"/>
          <p:nvPr/>
        </p:nvSpPr>
        <p:spPr>
          <a:xfrm>
            <a:off x="4663440" y="1280160"/>
            <a:ext cx="6976872" cy="21945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600" b="1" dirty="0">
                <a:solidFill>
                  <a:srgbClr val="161616"/>
                </a:solidFill>
                <a:latin typeface="Arial"/>
                <a:cs typeface="Arial"/>
              </a:rPr>
              <a:t>Termobilancia (analizzatore alogeno): 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una lampada alogena o IR riscalda il campione posto su una bilancia integrata, che registra la perdita di peso in continuo. Risultato in pochi minuti.</a:t>
            </a:r>
            <a:endParaRPr lang="it-IT" sz="16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È un metodo termogravimetrico come la stufa: le condizioni (temperatura, criterio di fine) vanno </a:t>
            </a:r>
            <a:r>
              <a:rPr lang="it-IT" sz="1600" b="1" dirty="0">
                <a:solidFill>
                  <a:srgbClr val="161616"/>
                </a:solidFill>
                <a:latin typeface="Arial"/>
                <a:cs typeface="Arial"/>
              </a:rPr>
              <a:t>validate</a:t>
            </a: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 rispetto al metodo di riferimento.</a:t>
            </a:r>
            <a:endParaRPr lang="it-IT" sz="1600"/>
          </a:p>
        </p:txBody>
      </p:sp>
      <p:graphicFrame>
        <p:nvGraphicFramePr>
          <p:cNvPr id="6" name="Tabella 6"/>
          <p:cNvGraphicFramePr>
            <a:graphicFrameLocks noGrp="1"/>
          </p:cNvGraphicFramePr>
          <p:nvPr/>
        </p:nvGraphicFramePr>
        <p:xfrm>
          <a:off x="4663440" y="3611880"/>
          <a:ext cx="7452360" cy="2432304"/>
        </p:xfrm>
        <a:graphic>
          <a:graphicData uri="http://schemas.openxmlformats.org/drawingml/2006/table">
            <a:tbl>
              <a:tblPr firstRow="1" bandRow="1"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Campione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Termobilancia: media %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sd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tempo (min)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Stufa: media %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sd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tempo (min)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Biscotto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2,38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4–5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2,35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Impasto per biscotti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19,81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0,09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19,73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0,24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Farina di frumento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11,00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0,08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6–7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11,03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0,09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120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Latte in polvere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4,61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0,10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6–7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4,67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0,02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Burro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15,11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0,09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5–6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15,13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0,07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Cacao in polvere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1,09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0,05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2–3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1,08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0,01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2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lang="it-IT" sz="12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7"/>
          <p:cNvSpPr txBox="1"/>
          <p:nvPr/>
        </p:nvSpPr>
        <p:spPr>
          <a:xfrm>
            <a:off x="548640" y="603504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i="1" dirty="0">
                <a:solidFill>
                  <a:srgbClr val="404040"/>
                </a:solidFill>
                <a:latin typeface="Arial"/>
                <a:cs typeface="Arial"/>
              </a:rPr>
              <a:t>Altri metodi: </a:t>
            </a:r>
            <a:r>
              <a:rPr lang="it-IT" sz="1400" b="1" i="1" dirty="0">
                <a:solidFill>
                  <a:srgbClr val="404040"/>
                </a:solidFill>
                <a:latin typeface="Arial"/>
                <a:cs typeface="Arial"/>
              </a:rPr>
              <a:t>titolazione Karl Fischer</a:t>
            </a:r>
            <a:r>
              <a:rPr lang="it-IT" sz="1400" i="1" dirty="0">
                <a:solidFill>
                  <a:srgbClr val="404040"/>
                </a:solidFill>
                <a:latin typeface="Arial"/>
                <a:cs typeface="Arial"/>
              </a:rPr>
              <a:t> (specifica per l’acqua, adatta a basse umidità e matrici con volatili); </a:t>
            </a:r>
            <a:r>
              <a:rPr lang="it-IT" sz="1400" b="1" i="1" dirty="0">
                <a:solidFill>
                  <a:srgbClr val="404040"/>
                </a:solidFill>
                <a:latin typeface="Arial"/>
                <a:cs typeface="Arial"/>
              </a:rPr>
              <a:t>spettroscopia NIR</a:t>
            </a:r>
            <a:r>
              <a:rPr lang="it-IT" sz="1400" i="1" dirty="0">
                <a:solidFill>
                  <a:srgbClr val="404040"/>
                </a:solidFill>
                <a:latin typeface="Arial"/>
                <a:cs typeface="Arial"/>
              </a:rPr>
              <a:t> (rapida, non distruttiva, richiede calibrazione).</a:t>
            </a:r>
            <a:endParaRPr lang="it-IT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Ceneri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4415" cy="18288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150" b="1" dirty="0">
                <a:solidFill>
                  <a:srgbClr val="161616"/>
                </a:solidFill>
                <a:latin typeface="Arial"/>
                <a:cs typeface="Arial"/>
              </a:rPr>
              <a:t>Ceneri: </a:t>
            </a:r>
            <a:r>
              <a:rPr lang="it-IT" sz="2150" dirty="0">
                <a:solidFill>
                  <a:srgbClr val="404040"/>
                </a:solidFill>
                <a:latin typeface="Arial"/>
                <a:cs typeface="Arial"/>
              </a:rPr>
              <a:t>residuo inorganico che rimane dopo la distruzione termica o per ossidazione completa della componente organica di un alimento.</a:t>
            </a:r>
            <a:endParaRPr lang="it-IT" sz="2150"/>
          </a:p>
        </p:txBody>
      </p:sp>
      <p:sp>
        <p:nvSpPr>
          <p:cNvPr id="5" name="Shape 5"/>
          <p:cNvSpPr/>
          <p:nvPr/>
        </p:nvSpPr>
        <p:spPr>
          <a:xfrm>
            <a:off x="548640" y="2560320"/>
            <a:ext cx="3566160" cy="28346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Valutazione nutrizionale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indica il contenuto totale di minerali, una delle voci dell’analisi prossimale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4315968" y="2560320"/>
            <a:ext cx="3566160" cy="28346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Qualità e genuinità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es. grado di abburattamento delle farine, aggiunte di sali, contaminazione con terra</a:t>
            </a:r>
            <a:endParaRPr lang="it-IT" sz="1800"/>
          </a:p>
        </p:txBody>
      </p:sp>
      <p:sp>
        <p:nvSpPr>
          <p:cNvPr id="7" name="Shape 7"/>
          <p:cNvSpPr/>
          <p:nvPr/>
        </p:nvSpPr>
        <p:spPr>
          <a:xfrm>
            <a:off x="8074152" y="2560320"/>
            <a:ext cx="3566160" cy="283464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404040"/>
                </a:solidFill>
                <a:latin typeface="Arial"/>
                <a:cs typeface="Arial"/>
              </a:rPr>
              <a:t>Preparazione del campione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mineralizzazione precede la determinazione dei singoli elementi (assorbimento atomico, ICP-OES, ICP-MS)</a:t>
            </a:r>
            <a:endParaRPr lang="it-IT" sz="1800"/>
          </a:p>
        </p:txBody>
      </p:sp>
      <p:sp>
        <p:nvSpPr>
          <p:cNvPr id="8" name="Shape 8"/>
          <p:cNvSpPr txBox="1"/>
          <p:nvPr/>
        </p:nvSpPr>
        <p:spPr>
          <a:xfrm>
            <a:off x="548640" y="566928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i="1" dirty="0">
                <a:solidFill>
                  <a:srgbClr val="404040"/>
                </a:solidFill>
                <a:latin typeface="Arial"/>
                <a:cs typeface="Arial"/>
              </a:rPr>
              <a:t>Il dato è espresso in % m/m sul tal quale o sulla sostanza secca, e va sempre specificato.</a:t>
            </a:r>
            <a:endParaRPr lang="it-IT"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Ceneri: mineralizzazione a secco e per via umida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5486400" cy="32918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Via secca (incenerimento)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muffola a 500–600 °C (tipicamente 550 °C) fino a residuo bianco-grigio e peso costante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la sostanza organica si ossida a CO₂, H₂O e ossidi di azoto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semplice, molti campioni insieme, nessun reagente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possibili perdite di elementi volatili (Hg, As, Se, in parte Pb e Cd)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6336792" y="1280160"/>
            <a:ext cx="5303520" cy="32918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Via umida (digestione acida)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ossidazione con acidi forti e ossidanti (HNO₃, H₂SO₄, H₂O₂), anche in microonde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la sostanza organica viene distrutta a temperatura più bassa; i metalli passano in soluzione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minori perdite di volatili: preferita per l’analisi degli elementi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non fornisce il dato gravimetrico delle ceneri</a:t>
            </a:r>
            <a:endParaRPr lang="it-IT" sz="1700"/>
          </a:p>
        </p:txBody>
      </p:sp>
      <p:sp>
        <p:nvSpPr>
          <p:cNvPr id="6" name="Shape 6"/>
          <p:cNvSpPr/>
          <p:nvPr/>
        </p:nvSpPr>
        <p:spPr>
          <a:xfrm>
            <a:off x="548640" y="4800600"/>
            <a:ext cx="5486400" cy="822960"/>
          </a:xfrm>
          <a:prstGeom prst="rect">
            <a:avLst/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91440" tIns="91440" r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ceneri % = m</a:t>
            </a:r>
            <a:r>
              <a:rPr lang="it-IT" sz="2250" baseline="-25000" dirty="0">
                <a:solidFill>
                  <a:srgbClr val="161616"/>
                </a:solidFill>
                <a:latin typeface="Arial"/>
                <a:cs typeface="Arial"/>
              </a:rPr>
              <a:t>ceneri</a:t>
            </a: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 / m</a:t>
            </a:r>
            <a:r>
              <a:rPr lang="it-IT" sz="2250" baseline="-25000" dirty="0">
                <a:solidFill>
                  <a:srgbClr val="161616"/>
                </a:solidFill>
                <a:latin typeface="Arial"/>
                <a:cs typeface="Arial"/>
              </a:rPr>
              <a:t>campione</a:t>
            </a:r>
            <a:r>
              <a:rPr lang="it-IT" sz="2250" dirty="0">
                <a:solidFill>
                  <a:srgbClr val="161616"/>
                </a:solidFill>
                <a:latin typeface="Arial"/>
                <a:cs typeface="Arial"/>
              </a:rPr>
              <a:t> × 100</a:t>
            </a:r>
            <a:endParaRPr lang="it-IT" sz="2250"/>
          </a:p>
        </p:txBody>
      </p:sp>
      <p:sp>
        <p:nvSpPr>
          <p:cNvPr id="7" name="Shape 7"/>
          <p:cNvSpPr txBox="1"/>
          <p:nvPr/>
        </p:nvSpPr>
        <p:spPr>
          <a:xfrm>
            <a:off x="6336792" y="4754880"/>
            <a:ext cx="5303520" cy="1554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00" b="1" dirty="0">
                <a:solidFill>
                  <a:srgbClr val="7A1F2B"/>
                </a:solidFill>
                <a:latin typeface="Arial"/>
                <a:cs typeface="Arial"/>
              </a:rPr>
              <a:t>Accorgimenti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2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alimenti ricchi di acqua: essiccare prima dell’incenerimento</a:t>
            </a:r>
            <a:endParaRPr lang="it-IT" sz="1550"/>
          </a:p>
          <a:p>
            <a:pPr marL="256032" indent="-228600" algn="l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550" dirty="0">
                <a:solidFill>
                  <a:srgbClr val="404040"/>
                </a:solidFill>
                <a:latin typeface="Arial"/>
                <a:cs typeface="Arial"/>
              </a:rPr>
              <a:t>alimenti ricchi di grassi: sgrassare o carbonizzare lentamente per evitare proiezioni</a:t>
            </a:r>
            <a:endParaRPr lang="it-IT" sz="155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Determinazione delle proteine negli alimenti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4415" cy="20116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it-IT" sz="2150" dirty="0">
                <a:solidFill>
                  <a:srgbClr val="404040"/>
                </a:solidFill>
                <a:latin typeface="Arial"/>
                <a:cs typeface="Arial"/>
              </a:rPr>
              <a:t>Per determinare la quantità di proteine negli alimenti è importante disporre di metodi analitici standardizzati. Le diverse industrie alimentari utilizzano metodi diversi per quantificare il contenuto proteico.</a:t>
            </a:r>
            <a:endParaRPr lang="it-IT" sz="215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150" dirty="0">
                <a:solidFill>
                  <a:srgbClr val="404040"/>
                </a:solidFill>
                <a:latin typeface="Arial"/>
                <a:cs typeface="Arial"/>
              </a:rPr>
              <a:t>La corretta determinazione del contenuto proteico è importante perché spesso stabilisce il valore economico del prodotto e ne indica un importante valore nutrizionale.</a:t>
            </a:r>
            <a:endParaRPr lang="it-IT" sz="2150"/>
          </a:p>
        </p:txBody>
      </p:sp>
      <p:sp>
        <p:nvSpPr>
          <p:cNvPr id="5" name="Shape 5"/>
          <p:cNvSpPr/>
          <p:nvPr/>
        </p:nvSpPr>
        <p:spPr>
          <a:xfrm>
            <a:off x="548640" y="3566160"/>
            <a:ext cx="5486400" cy="246888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Metodi basati sull’azoto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Kjeldahl, Dumas: misurano l’azoto totale, convertito in proteina con un fattore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metodi di riferimento per l’etichettatura e il commercio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6336792" y="3566160"/>
            <a:ext cx="5303520" cy="246888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Metodi basati su proprietà delle proteine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colorimetrici (Biureto, Lowry, BCA, Bradford), assorbimento UV a 280 nm, fluorescenza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analisi degli amminoacidi dopo idrolisi (proteina “vera”)</a:t>
            </a:r>
            <a:endParaRPr lang="it-IT"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Metodi di quantificazione delle proteine a confronto</a:t>
            </a:r>
            <a:endParaRPr lang="it-IT" sz="28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4379976"/>
        </p:xfrm>
        <a:graphic>
          <a:graphicData uri="http://schemas.openxmlformats.org/drawingml/2006/table">
            <a:tbl>
              <a:tblPr firstRow="1" bandRow="1"/>
              <a:tblGrid>
                <a:gridCol w="365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5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Vantaggi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Svantaggi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Kjeldahl – digestione acida, azoto ammoniacale titolato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metodo standard, facilmente confrontabile tra laboratori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non misura la proteina vera; con il fattore 6,25 può sovrastimare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Dumas – combustione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rapido, senza reagenti chimici, molti campioni in serie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strumento costoso; misura anche N non proteico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Spettroscopia UV (280 nm)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semplice, nessun reattivo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molte interferenze da altri composti che assorbono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Biureto, BCA, Lowry – chelazione del rame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minore variabilità tra proteine; compatibili con molti tensioattivi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incompatibili con agenti riducenti (es. DTT)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Bradford – legame del Coomassie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rapido, a temperatura ambiente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risposta variabile tra proteine; interferenza dei detergenti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Fluorescenza (es. Qubit)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molto sensibile, poca proteina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richiede un fluorimetro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Amminoacidi dopo idrolisi (HPLC)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accurato: “proteina vera”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35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costoso, lungo, richiede l’idrolisi</a:t>
                      </a:r>
                      <a:endParaRPr lang="it-IT" sz="135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Rielaborato da una tabella di letteratura (metodi di quantificazione delle proteine: vantaggi e svantaggi).</a:t>
            </a:r>
            <a:endParaRPr lang="it-IT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Metodo Kjeldahl: principio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7315200" cy="29260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Il campione viene digerito con acido solforico concentrato a caldo: l’azoto organico è convertito in ione ammonio, poi distillato come ammoniaca e titolato.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Dall’azoto si risale alla proteina con un </a:t>
            </a:r>
            <a:r>
              <a:rPr lang="it-IT" sz="2000" b="1" dirty="0">
                <a:solidFill>
                  <a:srgbClr val="161616"/>
                </a:solidFill>
                <a:latin typeface="Arial"/>
                <a:cs typeface="Arial"/>
              </a:rPr>
              <a:t>fattore di conversione</a:t>
            </a:r>
            <a:r>
              <a:rPr lang="it-IT" sz="2000" dirty="0">
                <a:solidFill>
                  <a:srgbClr val="404040"/>
                </a:solidFill>
                <a:latin typeface="Arial"/>
                <a:cs typeface="Arial"/>
              </a:rPr>
              <a:t> F:</a:t>
            </a:r>
            <a:endParaRPr lang="it-IT" sz="2000"/>
          </a:p>
        </p:txBody>
      </p:sp>
      <p:sp>
        <p:nvSpPr>
          <p:cNvPr id="5" name="Shape 5"/>
          <p:cNvSpPr/>
          <p:nvPr/>
        </p:nvSpPr>
        <p:spPr>
          <a:xfrm>
            <a:off x="548640" y="3017520"/>
            <a:ext cx="7315200" cy="86868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50" b="1" dirty="0">
                <a:solidFill>
                  <a:srgbClr val="161616"/>
                </a:solidFill>
                <a:latin typeface="Arial"/>
                <a:cs typeface="Arial"/>
              </a:rPr>
              <a:t>proteine % = N % × F       F = 6,25 (= 100 / 16)</a:t>
            </a:r>
            <a:endParaRPr lang="it-IT" sz="2450"/>
          </a:p>
        </p:txBody>
      </p:sp>
      <p:sp>
        <p:nvSpPr>
          <p:cNvPr id="6" name="Shape 6"/>
          <p:cNvSpPr txBox="1"/>
          <p:nvPr/>
        </p:nvSpPr>
        <p:spPr>
          <a:xfrm>
            <a:off x="548640" y="4069080"/>
            <a:ext cx="7315200" cy="21945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6,25 presuppone che le proteine contengano il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16 % di azoto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e che tutto l’azoto sia proteico. Il contenuto reale varia (~13–19 %), quindi per molti alimenti si usano fattori specifici (fattori di Jones).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metodo misura l’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azoto totale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: anche quello non proteico (urea, nitrati, amminoacidi liberi, melammina).</a:t>
            </a:r>
            <a:endParaRPr lang="it-IT" sz="1800"/>
          </a:p>
        </p:txBody>
      </p:sp>
      <p:pic>
        <p:nvPicPr>
          <p:cNvPr id="7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280160"/>
            <a:ext cx="2511351" cy="3383280"/>
          </a:xfrm>
          <a:prstGeom prst="rect">
            <a:avLst/>
          </a:prstGeom>
        </p:spPr>
      </p:pic>
      <p:pic>
        <p:nvPicPr>
          <p:cNvPr id="8" name="Immagin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680" y="4754880"/>
            <a:ext cx="1600200" cy="1600200"/>
          </a:xfrm>
          <a:prstGeom prst="rect">
            <a:avLst/>
          </a:prstGeom>
        </p:spPr>
      </p:pic>
      <p:sp>
        <p:nvSpPr>
          <p:cNvPr id="9" name="Shape 9"/>
          <p:cNvSpPr txBox="1"/>
          <p:nvPr/>
        </p:nvSpPr>
        <p:spPr>
          <a:xfrm>
            <a:off x="7863840" y="5577840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50" i="1" dirty="0">
                <a:solidFill>
                  <a:srgbClr val="404040"/>
                </a:solidFill>
                <a:latin typeface="Arial"/>
                <a:cs typeface="Arial"/>
              </a:rPr>
              <a:t>apparato storico e distillatore moderno</a:t>
            </a:r>
            <a:endParaRPr lang="it-IT" sz="13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Le fasi del metodo Kjeldahl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3576218" cy="42062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150" b="1" dirty="0">
                <a:solidFill>
                  <a:srgbClr val="B8860B"/>
                </a:solidFill>
                <a:latin typeface="Arial"/>
                <a:cs typeface="Arial"/>
              </a:rPr>
              <a:t>1 · Digestione</a:t>
            </a:r>
            <a:endParaRPr lang="it-IT" sz="215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campione + H₂SO₄ conc. + catalizzatore (CuSO₄; K₂SO₄ per innalzare il punto di ebollizione), a 380–420 °C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l’azoto organico diventa (NH₄)₂SO₄; C e H si ossidano a CO₂ e H₂O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4124858" y="3200400"/>
            <a:ext cx="182880" cy="36576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6" name="Shape 6"/>
          <p:cNvSpPr/>
          <p:nvPr/>
        </p:nvSpPr>
        <p:spPr>
          <a:xfrm>
            <a:off x="4307738" y="1280160"/>
            <a:ext cx="3576218" cy="42062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150" b="1" dirty="0">
                <a:solidFill>
                  <a:srgbClr val="7A1F2B"/>
                </a:solidFill>
                <a:latin typeface="Arial"/>
                <a:cs typeface="Arial"/>
              </a:rPr>
              <a:t>2 · Distillazione</a:t>
            </a:r>
            <a:endParaRPr lang="it-IT" sz="215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si aggiunge NaOH in eccesso: NH₄⁺ + OH⁻ → NH₃ + H₂O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l’ammoniaca viene distillata in corrente di vapore e raccolta in una soluzione di acido borico (2–4 %)</a:t>
            </a:r>
            <a:endParaRPr lang="it-IT" sz="1700"/>
          </a:p>
        </p:txBody>
      </p:sp>
      <p:sp>
        <p:nvSpPr>
          <p:cNvPr id="7" name="Shape 7"/>
          <p:cNvSpPr/>
          <p:nvPr/>
        </p:nvSpPr>
        <p:spPr>
          <a:xfrm>
            <a:off x="7883957" y="3200400"/>
            <a:ext cx="182880" cy="365760"/>
          </a:xfrm>
          <a:prstGeom prst="rightArrow">
            <a:avLst/>
          </a:prstGeom>
          <a:solidFill>
            <a:srgbClr val="B8860B"/>
          </a:solidFill>
          <a:ln>
            <a:noFill/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8" name="Shape 8"/>
          <p:cNvSpPr/>
          <p:nvPr/>
        </p:nvSpPr>
        <p:spPr>
          <a:xfrm>
            <a:off x="8066837" y="1280160"/>
            <a:ext cx="3576218" cy="420624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150" b="1" dirty="0">
                <a:solidFill>
                  <a:srgbClr val="404040"/>
                </a:solidFill>
                <a:latin typeface="Arial"/>
                <a:cs typeface="Arial"/>
              </a:rPr>
              <a:t>3 · Titolazione</a:t>
            </a:r>
            <a:endParaRPr lang="it-IT" sz="215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NH₃ + H₃BO₃ → NH₄⁺ + H₂BO₃⁻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borato si titola con HCl a titolo noto; indicatore misto rosso metile/verde di bromocresolo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variante: raccolta in acido standard in eccesso e retrotitolazione con NaOH</a:t>
            </a:r>
            <a:endParaRPr lang="it-IT" sz="1700"/>
          </a:p>
        </p:txBody>
      </p:sp>
      <p:sp>
        <p:nvSpPr>
          <p:cNvPr id="9" name="Shape 9"/>
          <p:cNvSpPr txBox="1"/>
          <p:nvPr/>
        </p:nvSpPr>
        <p:spPr>
          <a:xfrm>
            <a:off x="548640" y="571500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i="1" dirty="0">
                <a:solidFill>
                  <a:srgbClr val="404040"/>
                </a:solidFill>
                <a:latin typeface="Arial"/>
                <a:cs typeface="Arial"/>
              </a:rPr>
              <a:t>La fenolftaleina non è adatta: vira in ambiente basico, mentre il punto finale della titolazione dell’ammoniaca cade in zona acida (pH ≈ 5).</a:t>
            </a:r>
            <a:endParaRPr lang="it-IT" sz="1550"/>
          </a:p>
        </p:txBody>
      </p:sp>
      <p:sp>
        <p:nvSpPr>
          <p:cNvPr id="10" name="Shape 10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50" dirty="0">
                <a:solidFill>
                  <a:srgbClr val="6A6A6A"/>
                </a:solidFill>
                <a:latin typeface="Arial"/>
                <a:cs typeface="Arial"/>
              </a:rPr>
              <a:t>Fonti: AOAC 2001.11; Cabras e Tuberoso, Analisi dei prodotti alimentari.</a:t>
            </a:r>
            <a:endParaRPr lang="it-IT" sz="125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Kjeldahl: calcolo ed esempio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325880"/>
            <a:ext cx="11094415" cy="91440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91440" tIns="91440" r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50" dirty="0">
                <a:solidFill>
                  <a:srgbClr val="161616"/>
                </a:solidFill>
                <a:latin typeface="Arial"/>
                <a:cs typeface="Arial"/>
              </a:rPr>
              <a:t>N % = (V</a:t>
            </a:r>
            <a:r>
              <a:rPr lang="it-IT" sz="2450" baseline="-25000" dirty="0">
                <a:solidFill>
                  <a:srgbClr val="161616"/>
                </a:solidFill>
                <a:latin typeface="Arial"/>
                <a:cs typeface="Arial"/>
              </a:rPr>
              <a:t>camp</a:t>
            </a:r>
            <a:r>
              <a:rPr lang="it-IT" sz="2450" dirty="0">
                <a:solidFill>
                  <a:srgbClr val="161616"/>
                </a:solidFill>
                <a:latin typeface="Arial"/>
                <a:cs typeface="Arial"/>
              </a:rPr>
              <a:t> − V</a:t>
            </a:r>
            <a:r>
              <a:rPr lang="it-IT" sz="2450" baseline="-25000" dirty="0">
                <a:solidFill>
                  <a:srgbClr val="161616"/>
                </a:solidFill>
                <a:latin typeface="Arial"/>
                <a:cs typeface="Arial"/>
              </a:rPr>
              <a:t>bianco</a:t>
            </a:r>
            <a:r>
              <a:rPr lang="it-IT" sz="2450" dirty="0">
                <a:solidFill>
                  <a:srgbClr val="161616"/>
                </a:solidFill>
                <a:latin typeface="Arial"/>
                <a:cs typeface="Arial"/>
              </a:rPr>
              <a:t>) · M</a:t>
            </a:r>
            <a:r>
              <a:rPr lang="it-IT" sz="2450" baseline="-25000" dirty="0">
                <a:solidFill>
                  <a:srgbClr val="161616"/>
                </a:solidFill>
                <a:latin typeface="Arial"/>
                <a:cs typeface="Arial"/>
              </a:rPr>
              <a:t>HCl</a:t>
            </a:r>
            <a:r>
              <a:rPr lang="it-IT" sz="2450" dirty="0">
                <a:solidFill>
                  <a:srgbClr val="161616"/>
                </a:solidFill>
                <a:latin typeface="Arial"/>
                <a:cs typeface="Arial"/>
              </a:rPr>
              <a:t> · 14,007 · 100 / (m · 1000)</a:t>
            </a:r>
            <a:endParaRPr lang="it-IT" sz="2450"/>
          </a:p>
        </p:txBody>
      </p:sp>
      <p:sp>
        <p:nvSpPr>
          <p:cNvPr id="5" name="Shape 5"/>
          <p:cNvSpPr txBox="1"/>
          <p:nvPr/>
        </p:nvSpPr>
        <p:spPr>
          <a:xfrm>
            <a:off x="548640" y="237744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V in mL di HCl, M in mol/L, m = massa del campione in g, 14,007 = massa molare dell’azoto. La prova in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bianco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(solo reagenti) corregge l’azoto dei reattivi.</a:t>
            </a:r>
            <a:endParaRPr lang="it-IT" sz="1800"/>
          </a:p>
        </p:txBody>
      </p:sp>
      <p:sp>
        <p:nvSpPr>
          <p:cNvPr id="6" name="Shape 6"/>
          <p:cNvSpPr/>
          <p:nvPr/>
        </p:nvSpPr>
        <p:spPr>
          <a:xfrm>
            <a:off x="548640" y="3291840"/>
            <a:ext cx="11094415" cy="283464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82880" tIns="182880" rIns="182880" bIns="182880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Esempio – farina di frumento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m = 1,000 g   ·   V(camp.) = 12,50 mL   ·   V(bianco) = 0,20 mL   ·   HCl 0,1000 M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N = 12,30 mL × 0,1000 mmol/mL × 14,007 mg/mmol = 17,23 mg  → 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N = 1,723 %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proteine = 1,723 × 5,70 =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9,82 %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    (con F = 6,25 si otterrebbe 10,77 %)</a:t>
            </a:r>
            <a:endParaRPr lang="it-IT" sz="1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Fattori di conversione azoto → proteine</a:t>
            </a:r>
            <a:endParaRPr lang="it-IT" sz="28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80160"/>
          <a:ext cx="5212080" cy="3657600"/>
        </p:xfrm>
        <a:graphic>
          <a:graphicData uri="http://schemas.openxmlformats.org/drawingml/2006/table">
            <a:tbl>
              <a:tblPr firstRow="1" bandRow="1"/>
              <a:tblGrid>
                <a:gridCol w="384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Alimento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Latte e derivati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6,38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Carne, uova, mais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6,25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Riso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5,95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Frumento, granella intera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5,83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Frumento, farina (endosperma)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5,70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Soia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5,71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Arachidi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5,46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6400800" y="1280160"/>
            <a:ext cx="5239512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Fattori di Jones (1931–1941):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calcolati dal contenuto di azoto delle proteine di ciascun alimento.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Per l’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etichettatura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il Reg. (UE) 1169/2011 definisce le proteine come azoto totale (Kjeldahl) × 6,25.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L’azoto non proteico è in genere il 5–10 % dell’azoto totale, ma può arrivare a ~20 % in prodotti ittici e crostacei.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7A1F2B"/>
                </a:solidFill>
                <a:latin typeface="Arial"/>
                <a:cs typeface="Arial"/>
              </a:rPr>
              <a:t>Caso melammina (2008):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aggiunta a latte e mangimi per aumentare l’azoto “apparente”; né Kjeldahl né Dumas la distinguono dalle proteine.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50" dirty="0">
                <a:solidFill>
                  <a:srgbClr val="6A6A6A"/>
                </a:solidFill>
                <a:latin typeface="Arial"/>
                <a:cs typeface="Arial"/>
              </a:rPr>
              <a:t>Fonti: FAO, Food energy – methods of analysis and conversion factors (2003), Tab. 2.1; FAO/INFOODS Guidelines.</a:t>
            </a:r>
            <a:endParaRPr lang="it-IT" sz="125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Metodo Dumas (combustione)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371600"/>
            <a:ext cx="2560320" cy="118872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Combustione del campione in O₂ a 900–1000 °C</a:t>
            </a:r>
            <a:endParaRPr lang="it-IT" sz="1700"/>
          </a:p>
        </p:txBody>
      </p:sp>
      <p:cxnSp>
        <p:nvCxnSpPr>
          <p:cNvPr id="5" name="Connettore 5"/>
          <p:cNvCxnSpPr/>
          <p:nvPr/>
        </p:nvCxnSpPr>
        <p:spPr>
          <a:xfrm>
            <a:off x="3127248" y="1965960"/>
            <a:ext cx="237744" cy="0"/>
          </a:xfrm>
          <a:prstGeom prst="line">
            <a:avLst/>
          </a:prstGeom>
          <a:ln w="25400">
            <a:solidFill>
              <a:srgbClr val="B8860B"/>
            </a:solidFill>
            <a:tailEnd type="triangle" w="med" len="med"/>
          </a:ln>
        </p:spPr>
      </p:cxnSp>
      <p:sp>
        <p:nvSpPr>
          <p:cNvPr id="6" name="Shape 6"/>
          <p:cNvSpPr/>
          <p:nvPr/>
        </p:nvSpPr>
        <p:spPr>
          <a:xfrm>
            <a:off x="3383280" y="1371600"/>
            <a:ext cx="2560320" cy="118872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Riduzione degli ossidi di azoto (NOₓ) a N₂ su rame</a:t>
            </a:r>
            <a:endParaRPr lang="it-IT" sz="1700"/>
          </a:p>
        </p:txBody>
      </p:sp>
      <p:cxnSp>
        <p:nvCxnSpPr>
          <p:cNvPr id="7" name="Connettore 7"/>
          <p:cNvCxnSpPr/>
          <p:nvPr/>
        </p:nvCxnSpPr>
        <p:spPr>
          <a:xfrm>
            <a:off x="5961888" y="1965960"/>
            <a:ext cx="237744" cy="0"/>
          </a:xfrm>
          <a:prstGeom prst="line">
            <a:avLst/>
          </a:prstGeom>
          <a:ln w="2540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6217920" y="1371600"/>
            <a:ext cx="2560320" cy="118872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Rimozione di H₂O e CO₂</a:t>
            </a:r>
            <a:endParaRPr lang="it-IT" sz="1700"/>
          </a:p>
        </p:txBody>
      </p:sp>
      <p:cxnSp>
        <p:nvCxnSpPr>
          <p:cNvPr id="9" name="Connettore 9"/>
          <p:cNvCxnSpPr/>
          <p:nvPr/>
        </p:nvCxnSpPr>
        <p:spPr>
          <a:xfrm>
            <a:off x="8796528" y="1965960"/>
            <a:ext cx="237744" cy="0"/>
          </a:xfrm>
          <a:prstGeom prst="line">
            <a:avLst/>
          </a:prstGeom>
          <a:ln w="25400">
            <a:solidFill>
              <a:srgbClr val="B8860B"/>
            </a:solidFill>
            <a:tailEnd type="triangle" w="med" len="med"/>
          </a:ln>
        </p:spPr>
      </p:cxnSp>
      <p:sp>
        <p:nvSpPr>
          <p:cNvPr id="10" name="Shape 10"/>
          <p:cNvSpPr/>
          <p:nvPr/>
        </p:nvSpPr>
        <p:spPr>
          <a:xfrm>
            <a:off x="9052560" y="1371600"/>
            <a:ext cx="2560320" cy="118872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109728" tIns="109728" rIns="109728" bIns="109728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Rivelazione di N₂ a conducibilità termica (TCD)</a:t>
            </a:r>
            <a:endParaRPr lang="it-IT" sz="1700"/>
          </a:p>
        </p:txBody>
      </p:sp>
      <p:sp>
        <p:nvSpPr>
          <p:cNvPr id="11" name="Shape 11"/>
          <p:cNvSpPr/>
          <p:nvPr/>
        </p:nvSpPr>
        <p:spPr>
          <a:xfrm>
            <a:off x="548640" y="2926080"/>
            <a:ext cx="5486400" cy="30175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Vantaggi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pochi minuti per campione, automatizzabile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nessun reagente tossico (niente H₂SO₄ concentrato)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metodo ufficiale (es. AOAC 992.15, ISO 16634)</a:t>
            </a:r>
            <a:endParaRPr lang="it-IT" sz="1800"/>
          </a:p>
        </p:txBody>
      </p:sp>
      <p:sp>
        <p:nvSpPr>
          <p:cNvPr id="12" name="Shape 12"/>
          <p:cNvSpPr/>
          <p:nvPr/>
        </p:nvSpPr>
        <p:spPr>
          <a:xfrm>
            <a:off x="6336792" y="2926080"/>
            <a:ext cx="5303520" cy="30175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Limiti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strumento costoso, piccola quantità di campione (omogeneità!)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misura tutto l’azoto, compresi nitrati e nitriti: risultati di solito leggermente superiori al Kjeldahl</a:t>
            </a:r>
            <a:endParaRPr lang="it-IT" sz="1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Metodo Bradford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766560" cy="4846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saggio (M. M. Bradford, 1976) usa il colorante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Coomassie Brilliant Blue G-250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in soluzione acida.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colorante si lega alle proteine soprattutto tramite i residui basici (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arginina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, lisina, istidina) e con interazioni idrofobiche con quelli aromatici (triptofano, tirosina, fenilalanina).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colorante libero è nella forma cationica, rossa, con massimo a ~465–470 nm. Legato alla proteina si stabilizza nella forma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anionica blu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con massimo a </a:t>
            </a:r>
            <a:r>
              <a:rPr lang="it-IT" sz="1900" b="1" dirty="0">
                <a:solidFill>
                  <a:srgbClr val="7A1F2B"/>
                </a:solidFill>
                <a:latin typeface="Arial"/>
                <a:cs typeface="Arial"/>
              </a:rPr>
              <a:t>595 nm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L’assorbanza a 595 nm è proporzionale al contenuto proteico, entro un intervallo limitato.</a:t>
            </a:r>
            <a:endParaRPr lang="it-IT" sz="1900"/>
          </a:p>
        </p:txBody>
      </p:sp>
      <p:pic>
        <p:nvPicPr>
          <p:cNvPr id="5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1325880"/>
            <a:ext cx="4050792" cy="1828442"/>
          </a:xfrm>
          <a:prstGeom prst="rect">
            <a:avLst/>
          </a:prstGeom>
        </p:spPr>
      </p:pic>
      <p:pic>
        <p:nvPicPr>
          <p:cNvPr id="6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3657600"/>
            <a:ext cx="2651760" cy="1477804"/>
          </a:xfrm>
          <a:prstGeom prst="rect">
            <a:avLst/>
          </a:prstGeom>
        </p:spPr>
      </p:pic>
      <p:sp>
        <p:nvSpPr>
          <p:cNvPr id="7" name="Shape 7"/>
          <p:cNvSpPr txBox="1"/>
          <p:nvPr/>
        </p:nvSpPr>
        <p:spPr>
          <a:xfrm>
            <a:off x="7589520" y="5257800"/>
            <a:ext cx="4050792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50" i="1" dirty="0">
                <a:solidFill>
                  <a:srgbClr val="404040"/>
                </a:solidFill>
                <a:latin typeface="Arial"/>
                <a:cs typeface="Arial"/>
              </a:rPr>
              <a:t>Il colore vira dal bruno-rosso al blu all’aumentare della proteina (µg/mL).</a:t>
            </a:r>
            <a:endParaRPr lang="it-IT" sz="135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Bradford: lo spostamento dello spettro</a:t>
            </a:r>
            <a:endParaRPr lang="it-IT" sz="2800"/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6766560" cy="3686322"/>
          </a:xfrm>
          <a:prstGeom prst="rect">
            <a:avLst/>
          </a:prstGeom>
        </p:spPr>
      </p:pic>
      <p:sp>
        <p:nvSpPr>
          <p:cNvPr id="5" name="Shape 5"/>
          <p:cNvSpPr txBox="1"/>
          <p:nvPr/>
        </p:nvSpPr>
        <p:spPr>
          <a:xfrm>
            <a:off x="7589520" y="1371600"/>
            <a:ext cx="4050792" cy="47548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curva rossa: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colorante libero, massimo a 465 nm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400"/>
              </a:spcAft>
              <a:buNone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curva verde: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colorante legato, massimo a 595 nm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Si legge a 595 nm, dove la differenza è massima; anche il bianco assorbe (colorante libero), perciò va sempre sottratto.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7A1F2B"/>
                </a:solidFill>
                <a:latin typeface="Arial"/>
                <a:cs typeface="Arial"/>
              </a:rPr>
              <a:t>Limiti: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la risposta varia da proteina a proteina (dipende dal contenuto di Arg e aromatici); interferiscono detergenti e basi forti.</a:t>
            </a:r>
            <a:endParaRPr lang="it-IT" sz="1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Bradford: retta di taratura con BSA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4415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La retta di taratura correla l’assorbanza alla concentrazione, per determinare la quantità incognita di un campione rispetto a uno standard. Come standard si usa l’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albumina sierica bovina (BSA)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900"/>
          </a:p>
        </p:txBody>
      </p:sp>
      <p:sp>
        <p:nvSpPr>
          <p:cNvPr id="5" name="Shape 5"/>
          <p:cNvSpPr txBox="1"/>
          <p:nvPr/>
        </p:nvSpPr>
        <p:spPr>
          <a:xfrm>
            <a:off x="548640" y="2560320"/>
            <a:ext cx="6675120" cy="3657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Misurare l’assorbanza di soluzioni a concentrazione crescente di BSA e del bianco (soluzione senza proteina).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Misurare l’assorbanza dei campioni incogniti.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Sottrarre a tutte le letture il valore del bianco.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Costruire la retta: assorbanza in ordinata (y), concentrazione di BSA in ascissa (x).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Ricavare la concentrazione dei campioni: x = (y − b) / a.</a:t>
            </a:r>
            <a:endParaRPr lang="it-IT" sz="1800"/>
          </a:p>
        </p:txBody>
      </p:sp>
      <p:cxnSp>
        <p:nvCxnSpPr>
          <p:cNvPr id="6" name="Connettore 6"/>
          <p:cNvCxnSpPr/>
          <p:nvPr/>
        </p:nvCxnSpPr>
        <p:spPr>
          <a:xfrm flipV="1">
            <a:off x="8138160" y="2651760"/>
            <a:ext cx="0" cy="292608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7" name="Connettore 7"/>
          <p:cNvCxnSpPr/>
          <p:nvPr/>
        </p:nvCxnSpPr>
        <p:spPr>
          <a:xfrm>
            <a:off x="8138160" y="5577840"/>
            <a:ext cx="3291840" cy="0"/>
          </a:xfrm>
          <a:prstGeom prst="line">
            <a:avLst/>
          </a:prstGeom>
          <a:ln w="15875">
            <a:solidFill>
              <a:srgbClr val="161616"/>
            </a:solidFill>
            <a:tailEnd type="triangle" w="med" len="med"/>
          </a:ln>
        </p:spPr>
      </p:cxnSp>
      <p:cxnSp>
        <p:nvCxnSpPr>
          <p:cNvPr id="8" name="Connettore 8"/>
          <p:cNvCxnSpPr/>
          <p:nvPr/>
        </p:nvCxnSpPr>
        <p:spPr>
          <a:xfrm flipV="1">
            <a:off x="8138160" y="2926080"/>
            <a:ext cx="3028493" cy="2377440"/>
          </a:xfrm>
          <a:prstGeom prst="line">
            <a:avLst/>
          </a:prstGeom>
          <a:ln w="25400">
            <a:solidFill>
              <a:srgbClr val="7A1F2B"/>
            </a:solidFill>
          </a:ln>
        </p:spPr>
      </p:cxnSp>
      <p:sp>
        <p:nvSpPr>
          <p:cNvPr id="9" name="Shape 9"/>
          <p:cNvSpPr/>
          <p:nvPr/>
        </p:nvSpPr>
        <p:spPr>
          <a:xfrm>
            <a:off x="8578901" y="484327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10" name="Shape 10"/>
          <p:cNvSpPr/>
          <p:nvPr/>
        </p:nvSpPr>
        <p:spPr>
          <a:xfrm>
            <a:off x="9083650" y="444703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11" name="Shape 11"/>
          <p:cNvSpPr/>
          <p:nvPr/>
        </p:nvSpPr>
        <p:spPr>
          <a:xfrm>
            <a:off x="9588398" y="405079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12" name="Shape 12"/>
          <p:cNvSpPr/>
          <p:nvPr/>
        </p:nvSpPr>
        <p:spPr>
          <a:xfrm>
            <a:off x="10093147" y="365455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13" name="Shape 13"/>
          <p:cNvSpPr/>
          <p:nvPr/>
        </p:nvSpPr>
        <p:spPr>
          <a:xfrm>
            <a:off x="10597896" y="3258312"/>
            <a:ext cx="128016" cy="128016"/>
          </a:xfrm>
          <a:prstGeom prst="ellipse">
            <a:avLst/>
          </a:prstGeom>
          <a:solidFill>
            <a:srgbClr val="B8860B"/>
          </a:solidFill>
          <a:ln w="6350">
            <a:solidFill>
              <a:srgbClr val="161616"/>
            </a:solidFill>
          </a:ln>
        </p:spPr>
        <p:txBody>
          <a:bodyPr wrap="square" lIns="45720" tIns="45720" rIns="45720" bIns="45720" rtlCol="0" anchor="t"/>
          <a:lstStyle/>
          <a:p>
            <a:endParaRPr lang="it-IT"/>
          </a:p>
        </p:txBody>
      </p:sp>
      <p:sp>
        <p:nvSpPr>
          <p:cNvPr id="14" name="Shape 14"/>
          <p:cNvSpPr txBox="1"/>
          <p:nvPr/>
        </p:nvSpPr>
        <p:spPr>
          <a:xfrm>
            <a:off x="7178040" y="2514600"/>
            <a:ext cx="9144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50" dirty="0">
                <a:solidFill>
                  <a:srgbClr val="404040"/>
                </a:solidFill>
                <a:latin typeface="Arial"/>
                <a:cs typeface="Arial"/>
              </a:rPr>
              <a:t>A 595</a:t>
            </a:r>
            <a:endParaRPr lang="it-IT" sz="1350"/>
          </a:p>
        </p:txBody>
      </p:sp>
      <p:sp>
        <p:nvSpPr>
          <p:cNvPr id="15" name="Shape 15"/>
          <p:cNvSpPr txBox="1"/>
          <p:nvPr/>
        </p:nvSpPr>
        <p:spPr>
          <a:xfrm>
            <a:off x="9601200" y="5623560"/>
            <a:ext cx="1920240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50" dirty="0">
                <a:solidFill>
                  <a:srgbClr val="404040"/>
                </a:solidFill>
                <a:latin typeface="Arial"/>
                <a:cs typeface="Arial"/>
              </a:rPr>
              <a:t>BSA (µg/mL)</a:t>
            </a:r>
            <a:endParaRPr lang="it-IT" sz="135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Grassi totali: principi generali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4415" cy="1371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“grasso” determinato è la frazione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estraibile con solventi organici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nelle condizioni del metodo: trigliceridi, ma anche fosfolipidi, steroli, pigmenti e cere. Il dato dipende dal solvente e dal pretrattamento.</a:t>
            </a:r>
            <a:endParaRPr lang="it-IT" sz="1900"/>
          </a:p>
        </p:txBody>
      </p:sp>
      <p:sp>
        <p:nvSpPr>
          <p:cNvPr id="5" name="Shape 5"/>
          <p:cNvSpPr/>
          <p:nvPr/>
        </p:nvSpPr>
        <p:spPr>
          <a:xfrm>
            <a:off x="548640" y="2743200"/>
            <a:ext cx="3566160" cy="32918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Estrazione diretta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Soxhlet (etere di petrolio, esano): lipidi “liberi”, soprattutto neutri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adatta a prodotti secchi, di origine vegetale</a:t>
            </a:r>
            <a:endParaRPr lang="it-IT" sz="1700"/>
          </a:p>
        </p:txBody>
      </p:sp>
      <p:sp>
        <p:nvSpPr>
          <p:cNvPr id="6" name="Shape 6"/>
          <p:cNvSpPr/>
          <p:nvPr/>
        </p:nvSpPr>
        <p:spPr>
          <a:xfrm>
            <a:off x="4315968" y="2743200"/>
            <a:ext cx="3566160" cy="32918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Idrolisi + estrazione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idrolisi acida (HCl) che libera i lipidi legati a proteine e carboidrati (Weibull-Stoldt)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per prodotti di origine animale, cotti, estrusi</a:t>
            </a:r>
            <a:endParaRPr lang="it-IT" sz="1700"/>
          </a:p>
        </p:txBody>
      </p:sp>
      <p:sp>
        <p:nvSpPr>
          <p:cNvPr id="7" name="Shape 7"/>
          <p:cNvSpPr/>
          <p:nvPr/>
        </p:nvSpPr>
        <p:spPr>
          <a:xfrm>
            <a:off x="8074152" y="2743200"/>
            <a:ext cx="3566160" cy="329184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404040"/>
                </a:solidFill>
                <a:latin typeface="Arial"/>
                <a:cs typeface="Arial"/>
              </a:rPr>
              <a:t>Miscele polari/apolari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cloroformio/metanolo (Folch, Bligh &amp; Dyer): estraggono anche i lipidi polari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metodi di riferimento per i tessuti</a:t>
            </a:r>
            <a:endParaRPr lang="it-IT" sz="17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Estrazione in continuo: il Soxhlet</a:t>
            </a:r>
            <a:endParaRPr lang="it-IT" sz="2800"/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6639356" cy="4846320"/>
          </a:xfrm>
          <a:prstGeom prst="rect">
            <a:avLst/>
          </a:prstGeom>
        </p:spPr>
      </p:pic>
      <p:sp>
        <p:nvSpPr>
          <p:cNvPr id="5" name="Shape 5"/>
          <p:cNvSpPr txBox="1"/>
          <p:nvPr/>
        </p:nvSpPr>
        <p:spPr>
          <a:xfrm>
            <a:off x="7406640" y="1280160"/>
            <a:ext cx="4233672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Il campione essiccato e macinato, in un ditale di cellulosa, viene estratto ciclicamente dal solvente che evapora dal pallone, condensa nel refrigerante e ricade sul campione.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Quando il sifone si riempie, l’estratto torna nel pallone: il campione è sempre a contatto con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solvente puro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Solvente: etere di petrolio (p.e. 40–60 °C); estrazione per ~6 h (Reg. CE 152/2009). Il grasso si determina per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pesata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dopo evaporazione del solvente ed essiccamento.</a:t>
            </a:r>
            <a:endParaRPr lang="it-IT"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Grassi totali: metodo Folch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4415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Omogeneizzare il campione con cloroformio/metanolo (2:1, v/v) fino a un volume pari a 20 volte quello del campione (1 g in 20 mL); agitare 15–20 minuti a temperatura ambiente.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Filtrare l’omogenato (carta da filtro piegata) o centrifugare per recuperare la fase liquida.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Lavare con 0,2 volumi di acqua o di NaCl 0,9 % (4 mL per 20 mL), agitare sul vortex e centrifugare a bassa velocità (2000 giri/min) per separare le due fasi.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Eliminare la fase superiore e sciacquare l’interfaccia una o due volte con metanolo/acqua (1:1).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Evaporare la fase inferiore (cloroformio con i lipidi) all’evaporatore rotante, o sotto flusso di azoto se il volume è inferiore a 2–3 mL.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Determinare per pesata il contenuto di grassi totali.</a:t>
            </a:r>
            <a:endParaRPr lang="it-IT" sz="1600"/>
          </a:p>
        </p:txBody>
      </p:sp>
      <p:sp>
        <p:nvSpPr>
          <p:cNvPr id="5" name="Shape 5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6A6A6A"/>
                </a:solidFill>
                <a:latin typeface="Arial"/>
                <a:cs typeface="Arial"/>
              </a:rPr>
              <a:t>Folch J., Lees M., Sloane Stanley G.H., J. Biol. Chem. 226 (1957) 497–509.</a:t>
            </a:r>
            <a:endParaRPr lang="it-IT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Perché il metodo Folch funziona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3566160" cy="374904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1 · Monofase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CHCl₃/MeOH 2:1 + acqua del campione formano un’unica fase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metanolo rompe i legami lipidi-proteine e disidrata la matrice; il cloroformio scioglie i lipidi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4315968" y="1280160"/>
            <a:ext cx="3566160" cy="374904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2 · Separazione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con l’acqua salina si arriva al rapporto CHCl₃/MeOH/H₂O ≈ 8:4:3 e il sistema si separa in due fasi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il sale riduce la perdita di lipidi acidi nella fase acquosa</a:t>
            </a:r>
            <a:endParaRPr lang="it-IT" sz="1700"/>
          </a:p>
        </p:txBody>
      </p:sp>
      <p:sp>
        <p:nvSpPr>
          <p:cNvPr id="6" name="Shape 6"/>
          <p:cNvSpPr/>
          <p:nvPr/>
        </p:nvSpPr>
        <p:spPr>
          <a:xfrm>
            <a:off x="8074152" y="1280160"/>
            <a:ext cx="3566160" cy="374904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404040"/>
                </a:solidFill>
                <a:latin typeface="Arial"/>
                <a:cs typeface="Arial"/>
              </a:rPr>
              <a:t>3 · Due fasi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inferiore: cloroformio con i lipidi (anche fosfolipidi)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superiore: metanolo-acqua con zuccheri, amminoacidi, sali</a:t>
            </a:r>
            <a:endParaRPr lang="it-IT" sz="1700"/>
          </a:p>
        </p:txBody>
      </p:sp>
      <p:sp>
        <p:nvSpPr>
          <p:cNvPr id="7" name="Shape 7"/>
          <p:cNvSpPr txBox="1"/>
          <p:nvPr/>
        </p:nvSpPr>
        <p:spPr>
          <a:xfrm>
            <a:off x="548640" y="5257800"/>
            <a:ext cx="11094415" cy="10058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b="1" dirty="0">
                <a:solidFill>
                  <a:srgbClr val="7A1F2B"/>
                </a:solidFill>
                <a:latin typeface="Arial"/>
                <a:cs typeface="Arial"/>
              </a:rPr>
              <a:t>Alternative: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Bligh &amp; Dyer (1959), che usa meno solvente ed è adatto a tessuti ricchi d’acqua; estrazione con MTBE, che evita il cloroformio, solvente tossico.</a:t>
            </a:r>
            <a:endParaRPr lang="it-IT" sz="17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Soxhlet diretto o con idrolisi? Il Reg. (CE) 152/2009</a:t>
            </a:r>
            <a:endParaRPr lang="it-IT" sz="2800"/>
          </a:p>
        </p:txBody>
      </p:sp>
      <p:pic>
        <p:nvPicPr>
          <p:cNvPr id="4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234440"/>
            <a:ext cx="5760720" cy="3239669"/>
          </a:xfrm>
          <a:prstGeom prst="rect">
            <a:avLst/>
          </a:prstGeom>
        </p:spPr>
      </p:pic>
      <p:sp>
        <p:nvSpPr>
          <p:cNvPr id="5" name="Shape 5"/>
          <p:cNvSpPr txBox="1"/>
          <p:nvPr/>
        </p:nvSpPr>
        <p:spPr>
          <a:xfrm>
            <a:off x="6583680" y="1280160"/>
            <a:ext cx="5056632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b="1" i="1" dirty="0">
                <a:solidFill>
                  <a:srgbClr val="7A1F2B"/>
                </a:solidFill>
                <a:latin typeface="Arial"/>
                <a:cs typeface="Arial"/>
              </a:rPr>
              <a:t>Quali sono le condizioni di lavoro migliori?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Procedura A: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estrazione diretta con etere di petrolio; mangimi di origine vegetale.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Procedura B: 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ebollizione 1 h con HCl 3 mol/L, filtrazione, poi estrazione come in A; origine animale, mangimi composti, prodotti estrusi, glutine, lieviti.</a:t>
            </a:r>
            <a:endParaRPr lang="it-IT" sz="17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Se B dà un risultato più alto di A, </a:t>
            </a:r>
            <a:r>
              <a:rPr lang="it-IT" sz="1700" b="1" dirty="0">
                <a:solidFill>
                  <a:srgbClr val="161616"/>
                </a:solidFill>
                <a:latin typeface="Arial"/>
                <a:cs typeface="Arial"/>
              </a:rPr>
              <a:t>vale il risultato di B</a:t>
            </a: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: l’idrolisi libera i lipidi legati a proteine e carboidrati.</a:t>
            </a:r>
            <a:endParaRPr lang="it-IT" sz="1700"/>
          </a:p>
        </p:txBody>
      </p:sp>
      <p:sp>
        <p:nvSpPr>
          <p:cNvPr id="6" name="Shape 6"/>
          <p:cNvSpPr txBox="1"/>
          <p:nvPr/>
        </p:nvSpPr>
        <p:spPr>
          <a:xfrm>
            <a:off x="548640" y="6446520"/>
            <a:ext cx="11094415" cy="3200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50" dirty="0">
                <a:solidFill>
                  <a:srgbClr val="6A6A6A"/>
                </a:solidFill>
                <a:latin typeface="Arial"/>
                <a:cs typeface="Arial"/>
              </a:rPr>
              <a:t>Fonte: Reg. (CE) 152/2009, Allegato III, parte H.</a:t>
            </a:r>
            <a:endParaRPr lang="it-IT" sz="125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Carboidrati: classificazione e strategia analitica</a:t>
            </a:r>
            <a:endParaRPr lang="it-IT" sz="28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80160"/>
          <a:ext cx="11091672" cy="3182112"/>
        </p:xfrm>
        <a:graphic>
          <a:graphicData uri="http://schemas.openxmlformats.org/drawingml/2006/table">
            <a:tbl>
              <a:tblPr firstRow="1" bandRow="1"/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5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Classe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Esempi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Come si determinano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Monosaccaridi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glucosio, fruttosio, galattosio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riducenti (Fehling), enzimatici, HPLC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Disaccaridi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saccarosio, lattosio, maltosio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come sopra; il saccarosio dopo inversione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Oligosaccaridi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raffinosio, fruttoligosaccaridi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HPLC, idrolisi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Polisaccaridi disponibili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amido, glicogeno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idrolisi enzimatica → glucosio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Polisaccaridi non digeribili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cellulosa, pectine, β-glucani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5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fibra alimentare (metodo enzimatico-gravimetrico)</a:t>
                      </a:r>
                      <a:endParaRPr lang="it-IT" sz="15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Shape 5"/>
          <p:cNvSpPr txBox="1"/>
          <p:nvPr/>
        </p:nvSpPr>
        <p:spPr>
          <a:xfrm>
            <a:off x="548640" y="4754880"/>
            <a:ext cx="11094415" cy="9144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i="1" dirty="0">
                <a:solidFill>
                  <a:srgbClr val="404040"/>
                </a:solidFill>
                <a:latin typeface="Arial"/>
                <a:cs typeface="Arial"/>
              </a:rPr>
              <a:t>Nell’etichetta i carboidrati sono spesso calcolati per differenza: accumulano gli errori di tutte le altre determinazioni. I metodi diretti misurano classi specifiche.</a:t>
            </a:r>
            <a:endParaRPr lang="it-IT" sz="1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Carboidrati totali: metodo fenolo-acido solforico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949440" cy="16459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metodo determina tutte le classi di carboidrati: mono- e disaccaridi, oligo- e polisaccaridi (Dubois et al., 1956).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L’assorbività varia da carboidrato a carboidrato, quindi il dato si esprime rispetto allo zucchero più rappresentativo del campione.</a:t>
            </a:r>
            <a:endParaRPr lang="it-IT" sz="1900"/>
          </a:p>
        </p:txBody>
      </p:sp>
      <p:sp>
        <p:nvSpPr>
          <p:cNvPr id="5" name="Shape 5"/>
          <p:cNvSpPr txBox="1"/>
          <p:nvPr/>
        </p:nvSpPr>
        <p:spPr>
          <a:xfrm>
            <a:off x="548640" y="3063240"/>
            <a:ext cx="694944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Principio del metodo</a:t>
            </a:r>
            <a:endParaRPr lang="it-IT" sz="2000"/>
          </a:p>
        </p:txBody>
      </p:sp>
      <p:sp>
        <p:nvSpPr>
          <p:cNvPr id="6" name="Shape 6"/>
          <p:cNvSpPr txBox="1"/>
          <p:nvPr/>
        </p:nvSpPr>
        <p:spPr>
          <a:xfrm>
            <a:off x="548640" y="3474720"/>
            <a:ext cx="6949440" cy="2743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idrolisi acida: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l’acido solforico concentrato scinde poli- e disaccaridi in monosaccaridi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i pentosi vengono disidratati a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furfurale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, gli esosi a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idrossimetilfurfurale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6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questi reagiscono con il fenolo dando un colore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giallo-arancio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, letto a ~490 nm (esosi) o ~480 nm (pentosi)</a:t>
            </a:r>
            <a:endParaRPr lang="it-IT" sz="1800"/>
          </a:p>
          <a:p>
            <a:pPr marL="256032" indent="-228600" algn="l">
              <a:spcBef>
                <a:spcPts val="0"/>
              </a:spcBef>
              <a:spcAft>
                <a:spcPts val="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calibrazione in xilosio se prevalgono i pentosi, in glucosio se prevalgono gli esosi</a:t>
            </a:r>
            <a:endParaRPr lang="it-IT" sz="1800"/>
          </a:p>
        </p:txBody>
      </p:sp>
      <p:pic>
        <p:nvPicPr>
          <p:cNvPr id="7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828800"/>
            <a:ext cx="1280160" cy="1280160"/>
          </a:xfrm>
          <a:prstGeom prst="rect">
            <a:avLst/>
          </a:prstGeom>
        </p:spPr>
      </p:pic>
      <p:sp>
        <p:nvSpPr>
          <p:cNvPr id="8" name="Shape 8"/>
          <p:cNvSpPr txBox="1"/>
          <p:nvPr/>
        </p:nvSpPr>
        <p:spPr>
          <a:xfrm>
            <a:off x="7955280" y="3154680"/>
            <a:ext cx="219456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b="1" dirty="0">
                <a:solidFill>
                  <a:srgbClr val="7A1F2B"/>
                </a:solidFill>
                <a:latin typeface="Arial"/>
                <a:cs typeface="Arial"/>
              </a:rPr>
              <a:t>furfurale</a:t>
            </a:r>
            <a:endParaRPr lang="it-IT" sz="1550"/>
          </a:p>
        </p:txBody>
      </p:sp>
      <p:pic>
        <p:nvPicPr>
          <p:cNvPr id="9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3931920"/>
            <a:ext cx="2926080" cy="1068019"/>
          </a:xfrm>
          <a:prstGeom prst="rect">
            <a:avLst/>
          </a:prstGeom>
        </p:spPr>
      </p:pic>
      <p:sp>
        <p:nvSpPr>
          <p:cNvPr id="10" name="Shape 10"/>
          <p:cNvSpPr txBox="1"/>
          <p:nvPr/>
        </p:nvSpPr>
        <p:spPr>
          <a:xfrm>
            <a:off x="7955280" y="5074920"/>
            <a:ext cx="310896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b="1" dirty="0">
                <a:solidFill>
                  <a:srgbClr val="7A1F2B"/>
                </a:solidFill>
                <a:latin typeface="Arial"/>
                <a:cs typeface="Arial"/>
              </a:rPr>
              <a:t>5-idrossimetilfurfurale</a:t>
            </a:r>
            <a:endParaRPr lang="it-IT" sz="155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Zuccheri riducenti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949440" cy="4937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Gli zuccheri riducenti sono carboidrati che vengono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ossidati da ossidanti deboli in soluzione basica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(es. Cu²⁺).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La proprietà caratteristica è dare in soluzione una forma aperta che contiene un gruppo aldeidico libero (carbonio anomerico emiacetalico non impegnato).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Esempio: l’α-D-glucosio, emiacetale ciclico, in acqua è in equilibrio con la forma aperta; il gruppo aldeidico può essere ossidato a gruppo carbossilico.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Riducenti: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glucosio, fruttosio (in ambiente basico si isomerizza via enediolo), maltosio, lattosio. 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Non riducente: 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saccarosio, finché non viene idrolizzato (inversione).</a:t>
            </a:r>
            <a:endParaRPr lang="it-IT" sz="1800"/>
          </a:p>
        </p:txBody>
      </p:sp>
      <p:pic>
        <p:nvPicPr>
          <p:cNvPr id="5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1234440"/>
            <a:ext cx="2778034" cy="51206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Il reattivo di Fehling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5486400" cy="21031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Fehling A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solfato di rame(II) – soluzione blu</a:t>
            </a:r>
            <a:endParaRPr lang="it-IT" sz="1900"/>
          </a:p>
        </p:txBody>
      </p:sp>
      <p:sp>
        <p:nvSpPr>
          <p:cNvPr id="5" name="Shape 5"/>
          <p:cNvSpPr/>
          <p:nvPr/>
        </p:nvSpPr>
        <p:spPr>
          <a:xfrm>
            <a:off x="6336792" y="1280160"/>
            <a:ext cx="5303520" cy="21031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Fehling B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NaOH + tartrato di sodio e potassio (sale di Seignette) – incolore; il tartrato complessa Cu²⁺ e ne impedisce la precipitazione come idrossido</a:t>
            </a:r>
            <a:endParaRPr lang="it-IT" sz="1800"/>
          </a:p>
        </p:txBody>
      </p:sp>
      <p:sp>
        <p:nvSpPr>
          <p:cNvPr id="6" name="Shape 6"/>
          <p:cNvSpPr txBox="1"/>
          <p:nvPr/>
        </p:nvSpPr>
        <p:spPr>
          <a:xfrm>
            <a:off x="548640" y="3611880"/>
            <a:ext cx="11094415" cy="2651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Le due soluzioni si conservano separate e si mescolano a volumi uguali al momento dell’uso; se in B si forma un precipitato, va filtrata.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A caldo e in ambiente basico gli zuccheri riducenti riducono Cu²⁺ a Cu⁺, che precipita come ossido di rame(I), Cu₂O, rosso mattone.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Lo zucchero si determina misurando il </a:t>
            </a: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volume di soluzione zuccherina</a:t>
            </a:r>
            <a:r>
              <a:rPr lang="it-IT" sz="1800" dirty="0">
                <a:solidFill>
                  <a:srgbClr val="404040"/>
                </a:solidFill>
                <a:latin typeface="Arial"/>
                <a:cs typeface="Arial"/>
              </a:rPr>
              <a:t> necessario a ridurre completamente un volume noto di reattivo: il campione è nella buretta, il reattivo nella beuta.</a:t>
            </a:r>
            <a:endParaRPr lang="it-IT" sz="1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Titolazione di Fehling (Lane-Eynon) e calcolo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6309360" cy="3657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Stima preliminare del contenuto zuccherino (es. per via densimetrica) e diluizione fino allo 0,5–1 %.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Portare a ebollizione 10 mL di Fehling (5 mL A + 5 mL B) e titolare con la soluzione zuccherina.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Vicino al punto finale aggiungere 2 gocce di blu di metilene e completare la titolazione mantenendo l’ebollizione.</a:t>
            </a:r>
            <a:endParaRPr lang="it-IT" sz="1600"/>
          </a:p>
          <a:p>
            <a:pPr marL="256032" indent="-228600" algn="l">
              <a:spcBef>
                <a:spcPts val="0"/>
              </a:spcBef>
              <a:spcAft>
                <a:spcPts val="7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600" dirty="0">
                <a:solidFill>
                  <a:srgbClr val="404040"/>
                </a:solidFill>
                <a:latin typeface="Arial"/>
                <a:cs typeface="Arial"/>
              </a:rPr>
              <a:t>Punto finale: scomparsa del colore blu; resta solo il precipitato rosso mattone di Cu₂O.</a:t>
            </a:r>
            <a:endParaRPr lang="it-IT" sz="1600"/>
          </a:p>
        </p:txBody>
      </p:sp>
      <p:sp>
        <p:nvSpPr>
          <p:cNvPr id="5" name="Shape 5"/>
          <p:cNvSpPr txBox="1"/>
          <p:nvPr/>
        </p:nvSpPr>
        <p:spPr>
          <a:xfrm>
            <a:off x="548640" y="4572000"/>
            <a:ext cx="6309360" cy="17373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00" i="1" dirty="0">
                <a:solidFill>
                  <a:srgbClr val="404040"/>
                </a:solidFill>
                <a:latin typeface="Arial"/>
                <a:cs typeface="Arial"/>
              </a:rPr>
              <a:t>Il blu di metilene è ridotto (e decolorato) dagli zuccheri solo quando tutto il Cu²⁺ è stato consumato: segnala l’eccesso di riducente.</a:t>
            </a:r>
            <a:endParaRPr lang="it-IT" sz="1500"/>
          </a:p>
        </p:txBody>
      </p:sp>
      <p:sp>
        <p:nvSpPr>
          <p:cNvPr id="6" name="Shape 6"/>
          <p:cNvSpPr/>
          <p:nvPr/>
        </p:nvSpPr>
        <p:spPr>
          <a:xfrm>
            <a:off x="7132320" y="1280160"/>
            <a:ext cx="4507992" cy="4937760"/>
          </a:xfrm>
          <a:prstGeom prst="rect">
            <a:avLst/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182880" tIns="182880" rIns="182880" bIns="182880" rtlCol="0" anchor="t"/>
          <a:lstStyle/>
          <a:p>
            <a:pPr algn="l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b="1" dirty="0">
                <a:solidFill>
                  <a:srgbClr val="B8860B"/>
                </a:solidFill>
                <a:latin typeface="Arial"/>
                <a:cs typeface="Arial"/>
              </a:rPr>
              <a:t>Calcolo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500" dirty="0">
                <a:solidFill>
                  <a:srgbClr val="404040"/>
                </a:solidFill>
                <a:latin typeface="Arial"/>
                <a:cs typeface="Arial"/>
              </a:rPr>
              <a:t>Con Fehling A (69,278 g CuSO₄·5H₂O/L) e B (346 g tartrato + 100 g NaOH/L), 10 mL di reattivo sono ridotti da 0,0515 g di zucchero.</a:t>
            </a:r>
            <a:endParaRPr lang="it-IT" sz="1500"/>
          </a:p>
          <a:p>
            <a:pPr algn="ctr">
              <a:spcBef>
                <a:spcPts val="0"/>
              </a:spcBef>
              <a:spcAft>
                <a:spcPts val="800"/>
              </a:spcAft>
              <a:buNone/>
            </a:pPr>
            <a:r>
              <a:rPr lang="it-IT" sz="1800" b="1" dirty="0">
                <a:solidFill>
                  <a:srgbClr val="161616"/>
                </a:solidFill>
                <a:latin typeface="Arial"/>
                <a:cs typeface="Arial"/>
              </a:rPr>
              <a:t>zuccheri (g/L) = 0,0515 · 1000 · d / V</a:t>
            </a:r>
            <a:endParaRPr lang="it-IT" sz="1800"/>
          </a:p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d = fattore di diluizione; V = mL di soluzione zuccherina consumati</a:t>
            </a:r>
            <a:endParaRPr lang="it-IT" sz="14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Il fattore dipende da tipo di zucchero e condizioni: va verificato titolando uno </a:t>
            </a:r>
            <a:r>
              <a:rPr lang="it-IT" sz="1400" b="1" dirty="0">
                <a:solidFill>
                  <a:srgbClr val="161616"/>
                </a:solidFill>
                <a:latin typeface="Arial"/>
                <a:cs typeface="Arial"/>
              </a:rPr>
              <a:t>standard di glucosio</a:t>
            </a:r>
            <a:r>
              <a:rPr lang="it-IT" sz="1400" dirty="0">
                <a:solidFill>
                  <a:srgbClr val="404040"/>
                </a:solidFill>
                <a:latin typeface="Arial"/>
                <a:cs typeface="Arial"/>
              </a:rPr>
              <a:t> (tabelle di Lane-Eynon).</a:t>
            </a:r>
            <a:endParaRPr lang="it-IT" sz="1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Zuccheri: oltre la titolazione</a:t>
            </a:r>
            <a:endParaRPr lang="it-IT" sz="2800"/>
          </a:p>
        </p:txBody>
      </p:sp>
      <p:sp>
        <p:nvSpPr>
          <p:cNvPr id="4" name="Shape 4"/>
          <p:cNvSpPr/>
          <p:nvPr/>
        </p:nvSpPr>
        <p:spPr>
          <a:xfrm>
            <a:off x="548640" y="1280160"/>
            <a:ext cx="3566160" cy="448056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Metodi enzimatici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specifici per singoli zuccheri (es. glucosio ossidasi, esochinasi/G6P-DH con lettura del NADPH a 340 nm)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disponibili in kit, adatti a vino, succhi, latte</a:t>
            </a:r>
            <a:endParaRPr lang="it-IT" sz="1700"/>
          </a:p>
        </p:txBody>
      </p:sp>
      <p:sp>
        <p:nvSpPr>
          <p:cNvPr id="5" name="Shape 5"/>
          <p:cNvSpPr/>
          <p:nvPr/>
        </p:nvSpPr>
        <p:spPr>
          <a:xfrm>
            <a:off x="4315968" y="1280160"/>
            <a:ext cx="3566160" cy="448056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Cromatografia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HPLC con rivelatore a indice di rifrazione (RID) o evaporativo (ELSD)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HPAEC-PAD per mono- e oligosaccaridi a basse concentrazioni</a:t>
            </a:r>
            <a:endParaRPr lang="it-IT" sz="1700"/>
          </a:p>
        </p:txBody>
      </p:sp>
      <p:sp>
        <p:nvSpPr>
          <p:cNvPr id="6" name="Shape 6"/>
          <p:cNvSpPr/>
          <p:nvPr/>
        </p:nvSpPr>
        <p:spPr>
          <a:xfrm>
            <a:off x="8074152" y="1280160"/>
            <a:ext cx="3566160" cy="4480560"/>
          </a:xfrm>
          <a:prstGeom prst="roundRect">
            <a:avLst>
              <a:gd name="adj" fmla="val 5000"/>
            </a:avLst>
          </a:prstGeom>
          <a:solidFill>
            <a:srgbClr val="D0D0D0"/>
          </a:solidFill>
          <a:ln w="15875">
            <a:solidFill>
              <a:srgbClr val="404040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404040"/>
                </a:solidFill>
                <a:latin typeface="Arial"/>
                <a:cs typeface="Arial"/>
              </a:rPr>
              <a:t>Metodi fisici</a:t>
            </a:r>
            <a:endParaRPr lang="it-IT" sz="20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rifrattometria (°Brix): solidi solubili totali, controllo di succhi e mosti</a:t>
            </a:r>
            <a:endParaRPr lang="it-IT" sz="1700"/>
          </a:p>
          <a:p>
            <a:pPr marL="256032" indent="-228600" algn="l">
              <a:spcBef>
                <a:spcPts val="0"/>
              </a:spcBef>
              <a:spcAft>
                <a:spcPts val="400"/>
              </a:spcAft>
              <a:buClr>
                <a:srgbClr val="B8860B"/>
              </a:buClr>
              <a:buFont typeface="Arial"/>
              <a:buChar char="•"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densimetria e polarimetria (saccarosio)</a:t>
            </a:r>
            <a:endParaRPr lang="it-IT" sz="1700"/>
          </a:p>
        </p:txBody>
      </p:sp>
      <p:sp>
        <p:nvSpPr>
          <p:cNvPr id="7" name="Shape 7"/>
          <p:cNvSpPr txBox="1"/>
          <p:nvPr/>
        </p:nvSpPr>
        <p:spPr>
          <a:xfrm>
            <a:off x="548640" y="5943600"/>
            <a:ext cx="11094415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700" i="1" dirty="0">
                <a:solidFill>
                  <a:srgbClr val="404040"/>
                </a:solidFill>
                <a:latin typeface="Arial"/>
                <a:cs typeface="Arial"/>
              </a:rPr>
              <a:t>I metodi riducenti (Fehling, Luff-Schoorl) restano diffusi per la semplicità, ma non distinguono i singoli zuccheri.</a:t>
            </a:r>
            <a:endParaRPr lang="it-IT" sz="17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Fibra alimentare: definizione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5852160" cy="23774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Trowell (1976): 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insieme di polisaccaridi e lignina dei vegetali resistenti all’idrolisi degli enzimi digestivi umani.</a:t>
            </a:r>
            <a:endParaRPr lang="it-IT" sz="1900"/>
          </a:p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Reg. (UE) 1169/2011: 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polimeri di carboidrati con tre o più unità monomeriche, non digeriti né assorbiti nell’intestino tenue.</a:t>
            </a:r>
            <a:endParaRPr lang="it-IT" sz="1900"/>
          </a:p>
        </p:txBody>
      </p:sp>
      <p:graphicFrame>
        <p:nvGraphicFramePr>
          <p:cNvPr id="5" name="Tabella 5"/>
          <p:cNvGraphicFramePr>
            <a:graphicFrameLocks noGrp="1"/>
          </p:cNvGraphicFramePr>
          <p:nvPr/>
        </p:nvGraphicFramePr>
        <p:xfrm>
          <a:off x="6766560" y="1280160"/>
          <a:ext cx="4873752" cy="2633472"/>
        </p:xfrm>
        <a:graphic>
          <a:graphicData uri="http://schemas.openxmlformats.org/drawingml/2006/table">
            <a:tbl>
              <a:tblPr firstRow="1" bandRow="1"/>
              <a:tblGrid>
                <a:gridCol w="2432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Fibra solubile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Fibra insolubile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pectine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cellulosa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pentosani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emicellulose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β-glucani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lignina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8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gomme e altri idrocolloidi</a:t>
                      </a: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it-IT" sz="18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6"/>
          <p:cNvSpPr/>
          <p:nvPr/>
        </p:nvSpPr>
        <p:spPr>
          <a:xfrm>
            <a:off x="548640" y="4206240"/>
            <a:ext cx="5486400" cy="2103120"/>
          </a:xfrm>
          <a:prstGeom prst="roundRect">
            <a:avLst>
              <a:gd name="adj" fmla="val 5000"/>
            </a:avLst>
          </a:prstGeom>
          <a:solidFill>
            <a:srgbClr val="F1E3BF"/>
          </a:solidFill>
          <a:ln w="15875">
            <a:solidFill>
              <a:srgbClr val="B8860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B8860B"/>
                </a:solidFill>
                <a:latin typeface="Arial"/>
                <a:cs typeface="Arial"/>
              </a:rPr>
              <a:t>Solubile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forma gel viscosi; rallenta lo svuotamento gastrico e l’assorbimento di glucosio e colesterolo; fermentata dal microbiota</a:t>
            </a:r>
            <a:endParaRPr lang="it-IT" sz="1700"/>
          </a:p>
        </p:txBody>
      </p:sp>
      <p:sp>
        <p:nvSpPr>
          <p:cNvPr id="7" name="Shape 7"/>
          <p:cNvSpPr/>
          <p:nvPr/>
        </p:nvSpPr>
        <p:spPr>
          <a:xfrm>
            <a:off x="6336792" y="4206240"/>
            <a:ext cx="5303520" cy="2103120"/>
          </a:xfrm>
          <a:prstGeom prst="roundRect">
            <a:avLst>
              <a:gd name="adj" fmla="val 5000"/>
            </a:avLst>
          </a:prstGeom>
          <a:solidFill>
            <a:srgbClr val="EFDCDF"/>
          </a:solidFill>
          <a:ln w="15875">
            <a:solidFill>
              <a:srgbClr val="7A1F2B"/>
            </a:solidFill>
          </a:ln>
        </p:spPr>
        <p:txBody>
          <a:bodyPr wrap="square" lIns="146304" tIns="146304" rIns="146304" bIns="146304" rtlCol="0" anchor="t"/>
          <a:lstStyle/>
          <a:p>
            <a:pPr algn="l"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000" b="1" dirty="0">
                <a:solidFill>
                  <a:srgbClr val="7A1F2B"/>
                </a:solidFill>
                <a:latin typeface="Arial"/>
                <a:cs typeface="Arial"/>
              </a:rPr>
              <a:t>Insolubile</a:t>
            </a:r>
            <a:endParaRPr lang="it-IT" sz="2000"/>
          </a:p>
          <a:p>
            <a:pPr algn="l">
              <a:spcBef>
                <a:spcPts val="0"/>
              </a:spcBef>
              <a:spcAft>
                <a:spcPts val="400"/>
              </a:spcAft>
              <a:buNone/>
            </a:pPr>
            <a:r>
              <a:rPr lang="it-IT" sz="1700" dirty="0">
                <a:solidFill>
                  <a:srgbClr val="404040"/>
                </a:solidFill>
                <a:latin typeface="Arial"/>
                <a:cs typeface="Arial"/>
              </a:rPr>
              <a:t>trattiene acqua e aumenta la massa fecale; accelera il transito intestinale</a:t>
            </a:r>
            <a:endParaRPr lang="it-IT" sz="17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Fibra: principio del metodo enzimatico-gravimetrico</a:t>
            </a:r>
            <a:endParaRPr lang="it-IT" sz="2800"/>
          </a:p>
        </p:txBody>
      </p:sp>
      <p:sp>
        <p:nvSpPr>
          <p:cNvPr id="4" name="Shape 4"/>
          <p:cNvSpPr txBox="1"/>
          <p:nvPr/>
        </p:nvSpPr>
        <p:spPr>
          <a:xfrm>
            <a:off x="548640" y="1280160"/>
            <a:ext cx="11094415" cy="4206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marL="256032" indent="-228600" algn="l">
              <a:spcBef>
                <a:spcPts val="0"/>
              </a:spcBef>
              <a:spcAft>
                <a:spcPts val="9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 campioni, sgrassati se necessario, vengono digeriti con tre enzimi (α-amilasi termostabile, proteasi, amiloglucosidasi) che rimuovono amido e proteine, simulando la digestione.</a:t>
            </a:r>
            <a:endParaRPr lang="it-IT" sz="1900"/>
          </a:p>
          <a:p>
            <a:pPr marL="256032" indent="-228600" algn="l">
              <a:spcBef>
                <a:spcPts val="0"/>
              </a:spcBef>
              <a:spcAft>
                <a:spcPts val="9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Il residuo non solubilizzato viene filtrato, essiccato e pesato: è la fibra insolubile (IDF).</a:t>
            </a:r>
            <a:endParaRPr lang="it-IT" sz="1900"/>
          </a:p>
          <a:p>
            <a:pPr marL="256032" indent="-228600" algn="l">
              <a:spcBef>
                <a:spcPts val="0"/>
              </a:spcBef>
              <a:spcAft>
                <a:spcPts val="9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Al filtrato si aggiungono 4 volumi di etanolo al 95 %: precipita la fibra solubile (SDF), che viene filtrata e pesata.</a:t>
            </a:r>
            <a:endParaRPr lang="it-IT" sz="1900"/>
          </a:p>
          <a:p>
            <a:pPr marL="256032" indent="-228600" algn="l">
              <a:spcBef>
                <a:spcPts val="0"/>
              </a:spcBef>
              <a:spcAft>
                <a:spcPts val="9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Ogni residuo è corretto per proteine (Kjeldahl) e ceneri residue e per un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bianco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 dei reagenti.</a:t>
            </a:r>
            <a:endParaRPr lang="it-IT" sz="1900"/>
          </a:p>
          <a:p>
            <a:pPr marL="256032" indent="-228600" algn="l">
              <a:spcBef>
                <a:spcPts val="0"/>
              </a:spcBef>
              <a:spcAft>
                <a:spcPts val="900"/>
              </a:spcAft>
              <a:buClr>
                <a:srgbClr val="B8860B"/>
              </a:buClr>
              <a:buFont typeface="Arial"/>
              <a:buAutoNum type="arabicPeriod"/>
            </a:pP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La fibra totale (TDF) si calcola come </a:t>
            </a:r>
            <a:r>
              <a:rPr lang="it-IT" sz="1900" b="1" dirty="0">
                <a:solidFill>
                  <a:srgbClr val="161616"/>
                </a:solidFill>
                <a:latin typeface="Arial"/>
                <a:cs typeface="Arial"/>
              </a:rPr>
              <a:t>IDF + SDF</a:t>
            </a:r>
            <a:r>
              <a:rPr lang="it-IT" sz="1900" dirty="0">
                <a:solidFill>
                  <a:srgbClr val="404040"/>
                </a:solidFill>
                <a:latin typeface="Arial"/>
                <a:cs typeface="Arial"/>
              </a:rPr>
              <a:t>, oppure si determina direttamente precipitando con etanolo prima della filtrazione.</a:t>
            </a:r>
            <a:endParaRPr lang="it-IT" sz="1900"/>
          </a:p>
        </p:txBody>
      </p:sp>
      <p:sp>
        <p:nvSpPr>
          <p:cNvPr id="5" name="Shape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550" i="1" dirty="0">
                <a:solidFill>
                  <a:srgbClr val="404040"/>
                </a:solidFill>
                <a:latin typeface="Arial"/>
                <a:cs typeface="Arial"/>
              </a:rPr>
              <a:t>I metodi AOAC 985.29 e 991.43 non recuperano la fibra solubile a basso peso molecolare (es. inulina, amido resistente in parte); i metodi AOAC 2009.01 e 2011.25 sono conformi alla definizione Codex.</a:t>
            </a:r>
            <a:endParaRPr lang="it-IT" sz="155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600" b="1" dirty="0">
                <a:solidFill>
                  <a:srgbClr val="161616"/>
                </a:solidFill>
                <a:latin typeface="Arial"/>
                <a:cs typeface="Arial"/>
              </a:rPr>
              <a:t>Schema del metodo AOAC 991.43 (Lee et al., 1992)</a:t>
            </a:r>
            <a:endParaRPr lang="it-IT" sz="2600"/>
          </a:p>
        </p:txBody>
      </p:sp>
      <p:sp>
        <p:nvSpPr>
          <p:cNvPr id="4" name="Shape 4"/>
          <p:cNvSpPr/>
          <p:nvPr/>
        </p:nvSpPr>
        <p:spPr>
          <a:xfrm>
            <a:off x="640080" y="1234440"/>
            <a:ext cx="4023360" cy="566928"/>
          </a:xfrm>
          <a:prstGeom prst="roundRect">
            <a:avLst>
              <a:gd name="adj" fmla="val 10000"/>
            </a:avLst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1 g di campione (tampone MES-TRIS, pH 8,2)</a:t>
            </a:r>
            <a:endParaRPr lang="it-IT" sz="1300"/>
          </a:p>
        </p:txBody>
      </p:sp>
      <p:cxnSp>
        <p:nvCxnSpPr>
          <p:cNvPr id="5" name="Connettore 5"/>
          <p:cNvCxnSpPr/>
          <p:nvPr/>
        </p:nvCxnSpPr>
        <p:spPr>
          <a:xfrm>
            <a:off x="2651760" y="1801368"/>
            <a:ext cx="0" cy="18288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6" name="Shape 6"/>
          <p:cNvSpPr/>
          <p:nvPr/>
        </p:nvSpPr>
        <p:spPr>
          <a:xfrm>
            <a:off x="640080" y="1984248"/>
            <a:ext cx="4023360" cy="566928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α-amilasi termostabile · 95–100 °C, 35 min</a:t>
            </a:r>
            <a:endParaRPr lang="it-IT" sz="1300"/>
          </a:p>
        </p:txBody>
      </p:sp>
      <p:cxnSp>
        <p:nvCxnSpPr>
          <p:cNvPr id="7" name="Connettore 7"/>
          <p:cNvCxnSpPr/>
          <p:nvPr/>
        </p:nvCxnSpPr>
        <p:spPr>
          <a:xfrm>
            <a:off x="2651760" y="2551176"/>
            <a:ext cx="0" cy="18288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8" name="Shape 8"/>
          <p:cNvSpPr/>
          <p:nvPr/>
        </p:nvSpPr>
        <p:spPr>
          <a:xfrm>
            <a:off x="640080" y="2734056"/>
            <a:ext cx="4023360" cy="566928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proteasi · 60 °C, 30 min</a:t>
            </a:r>
            <a:endParaRPr lang="it-IT" sz="1300"/>
          </a:p>
        </p:txBody>
      </p:sp>
      <p:cxnSp>
        <p:nvCxnSpPr>
          <p:cNvPr id="9" name="Connettore 9"/>
          <p:cNvCxnSpPr/>
          <p:nvPr/>
        </p:nvCxnSpPr>
        <p:spPr>
          <a:xfrm>
            <a:off x="2651760" y="3300984"/>
            <a:ext cx="0" cy="18288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0" name="Shape 10"/>
          <p:cNvSpPr/>
          <p:nvPr/>
        </p:nvSpPr>
        <p:spPr>
          <a:xfrm>
            <a:off x="640080" y="3483864"/>
            <a:ext cx="4023360" cy="566928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amiloglucosidasi · pH 4,1–4,8, 60 °C, 30 min</a:t>
            </a:r>
            <a:endParaRPr lang="it-IT" sz="1300"/>
          </a:p>
        </p:txBody>
      </p:sp>
      <p:cxnSp>
        <p:nvCxnSpPr>
          <p:cNvPr id="11" name="Connettore 11"/>
          <p:cNvCxnSpPr/>
          <p:nvPr/>
        </p:nvCxnSpPr>
        <p:spPr>
          <a:xfrm>
            <a:off x="2651760" y="4050792"/>
            <a:ext cx="0" cy="18288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2" name="Shape 12"/>
          <p:cNvSpPr/>
          <p:nvPr/>
        </p:nvSpPr>
        <p:spPr>
          <a:xfrm>
            <a:off x="640080" y="4233672"/>
            <a:ext cx="4023360" cy="566928"/>
          </a:xfrm>
          <a:prstGeom prst="roundRect">
            <a:avLst>
              <a:gd name="adj" fmla="val 10000"/>
            </a:avLst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filtrazione su celite</a:t>
            </a:r>
            <a:endParaRPr lang="it-IT" sz="1300"/>
          </a:p>
        </p:txBody>
      </p:sp>
      <p:cxnSp>
        <p:nvCxnSpPr>
          <p:cNvPr id="13" name="Connettore 13"/>
          <p:cNvCxnSpPr/>
          <p:nvPr/>
        </p:nvCxnSpPr>
        <p:spPr>
          <a:xfrm>
            <a:off x="2651760" y="4800600"/>
            <a:ext cx="0" cy="347472"/>
          </a:xfrm>
          <a:prstGeom prst="line">
            <a:avLst/>
          </a:prstGeom>
          <a:ln w="19050">
            <a:solidFill>
              <a:srgbClr val="7A1F2B"/>
            </a:solidFill>
            <a:tailEnd type="triangle" w="med" len="med"/>
          </a:ln>
        </p:spPr>
      </p:cxnSp>
      <p:sp>
        <p:nvSpPr>
          <p:cNvPr id="14" name="Shape 14"/>
          <p:cNvSpPr/>
          <p:nvPr/>
        </p:nvSpPr>
        <p:spPr>
          <a:xfrm>
            <a:off x="640080" y="5148072"/>
            <a:ext cx="4023360" cy="73152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residuo: lavaggio con etanolo e acetone, essiccazione → IDF</a:t>
            </a:r>
            <a:endParaRPr lang="it-IT" sz="1300"/>
          </a:p>
        </p:txBody>
      </p:sp>
      <p:cxnSp>
        <p:nvCxnSpPr>
          <p:cNvPr id="15" name="Connettore 15"/>
          <p:cNvCxnSpPr/>
          <p:nvPr/>
        </p:nvCxnSpPr>
        <p:spPr>
          <a:xfrm>
            <a:off x="4663440" y="4517136"/>
            <a:ext cx="822960" cy="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6" name="Shape 16"/>
          <p:cNvSpPr/>
          <p:nvPr/>
        </p:nvSpPr>
        <p:spPr>
          <a:xfrm>
            <a:off x="5486400" y="4142232"/>
            <a:ext cx="2743200" cy="731520"/>
          </a:xfrm>
          <a:prstGeom prst="roundRect">
            <a:avLst>
              <a:gd name="adj" fmla="val 10000"/>
            </a:avLst>
          </a:prstGeom>
          <a:solidFill>
            <a:srgbClr val="F1E3BF"/>
          </a:solidFill>
          <a:ln w="12700">
            <a:solidFill>
              <a:srgbClr val="B8860B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filtrato + 4 vol etanolo 95 %</a:t>
            </a:r>
            <a:endParaRPr lang="it-IT" sz="1300"/>
          </a:p>
        </p:txBody>
      </p:sp>
      <p:cxnSp>
        <p:nvCxnSpPr>
          <p:cNvPr id="17" name="Connettore 17"/>
          <p:cNvCxnSpPr/>
          <p:nvPr/>
        </p:nvCxnSpPr>
        <p:spPr>
          <a:xfrm>
            <a:off x="6858000" y="4873752"/>
            <a:ext cx="0" cy="274320"/>
          </a:xfrm>
          <a:prstGeom prst="line">
            <a:avLst/>
          </a:prstGeom>
          <a:ln w="19050">
            <a:solidFill>
              <a:srgbClr val="B8860B"/>
            </a:solidFill>
            <a:tailEnd type="triangle" w="med" len="med"/>
          </a:ln>
        </p:spPr>
      </p:cxnSp>
      <p:sp>
        <p:nvSpPr>
          <p:cNvPr id="18" name="Shape 18"/>
          <p:cNvSpPr/>
          <p:nvPr/>
        </p:nvSpPr>
        <p:spPr>
          <a:xfrm>
            <a:off x="5486400" y="5148072"/>
            <a:ext cx="2743200" cy="731520"/>
          </a:xfrm>
          <a:prstGeom prst="roundRect">
            <a:avLst>
              <a:gd name="adj" fmla="val 10000"/>
            </a:avLst>
          </a:prstGeom>
          <a:solidFill>
            <a:srgbClr val="EFDCDF"/>
          </a:solidFill>
          <a:ln w="12700">
            <a:solidFill>
              <a:srgbClr val="7A1F2B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dirty="0">
                <a:solidFill>
                  <a:srgbClr val="161616"/>
                </a:solidFill>
                <a:latin typeface="Arial"/>
                <a:cs typeface="Arial"/>
              </a:rPr>
              <a:t>filtrazione, lavaggio, essiccazione → SDF</a:t>
            </a:r>
            <a:endParaRPr lang="it-IT" sz="1300"/>
          </a:p>
        </p:txBody>
      </p:sp>
      <p:sp>
        <p:nvSpPr>
          <p:cNvPr id="19" name="Shape 19"/>
          <p:cNvSpPr/>
          <p:nvPr/>
        </p:nvSpPr>
        <p:spPr>
          <a:xfrm>
            <a:off x="8778240" y="1234440"/>
            <a:ext cx="2862072" cy="1463040"/>
          </a:xfrm>
          <a:prstGeom prst="roundRect">
            <a:avLst>
              <a:gd name="adj" fmla="val 10000"/>
            </a:avLst>
          </a:prstGeom>
          <a:solidFill>
            <a:srgbClr val="F2F2F2"/>
          </a:solidFill>
          <a:ln w="12700">
            <a:solidFill>
              <a:srgbClr val="D0D0D0"/>
            </a:solidFill>
          </a:ln>
        </p:spPr>
        <p:txBody>
          <a:bodyPr wrap="square" lIns="54864" tIns="54864" rIns="54864" bIns="54864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50" dirty="0">
                <a:solidFill>
                  <a:srgbClr val="161616"/>
                </a:solidFill>
                <a:latin typeface="Arial"/>
                <a:cs typeface="Arial"/>
              </a:rPr>
              <a:t>TDF: etanolo aggiunto dopo la digestione, prima della filtrazione (oppure TDF = IDF + SDF)</a:t>
            </a:r>
            <a:endParaRPr lang="it-IT" sz="1250"/>
          </a:p>
        </p:txBody>
      </p:sp>
      <p:cxnSp>
        <p:nvCxnSpPr>
          <p:cNvPr id="20" name="Connettore 20"/>
          <p:cNvCxnSpPr/>
          <p:nvPr/>
        </p:nvCxnSpPr>
        <p:spPr>
          <a:xfrm>
            <a:off x="4663440" y="1517904"/>
            <a:ext cx="4114800" cy="448056"/>
          </a:xfrm>
          <a:prstGeom prst="line">
            <a:avLst/>
          </a:prstGeom>
          <a:ln w="15875">
            <a:solidFill>
              <a:srgbClr val="404040"/>
            </a:solidFill>
            <a:prstDash val="dash"/>
            <a:tailEnd type="triangle" w="med" len="med"/>
          </a:ln>
        </p:spPr>
      </p:cxnSp>
      <p:sp>
        <p:nvSpPr>
          <p:cNvPr id="21" name="Shape 21"/>
          <p:cNvSpPr/>
          <p:nvPr/>
        </p:nvSpPr>
        <p:spPr>
          <a:xfrm>
            <a:off x="8778240" y="4572000"/>
            <a:ext cx="2862072" cy="822960"/>
          </a:xfrm>
          <a:prstGeom prst="rect">
            <a:avLst/>
          </a:prstGeom>
          <a:noFill/>
          <a:ln w="12700">
            <a:solidFill>
              <a:srgbClr val="7A1F2B"/>
            </a:solidFill>
          </a:ln>
        </p:spPr>
        <p:txBody>
          <a:bodyPr wrap="square" lIns="45720" tIns="45720" rIns="45720" bIns="4572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b="1" dirty="0">
                <a:solidFill>
                  <a:srgbClr val="7A1F2B"/>
                </a:solidFill>
                <a:latin typeface="Arial"/>
                <a:cs typeface="Arial"/>
              </a:rPr>
              <a:t>ogni residuo: − proteine − ceneri − bianco</a:t>
            </a:r>
            <a:endParaRPr lang="it-IT" sz="1300"/>
          </a:p>
        </p:txBody>
      </p:sp>
      <p:sp>
        <p:nvSpPr>
          <p:cNvPr id="22" name="Shape 22"/>
          <p:cNvSpPr txBox="1"/>
          <p:nvPr/>
        </p:nvSpPr>
        <p:spPr>
          <a:xfrm>
            <a:off x="548640" y="6126480"/>
            <a:ext cx="11094415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t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300" i="1" dirty="0">
                <a:solidFill>
                  <a:srgbClr val="404040"/>
                </a:solidFill>
                <a:latin typeface="Arial"/>
                <a:cs typeface="Arial"/>
              </a:rPr>
              <a:t>Nel metodo originario AOAC 985.29 (Prosky) si usa tampone fosfato e l’α-amilasi lavora a pH 6,0.</a:t>
            </a:r>
            <a:endParaRPr lang="it-IT" sz="13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/>
        </p:nvSpPr>
        <p:spPr>
          <a:xfrm>
            <a:off x="548640" y="274320"/>
            <a:ext cx="11094415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rtlCol="0" anchor="b"/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800" b="1" dirty="0">
                <a:solidFill>
                  <a:srgbClr val="161616"/>
                </a:solidFill>
                <a:latin typeface="Arial"/>
                <a:cs typeface="Arial"/>
              </a:rPr>
              <a:t>Riepilogo dei metodi</a:t>
            </a:r>
            <a:endParaRPr lang="it-IT" sz="2800"/>
          </a:p>
        </p:txBody>
      </p:sp>
      <p:graphicFrame>
        <p:nvGraphicFramePr>
          <p:cNvPr id="4" name="Tabella 4"/>
          <p:cNvGraphicFramePr>
            <a:graphicFrameLocks noGrp="1"/>
          </p:cNvGraphicFramePr>
          <p:nvPr/>
        </p:nvGraphicFramePr>
        <p:xfrm>
          <a:off x="548640" y="1234440"/>
          <a:ext cx="11091672" cy="4800600"/>
        </p:xfrm>
        <a:graphic>
          <a:graphicData uri="http://schemas.openxmlformats.org/drawingml/2006/table">
            <a:tbl>
              <a:tblPr firstRow="1" bandRow="1"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Componente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Metodo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Principio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Riferimento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7A1F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Umidità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stufa; termobilancia; Karl Fischer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gravimetria (perdita di peso); titolazione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ICC 110/1, ISO 712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Ceneri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muffola 550 °C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gravimetria del residuo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AOAC 923.03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Proteine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Kjeldahl; Dumas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N totale × F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AOAC 2001.11; 992.15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Proteine (laboratorio)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Bradford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legame di un colorante, spettrofotometria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Bradford 1976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Grassi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Soxhlet (± idrolisi HCl); Folch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estrazione con solvente, gravimetria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Reg. CE 152/2009; Folch 1957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Carboidrati totali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fenolo-acido solforico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disidratazione a furfurali, colorimetria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Dubois 1956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Zuccheri riducenti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Fehling (Lane-Eynon)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riduzione di Cu²⁺, titolazione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AOAC 923.09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Fibra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enzimatico-gravimetrico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digestione simulata, gravimetria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dirty="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AOAC 991.43</a:t>
                      </a:r>
                      <a:endParaRPr lang="it-IT" sz="1400"/>
                    </a:p>
                  </a:txBody>
                  <a:tcPr marL="54864" marR="54864" marT="36576" marB="36576" anchor="ctr">
                    <a:lnL w="9525">
                      <a:solidFill>
                        <a:srgbClr val="A6A6A6"/>
                      </a:solidFill>
                    </a:lnL>
                    <a:lnR w="9525">
                      <a:solidFill>
                        <a:srgbClr val="A6A6A6"/>
                      </a:solidFill>
                    </a:lnR>
                    <a:lnT w="9525">
                      <a:solidFill>
                        <a:srgbClr val="A6A6A6"/>
                      </a:solidFill>
                    </a:lnT>
                    <a:lnB w="9525">
                      <a:solidFill>
                        <a:srgbClr val="A6A6A6"/>
                      </a:solidFill>
                    </a:lnB>
                    <a:solidFill>
                      <a:srgbClr val="E9E9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4400</Words>
  <Application>Microsoft Macintosh PowerPoint</Application>
  <PresentationFormat>Widescreen</PresentationFormat>
  <Paragraphs>475</Paragraphs>
  <Slides>34</Slides>
  <Notes>34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34</vt:i4>
      </vt:variant>
    </vt:vector>
  </HeadingPairs>
  <TitlesOfParts>
    <vt:vector size="36" baseType="lpstr"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Macrocomponenti</dc:title>
  <dc:subject>PptxGenJS Presentation</dc:subject>
  <dc:creator>PptxGenJS</dc:creator>
  <cp:lastModifiedBy>michele del carlo</cp:lastModifiedBy>
  <cp:revision>1</cp:revision>
  <dcterms:created xsi:type="dcterms:W3CDTF">2026-09-25T07:24:35Z</dcterms:created>
  <dcterms:modified xsi:type="dcterms:W3CDTF">2026-09-25T08:34:25Z</dcterms:modified>
</cp:coreProperties>
</file>