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9784080" cy="594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3400" b="1" i="0">
                <a:solidFill>
                  <a:srgbClr val="1C2D3F"/>
                </a:solidFill>
                <a:latin typeface="Aptos"/>
              </a:defRPr>
            </a:pPr>
            <a:r>
              <a:t>Elementi di comunicazione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2057400"/>
            <a:ext cx="9326880" cy="5486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000" b="1" i="0">
                <a:solidFill>
                  <a:srgbClr val="00708C"/>
                </a:solidFill>
                <a:latin typeface="Aptos"/>
              </a:defRPr>
            </a:pPr>
            <a:r>
              <a:t>Concetti di base per la comunicazione istituzionale pubblica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2852928"/>
            <a:ext cx="3657600" cy="3200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0" i="0">
                <a:solidFill>
                  <a:srgbClr val="5B6873"/>
                </a:solidFill>
                <a:latin typeface="Aptos"/>
              </a:defRPr>
            </a:pPr>
            <a:r>
              <a:t>Prima parte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4800600"/>
            <a:ext cx="5486400" cy="685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262A2E"/>
                </a:solidFill>
                <a:latin typeface="Aptos"/>
              </a:defRPr>
            </a:pPr>
            <a:r>
              <a:t>Comunicazione Istituzionale Pubblica</a:t>
            </a:r>
            <a:br/>
            <a:r>
              <a:t>Nicola Strizzolo</a:t>
            </a:r>
          </a:p>
        </p:txBody>
      </p:sp>
      <p:sp>
        <p:nvSpPr>
          <p:cNvPr id="7" name="Rectangle 6"/>
          <p:cNvSpPr/>
          <p:nvPr/>
        </p:nvSpPr>
        <p:spPr>
          <a:xfrm>
            <a:off x="9555480" y="1188720"/>
            <a:ext cx="210312" cy="438912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921240" y="1737360"/>
            <a:ext cx="210312" cy="3474720"/>
          </a:xfrm>
          <a:prstGeom prst="rect">
            <a:avLst/>
          </a:prstGeom>
          <a:solidFill>
            <a:srgbClr val="0070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286000"/>
            <a:ext cx="210312" cy="2560320"/>
          </a:xfrm>
          <a:prstGeom prst="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Perché partire dai concetti di comunicazione?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6492240" cy="429768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Le istituzioni non trasferiscono soltanto informazioni: costruiscono relazioni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Ogni messaggio implica scelte di forma, linguaggio, canale e destinatario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Comprensibilità, accessibilità e fiducia dipendono dal processo comunicativo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Gli effetti possono essere diversi dalle intenzioni di chi comunica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I concetti di base forniscono una griglia per analizzare casi e campagne istituzionali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35240" y="1417320"/>
            <a:ext cx="3657600" cy="38404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01000" y="1783080"/>
            <a:ext cx="292608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200" b="1" i="0">
                <a:solidFill>
                  <a:srgbClr val="00708C"/>
                </a:solidFill>
                <a:latin typeface="Aptos"/>
              </a:defRPr>
            </a:pPr>
            <a:r>
              <a:t>DOMANDA GUIDA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73568" y="2423160"/>
            <a:ext cx="2971800" cy="164592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Quando una comunicazione pubblica può dirsi davvero efficace?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“Comunicazione”: una parola, più significati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234440"/>
            <a:ext cx="10561320" cy="11430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1001268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200" b="1" i="0">
                <a:solidFill>
                  <a:srgbClr val="1C2D3F"/>
                </a:solidFill>
                <a:latin typeface="Aptos"/>
              </a:defRPr>
            </a:pPr>
            <a:r>
              <a:t>Comunicare può significare mettere in comune oppure trasmettere.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43200"/>
            <a:ext cx="521208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907792"/>
            <a:ext cx="123444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ATTO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0280" y="2907792"/>
            <a:ext cx="3429000" cy="56692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L’azione del comunicare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6792" y="2743200"/>
            <a:ext cx="521208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2907792"/>
            <a:ext cx="123444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CONTENUTO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9831" y="2907792"/>
            <a:ext cx="3429000" cy="56692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Ciò che viene condiviso o trasmesso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521208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4325112"/>
            <a:ext cx="123444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MEZZI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4325112"/>
            <a:ext cx="3429000" cy="56692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Vie e strumenti di comunicazione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36792" y="4160520"/>
            <a:ext cx="521208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9672" y="4325112"/>
            <a:ext cx="123444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MEDIA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9831" y="4325112"/>
            <a:ext cx="3429000" cy="56692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Infrastrutture e organizzazioni che producono e diffondono messaggi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0" y="5943600"/>
            <a:ext cx="35661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1000" b="0" i="0">
                <a:solidFill>
                  <a:srgbClr val="5B6873"/>
                </a:solidFill>
                <a:latin typeface="Aptos"/>
              </a:defRPr>
            </a:pPr>
            <a:r>
              <a:t>Williams, 1976; Boccia Artieri, Colombo, Gili, 2022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La comunicazione come processo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205740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295144"/>
            <a:ext cx="18288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EMITTENTE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965960"/>
            <a:ext cx="205740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67328" y="2295144"/>
            <a:ext cx="18288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MESSAGGIO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7960" y="1965960"/>
            <a:ext cx="205740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47688" y="2295144"/>
            <a:ext cx="18288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RICEVENTE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372600" y="1965960"/>
            <a:ext cx="205740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468F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82328" y="2295144"/>
            <a:ext cx="18288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RISPOSTA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2194560"/>
            <a:ext cx="59436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30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3288" y="2194560"/>
            <a:ext cx="59436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30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95360" y="2194560"/>
            <a:ext cx="59436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30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7680" y="1280160"/>
            <a:ext cx="146304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CANALE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31720" y="3291840"/>
            <a:ext cx="1508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300" b="1" i="0">
                <a:solidFill>
                  <a:srgbClr val="5B6873"/>
                </a:solidFill>
                <a:latin typeface="Aptos"/>
              </a:defRPr>
            </a:pPr>
            <a:r>
              <a:t>CODIFICA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291840"/>
            <a:ext cx="1600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300" b="1" i="0">
                <a:solidFill>
                  <a:srgbClr val="5B6873"/>
                </a:solidFill>
                <a:latin typeface="Aptos"/>
              </a:defRPr>
            </a:pPr>
            <a:r>
              <a:t>DECODIFICA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" y="4069080"/>
            <a:ext cx="10058400" cy="1069848"/>
          </a:xfrm>
          <a:prstGeom prst="roundRect">
            <a:avLst/>
          </a:prstGeom>
          <a:solidFill>
            <a:srgbClr val="FFFFFF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34440" y="4325112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CONTESTO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4251960"/>
            <a:ext cx="7955279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0" i="0">
                <a:solidFill>
                  <a:srgbClr val="262A2E"/>
                </a:solidFill>
                <a:latin typeface="Aptos"/>
              </a:defRPr>
            </a:pPr>
            <a:r>
              <a:t>La situazione fisica, sociale, culturale e istituzionale entro cui il messaggio acquista significato.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5650992"/>
            <a:ext cx="996696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Comunicazione = informazione + azione + interazione sociale + intenzionalità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Gli elementi costitutivi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5212080" cy="15544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435608"/>
            <a:ext cx="128016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CANALE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7440" y="1435608"/>
            <a:ext cx="3291840" cy="7315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Il mezzo attraverso cui passa il messaggio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59" y="1234440"/>
            <a:ext cx="5212080" cy="15544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59" y="1435608"/>
            <a:ext cx="128016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MESSAGGIO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9559" y="1435608"/>
            <a:ext cx="3291840" cy="7315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Contenuto informativo e forma espressiva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200400"/>
            <a:ext cx="5212080" cy="15544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401568"/>
            <a:ext cx="128016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CODICE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440" y="3401568"/>
            <a:ext cx="3291840" cy="7315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Sistema di segni usato per codificare e decodificare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59" y="3200400"/>
            <a:ext cx="5212080" cy="15544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59" y="3401568"/>
            <a:ext cx="128016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CONTESTO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9559" y="3401568"/>
            <a:ext cx="3291840" cy="7315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Cornice che orienta significati, linguaggi e comportamenti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" y="5349240"/>
            <a:ext cx="99669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BE4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71600" y="5504688"/>
            <a:ext cx="941832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BE483C"/>
                </a:solidFill>
                <a:latin typeface="Aptos"/>
              </a:defRPr>
            </a:pPr>
            <a:r>
              <a:t>Senza contesto, parole e azioni rischiano di perdere senso o di produrre interpretazioni inattese.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Dal modello lineare al modello relazionale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5B68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417320" y="1517904"/>
            <a:ext cx="3931920" cy="347472"/>
          </a:xfrm>
          <a:prstGeom prst="roundRect">
            <a:avLst/>
          </a:prstGeom>
          <a:solidFill>
            <a:srgbClr val="5B6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1545336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MODELLO LINEARE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148840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Trasmissione da emittente a ricevente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Centralità del messaggio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Rumore come disturbo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Efficacia misurata sulla corretta ricezione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234440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03720" y="1517904"/>
            <a:ext cx="384048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03720" y="15453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MODELLO RELAZIONALE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5392" y="2148840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Scambio e reciprocità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Interpretazione attiva dei pubblici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Contesto e fiducia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Effetti costruiti nell’interazione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989320"/>
            <a:ext cx="10149840" cy="3200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Per le istituzioni, informare è necessario ma non sufficiente: occorre progettare la relazione.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Il soggetto agente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6537960" cy="425196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Comprende tutti i partecipanti alla relazione comunicativa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Interpreta i comportamenti propri e altrui come espressioni di intenzionalità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Può essere una persona, un gruppo, un’amministrazione o un altro attore collettivo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Agisce secondo finalità e logiche organizzative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900">
                <a:solidFill>
                  <a:srgbClr val="262A2E"/>
                </a:solidFill>
                <a:latin typeface="Aptos"/>
              </a:defRPr>
            </a:pPr>
            <a:r>
              <a:t>• Può produrre effetti che vanno oltre le intenzioni dei singoli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35240" y="1508760"/>
            <a:ext cx="3657600" cy="36118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36992" y="1810512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300" b="1" i="0">
                <a:solidFill>
                  <a:srgbClr val="00708C"/>
                </a:solidFill>
                <a:latin typeface="Aptos"/>
              </a:defRPr>
            </a:pPr>
            <a:r>
              <a:t>NELLA COMUNICAZIONE PUBBLICA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73568" y="2468880"/>
            <a:ext cx="2971800" cy="16916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t>L’istituzione comunica come soggetto collettivo e assume responsabilità per messaggi, comportamenti e omissioni.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Chi parla per l’istituzione?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97280" y="1691640"/>
            <a:ext cx="265176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719072"/>
            <a:ext cx="26517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ANIMATORE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514600"/>
            <a:ext cx="2651760" cy="12344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Chi materialmente pronuncia o diffonde il messaggio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32588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937760" y="1691640"/>
            <a:ext cx="265176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937760" y="1719072"/>
            <a:ext cx="26517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AUTORE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514600"/>
            <a:ext cx="2651760" cy="12344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Chi progetta contenuto e forma del messaggio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66760" y="132588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778240" y="1691640"/>
            <a:ext cx="265176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78240" y="1719072"/>
            <a:ext cx="26517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MANDANTE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0" y="2514600"/>
            <a:ext cx="2651760" cy="12344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Il soggetto nel cui nome si comunica e che ne assume la responsabilità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440680"/>
            <a:ext cx="10241280" cy="57607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Nella PA i tre ruoli possono coincidere, ma spesso sono distribuiti tra vertice, uffici, portavoce e canali istituzionali.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A chi comunica l’istituzione?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417320" y="1517904"/>
            <a:ext cx="39319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1545336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DESTINATARI PREVISTI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148840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Partecipante designato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Destinatario diretto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In presenza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Utente di uno specifico servizio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234440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03720" y="1517904"/>
            <a:ext cx="384048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03720" y="15453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PUBBLICI EFFETTIVI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5392" y="2148840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Destinatario occasionale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Pubblico indiretto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A distanza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Media, reti e comunità che rilanciano il messaggio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5989320"/>
            <a:ext cx="10058400" cy="597087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pubblico</a:t>
            </a:r>
            <a:r>
              <a:rPr dirty="0"/>
              <a:t> </a:t>
            </a:r>
            <a:r>
              <a:rPr dirty="0" err="1"/>
              <a:t>reale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ampio</a:t>
            </a:r>
            <a:r>
              <a:rPr dirty="0"/>
              <a:t> e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eterogeneo</a:t>
            </a:r>
            <a:endParaRPr lang="it-IT" dirty="0"/>
          </a:p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di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immaginato</a:t>
            </a:r>
            <a:r>
              <a:rPr dirty="0"/>
              <a:t> da chi produce il </a:t>
            </a:r>
            <a:r>
              <a:rPr dirty="0" err="1"/>
              <a:t>messaggio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Messaggio: contenuto e forma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325880"/>
            <a:ext cx="5029200" cy="35661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920240" y="1664208"/>
            <a:ext cx="292608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20240" y="1691640"/>
            <a:ext cx="29260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CONTENUTO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423160"/>
            <a:ext cx="429768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200" b="1" i="0">
                <a:solidFill>
                  <a:srgbClr val="1C2D3F"/>
                </a:solidFill>
                <a:latin typeface="Aptos"/>
              </a:defRPr>
            </a:pPr>
            <a:r>
              <a:t>Che cosa comunichiamo?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971800"/>
            <a:ext cx="3931920" cy="150876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Informazioni</a:t>
            </a:r>
          </a:p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Decisioni</a:t>
            </a:r>
          </a:p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Servizi e opportunità</a:t>
            </a:r>
          </a:p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Diritti e doveri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325880"/>
            <a:ext cx="5029200" cy="3566160"/>
          </a:xfrm>
          <a:prstGeom prst="roundRect">
            <a:avLst/>
          </a:prstGeom>
          <a:solidFill>
            <a:srgbClr val="F7F9FA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315200" y="1664208"/>
            <a:ext cx="292608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0" y="1691640"/>
            <a:ext cx="29260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FORMA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2423160"/>
            <a:ext cx="429768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200" b="1" i="0">
                <a:solidFill>
                  <a:srgbClr val="1C2D3F"/>
                </a:solidFill>
                <a:latin typeface="Aptos"/>
              </a:defRPr>
            </a:pPr>
            <a:r>
              <a:t>Come lo comunichiamo?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971800"/>
            <a:ext cx="3931920" cy="150876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Linguaggio</a:t>
            </a:r>
          </a:p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Struttura e gerarchia</a:t>
            </a:r>
          </a:p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Immagini e tono</a:t>
            </a:r>
          </a:p>
          <a:p>
            <a:pPr>
              <a:lnSpc>
                <a:spcPct val="103000"/>
              </a:lnSpc>
              <a:spcAft>
                <a:spcPts val="7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Formato e canale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669280"/>
            <a:ext cx="1024128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La forma non è un rivestimento neutro: orienta attenzione, comprensione e azione.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Ragione, coinvolgimento, 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3401568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207008" y="1828800"/>
            <a:ext cx="265176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07008" y="1856231"/>
            <a:ext cx="26517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COMPRENDERE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8" y="2743200"/>
            <a:ext cx="265176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t>Dati e argomenti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17720" y="1508760"/>
            <a:ext cx="3401568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001768" y="1828800"/>
            <a:ext cx="265176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01768" y="1856231"/>
            <a:ext cx="26517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COINVOLGERSI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01768" y="2743200"/>
            <a:ext cx="265176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t>Rilevanza percepita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0" y="1508760"/>
            <a:ext cx="3401568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468F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796528" y="1828800"/>
            <a:ext cx="2651760" cy="347472"/>
          </a:xfrm>
          <a:prstGeom prst="roundRect">
            <a:avLst/>
          </a:prstGeom>
          <a:solidFill>
            <a:srgbClr val="468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96528" y="1856231"/>
            <a:ext cx="26517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AGIRE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96528" y="2743200"/>
            <a:ext cx="265176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t>Risposta o comportamento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349240"/>
            <a:ext cx="10378440" cy="594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Nella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istituzionale</a:t>
            </a:r>
            <a:r>
              <a:rPr dirty="0"/>
              <a:t> </a:t>
            </a:r>
            <a:r>
              <a:rPr dirty="0" err="1"/>
              <a:t>l’obiettivo</a:t>
            </a:r>
            <a:r>
              <a:rPr dirty="0"/>
              <a:t> non è “</a:t>
            </a:r>
            <a:r>
              <a:rPr dirty="0" err="1"/>
              <a:t>emozionare</a:t>
            </a:r>
            <a:r>
              <a:rPr dirty="0"/>
              <a:t>” in </a:t>
            </a:r>
            <a:r>
              <a:rPr dirty="0" err="1"/>
              <a:t>astratto</a:t>
            </a:r>
            <a:r>
              <a:rPr dirty="0"/>
              <a:t>,</a:t>
            </a:r>
            <a:endParaRPr lang="it-IT" dirty="0"/>
          </a:p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ma </a:t>
            </a:r>
            <a:r>
              <a:rPr dirty="0" err="1"/>
              <a:t>rendere</a:t>
            </a:r>
            <a:r>
              <a:rPr dirty="0"/>
              <a:t> il </a:t>
            </a:r>
            <a:r>
              <a:rPr dirty="0" err="1"/>
              <a:t>messaggio</a:t>
            </a:r>
            <a:r>
              <a:rPr dirty="0"/>
              <a:t> </a:t>
            </a:r>
            <a:r>
              <a:rPr dirty="0" err="1"/>
              <a:t>significativo</a:t>
            </a:r>
            <a:r>
              <a:rPr dirty="0"/>
              <a:t> e </a:t>
            </a:r>
            <a:r>
              <a:rPr dirty="0" err="1"/>
              <a:t>utilizzabile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Quale azione può generare un messaggio pubblico?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43000"/>
            <a:ext cx="5230368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335024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307592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Richiedere o utilizzare un servizio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59" y="1143000"/>
            <a:ext cx="5230368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73951" y="1335024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1307592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Comprendere una decisione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313432"/>
            <a:ext cx="5230368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2505456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478024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Rispettare una procedura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59" y="2313432"/>
            <a:ext cx="5230368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73951" y="2505456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478024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Partecipare a una consultazione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483864"/>
            <a:ext cx="5230368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367588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3648456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Adottare un comportamento di interesse collettivo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59" y="3483864"/>
            <a:ext cx="5230368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73951" y="367588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03720" y="3648456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Esprimere una valutazione o una richiesta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4654296"/>
            <a:ext cx="5230368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6112" y="4846320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4818888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Ricordare un’informazione rilevante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59" y="4654296"/>
            <a:ext cx="5230368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73951" y="4846320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3720" y="4818888"/>
            <a:ext cx="43434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Condividere o rilanciare il messaggio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" y="5961888"/>
            <a:ext cx="1019556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L’efficacia va valutata rispetto all’obiettivo dichiarato e agli effetti effettivamente prodotti.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Nove prospettive sulla comunicazione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7899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100" b="0" i="0">
                <a:solidFill>
                  <a:srgbClr val="5B6873"/>
                </a:solidFill>
                <a:latin typeface="Aptos"/>
              </a:defRPr>
            </a:pPr>
            <a:r>
              <a:t>Una mappa concettuale per leggere la comunicazione istituzionale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161288"/>
            <a:ext cx="3493008" cy="11430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9536" y="150876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1. Contatto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17136" y="1161288"/>
            <a:ext cx="3493008" cy="11430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8303" y="150876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2. Influenza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75904" y="1161288"/>
            <a:ext cx="3493008" cy="11430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77072" y="150876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3. Informazione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2670048"/>
            <a:ext cx="3493008" cy="11430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9536" y="301752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4. Condivisione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17136" y="2670048"/>
            <a:ext cx="3493008" cy="11430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718303" y="301752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5. Inferenza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75904" y="2670048"/>
            <a:ext cx="3493008" cy="11430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77072" y="301752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6. Scambio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178808"/>
            <a:ext cx="3493008" cy="11430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9536" y="452628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7. Relazione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17136" y="4178808"/>
            <a:ext cx="3493008" cy="11430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18303" y="452628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8. Interpretazione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75904" y="4178808"/>
            <a:ext cx="3493008" cy="11430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77072" y="4526280"/>
            <a:ext cx="306324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9. Comunic-azione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5879592"/>
            <a:ext cx="1019556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Le prospettive non si escludono: mettono in luce dimensioni diverse dello stesso processo.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1. Comunicazione come contatto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43000"/>
            <a:ext cx="1097280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7742" y="1161288"/>
            <a:ext cx="10424160" cy="720197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Le vie 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mezzi</a:t>
            </a:r>
            <a:r>
              <a:rPr dirty="0"/>
              <a:t> di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creano</a:t>
            </a:r>
            <a:r>
              <a:rPr dirty="0"/>
              <a:t> </a:t>
            </a:r>
            <a:r>
              <a:rPr dirty="0" err="1"/>
              <a:t>connessioni</a:t>
            </a:r>
            <a:r>
              <a:rPr dirty="0"/>
              <a:t>,</a:t>
            </a:r>
            <a:endParaRPr lang="it-IT" dirty="0"/>
          </a:p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circolazione</a:t>
            </a:r>
            <a:r>
              <a:rPr dirty="0"/>
              <a:t> e </a:t>
            </a:r>
            <a:r>
              <a:rPr dirty="0" err="1"/>
              <a:t>possibilità</a:t>
            </a:r>
            <a:r>
              <a:rPr dirty="0"/>
              <a:t> di </a:t>
            </a:r>
            <a:r>
              <a:rPr dirty="0" err="1"/>
              <a:t>partecipazione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372" y="2247004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385316" y="1812932"/>
            <a:ext cx="39319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1906524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NELLA STORIA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4420" y="2926169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Nuove vie e mezzi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Mutamenti produttivi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Nuovi codici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Cambiamenti politici e culturali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9822" y="2247004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903720" y="1849374"/>
            <a:ext cx="384048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71716" y="19059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NELLA PA CONTEMPORANEA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4004" y="2887084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Sportelli</a:t>
            </a:r>
            <a:r>
              <a:rPr dirty="0"/>
              <a:t> e </a:t>
            </a:r>
            <a:r>
              <a:rPr dirty="0" err="1"/>
              <a:t>uffici</a:t>
            </a:r>
            <a:endParaRPr dirty="0"/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rPr dirty="0"/>
              <a:t>• Siti e </a:t>
            </a:r>
            <a:r>
              <a:rPr dirty="0" err="1"/>
              <a:t>servizi</a:t>
            </a:r>
            <a:r>
              <a:rPr dirty="0"/>
              <a:t> </a:t>
            </a:r>
            <a:r>
              <a:rPr dirty="0" err="1"/>
              <a:t>digitali</a:t>
            </a:r>
            <a:endParaRPr dirty="0"/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rPr dirty="0"/>
              <a:t>• Social media e </a:t>
            </a:r>
            <a:r>
              <a:rPr dirty="0" err="1"/>
              <a:t>messaggistica</a:t>
            </a:r>
            <a:endParaRPr dirty="0"/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Reti</a:t>
            </a:r>
            <a:r>
              <a:rPr dirty="0"/>
              <a:t> </a:t>
            </a:r>
            <a:r>
              <a:rPr dirty="0" err="1"/>
              <a:t>territoriali</a:t>
            </a:r>
            <a:r>
              <a:rPr dirty="0"/>
              <a:t> e </a:t>
            </a:r>
            <a:r>
              <a:rPr dirty="0" err="1"/>
              <a:t>comunità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Connessioni e trasformazioni sociali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188720"/>
            <a:ext cx="6675120" cy="448056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2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Nuovi mezzi di comunicazione modificano tempi e spazi della relazione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Le tecnologie incidono sui modi di produrre, organizzare e distribuire informazioni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L’adozione di nuovi codici cambia ciò che può essere espresso e compreso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I cambiamenti comunicativi si intrecciano con trasformazioni politiche e culturali</a:t>
            </a:r>
          </a:p>
          <a:p>
            <a:pPr>
              <a:lnSpc>
                <a:spcPct val="103000"/>
              </a:lnSpc>
              <a:spcAft>
                <a:spcPts val="12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Ogni innovazione apre opportunità, ma può creare nuove disuguaglianze di accesso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26679" y="1417320"/>
            <a:ext cx="3520440" cy="388620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73568" y="2395728"/>
            <a:ext cx="3017520" cy="1874519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t>Come cambiano trasparenza, partecipazione e fiducia quando cambia l’ambiente comunicativo?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Un esempio storico: la stampa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6060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05840" y="1737360"/>
            <a:ext cx="196596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764792"/>
            <a:ext cx="19659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PREMESSE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1965960" cy="10058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Tecniche e materiali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1417320"/>
            <a:ext cx="26060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0070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886200" y="1737360"/>
            <a:ext cx="1965960" cy="347472"/>
          </a:xfrm>
          <a:prstGeom prst="roundRect">
            <a:avLst/>
          </a:prstGeom>
          <a:solidFill>
            <a:srgbClr val="0070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86200" y="1764792"/>
            <a:ext cx="19659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INNOVAZIONE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2606040"/>
            <a:ext cx="1965960" cy="10058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Torchio e caratteri mobili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1417320"/>
            <a:ext cx="26060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6559" y="1737360"/>
            <a:ext cx="196596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66559" y="1764792"/>
            <a:ext cx="19659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DIFFUSIONE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59" y="2606040"/>
            <a:ext cx="1965960" cy="10058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Riproduzione e circolazione dei testi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26880" y="1417320"/>
            <a:ext cx="26060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646919" y="1737360"/>
            <a:ext cx="196596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46919" y="1764792"/>
            <a:ext cx="196596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CONSEGUENZE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19" y="2606040"/>
            <a:ext cx="1965960" cy="100584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Religiose, politiche e culturali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349240"/>
            <a:ext cx="10378440" cy="5486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Un mezzo non determina da solo il cambiamento, ma entra in relazione con istituzioni, pratiche, interessi e culture.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I media digitali: caratteristiche rilevanti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124712"/>
            <a:ext cx="5257800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307592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Estendono capacità individuali e organizzative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124712"/>
            <a:ext cx="5257800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307592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Favoriscono produzione e uso collettivo della conoscenza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2295144"/>
            <a:ext cx="5257800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1832" y="2478024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Connettono soggetti, dati e ambienti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295144"/>
            <a:ext cx="5257800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2478024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Rendono più visibile la partecipazione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3465576"/>
            <a:ext cx="5257800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3648456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Convergono in piattaforme e software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3465576"/>
            <a:ext cx="5257800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37960" y="3648456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Integrano comunicazione e organizzazione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4636008"/>
            <a:ext cx="5257800" cy="86868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1832" y="4818888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Accelerano riproduzione e diffusione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4636008"/>
            <a:ext cx="5257800" cy="8686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37960" y="4818888"/>
            <a:ext cx="4773168" cy="43891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Trasformano la relazione in connessione permanente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961888"/>
            <a:ext cx="10378440" cy="566309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Nel </a:t>
            </a:r>
            <a:r>
              <a:rPr dirty="0" err="1"/>
              <a:t>settore</a:t>
            </a:r>
            <a:r>
              <a:rPr dirty="0"/>
              <a:t> </a:t>
            </a:r>
            <a:r>
              <a:rPr dirty="0" err="1"/>
              <a:t>pubblico</a:t>
            </a:r>
            <a:r>
              <a:rPr dirty="0"/>
              <a:t> il digitale </a:t>
            </a:r>
            <a:r>
              <a:rPr dirty="0" err="1"/>
              <a:t>amplia</a:t>
            </a:r>
            <a:r>
              <a:rPr dirty="0"/>
              <a:t> </a:t>
            </a:r>
            <a:r>
              <a:rPr dirty="0" err="1"/>
              <a:t>possibilità</a:t>
            </a:r>
            <a:r>
              <a:rPr dirty="0"/>
              <a:t> di </a:t>
            </a:r>
            <a:r>
              <a:rPr dirty="0" err="1"/>
              <a:t>servizio</a:t>
            </a:r>
            <a:r>
              <a:rPr dirty="0"/>
              <a:t>, </a:t>
            </a:r>
            <a:r>
              <a:rPr dirty="0" err="1"/>
              <a:t>ascolto</a:t>
            </a:r>
            <a:r>
              <a:rPr dirty="0"/>
              <a:t> e</a:t>
            </a:r>
            <a:endParaRPr lang="it-IT" dirty="0"/>
          </a:p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rPr dirty="0" err="1"/>
              <a:t>partecipazione</a:t>
            </a:r>
            <a:r>
              <a:rPr dirty="0"/>
              <a:t>, ma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rischi</a:t>
            </a:r>
            <a:r>
              <a:rPr dirty="0"/>
              <a:t> </a:t>
            </a:r>
            <a:r>
              <a:rPr dirty="0" err="1"/>
              <a:t>reputazionali</a:t>
            </a:r>
            <a:r>
              <a:rPr dirty="0"/>
              <a:t> e </a:t>
            </a:r>
            <a:r>
              <a:rPr dirty="0" err="1"/>
              <a:t>divari</a:t>
            </a:r>
            <a:r>
              <a:rPr dirty="0"/>
              <a:t> di accesso.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2. Comunicazione come influenza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640080"/>
            <a:ext cx="10561320" cy="804672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767110"/>
            <a:ext cx="10012680" cy="6894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Nell’approccio</a:t>
            </a:r>
            <a:r>
              <a:rPr dirty="0"/>
              <a:t> </a:t>
            </a:r>
            <a:r>
              <a:rPr dirty="0" err="1"/>
              <a:t>comportamentista</a:t>
            </a:r>
            <a:r>
              <a:rPr dirty="0"/>
              <a:t>,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allo</a:t>
            </a:r>
            <a:r>
              <a:rPr dirty="0"/>
              <a:t> </a:t>
            </a:r>
            <a:r>
              <a:rPr dirty="0" err="1"/>
              <a:t>stimolo</a:t>
            </a:r>
            <a:r>
              <a:rPr dirty="0"/>
              <a:t> </a:t>
            </a:r>
            <a:r>
              <a:rPr dirty="0" err="1"/>
              <a:t>informativo</a:t>
            </a:r>
            <a:r>
              <a:rPr dirty="0"/>
              <a:t> A </a:t>
            </a:r>
            <a:r>
              <a:rPr dirty="0" err="1"/>
              <a:t>dovrebbe</a:t>
            </a:r>
            <a:r>
              <a:rPr dirty="0"/>
              <a:t> </a:t>
            </a:r>
            <a:r>
              <a:rPr dirty="0" err="1"/>
              <a:t>seguire</a:t>
            </a:r>
            <a:r>
              <a:rPr dirty="0"/>
              <a:t> il </a:t>
            </a:r>
            <a:r>
              <a:rPr dirty="0" err="1"/>
              <a:t>comportamento</a:t>
            </a:r>
            <a:r>
              <a:rPr dirty="0"/>
              <a:t> 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8660" y="1463040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417320" y="1517904"/>
            <a:ext cx="39319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1545336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POTENZIALE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2148840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Orientare attenzione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Promuovere comportamenti utili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Facilitare l’accesso ai servizi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Sostenere politiche pubbliche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454882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BE4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903720" y="1517904"/>
            <a:ext cx="3840480" cy="347472"/>
          </a:xfrm>
          <a:prstGeom prst="roundRect">
            <a:avLst/>
          </a:prstGeom>
          <a:solidFill>
            <a:srgbClr val="BE48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03720" y="15453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CRITICITÀ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2148840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Ridurre il cittadino a destinatario passivo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Confondere informazione e persuasione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Ignorare interpretazioni e resistenze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Produrre forme di potere opache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5989320"/>
            <a:ext cx="10332720" cy="566309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Per 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, influenza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responsabilità</a:t>
            </a:r>
            <a:r>
              <a:rPr dirty="0"/>
              <a:t>,</a:t>
            </a:r>
            <a:endParaRPr lang="it-IT" dirty="0"/>
          </a:p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rPr dirty="0" err="1"/>
              <a:t>trasparenza</a:t>
            </a:r>
            <a:r>
              <a:rPr dirty="0"/>
              <a:t> e rispetto </a:t>
            </a:r>
            <a:r>
              <a:rPr dirty="0" err="1"/>
              <a:t>dell’autonomia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cittadini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3. Comunicazione come informazione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143000"/>
            <a:ext cx="10972800" cy="1069848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444752"/>
            <a:ext cx="10332720" cy="6894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L’informazione</a:t>
            </a:r>
            <a:r>
              <a:rPr dirty="0"/>
              <a:t> </a:t>
            </a:r>
            <a:r>
              <a:rPr dirty="0" err="1"/>
              <a:t>riduce</a:t>
            </a:r>
            <a:r>
              <a:rPr dirty="0"/>
              <a:t> </a:t>
            </a:r>
            <a:r>
              <a:rPr dirty="0" err="1"/>
              <a:t>l’incertezza</a:t>
            </a:r>
            <a:r>
              <a:rPr dirty="0"/>
              <a:t>;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rumore</a:t>
            </a:r>
            <a:r>
              <a:rPr dirty="0"/>
              <a:t>, </a:t>
            </a:r>
            <a:r>
              <a:rPr dirty="0" err="1"/>
              <a:t>ridondanza</a:t>
            </a:r>
            <a:r>
              <a:rPr dirty="0"/>
              <a:t> e</a:t>
            </a:r>
            <a:r>
              <a:rPr lang="it-IT" dirty="0"/>
              <a:t> </a:t>
            </a:r>
            <a:r>
              <a:rPr dirty="0" err="1"/>
              <a:t>disordine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ridurne</a:t>
            </a:r>
            <a:r>
              <a:rPr dirty="0"/>
              <a:t> il </a:t>
            </a:r>
            <a:r>
              <a:rPr dirty="0" err="1"/>
              <a:t>valore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60604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CHIAREZZA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4016" y="2788920"/>
            <a:ext cx="320040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Capire che cosa viene comunicato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1928" y="260604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83096" y="278892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ORDINE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46136" y="2788920"/>
            <a:ext cx="320040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Riconoscere priorità e sequenze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06908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50976" y="425196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COERENZA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14016" y="4251960"/>
            <a:ext cx="320040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Evitare contraddizioni e opacità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1928" y="406908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83096" y="425196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ESSENZIALITÀ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46136" y="4251960"/>
            <a:ext cx="320040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Ridurre dispersione e sovraccarico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806440"/>
            <a:ext cx="9966960" cy="34747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Nella comunicazione istituzionale, la qualità informativa contribuisce alla fiducia.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Tre livelli per valutare una comunicazione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234440"/>
            <a:ext cx="3493008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78407" y="1572768"/>
            <a:ext cx="283464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7" y="1600200"/>
            <a:ext cx="283464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A. TECNICO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331720"/>
            <a:ext cx="2834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I simboli sono trasmessi correttamente?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7" y="3657600"/>
            <a:ext cx="2834640" cy="9601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0" i="1">
                <a:solidFill>
                  <a:srgbClr val="5B6873"/>
                </a:solidFill>
                <a:latin typeface="Aptos"/>
              </a:defRPr>
            </a:pPr>
            <a:r>
              <a:t>Il sito funziona? Il documento è leggibile?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17136" y="1234440"/>
            <a:ext cx="3493008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837175" y="1572768"/>
            <a:ext cx="283464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37175" y="1600200"/>
            <a:ext cx="283464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B. SEMANTICO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37175" y="2331720"/>
            <a:ext cx="2834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Il significato desiderato è compreso?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37175" y="3657600"/>
            <a:ext cx="2834640" cy="9601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0" i="1">
                <a:solidFill>
                  <a:srgbClr val="5B6873"/>
                </a:solidFill>
                <a:latin typeface="Aptos"/>
              </a:defRPr>
            </a:pPr>
            <a:r>
              <a:t>Il linguaggio è chiaro per il pubblico?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75904" y="1234440"/>
            <a:ext cx="3493008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468F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695944" y="1572768"/>
            <a:ext cx="2834640" cy="347472"/>
          </a:xfrm>
          <a:prstGeom prst="roundRect">
            <a:avLst/>
          </a:prstGeom>
          <a:solidFill>
            <a:srgbClr val="468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95944" y="1600200"/>
            <a:ext cx="283464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C. EFFICACIA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95944" y="2331720"/>
            <a:ext cx="2834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Il significato produce l’esito atteso?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95944" y="3657600"/>
            <a:ext cx="2834640" cy="9601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0" i="1">
                <a:solidFill>
                  <a:srgbClr val="5B6873"/>
                </a:solidFill>
                <a:latin typeface="Aptos"/>
              </a:defRPr>
            </a:pPr>
            <a:r>
              <a:t>Il cittadino sa che cosa fare?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5897880"/>
            <a:ext cx="9966960" cy="2926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Weaver distingue problema tecnico, problema semantico e problema dell’efficacia.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La fiducia nella comunicazione istituzionale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417320" y="1517904"/>
            <a:ext cx="39319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1545336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PREREQUISITO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148840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Rende possibile accettare una promessa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Sostiene la disponibilità all’ascolto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Favorisce inferenze positive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Riduce il blocco comunicativo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234440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03720" y="1517904"/>
            <a:ext cx="384048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03720" y="15453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RISULTATO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5392" y="2148840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Dipende dalla coerenza tra parole e azioni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Si alimenta con continuità e trasparenza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È influenzata dalla storia dell’istituzione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Può essere compromessa da opacità e contraddizioni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43000" y="5532120"/>
            <a:ext cx="99212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17320" y="5687568"/>
            <a:ext cx="93726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La fiducia si colloca tra completa conoscenza e completa ignoranza.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Ridurre il rumore: dalla teoria alla pratica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5212080" cy="15087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435608"/>
            <a:ext cx="16002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NEL MESSAGGIO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435608"/>
            <a:ext cx="2971800" cy="7498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Gerarchia chiara, coerenza, linguaggio comprensibile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59" y="1234440"/>
            <a:ext cx="521208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59" y="1435608"/>
            <a:ext cx="16002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NEL CANALE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1435608"/>
            <a:ext cx="2971800" cy="7498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Accessibilità, funzionamento, adeguatezza al pubblico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08960"/>
            <a:ext cx="521208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310128"/>
            <a:ext cx="16002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NELL’ORGANIZZAZIONE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3310128"/>
            <a:ext cx="2971800" cy="7498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Informazioni condivise e responsabilità definite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59" y="3108960"/>
            <a:ext cx="5212080" cy="15087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59" y="3310128"/>
            <a:ext cx="16002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NELLA RELAZIONE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3310128"/>
            <a:ext cx="2971800" cy="74980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Ascolto, tempi adeguati, disponibilità a chiarire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532120"/>
            <a:ext cx="1005840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Ridurre il rumore non significa eliminare la complessità, ma renderla affrontabile.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4. Comunicazione come condivisione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234440"/>
            <a:ext cx="10469880" cy="11430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581912"/>
            <a:ext cx="992124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300" b="1" i="0">
                <a:solidFill>
                  <a:srgbClr val="1C2D3F"/>
                </a:solidFill>
                <a:latin typeface="Aptos"/>
              </a:defRPr>
            </a:pPr>
            <a:r>
              <a:t>Comunicare è un atto sociale e reciproco di partecipazione.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88920"/>
            <a:ext cx="10287000" cy="242316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Le persone producono significati attraverso accordi e negoziazioni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La realtà sociale è costruita anche mediante pratiche comunicative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Condividere non significa necessariamente essere d’accordo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Le istituzioni contribuiscono a definire problemi, priorità e categorie pubbliche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800">
                <a:solidFill>
                  <a:srgbClr val="262A2E"/>
                </a:solidFill>
                <a:latin typeface="Aptos"/>
              </a:defRPr>
            </a:pPr>
            <a:r>
              <a:t>• Partecipazione e ascolto rafforzano la legittimità del processo comunicativo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715000"/>
            <a:ext cx="1019556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La comunicazione pubblica non descrive soltanto la realtà: contribuisce a costruirla.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5. Comunicazione come inferenza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1184" y="667512"/>
            <a:ext cx="1056132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20724" y="713232"/>
            <a:ext cx="10012680" cy="6894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significato</a:t>
            </a:r>
            <a:r>
              <a:rPr dirty="0"/>
              <a:t> </a:t>
            </a:r>
            <a:r>
              <a:rPr dirty="0" err="1"/>
              <a:t>complessivo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dedotto</a:t>
            </a:r>
            <a:r>
              <a:rPr dirty="0"/>
              <a:t> </a:t>
            </a:r>
            <a:r>
              <a:rPr dirty="0" err="1"/>
              <a:t>collegando</a:t>
            </a:r>
            <a:r>
              <a:rPr dirty="0"/>
              <a:t> parole,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immagini</a:t>
            </a:r>
            <a:r>
              <a:rPr dirty="0"/>
              <a:t>, </a:t>
            </a:r>
            <a:r>
              <a:rPr dirty="0" err="1"/>
              <a:t>comportamenti</a:t>
            </a:r>
            <a:r>
              <a:rPr dirty="0"/>
              <a:t>, </a:t>
            </a:r>
            <a:r>
              <a:rPr dirty="0" err="1"/>
              <a:t>storia</a:t>
            </a:r>
            <a:r>
              <a:rPr dirty="0"/>
              <a:t> e </a:t>
            </a:r>
            <a:r>
              <a:rPr dirty="0" err="1"/>
              <a:t>contesto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372" y="1463040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417320" y="1517904"/>
            <a:ext cx="39319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1545336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CIÒ CHE L’ISTITUZIONE DICE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2148840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Testi e dichiarazioni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Campagne e immagini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Dati e documenti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Promesse e impegni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27064" y="1481328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903720" y="1517904"/>
            <a:ext cx="384048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03720" y="15453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CIÒ CHE I PUBBLICI INFERISCONO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2148840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Competenza o inefficienza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Apertura o distanza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Coerenza o contraddizione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Affidabilità o opacità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5943600"/>
            <a:ext cx="9921240" cy="3200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La reputazione nasce dall’insieme di comportamenti, storia e percezioni.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6. Comunicazione come scambio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704088"/>
            <a:ext cx="1097280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67696" y="1014984"/>
            <a:ext cx="1033272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presuppone</a:t>
            </a:r>
            <a:r>
              <a:rPr dirty="0"/>
              <a:t> una </a:t>
            </a:r>
            <a:r>
              <a:rPr dirty="0" err="1"/>
              <a:t>disponibilità</a:t>
            </a:r>
            <a:r>
              <a:rPr dirty="0"/>
              <a:t> </a:t>
            </a:r>
            <a:r>
              <a:rPr dirty="0" err="1"/>
              <a:t>allo</a:t>
            </a:r>
            <a:r>
              <a:rPr dirty="0"/>
              <a:t> </a:t>
            </a:r>
            <a:r>
              <a:rPr dirty="0" err="1"/>
              <a:t>scambio</a:t>
            </a:r>
            <a:r>
              <a:rPr dirty="0"/>
              <a:t> </a:t>
            </a:r>
            <a:r>
              <a:rPr dirty="0" err="1"/>
              <a:t>reciproco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743200"/>
            <a:ext cx="237744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3035808"/>
            <a:ext cx="210312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ISTITUZIONE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94760" y="1828800"/>
            <a:ext cx="237744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31920" y="2121408"/>
            <a:ext cx="210312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MESSAGGIO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2743200"/>
            <a:ext cx="237744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20840" y="3035808"/>
            <a:ext cx="210312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CITTADINI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94760" y="3886200"/>
            <a:ext cx="237744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931920" y="4178808"/>
            <a:ext cx="210312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RISPOSTA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54680" y="2331720"/>
            <a:ext cx="4572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6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200" y="2331720"/>
            <a:ext cx="4572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6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9320" y="3840480"/>
            <a:ext cx="5486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700" b="1" i="0">
                <a:solidFill>
                  <a:srgbClr val="00708C"/>
                </a:solidFill>
                <a:latin typeface="Aptos"/>
              </a:defRPr>
            </a:pPr>
            <a:r>
              <a:t>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3840480"/>
            <a:ext cx="5486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700" b="1" i="0">
                <a:solidFill>
                  <a:srgbClr val="00708C"/>
                </a:solidFill>
                <a:latin typeface="Aptos"/>
              </a:defRPr>
            </a:pPr>
            <a:r>
              <a:t>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5669280"/>
            <a:ext cx="10058400" cy="4114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Dallo scambio nasce una relazione, ma lo scambio può essere asimmetrico.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Le dimensioni della relazione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474720" cy="3886200"/>
          </a:xfrm>
          <a:prstGeom prst="roundRect">
            <a:avLst/>
          </a:prstGeom>
          <a:solidFill>
            <a:srgbClr val="FFFFFF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69848" y="1691640"/>
            <a:ext cx="269748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9848" y="1719072"/>
            <a:ext cx="2697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RECIPROCITÀ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2514600"/>
            <a:ext cx="2697480" cy="13716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Quanto lo scambio procede in entrambe le direzioni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07992" y="1325880"/>
            <a:ext cx="3474720" cy="3886200"/>
          </a:xfrm>
          <a:prstGeom prst="roundRect">
            <a:avLst/>
          </a:prstGeom>
          <a:solidFill>
            <a:srgbClr val="FFFFFF"/>
          </a:solidFill>
          <a:ln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92040" y="1691640"/>
            <a:ext cx="269748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92040" y="1719072"/>
            <a:ext cx="2697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DURATA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2040" y="2514600"/>
            <a:ext cx="2697480" cy="13716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Quanto la relazione è stabile o transitoria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30183" y="1325880"/>
            <a:ext cx="3474720" cy="3886200"/>
          </a:xfrm>
          <a:prstGeom prst="roundRect">
            <a:avLst/>
          </a:prstGeom>
          <a:solidFill>
            <a:srgbClr val="FFFFFF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714232" y="1691640"/>
            <a:ext cx="269748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14232" y="1719072"/>
            <a:ext cx="2697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INTENSITÀ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14232" y="2514600"/>
            <a:ext cx="2697480" cy="13716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Quanto sono forti aspettative e obblighi reciproci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623560"/>
            <a:ext cx="10378440" cy="566309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Nel </a:t>
            </a:r>
            <a:r>
              <a:rPr dirty="0" err="1"/>
              <a:t>rapporto</a:t>
            </a:r>
            <a:r>
              <a:rPr dirty="0"/>
              <a:t> </a:t>
            </a:r>
            <a:r>
              <a:rPr dirty="0" err="1"/>
              <a:t>istituzioni-cittadini</a:t>
            </a:r>
            <a:r>
              <a:rPr dirty="0"/>
              <a:t> </a:t>
            </a:r>
            <a:r>
              <a:rPr dirty="0" err="1"/>
              <a:t>queste</a:t>
            </a:r>
            <a:r>
              <a:rPr dirty="0"/>
              <a:t> </a:t>
            </a:r>
            <a:r>
              <a:rPr dirty="0" err="1"/>
              <a:t>dimensioni</a:t>
            </a:r>
            <a:r>
              <a:rPr dirty="0"/>
              <a:t> </a:t>
            </a:r>
            <a:r>
              <a:rPr dirty="0" err="1"/>
              <a:t>aiutano</a:t>
            </a:r>
            <a:endParaRPr lang="it-IT" dirty="0"/>
          </a:p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a </a:t>
            </a:r>
            <a:r>
              <a:rPr dirty="0" err="1"/>
              <a:t>distinguere</a:t>
            </a:r>
            <a:r>
              <a:rPr dirty="0"/>
              <a:t> </a:t>
            </a:r>
            <a:r>
              <a:rPr dirty="0" err="1"/>
              <a:t>contatti</a:t>
            </a:r>
            <a:r>
              <a:rPr dirty="0"/>
              <a:t> </a:t>
            </a:r>
            <a:r>
              <a:rPr dirty="0" err="1"/>
              <a:t>occasionali</a:t>
            </a:r>
            <a:r>
              <a:rPr dirty="0"/>
              <a:t>, </a:t>
            </a:r>
            <a:r>
              <a:rPr dirty="0" err="1"/>
              <a:t>servizi</a:t>
            </a:r>
            <a:r>
              <a:rPr dirty="0"/>
              <a:t> </a:t>
            </a:r>
            <a:r>
              <a:rPr dirty="0" err="1"/>
              <a:t>continuativi</a:t>
            </a:r>
            <a:r>
              <a:rPr dirty="0"/>
              <a:t> e </a:t>
            </a:r>
            <a:r>
              <a:rPr dirty="0" err="1"/>
              <a:t>processi</a:t>
            </a:r>
            <a:r>
              <a:rPr dirty="0"/>
              <a:t> </a:t>
            </a:r>
            <a:r>
              <a:rPr dirty="0" err="1"/>
              <a:t>partecipativi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7. Comunicazione come relazione sociale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188720"/>
            <a:ext cx="1056132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481328"/>
            <a:ext cx="100126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t>Attraverso linguaggi e segni, gli individui e gli attori collettivi costruiscono unità e legami sociali.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60604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7" y="278892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GRUPPI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41448" y="2788920"/>
            <a:ext cx="306324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Appartenenza e identità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1928" y="260604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2788920"/>
            <a:ext cx="1708186" cy="304699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ORGANIZZAZIONI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8200" y="2788920"/>
            <a:ext cx="2578608" cy="33547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Ruoli</a:t>
            </a:r>
            <a:r>
              <a:rPr dirty="0"/>
              <a:t> e </a:t>
            </a:r>
            <a:r>
              <a:rPr dirty="0" err="1"/>
              <a:t>coordinamento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749808" y="406908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8407" y="425196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COMUNITÀ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41448" y="4251960"/>
            <a:ext cx="306324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Legami e cooperazione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1928" y="4069080"/>
            <a:ext cx="5212080" cy="10972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0528" y="4251960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RETI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73568" y="4251960"/>
            <a:ext cx="3063240" cy="5029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Connessioni oltre la prossimità territoriale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806440"/>
            <a:ext cx="10332720" cy="597087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istituzionale</a:t>
            </a:r>
            <a:r>
              <a:rPr dirty="0"/>
              <a:t> </a:t>
            </a:r>
            <a:r>
              <a:rPr dirty="0" err="1"/>
              <a:t>contribuisce</a:t>
            </a:r>
            <a:r>
              <a:rPr dirty="0"/>
              <a:t> </a:t>
            </a:r>
            <a:r>
              <a:rPr dirty="0" err="1"/>
              <a:t>all’integrazione</a:t>
            </a:r>
            <a:r>
              <a:rPr dirty="0"/>
              <a:t>,</a:t>
            </a:r>
            <a:endParaRPr lang="it-IT" dirty="0"/>
          </a:p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ma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produrre</a:t>
            </a:r>
            <a:r>
              <a:rPr dirty="0"/>
              <a:t> </a:t>
            </a:r>
            <a:r>
              <a:rPr dirty="0" err="1"/>
              <a:t>esclusione</a:t>
            </a:r>
            <a:r>
              <a:rPr dirty="0"/>
              <a:t> se non è </a:t>
            </a:r>
            <a:r>
              <a:rPr dirty="0" err="1"/>
              <a:t>accessibile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8. Comunicazione come interpretazione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3353" y="667512"/>
            <a:ext cx="10972800" cy="73143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40533" y="676054"/>
            <a:ext cx="10378440" cy="6894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significato</a:t>
            </a:r>
            <a:r>
              <a:rPr dirty="0"/>
              <a:t> </a:t>
            </a:r>
            <a:r>
              <a:rPr dirty="0" err="1"/>
              <a:t>dipende</a:t>
            </a:r>
            <a:r>
              <a:rPr dirty="0"/>
              <a:t> da </a:t>
            </a:r>
            <a:r>
              <a:rPr dirty="0" err="1"/>
              <a:t>elementi</a:t>
            </a:r>
            <a:r>
              <a:rPr dirty="0"/>
              <a:t> </a:t>
            </a:r>
            <a:r>
              <a:rPr dirty="0" err="1"/>
              <a:t>interni</a:t>
            </a:r>
            <a:r>
              <a:rPr dirty="0"/>
              <a:t> al testo e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da </a:t>
            </a:r>
            <a:r>
              <a:rPr dirty="0" err="1"/>
              <a:t>conoscenze</a:t>
            </a:r>
            <a:r>
              <a:rPr dirty="0"/>
              <a:t>, </a:t>
            </a:r>
            <a:r>
              <a:rPr dirty="0" err="1"/>
              <a:t>aspettative</a:t>
            </a:r>
            <a:r>
              <a:rPr dirty="0"/>
              <a:t> e </a:t>
            </a:r>
            <a:r>
              <a:rPr dirty="0" err="1"/>
              <a:t>contesti</a:t>
            </a:r>
            <a:r>
              <a:rPr dirty="0"/>
              <a:t> </a:t>
            </a:r>
            <a:r>
              <a:rPr dirty="0" err="1"/>
              <a:t>esterni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" y="1444752"/>
            <a:ext cx="5321808" cy="452628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417320" y="1517904"/>
            <a:ext cx="39319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1545336"/>
            <a:ext cx="393192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NEL MESSAGGIO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2148840"/>
            <a:ext cx="4617720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Parole e immagini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Struttura e tono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Coerenza interna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Informazioni esplicite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29753" y="1437849"/>
            <a:ext cx="5230368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903720" y="1517904"/>
            <a:ext cx="384048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03720" y="1545336"/>
            <a:ext cx="3840480" cy="21945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NEL CONTESTO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2148840"/>
            <a:ext cx="4553712" cy="3246120"/>
          </a:xfrm>
          <a:prstGeom prst="rect">
            <a:avLst/>
          </a:prstGeom>
          <a:noFill/>
        </p:spPr>
        <p:txBody>
          <a:bodyPr wrap="square" lIns="45720" tIns="27432" rIns="27432">
            <a:spAutoFit/>
          </a:bodyPr>
          <a:lstStyle/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Esperienze pregresse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Cultura e competenze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Relazione con l’istituzione</a:t>
            </a:r>
          </a:p>
          <a:p>
            <a:pPr>
              <a:lnSpc>
                <a:spcPct val="103000"/>
              </a:lnSpc>
              <a:spcAft>
                <a:spcPts val="1000"/>
              </a:spcAft>
              <a:defRPr sz="1700">
                <a:solidFill>
                  <a:srgbClr val="262A2E"/>
                </a:solidFill>
                <a:latin typeface="Aptos"/>
              </a:defRPr>
            </a:pPr>
            <a:r>
              <a:t>• Clima sociale e mediale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989320"/>
            <a:ext cx="10195560" cy="3200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Lo stesso messaggio può essere interpretato diversamente da pubblici diversi.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Reputazione e contesto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29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234440"/>
            <a:ext cx="10332720" cy="105156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88720" y="1536192"/>
            <a:ext cx="9784080" cy="38404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300" b="1" i="0">
                <a:solidFill>
                  <a:srgbClr val="1C2D3F"/>
                </a:solidFill>
                <a:latin typeface="Aptos"/>
              </a:defRPr>
            </a:pPr>
            <a:r>
              <a:t>Reputazione = comportamenti + storia + percezioni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606040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6" y="2770632"/>
            <a:ext cx="1776987" cy="304699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COMPORTAMENTI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04161" y="2807208"/>
            <a:ext cx="3108960" cy="47548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l’istituzione</a:t>
            </a:r>
            <a:r>
              <a:rPr dirty="0"/>
              <a:t> fa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1928" y="2606040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2770632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STORIA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3568" y="2770632"/>
            <a:ext cx="3108960" cy="47548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Continuità e memoria delle esperienze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050791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8407" y="4215383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PERCEZIONI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41448" y="4215383"/>
            <a:ext cx="3108960" cy="47548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Interpretazioni dei diversi pubblici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1928" y="4050791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0528" y="4215383"/>
            <a:ext cx="141732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CONTESTO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73568" y="4215383"/>
            <a:ext cx="3108960" cy="475488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Situazioni che modificano il significato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779008"/>
            <a:ext cx="996696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BE483C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reputazione</a:t>
            </a:r>
            <a:r>
              <a:rPr dirty="0"/>
              <a:t> non coincide con </a:t>
            </a:r>
            <a:r>
              <a:rPr dirty="0" err="1"/>
              <a:t>l’immagine</a:t>
            </a:r>
            <a:r>
              <a:rPr dirty="0"/>
              <a:t> </a:t>
            </a:r>
            <a:r>
              <a:rPr dirty="0" err="1"/>
              <a:t>progettata</a:t>
            </a:r>
            <a:r>
              <a:rPr dirty="0"/>
              <a:t> </a:t>
            </a:r>
            <a:r>
              <a:rPr dirty="0" err="1"/>
              <a:t>dall’istituzione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9. Comunic-azione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30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188720"/>
            <a:ext cx="10561320" cy="1170432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508760"/>
            <a:ext cx="10012680" cy="720197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Ogni</a:t>
            </a:r>
            <a:r>
              <a:rPr dirty="0"/>
              <a:t>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produrre</a:t>
            </a:r>
            <a:r>
              <a:rPr dirty="0"/>
              <a:t> </a:t>
            </a:r>
            <a:r>
              <a:rPr dirty="0" err="1"/>
              <a:t>conseguenze</a:t>
            </a:r>
            <a:r>
              <a:rPr dirty="0"/>
              <a:t> </a:t>
            </a:r>
            <a:r>
              <a:rPr dirty="0" err="1"/>
              <a:t>pragmatiche</a:t>
            </a:r>
            <a:r>
              <a:rPr dirty="0"/>
              <a:t> e</a:t>
            </a:r>
            <a:endParaRPr lang="it-IT"/>
          </a:p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t>ogni</a:t>
            </a:r>
            <a:r>
              <a:rPr dirty="0"/>
              <a:t> azione </a:t>
            </a:r>
            <a:r>
              <a:rPr dirty="0" err="1"/>
              <a:t>pubblica</a:t>
            </a:r>
            <a:r>
              <a:rPr dirty="0"/>
              <a:t> </a:t>
            </a:r>
            <a:r>
              <a:rPr dirty="0" err="1"/>
              <a:t>comunica</a:t>
            </a:r>
            <a:r>
              <a:rPr dirty="0"/>
              <a:t> </a:t>
            </a:r>
            <a:r>
              <a:rPr dirty="0" err="1"/>
              <a:t>qualcosa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743200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907792"/>
            <a:ext cx="1874519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AZIONI CHE COMUNICANO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98648" y="2907792"/>
            <a:ext cx="2697480" cy="5486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Tempi, procedure, accessibilità, comportamenti organizzativi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1928" y="2743200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83096" y="2907792"/>
            <a:ext cx="1874519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MESSAGGI CHE AGISCONO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0768" y="2907792"/>
            <a:ext cx="2697480" cy="5486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Orientano scelte, attivano servizi, costruiscono aspettative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160520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50976" y="4325112"/>
            <a:ext cx="1874519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AMPLIFICAZIONE DIGITALE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8648" y="4325112"/>
            <a:ext cx="2697480" cy="5486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Riproduzione, commento, modifica e circolazione dei contenuti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1928" y="4160520"/>
            <a:ext cx="5212080" cy="10515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83096" y="4325112"/>
            <a:ext cx="1874519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RESPONSABILITÀ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0768" y="4325112"/>
            <a:ext cx="2697480" cy="5486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Valutare effetti prevedibili, rischi e possibili fraintendimenti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5806440"/>
            <a:ext cx="10058400" cy="34747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Nel </a:t>
            </a:r>
            <a:r>
              <a:rPr dirty="0" err="1"/>
              <a:t>digitale</a:t>
            </a:r>
            <a:r>
              <a:rPr dirty="0"/>
              <a:t>, la </a:t>
            </a:r>
            <a:r>
              <a:rPr dirty="0" err="1"/>
              <a:t>distinzione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comunicare</a:t>
            </a:r>
            <a:r>
              <a:rPr dirty="0"/>
              <a:t> e </a:t>
            </a:r>
            <a:r>
              <a:rPr dirty="0" err="1"/>
              <a:t>agire</a:t>
            </a:r>
            <a:r>
              <a:rPr dirty="0"/>
              <a:t> </a:t>
            </a:r>
            <a:r>
              <a:rPr dirty="0" err="1"/>
              <a:t>diventa</a:t>
            </a:r>
            <a:r>
              <a:rPr dirty="0"/>
              <a:t> sempre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sottile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Griglia di analisi per i casi istituzionali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31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990600"/>
            <a:ext cx="3493008" cy="14859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1369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8" y="1146048"/>
            <a:ext cx="2724912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Chi comunica e con quale responsabilità?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17136" y="990600"/>
            <a:ext cx="3493008" cy="14859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54296" y="11369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5776" y="1146048"/>
            <a:ext cx="2724912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A quali pubblici si rivolge?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75904" y="990600"/>
            <a:ext cx="3493008" cy="14859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13064" y="11369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24544" y="1146048"/>
            <a:ext cx="2724912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Qual è l’obiettivo dichiarato?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2590800"/>
            <a:ext cx="3493008" cy="14859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27371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7008" y="2746248"/>
            <a:ext cx="2724912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Quale contenuto viene selezionato?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7136" y="2590800"/>
            <a:ext cx="3493008" cy="14859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54296" y="27371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65776" y="2746248"/>
            <a:ext cx="2724912" cy="12161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buNone/>
              <a:defRPr sz="1500" b="1" i="0">
                <a:solidFill>
                  <a:srgbClr val="1C2D3F"/>
                </a:solidFill>
                <a:latin typeface="Aptos"/>
                <a:ea typeface="Aptos"/>
                <a:cs typeface="Aptos"/>
              </a:defRPr>
            </a:pPr>
            <a:r>
              <a:t>Quale forma e quale codice sono usati?</a:t>
            </a:r>
          </a:p>
          <a:p>
            <a:pPr algn="l">
              <a:buNone/>
              <a:defRPr sz="1500" b="1" i="0">
                <a:solidFill>
                  <a:srgbClr val="1C2D3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C2D3F"/>
                </a:solidFill>
                <a:latin typeface="Aptos"/>
                <a:ea typeface="Aptos"/>
                <a:cs typeface="Aptos"/>
              </a:rPr>
              <a:t>Il linguaggio è comprensibile e accessibile?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75904" y="2590800"/>
            <a:ext cx="3493008" cy="14859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13064" y="27371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24544" y="2746248"/>
            <a:ext cx="2724912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Quale canale viene scelto?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4191000"/>
            <a:ext cx="3493008" cy="14859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95528" y="43373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07008" y="4346448"/>
            <a:ext cx="2724912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Quale contesto orienta l’interpretazione?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17136" y="4191000"/>
            <a:ext cx="3493008" cy="14859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654296" y="43373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65776" y="4346448"/>
            <a:ext cx="2724912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Quale risposta o azione è attesa?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375904" y="4191000"/>
            <a:ext cx="3493008" cy="1485900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513064" y="4337304"/>
            <a:ext cx="365760" cy="3017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24544" y="4346448"/>
            <a:ext cx="2724912" cy="9875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buNone/>
              <a:defRPr sz="1500" b="1" i="0">
                <a:solidFill>
                  <a:srgbClr val="1C2D3F"/>
                </a:solidFill>
                <a:latin typeface="Aptos"/>
                <a:ea typeface="Aptos"/>
                <a:cs typeface="Aptos"/>
              </a:defRPr>
            </a:pPr>
            <a:r>
              <a:t>Quali effetti, anche imprevisti, può produrre?</a:t>
            </a:r>
          </a:p>
          <a:p>
            <a:pPr algn="l">
              <a:buNone/>
              <a:defRPr sz="1500" b="1" i="0">
                <a:solidFill>
                  <a:srgbClr val="1C2D3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C2D3F"/>
                </a:solidFill>
                <a:latin typeface="Aptos"/>
                <a:ea typeface="Aptos"/>
                <a:cs typeface="Aptos"/>
              </a:rPr>
              <a:t>Come incide su reputazione e fiducia?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5806440"/>
            <a:ext cx="10378440" cy="5608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buNone/>
              <a:defRPr sz="1600" b="1" i="0">
                <a:solidFill>
                  <a:srgbClr val="00708C"/>
                </a:solidFill>
                <a:latin typeface="Aptos"/>
                <a:ea typeface="Aptos"/>
                <a:cs typeface="Aptos"/>
              </a:defRPr>
            </a:pPr>
            <a:r>
              <a:t>Questa griglia accompagnerà l’analisi dei casi durante il corso</a:t>
            </a:r>
          </a:p>
          <a:p>
            <a:pPr algn="ctr">
              <a:buNone/>
              <a:defRPr sz="1600" b="1" i="0">
                <a:solidFill>
                  <a:srgbClr val="00708C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00708C"/>
                </a:solidFill>
                <a:latin typeface="Aptos"/>
                <a:ea typeface="Aptos"/>
                <a:cs typeface="Aptos"/>
              </a:rPr>
              <a:t>e la preparazione dell’esame.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Che cosa portiamo nel resto del corso?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defRPr sz="900" b="0" i="0">
                <a:solidFill>
                  <a:srgbClr val="5B6873"/>
                </a:solidFill>
                <a:latin typeface="Aptos"/>
              </a:defRPr>
            </a:pPr>
            <a:r>
              <a:t>32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097280"/>
            <a:ext cx="5230368" cy="886968"/>
          </a:xfrm>
          <a:prstGeom prst="roundRect">
            <a:avLst/>
          </a:prstGeom>
          <a:solidFill>
            <a:srgbClr val="EEF7F9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29844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25272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La comunicazione è un processo, non un semplice prodotto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097280"/>
            <a:ext cx="5230368" cy="886968"/>
          </a:xfrm>
          <a:prstGeom prst="roundRect">
            <a:avLst/>
          </a:prstGeom>
          <a:solidFill>
            <a:srgbClr val="F7F9FA"/>
          </a:solidFill>
          <a:ln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73952" y="129844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1152" y="125272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 pubblici interpretano attivamente i messaggi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8" y="2286000"/>
            <a:ext cx="5230368" cy="886968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48716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4144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Canale, codice e contesto modificano il significato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286000"/>
            <a:ext cx="5230368" cy="886968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73952" y="248716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1152" y="244144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Forma e contenuto concorrono agli effetti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3474720"/>
            <a:ext cx="5230368" cy="886968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3675887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363016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La fiducia dipende dalla coerenza tra parole e azioni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474720"/>
            <a:ext cx="5230368" cy="886968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73952" y="3675887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31152" y="363016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Informazione, relazione e partecipazione sono dimensioni connesse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8" y="4663440"/>
            <a:ext cx="5230368" cy="886968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4400" y="486460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81888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La reputazione si costruisce nel tempo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663440"/>
            <a:ext cx="5230368" cy="886968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73952" y="4864608"/>
            <a:ext cx="36576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31152" y="4818888"/>
            <a:ext cx="4315968" cy="512064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Nel digitale ogni comunicazione può essere amplificata e trasformata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943600"/>
            <a:ext cx="10378440" cy="3200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Obiettivo: utilizzare questi concetti per leggere criticamente la comunicazione delle istituzioni.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1971</Words>
  <Application>Microsoft Office PowerPoint</Application>
  <PresentationFormat>Widescreen</PresentationFormat>
  <Paragraphs>405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6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Elementi di comunicazione - adattamento al corso di Comunicazione Istituzionale Pubblica</dc:title>
  <dc:subject>Concetti di base per la comunicazione istituzionale pubblica</dc:subject>
  <dc:creator>Nicola Strizzolo</dc:creator>
  <cp:keywords/>
  <dc:description>generated using python-pptx</dc:description>
  <cp:lastModifiedBy>Nicola Strizzolo</cp:lastModifiedBy>
  <cp:revision>13</cp:revision>
  <dcterms:created xsi:type="dcterms:W3CDTF">2026-10-06T13:14:13Z</dcterms:created>
  <dcterms:modified xsi:type="dcterms:W3CDTF">2026-10-15T13:10:22Z</dcterms:modified>
  <cp:category/>
</cp:coreProperties>
</file>