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 snapToGrid="0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Presentare i due processi come parti di un unico sistema: la valutazione genera informazioni che possono orientare sviluppo, mobilità e successione. Evidenziare fin dall'inizio che i dati non sostituiscono il giudizio professionale.</a:t>
            </a:r>
          </a:p>
          <a:p>
            <a:endParaRPr/>
          </a:p>
          <a:p>
            <a:r>
              <a:t>Riferimenti: Syllabus del corso; Dessler, 2021; Lazazzara e Za,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Collegare gli obiettivi della lezione agli obiettivi specifici del corso magistrale. Chiedere agli studenti quali esperienze di feedback, valutazione o sviluppo abbiano già osservato.</a:t>
            </a:r>
          </a:p>
          <a:p>
            <a:endParaRPr/>
          </a:p>
          <a:p>
            <a:r>
              <a:t>Riferimenti: Syllabus del corso, obiettivi formativi.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Spiegare che i processi non sono lineari: strategia, struttura sociale organizzativa e mercato del lavoro influenzano criteri e decisioni. Il punto di raccordo è la qualità della relazione tra manager e collaboratore.</a:t>
            </a:r>
          </a:p>
          <a:p>
            <a:endParaRPr/>
          </a:p>
          <a:p>
            <a:r>
              <a:t>Riferimenti: Dessler, 2021; Di Federico,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Aprire la prima sezione distinguendo l'atto valutativo dal più ampio processo di performance management.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Mostrare che appraisal e management non coincidono. Un buon sistema dichiara perché valuta e come userà i risultati; altrimenti alimenta difese, ritualismo e conflitti.</a:t>
            </a:r>
          </a:p>
          <a:p>
            <a:endParaRPr/>
          </a:p>
          <a:p>
            <a:r>
              <a:t>Riferimenti: Dessler, 2021.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Discutere i possibili conflitti tra finalità: una conversazione orientata allo sviluppo richiede apertura, mentre una decisione retributiva può rendere il collaboratore più difensivo. Le organizzazioni possono separare tempi e conversazioni.</a:t>
            </a:r>
          </a:p>
          <a:p>
            <a:endParaRPr/>
          </a:p>
          <a:p>
            <a:r>
              <a:t>Riferimenti: Dessler, 2021.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Usare un esempio concreto: un digital communication manager. Definire attese, risultati, comportamenti e vincoli; mostrare come il monitoraggio serva a rinegoziare obiettivi quando il contesto cambia.</a:t>
            </a:r>
          </a:p>
          <a:p>
            <a:endParaRPr/>
          </a:p>
          <a:p>
            <a:r>
              <a:t>Riferimenti: Dessler, 2021; syllabus del corso.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Richiamare il rischio della misura unica. Se l'indicatore diventa il bersaglio, le persone possono ottimizzare il numero senza migliorare il lavoro. Chiedere agli studenti di proporre un indicatore quantitativo e uno qualitativo.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Sottolineare la prospettiva sociologica: struttura, divisione del lavoro, tecnologie e relazioni influenzano la performance. Evitare di attribuire automaticamente ogni risultato alla persona.</a:t>
            </a:r>
          </a:p>
          <a:p>
            <a:endParaRPr/>
          </a:p>
          <a:p>
            <a:r>
              <a:t>Riferimenti: Syllabus del corso; Di Federico,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Non esiste un metodo universalmente migliore. La scelta dipende da tipo di lavoro, disponibilità di osservazioni, cultura organizzativa e scopo della valutazione.</a:t>
            </a:r>
          </a:p>
          <a:p>
            <a:endParaRPr/>
          </a:p>
          <a:p>
            <a:r>
              <a:t>Riferimenti: Dessler, 2021.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Proporre una breve simulazione manager-collaboratore. Distinguere il comportamento osservabile da giudizi sulla personalità. Evidenziare ascolto, possibilità di replica e accordo sul passo successivo.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Correggere il titolo a voce: 'halo effect' è il termine standard inglese. Spiegare che formazione e scale non eliminano i bias; servono evidenze, calibrazione tra valutatori, audit sugli esiti e procedure di contestazione.</a:t>
            </a:r>
          </a:p>
          <a:p>
            <a:endParaRPr/>
          </a:p>
          <a:p>
            <a:r>
              <a:t>Riferimenti: Dessler, 2021.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Collegare HR Analytics, digital wellbeing e digital safety. Chiedere quali attività importanti restano invisibili nei log digitali: cura delle relazioni, lavoro emotivo, aiuto informale, creatività.</a:t>
            </a:r>
          </a:p>
          <a:p>
            <a:endParaRPr/>
          </a:p>
          <a:p>
            <a:r>
              <a:t>Riferimenti: Sena, 2015; Lazazzara e Za,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Distinguere previsione e decisione. Un modello può stimare una probabilità senza conoscere il significato sociale del lavoro. Richiedere tracciabilità dei dati, verifica di bias, spiegabilità adeguata e canale di revisione umana.</a:t>
            </a:r>
          </a:p>
          <a:p>
            <a:endParaRPr/>
          </a:p>
          <a:p>
            <a:r>
              <a:t>Riferimenti: Lazazzara e Za,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Aprire la seconda sezione con una domanda: il talento è una qualità individuale o emerge dall'incontro tra persona, ruolo, relazioni e opportunità?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Evidenziare che la definizione di talento non è neutrale. Stabilisce chi riceve visibilità, formazione e opportunità. Collegare la scelta alla filosofia manageriale trattata nell'Unità didattica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Il ciclo collega molti microprocessi dell'Unità 2: recruiting, formazione, valutazione, carriere, retribuzione e benefit. Mostrare le interdipendenze anziché presentare pratiche isolate.</a:t>
            </a:r>
          </a:p>
          <a:p>
            <a:endParaRPr/>
          </a:p>
          <a:p>
            <a:r>
              <a:t>Riferimenti: Syllabus del corso; Dessler, 2021.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Presentare la nine-box come strumento di discussione, non come classificazione definitiva. Chiedere quali evidenze sostengono il giudizio di potenziale e come entrano le aspirazioni della persona.</a:t>
            </a:r>
          </a:p>
          <a:p>
            <a:endParaRPr/>
          </a:p>
          <a:p>
            <a:r>
              <a:t>Riferimenti: Dessler, 2021.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Evitare di ridurre lo sviluppo alla formazione d'aula. Le competenze crescono con esperienze, relazioni, feedback e riflessione. Collegare Digital Learning e nuovi modelli di organizzazione del lavoro.</a:t>
            </a:r>
          </a:p>
          <a:p>
            <a:endParaRPr/>
          </a:p>
          <a:p>
            <a:r>
              <a:t>Riferimenti: Sena, 2015; Dessler, 2021.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Collegare la successione alla continuità organizzativa e non soltanto ai vertici. Evidenziare il rischio di riprodurre gruppi omogenei se le candidature derivano solo da reti informali.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Collegare il tema a soddisfazione lavorativa, commitment e significati del lavoro. Un dipendente può restare per costi di uscita senza sentirsi affiliato o coinvolto.</a:t>
            </a:r>
          </a:p>
          <a:p>
            <a:endParaRPr/>
          </a:p>
          <a:p>
            <a:r>
              <a:t>Riferimenti: Di Federico, 2022; materiali del corso sulla soddisfazione lavorativa.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Per ogni tecnologia chiedere: quale problema risolve, quali dati usa, chi è escluso, come si verifica la raccomandazione? Evidenziare che le competenze non registrate possono diventare invisibili.</a:t>
            </a:r>
          </a:p>
          <a:p>
            <a:endParaRPr/>
          </a:p>
          <a:p>
            <a:r>
              <a:t>Riferimenti: Sena, 2015; Lazazzara e Za,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Collegare esplicitamente le Unità 2 e 3. Nelle PMI proporre sistemi leggeri: pochi obiettivi chiari, conversazioni documentate, piani di sviluppo essenziali e strumenti digitali proporzionati.</a:t>
            </a:r>
          </a:p>
          <a:p>
            <a:endParaRPr/>
          </a:p>
          <a:p>
            <a:r>
              <a:t>Riferimenti: Di Federico, 2022; syllabus del corso.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Richiamare l'architettura iniziale. La valutazione non dovrebbe produrre soltanto un punteggio, ma informazioni utilizzabili e una conversazione che orienti decisioni responsabili.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Collegare Goal 5, 8 e 9 dell'Agenda 2030. La governance non è un'aggiunta tecnica: definisce chi può vedere, interpretare, contestare e correggere i dati.</a:t>
            </a:r>
          </a:p>
          <a:p>
            <a:endParaRPr/>
          </a:p>
          <a:p>
            <a:r>
              <a:t>Riferimenti: Syllabus del corso; Lazazzara e Za,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Tempo suggerito: 20 minuti di lavoro e 5 minuti per gruppo. Valutare coerenza tra problema, dati, metodo e decisioni. Chiedere di esplicitare la logica degli eventuali prompt usati con il chatbot istituzionale.</a:t>
            </a:r>
          </a:p>
          <a:p>
            <a:endParaRPr/>
          </a:p>
          <a:p>
            <a:r>
              <a:t>Riferimenti: Syllabus del corso, metodi didattici e verifica dell'apprendimento.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Chiedere agli studenti di confrontare due output ottenuti variando informazioni sul contesto. Far individuare assunzioni non dichiarate e criteri normativi incorporati nella risposta.</a:t>
            </a:r>
          </a:p>
          <a:p>
            <a:endParaRPr/>
          </a:p>
          <a:p>
            <a:r>
              <a:t>Riferimenti: Syllabus del corso, verifica dell'apprendimento.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Chiudere chiedendo quale decisione HR gli studenti ritengano più difficile da delegare a un sistema algoritmico e perché.</a:t>
            </a:r>
          </a:p>
          <a:p>
            <a:endParaRPr/>
          </a:p>
          <a:p>
            <a:r>
              <a:t>Riferimenti: Testi indicati nel syllabus del corso.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9DF11812-3A40-4424-995C-20CE0DC9CDD1}"/>
              </a:ext>
            </a:extLst>
          </p:cNvPr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8B8C0D0-751B-4063-B1A4-B04FB3299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96FCFF53-BDBE-4266-A131-F8619FBFD9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id="{76A4E6A9-2CEE-49F4-B282-DA88CED18258}"/>
              </a:ext>
            </a:extLst>
          </p:cNvPr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0C4E8859-F6BB-411E-B22D-EDC10B010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7A4A268D-5EE1-45E9-8D7F-CE1851E0DCB8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E0AA40FE-A0EA-4616-8C69-96B88F0B2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6CF3B41E-8633-4E09-A7A2-14A729A79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35243317-10E9-4E58-A5EE-D70C6B5B389E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524DA31-3A2A-49DA-9F9F-67C7AB254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9E2C1225-B8EB-4C3C-BE35-ECDB16B23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387B8790-4A3D-4306-B5C5-BE2A12CF53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7BAC418F-EF2E-4301-B5F6-73743A1558CA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CF58CA9-A72C-4DB5-9E36-F98618A55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8AB330A0-EB27-4030-B5A6-D4FE0D188D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2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A13EE57E-60BA-435B-99AC-0A3074EF892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0C8196C-0A45-491E-9482-2A835DCF00FC}"/>
              </a:ext>
            </a:extLst>
          </p:cNvPr>
          <p:cNvSpPr>
            <a:spLocks noGrp="1"/>
          </p:cNvSpPr>
          <p:nvPr/>
        </p:nvSpPr>
        <p:spPr>
          <a:xfrm>
            <a:off x="7953375" y="0"/>
            <a:ext cx="4238625" cy="6858000"/>
          </a:xfrm>
          <a:prstGeom prst="rect">
            <a:avLst/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389B3B3-35B0-41F1-A993-644E0858D214}"/>
              </a:ext>
            </a:extLst>
          </p:cNvPr>
          <p:cNvSpPr>
            <a:spLocks noGrp="1"/>
          </p:cNvSpPr>
          <p:nvPr/>
        </p:nvSpPr>
        <p:spPr>
          <a:xfrm>
            <a:off x="723900" y="590550"/>
            <a:ext cx="67627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DCEFE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CEFED"/>
                </a:solidFill>
                <a:latin typeface="DejaVu Sans"/>
                <a:ea typeface="DejaVu Sans"/>
                <a:cs typeface="DejaVu Sans"/>
              </a:rPr>
              <a:t>GESTIONE DELLE RISORSE UMANE</a:t>
            </a:r>
          </a:p>
          <a:p>
            <a:pPr algn="l">
              <a:defRPr sz="1275" b="1">
                <a:solidFill>
                  <a:srgbClr val="DCEFE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CEFED"/>
                </a:solidFill>
                <a:latin typeface="DejaVu Sans"/>
                <a:ea typeface="DejaVu Sans"/>
                <a:cs typeface="DejaVu Sans"/>
              </a:rPr>
              <a:t>E INNOVAZIONE DIGITALE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9A825E5-992F-4174-9736-0D46FDE33AFE}"/>
              </a:ext>
            </a:extLst>
          </p:cNvPr>
          <p:cNvSpPr>
            <a:spLocks noGrp="1"/>
          </p:cNvSpPr>
          <p:nvPr/>
        </p:nvSpPr>
        <p:spPr>
          <a:xfrm>
            <a:off x="723900" y="1619250"/>
            <a:ext cx="666750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631"/>
          </a:bodyPr>
          <a:lstStyle/>
          <a:p>
            <a: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Valutazione delle performance</a:t>
            </a:r>
          </a:p>
          <a:p>
            <a: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 gestione dei talenti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C521B10-0799-4F4D-BD60-C4D00315B6DC}"/>
              </a:ext>
            </a:extLst>
          </p:cNvPr>
          <p:cNvSpPr>
            <a:spLocks noGrp="1"/>
          </p:cNvSpPr>
          <p:nvPr/>
        </p:nvSpPr>
        <p:spPr>
          <a:xfrm>
            <a:off x="723900" y="3286125"/>
            <a:ext cx="63817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D7E2E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D7E2EA"/>
                </a:solidFill>
                <a:latin typeface="DejaVu Sans"/>
                <a:ea typeface="DejaVu Sans"/>
                <a:cs typeface="DejaVu Sans"/>
              </a:rPr>
              <a:t>Processi, strumenti digitali e responsabilità manageriali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0654C76-D43C-4F9F-B854-6037C9A4894B}"/>
              </a:ext>
            </a:extLst>
          </p:cNvPr>
          <p:cNvSpPr>
            <a:spLocks noGrp="1"/>
          </p:cNvSpPr>
          <p:nvPr/>
        </p:nvSpPr>
        <p:spPr>
          <a:xfrm>
            <a:off x="723900" y="5619750"/>
            <a:ext cx="6191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Prof.ssa Rossella Di Federico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E977AA5-950A-47D2-A3E7-A4534C488404}"/>
              </a:ext>
            </a:extLst>
          </p:cNvPr>
          <p:cNvSpPr>
            <a:spLocks noGrp="1"/>
          </p:cNvSpPr>
          <p:nvPr/>
        </p:nvSpPr>
        <p:spPr>
          <a:xfrm>
            <a:off x="723900" y="6019800"/>
            <a:ext cx="61912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l">
              <a:defRPr sz="1200" b="0">
                <a:solidFill>
                  <a:srgbClr val="DCEFE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DCEFED"/>
                </a:solidFill>
                <a:latin typeface="DejaVu Sans"/>
                <a:ea typeface="DejaVu Sans"/>
                <a:cs typeface="DejaVu Sans"/>
              </a:rPr>
              <a:t>LM-59  |  A.A. 2026/2027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DE731C9-12AD-4AC1-B93E-56AF06BA3D1C}"/>
              </a:ext>
            </a:extLst>
          </p:cNvPr>
          <p:cNvSpPr>
            <a:spLocks noGrp="1"/>
          </p:cNvSpPr>
          <p:nvPr/>
        </p:nvSpPr>
        <p:spPr>
          <a:xfrm>
            <a:off x="8524875" y="173355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l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PERFORMANCE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8D6C18F-F8F4-410A-8739-F655F2F3BB09}"/>
              </a:ext>
            </a:extLst>
          </p:cNvPr>
          <p:cNvSpPr>
            <a:spLocks noGrp="1"/>
          </p:cNvSpPr>
          <p:nvPr/>
        </p:nvSpPr>
        <p:spPr>
          <a:xfrm>
            <a:off x="8524875" y="2095500"/>
            <a:ext cx="2381250" cy="28575"/>
          </a:xfrm>
          <a:prstGeom prst="rect">
            <a:avLst/>
          </a:prstGeom>
          <a:solidFill>
            <a:srgbClr val="DCEFED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96E51D1-16D9-4506-AD48-8FECB9B6964E}"/>
              </a:ext>
            </a:extLst>
          </p:cNvPr>
          <p:cNvSpPr>
            <a:spLocks noGrp="1"/>
          </p:cNvSpPr>
          <p:nvPr/>
        </p:nvSpPr>
        <p:spPr>
          <a:xfrm>
            <a:off x="8524875" y="257175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l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TALENTO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176673C-0C92-41B3-BD4F-897E3F683AA0}"/>
              </a:ext>
            </a:extLst>
          </p:cNvPr>
          <p:cNvSpPr>
            <a:spLocks noGrp="1"/>
          </p:cNvSpPr>
          <p:nvPr/>
        </p:nvSpPr>
        <p:spPr>
          <a:xfrm>
            <a:off x="8524875" y="2933700"/>
            <a:ext cx="1809750" cy="28575"/>
          </a:xfrm>
          <a:prstGeom prst="rect">
            <a:avLst/>
          </a:prstGeom>
          <a:solidFill>
            <a:srgbClr val="DCEFED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4AB54FB-00FE-4858-898B-A66D0BD5A842}"/>
              </a:ext>
            </a:extLst>
          </p:cNvPr>
          <p:cNvSpPr>
            <a:spLocks noGrp="1"/>
          </p:cNvSpPr>
          <p:nvPr/>
        </p:nvSpPr>
        <p:spPr>
          <a:xfrm>
            <a:off x="8524875" y="340995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3"/>
          </a:bodyPr>
          <a:lstStyle/>
          <a:p>
            <a:pPr algn="l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DATI E AI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03D9317-30DC-4690-96D4-D31A93A2B516}"/>
              </a:ext>
            </a:extLst>
          </p:cNvPr>
          <p:cNvSpPr>
            <a:spLocks noGrp="1"/>
          </p:cNvSpPr>
          <p:nvPr/>
        </p:nvSpPr>
        <p:spPr>
          <a:xfrm>
            <a:off x="8524875" y="3771900"/>
            <a:ext cx="1238250" cy="28575"/>
          </a:xfrm>
          <a:prstGeom prst="rect">
            <a:avLst/>
          </a:prstGeom>
          <a:solidFill>
            <a:srgbClr val="DCEFED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4639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56AD72D1-F677-407B-8698-07FD033B657F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CORNICE DIDATTICA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57AFDDC-EA89-477E-80CB-BE7B0BE8D9D8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Obiettivi di apprendimento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CA70A63-1C02-4F4F-BE41-35FAED1A6716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033D8F1-0709-4EC8-9BDF-A7D9DE983A28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9D2C25C-590B-4EAE-A2E0-55AC6C0DA486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DA3F33D4-DD32-421B-A7FE-F38D71A6C54A}"/>
              </a:ext>
            </a:extLst>
          </p:cNvPr>
          <p:cNvSpPr>
            <a:spLocks noGrp="1"/>
          </p:cNvSpPr>
          <p:nvPr/>
        </p:nvSpPr>
        <p:spPr>
          <a:xfrm>
            <a:off x="762000" y="1571625"/>
            <a:ext cx="3286125" cy="1619250"/>
          </a:xfrm>
          <a:prstGeom prst="roundRect">
            <a:avLst>
              <a:gd name="adj" fmla="val 470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825EF3C-C012-4E89-A186-0A8AB5DF17D7}"/>
              </a:ext>
            </a:extLst>
          </p:cNvPr>
          <p:cNvSpPr>
            <a:spLocks noGrp="1"/>
          </p:cNvSpPr>
          <p:nvPr/>
        </p:nvSpPr>
        <p:spPr>
          <a:xfrm>
            <a:off x="762000" y="1571625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C2EE0D6-4004-4625-B325-8A19B9AD07C6}"/>
              </a:ext>
            </a:extLst>
          </p:cNvPr>
          <p:cNvSpPr>
            <a:spLocks noGrp="1"/>
          </p:cNvSpPr>
          <p:nvPr/>
        </p:nvSpPr>
        <p:spPr>
          <a:xfrm>
            <a:off x="990600" y="1743075"/>
            <a:ext cx="28860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Comprendere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0B6C26B-9584-43B9-BE59-C2B25DED94AD}"/>
              </a:ext>
            </a:extLst>
          </p:cNvPr>
          <p:cNvSpPr>
            <a:spLocks noGrp="1"/>
          </p:cNvSpPr>
          <p:nvPr/>
        </p:nvSpPr>
        <p:spPr>
          <a:xfrm>
            <a:off x="990600" y="2124075"/>
            <a:ext cx="2886075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Distinguere valutazione, performance management e talent management.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E81B5F3C-A2EA-4E29-AC4D-883D194DC004}"/>
              </a:ext>
            </a:extLst>
          </p:cNvPr>
          <p:cNvSpPr>
            <a:spLocks noGrp="1"/>
          </p:cNvSpPr>
          <p:nvPr/>
        </p:nvSpPr>
        <p:spPr>
          <a:xfrm>
            <a:off x="4457700" y="1571625"/>
            <a:ext cx="3286125" cy="1619250"/>
          </a:xfrm>
          <a:prstGeom prst="roundRect">
            <a:avLst>
              <a:gd name="adj" fmla="val 470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1791D4B8-71B8-4BAC-A4F3-6F5A5FB72F31}"/>
              </a:ext>
            </a:extLst>
          </p:cNvPr>
          <p:cNvSpPr>
            <a:spLocks noGrp="1"/>
          </p:cNvSpPr>
          <p:nvPr/>
        </p:nvSpPr>
        <p:spPr>
          <a:xfrm>
            <a:off x="4457700" y="1571625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EE2F58E-FB1D-45AC-9D10-D5D99FBBB989}"/>
              </a:ext>
            </a:extLst>
          </p:cNvPr>
          <p:cNvSpPr>
            <a:spLocks noGrp="1"/>
          </p:cNvSpPr>
          <p:nvPr/>
        </p:nvSpPr>
        <p:spPr>
          <a:xfrm>
            <a:off x="4686300" y="1743075"/>
            <a:ext cx="28860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Applicare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5232883-5589-4EFE-9F46-6D1FCBCC8BDB}"/>
              </a:ext>
            </a:extLst>
          </p:cNvPr>
          <p:cNvSpPr>
            <a:spLocks noGrp="1"/>
          </p:cNvSpPr>
          <p:nvPr/>
        </p:nvSpPr>
        <p:spPr>
          <a:xfrm>
            <a:off x="4686300" y="2124075"/>
            <a:ext cx="2886075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Scegliere metodi e indicatori coerenti con ruolo, strategia e dimensione d’impresa.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1D62FD83-B32F-426D-92DF-C1A39451E862}"/>
              </a:ext>
            </a:extLst>
          </p:cNvPr>
          <p:cNvSpPr>
            <a:spLocks noGrp="1"/>
          </p:cNvSpPr>
          <p:nvPr/>
        </p:nvSpPr>
        <p:spPr>
          <a:xfrm>
            <a:off x="8153400" y="1571625"/>
            <a:ext cx="3286125" cy="1619250"/>
          </a:xfrm>
          <a:prstGeom prst="roundRect">
            <a:avLst>
              <a:gd name="adj" fmla="val 470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F09A3D20-DEC3-4983-B219-00D3E9E7BEAE}"/>
              </a:ext>
            </a:extLst>
          </p:cNvPr>
          <p:cNvSpPr>
            <a:spLocks noGrp="1"/>
          </p:cNvSpPr>
          <p:nvPr/>
        </p:nvSpPr>
        <p:spPr>
          <a:xfrm>
            <a:off x="8153400" y="1571625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AAFC009-59DD-481E-9506-70F918E82D3D}"/>
              </a:ext>
            </a:extLst>
          </p:cNvPr>
          <p:cNvSpPr>
            <a:spLocks noGrp="1"/>
          </p:cNvSpPr>
          <p:nvPr/>
        </p:nvSpPr>
        <p:spPr>
          <a:xfrm>
            <a:off x="8382000" y="1743075"/>
            <a:ext cx="28860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Valutare criticamente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99F83A5-659D-4F5C-803F-7FF360EA4771}"/>
              </a:ext>
            </a:extLst>
          </p:cNvPr>
          <p:cNvSpPr>
            <a:spLocks noGrp="1"/>
          </p:cNvSpPr>
          <p:nvPr/>
        </p:nvSpPr>
        <p:spPr>
          <a:xfrm>
            <a:off x="8382000" y="2124075"/>
            <a:ext cx="2886075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Riconoscere bias, rischi di sorveglianza e limiti degli strumenti algoritmici.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88018807-721C-409E-9C49-0E24B80A2B40}"/>
              </a:ext>
            </a:extLst>
          </p:cNvPr>
          <p:cNvSpPr>
            <a:spLocks noGrp="1"/>
          </p:cNvSpPr>
          <p:nvPr/>
        </p:nvSpPr>
        <p:spPr>
          <a:xfrm>
            <a:off x="762000" y="3762375"/>
            <a:ext cx="10668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667"/>
          </a:bodyPr>
          <a:lstStyle/>
          <a:p>
            <a:pPr algn="l">
              <a:defRPr sz="18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Competenze trasversali attivate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EE2DB7F-73CF-45F7-9FB2-0BA9E029FB28}"/>
              </a:ext>
            </a:extLst>
          </p:cNvPr>
          <p:cNvSpPr>
            <a:spLocks noGrp="1"/>
          </p:cNvSpPr>
          <p:nvPr/>
        </p:nvSpPr>
        <p:spPr>
          <a:xfrm>
            <a:off x="952500" y="4238625"/>
            <a:ext cx="990600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0000"/>
              </a:lnSpc>
              <a:buNone/>
              <a:defRPr sz="1575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problem solving organizzativo e decision making</a:t>
            </a:r>
          </a:p>
          <a:p>
            <a:pPr algn="l">
              <a:lnSpc>
                <a:spcPct val="110000"/>
              </a:lnSpc>
              <a:buNone/>
              <a:defRPr sz="1575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analisi dei dati HR e comunicazione delle decisioni</a:t>
            </a:r>
          </a:p>
          <a:p>
            <a:pPr algn="l">
              <a:lnSpc>
                <a:spcPct val="110000"/>
              </a:lnSpc>
              <a:buNone/>
              <a:defRPr sz="1575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gestione del cambiamento e inclusione digitale</a:t>
            </a:r>
          </a:p>
        </p:txBody>
      </p:sp>
    </p:spTree>
    <p:extLst>
      <p:ext uri="{BB962C8B-B14F-4D97-AF65-F5344CB8AC3E}">
        <p14:creationId xmlns:p14="http://schemas.microsoft.com/office/powerpoint/2010/main" val="1146616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475A7C55-7291-4157-B42B-B252DBD6B4AC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VISIONE D’INSIEME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6A68C25-7384-4621-B2C0-E0C5A1A95D4E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Due processi, una stessa architettura HR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4681A25-D5FE-4D69-AEF0-FC9A443046AE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759FE9A-6403-4494-9A44-A1041DF06F35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1E9CA45-1BC8-40A5-A7CB-875692EEF5C9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8096C96-CBFC-4972-8B54-3AAA08BF7313}"/>
              </a:ext>
            </a:extLst>
          </p:cNvPr>
          <p:cNvSpPr>
            <a:spLocks noGrp="1"/>
          </p:cNvSpPr>
          <p:nvPr/>
        </p:nvSpPr>
        <p:spPr>
          <a:xfrm>
            <a:off x="4333875" y="1476375"/>
            <a:ext cx="3524250" cy="495300"/>
          </a:xfrm>
          <a:prstGeom prst="rect">
            <a:avLst/>
          </a:prstGeom>
          <a:solidFill>
            <a:srgbClr val="16324F"/>
          </a:solidFill>
          <a:ln w="0">
            <a:noFill/>
          </a:ln>
        </p:spPr>
        <p:txBody>
          <a:bodyPr anchor="ctr">
            <a:normAutofit fontScale="82923"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Strategia e organizzazione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60757C28-E240-49B4-9EB5-CD4C66B2DCB5}"/>
              </a:ext>
            </a:extLst>
          </p:cNvPr>
          <p:cNvSpPr>
            <a:spLocks noGrp="1"/>
          </p:cNvSpPr>
          <p:nvPr/>
        </p:nvSpPr>
        <p:spPr>
          <a:xfrm>
            <a:off x="904875" y="2667000"/>
            <a:ext cx="3143250" cy="1666875"/>
          </a:xfrm>
          <a:prstGeom prst="roundRect">
            <a:avLst>
              <a:gd name="adj" fmla="val 4571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FD9C84B-724B-4002-9DDD-7DAF49FD8D6F}"/>
              </a:ext>
            </a:extLst>
          </p:cNvPr>
          <p:cNvSpPr>
            <a:spLocks noGrp="1"/>
          </p:cNvSpPr>
          <p:nvPr/>
        </p:nvSpPr>
        <p:spPr>
          <a:xfrm>
            <a:off x="904875" y="2667000"/>
            <a:ext cx="76200" cy="1666875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79070D0-2AB5-4207-AB68-FF11E9C3F866}"/>
              </a:ext>
            </a:extLst>
          </p:cNvPr>
          <p:cNvSpPr>
            <a:spLocks noGrp="1"/>
          </p:cNvSpPr>
          <p:nvPr/>
        </p:nvSpPr>
        <p:spPr>
          <a:xfrm>
            <a:off x="1133475" y="2838450"/>
            <a:ext cx="2743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Performance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4783572-4BB3-421A-86EF-9F391F97E20E}"/>
              </a:ext>
            </a:extLst>
          </p:cNvPr>
          <p:cNvSpPr>
            <a:spLocks noGrp="1"/>
          </p:cNvSpPr>
          <p:nvPr/>
        </p:nvSpPr>
        <p:spPr>
          <a:xfrm>
            <a:off x="1133475" y="3219450"/>
            <a:ext cx="2743200" cy="981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obiettivi, comportamenti, risultati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12448BB0-A93F-4963-8FCC-566E57FB2A11}"/>
              </a:ext>
            </a:extLst>
          </p:cNvPr>
          <p:cNvSpPr>
            <a:spLocks noGrp="1"/>
          </p:cNvSpPr>
          <p:nvPr/>
        </p:nvSpPr>
        <p:spPr>
          <a:xfrm>
            <a:off x="4667250" y="2667000"/>
            <a:ext cx="3143250" cy="1666875"/>
          </a:xfrm>
          <a:prstGeom prst="roundRect">
            <a:avLst>
              <a:gd name="adj" fmla="val 4571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F9EAAAF1-9F53-4526-96C3-49D0C8F74E8F}"/>
              </a:ext>
            </a:extLst>
          </p:cNvPr>
          <p:cNvSpPr>
            <a:spLocks noGrp="1"/>
          </p:cNvSpPr>
          <p:nvPr/>
        </p:nvSpPr>
        <p:spPr>
          <a:xfrm>
            <a:off x="4667250" y="2667000"/>
            <a:ext cx="76200" cy="1666875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50FA1B5-3BD9-4692-B8B4-F464BDD709FB}"/>
              </a:ext>
            </a:extLst>
          </p:cNvPr>
          <p:cNvSpPr>
            <a:spLocks noGrp="1"/>
          </p:cNvSpPr>
          <p:nvPr/>
        </p:nvSpPr>
        <p:spPr>
          <a:xfrm>
            <a:off x="4895850" y="2838450"/>
            <a:ext cx="2743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Decisioni HR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9C8B1E6-784E-4212-97B7-885D626D9783}"/>
              </a:ext>
            </a:extLst>
          </p:cNvPr>
          <p:cNvSpPr>
            <a:spLocks noGrp="1"/>
          </p:cNvSpPr>
          <p:nvPr/>
        </p:nvSpPr>
        <p:spPr>
          <a:xfrm>
            <a:off x="4895850" y="3219450"/>
            <a:ext cx="2743200" cy="981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feedback, premi, formazione, mobilità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B2081E3E-E372-4591-A2AE-562839419383}"/>
              </a:ext>
            </a:extLst>
          </p:cNvPr>
          <p:cNvSpPr>
            <a:spLocks noGrp="1"/>
          </p:cNvSpPr>
          <p:nvPr/>
        </p:nvSpPr>
        <p:spPr>
          <a:xfrm>
            <a:off x="8429625" y="2667000"/>
            <a:ext cx="3143250" cy="1666875"/>
          </a:xfrm>
          <a:prstGeom prst="roundRect">
            <a:avLst>
              <a:gd name="adj" fmla="val 4571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DE47C8D4-191E-4732-8405-00F3F36D0E4C}"/>
              </a:ext>
            </a:extLst>
          </p:cNvPr>
          <p:cNvSpPr>
            <a:spLocks noGrp="1"/>
          </p:cNvSpPr>
          <p:nvPr/>
        </p:nvSpPr>
        <p:spPr>
          <a:xfrm>
            <a:off x="8429625" y="2667000"/>
            <a:ext cx="76200" cy="1666875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E26A9D67-FE29-4FDB-8B28-F55FC006845F}"/>
              </a:ext>
            </a:extLst>
          </p:cNvPr>
          <p:cNvSpPr>
            <a:spLocks noGrp="1"/>
          </p:cNvSpPr>
          <p:nvPr/>
        </p:nvSpPr>
        <p:spPr>
          <a:xfrm>
            <a:off x="8658225" y="2838450"/>
            <a:ext cx="2743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Talenti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E303C4E-CE04-4667-8450-52DDF4F3D3C0}"/>
              </a:ext>
            </a:extLst>
          </p:cNvPr>
          <p:cNvSpPr>
            <a:spLocks noGrp="1"/>
          </p:cNvSpPr>
          <p:nvPr/>
        </p:nvSpPr>
        <p:spPr>
          <a:xfrm>
            <a:off x="8658225" y="3219450"/>
            <a:ext cx="2743200" cy="981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potenziale, sviluppo, successione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0DDCAD05-6A84-4CF1-9ACA-5FAA75CAF958}"/>
              </a:ext>
            </a:extLst>
          </p:cNvPr>
          <p:cNvSpPr>
            <a:spLocks noGrp="1"/>
          </p:cNvSpPr>
          <p:nvPr/>
        </p:nvSpPr>
        <p:spPr>
          <a:xfrm>
            <a:off x="1952625" y="4905375"/>
            <a:ext cx="8286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Dati affidabili  •  dialogo manageriale  •  equità procedurale</a:t>
            </a:r>
          </a:p>
        </p:txBody>
      </p:sp>
    </p:spTree>
    <p:extLst>
      <p:ext uri="{BB962C8B-B14F-4D97-AF65-F5344CB8AC3E}">
        <p14:creationId xmlns:p14="http://schemas.microsoft.com/office/powerpoint/2010/main" val="71396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2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E27B7E54-13CE-4967-923E-0C64C7D7456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3D42A10-6D7D-4D59-A917-4D4760A6534C}"/>
              </a:ext>
            </a:extLst>
          </p:cNvPr>
          <p:cNvSpPr>
            <a:spLocks noGrp="1"/>
          </p:cNvSpPr>
          <p:nvPr/>
        </p:nvSpPr>
        <p:spPr>
          <a:xfrm>
            <a:off x="723900" y="1143000"/>
            <a:ext cx="9525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196"/>
          </a:bodyPr>
          <a:lstStyle/>
          <a:p>
            <a:pPr algn="l">
              <a:defRPr sz="1275" b="1">
                <a:solidFill>
                  <a:srgbClr val="DCEFE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CEFED"/>
                </a:solidFill>
                <a:latin typeface="DejaVu Sans"/>
                <a:ea typeface="DejaVu Sans"/>
                <a:cs typeface="DejaVu Sans"/>
              </a:rPr>
              <a:t>PARTE 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C8155B7-72EE-4342-8379-3300F75F647A}"/>
              </a:ext>
            </a:extLst>
          </p:cNvPr>
          <p:cNvSpPr>
            <a:spLocks noGrp="1"/>
          </p:cNvSpPr>
          <p:nvPr/>
        </p:nvSpPr>
        <p:spPr>
          <a:xfrm>
            <a:off x="723900" y="1619250"/>
            <a:ext cx="100965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Valutazione e gestione delle performance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407B520-F2C0-4CCF-9B62-0913014D6D3A}"/>
              </a:ext>
            </a:extLst>
          </p:cNvPr>
          <p:cNvSpPr>
            <a:spLocks noGrp="1"/>
          </p:cNvSpPr>
          <p:nvPr/>
        </p:nvSpPr>
        <p:spPr>
          <a:xfrm>
            <a:off x="723900" y="3048000"/>
            <a:ext cx="92392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>
                <a:solidFill>
                  <a:srgbClr val="D7E2E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D7E2EA"/>
                </a:solidFill>
                <a:latin typeface="DejaVu Sans"/>
                <a:ea typeface="DejaVu Sans"/>
                <a:cs typeface="DejaVu Sans"/>
              </a:rPr>
              <a:t>Dal giudizio periodico a un processo continuo di allineamento, feedback e sviluppo.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549644D-D1A5-4187-9727-17E17E2A2C0D}"/>
              </a:ext>
            </a:extLst>
          </p:cNvPr>
          <p:cNvSpPr>
            <a:spLocks noGrp="1"/>
          </p:cNvSpPr>
          <p:nvPr/>
        </p:nvSpPr>
        <p:spPr>
          <a:xfrm>
            <a:off x="10668000" y="5905500"/>
            <a:ext cx="762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350" b="1">
                <a:solidFill>
                  <a:srgbClr val="DCEFE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CEFE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75032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2DE6408B-C121-4255-A97C-11FF56CF4582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CONCETTI FONDAMENTALI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CFC5657-7EAA-407E-B1E3-3D655323A9EC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Valutazione e performance management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6BEC7CF-9388-44B4-ACA4-2CCF861052AA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C948E3C-898A-432D-AD3C-A61E3E7AB598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9311E28-B116-494B-98CE-FE6C3E708D52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8030420-4D76-453F-ABB6-D859919DD576}"/>
              </a:ext>
            </a:extLst>
          </p:cNvPr>
          <p:cNvSpPr>
            <a:spLocks noGrp="1"/>
          </p:cNvSpPr>
          <p:nvPr/>
        </p:nvSpPr>
        <p:spPr>
          <a:xfrm>
            <a:off x="857250" y="1619250"/>
            <a:ext cx="4667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Performance appraisal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06EB33F-9AA2-45B7-8BB6-1A8F12C6007A}"/>
              </a:ext>
            </a:extLst>
          </p:cNvPr>
          <p:cNvSpPr>
            <a:spLocks noGrp="1"/>
          </p:cNvSpPr>
          <p:nvPr/>
        </p:nvSpPr>
        <p:spPr>
          <a:xfrm>
            <a:off x="857250" y="2095500"/>
            <a:ext cx="4667250" cy="3143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evento formale e periodico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attribuisce un giudizio o un punteggio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supporta decisioni amministrative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rischia di concentrarsi sul passato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26E8400-AC5E-4F3D-8C3A-70C8BD77C6A9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19050" cy="37147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090DF00-5F6B-4BFF-9909-CE5743EE0980}"/>
              </a:ext>
            </a:extLst>
          </p:cNvPr>
          <p:cNvSpPr>
            <a:spLocks noGrp="1"/>
          </p:cNvSpPr>
          <p:nvPr/>
        </p:nvSpPr>
        <p:spPr>
          <a:xfrm>
            <a:off x="6667500" y="1619250"/>
            <a:ext cx="4667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E76F51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76F51"/>
                </a:solidFill>
                <a:latin typeface="DejaVu Sans"/>
                <a:ea typeface="DejaVu Sans"/>
                <a:cs typeface="DejaVu Sans"/>
              </a:rPr>
              <a:t>Performance management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0975CC9-AC8C-48D7-A153-4F439F7E2383}"/>
              </a:ext>
            </a:extLst>
          </p:cNvPr>
          <p:cNvSpPr>
            <a:spLocks noGrp="1"/>
          </p:cNvSpPr>
          <p:nvPr/>
        </p:nvSpPr>
        <p:spPr>
          <a:xfrm>
            <a:off x="6667500" y="2095500"/>
            <a:ext cx="4667250" cy="3143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processo continuo e dialogico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collega obiettivi individuali e organizzativi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integra feedback, sviluppo e riconoscimento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orienta risultati futuri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BE63303-E6D1-4C90-865D-1E1D30144298}"/>
              </a:ext>
            </a:extLst>
          </p:cNvPr>
          <p:cNvSpPr>
            <a:spLocks noGrp="1"/>
          </p:cNvSpPr>
          <p:nvPr/>
        </p:nvSpPr>
        <p:spPr>
          <a:xfrm>
            <a:off x="1476375" y="5572125"/>
            <a:ext cx="9239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807"/>
          </a:bodyPr>
          <a:lstStyle/>
          <a:p>
            <a:pPr algn="ctr">
              <a:def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La qualità del processo dipende dalla coerenza tra scopo, criteri, metodo e conseguenze.</a:t>
            </a:r>
          </a:p>
        </p:txBody>
      </p:sp>
    </p:spTree>
    <p:extLst>
      <p:ext uri="{BB962C8B-B14F-4D97-AF65-F5344CB8AC3E}">
        <p14:creationId xmlns:p14="http://schemas.microsoft.com/office/powerpoint/2010/main" val="1376074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73082745-8A6B-464E-920C-6C1D153F5717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PERFORMANCE MANAGEMENT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DC967E0-BA27-4015-85BE-0C68C6931382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Le finalità della valutazione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CA51A9A-A77A-44BE-AB9D-625B976AF44C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3318879-DA5C-4924-B72B-4FDDC4B1EF18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8108AB2-5EAD-4F87-BA39-322E775C7E8C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6C2C8CD7-994B-494F-8A43-1B2C0E877C6D}"/>
              </a:ext>
            </a:extLst>
          </p:cNvPr>
          <p:cNvSpPr>
            <a:spLocks noGrp="1"/>
          </p:cNvSpPr>
          <p:nvPr/>
        </p:nvSpPr>
        <p:spPr>
          <a:xfrm>
            <a:off x="762000" y="1571625"/>
            <a:ext cx="5000625" cy="1571625"/>
          </a:xfrm>
          <a:prstGeom prst="roundRect">
            <a:avLst>
              <a:gd name="adj" fmla="val 4848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721CE7D-2BA5-4CFA-848E-C1F8BD3D65CA}"/>
              </a:ext>
            </a:extLst>
          </p:cNvPr>
          <p:cNvSpPr>
            <a:spLocks noGrp="1"/>
          </p:cNvSpPr>
          <p:nvPr/>
        </p:nvSpPr>
        <p:spPr>
          <a:xfrm>
            <a:off x="762000" y="1571625"/>
            <a:ext cx="76200" cy="1571625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30EBA11-7E4F-4949-872D-4A93A52FADAD}"/>
              </a:ext>
            </a:extLst>
          </p:cNvPr>
          <p:cNvSpPr>
            <a:spLocks noGrp="1"/>
          </p:cNvSpPr>
          <p:nvPr/>
        </p:nvSpPr>
        <p:spPr>
          <a:xfrm>
            <a:off x="990600" y="1743075"/>
            <a:ext cx="46005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Allineamento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8727117-6FE0-4253-9D3F-28C322D20DE1}"/>
              </a:ext>
            </a:extLst>
          </p:cNvPr>
          <p:cNvSpPr>
            <a:spLocks noGrp="1"/>
          </p:cNvSpPr>
          <p:nvPr/>
        </p:nvSpPr>
        <p:spPr>
          <a:xfrm>
            <a:off x="990600" y="2124075"/>
            <a:ext cx="4600575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tradurre la strategia in attese osservabili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DF7B967B-B032-46BB-9890-C1C4638836DC}"/>
              </a:ext>
            </a:extLst>
          </p:cNvPr>
          <p:cNvSpPr>
            <a:spLocks noGrp="1"/>
          </p:cNvSpPr>
          <p:nvPr/>
        </p:nvSpPr>
        <p:spPr>
          <a:xfrm>
            <a:off x="6191250" y="1571625"/>
            <a:ext cx="5000625" cy="1571625"/>
          </a:xfrm>
          <a:prstGeom prst="roundRect">
            <a:avLst>
              <a:gd name="adj" fmla="val 4848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32BB101-0F03-4AB0-85B4-9B97BA721D47}"/>
              </a:ext>
            </a:extLst>
          </p:cNvPr>
          <p:cNvSpPr>
            <a:spLocks noGrp="1"/>
          </p:cNvSpPr>
          <p:nvPr/>
        </p:nvSpPr>
        <p:spPr>
          <a:xfrm>
            <a:off x="6191250" y="1571625"/>
            <a:ext cx="76200" cy="1571625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F37F953-274B-4AC2-99B7-AB870AD2350A}"/>
              </a:ext>
            </a:extLst>
          </p:cNvPr>
          <p:cNvSpPr>
            <a:spLocks noGrp="1"/>
          </p:cNvSpPr>
          <p:nvPr/>
        </p:nvSpPr>
        <p:spPr>
          <a:xfrm>
            <a:off x="6419850" y="1743075"/>
            <a:ext cx="46005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Sviluppo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8E6AA44-09DC-43B7-AA15-92204C53662A}"/>
              </a:ext>
            </a:extLst>
          </p:cNvPr>
          <p:cNvSpPr>
            <a:spLocks noGrp="1"/>
          </p:cNvSpPr>
          <p:nvPr/>
        </p:nvSpPr>
        <p:spPr>
          <a:xfrm>
            <a:off x="6419850" y="2124075"/>
            <a:ext cx="4600575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individuare competenze e supporti necessari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E2C7F721-5162-4A29-8DF1-8EA201C55002}"/>
              </a:ext>
            </a:extLst>
          </p:cNvPr>
          <p:cNvSpPr>
            <a:spLocks noGrp="1"/>
          </p:cNvSpPr>
          <p:nvPr/>
        </p:nvSpPr>
        <p:spPr>
          <a:xfrm>
            <a:off x="762000" y="3524250"/>
            <a:ext cx="5000625" cy="1571625"/>
          </a:xfrm>
          <a:prstGeom prst="roundRect">
            <a:avLst>
              <a:gd name="adj" fmla="val 4848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8E012912-ACCA-4F5F-BA70-B15583933B5E}"/>
              </a:ext>
            </a:extLst>
          </p:cNvPr>
          <p:cNvSpPr>
            <a:spLocks noGrp="1"/>
          </p:cNvSpPr>
          <p:nvPr/>
        </p:nvSpPr>
        <p:spPr>
          <a:xfrm>
            <a:off x="762000" y="3524250"/>
            <a:ext cx="76200" cy="1571625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7B90BD8-9FDA-460B-A613-F8C4C98C936F}"/>
              </a:ext>
            </a:extLst>
          </p:cNvPr>
          <p:cNvSpPr>
            <a:spLocks noGrp="1"/>
          </p:cNvSpPr>
          <p:nvPr/>
        </p:nvSpPr>
        <p:spPr>
          <a:xfrm>
            <a:off x="990600" y="3695700"/>
            <a:ext cx="46005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Riconoscimento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E9D41AB-7561-4A2F-8BF7-BA812A1ED294}"/>
              </a:ext>
            </a:extLst>
          </p:cNvPr>
          <p:cNvSpPr>
            <a:spLocks noGrp="1"/>
          </p:cNvSpPr>
          <p:nvPr/>
        </p:nvSpPr>
        <p:spPr>
          <a:xfrm>
            <a:off x="990600" y="4076700"/>
            <a:ext cx="4600575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collegare contributo, incentivi e opportunità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4E2B13E6-E711-42A4-A075-6A07AF499A7A}"/>
              </a:ext>
            </a:extLst>
          </p:cNvPr>
          <p:cNvSpPr>
            <a:spLocks noGrp="1"/>
          </p:cNvSpPr>
          <p:nvPr/>
        </p:nvSpPr>
        <p:spPr>
          <a:xfrm>
            <a:off x="6191250" y="3524250"/>
            <a:ext cx="5000625" cy="1571625"/>
          </a:xfrm>
          <a:prstGeom prst="roundRect">
            <a:avLst>
              <a:gd name="adj" fmla="val 4848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6DE8FEC7-FC6A-4F09-A89C-DA59E36F9B3B}"/>
              </a:ext>
            </a:extLst>
          </p:cNvPr>
          <p:cNvSpPr>
            <a:spLocks noGrp="1"/>
          </p:cNvSpPr>
          <p:nvPr/>
        </p:nvSpPr>
        <p:spPr>
          <a:xfrm>
            <a:off x="6191250" y="3524250"/>
            <a:ext cx="76200" cy="1571625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7F77012-99B6-4F9E-A7BB-0F4403918673}"/>
              </a:ext>
            </a:extLst>
          </p:cNvPr>
          <p:cNvSpPr>
            <a:spLocks noGrp="1"/>
          </p:cNvSpPr>
          <p:nvPr/>
        </p:nvSpPr>
        <p:spPr>
          <a:xfrm>
            <a:off x="6419850" y="3695700"/>
            <a:ext cx="46005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Decisione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3EFE45E-E060-44F6-9C76-29A481168176}"/>
              </a:ext>
            </a:extLst>
          </p:cNvPr>
          <p:cNvSpPr>
            <a:spLocks noGrp="1"/>
          </p:cNvSpPr>
          <p:nvPr/>
        </p:nvSpPr>
        <p:spPr>
          <a:xfrm>
            <a:off x="6419850" y="4076700"/>
            <a:ext cx="4600575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sostenere mobilità, carriera e successione</a:t>
            </a:r>
          </a:p>
        </p:txBody>
      </p:sp>
    </p:spTree>
    <p:extLst>
      <p:ext uri="{BB962C8B-B14F-4D97-AF65-F5344CB8AC3E}">
        <p14:creationId xmlns:p14="http://schemas.microsoft.com/office/powerpoint/2010/main" val="125247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1BFA617E-EA32-43C1-B877-79353132552A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PERFORMANCE MANAGEMENT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DFD8884-7417-4191-9CCC-D718A0F00F8D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Il ciclo della performance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98D390F-2882-4707-8793-76BEB0B87681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10C56E5-423E-4E5B-AAEF-4A72DD0DE454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D27C3E5-CE00-4386-AFF0-F6B02D41F5F4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6903E14A-9C7D-491F-96E8-16100F76D044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1952625" cy="2000250"/>
          </a:xfrm>
          <a:prstGeom prst="roundRect">
            <a:avLst>
              <a:gd name="adj" fmla="val 3902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F4FFD35-3CF6-4CBA-861E-4B7C6E9D6077}"/>
              </a:ext>
            </a:extLst>
          </p:cNvPr>
          <p:cNvSpPr>
            <a:spLocks noGrp="1"/>
          </p:cNvSpPr>
          <p:nvPr/>
        </p:nvSpPr>
        <p:spPr>
          <a:xfrm>
            <a:off x="695325" y="2305050"/>
            <a:ext cx="381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E76F51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76F51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6E73F6E-8E12-4D33-8F67-02C7D40AB11B}"/>
              </a:ext>
            </a:extLst>
          </p:cNvPr>
          <p:cNvSpPr>
            <a:spLocks noGrp="1"/>
          </p:cNvSpPr>
          <p:nvPr/>
        </p:nvSpPr>
        <p:spPr>
          <a:xfrm>
            <a:off x="762000" y="2809875"/>
            <a:ext cx="15430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Attese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2D06F06-3C42-471F-908E-C33EDB174BDE}"/>
              </a:ext>
            </a:extLst>
          </p:cNvPr>
          <p:cNvSpPr>
            <a:spLocks noGrp="1"/>
          </p:cNvSpPr>
          <p:nvPr/>
        </p:nvSpPr>
        <p:spPr>
          <a:xfrm>
            <a:off x="742950" y="3333750"/>
            <a:ext cx="157162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ruolo e priorità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F984FA45-2ED6-4B26-A1E2-6640735E30FC}"/>
              </a:ext>
            </a:extLst>
          </p:cNvPr>
          <p:cNvSpPr>
            <a:spLocks noGrp="1"/>
          </p:cNvSpPr>
          <p:nvPr/>
        </p:nvSpPr>
        <p:spPr>
          <a:xfrm>
            <a:off x="2876550" y="2143125"/>
            <a:ext cx="1952625" cy="2000250"/>
          </a:xfrm>
          <a:prstGeom prst="roundRect">
            <a:avLst>
              <a:gd name="adj" fmla="val 3902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573A35C-B025-45CC-8787-307D1BD9DADE}"/>
              </a:ext>
            </a:extLst>
          </p:cNvPr>
          <p:cNvSpPr>
            <a:spLocks noGrp="1"/>
          </p:cNvSpPr>
          <p:nvPr/>
        </p:nvSpPr>
        <p:spPr>
          <a:xfrm>
            <a:off x="3019425" y="2305050"/>
            <a:ext cx="381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E76F51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76F51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32CC741-DFAE-4155-9BF8-15BE8B6AF857}"/>
              </a:ext>
            </a:extLst>
          </p:cNvPr>
          <p:cNvSpPr>
            <a:spLocks noGrp="1"/>
          </p:cNvSpPr>
          <p:nvPr/>
        </p:nvSpPr>
        <p:spPr>
          <a:xfrm>
            <a:off x="3086100" y="2809875"/>
            <a:ext cx="15430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Obiettivi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E985785-BC09-40FA-A33A-1A7E440D9424}"/>
              </a:ext>
            </a:extLst>
          </p:cNvPr>
          <p:cNvSpPr>
            <a:spLocks noGrp="1"/>
          </p:cNvSpPr>
          <p:nvPr/>
        </p:nvSpPr>
        <p:spPr>
          <a:xfrm>
            <a:off x="3067050" y="3333750"/>
            <a:ext cx="157162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118"/>
          </a:bodyPr>
          <a:lstStyle/>
          <a:p>
            <a:pPr algn="ctr">
              <a:def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risultati e standard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1930187F-D462-458D-9BDA-4AED5E1BD5AD}"/>
              </a:ext>
            </a:extLst>
          </p:cNvPr>
          <p:cNvSpPr>
            <a:spLocks noGrp="1"/>
          </p:cNvSpPr>
          <p:nvPr/>
        </p:nvSpPr>
        <p:spPr>
          <a:xfrm>
            <a:off x="5200650" y="2143125"/>
            <a:ext cx="1952625" cy="2000250"/>
          </a:xfrm>
          <a:prstGeom prst="roundRect">
            <a:avLst>
              <a:gd name="adj" fmla="val 3902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C99AA0C-1C01-420E-8D98-01749D490FD7}"/>
              </a:ext>
            </a:extLst>
          </p:cNvPr>
          <p:cNvSpPr>
            <a:spLocks noGrp="1"/>
          </p:cNvSpPr>
          <p:nvPr/>
        </p:nvSpPr>
        <p:spPr>
          <a:xfrm>
            <a:off x="5343525" y="2305050"/>
            <a:ext cx="381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E76F51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76F51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ACBAA77-9806-430D-B8BF-00769B8E52E4}"/>
              </a:ext>
            </a:extLst>
          </p:cNvPr>
          <p:cNvSpPr>
            <a:spLocks noGrp="1"/>
          </p:cNvSpPr>
          <p:nvPr/>
        </p:nvSpPr>
        <p:spPr>
          <a:xfrm>
            <a:off x="5410200" y="2809875"/>
            <a:ext cx="15430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402"/>
          </a:bodyPr>
          <a:lstStyle/>
          <a:p>
            <a:pPr algn="ctr">
              <a:def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Monitoraggio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B13706F-567E-4EF5-95AC-C9015DF6FEA5}"/>
              </a:ext>
            </a:extLst>
          </p:cNvPr>
          <p:cNvSpPr>
            <a:spLocks noGrp="1"/>
          </p:cNvSpPr>
          <p:nvPr/>
        </p:nvSpPr>
        <p:spPr>
          <a:xfrm>
            <a:off x="5391150" y="3333750"/>
            <a:ext cx="157162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118"/>
          </a:bodyPr>
          <a:lstStyle/>
          <a:p>
            <a:pPr algn="ctr">
              <a:def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evidenze e ostacoli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A5745087-A5A6-4351-A9C3-61C4FB90DC12}"/>
              </a:ext>
            </a:extLst>
          </p:cNvPr>
          <p:cNvSpPr>
            <a:spLocks noGrp="1"/>
          </p:cNvSpPr>
          <p:nvPr/>
        </p:nvSpPr>
        <p:spPr>
          <a:xfrm>
            <a:off x="7524750" y="2143125"/>
            <a:ext cx="1952625" cy="2000250"/>
          </a:xfrm>
          <a:prstGeom prst="roundRect">
            <a:avLst>
              <a:gd name="adj" fmla="val 3902"/>
            </a:avLst>
          </a:prstGeom>
          <a:solidFill>
            <a:srgbClr val="DCEFED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E2DF18F-B3A9-4B2B-9256-9DC38B37AC1F}"/>
              </a:ext>
            </a:extLst>
          </p:cNvPr>
          <p:cNvSpPr>
            <a:spLocks noGrp="1"/>
          </p:cNvSpPr>
          <p:nvPr/>
        </p:nvSpPr>
        <p:spPr>
          <a:xfrm>
            <a:off x="7667625" y="2305050"/>
            <a:ext cx="381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A28C7BD-A3D5-4AA2-BEB5-69604E014C9F}"/>
              </a:ext>
            </a:extLst>
          </p:cNvPr>
          <p:cNvSpPr>
            <a:spLocks noGrp="1"/>
          </p:cNvSpPr>
          <p:nvPr/>
        </p:nvSpPr>
        <p:spPr>
          <a:xfrm>
            <a:off x="7734300" y="2809875"/>
            <a:ext cx="15430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Feedback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FFA6DB2D-FE66-4AB2-AC13-0D71849BFFA1}"/>
              </a:ext>
            </a:extLst>
          </p:cNvPr>
          <p:cNvSpPr>
            <a:spLocks noGrp="1"/>
          </p:cNvSpPr>
          <p:nvPr/>
        </p:nvSpPr>
        <p:spPr>
          <a:xfrm>
            <a:off x="7715250" y="3333750"/>
            <a:ext cx="157162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118"/>
          </a:bodyPr>
          <a:lstStyle/>
          <a:p>
            <a:pPr algn="ctr">
              <a:def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confronto e correzione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D0112F4F-0C59-4289-BB6A-B664109D637F}"/>
              </a:ext>
            </a:extLst>
          </p:cNvPr>
          <p:cNvSpPr>
            <a:spLocks noGrp="1"/>
          </p:cNvSpPr>
          <p:nvPr/>
        </p:nvSpPr>
        <p:spPr>
          <a:xfrm>
            <a:off x="9848850" y="2143125"/>
            <a:ext cx="1952625" cy="2000250"/>
          </a:xfrm>
          <a:prstGeom prst="roundRect">
            <a:avLst>
              <a:gd name="adj" fmla="val 3902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B152352-9CE2-4EC1-82A5-64703575343C}"/>
              </a:ext>
            </a:extLst>
          </p:cNvPr>
          <p:cNvSpPr>
            <a:spLocks noGrp="1"/>
          </p:cNvSpPr>
          <p:nvPr/>
        </p:nvSpPr>
        <p:spPr>
          <a:xfrm>
            <a:off x="9991725" y="2305050"/>
            <a:ext cx="381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E76F51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76F51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93741567-A780-47A9-ABD5-F448D6BB27DE}"/>
              </a:ext>
            </a:extLst>
          </p:cNvPr>
          <p:cNvSpPr>
            <a:spLocks noGrp="1"/>
          </p:cNvSpPr>
          <p:nvPr/>
        </p:nvSpPr>
        <p:spPr>
          <a:xfrm>
            <a:off x="10058400" y="2809875"/>
            <a:ext cx="15430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Sviluppo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46AFB936-8132-4210-B686-8734A213AEC1}"/>
              </a:ext>
            </a:extLst>
          </p:cNvPr>
          <p:cNvSpPr>
            <a:spLocks noGrp="1"/>
          </p:cNvSpPr>
          <p:nvPr/>
        </p:nvSpPr>
        <p:spPr>
          <a:xfrm>
            <a:off x="10039350" y="3333750"/>
            <a:ext cx="1571625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703"/>
          </a:bodyPr>
          <a:lstStyle/>
          <a:p>
            <a:pPr algn="ctr">
              <a:def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azioni e follow-up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F67983E0-D0AE-43B4-A5F2-916081AC27B5}"/>
              </a:ext>
            </a:extLst>
          </p:cNvPr>
          <p:cNvSpPr>
            <a:spLocks noGrp="1"/>
          </p:cNvSpPr>
          <p:nvPr/>
        </p:nvSpPr>
        <p:spPr>
          <a:xfrm>
            <a:off x="1571625" y="4857750"/>
            <a:ext cx="9048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59"/>
          </a:bodyPr>
          <a:lstStyle/>
          <a:p>
            <a:pPr algn="ctr">
              <a:def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Il ciclo riparte quando cambiano priorità, tecnologia, struttura o condizioni di lavoro.</a:t>
            </a:r>
          </a:p>
        </p:txBody>
      </p:sp>
    </p:spTree>
    <p:extLst>
      <p:ext uri="{BB962C8B-B14F-4D97-AF65-F5344CB8AC3E}">
        <p14:creationId xmlns:p14="http://schemas.microsoft.com/office/powerpoint/2010/main" val="1573902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52B5F991-2AD2-43C9-A452-EE0BCF36D135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PERFORMANCE MANAGEMENT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3FE4099-0EC4-4412-B8AF-43384E16A645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Obiettivi e indicatori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CC5A698-C02F-4D28-8E1E-A8A1735CD041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2EF4021-74C1-4677-9C26-E8F4EBCBB622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D81E942-1293-48EE-8DC1-9F724BB5C3D0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5325690-7E20-4BE8-ACA6-AAB9481B0951}"/>
              </a:ext>
            </a:extLst>
          </p:cNvPr>
          <p:cNvSpPr>
            <a:spLocks noGrp="1"/>
          </p:cNvSpPr>
          <p:nvPr/>
        </p:nvSpPr>
        <p:spPr>
          <a:xfrm>
            <a:off x="857250" y="1619250"/>
            <a:ext cx="4667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Un buon obiettivo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A0A8D6A-4EFB-4454-B8CD-D7084662EA38}"/>
              </a:ext>
            </a:extLst>
          </p:cNvPr>
          <p:cNvSpPr>
            <a:spLocks noGrp="1"/>
          </p:cNvSpPr>
          <p:nvPr/>
        </p:nvSpPr>
        <p:spPr>
          <a:xfrm>
            <a:off x="857250" y="2095500"/>
            <a:ext cx="4667250" cy="3143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specifica il risultato atteso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indica tempi e responsabilità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considera risorse e vincoli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può essere verificato con evidenze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D9D5C0C-A8CA-45D8-843A-777E10CBFC74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19050" cy="37147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04D26AE-8773-4449-9EF1-22FC1394DEE4}"/>
              </a:ext>
            </a:extLst>
          </p:cNvPr>
          <p:cNvSpPr>
            <a:spLocks noGrp="1"/>
          </p:cNvSpPr>
          <p:nvPr/>
        </p:nvSpPr>
        <p:spPr>
          <a:xfrm>
            <a:off x="6667500" y="1619250"/>
            <a:ext cx="4667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E76F51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76F51"/>
                </a:solidFill>
                <a:latin typeface="DejaVu Sans"/>
                <a:ea typeface="DejaVu Sans"/>
                <a:cs typeface="DejaVu Sans"/>
              </a:rPr>
              <a:t>Un buon indicatore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5F40D4F-A412-4795-BA63-F27AA24E715F}"/>
              </a:ext>
            </a:extLst>
          </p:cNvPr>
          <p:cNvSpPr>
            <a:spLocks noGrp="1"/>
          </p:cNvSpPr>
          <p:nvPr/>
        </p:nvSpPr>
        <p:spPr>
          <a:xfrm>
            <a:off x="6667500" y="2095500"/>
            <a:ext cx="4667250" cy="3143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misura ciò che conta davvero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combina quantità e qualità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limita effetti opportunistici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consente confronti pertinenti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64C2D7C5-2B11-4970-A59C-0F8461178478}"/>
              </a:ext>
            </a:extLst>
          </p:cNvPr>
          <p:cNvSpPr>
            <a:spLocks noGrp="1"/>
          </p:cNvSpPr>
          <p:nvPr/>
        </p:nvSpPr>
        <p:spPr>
          <a:xfrm>
            <a:off x="1143000" y="5572125"/>
            <a:ext cx="9906000" cy="400050"/>
          </a:xfrm>
          <a:prstGeom prst="roundRect">
            <a:avLst>
              <a:gd name="adj" fmla="val 19048"/>
            </a:avLst>
          </a:prstGeom>
          <a:solidFill>
            <a:srgbClr val="F4EFE7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F973DCF-ACF3-420A-AE76-2D0C6BDF0EEF}"/>
              </a:ext>
            </a:extLst>
          </p:cNvPr>
          <p:cNvSpPr>
            <a:spLocks noGrp="1"/>
          </p:cNvSpPr>
          <p:nvPr/>
        </p:nvSpPr>
        <p:spPr>
          <a:xfrm>
            <a:off x="1381125" y="5600700"/>
            <a:ext cx="942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203"/>
          </a:bodyPr>
          <a:lstStyle/>
          <a:p>
            <a:pPr algn="ctr">
              <a:defRPr sz="142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Esempio: non solo numero di campagne, ma qualità, tempi, apprendimento e collaborazione.</a:t>
            </a:r>
          </a:p>
        </p:txBody>
      </p:sp>
    </p:spTree>
    <p:extLst>
      <p:ext uri="{BB962C8B-B14F-4D97-AF65-F5344CB8AC3E}">
        <p14:creationId xmlns:p14="http://schemas.microsoft.com/office/powerpoint/2010/main" val="1058364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684421DE-F761-4646-9998-4B3565BB665A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PERFORMANCE MANAGEMENT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A4F8B3E-FB71-4C52-BB2C-4EC2E7FCB823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Che cosa valutare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7D0663E-FA55-434B-BDDB-0BB97DD0F76A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BDC5337-C4C0-46E5-8884-6AA29FAC13D7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CBEDF4-ADD0-4D50-9908-4F6C90AC5375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2E3061E2-C541-4098-A3B9-26B50952DD38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2428875" cy="2333625"/>
          </a:xfrm>
          <a:prstGeom prst="roundRect">
            <a:avLst>
              <a:gd name="adj" fmla="val 3265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64831667-C7D2-48A9-B020-C77C182BC711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76200" cy="2333625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D793EE2-176B-43FD-8CD0-5AB8D866EEFF}"/>
              </a:ext>
            </a:extLst>
          </p:cNvPr>
          <p:cNvSpPr>
            <a:spLocks noGrp="1"/>
          </p:cNvSpPr>
          <p:nvPr/>
        </p:nvSpPr>
        <p:spPr>
          <a:xfrm>
            <a:off x="990600" y="1933575"/>
            <a:ext cx="20288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Risultati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588673C-F066-495D-96DB-BB4AA3BA0485}"/>
              </a:ext>
            </a:extLst>
          </p:cNvPr>
          <p:cNvSpPr>
            <a:spLocks noGrp="1"/>
          </p:cNvSpPr>
          <p:nvPr/>
        </p:nvSpPr>
        <p:spPr>
          <a:xfrm>
            <a:off x="990600" y="2314575"/>
            <a:ext cx="2028825" cy="1647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output, qualità, tempi, impatto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D4ACB461-8BBD-4CC0-8B7C-42D67EA8F2D9}"/>
              </a:ext>
            </a:extLst>
          </p:cNvPr>
          <p:cNvSpPr>
            <a:spLocks noGrp="1"/>
          </p:cNvSpPr>
          <p:nvPr/>
        </p:nvSpPr>
        <p:spPr>
          <a:xfrm>
            <a:off x="3476625" y="1762125"/>
            <a:ext cx="2428875" cy="2333625"/>
          </a:xfrm>
          <a:prstGeom prst="roundRect">
            <a:avLst>
              <a:gd name="adj" fmla="val 3265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5FD85969-58BD-42C9-B01D-9605C48F0CC9}"/>
              </a:ext>
            </a:extLst>
          </p:cNvPr>
          <p:cNvSpPr>
            <a:spLocks noGrp="1"/>
          </p:cNvSpPr>
          <p:nvPr/>
        </p:nvSpPr>
        <p:spPr>
          <a:xfrm>
            <a:off x="3476625" y="1762125"/>
            <a:ext cx="76200" cy="2333625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196638C-10D0-4ED0-8612-DC46EC8105FC}"/>
              </a:ext>
            </a:extLst>
          </p:cNvPr>
          <p:cNvSpPr>
            <a:spLocks noGrp="1"/>
          </p:cNvSpPr>
          <p:nvPr/>
        </p:nvSpPr>
        <p:spPr>
          <a:xfrm>
            <a:off x="3705225" y="1933575"/>
            <a:ext cx="20288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Comportamenti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D4CCC14-FF43-4ECF-A38C-4D71A73A6BA3}"/>
              </a:ext>
            </a:extLst>
          </p:cNvPr>
          <p:cNvSpPr>
            <a:spLocks noGrp="1"/>
          </p:cNvSpPr>
          <p:nvPr/>
        </p:nvSpPr>
        <p:spPr>
          <a:xfrm>
            <a:off x="3705225" y="2314575"/>
            <a:ext cx="2028825" cy="1647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collaborazione, responsabilità, orientamento al cliente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63906723-ED76-4321-B291-DEBD52CD5DAA}"/>
              </a:ext>
            </a:extLst>
          </p:cNvPr>
          <p:cNvSpPr>
            <a:spLocks noGrp="1"/>
          </p:cNvSpPr>
          <p:nvPr/>
        </p:nvSpPr>
        <p:spPr>
          <a:xfrm>
            <a:off x="6191250" y="1762125"/>
            <a:ext cx="2428875" cy="2333625"/>
          </a:xfrm>
          <a:prstGeom prst="roundRect">
            <a:avLst>
              <a:gd name="adj" fmla="val 3265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3BA80D7F-CD39-4A9C-9695-D098CA7C4491}"/>
              </a:ext>
            </a:extLst>
          </p:cNvPr>
          <p:cNvSpPr>
            <a:spLocks noGrp="1"/>
          </p:cNvSpPr>
          <p:nvPr/>
        </p:nvSpPr>
        <p:spPr>
          <a:xfrm>
            <a:off x="6191250" y="1762125"/>
            <a:ext cx="76200" cy="2333625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990DA99-4E1F-41E4-886C-E67E9D03B0D6}"/>
              </a:ext>
            </a:extLst>
          </p:cNvPr>
          <p:cNvSpPr>
            <a:spLocks noGrp="1"/>
          </p:cNvSpPr>
          <p:nvPr/>
        </p:nvSpPr>
        <p:spPr>
          <a:xfrm>
            <a:off x="6419850" y="1933575"/>
            <a:ext cx="20288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Competenze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1646AD9-F39A-4296-B5C5-4C56BD23CD2E}"/>
              </a:ext>
            </a:extLst>
          </p:cNvPr>
          <p:cNvSpPr>
            <a:spLocks noGrp="1"/>
          </p:cNvSpPr>
          <p:nvPr/>
        </p:nvSpPr>
        <p:spPr>
          <a:xfrm>
            <a:off x="6419850" y="2314575"/>
            <a:ext cx="2028825" cy="1647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conoscenze e capacità applicate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B3EA7136-45C7-41D7-9080-167211382CAE}"/>
              </a:ext>
            </a:extLst>
          </p:cNvPr>
          <p:cNvSpPr>
            <a:spLocks noGrp="1"/>
          </p:cNvSpPr>
          <p:nvPr/>
        </p:nvSpPr>
        <p:spPr>
          <a:xfrm>
            <a:off x="8905875" y="1762125"/>
            <a:ext cx="2428875" cy="2333625"/>
          </a:xfrm>
          <a:prstGeom prst="roundRect">
            <a:avLst>
              <a:gd name="adj" fmla="val 3265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256CC3DE-9776-4905-8424-8B4C82AD3629}"/>
              </a:ext>
            </a:extLst>
          </p:cNvPr>
          <p:cNvSpPr>
            <a:spLocks noGrp="1"/>
          </p:cNvSpPr>
          <p:nvPr/>
        </p:nvSpPr>
        <p:spPr>
          <a:xfrm>
            <a:off x="8905875" y="1762125"/>
            <a:ext cx="76200" cy="2333625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F84A93AB-FCC8-476A-991A-ABF42E82617F}"/>
              </a:ext>
            </a:extLst>
          </p:cNvPr>
          <p:cNvSpPr>
            <a:spLocks noGrp="1"/>
          </p:cNvSpPr>
          <p:nvPr/>
        </p:nvSpPr>
        <p:spPr>
          <a:xfrm>
            <a:off x="9134475" y="1933575"/>
            <a:ext cx="20288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Contesto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D18B361A-C3AC-48C4-B8DE-AC31D0D28599}"/>
              </a:ext>
            </a:extLst>
          </p:cNvPr>
          <p:cNvSpPr>
            <a:spLocks noGrp="1"/>
          </p:cNvSpPr>
          <p:nvPr/>
        </p:nvSpPr>
        <p:spPr>
          <a:xfrm>
            <a:off x="9134475" y="2314575"/>
            <a:ext cx="2028825" cy="1647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risorse, interdipendenze, vincoli e opportunità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C8608882-D17C-4FE2-A057-9E49D68A1D56}"/>
              </a:ext>
            </a:extLst>
          </p:cNvPr>
          <p:cNvSpPr>
            <a:spLocks noGrp="1"/>
          </p:cNvSpPr>
          <p:nvPr/>
        </p:nvSpPr>
        <p:spPr>
          <a:xfrm>
            <a:off x="1428750" y="4810125"/>
            <a:ext cx="9334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4028"/>
          </a:bodyPr>
          <a:lstStyle/>
          <a:p>
            <a:pPr algn="ctr">
              <a:defRPr sz="180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La performance individuale non è separabile dal sistema organizzativo in cui viene prodotta.</a:t>
            </a:r>
          </a:p>
        </p:txBody>
      </p:sp>
    </p:spTree>
    <p:extLst>
      <p:ext uri="{BB962C8B-B14F-4D97-AF65-F5344CB8AC3E}">
        <p14:creationId xmlns:p14="http://schemas.microsoft.com/office/powerpoint/2010/main" val="596538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tangolo 28">
            <a:extLst>
              <a:ext uri="{FF2B5EF4-FFF2-40B4-BE49-F238E27FC236}">
                <a16:creationId xmlns:a16="http://schemas.microsoft.com/office/drawing/2014/main" id="{EBE42908-5BFC-47D3-8126-BCF527DBEE2C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PERFORMANCE MANAGEMENT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98C7CFB-BB1D-4825-BC38-DCC808662210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Metodi di valutazione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BC1B288-6024-49C3-9840-42188E0B2B79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3B25B0B-8F47-413B-B3CC-DC78ACFC7402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B89BE2A-4508-4BC4-A6FC-C4C7A59AF274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3AD5691-82BF-4C37-B4E9-A3316527CDFB}"/>
              </a:ext>
            </a:extLst>
          </p:cNvPr>
          <p:cNvSpPr>
            <a:spLocks noGrp="1"/>
          </p:cNvSpPr>
          <p:nvPr/>
        </p:nvSpPr>
        <p:spPr>
          <a:xfrm>
            <a:off x="762000" y="1524000"/>
            <a:ext cx="2667000" cy="342900"/>
          </a:xfrm>
          <a:prstGeom prst="rect">
            <a:avLst/>
          </a:prstGeom>
          <a:solidFill>
            <a:srgbClr val="16324F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Metodo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558F9F5-4E36-4DA0-9448-911F76B58465}"/>
              </a:ext>
            </a:extLst>
          </p:cNvPr>
          <p:cNvSpPr>
            <a:spLocks noGrp="1"/>
          </p:cNvSpPr>
          <p:nvPr/>
        </p:nvSpPr>
        <p:spPr>
          <a:xfrm>
            <a:off x="3429000" y="1524000"/>
            <a:ext cx="3714750" cy="342900"/>
          </a:xfrm>
          <a:prstGeom prst="rect">
            <a:avLst/>
          </a:prstGeom>
          <a:solidFill>
            <a:srgbClr val="16324F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Punto di forza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DBDBD41-E354-42B2-9A97-66F2633D2737}"/>
              </a:ext>
            </a:extLst>
          </p:cNvPr>
          <p:cNvSpPr>
            <a:spLocks noGrp="1"/>
          </p:cNvSpPr>
          <p:nvPr/>
        </p:nvSpPr>
        <p:spPr>
          <a:xfrm>
            <a:off x="7143750" y="1524000"/>
            <a:ext cx="4286250" cy="342900"/>
          </a:xfrm>
          <a:prstGeom prst="rect">
            <a:avLst/>
          </a:prstGeom>
          <a:solidFill>
            <a:srgbClr val="16324F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Attenzione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8BA636F-8D8F-4B8C-98A3-5DB053D41F80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10668000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2FCB3A2-D30D-4E2D-864A-16A759E118BF}"/>
              </a:ext>
            </a:extLst>
          </p:cNvPr>
          <p:cNvSpPr>
            <a:spLocks noGrp="1"/>
          </p:cNvSpPr>
          <p:nvPr/>
        </p:nvSpPr>
        <p:spPr>
          <a:xfrm>
            <a:off x="904875" y="1952625"/>
            <a:ext cx="23812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Scale e checklist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81F1DDF-7EA7-46E9-B414-3157251A5C10}"/>
              </a:ext>
            </a:extLst>
          </p:cNvPr>
          <p:cNvSpPr>
            <a:spLocks noGrp="1"/>
          </p:cNvSpPr>
          <p:nvPr/>
        </p:nvSpPr>
        <p:spPr>
          <a:xfrm>
            <a:off x="3571875" y="1952625"/>
            <a:ext cx="338137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semplici, comparabili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77031E8-364F-41BB-B870-8D75CCAB50A6}"/>
              </a:ext>
            </a:extLst>
          </p:cNvPr>
          <p:cNvSpPr>
            <a:spLocks noGrp="1"/>
          </p:cNvSpPr>
          <p:nvPr/>
        </p:nvSpPr>
        <p:spPr>
          <a:xfrm>
            <a:off x="7286625" y="1952625"/>
            <a:ext cx="395287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riduzione della complessità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9F5FF31-DA20-4AC1-99BC-8998E5BCE502}"/>
              </a:ext>
            </a:extLst>
          </p:cNvPr>
          <p:cNvSpPr>
            <a:spLocks noGrp="1"/>
          </p:cNvSpPr>
          <p:nvPr/>
        </p:nvSpPr>
        <p:spPr>
          <a:xfrm>
            <a:off x="762000" y="2628900"/>
            <a:ext cx="10668000" cy="647700"/>
          </a:xfrm>
          <a:prstGeom prst="rect">
            <a:avLst/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32EFDD2-C02A-4849-85D6-A9D6A28C30B3}"/>
              </a:ext>
            </a:extLst>
          </p:cNvPr>
          <p:cNvSpPr>
            <a:spLocks noGrp="1"/>
          </p:cNvSpPr>
          <p:nvPr/>
        </p:nvSpPr>
        <p:spPr>
          <a:xfrm>
            <a:off x="904875" y="2676525"/>
            <a:ext cx="23812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MBO / obiettivi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02AD191-C969-43B0-A582-72E7ABBCF1C6}"/>
              </a:ext>
            </a:extLst>
          </p:cNvPr>
          <p:cNvSpPr>
            <a:spLocks noGrp="1"/>
          </p:cNvSpPr>
          <p:nvPr/>
        </p:nvSpPr>
        <p:spPr>
          <a:xfrm>
            <a:off x="3571875" y="2676525"/>
            <a:ext cx="338137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orientamento ai risultati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DBD0228-67A4-44BB-AF05-9819CC556C31}"/>
              </a:ext>
            </a:extLst>
          </p:cNvPr>
          <p:cNvSpPr>
            <a:spLocks noGrp="1"/>
          </p:cNvSpPr>
          <p:nvPr/>
        </p:nvSpPr>
        <p:spPr>
          <a:xfrm>
            <a:off x="7286625" y="2676525"/>
            <a:ext cx="395287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trascura processi e contesto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FCCCD59-A7A4-4727-8B8D-585299ABAECE}"/>
              </a:ext>
            </a:extLst>
          </p:cNvPr>
          <p:cNvSpPr>
            <a:spLocks noGrp="1"/>
          </p:cNvSpPr>
          <p:nvPr/>
        </p:nvSpPr>
        <p:spPr>
          <a:xfrm>
            <a:off x="762000" y="3352800"/>
            <a:ext cx="10668000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712DC68-D217-4125-B56D-34548F708B1E}"/>
              </a:ext>
            </a:extLst>
          </p:cNvPr>
          <p:cNvSpPr>
            <a:spLocks noGrp="1"/>
          </p:cNvSpPr>
          <p:nvPr/>
        </p:nvSpPr>
        <p:spPr>
          <a:xfrm>
            <a:off x="904875" y="3400425"/>
            <a:ext cx="23812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BARS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8E56041-E08B-41BD-B9EA-17025F52AC5A}"/>
              </a:ext>
            </a:extLst>
          </p:cNvPr>
          <p:cNvSpPr>
            <a:spLocks noGrp="1"/>
          </p:cNvSpPr>
          <p:nvPr/>
        </p:nvSpPr>
        <p:spPr>
          <a:xfrm>
            <a:off x="3571875" y="3400425"/>
            <a:ext cx="338137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comportamenti osservabili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B227FA3-C0D9-4F6F-B504-DF33423729DB}"/>
              </a:ext>
            </a:extLst>
          </p:cNvPr>
          <p:cNvSpPr>
            <a:spLocks noGrp="1"/>
          </p:cNvSpPr>
          <p:nvPr/>
        </p:nvSpPr>
        <p:spPr>
          <a:xfrm>
            <a:off x="7286625" y="3400425"/>
            <a:ext cx="395287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costruzione impegnativa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B20AB27A-85C2-4EB3-A27C-343DE2A445E2}"/>
              </a:ext>
            </a:extLst>
          </p:cNvPr>
          <p:cNvSpPr>
            <a:spLocks noGrp="1"/>
          </p:cNvSpPr>
          <p:nvPr/>
        </p:nvSpPr>
        <p:spPr>
          <a:xfrm>
            <a:off x="762000" y="4076700"/>
            <a:ext cx="10668000" cy="647700"/>
          </a:xfrm>
          <a:prstGeom prst="rect">
            <a:avLst/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BA350058-0563-4BFD-ACF0-DCF5BCCA9E3C}"/>
              </a:ext>
            </a:extLst>
          </p:cNvPr>
          <p:cNvSpPr>
            <a:spLocks noGrp="1"/>
          </p:cNvSpPr>
          <p:nvPr/>
        </p:nvSpPr>
        <p:spPr>
          <a:xfrm>
            <a:off x="904875" y="4124325"/>
            <a:ext cx="23812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360 gradi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8C87E356-06E8-41E3-BC66-228C550BBDC6}"/>
              </a:ext>
            </a:extLst>
          </p:cNvPr>
          <p:cNvSpPr>
            <a:spLocks noGrp="1"/>
          </p:cNvSpPr>
          <p:nvPr/>
        </p:nvSpPr>
        <p:spPr>
          <a:xfrm>
            <a:off x="3571875" y="4124325"/>
            <a:ext cx="338137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pluralità di prospettive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9671837C-294D-4A76-A410-F70D62EAA952}"/>
              </a:ext>
            </a:extLst>
          </p:cNvPr>
          <p:cNvSpPr>
            <a:spLocks noGrp="1"/>
          </p:cNvSpPr>
          <p:nvPr/>
        </p:nvSpPr>
        <p:spPr>
          <a:xfrm>
            <a:off x="7286625" y="4124325"/>
            <a:ext cx="395287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anonimato e qualità dei feedback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3F035832-6AFE-46BE-9D2F-DD5BDFAE028C}"/>
              </a:ext>
            </a:extLst>
          </p:cNvPr>
          <p:cNvSpPr>
            <a:spLocks noGrp="1"/>
          </p:cNvSpPr>
          <p:nvPr/>
        </p:nvSpPr>
        <p:spPr>
          <a:xfrm>
            <a:off x="762000" y="4800600"/>
            <a:ext cx="10668000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564A1871-8432-4130-8C81-E35E9E20EBD7}"/>
              </a:ext>
            </a:extLst>
          </p:cNvPr>
          <p:cNvSpPr>
            <a:spLocks noGrp="1"/>
          </p:cNvSpPr>
          <p:nvPr/>
        </p:nvSpPr>
        <p:spPr>
          <a:xfrm>
            <a:off x="904875" y="4848225"/>
            <a:ext cx="23812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Valutazione per progetti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5F175BC4-0618-44F9-B293-F475CEB4B1E9}"/>
              </a:ext>
            </a:extLst>
          </p:cNvPr>
          <p:cNvSpPr>
            <a:spLocks noGrp="1"/>
          </p:cNvSpPr>
          <p:nvPr/>
        </p:nvSpPr>
        <p:spPr>
          <a:xfrm>
            <a:off x="3571875" y="4848225"/>
            <a:ext cx="338137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adatta a lavoro agile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D3680047-A5C7-4A8B-A73F-A142FEDAC87A}"/>
              </a:ext>
            </a:extLst>
          </p:cNvPr>
          <p:cNvSpPr>
            <a:spLocks noGrp="1"/>
          </p:cNvSpPr>
          <p:nvPr/>
        </p:nvSpPr>
        <p:spPr>
          <a:xfrm>
            <a:off x="7286625" y="4848225"/>
            <a:ext cx="395287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attribuzione dei contributi</a:t>
            </a:r>
          </a:p>
        </p:txBody>
      </p:sp>
    </p:spTree>
    <p:extLst>
      <p:ext uri="{BB962C8B-B14F-4D97-AF65-F5344CB8AC3E}">
        <p14:creationId xmlns:p14="http://schemas.microsoft.com/office/powerpoint/2010/main" val="778321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27E3A2E9-7769-4740-8D05-FF829E285273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PERFORMANCE MANAGEMENT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377A927-28AE-41A2-9FD0-91A81838A89B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Feedback efficace e conversazioni difficili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210A832-A5F4-4C7A-8098-EEE3D9FED297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F35F426-2727-4DF9-8584-1B10188BDCA8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62692EA-F09C-40D6-B5CE-5CA61289FAAA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EF96E5EB-7445-4A7A-BA26-681B2178A9FE}"/>
              </a:ext>
            </a:extLst>
          </p:cNvPr>
          <p:cNvSpPr>
            <a:spLocks noGrp="1"/>
          </p:cNvSpPr>
          <p:nvPr/>
        </p:nvSpPr>
        <p:spPr>
          <a:xfrm>
            <a:off x="857250" y="1619250"/>
            <a:ext cx="4762500" cy="3000375"/>
          </a:xfrm>
          <a:prstGeom prst="roundRect">
            <a:avLst>
              <a:gd name="adj" fmla="val 2540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31AC002B-6B85-4DE2-AF26-2C94D8C36696}"/>
              </a:ext>
            </a:extLst>
          </p:cNvPr>
          <p:cNvSpPr>
            <a:spLocks noGrp="1"/>
          </p:cNvSpPr>
          <p:nvPr/>
        </p:nvSpPr>
        <p:spPr>
          <a:xfrm>
            <a:off x="857250" y="1619250"/>
            <a:ext cx="76200" cy="3000375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D1E6711-49A8-49F0-9ADC-8B196D3E7AB2}"/>
              </a:ext>
            </a:extLst>
          </p:cNvPr>
          <p:cNvSpPr>
            <a:spLocks noGrp="1"/>
          </p:cNvSpPr>
          <p:nvPr/>
        </p:nvSpPr>
        <p:spPr>
          <a:xfrm>
            <a:off x="1085850" y="1790700"/>
            <a:ext cx="43624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Struttura della conversazione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667A699-79F7-4CB7-8E21-948E0A1DB1AF}"/>
              </a:ext>
            </a:extLst>
          </p:cNvPr>
          <p:cNvSpPr>
            <a:spLocks noGrp="1"/>
          </p:cNvSpPr>
          <p:nvPr/>
        </p:nvSpPr>
        <p:spPr>
          <a:xfrm>
            <a:off x="1085850" y="2171700"/>
            <a:ext cx="4362450" cy="2314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1. Evidenza osservabile</a:t>
            </a:r>
          </a:p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2. Effetto sul lavoro o sul team</a:t>
            </a:r>
          </a:p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3. Ascolto della prospettiva della persona</a:t>
            </a:r>
          </a:p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4. Accordo su azione e follow-up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3C61B079-233D-4761-81BF-BC8D36931C94}"/>
              </a:ext>
            </a:extLst>
          </p:cNvPr>
          <p:cNvSpPr>
            <a:spLocks noGrp="1"/>
          </p:cNvSpPr>
          <p:nvPr/>
        </p:nvSpPr>
        <p:spPr>
          <a:xfrm>
            <a:off x="6572250" y="1619250"/>
            <a:ext cx="4762500" cy="3000375"/>
          </a:xfrm>
          <a:prstGeom prst="roundRect">
            <a:avLst>
              <a:gd name="adj" fmla="val 2540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224CE44B-DEC3-41C7-9150-D5974D59CE04}"/>
              </a:ext>
            </a:extLst>
          </p:cNvPr>
          <p:cNvSpPr>
            <a:spLocks noGrp="1"/>
          </p:cNvSpPr>
          <p:nvPr/>
        </p:nvSpPr>
        <p:spPr>
          <a:xfrm>
            <a:off x="6572250" y="1619250"/>
            <a:ext cx="76200" cy="3000375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D1C20C5-DE33-4E0A-A6D3-00B56D281D86}"/>
              </a:ext>
            </a:extLst>
          </p:cNvPr>
          <p:cNvSpPr>
            <a:spLocks noGrp="1"/>
          </p:cNvSpPr>
          <p:nvPr/>
        </p:nvSpPr>
        <p:spPr>
          <a:xfrm>
            <a:off x="6800850" y="1790700"/>
            <a:ext cx="43624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Condizioni relazionali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8102F22-4012-437C-BA5D-F5D3C368778B}"/>
              </a:ext>
            </a:extLst>
          </p:cNvPr>
          <p:cNvSpPr>
            <a:spLocks noGrp="1"/>
          </p:cNvSpPr>
          <p:nvPr/>
        </p:nvSpPr>
        <p:spPr>
          <a:xfrm>
            <a:off x="6800850" y="2171700"/>
            <a:ext cx="4362450" cy="2314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Specificità e tempestività</a:t>
            </a:r>
          </a:p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Possibilità di replica</a:t>
            </a:r>
          </a:p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Orientamento al miglioramento</a:t>
            </a:r>
          </a:p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Coerenza tra parole e decisioni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885FDA3-E655-49D0-B792-F97A813FEBF2}"/>
              </a:ext>
            </a:extLst>
          </p:cNvPr>
          <p:cNvSpPr>
            <a:spLocks noGrp="1"/>
          </p:cNvSpPr>
          <p:nvPr/>
        </p:nvSpPr>
        <p:spPr>
          <a:xfrm>
            <a:off x="1524000" y="5191125"/>
            <a:ext cx="91440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3593"/>
          </a:bodyPr>
          <a:lstStyle/>
          <a:p>
            <a:pPr algn="ctr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Il feedback produce apprendimento quando mantiene insieme chiarezza e riconoscimento.</a:t>
            </a:r>
          </a:p>
        </p:txBody>
      </p:sp>
    </p:spTree>
    <p:extLst>
      <p:ext uri="{BB962C8B-B14F-4D97-AF65-F5344CB8AC3E}">
        <p14:creationId xmlns:p14="http://schemas.microsoft.com/office/powerpoint/2010/main" val="1134727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tangolo 29">
            <a:extLst>
              <a:ext uri="{FF2B5EF4-FFF2-40B4-BE49-F238E27FC236}">
                <a16:creationId xmlns:a16="http://schemas.microsoft.com/office/drawing/2014/main" id="{0D665F47-B477-4EBE-89B7-970E80EB9721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PERFORMANCE MANAGEMENT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B146B5D-B87A-4E05-BB33-1A283A8DE67C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Errori e distorsioni di giudizio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C26FDF3-8D4F-4E32-AEAC-B90826E77E48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5471172-9D91-41B4-8B35-CF108CD616DD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CD8A902-D782-48F9-B742-4F9B227BF704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C1BE5C70-3C62-4CE0-907B-E3754E84B53B}"/>
              </a:ext>
            </a:extLst>
          </p:cNvPr>
          <p:cNvSpPr>
            <a:spLocks noGrp="1"/>
          </p:cNvSpPr>
          <p:nvPr/>
        </p:nvSpPr>
        <p:spPr>
          <a:xfrm>
            <a:off x="666750" y="1476375"/>
            <a:ext cx="3524250" cy="1619250"/>
          </a:xfrm>
          <a:prstGeom prst="roundRect">
            <a:avLst>
              <a:gd name="adj" fmla="val 470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EF78220-9987-4892-A693-3B46D05356D2}"/>
              </a:ext>
            </a:extLst>
          </p:cNvPr>
          <p:cNvSpPr>
            <a:spLocks noGrp="1"/>
          </p:cNvSpPr>
          <p:nvPr/>
        </p:nvSpPr>
        <p:spPr>
          <a:xfrm>
            <a:off x="666750" y="1476375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76124FF-D2A5-438B-9C11-6E5845426EAB}"/>
              </a:ext>
            </a:extLst>
          </p:cNvPr>
          <p:cNvSpPr>
            <a:spLocks noGrp="1"/>
          </p:cNvSpPr>
          <p:nvPr/>
        </p:nvSpPr>
        <p:spPr>
          <a:xfrm>
            <a:off x="895350" y="1647825"/>
            <a:ext cx="3124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Halo effect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314CD06-B952-4FE9-8E4D-6C1D93FBC8B5}"/>
              </a:ext>
            </a:extLst>
          </p:cNvPr>
          <p:cNvSpPr>
            <a:spLocks noGrp="1"/>
          </p:cNvSpPr>
          <p:nvPr/>
        </p:nvSpPr>
        <p:spPr>
          <a:xfrm>
            <a:off x="895350" y="2028825"/>
            <a:ext cx="312420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un tratto influenza l’intero giudizio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F662D9A7-5E6B-4391-A495-9347F05F2B1A}"/>
              </a:ext>
            </a:extLst>
          </p:cNvPr>
          <p:cNvSpPr>
            <a:spLocks noGrp="1"/>
          </p:cNvSpPr>
          <p:nvPr/>
        </p:nvSpPr>
        <p:spPr>
          <a:xfrm>
            <a:off x="4524375" y="1476375"/>
            <a:ext cx="3524250" cy="1619250"/>
          </a:xfrm>
          <a:prstGeom prst="roundRect">
            <a:avLst>
              <a:gd name="adj" fmla="val 470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CC26F391-6E13-4339-A46E-FC0AB3CE32E7}"/>
              </a:ext>
            </a:extLst>
          </p:cNvPr>
          <p:cNvSpPr>
            <a:spLocks noGrp="1"/>
          </p:cNvSpPr>
          <p:nvPr/>
        </p:nvSpPr>
        <p:spPr>
          <a:xfrm>
            <a:off x="4524375" y="1476375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7CAA906-844B-4606-BA97-5C745E0F736C}"/>
              </a:ext>
            </a:extLst>
          </p:cNvPr>
          <p:cNvSpPr>
            <a:spLocks noGrp="1"/>
          </p:cNvSpPr>
          <p:nvPr/>
        </p:nvSpPr>
        <p:spPr>
          <a:xfrm>
            <a:off x="4752975" y="1647825"/>
            <a:ext cx="3124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Recency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A040F48-CFDB-4C36-BD80-86EFCA662175}"/>
              </a:ext>
            </a:extLst>
          </p:cNvPr>
          <p:cNvSpPr>
            <a:spLocks noGrp="1"/>
          </p:cNvSpPr>
          <p:nvPr/>
        </p:nvSpPr>
        <p:spPr>
          <a:xfrm>
            <a:off x="4752975" y="2028825"/>
            <a:ext cx="312420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pesano troppo gli eventi recenti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97FBC4EE-93EE-4BE9-B5DC-5081EAC3B673}"/>
              </a:ext>
            </a:extLst>
          </p:cNvPr>
          <p:cNvSpPr>
            <a:spLocks noGrp="1"/>
          </p:cNvSpPr>
          <p:nvPr/>
        </p:nvSpPr>
        <p:spPr>
          <a:xfrm>
            <a:off x="8382000" y="1476375"/>
            <a:ext cx="3524250" cy="1619250"/>
          </a:xfrm>
          <a:prstGeom prst="roundRect">
            <a:avLst>
              <a:gd name="adj" fmla="val 470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F92F5D54-DE6D-4E6F-8629-FECCE123CEA2}"/>
              </a:ext>
            </a:extLst>
          </p:cNvPr>
          <p:cNvSpPr>
            <a:spLocks noGrp="1"/>
          </p:cNvSpPr>
          <p:nvPr/>
        </p:nvSpPr>
        <p:spPr>
          <a:xfrm>
            <a:off x="8382000" y="1476375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7DDCF1F-AEC0-41A7-8613-7C1AE206C3D2}"/>
              </a:ext>
            </a:extLst>
          </p:cNvPr>
          <p:cNvSpPr>
            <a:spLocks noGrp="1"/>
          </p:cNvSpPr>
          <p:nvPr/>
        </p:nvSpPr>
        <p:spPr>
          <a:xfrm>
            <a:off x="8610600" y="1647825"/>
            <a:ext cx="3124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Somiglianza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01B815B-A521-4CD8-A725-E6425471E26B}"/>
              </a:ext>
            </a:extLst>
          </p:cNvPr>
          <p:cNvSpPr>
            <a:spLocks noGrp="1"/>
          </p:cNvSpPr>
          <p:nvPr/>
        </p:nvSpPr>
        <p:spPr>
          <a:xfrm>
            <a:off x="8610600" y="2028825"/>
            <a:ext cx="312420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si premia chi assomiglia al valutatore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FD35B391-4749-446D-B6DE-54C523496867}"/>
              </a:ext>
            </a:extLst>
          </p:cNvPr>
          <p:cNvSpPr>
            <a:spLocks noGrp="1"/>
          </p:cNvSpPr>
          <p:nvPr/>
        </p:nvSpPr>
        <p:spPr>
          <a:xfrm>
            <a:off x="666750" y="3524250"/>
            <a:ext cx="3524250" cy="1619250"/>
          </a:xfrm>
          <a:prstGeom prst="roundRect">
            <a:avLst>
              <a:gd name="adj" fmla="val 470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B95E9845-F8D2-4985-85C9-F7E98A34D0CD}"/>
              </a:ext>
            </a:extLst>
          </p:cNvPr>
          <p:cNvSpPr>
            <a:spLocks noGrp="1"/>
          </p:cNvSpPr>
          <p:nvPr/>
        </p:nvSpPr>
        <p:spPr>
          <a:xfrm>
            <a:off x="666750" y="3524250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79E4C7C-4F0F-46B0-A49C-05B2217C4DD0}"/>
              </a:ext>
            </a:extLst>
          </p:cNvPr>
          <p:cNvSpPr>
            <a:spLocks noGrp="1"/>
          </p:cNvSpPr>
          <p:nvPr/>
        </p:nvSpPr>
        <p:spPr>
          <a:xfrm>
            <a:off x="895350" y="3695700"/>
            <a:ext cx="3124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Centralità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B6570AF9-1B65-4329-AC6D-1C0309622387}"/>
              </a:ext>
            </a:extLst>
          </p:cNvPr>
          <p:cNvSpPr>
            <a:spLocks noGrp="1"/>
          </p:cNvSpPr>
          <p:nvPr/>
        </p:nvSpPr>
        <p:spPr>
          <a:xfrm>
            <a:off x="895350" y="4076700"/>
            <a:ext cx="312420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si evitano giudizi distintivi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BF29FE4C-C7D3-4A80-8FB7-97E7FA6381C3}"/>
              </a:ext>
            </a:extLst>
          </p:cNvPr>
          <p:cNvSpPr>
            <a:spLocks noGrp="1"/>
          </p:cNvSpPr>
          <p:nvPr/>
        </p:nvSpPr>
        <p:spPr>
          <a:xfrm>
            <a:off x="4524375" y="3524250"/>
            <a:ext cx="3524250" cy="1619250"/>
          </a:xfrm>
          <a:prstGeom prst="roundRect">
            <a:avLst>
              <a:gd name="adj" fmla="val 470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80B8A00E-C8C3-47C6-9469-E7AFEC8CF8F6}"/>
              </a:ext>
            </a:extLst>
          </p:cNvPr>
          <p:cNvSpPr>
            <a:spLocks noGrp="1"/>
          </p:cNvSpPr>
          <p:nvPr/>
        </p:nvSpPr>
        <p:spPr>
          <a:xfrm>
            <a:off x="4524375" y="3524250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A643E35C-BDA5-4670-BFE4-45A3124080A7}"/>
              </a:ext>
            </a:extLst>
          </p:cNvPr>
          <p:cNvSpPr>
            <a:spLocks noGrp="1"/>
          </p:cNvSpPr>
          <p:nvPr/>
        </p:nvSpPr>
        <p:spPr>
          <a:xfrm>
            <a:off x="4752975" y="3695700"/>
            <a:ext cx="3124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Conferma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47E59959-5044-486D-B8C4-3BFADF53EFEC}"/>
              </a:ext>
            </a:extLst>
          </p:cNvPr>
          <p:cNvSpPr>
            <a:spLocks noGrp="1"/>
          </p:cNvSpPr>
          <p:nvPr/>
        </p:nvSpPr>
        <p:spPr>
          <a:xfrm>
            <a:off x="4752975" y="4076700"/>
            <a:ext cx="312420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si cercano evidenze coerenti con l’idea iniziale</a:t>
            </a: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5B68BC71-6A93-4C6E-9123-E995308356F8}"/>
              </a:ext>
            </a:extLst>
          </p:cNvPr>
          <p:cNvSpPr>
            <a:spLocks noGrp="1"/>
          </p:cNvSpPr>
          <p:nvPr/>
        </p:nvSpPr>
        <p:spPr>
          <a:xfrm>
            <a:off x="8382000" y="3524250"/>
            <a:ext cx="3524250" cy="1619250"/>
          </a:xfrm>
          <a:prstGeom prst="roundRect">
            <a:avLst>
              <a:gd name="adj" fmla="val 470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8A255CAD-0505-460A-911B-F7D3CC03376B}"/>
              </a:ext>
            </a:extLst>
          </p:cNvPr>
          <p:cNvSpPr>
            <a:spLocks noGrp="1"/>
          </p:cNvSpPr>
          <p:nvPr/>
        </p:nvSpPr>
        <p:spPr>
          <a:xfrm>
            <a:off x="8382000" y="3524250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C57C0DCF-5C17-4CA4-A322-FC46AEBDEA51}"/>
              </a:ext>
            </a:extLst>
          </p:cNvPr>
          <p:cNvSpPr>
            <a:spLocks noGrp="1"/>
          </p:cNvSpPr>
          <p:nvPr/>
        </p:nvSpPr>
        <p:spPr>
          <a:xfrm>
            <a:off x="8610600" y="3695700"/>
            <a:ext cx="3124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Pregiudizi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D7DE760F-542B-4AE1-9DFE-CE2E9B3644B9}"/>
              </a:ext>
            </a:extLst>
          </p:cNvPr>
          <p:cNvSpPr>
            <a:spLocks noGrp="1"/>
          </p:cNvSpPr>
          <p:nvPr/>
        </p:nvSpPr>
        <p:spPr>
          <a:xfrm>
            <a:off x="8610600" y="4076700"/>
            <a:ext cx="312420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genere, età, origine o disabilità influenzano la lettura</a:t>
            </a:r>
          </a:p>
        </p:txBody>
      </p:sp>
    </p:spTree>
    <p:extLst>
      <p:ext uri="{BB962C8B-B14F-4D97-AF65-F5344CB8AC3E}">
        <p14:creationId xmlns:p14="http://schemas.microsoft.com/office/powerpoint/2010/main" val="1847438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11FDC74B-76A8-456C-9540-32F6A0376F02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DATI E INNOVAZIONE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BBD6F8E-27B3-42B5-AFBD-03DB00FA6C16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Performance management digitale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17E1F7D-7D2A-4E3D-824E-01088F3A6D6E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158B35BC-02BB-431B-9783-9A6C05A127B3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041448D-093F-4A29-8FB6-5C94E68361FA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E1A9B36-9A46-40A8-979A-A4D739E72A66}"/>
              </a:ext>
            </a:extLst>
          </p:cNvPr>
          <p:cNvSpPr>
            <a:spLocks noGrp="1"/>
          </p:cNvSpPr>
          <p:nvPr/>
        </p:nvSpPr>
        <p:spPr>
          <a:xfrm>
            <a:off x="857250" y="1619250"/>
            <a:ext cx="4667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Possibilità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11339BB-EEFD-476E-851F-97691B078986}"/>
              </a:ext>
            </a:extLst>
          </p:cNvPr>
          <p:cNvSpPr>
            <a:spLocks noGrp="1"/>
          </p:cNvSpPr>
          <p:nvPr/>
        </p:nvSpPr>
        <p:spPr>
          <a:xfrm>
            <a:off x="857250" y="2095500"/>
            <a:ext cx="4667250" cy="3143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raccolta continua di evidenze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dashboard e alert per il follow-up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integrazione con learning e workforce planning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analisi di pattern organizzativi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C427D2C-44DA-4FE6-8DF0-D6667E4508D0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19050" cy="37147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54AA550-5288-4BA3-A73F-529CCE306537}"/>
              </a:ext>
            </a:extLst>
          </p:cNvPr>
          <p:cNvSpPr>
            <a:spLocks noGrp="1"/>
          </p:cNvSpPr>
          <p:nvPr/>
        </p:nvSpPr>
        <p:spPr>
          <a:xfrm>
            <a:off x="6667500" y="1619250"/>
            <a:ext cx="4667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E76F51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76F51"/>
                </a:solidFill>
                <a:latin typeface="DejaVu Sans"/>
                <a:ea typeface="DejaVu Sans"/>
                <a:cs typeface="DejaVu Sans"/>
              </a:rPr>
              <a:t>Rischi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896590D-9F5D-4834-9B95-6B251AF9DCED}"/>
              </a:ext>
            </a:extLst>
          </p:cNvPr>
          <p:cNvSpPr>
            <a:spLocks noGrp="1"/>
          </p:cNvSpPr>
          <p:nvPr/>
        </p:nvSpPr>
        <p:spPr>
          <a:xfrm>
            <a:off x="6667500" y="2095500"/>
            <a:ext cx="4667250" cy="3143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sorveglianza e perdita di fiducia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indicatori decontestualizzati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opacità dei modelli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automazione di disuguaglianze pregresse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9B9411E-250C-4160-AF5A-92DCF80B6A73}"/>
              </a:ext>
            </a:extLst>
          </p:cNvPr>
          <p:cNvSpPr>
            <a:spLocks noGrp="1"/>
          </p:cNvSpPr>
          <p:nvPr/>
        </p:nvSpPr>
        <p:spPr>
          <a:xfrm>
            <a:off x="809625" y="5572125"/>
            <a:ext cx="17145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E76F51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E76F51"/>
                </a:solidFill>
                <a:latin typeface="DejaVu Sans"/>
                <a:ea typeface="DejaVu Sans"/>
                <a:cs typeface="DejaVu Sans"/>
              </a:rPr>
              <a:t>Domanda guida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8DF1D0E-8457-4B18-986A-189AD60D26B4}"/>
              </a:ext>
            </a:extLst>
          </p:cNvPr>
          <p:cNvSpPr>
            <a:spLocks noGrp="1"/>
          </p:cNvSpPr>
          <p:nvPr/>
        </p:nvSpPr>
        <p:spPr>
          <a:xfrm>
            <a:off x="2476500" y="5524500"/>
            <a:ext cx="8572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il dato descrive il lavoro o soltanto ciò che il sistema riesce a registrare?</a:t>
            </a:r>
          </a:p>
        </p:txBody>
      </p:sp>
    </p:spTree>
    <p:extLst>
      <p:ext uri="{BB962C8B-B14F-4D97-AF65-F5344CB8AC3E}">
        <p14:creationId xmlns:p14="http://schemas.microsoft.com/office/powerpoint/2010/main" val="1089340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8A80E654-3EF1-4976-9823-B5BC2EDFF78B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DATI E INNOVAZIONE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BD90846-805E-4364-9BA2-8106E7A548CE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AI nella valutazione delle performance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A309803-BE48-426B-A1AF-E0565EAC0CAB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15E71263-BE1B-4B7A-BF20-4FC1EC91CC62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ECFFE36-B855-428E-A711-36ADA135F28C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DF2C3E7B-C7B0-4F71-9531-CCBDD9945975}"/>
              </a:ext>
            </a:extLst>
          </p:cNvPr>
          <p:cNvSpPr>
            <a:spLocks noGrp="1"/>
          </p:cNvSpPr>
          <p:nvPr/>
        </p:nvSpPr>
        <p:spPr>
          <a:xfrm>
            <a:off x="552450" y="1809750"/>
            <a:ext cx="2619375" cy="1952625"/>
          </a:xfrm>
          <a:prstGeom prst="roundRect">
            <a:avLst>
              <a:gd name="adj" fmla="val 3902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33AB11D3-F518-4F38-9B29-482D4DD69DC8}"/>
              </a:ext>
            </a:extLst>
          </p:cNvPr>
          <p:cNvSpPr>
            <a:spLocks noGrp="1"/>
          </p:cNvSpPr>
          <p:nvPr/>
        </p:nvSpPr>
        <p:spPr>
          <a:xfrm>
            <a:off x="552450" y="1809750"/>
            <a:ext cx="76200" cy="1952625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3B0806A-E5A5-48D9-A50D-56A68080790D}"/>
              </a:ext>
            </a:extLst>
          </p:cNvPr>
          <p:cNvSpPr>
            <a:spLocks noGrp="1"/>
          </p:cNvSpPr>
          <p:nvPr/>
        </p:nvSpPr>
        <p:spPr>
          <a:xfrm>
            <a:off x="781050" y="1981200"/>
            <a:ext cx="22193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Input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A602588-06B4-42E3-AD1F-AC56396C7603}"/>
              </a:ext>
            </a:extLst>
          </p:cNvPr>
          <p:cNvSpPr>
            <a:spLocks noGrp="1"/>
          </p:cNvSpPr>
          <p:nvPr/>
        </p:nvSpPr>
        <p:spPr>
          <a:xfrm>
            <a:off x="781050" y="2362200"/>
            <a:ext cx="2219325" cy="1266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dati di attività, obiettivi, feedback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C2AD4333-8B74-435B-A299-830EC0DFFD61}"/>
              </a:ext>
            </a:extLst>
          </p:cNvPr>
          <p:cNvSpPr>
            <a:spLocks noGrp="1"/>
          </p:cNvSpPr>
          <p:nvPr/>
        </p:nvSpPr>
        <p:spPr>
          <a:xfrm>
            <a:off x="3457575" y="1809750"/>
            <a:ext cx="2619375" cy="1952625"/>
          </a:xfrm>
          <a:prstGeom prst="roundRect">
            <a:avLst>
              <a:gd name="adj" fmla="val 3902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4E6B2CED-E0EC-4227-BE12-D55452B9A41F}"/>
              </a:ext>
            </a:extLst>
          </p:cNvPr>
          <p:cNvSpPr>
            <a:spLocks noGrp="1"/>
          </p:cNvSpPr>
          <p:nvPr/>
        </p:nvSpPr>
        <p:spPr>
          <a:xfrm>
            <a:off x="3457575" y="1809750"/>
            <a:ext cx="76200" cy="1952625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2ADA0F0-96E3-4361-9CC0-48BF31F671D8}"/>
              </a:ext>
            </a:extLst>
          </p:cNvPr>
          <p:cNvSpPr>
            <a:spLocks noGrp="1"/>
          </p:cNvSpPr>
          <p:nvPr/>
        </p:nvSpPr>
        <p:spPr>
          <a:xfrm>
            <a:off x="3686175" y="1981200"/>
            <a:ext cx="22193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Modello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891D5CB-27BF-4D2F-BC26-3D0546233FD0}"/>
              </a:ext>
            </a:extLst>
          </p:cNvPr>
          <p:cNvSpPr>
            <a:spLocks noGrp="1"/>
          </p:cNvSpPr>
          <p:nvPr/>
        </p:nvSpPr>
        <p:spPr>
          <a:xfrm>
            <a:off x="3686175" y="2362200"/>
            <a:ext cx="2219325" cy="1266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classificazione, previsione, raccomandazione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E24F7B57-E2DB-4F4A-8BD2-B30C4F4C37DA}"/>
              </a:ext>
            </a:extLst>
          </p:cNvPr>
          <p:cNvSpPr>
            <a:spLocks noGrp="1"/>
          </p:cNvSpPr>
          <p:nvPr/>
        </p:nvSpPr>
        <p:spPr>
          <a:xfrm>
            <a:off x="6362700" y="1809750"/>
            <a:ext cx="2619375" cy="1952625"/>
          </a:xfrm>
          <a:prstGeom prst="roundRect">
            <a:avLst>
              <a:gd name="adj" fmla="val 3902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ECEF22FA-E8FD-4484-859E-8FA525F2D169}"/>
              </a:ext>
            </a:extLst>
          </p:cNvPr>
          <p:cNvSpPr>
            <a:spLocks noGrp="1"/>
          </p:cNvSpPr>
          <p:nvPr/>
        </p:nvSpPr>
        <p:spPr>
          <a:xfrm>
            <a:off x="6362700" y="1809750"/>
            <a:ext cx="76200" cy="1952625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51E7C77-DF9B-4567-9FF5-26BBF16F322E}"/>
              </a:ext>
            </a:extLst>
          </p:cNvPr>
          <p:cNvSpPr>
            <a:spLocks noGrp="1"/>
          </p:cNvSpPr>
          <p:nvPr/>
        </p:nvSpPr>
        <p:spPr>
          <a:xfrm>
            <a:off x="6591300" y="1981200"/>
            <a:ext cx="22193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Decisione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7D01487-0093-4722-890B-BA3632EBBAFF}"/>
              </a:ext>
            </a:extLst>
          </p:cNvPr>
          <p:cNvSpPr>
            <a:spLocks noGrp="1"/>
          </p:cNvSpPr>
          <p:nvPr/>
        </p:nvSpPr>
        <p:spPr>
          <a:xfrm>
            <a:off x="6591300" y="2362200"/>
            <a:ext cx="2219325" cy="1266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feedback, premio, sviluppo, mobilità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D737B399-27F2-462C-B1AB-2692E859EEED}"/>
              </a:ext>
            </a:extLst>
          </p:cNvPr>
          <p:cNvSpPr>
            <a:spLocks noGrp="1"/>
          </p:cNvSpPr>
          <p:nvPr/>
        </p:nvSpPr>
        <p:spPr>
          <a:xfrm>
            <a:off x="9267825" y="1809750"/>
            <a:ext cx="2619375" cy="1952625"/>
          </a:xfrm>
          <a:prstGeom prst="roundRect">
            <a:avLst>
              <a:gd name="adj" fmla="val 3902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139E938C-42BC-465D-8F84-05B3B38055E5}"/>
              </a:ext>
            </a:extLst>
          </p:cNvPr>
          <p:cNvSpPr>
            <a:spLocks noGrp="1"/>
          </p:cNvSpPr>
          <p:nvPr/>
        </p:nvSpPr>
        <p:spPr>
          <a:xfrm>
            <a:off x="9267825" y="1809750"/>
            <a:ext cx="76200" cy="1952625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C085B84-5A85-4580-8060-FA08056E0DEB}"/>
              </a:ext>
            </a:extLst>
          </p:cNvPr>
          <p:cNvSpPr>
            <a:spLocks noGrp="1"/>
          </p:cNvSpPr>
          <p:nvPr/>
        </p:nvSpPr>
        <p:spPr>
          <a:xfrm>
            <a:off x="9496425" y="1981200"/>
            <a:ext cx="22193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Controllo umano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FADC7188-33FE-401E-B27D-0E14C69C0018}"/>
              </a:ext>
            </a:extLst>
          </p:cNvPr>
          <p:cNvSpPr>
            <a:spLocks noGrp="1"/>
          </p:cNvSpPr>
          <p:nvPr/>
        </p:nvSpPr>
        <p:spPr>
          <a:xfrm>
            <a:off x="9496425" y="2362200"/>
            <a:ext cx="2219325" cy="1266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verifica, motivazione, contestazione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6BCF178E-03D0-4A1B-90AD-3DF9B9B6F32F}"/>
              </a:ext>
            </a:extLst>
          </p:cNvPr>
          <p:cNvSpPr>
            <a:spLocks noGrp="1"/>
          </p:cNvSpPr>
          <p:nvPr/>
        </p:nvSpPr>
        <p:spPr>
          <a:xfrm>
            <a:off x="1047750" y="4619625"/>
            <a:ext cx="10096500" cy="809625"/>
          </a:xfrm>
          <a:prstGeom prst="roundRect">
            <a:avLst>
              <a:gd name="adj" fmla="val 9412"/>
            </a:avLst>
          </a:prstGeom>
          <a:solidFill>
            <a:srgbClr val="F4EFE7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128B5302-8F2B-49DE-A139-69B4389D02AA}"/>
              </a:ext>
            </a:extLst>
          </p:cNvPr>
          <p:cNvSpPr>
            <a:spLocks noGrp="1"/>
          </p:cNvSpPr>
          <p:nvPr/>
        </p:nvSpPr>
        <p:spPr>
          <a:xfrm>
            <a:off x="1381125" y="4714875"/>
            <a:ext cx="94297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Principio operativo: l’AI può assistere l’analisi, ma la responsabilità della decisione resta organizzativa e manageriale.</a:t>
            </a:r>
          </a:p>
        </p:txBody>
      </p:sp>
    </p:spTree>
    <p:extLst>
      <p:ext uri="{BB962C8B-B14F-4D97-AF65-F5344CB8AC3E}">
        <p14:creationId xmlns:p14="http://schemas.microsoft.com/office/powerpoint/2010/main" val="1936271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2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E9CA5FB0-A88C-4C01-81C9-80A46FE29FB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0647336-A46B-416A-967B-5663C7F026A5}"/>
              </a:ext>
            </a:extLst>
          </p:cNvPr>
          <p:cNvSpPr>
            <a:spLocks noGrp="1"/>
          </p:cNvSpPr>
          <p:nvPr/>
        </p:nvSpPr>
        <p:spPr>
          <a:xfrm>
            <a:off x="723900" y="1143000"/>
            <a:ext cx="9525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196"/>
          </a:bodyPr>
          <a:lstStyle/>
          <a:p>
            <a:pPr algn="l">
              <a:defRPr sz="1275" b="1">
                <a:solidFill>
                  <a:srgbClr val="DCEFE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CEFED"/>
                </a:solidFill>
                <a:latin typeface="DejaVu Sans"/>
                <a:ea typeface="DejaVu Sans"/>
                <a:cs typeface="DejaVu Sans"/>
              </a:rPr>
              <a:t>PARTE II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B88CEAE-4699-4AFA-8FF0-BC489434A946}"/>
              </a:ext>
            </a:extLst>
          </p:cNvPr>
          <p:cNvSpPr>
            <a:spLocks noGrp="1"/>
          </p:cNvSpPr>
          <p:nvPr/>
        </p:nvSpPr>
        <p:spPr>
          <a:xfrm>
            <a:off x="723900" y="1619250"/>
            <a:ext cx="100965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Gestione dei talenti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3D18CE6-9C9B-42FE-AF13-59B17AF803B3}"/>
              </a:ext>
            </a:extLst>
          </p:cNvPr>
          <p:cNvSpPr>
            <a:spLocks noGrp="1"/>
          </p:cNvSpPr>
          <p:nvPr/>
        </p:nvSpPr>
        <p:spPr>
          <a:xfrm>
            <a:off x="723900" y="3048000"/>
            <a:ext cx="92392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>
                <a:solidFill>
                  <a:srgbClr val="D7E2E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D7E2EA"/>
                </a:solidFill>
                <a:latin typeface="DejaVu Sans"/>
                <a:ea typeface="DejaVu Sans"/>
                <a:cs typeface="DejaVu Sans"/>
              </a:rPr>
              <a:t>Individuare, sviluppare e trattenere capacità rilevanti senza trasformare il talento in un’etichetta fissa.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53A5CF9-B408-40E5-AB14-73307AF27713}"/>
              </a:ext>
            </a:extLst>
          </p:cNvPr>
          <p:cNvSpPr>
            <a:spLocks noGrp="1"/>
          </p:cNvSpPr>
          <p:nvPr/>
        </p:nvSpPr>
        <p:spPr>
          <a:xfrm>
            <a:off x="10668000" y="5905500"/>
            <a:ext cx="762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350" b="1">
                <a:solidFill>
                  <a:srgbClr val="DCEFE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CEFED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753875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E4302E88-41F6-4E79-8F47-03D2CC93538F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TALENT MANAGEMENT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1493ADF-56CF-475C-B44F-51ED736DA471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Che cosa significa talento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A132E58-D894-41DF-AC36-01B0156110A5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B386403-C418-49AA-A2DC-265A4A255519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BF591A0-6409-4C4A-BF56-02358F8C39FD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5254EBF-9516-4095-81D8-FED431020141}"/>
              </a:ext>
            </a:extLst>
          </p:cNvPr>
          <p:cNvSpPr>
            <a:spLocks noGrp="1"/>
          </p:cNvSpPr>
          <p:nvPr/>
        </p:nvSpPr>
        <p:spPr>
          <a:xfrm>
            <a:off x="857250" y="1619250"/>
            <a:ext cx="4667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Approccio esclusivo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E6C4249-5507-4DA1-9130-4E1EF78E6750}"/>
              </a:ext>
            </a:extLst>
          </p:cNvPr>
          <p:cNvSpPr>
            <a:spLocks noGrp="1"/>
          </p:cNvSpPr>
          <p:nvPr/>
        </p:nvSpPr>
        <p:spPr>
          <a:xfrm>
            <a:off x="857250" y="2095500"/>
            <a:ext cx="4667250" cy="3143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investe su una quota selezionata di persone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concentra risorse sui ruoli critici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favorisce successione rapida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può produrre élite e disaffiliazione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66A8888-7BC4-42AA-A842-59A2EB408151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19050" cy="37147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80B5E34-5EDD-4796-8F79-4F1D4DDAD2DF}"/>
              </a:ext>
            </a:extLst>
          </p:cNvPr>
          <p:cNvSpPr>
            <a:spLocks noGrp="1"/>
          </p:cNvSpPr>
          <p:nvPr/>
        </p:nvSpPr>
        <p:spPr>
          <a:xfrm>
            <a:off x="6667500" y="1619250"/>
            <a:ext cx="4667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E76F51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76F51"/>
                </a:solidFill>
                <a:latin typeface="DejaVu Sans"/>
                <a:ea typeface="DejaVu Sans"/>
                <a:cs typeface="DejaVu Sans"/>
              </a:rPr>
              <a:t>Approccio inclusivo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99DD8CD-991D-458A-AB52-F822530A1883}"/>
              </a:ext>
            </a:extLst>
          </p:cNvPr>
          <p:cNvSpPr>
            <a:spLocks noGrp="1"/>
          </p:cNvSpPr>
          <p:nvPr/>
        </p:nvSpPr>
        <p:spPr>
          <a:xfrm>
            <a:off x="6667500" y="2095500"/>
            <a:ext cx="4667250" cy="3143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riconosce potenziale diffuso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amplia accesso allo sviluppo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rafforza employability e partecipazione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richiede investimenti più estesi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5C5DB50-3DA1-4605-953D-5AB5AE62A7E1}"/>
              </a:ext>
            </a:extLst>
          </p:cNvPr>
          <p:cNvSpPr>
            <a:spLocks noGrp="1"/>
          </p:cNvSpPr>
          <p:nvPr/>
        </p:nvSpPr>
        <p:spPr>
          <a:xfrm>
            <a:off x="1333500" y="5572125"/>
            <a:ext cx="9525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488"/>
          </a:bodyPr>
          <a:lstStyle/>
          <a:p>
            <a:pPr algn="ctr">
              <a:def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La scelta riflette filosofia manageriale, strategia e concezione delle persone nell’organizzazione.</a:t>
            </a:r>
          </a:p>
        </p:txBody>
      </p:sp>
    </p:spTree>
    <p:extLst>
      <p:ext uri="{BB962C8B-B14F-4D97-AF65-F5344CB8AC3E}">
        <p14:creationId xmlns:p14="http://schemas.microsoft.com/office/powerpoint/2010/main" val="2115216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tangolo 29">
            <a:extLst>
              <a:ext uri="{FF2B5EF4-FFF2-40B4-BE49-F238E27FC236}">
                <a16:creationId xmlns:a16="http://schemas.microsoft.com/office/drawing/2014/main" id="{E9BB4306-FA16-4D45-A8D4-E7606F9B5220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TALENT MANAGEMENT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9AF1C1D-1E43-40AA-955F-5BBE96BFAA46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Il ciclo del talent management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75C23D3-D0C1-49A4-9275-0E1D76B4A3CB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55315BE-6CDC-4C2A-A913-0456F85B2997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20E611F-F0D4-4C35-A102-3165520E034E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9D2082BF-F7A9-4436-A479-CD9FB2B456BC}"/>
              </a:ext>
            </a:extLst>
          </p:cNvPr>
          <p:cNvSpPr>
            <a:spLocks noGrp="1"/>
          </p:cNvSpPr>
          <p:nvPr/>
        </p:nvSpPr>
        <p:spPr>
          <a:xfrm>
            <a:off x="619125" y="1476375"/>
            <a:ext cx="3524250" cy="1619250"/>
          </a:xfrm>
          <a:prstGeom prst="roundRect">
            <a:avLst>
              <a:gd name="adj" fmla="val 470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2C89CEA6-DB42-4D93-8B24-826BB6384B48}"/>
              </a:ext>
            </a:extLst>
          </p:cNvPr>
          <p:cNvSpPr>
            <a:spLocks noGrp="1"/>
          </p:cNvSpPr>
          <p:nvPr/>
        </p:nvSpPr>
        <p:spPr>
          <a:xfrm>
            <a:off x="619125" y="1476375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3B6720-E0FF-4E0C-8EDB-AC14083698A8}"/>
              </a:ext>
            </a:extLst>
          </p:cNvPr>
          <p:cNvSpPr>
            <a:spLocks noGrp="1"/>
          </p:cNvSpPr>
          <p:nvPr/>
        </p:nvSpPr>
        <p:spPr>
          <a:xfrm>
            <a:off x="847725" y="1647825"/>
            <a:ext cx="3124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Attrarre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799C36E-0502-4B14-B20D-B4E76B115F29}"/>
              </a:ext>
            </a:extLst>
          </p:cNvPr>
          <p:cNvSpPr>
            <a:spLocks noGrp="1"/>
          </p:cNvSpPr>
          <p:nvPr/>
        </p:nvSpPr>
        <p:spPr>
          <a:xfrm>
            <a:off x="847725" y="2028825"/>
            <a:ext cx="312420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employer value proposition e recruiting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CC45DD5B-64F4-4B4F-84D2-10E85C4CE0DD}"/>
              </a:ext>
            </a:extLst>
          </p:cNvPr>
          <p:cNvSpPr>
            <a:spLocks noGrp="1"/>
          </p:cNvSpPr>
          <p:nvPr/>
        </p:nvSpPr>
        <p:spPr>
          <a:xfrm>
            <a:off x="4476750" y="1476375"/>
            <a:ext cx="3524250" cy="1619250"/>
          </a:xfrm>
          <a:prstGeom prst="roundRect">
            <a:avLst>
              <a:gd name="adj" fmla="val 470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BEC12794-BA4E-4BF1-9B9F-BAFB4DB60041}"/>
              </a:ext>
            </a:extLst>
          </p:cNvPr>
          <p:cNvSpPr>
            <a:spLocks noGrp="1"/>
          </p:cNvSpPr>
          <p:nvPr/>
        </p:nvSpPr>
        <p:spPr>
          <a:xfrm>
            <a:off x="4476750" y="1476375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5576550-655F-4567-936D-1AEF2ECDFE43}"/>
              </a:ext>
            </a:extLst>
          </p:cNvPr>
          <p:cNvSpPr>
            <a:spLocks noGrp="1"/>
          </p:cNvSpPr>
          <p:nvPr/>
        </p:nvSpPr>
        <p:spPr>
          <a:xfrm>
            <a:off x="4705350" y="1647825"/>
            <a:ext cx="3124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Inserire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F33AA10-1F13-46CA-8B83-93666D331603}"/>
              </a:ext>
            </a:extLst>
          </p:cNvPr>
          <p:cNvSpPr>
            <a:spLocks noGrp="1"/>
          </p:cNvSpPr>
          <p:nvPr/>
        </p:nvSpPr>
        <p:spPr>
          <a:xfrm>
            <a:off x="4705350" y="2028825"/>
            <a:ext cx="312420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onboarding e socializzazione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ABEDC430-9C93-4576-8CA1-E04C74B07799}"/>
              </a:ext>
            </a:extLst>
          </p:cNvPr>
          <p:cNvSpPr>
            <a:spLocks noGrp="1"/>
          </p:cNvSpPr>
          <p:nvPr/>
        </p:nvSpPr>
        <p:spPr>
          <a:xfrm>
            <a:off x="8334375" y="1476375"/>
            <a:ext cx="3524250" cy="1619250"/>
          </a:xfrm>
          <a:prstGeom prst="roundRect">
            <a:avLst>
              <a:gd name="adj" fmla="val 470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D56081EC-9F5F-43F9-A970-1F5B72C385A8}"/>
              </a:ext>
            </a:extLst>
          </p:cNvPr>
          <p:cNvSpPr>
            <a:spLocks noGrp="1"/>
          </p:cNvSpPr>
          <p:nvPr/>
        </p:nvSpPr>
        <p:spPr>
          <a:xfrm>
            <a:off x="8334375" y="1476375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11D8FA8-8E9E-49DD-A81B-A69518533C52}"/>
              </a:ext>
            </a:extLst>
          </p:cNvPr>
          <p:cNvSpPr>
            <a:spLocks noGrp="1"/>
          </p:cNvSpPr>
          <p:nvPr/>
        </p:nvSpPr>
        <p:spPr>
          <a:xfrm>
            <a:off x="8562975" y="1647825"/>
            <a:ext cx="3124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Conoscere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5087E7D-8116-470A-89E0-0219E4790EA0}"/>
              </a:ext>
            </a:extLst>
          </p:cNvPr>
          <p:cNvSpPr>
            <a:spLocks noGrp="1"/>
          </p:cNvSpPr>
          <p:nvPr/>
        </p:nvSpPr>
        <p:spPr>
          <a:xfrm>
            <a:off x="8562975" y="2028825"/>
            <a:ext cx="312420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performance, potenziale, aspirazioni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595E2AFE-0189-4C2E-A093-084586DF5A88}"/>
              </a:ext>
            </a:extLst>
          </p:cNvPr>
          <p:cNvSpPr>
            <a:spLocks noGrp="1"/>
          </p:cNvSpPr>
          <p:nvPr/>
        </p:nvSpPr>
        <p:spPr>
          <a:xfrm>
            <a:off x="619125" y="3524250"/>
            <a:ext cx="3524250" cy="1619250"/>
          </a:xfrm>
          <a:prstGeom prst="roundRect">
            <a:avLst>
              <a:gd name="adj" fmla="val 470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B2682761-B588-4AF7-B3BD-CCF4D04B910B}"/>
              </a:ext>
            </a:extLst>
          </p:cNvPr>
          <p:cNvSpPr>
            <a:spLocks noGrp="1"/>
          </p:cNvSpPr>
          <p:nvPr/>
        </p:nvSpPr>
        <p:spPr>
          <a:xfrm>
            <a:off x="619125" y="3524250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500920B-9FC1-4B6C-B945-D4DF06B7A15A}"/>
              </a:ext>
            </a:extLst>
          </p:cNvPr>
          <p:cNvSpPr>
            <a:spLocks noGrp="1"/>
          </p:cNvSpPr>
          <p:nvPr/>
        </p:nvSpPr>
        <p:spPr>
          <a:xfrm>
            <a:off x="847725" y="3695700"/>
            <a:ext cx="3124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Sviluppare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48B40A3C-6477-46D4-B8FF-DCEF0E212A96}"/>
              </a:ext>
            </a:extLst>
          </p:cNvPr>
          <p:cNvSpPr>
            <a:spLocks noGrp="1"/>
          </p:cNvSpPr>
          <p:nvPr/>
        </p:nvSpPr>
        <p:spPr>
          <a:xfrm>
            <a:off x="847725" y="4076700"/>
            <a:ext cx="312420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learning, mentoring, esperienze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59300B0F-B1A9-495D-9784-BB13A306AD9A}"/>
              </a:ext>
            </a:extLst>
          </p:cNvPr>
          <p:cNvSpPr>
            <a:spLocks noGrp="1"/>
          </p:cNvSpPr>
          <p:nvPr/>
        </p:nvSpPr>
        <p:spPr>
          <a:xfrm>
            <a:off x="4476750" y="3524250"/>
            <a:ext cx="3524250" cy="1619250"/>
          </a:xfrm>
          <a:prstGeom prst="roundRect">
            <a:avLst>
              <a:gd name="adj" fmla="val 470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DAFF9DE3-36D4-430C-84CB-D2196F5F926E}"/>
              </a:ext>
            </a:extLst>
          </p:cNvPr>
          <p:cNvSpPr>
            <a:spLocks noGrp="1"/>
          </p:cNvSpPr>
          <p:nvPr/>
        </p:nvSpPr>
        <p:spPr>
          <a:xfrm>
            <a:off x="4476750" y="3524250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14BF1B1C-86E3-426D-BFAD-A0BAC45783BE}"/>
              </a:ext>
            </a:extLst>
          </p:cNvPr>
          <p:cNvSpPr>
            <a:spLocks noGrp="1"/>
          </p:cNvSpPr>
          <p:nvPr/>
        </p:nvSpPr>
        <p:spPr>
          <a:xfrm>
            <a:off x="4705350" y="3695700"/>
            <a:ext cx="3124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Mobilitare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FE82825B-698E-4232-AF07-EAAEFB93489B}"/>
              </a:ext>
            </a:extLst>
          </p:cNvPr>
          <p:cNvSpPr>
            <a:spLocks noGrp="1"/>
          </p:cNvSpPr>
          <p:nvPr/>
        </p:nvSpPr>
        <p:spPr>
          <a:xfrm>
            <a:off x="4705350" y="4076700"/>
            <a:ext cx="312420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carriere, progetti, successione</a:t>
            </a: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3109640E-4DC8-443C-BA1B-EEE4A5DC5E35}"/>
              </a:ext>
            </a:extLst>
          </p:cNvPr>
          <p:cNvSpPr>
            <a:spLocks noGrp="1"/>
          </p:cNvSpPr>
          <p:nvPr/>
        </p:nvSpPr>
        <p:spPr>
          <a:xfrm>
            <a:off x="8334375" y="3524250"/>
            <a:ext cx="3524250" cy="1619250"/>
          </a:xfrm>
          <a:prstGeom prst="roundRect">
            <a:avLst>
              <a:gd name="adj" fmla="val 470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69F2D0A5-7902-4714-8EAD-6EF10BE65DF3}"/>
              </a:ext>
            </a:extLst>
          </p:cNvPr>
          <p:cNvSpPr>
            <a:spLocks noGrp="1"/>
          </p:cNvSpPr>
          <p:nvPr/>
        </p:nvSpPr>
        <p:spPr>
          <a:xfrm>
            <a:off x="8334375" y="3524250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0F25665D-06B9-4E74-9627-F7AE3ACDB390}"/>
              </a:ext>
            </a:extLst>
          </p:cNvPr>
          <p:cNvSpPr>
            <a:spLocks noGrp="1"/>
          </p:cNvSpPr>
          <p:nvPr/>
        </p:nvSpPr>
        <p:spPr>
          <a:xfrm>
            <a:off x="8562975" y="3695700"/>
            <a:ext cx="3124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Trattenere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4E5B85CC-AE3C-4293-9EC5-996DB36E57E5}"/>
              </a:ext>
            </a:extLst>
          </p:cNvPr>
          <p:cNvSpPr>
            <a:spLocks noGrp="1"/>
          </p:cNvSpPr>
          <p:nvPr/>
        </p:nvSpPr>
        <p:spPr>
          <a:xfrm>
            <a:off x="8562975" y="4076700"/>
            <a:ext cx="3124200" cy="933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equità, senso, benessere e opportunità</a:t>
            </a:r>
          </a:p>
        </p:txBody>
      </p:sp>
    </p:spTree>
    <p:extLst>
      <p:ext uri="{BB962C8B-B14F-4D97-AF65-F5344CB8AC3E}">
        <p14:creationId xmlns:p14="http://schemas.microsoft.com/office/powerpoint/2010/main" val="360830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30">
            <a:extLst>
              <a:ext uri="{FF2B5EF4-FFF2-40B4-BE49-F238E27FC236}">
                <a16:creationId xmlns:a16="http://schemas.microsoft.com/office/drawing/2014/main" id="{99D49A95-5CDC-4977-B43B-A3C830251005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TALENT MANAGEMENT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7B8032C-77C9-494A-AE15-A506D78A1F82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Performance, potenziale e aspirazioni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C502E32-F140-4F47-B462-34AD2E5CAD62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FCF1952-ACD2-4190-A294-289AEEF07E0A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056D4F7-F293-411E-995B-6270B8EBA4C1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5B7BA27-3C47-4C8C-B29C-2873264370A2}"/>
              </a:ext>
            </a:extLst>
          </p:cNvPr>
          <p:cNvSpPr>
            <a:spLocks noGrp="1"/>
          </p:cNvSpPr>
          <p:nvPr/>
        </p:nvSpPr>
        <p:spPr>
          <a:xfrm>
            <a:off x="714375" y="1809750"/>
            <a:ext cx="18097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Potenziale alto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DFDA353-FC2C-4FCF-9B65-EBD1A7E1C6DF}"/>
              </a:ext>
            </a:extLst>
          </p:cNvPr>
          <p:cNvSpPr>
            <a:spLocks noGrp="1"/>
          </p:cNvSpPr>
          <p:nvPr/>
        </p:nvSpPr>
        <p:spPr>
          <a:xfrm>
            <a:off x="714375" y="2905125"/>
            <a:ext cx="18097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Potenziale medio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4D4E426-5C38-4CB6-B40F-41CA8D0FA1AC}"/>
              </a:ext>
            </a:extLst>
          </p:cNvPr>
          <p:cNvSpPr>
            <a:spLocks noGrp="1"/>
          </p:cNvSpPr>
          <p:nvPr/>
        </p:nvSpPr>
        <p:spPr>
          <a:xfrm>
            <a:off x="714375" y="4000500"/>
            <a:ext cx="18097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Potenziale da consolidare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CCCC065-F317-4679-A25C-F6B28452E37E}"/>
              </a:ext>
            </a:extLst>
          </p:cNvPr>
          <p:cNvSpPr>
            <a:spLocks noGrp="1"/>
          </p:cNvSpPr>
          <p:nvPr/>
        </p:nvSpPr>
        <p:spPr>
          <a:xfrm>
            <a:off x="2714625" y="1762125"/>
            <a:ext cx="2381250" cy="952500"/>
          </a:xfrm>
          <a:prstGeom prst="rect">
            <a:avLst/>
          </a:prstGeom>
          <a:solidFill>
            <a:srgbClr val="DCEFED"/>
          </a:solidFill>
          <a:ln w="9525">
            <a:solidFill>
              <a:srgbClr val="FFFFFF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44D3D28-D2AC-4C22-BAA6-BFA2FC446C7F}"/>
              </a:ext>
            </a:extLst>
          </p:cNvPr>
          <p:cNvSpPr>
            <a:spLocks noGrp="1"/>
          </p:cNvSpPr>
          <p:nvPr/>
        </p:nvSpPr>
        <p:spPr>
          <a:xfrm>
            <a:off x="2857500" y="1952625"/>
            <a:ext cx="2095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Talento emergente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C608DF9-92BD-4D0B-9BD2-18894DBC3FCB}"/>
              </a:ext>
            </a:extLst>
          </p:cNvPr>
          <p:cNvSpPr>
            <a:spLocks noGrp="1"/>
          </p:cNvSpPr>
          <p:nvPr/>
        </p:nvSpPr>
        <p:spPr>
          <a:xfrm>
            <a:off x="5286375" y="1762125"/>
            <a:ext cx="2381250" cy="952500"/>
          </a:xfrm>
          <a:prstGeom prst="rect">
            <a:avLst/>
          </a:prstGeom>
          <a:solidFill>
            <a:srgbClr val="CDE5DE"/>
          </a:solidFill>
          <a:ln w="9525">
            <a:solidFill>
              <a:srgbClr val="FFFFFF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AFB296D-07A3-4261-923B-735E47C81C33}"/>
              </a:ext>
            </a:extLst>
          </p:cNvPr>
          <p:cNvSpPr>
            <a:spLocks noGrp="1"/>
          </p:cNvSpPr>
          <p:nvPr/>
        </p:nvSpPr>
        <p:spPr>
          <a:xfrm>
            <a:off x="5429250" y="1952625"/>
            <a:ext cx="2095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Accelerare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44F56C3-BF44-4AB7-836F-3D40A9FBB66C}"/>
              </a:ext>
            </a:extLst>
          </p:cNvPr>
          <p:cNvSpPr>
            <a:spLocks noGrp="1"/>
          </p:cNvSpPr>
          <p:nvPr/>
        </p:nvSpPr>
        <p:spPr>
          <a:xfrm>
            <a:off x="7858125" y="1762125"/>
            <a:ext cx="2381250" cy="952500"/>
          </a:xfrm>
          <a:prstGeom prst="rect">
            <a:avLst/>
          </a:prstGeom>
          <a:solidFill>
            <a:srgbClr val="B8DCCF"/>
          </a:solidFill>
          <a:ln w="9525">
            <a:solidFill>
              <a:srgbClr val="FFFFFF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235B547-FC84-4135-AABB-C5728EB32611}"/>
              </a:ext>
            </a:extLst>
          </p:cNvPr>
          <p:cNvSpPr>
            <a:spLocks noGrp="1"/>
          </p:cNvSpPr>
          <p:nvPr/>
        </p:nvSpPr>
        <p:spPr>
          <a:xfrm>
            <a:off x="8001000" y="1952625"/>
            <a:ext cx="2095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Ruolo critico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7825614-084D-470E-A09A-39023C453592}"/>
              </a:ext>
            </a:extLst>
          </p:cNvPr>
          <p:cNvSpPr>
            <a:spLocks noGrp="1"/>
          </p:cNvSpPr>
          <p:nvPr/>
        </p:nvSpPr>
        <p:spPr>
          <a:xfrm>
            <a:off x="2714625" y="2857500"/>
            <a:ext cx="2381250" cy="952500"/>
          </a:xfrm>
          <a:prstGeom prst="rect">
            <a:avLst/>
          </a:prstGeom>
          <a:solidFill>
            <a:srgbClr val="F4EFE7"/>
          </a:solidFill>
          <a:ln w="9525">
            <a:solidFill>
              <a:srgbClr val="FFFFFF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6B29BD6-BB30-4297-B349-70687C79866A}"/>
              </a:ext>
            </a:extLst>
          </p:cNvPr>
          <p:cNvSpPr>
            <a:spLocks noGrp="1"/>
          </p:cNvSpPr>
          <p:nvPr/>
        </p:nvSpPr>
        <p:spPr>
          <a:xfrm>
            <a:off x="2857500" y="3048000"/>
            <a:ext cx="2095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Esplorare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B36C6C9-A784-46D8-8FBE-AA3782F841DC}"/>
              </a:ext>
            </a:extLst>
          </p:cNvPr>
          <p:cNvSpPr>
            <a:spLocks noGrp="1"/>
          </p:cNvSpPr>
          <p:nvPr/>
        </p:nvSpPr>
        <p:spPr>
          <a:xfrm>
            <a:off x="5286375" y="2857500"/>
            <a:ext cx="2381250" cy="952500"/>
          </a:xfrm>
          <a:prstGeom prst="rect">
            <a:avLst/>
          </a:prstGeom>
          <a:solidFill>
            <a:srgbClr val="E6E9E9"/>
          </a:solidFill>
          <a:ln w="9525">
            <a:solidFill>
              <a:srgbClr val="FFFFFF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7E5D529-7AB7-4C50-9D6C-51488BFB4D03}"/>
              </a:ext>
            </a:extLst>
          </p:cNvPr>
          <p:cNvSpPr>
            <a:spLocks noGrp="1"/>
          </p:cNvSpPr>
          <p:nvPr/>
        </p:nvSpPr>
        <p:spPr>
          <a:xfrm>
            <a:off x="5429250" y="3048000"/>
            <a:ext cx="2095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Sviluppare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BA94DCF6-D55A-4549-8D50-140BD2DCC0F8}"/>
              </a:ext>
            </a:extLst>
          </p:cNvPr>
          <p:cNvSpPr>
            <a:spLocks noGrp="1"/>
          </p:cNvSpPr>
          <p:nvPr/>
        </p:nvSpPr>
        <p:spPr>
          <a:xfrm>
            <a:off x="7858125" y="2857500"/>
            <a:ext cx="2381250" cy="952500"/>
          </a:xfrm>
          <a:prstGeom prst="rect">
            <a:avLst/>
          </a:prstGeom>
          <a:solidFill>
            <a:srgbClr val="CFE1DD"/>
          </a:solidFill>
          <a:ln w="9525">
            <a:solidFill>
              <a:srgbClr val="FFFFFF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B2677AE-399D-4FE6-9652-03557B6C0515}"/>
              </a:ext>
            </a:extLst>
          </p:cNvPr>
          <p:cNvSpPr>
            <a:spLocks noGrp="1"/>
          </p:cNvSpPr>
          <p:nvPr/>
        </p:nvSpPr>
        <p:spPr>
          <a:xfrm>
            <a:off x="8001000" y="3048000"/>
            <a:ext cx="2095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Ampliare impatto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2059C92-29EC-4A55-9480-DF992B9D17A9}"/>
              </a:ext>
            </a:extLst>
          </p:cNvPr>
          <p:cNvSpPr>
            <a:spLocks noGrp="1"/>
          </p:cNvSpPr>
          <p:nvPr/>
        </p:nvSpPr>
        <p:spPr>
          <a:xfrm>
            <a:off x="2714625" y="3952875"/>
            <a:ext cx="2381250" cy="952500"/>
          </a:xfrm>
          <a:prstGeom prst="rect">
            <a:avLst/>
          </a:prstGeom>
          <a:solidFill>
            <a:srgbClr val="F7E2DD"/>
          </a:solidFill>
          <a:ln w="9525">
            <a:solidFill>
              <a:srgbClr val="FFFFFF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DB6F3AE4-ABA2-410B-8A44-EA936540417F}"/>
              </a:ext>
            </a:extLst>
          </p:cNvPr>
          <p:cNvSpPr>
            <a:spLocks noGrp="1"/>
          </p:cNvSpPr>
          <p:nvPr/>
        </p:nvSpPr>
        <p:spPr>
          <a:xfrm>
            <a:off x="2857500" y="4143375"/>
            <a:ext cx="2095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Riallineare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DB305647-C4A8-4013-BDB8-DA4AE6ABA54D}"/>
              </a:ext>
            </a:extLst>
          </p:cNvPr>
          <p:cNvSpPr>
            <a:spLocks noGrp="1"/>
          </p:cNvSpPr>
          <p:nvPr/>
        </p:nvSpPr>
        <p:spPr>
          <a:xfrm>
            <a:off x="5286375" y="3952875"/>
            <a:ext cx="2381250" cy="952500"/>
          </a:xfrm>
          <a:prstGeom prst="rect">
            <a:avLst/>
          </a:prstGeom>
          <a:solidFill>
            <a:srgbClr val="F4EFE7"/>
          </a:solidFill>
          <a:ln w="9525">
            <a:solidFill>
              <a:srgbClr val="FFFFFF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5EA1E2A6-77D0-4740-B1B8-A3FD9754E663}"/>
              </a:ext>
            </a:extLst>
          </p:cNvPr>
          <p:cNvSpPr>
            <a:spLocks noGrp="1"/>
          </p:cNvSpPr>
          <p:nvPr/>
        </p:nvSpPr>
        <p:spPr>
          <a:xfrm>
            <a:off x="5429250" y="4143375"/>
            <a:ext cx="2095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Consolidare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2D352E5D-FD19-4641-90E8-FC465DB1CFF2}"/>
              </a:ext>
            </a:extLst>
          </p:cNvPr>
          <p:cNvSpPr>
            <a:spLocks noGrp="1"/>
          </p:cNvSpPr>
          <p:nvPr/>
        </p:nvSpPr>
        <p:spPr>
          <a:xfrm>
            <a:off x="7858125" y="3952875"/>
            <a:ext cx="2381250" cy="952500"/>
          </a:xfrm>
          <a:prstGeom prst="rect">
            <a:avLst/>
          </a:prstGeom>
          <a:solidFill>
            <a:srgbClr val="E7ECEF"/>
          </a:solidFill>
          <a:ln w="9525">
            <a:solidFill>
              <a:srgbClr val="FFFFFF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303EF393-64E1-42E9-BF62-D0E0F9858F52}"/>
              </a:ext>
            </a:extLst>
          </p:cNvPr>
          <p:cNvSpPr>
            <a:spLocks noGrp="1"/>
          </p:cNvSpPr>
          <p:nvPr/>
        </p:nvSpPr>
        <p:spPr>
          <a:xfrm>
            <a:off x="8001000" y="4143375"/>
            <a:ext cx="2095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Riconoscere expertise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37C64FC4-2F60-4D84-9EB3-FB17BE37B211}"/>
              </a:ext>
            </a:extLst>
          </p:cNvPr>
          <p:cNvSpPr>
            <a:spLocks noGrp="1"/>
          </p:cNvSpPr>
          <p:nvPr/>
        </p:nvSpPr>
        <p:spPr>
          <a:xfrm>
            <a:off x="3000375" y="5238750"/>
            <a:ext cx="1905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Performance bassa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A4A0EFD9-04AA-4793-BE54-C6B3A87228FA}"/>
              </a:ext>
            </a:extLst>
          </p:cNvPr>
          <p:cNvSpPr>
            <a:spLocks noGrp="1"/>
          </p:cNvSpPr>
          <p:nvPr/>
        </p:nvSpPr>
        <p:spPr>
          <a:xfrm>
            <a:off x="5572125" y="5238750"/>
            <a:ext cx="1905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Performance media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57E22C1D-2C35-4DDF-B7DE-A27B7E0ED669}"/>
              </a:ext>
            </a:extLst>
          </p:cNvPr>
          <p:cNvSpPr>
            <a:spLocks noGrp="1"/>
          </p:cNvSpPr>
          <p:nvPr/>
        </p:nvSpPr>
        <p:spPr>
          <a:xfrm>
            <a:off x="8143875" y="5238750"/>
            <a:ext cx="1905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Performance alta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3658B8D1-31C6-4B88-902F-FAB917944C2B}"/>
              </a:ext>
            </a:extLst>
          </p:cNvPr>
          <p:cNvSpPr>
            <a:spLocks noGrp="1"/>
          </p:cNvSpPr>
          <p:nvPr/>
        </p:nvSpPr>
        <p:spPr>
          <a:xfrm>
            <a:off x="1428750" y="5810250"/>
            <a:ext cx="9334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062"/>
          </a:bodyPr>
          <a:lstStyle/>
          <a:p>
            <a:pPr algn="ctr">
              <a:defRPr sz="150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La matrice avvia una conversazione: non sostituisce evidenze, aspirazioni e contesto.</a:t>
            </a:r>
          </a:p>
        </p:txBody>
      </p:sp>
    </p:spTree>
    <p:extLst>
      <p:ext uri="{BB962C8B-B14F-4D97-AF65-F5344CB8AC3E}">
        <p14:creationId xmlns:p14="http://schemas.microsoft.com/office/powerpoint/2010/main" val="995361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7AFEAE68-0DE8-4669-92F7-675FF70E5B0F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TALENT MANAGEMENT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49164A7-FB3E-4AE0-909F-CAE73CAB0019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Sviluppare il talento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3F2CEF6-C099-4DE1-8A1D-AA8AD5AE602A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F41EC5D-6985-47A2-A31D-C2F581CA9F02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14DE7EB-AEEF-45CB-867A-4C75235DE62D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33645F36-F82F-4BFA-BEE1-218154CD2DEF}"/>
              </a:ext>
            </a:extLst>
          </p:cNvPr>
          <p:cNvSpPr>
            <a:spLocks noGrp="1"/>
          </p:cNvSpPr>
          <p:nvPr/>
        </p:nvSpPr>
        <p:spPr>
          <a:xfrm>
            <a:off x="762000" y="1571625"/>
            <a:ext cx="5000625" cy="1571625"/>
          </a:xfrm>
          <a:prstGeom prst="roundRect">
            <a:avLst>
              <a:gd name="adj" fmla="val 4848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603549C-E9A1-4195-841C-0C4DFB6327A7}"/>
              </a:ext>
            </a:extLst>
          </p:cNvPr>
          <p:cNvSpPr>
            <a:spLocks noGrp="1"/>
          </p:cNvSpPr>
          <p:nvPr/>
        </p:nvSpPr>
        <p:spPr>
          <a:xfrm>
            <a:off x="762000" y="1571625"/>
            <a:ext cx="76200" cy="1571625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3B60CD1-1C29-4DE2-8475-656A7B28D42A}"/>
              </a:ext>
            </a:extLst>
          </p:cNvPr>
          <p:cNvSpPr>
            <a:spLocks noGrp="1"/>
          </p:cNvSpPr>
          <p:nvPr/>
        </p:nvSpPr>
        <p:spPr>
          <a:xfrm>
            <a:off x="990600" y="1743075"/>
            <a:ext cx="46005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Esperienze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F99D59F-788D-4336-A9A6-FEA560502570}"/>
              </a:ext>
            </a:extLst>
          </p:cNvPr>
          <p:cNvSpPr>
            <a:spLocks noGrp="1"/>
          </p:cNvSpPr>
          <p:nvPr/>
        </p:nvSpPr>
        <p:spPr>
          <a:xfrm>
            <a:off x="990600" y="2124075"/>
            <a:ext cx="4600575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progetti sfidanti, job rotation, incarichi temporanei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8147FCD8-76FF-4A9D-9D3F-C4D3E0A6A6DA}"/>
              </a:ext>
            </a:extLst>
          </p:cNvPr>
          <p:cNvSpPr>
            <a:spLocks noGrp="1"/>
          </p:cNvSpPr>
          <p:nvPr/>
        </p:nvSpPr>
        <p:spPr>
          <a:xfrm>
            <a:off x="6191250" y="1571625"/>
            <a:ext cx="5000625" cy="1571625"/>
          </a:xfrm>
          <a:prstGeom prst="roundRect">
            <a:avLst>
              <a:gd name="adj" fmla="val 4848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15E5713C-C06C-4916-B1B0-6FE59E41F771}"/>
              </a:ext>
            </a:extLst>
          </p:cNvPr>
          <p:cNvSpPr>
            <a:spLocks noGrp="1"/>
          </p:cNvSpPr>
          <p:nvPr/>
        </p:nvSpPr>
        <p:spPr>
          <a:xfrm>
            <a:off x="6191250" y="1571625"/>
            <a:ext cx="76200" cy="1571625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1A920E7-6C03-487D-8BF0-BCF868E1DF0D}"/>
              </a:ext>
            </a:extLst>
          </p:cNvPr>
          <p:cNvSpPr>
            <a:spLocks noGrp="1"/>
          </p:cNvSpPr>
          <p:nvPr/>
        </p:nvSpPr>
        <p:spPr>
          <a:xfrm>
            <a:off x="6419850" y="1743075"/>
            <a:ext cx="46005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Relazioni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B8684C7-68E0-4792-BF90-CBB40B401BA8}"/>
              </a:ext>
            </a:extLst>
          </p:cNvPr>
          <p:cNvSpPr>
            <a:spLocks noGrp="1"/>
          </p:cNvSpPr>
          <p:nvPr/>
        </p:nvSpPr>
        <p:spPr>
          <a:xfrm>
            <a:off x="6419850" y="2124075"/>
            <a:ext cx="4600575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mentoring, coaching, comunità professionali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CBF2F741-913B-4215-962F-5D5FBEA7C8E4}"/>
              </a:ext>
            </a:extLst>
          </p:cNvPr>
          <p:cNvSpPr>
            <a:spLocks noGrp="1"/>
          </p:cNvSpPr>
          <p:nvPr/>
        </p:nvSpPr>
        <p:spPr>
          <a:xfrm>
            <a:off x="762000" y="3524250"/>
            <a:ext cx="5000625" cy="1571625"/>
          </a:xfrm>
          <a:prstGeom prst="roundRect">
            <a:avLst>
              <a:gd name="adj" fmla="val 4848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8C1CFC87-3101-444D-8201-74A2D48DC092}"/>
              </a:ext>
            </a:extLst>
          </p:cNvPr>
          <p:cNvSpPr>
            <a:spLocks noGrp="1"/>
          </p:cNvSpPr>
          <p:nvPr/>
        </p:nvSpPr>
        <p:spPr>
          <a:xfrm>
            <a:off x="762000" y="3524250"/>
            <a:ext cx="76200" cy="1571625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F4DC531-4D16-4ED0-B72C-883420938619}"/>
              </a:ext>
            </a:extLst>
          </p:cNvPr>
          <p:cNvSpPr>
            <a:spLocks noGrp="1"/>
          </p:cNvSpPr>
          <p:nvPr/>
        </p:nvSpPr>
        <p:spPr>
          <a:xfrm>
            <a:off x="990600" y="3695700"/>
            <a:ext cx="46005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Apprendimento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02C7145-674E-40A3-AC6F-05A7D2F57FAF}"/>
              </a:ext>
            </a:extLst>
          </p:cNvPr>
          <p:cNvSpPr>
            <a:spLocks noGrp="1"/>
          </p:cNvSpPr>
          <p:nvPr/>
        </p:nvSpPr>
        <p:spPr>
          <a:xfrm>
            <a:off x="990600" y="4076700"/>
            <a:ext cx="4600575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formazione, digital learning, microlearning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2A220CCB-83F1-4B58-8D27-B8875D4BCFBF}"/>
              </a:ext>
            </a:extLst>
          </p:cNvPr>
          <p:cNvSpPr>
            <a:spLocks noGrp="1"/>
          </p:cNvSpPr>
          <p:nvPr/>
        </p:nvSpPr>
        <p:spPr>
          <a:xfrm>
            <a:off x="6191250" y="3524250"/>
            <a:ext cx="5000625" cy="1571625"/>
          </a:xfrm>
          <a:prstGeom prst="roundRect">
            <a:avLst>
              <a:gd name="adj" fmla="val 4848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786A58B1-3BA2-48C3-AE0D-FFF86980DD3C}"/>
              </a:ext>
            </a:extLst>
          </p:cNvPr>
          <p:cNvSpPr>
            <a:spLocks noGrp="1"/>
          </p:cNvSpPr>
          <p:nvPr/>
        </p:nvSpPr>
        <p:spPr>
          <a:xfrm>
            <a:off x="6191250" y="3524250"/>
            <a:ext cx="76200" cy="1571625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B02A7B92-5AA3-4D45-A841-254EE91A0953}"/>
              </a:ext>
            </a:extLst>
          </p:cNvPr>
          <p:cNvSpPr>
            <a:spLocks noGrp="1"/>
          </p:cNvSpPr>
          <p:nvPr/>
        </p:nvSpPr>
        <p:spPr>
          <a:xfrm>
            <a:off x="6419850" y="3695700"/>
            <a:ext cx="46005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Riflessione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67ECE6A-2244-4F99-BE79-DA9E0A5C710A}"/>
              </a:ext>
            </a:extLst>
          </p:cNvPr>
          <p:cNvSpPr>
            <a:spLocks noGrp="1"/>
          </p:cNvSpPr>
          <p:nvPr/>
        </p:nvSpPr>
        <p:spPr>
          <a:xfrm>
            <a:off x="6419850" y="4076700"/>
            <a:ext cx="4600575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feedback, portfolio, piani di sviluppo</a:t>
            </a:r>
          </a:p>
        </p:txBody>
      </p:sp>
    </p:spTree>
    <p:extLst>
      <p:ext uri="{BB962C8B-B14F-4D97-AF65-F5344CB8AC3E}">
        <p14:creationId xmlns:p14="http://schemas.microsoft.com/office/powerpoint/2010/main" val="1252110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7CDB90C9-7BF0-47AE-8737-95BF50E18CDC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TALENT MANAGEMENT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155869E-9C19-4614-A978-64ABE090199B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Carriere, mobilità e successione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42D61CF-01F3-44D0-8EB0-A6247CC0FC2B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C256EEB-47E0-490B-AD84-8816FD9CB721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27E0615-97BD-410A-A875-4C7A0EB6FBCB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ED0FE96-55FC-45E4-91AA-B50486583E14}"/>
              </a:ext>
            </a:extLst>
          </p:cNvPr>
          <p:cNvSpPr>
            <a:spLocks noGrp="1"/>
          </p:cNvSpPr>
          <p:nvPr/>
        </p:nvSpPr>
        <p:spPr>
          <a:xfrm>
            <a:off x="857250" y="1619250"/>
            <a:ext cx="4667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Carriera contemporanea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4EF3619-9264-43FC-9E00-8FC070B1C208}"/>
              </a:ext>
            </a:extLst>
          </p:cNvPr>
          <p:cNvSpPr>
            <a:spLocks noGrp="1"/>
          </p:cNvSpPr>
          <p:nvPr/>
        </p:nvSpPr>
        <p:spPr>
          <a:xfrm>
            <a:off x="857250" y="2095500"/>
            <a:ext cx="4667250" cy="3143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percorsi meno lineari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mobilità orizzontale e per progetti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responsabilità condivisa tra persona e organizzazione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competenze trasferibili e occupabilità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2F3D0DF-F0AF-46EC-BF21-BFDE799386C5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19050" cy="37147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C7E9885-8848-44CA-87FF-9C93454F9F54}"/>
              </a:ext>
            </a:extLst>
          </p:cNvPr>
          <p:cNvSpPr>
            <a:spLocks noGrp="1"/>
          </p:cNvSpPr>
          <p:nvPr/>
        </p:nvSpPr>
        <p:spPr>
          <a:xfrm>
            <a:off x="6667500" y="1619250"/>
            <a:ext cx="4667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E76F51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76F51"/>
                </a:solidFill>
                <a:latin typeface="DejaVu Sans"/>
                <a:ea typeface="DejaVu Sans"/>
                <a:cs typeface="DejaVu Sans"/>
              </a:rPr>
              <a:t>Succession planning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2B7ED8F-A862-4E95-859D-A9487CE711BA}"/>
              </a:ext>
            </a:extLst>
          </p:cNvPr>
          <p:cNvSpPr>
            <a:spLocks noGrp="1"/>
          </p:cNvSpPr>
          <p:nvPr/>
        </p:nvSpPr>
        <p:spPr>
          <a:xfrm>
            <a:off x="6667500" y="2095500"/>
            <a:ext cx="4667250" cy="3143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individua ruoli critici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costruisce alternative e tempi di preparazione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riduce dipendenza da singole persone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richiede criteri trasparenti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C4DE3A0-6208-497B-8BAD-ACFD95489783}"/>
              </a:ext>
            </a:extLst>
          </p:cNvPr>
          <p:cNvSpPr>
            <a:spLocks noGrp="1"/>
          </p:cNvSpPr>
          <p:nvPr/>
        </p:nvSpPr>
        <p:spPr>
          <a:xfrm>
            <a:off x="1238250" y="5572125"/>
            <a:ext cx="9715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840"/>
          </a:bodyPr>
          <a:lstStyle/>
          <a:p>
            <a:pPr algn="ctr">
              <a:def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Una pipeline sostenibile amplia le opportunità e rende visibili competenze oggi sottoutilizzate.</a:t>
            </a:r>
          </a:p>
        </p:txBody>
      </p:sp>
    </p:spTree>
    <p:extLst>
      <p:ext uri="{BB962C8B-B14F-4D97-AF65-F5344CB8AC3E}">
        <p14:creationId xmlns:p14="http://schemas.microsoft.com/office/powerpoint/2010/main" val="996977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BA20220D-7BCE-47BE-BAE7-D1062B75E71D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TALENT MANAGEMENT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F3BC3D7-BD5C-44C8-81E8-B342B4B56EB0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Trattenere le persone e sostenere l’affiliazione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AE8BD42-1C59-4ED5-A48E-0E23E42A591F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2AE5C88-4BBF-4919-B5A9-5A6B94244B26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260C126-793E-4E83-A704-BDC4D05A3EBE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FB328918-6706-4E3A-B678-D727A2925CF1}"/>
              </a:ext>
            </a:extLst>
          </p:cNvPr>
          <p:cNvSpPr>
            <a:spLocks noGrp="1"/>
          </p:cNvSpPr>
          <p:nvPr/>
        </p:nvSpPr>
        <p:spPr>
          <a:xfrm>
            <a:off x="714375" y="1714500"/>
            <a:ext cx="2047875" cy="2381250"/>
          </a:xfrm>
          <a:prstGeom prst="roundRect">
            <a:avLst>
              <a:gd name="adj" fmla="val 3721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B869CE6-3304-455C-82B1-BB56A136D13B}"/>
              </a:ext>
            </a:extLst>
          </p:cNvPr>
          <p:cNvSpPr>
            <a:spLocks noGrp="1"/>
          </p:cNvSpPr>
          <p:nvPr/>
        </p:nvSpPr>
        <p:spPr>
          <a:xfrm>
            <a:off x="714375" y="1714500"/>
            <a:ext cx="76200" cy="2381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A1B3F17-B226-4C0D-AEF3-7F3C460701A0}"/>
              </a:ext>
            </a:extLst>
          </p:cNvPr>
          <p:cNvSpPr>
            <a:spLocks noGrp="1"/>
          </p:cNvSpPr>
          <p:nvPr/>
        </p:nvSpPr>
        <p:spPr>
          <a:xfrm>
            <a:off x="942975" y="1885950"/>
            <a:ext cx="16478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Equità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C93D5B3-721A-43A5-BB9C-5EE5E3B9DA79}"/>
              </a:ext>
            </a:extLst>
          </p:cNvPr>
          <p:cNvSpPr>
            <a:spLocks noGrp="1"/>
          </p:cNvSpPr>
          <p:nvPr/>
        </p:nvSpPr>
        <p:spPr>
          <a:xfrm>
            <a:off x="942975" y="2266950"/>
            <a:ext cx="1647825" cy="1695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retribuzioni, accesso alle opportunità, procedure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F26EF4E0-FAF9-467C-A3BD-F1CBF6BCC092}"/>
              </a:ext>
            </a:extLst>
          </p:cNvPr>
          <p:cNvSpPr>
            <a:spLocks noGrp="1"/>
          </p:cNvSpPr>
          <p:nvPr/>
        </p:nvSpPr>
        <p:spPr>
          <a:xfrm>
            <a:off x="2952750" y="1714500"/>
            <a:ext cx="2047875" cy="2381250"/>
          </a:xfrm>
          <a:prstGeom prst="roundRect">
            <a:avLst>
              <a:gd name="adj" fmla="val 3721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510673D6-7E46-4EFA-9220-7EE04F32584C}"/>
              </a:ext>
            </a:extLst>
          </p:cNvPr>
          <p:cNvSpPr>
            <a:spLocks noGrp="1"/>
          </p:cNvSpPr>
          <p:nvPr/>
        </p:nvSpPr>
        <p:spPr>
          <a:xfrm>
            <a:off x="2952750" y="1714500"/>
            <a:ext cx="76200" cy="2381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7AC1812-4908-485A-A179-94D1677AEDAC}"/>
              </a:ext>
            </a:extLst>
          </p:cNvPr>
          <p:cNvSpPr>
            <a:spLocks noGrp="1"/>
          </p:cNvSpPr>
          <p:nvPr/>
        </p:nvSpPr>
        <p:spPr>
          <a:xfrm>
            <a:off x="3181350" y="1885950"/>
            <a:ext cx="16478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9530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Qualità del lavoro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8724934-CF29-4672-BB7D-2604CA5B8532}"/>
              </a:ext>
            </a:extLst>
          </p:cNvPr>
          <p:cNvSpPr>
            <a:spLocks noGrp="1"/>
          </p:cNvSpPr>
          <p:nvPr/>
        </p:nvSpPr>
        <p:spPr>
          <a:xfrm>
            <a:off x="3181350" y="2266950"/>
            <a:ext cx="1647825" cy="1695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autonomia, carichi sostenibili, sicurezza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736D0AF8-12CB-4DC7-817B-887C06F69C77}"/>
              </a:ext>
            </a:extLst>
          </p:cNvPr>
          <p:cNvSpPr>
            <a:spLocks noGrp="1"/>
          </p:cNvSpPr>
          <p:nvPr/>
        </p:nvSpPr>
        <p:spPr>
          <a:xfrm>
            <a:off x="5191125" y="1714500"/>
            <a:ext cx="2047875" cy="2381250"/>
          </a:xfrm>
          <a:prstGeom prst="roundRect">
            <a:avLst>
              <a:gd name="adj" fmla="val 3721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FCC42533-D3D5-491D-9C66-7A49E20B85C1}"/>
              </a:ext>
            </a:extLst>
          </p:cNvPr>
          <p:cNvSpPr>
            <a:spLocks noGrp="1"/>
          </p:cNvSpPr>
          <p:nvPr/>
        </p:nvSpPr>
        <p:spPr>
          <a:xfrm>
            <a:off x="5191125" y="1714500"/>
            <a:ext cx="76200" cy="2381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EAFF7D4-56B2-4786-B813-F6FAA1837FA7}"/>
              </a:ext>
            </a:extLst>
          </p:cNvPr>
          <p:cNvSpPr>
            <a:spLocks noGrp="1"/>
          </p:cNvSpPr>
          <p:nvPr/>
        </p:nvSpPr>
        <p:spPr>
          <a:xfrm>
            <a:off x="5419725" y="1885950"/>
            <a:ext cx="16478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8407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Riconoscimento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E42E49B-5593-4456-B792-A130F29F0050}"/>
              </a:ext>
            </a:extLst>
          </p:cNvPr>
          <p:cNvSpPr>
            <a:spLocks noGrp="1"/>
          </p:cNvSpPr>
          <p:nvPr/>
        </p:nvSpPr>
        <p:spPr>
          <a:xfrm>
            <a:off x="5419725" y="2266950"/>
            <a:ext cx="1647825" cy="1695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feedback, visibilità, partecipazione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B3E91342-183C-4E12-A835-B8ED48887561}"/>
              </a:ext>
            </a:extLst>
          </p:cNvPr>
          <p:cNvSpPr>
            <a:spLocks noGrp="1"/>
          </p:cNvSpPr>
          <p:nvPr/>
        </p:nvSpPr>
        <p:spPr>
          <a:xfrm>
            <a:off x="7429500" y="1714500"/>
            <a:ext cx="2047875" cy="2381250"/>
          </a:xfrm>
          <a:prstGeom prst="roundRect">
            <a:avLst>
              <a:gd name="adj" fmla="val 3721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4C2EA3B4-2904-4B42-91A0-9C617F8B7363}"/>
              </a:ext>
            </a:extLst>
          </p:cNvPr>
          <p:cNvSpPr>
            <a:spLocks noGrp="1"/>
          </p:cNvSpPr>
          <p:nvPr/>
        </p:nvSpPr>
        <p:spPr>
          <a:xfrm>
            <a:off x="7429500" y="1714500"/>
            <a:ext cx="76200" cy="2381250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7970541-B5E8-4273-941B-71C7A5BECDFE}"/>
              </a:ext>
            </a:extLst>
          </p:cNvPr>
          <p:cNvSpPr>
            <a:spLocks noGrp="1"/>
          </p:cNvSpPr>
          <p:nvPr/>
        </p:nvSpPr>
        <p:spPr>
          <a:xfrm>
            <a:off x="7658100" y="1885950"/>
            <a:ext cx="16478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Significato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84EA24E9-11A6-466D-AF3E-8DF3A59C0C6F}"/>
              </a:ext>
            </a:extLst>
          </p:cNvPr>
          <p:cNvSpPr>
            <a:spLocks noGrp="1"/>
          </p:cNvSpPr>
          <p:nvPr/>
        </p:nvSpPr>
        <p:spPr>
          <a:xfrm>
            <a:off x="7658100" y="2266950"/>
            <a:ext cx="1647825" cy="1695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coerenza tra valori, ruolo e impatto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3324E9D8-4994-47EE-B016-1A6FFD247760}"/>
              </a:ext>
            </a:extLst>
          </p:cNvPr>
          <p:cNvSpPr>
            <a:spLocks noGrp="1"/>
          </p:cNvSpPr>
          <p:nvPr/>
        </p:nvSpPr>
        <p:spPr>
          <a:xfrm>
            <a:off x="9667875" y="1714500"/>
            <a:ext cx="2047875" cy="2381250"/>
          </a:xfrm>
          <a:prstGeom prst="roundRect">
            <a:avLst>
              <a:gd name="adj" fmla="val 3721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2EC89F8E-16F7-4BE3-B4F8-77051AE63BD3}"/>
              </a:ext>
            </a:extLst>
          </p:cNvPr>
          <p:cNvSpPr>
            <a:spLocks noGrp="1"/>
          </p:cNvSpPr>
          <p:nvPr/>
        </p:nvSpPr>
        <p:spPr>
          <a:xfrm>
            <a:off x="9667875" y="1714500"/>
            <a:ext cx="76200" cy="2381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369FFD79-1322-47FF-B596-2FEAF552FA8A}"/>
              </a:ext>
            </a:extLst>
          </p:cNvPr>
          <p:cNvSpPr>
            <a:spLocks noGrp="1"/>
          </p:cNvSpPr>
          <p:nvPr/>
        </p:nvSpPr>
        <p:spPr>
          <a:xfrm>
            <a:off x="9896475" y="1885950"/>
            <a:ext cx="16478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Flessibilità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465D28EC-D4A2-4213-91D2-AB63807ECA24}"/>
              </a:ext>
            </a:extLst>
          </p:cNvPr>
          <p:cNvSpPr>
            <a:spLocks noGrp="1"/>
          </p:cNvSpPr>
          <p:nvPr/>
        </p:nvSpPr>
        <p:spPr>
          <a:xfrm>
            <a:off x="9896475" y="2266950"/>
            <a:ext cx="1647825" cy="1695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conciliazione e organizzazione ibrida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9CCD0E0C-123D-4DD5-A227-274BAA45B674}"/>
              </a:ext>
            </a:extLst>
          </p:cNvPr>
          <p:cNvSpPr>
            <a:spLocks noGrp="1"/>
          </p:cNvSpPr>
          <p:nvPr/>
        </p:nvSpPr>
        <p:spPr>
          <a:xfrm>
            <a:off x="1619250" y="4953000"/>
            <a:ext cx="89535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La retention dipende dalla qualità della relazione di lavoro, non dal semplice impedimento all’uscita.</a:t>
            </a:r>
          </a:p>
        </p:txBody>
      </p:sp>
    </p:spTree>
    <p:extLst>
      <p:ext uri="{BB962C8B-B14F-4D97-AF65-F5344CB8AC3E}">
        <p14:creationId xmlns:p14="http://schemas.microsoft.com/office/powerpoint/2010/main" val="914638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E7C2F1AE-B09C-4B93-95C2-C24575272521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DATI E INNOVAZIONE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2073AFD-AC36-4736-9883-1AB2284584F9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Talent management digitale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C2BC10D-9B6C-4B35-AA34-4F8F36826512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57002BF-BE7D-41DC-9220-504C80F71C87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A1ACC38-1336-43F8-9B04-85EE0052BBB3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7BBE53BB-B324-4472-AB9C-D935E15C2C92}"/>
              </a:ext>
            </a:extLst>
          </p:cNvPr>
          <p:cNvSpPr>
            <a:spLocks noGrp="1"/>
          </p:cNvSpPr>
          <p:nvPr/>
        </p:nvSpPr>
        <p:spPr>
          <a:xfrm>
            <a:off x="762000" y="1571625"/>
            <a:ext cx="5000625" cy="1571625"/>
          </a:xfrm>
          <a:prstGeom prst="roundRect">
            <a:avLst>
              <a:gd name="adj" fmla="val 4848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BFC4DE81-BF81-4BF2-84DF-4B41320E69A4}"/>
              </a:ext>
            </a:extLst>
          </p:cNvPr>
          <p:cNvSpPr>
            <a:spLocks noGrp="1"/>
          </p:cNvSpPr>
          <p:nvPr/>
        </p:nvSpPr>
        <p:spPr>
          <a:xfrm>
            <a:off x="762000" y="1571625"/>
            <a:ext cx="76200" cy="1571625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353B507-46AD-46F9-BC3A-020E57119D4B}"/>
              </a:ext>
            </a:extLst>
          </p:cNvPr>
          <p:cNvSpPr>
            <a:spLocks noGrp="1"/>
          </p:cNvSpPr>
          <p:nvPr/>
        </p:nvSpPr>
        <p:spPr>
          <a:xfrm>
            <a:off x="990600" y="1743075"/>
            <a:ext cx="46005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Skills inventory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AEAB598-47FB-4AA8-8E20-DF8E9DB8FE35}"/>
              </a:ext>
            </a:extLst>
          </p:cNvPr>
          <p:cNvSpPr>
            <a:spLocks noGrp="1"/>
          </p:cNvSpPr>
          <p:nvPr/>
        </p:nvSpPr>
        <p:spPr>
          <a:xfrm>
            <a:off x="990600" y="2124075"/>
            <a:ext cx="4600575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mappa competenze dichiarate e osservate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20A82371-0D1C-4B9D-A64A-5DF47EF01DBA}"/>
              </a:ext>
            </a:extLst>
          </p:cNvPr>
          <p:cNvSpPr>
            <a:spLocks noGrp="1"/>
          </p:cNvSpPr>
          <p:nvPr/>
        </p:nvSpPr>
        <p:spPr>
          <a:xfrm>
            <a:off x="6191250" y="1571625"/>
            <a:ext cx="5000625" cy="1571625"/>
          </a:xfrm>
          <a:prstGeom prst="roundRect">
            <a:avLst>
              <a:gd name="adj" fmla="val 4848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11673C58-D8BA-4A67-AFFB-14341AABC939}"/>
              </a:ext>
            </a:extLst>
          </p:cNvPr>
          <p:cNvSpPr>
            <a:spLocks noGrp="1"/>
          </p:cNvSpPr>
          <p:nvPr/>
        </p:nvSpPr>
        <p:spPr>
          <a:xfrm>
            <a:off x="6191250" y="1571625"/>
            <a:ext cx="76200" cy="1571625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F7BF5C1-7734-4EC0-8D51-3E533F7680D4}"/>
              </a:ext>
            </a:extLst>
          </p:cNvPr>
          <p:cNvSpPr>
            <a:spLocks noGrp="1"/>
          </p:cNvSpPr>
          <p:nvPr/>
        </p:nvSpPr>
        <p:spPr>
          <a:xfrm>
            <a:off x="6419850" y="1743075"/>
            <a:ext cx="46005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Talent marketplace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1069285-5098-479B-BC5D-04B0C6BE3ECA}"/>
              </a:ext>
            </a:extLst>
          </p:cNvPr>
          <p:cNvSpPr>
            <a:spLocks noGrp="1"/>
          </p:cNvSpPr>
          <p:nvPr/>
        </p:nvSpPr>
        <p:spPr>
          <a:xfrm>
            <a:off x="6419850" y="2124075"/>
            <a:ext cx="4600575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abbina persone, progetti e opportunità interne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92B6DD65-2D68-44AE-AA3E-0965693E2ED9}"/>
              </a:ext>
            </a:extLst>
          </p:cNvPr>
          <p:cNvSpPr>
            <a:spLocks noGrp="1"/>
          </p:cNvSpPr>
          <p:nvPr/>
        </p:nvSpPr>
        <p:spPr>
          <a:xfrm>
            <a:off x="762000" y="3524250"/>
            <a:ext cx="5000625" cy="1571625"/>
          </a:xfrm>
          <a:prstGeom prst="roundRect">
            <a:avLst>
              <a:gd name="adj" fmla="val 4848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11C5887F-952A-4A73-873A-F40BD4252CA1}"/>
              </a:ext>
            </a:extLst>
          </p:cNvPr>
          <p:cNvSpPr>
            <a:spLocks noGrp="1"/>
          </p:cNvSpPr>
          <p:nvPr/>
        </p:nvSpPr>
        <p:spPr>
          <a:xfrm>
            <a:off x="762000" y="3524250"/>
            <a:ext cx="76200" cy="1571625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654E60C-4455-4173-8F94-E2B920762719}"/>
              </a:ext>
            </a:extLst>
          </p:cNvPr>
          <p:cNvSpPr>
            <a:spLocks noGrp="1"/>
          </p:cNvSpPr>
          <p:nvPr/>
        </p:nvSpPr>
        <p:spPr>
          <a:xfrm>
            <a:off x="990600" y="3695700"/>
            <a:ext cx="46005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Learning analytics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23FE98B0-905C-4035-B009-6E265FDCEAA2}"/>
              </a:ext>
            </a:extLst>
          </p:cNvPr>
          <p:cNvSpPr>
            <a:spLocks noGrp="1"/>
          </p:cNvSpPr>
          <p:nvPr/>
        </p:nvSpPr>
        <p:spPr>
          <a:xfrm>
            <a:off x="990600" y="4076700"/>
            <a:ext cx="4600575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suggerisce percorsi e rileva bisogni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08B50300-3050-48E8-AF5A-60CA09CDED35}"/>
              </a:ext>
            </a:extLst>
          </p:cNvPr>
          <p:cNvSpPr>
            <a:spLocks noGrp="1"/>
          </p:cNvSpPr>
          <p:nvPr/>
        </p:nvSpPr>
        <p:spPr>
          <a:xfrm>
            <a:off x="6191250" y="3524250"/>
            <a:ext cx="5000625" cy="1571625"/>
          </a:xfrm>
          <a:prstGeom prst="roundRect">
            <a:avLst>
              <a:gd name="adj" fmla="val 4848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C82F91B4-D3C9-4A16-B2B8-10559B00E0DA}"/>
              </a:ext>
            </a:extLst>
          </p:cNvPr>
          <p:cNvSpPr>
            <a:spLocks noGrp="1"/>
          </p:cNvSpPr>
          <p:nvPr/>
        </p:nvSpPr>
        <p:spPr>
          <a:xfrm>
            <a:off x="6191250" y="3524250"/>
            <a:ext cx="76200" cy="1571625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AD96630-1572-4F26-9FE8-EAF7022193E0}"/>
              </a:ext>
            </a:extLst>
          </p:cNvPr>
          <p:cNvSpPr>
            <a:spLocks noGrp="1"/>
          </p:cNvSpPr>
          <p:nvPr/>
        </p:nvSpPr>
        <p:spPr>
          <a:xfrm>
            <a:off x="6419850" y="3695700"/>
            <a:ext cx="46005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Predictive analytics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25F2819-6AC6-4008-86EF-5073DBD96919}"/>
              </a:ext>
            </a:extLst>
          </p:cNvPr>
          <p:cNvSpPr>
            <a:spLocks noGrp="1"/>
          </p:cNvSpPr>
          <p:nvPr/>
        </p:nvSpPr>
        <p:spPr>
          <a:xfrm>
            <a:off x="6419850" y="4076700"/>
            <a:ext cx="4600575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stima rischi di uscita o fabbisogni futuri</a:t>
            </a:r>
          </a:p>
        </p:txBody>
      </p:sp>
    </p:spTree>
    <p:extLst>
      <p:ext uri="{BB962C8B-B14F-4D97-AF65-F5344CB8AC3E}">
        <p14:creationId xmlns:p14="http://schemas.microsoft.com/office/powerpoint/2010/main" val="7682368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C13C9BB3-3D24-4011-8DC6-900196FED32C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CONTESTI ORGANIZZATIVI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C18B07D-CCD2-448A-8902-4AA22D1A0F7C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Grandi imprese e PMI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24AE460-48B8-46E5-AAEB-554B5983EC2D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39C8E1C-44E8-40B8-98CA-5F910A73A3D7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0185F0D-127F-4E6A-AAFC-AD02AD78697A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B9376A2-A128-4215-A144-6A23973FA356}"/>
              </a:ext>
            </a:extLst>
          </p:cNvPr>
          <p:cNvSpPr>
            <a:spLocks noGrp="1"/>
          </p:cNvSpPr>
          <p:nvPr/>
        </p:nvSpPr>
        <p:spPr>
          <a:xfrm>
            <a:off x="857250" y="1619250"/>
            <a:ext cx="4667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Grandi imprese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1158D57-9B1A-4E94-8A17-6AC25A679D6E}"/>
              </a:ext>
            </a:extLst>
          </p:cNvPr>
          <p:cNvSpPr>
            <a:spLocks noGrp="1"/>
          </p:cNvSpPr>
          <p:nvPr/>
        </p:nvSpPr>
        <p:spPr>
          <a:xfrm>
            <a:off x="857250" y="2095500"/>
            <a:ext cx="4667250" cy="3143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sistemi formalizzati e ruoli specialistici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piattaforme integrate e grandi volumi di dati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calibrazione tra unità e livelli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rischio di burocratizzazione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8EC6A36-4271-402E-BB09-1CDF160EE2BB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19050" cy="37147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915BE14-D1CE-41AB-8AD8-438BE19B6E8B}"/>
              </a:ext>
            </a:extLst>
          </p:cNvPr>
          <p:cNvSpPr>
            <a:spLocks noGrp="1"/>
          </p:cNvSpPr>
          <p:nvPr/>
        </p:nvSpPr>
        <p:spPr>
          <a:xfrm>
            <a:off x="6667500" y="1619250"/>
            <a:ext cx="46672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>
                <a:solidFill>
                  <a:srgbClr val="E76F51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E76F51"/>
                </a:solidFill>
                <a:latin typeface="DejaVu Sans"/>
                <a:ea typeface="DejaVu Sans"/>
                <a:cs typeface="DejaVu Sans"/>
              </a:rPr>
              <a:t>Piccole e medie imprese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C187136-55E3-495F-8635-5D4E8B6BFC3F}"/>
              </a:ext>
            </a:extLst>
          </p:cNvPr>
          <p:cNvSpPr>
            <a:spLocks noGrp="1"/>
          </p:cNvSpPr>
          <p:nvPr/>
        </p:nvSpPr>
        <p:spPr>
          <a:xfrm>
            <a:off x="6667500" y="2095500"/>
            <a:ext cx="4667250" cy="3143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prossimità e conoscenza diretta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processi meno formalizzati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decisioni concentrate nell’imprenditore</a:t>
            </a:r>
          </a:p>
          <a:p>
            <a:pPr algn="l">
              <a:lnSpc>
                <a:spcPct val="110000"/>
              </a:lnSpc>
              <a:buNone/>
              <a:def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• strumenti semplici e sostenibili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DB79B876-0FAB-4FE3-9E6A-3354CC2C3AD2}"/>
              </a:ext>
            </a:extLst>
          </p:cNvPr>
          <p:cNvSpPr>
            <a:spLocks noGrp="1"/>
          </p:cNvSpPr>
          <p:nvPr/>
        </p:nvSpPr>
        <p:spPr>
          <a:xfrm>
            <a:off x="1095375" y="5572125"/>
            <a:ext cx="10001250" cy="400050"/>
          </a:xfrm>
          <a:prstGeom prst="roundRect">
            <a:avLst>
              <a:gd name="adj" fmla="val 19048"/>
            </a:avLst>
          </a:prstGeom>
          <a:solidFill>
            <a:srgbClr val="F4EFE7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1E6958C-1A3F-4985-8238-D988BD459BAD}"/>
              </a:ext>
            </a:extLst>
          </p:cNvPr>
          <p:cNvSpPr>
            <a:spLocks noGrp="1"/>
          </p:cNvSpPr>
          <p:nvPr/>
        </p:nvSpPr>
        <p:spPr>
          <a:xfrm>
            <a:off x="1381125" y="5600700"/>
            <a:ext cx="942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966"/>
          </a:bodyPr>
          <a:lstStyle/>
          <a:p>
            <a:pPr algn="ctr">
              <a:defRPr sz="142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La digitalizzazione può ridurre le differenze, ma non elimina le specificità di governance e relazione.</a:t>
            </a:r>
          </a:p>
        </p:txBody>
      </p:sp>
    </p:spTree>
    <p:extLst>
      <p:ext uri="{BB962C8B-B14F-4D97-AF65-F5344CB8AC3E}">
        <p14:creationId xmlns:p14="http://schemas.microsoft.com/office/powerpoint/2010/main" val="17388485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F70DE53C-8658-4A09-88E8-A22882128FC1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SINTESI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22EC0AE-3F14-4DFE-BE69-6CFCBC811EB3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Integrare performance e talento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92344DA-694A-4AD8-BA7A-0206F514EC72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80E15D9-40D8-4FD3-9712-807183CE057D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F2E54FC-0182-48DC-8664-BA60F2CF8152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3EA484FE-6E69-4558-AB35-DC63EC97A5F8}"/>
              </a:ext>
            </a:extLst>
          </p:cNvPr>
          <p:cNvSpPr>
            <a:spLocks noGrp="1"/>
          </p:cNvSpPr>
          <p:nvPr/>
        </p:nvSpPr>
        <p:spPr>
          <a:xfrm>
            <a:off x="714375" y="1619250"/>
            <a:ext cx="3143250" cy="2333625"/>
          </a:xfrm>
          <a:prstGeom prst="roundRect">
            <a:avLst>
              <a:gd name="adj" fmla="val 3265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0491C22-2B90-4610-90D1-E103BD75D6F3}"/>
              </a:ext>
            </a:extLst>
          </p:cNvPr>
          <p:cNvSpPr>
            <a:spLocks noGrp="1"/>
          </p:cNvSpPr>
          <p:nvPr/>
        </p:nvSpPr>
        <p:spPr>
          <a:xfrm>
            <a:off x="714375" y="1619250"/>
            <a:ext cx="76200" cy="2333625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65E3DAA-45CC-4A61-AA18-A854CC54C978}"/>
              </a:ext>
            </a:extLst>
          </p:cNvPr>
          <p:cNvSpPr>
            <a:spLocks noGrp="1"/>
          </p:cNvSpPr>
          <p:nvPr/>
        </p:nvSpPr>
        <p:spPr>
          <a:xfrm>
            <a:off x="942975" y="1790700"/>
            <a:ext cx="2743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1. Evidenze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051611D-ACD7-492F-AD2B-5EF5FC6433AC}"/>
              </a:ext>
            </a:extLst>
          </p:cNvPr>
          <p:cNvSpPr>
            <a:spLocks noGrp="1"/>
          </p:cNvSpPr>
          <p:nvPr/>
        </p:nvSpPr>
        <p:spPr>
          <a:xfrm>
            <a:off x="942975" y="2171700"/>
            <a:ext cx="2743200" cy="1647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Risultati, comportamenti, competenze e condizioni di lavoro.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CBF6457B-8E32-4A6C-BBB0-9A8FCAF38796}"/>
              </a:ext>
            </a:extLst>
          </p:cNvPr>
          <p:cNvSpPr>
            <a:spLocks noGrp="1"/>
          </p:cNvSpPr>
          <p:nvPr/>
        </p:nvSpPr>
        <p:spPr>
          <a:xfrm>
            <a:off x="4524375" y="1619250"/>
            <a:ext cx="3143250" cy="2333625"/>
          </a:xfrm>
          <a:prstGeom prst="roundRect">
            <a:avLst>
              <a:gd name="adj" fmla="val 3265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2EEC1148-05E3-4A7C-A843-47FB11D83166}"/>
              </a:ext>
            </a:extLst>
          </p:cNvPr>
          <p:cNvSpPr>
            <a:spLocks noGrp="1"/>
          </p:cNvSpPr>
          <p:nvPr/>
        </p:nvSpPr>
        <p:spPr>
          <a:xfrm>
            <a:off x="4524375" y="1619250"/>
            <a:ext cx="76200" cy="2333625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4C93C4C-4083-4C8A-9549-5BC29C3FDECA}"/>
              </a:ext>
            </a:extLst>
          </p:cNvPr>
          <p:cNvSpPr>
            <a:spLocks noGrp="1"/>
          </p:cNvSpPr>
          <p:nvPr/>
        </p:nvSpPr>
        <p:spPr>
          <a:xfrm>
            <a:off x="4752975" y="1790700"/>
            <a:ext cx="2743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2. Dialogo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9DD678C-A6DB-43E2-B171-B91212196FA3}"/>
              </a:ext>
            </a:extLst>
          </p:cNvPr>
          <p:cNvSpPr>
            <a:spLocks noGrp="1"/>
          </p:cNvSpPr>
          <p:nvPr/>
        </p:nvSpPr>
        <p:spPr>
          <a:xfrm>
            <a:off x="4752975" y="2171700"/>
            <a:ext cx="2743200" cy="1647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Feedback, aspirazioni, bisogni di sviluppo e possibilità di replica.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9768C1F6-48D7-4026-80CD-8FDE47997359}"/>
              </a:ext>
            </a:extLst>
          </p:cNvPr>
          <p:cNvSpPr>
            <a:spLocks noGrp="1"/>
          </p:cNvSpPr>
          <p:nvPr/>
        </p:nvSpPr>
        <p:spPr>
          <a:xfrm>
            <a:off x="8334375" y="1619250"/>
            <a:ext cx="3143250" cy="2333625"/>
          </a:xfrm>
          <a:prstGeom prst="roundRect">
            <a:avLst>
              <a:gd name="adj" fmla="val 3265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BC50E012-2550-41C3-B6F5-6AD9CC43D27E}"/>
              </a:ext>
            </a:extLst>
          </p:cNvPr>
          <p:cNvSpPr>
            <a:spLocks noGrp="1"/>
          </p:cNvSpPr>
          <p:nvPr/>
        </p:nvSpPr>
        <p:spPr>
          <a:xfrm>
            <a:off x="8334375" y="1619250"/>
            <a:ext cx="76200" cy="2333625"/>
          </a:xfrm>
          <a:prstGeom prst="roundRect">
            <a:avLst>
              <a:gd name="adj" fmla="val 50000"/>
            </a:avLst>
          </a:prstGeom>
          <a:solidFill>
            <a:srgbClr val="D99A2B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598D05B-3B0E-40E1-9295-A268C0401FA9}"/>
              </a:ext>
            </a:extLst>
          </p:cNvPr>
          <p:cNvSpPr>
            <a:spLocks noGrp="1"/>
          </p:cNvSpPr>
          <p:nvPr/>
        </p:nvSpPr>
        <p:spPr>
          <a:xfrm>
            <a:off x="8562975" y="1790700"/>
            <a:ext cx="27432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3. Decisioni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86C47E5-438B-4CD0-BEFE-42FDF6687A38}"/>
              </a:ext>
            </a:extLst>
          </p:cNvPr>
          <p:cNvSpPr>
            <a:spLocks noGrp="1"/>
          </p:cNvSpPr>
          <p:nvPr/>
        </p:nvSpPr>
        <p:spPr>
          <a:xfrm>
            <a:off x="8562975" y="2171700"/>
            <a:ext cx="2743200" cy="1647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Sviluppo, mobilità, riconoscimento e successione con criteri espliciti.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FA653B9-F178-4619-9CA7-CF461F2DAA51}"/>
              </a:ext>
            </a:extLst>
          </p:cNvPr>
          <p:cNvSpPr>
            <a:spLocks noGrp="1"/>
          </p:cNvSpPr>
          <p:nvPr/>
        </p:nvSpPr>
        <p:spPr>
          <a:xfrm>
            <a:off x="1143000" y="4905375"/>
            <a:ext cx="9906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500"/>
          </a:bodyPr>
          <a:lstStyle/>
          <a:p>
            <a:pPr algn="ctr">
              <a:defRPr sz="180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La valutazione acquista valore quando genera decisioni comprensibili, correggibili e orientate allo sviluppo.</a:t>
            </a:r>
          </a:p>
        </p:txBody>
      </p:sp>
    </p:spTree>
    <p:extLst>
      <p:ext uri="{BB962C8B-B14F-4D97-AF65-F5344CB8AC3E}">
        <p14:creationId xmlns:p14="http://schemas.microsoft.com/office/powerpoint/2010/main" val="1911597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10F37177-4330-44EA-B6D7-11F77E72CE20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RESPONSABILITÀ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13E1595-F5C5-48FA-AABF-29BA6F04A050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Equità, inclusione e governance dei dati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40E6FBA-9978-4EF2-BA80-6AE07692FAB5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9880CAF-F73A-4DE2-B83C-9C5DB439BEE5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343EA17-E12D-46BB-A12F-B89CB17A22E9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25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2D75C254-0A70-422D-BABA-17A5046598E8}"/>
              </a:ext>
            </a:extLst>
          </p:cNvPr>
          <p:cNvSpPr>
            <a:spLocks noGrp="1"/>
          </p:cNvSpPr>
          <p:nvPr/>
        </p:nvSpPr>
        <p:spPr>
          <a:xfrm>
            <a:off x="714375" y="1714500"/>
            <a:ext cx="2047875" cy="2381250"/>
          </a:xfrm>
          <a:prstGeom prst="roundRect">
            <a:avLst>
              <a:gd name="adj" fmla="val 3721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67753578-4A84-4F32-A827-709E83DECFA4}"/>
              </a:ext>
            </a:extLst>
          </p:cNvPr>
          <p:cNvSpPr>
            <a:spLocks noGrp="1"/>
          </p:cNvSpPr>
          <p:nvPr/>
        </p:nvSpPr>
        <p:spPr>
          <a:xfrm>
            <a:off x="714375" y="1714500"/>
            <a:ext cx="76200" cy="2381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738C8BC-D398-4969-A005-5E6AFFE14FA4}"/>
              </a:ext>
            </a:extLst>
          </p:cNvPr>
          <p:cNvSpPr>
            <a:spLocks noGrp="1"/>
          </p:cNvSpPr>
          <p:nvPr/>
        </p:nvSpPr>
        <p:spPr>
          <a:xfrm>
            <a:off x="942975" y="1885950"/>
            <a:ext cx="16478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Necessità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91C5E54-D261-493A-8E97-CE9054D0D4E7}"/>
              </a:ext>
            </a:extLst>
          </p:cNvPr>
          <p:cNvSpPr>
            <a:spLocks noGrp="1"/>
          </p:cNvSpPr>
          <p:nvPr/>
        </p:nvSpPr>
        <p:spPr>
          <a:xfrm>
            <a:off x="942975" y="2266950"/>
            <a:ext cx="1647825" cy="1695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raccogliere solo dati pertinenti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7EB90D6F-042F-4C9C-932A-D56D22376F71}"/>
              </a:ext>
            </a:extLst>
          </p:cNvPr>
          <p:cNvSpPr>
            <a:spLocks noGrp="1"/>
          </p:cNvSpPr>
          <p:nvPr/>
        </p:nvSpPr>
        <p:spPr>
          <a:xfrm>
            <a:off x="2952750" y="1714500"/>
            <a:ext cx="2047875" cy="2381250"/>
          </a:xfrm>
          <a:prstGeom prst="roundRect">
            <a:avLst>
              <a:gd name="adj" fmla="val 3721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710C7162-AE05-4FD0-9D5C-F6E7131D61E2}"/>
              </a:ext>
            </a:extLst>
          </p:cNvPr>
          <p:cNvSpPr>
            <a:spLocks noGrp="1"/>
          </p:cNvSpPr>
          <p:nvPr/>
        </p:nvSpPr>
        <p:spPr>
          <a:xfrm>
            <a:off x="2952750" y="1714500"/>
            <a:ext cx="76200" cy="2381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D40D190-332B-41B7-B026-DE35A6DD878C}"/>
              </a:ext>
            </a:extLst>
          </p:cNvPr>
          <p:cNvSpPr>
            <a:spLocks noGrp="1"/>
          </p:cNvSpPr>
          <p:nvPr/>
        </p:nvSpPr>
        <p:spPr>
          <a:xfrm>
            <a:off x="3181350" y="1885950"/>
            <a:ext cx="16478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Trasparenza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2D8BED5-80F9-42CC-80B1-67D3E9D75B58}"/>
              </a:ext>
            </a:extLst>
          </p:cNvPr>
          <p:cNvSpPr>
            <a:spLocks noGrp="1"/>
          </p:cNvSpPr>
          <p:nvPr/>
        </p:nvSpPr>
        <p:spPr>
          <a:xfrm>
            <a:off x="3181350" y="2266950"/>
            <a:ext cx="1647825" cy="1695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spiegare criteri, fonti e conseguenze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33685CD7-E8B9-4D58-A3AF-D0C2C1FCFE3D}"/>
              </a:ext>
            </a:extLst>
          </p:cNvPr>
          <p:cNvSpPr>
            <a:spLocks noGrp="1"/>
          </p:cNvSpPr>
          <p:nvPr/>
        </p:nvSpPr>
        <p:spPr>
          <a:xfrm>
            <a:off x="5191125" y="1714500"/>
            <a:ext cx="2047875" cy="2381250"/>
          </a:xfrm>
          <a:prstGeom prst="roundRect">
            <a:avLst>
              <a:gd name="adj" fmla="val 3721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45814E60-5D7F-426C-B541-F27CE1B1C8C2}"/>
              </a:ext>
            </a:extLst>
          </p:cNvPr>
          <p:cNvSpPr>
            <a:spLocks noGrp="1"/>
          </p:cNvSpPr>
          <p:nvPr/>
        </p:nvSpPr>
        <p:spPr>
          <a:xfrm>
            <a:off x="5191125" y="1714500"/>
            <a:ext cx="76200" cy="2381250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5520F39-C59C-49E6-B0D6-625C06D45712}"/>
              </a:ext>
            </a:extLst>
          </p:cNvPr>
          <p:cNvSpPr>
            <a:spLocks noGrp="1"/>
          </p:cNvSpPr>
          <p:nvPr/>
        </p:nvSpPr>
        <p:spPr>
          <a:xfrm>
            <a:off x="5419725" y="1885950"/>
            <a:ext cx="16478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Equità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ACB1EF0-F93F-438E-B87A-37788FBEF3DC}"/>
              </a:ext>
            </a:extLst>
          </p:cNvPr>
          <p:cNvSpPr>
            <a:spLocks noGrp="1"/>
          </p:cNvSpPr>
          <p:nvPr/>
        </p:nvSpPr>
        <p:spPr>
          <a:xfrm>
            <a:off x="5419725" y="2266950"/>
            <a:ext cx="1647825" cy="1695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verificare differenze tra gruppi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C2993103-FC95-4C01-BB03-A50D2E529777}"/>
              </a:ext>
            </a:extLst>
          </p:cNvPr>
          <p:cNvSpPr>
            <a:spLocks noGrp="1"/>
          </p:cNvSpPr>
          <p:nvPr/>
        </p:nvSpPr>
        <p:spPr>
          <a:xfrm>
            <a:off x="7429500" y="1714500"/>
            <a:ext cx="2047875" cy="2381250"/>
          </a:xfrm>
          <a:prstGeom prst="roundRect">
            <a:avLst>
              <a:gd name="adj" fmla="val 3721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7636151B-7DC3-4010-AD63-0591D6BCC80A}"/>
              </a:ext>
            </a:extLst>
          </p:cNvPr>
          <p:cNvSpPr>
            <a:spLocks noGrp="1"/>
          </p:cNvSpPr>
          <p:nvPr/>
        </p:nvSpPr>
        <p:spPr>
          <a:xfrm>
            <a:off x="7429500" y="1714500"/>
            <a:ext cx="76200" cy="2381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14273FF-C6EF-4D5B-B588-22B9D7D728A1}"/>
              </a:ext>
            </a:extLst>
          </p:cNvPr>
          <p:cNvSpPr>
            <a:spLocks noGrp="1"/>
          </p:cNvSpPr>
          <p:nvPr/>
        </p:nvSpPr>
        <p:spPr>
          <a:xfrm>
            <a:off x="7658100" y="1885950"/>
            <a:ext cx="16478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4861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Controllo umano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8E7BE4D-810D-47AD-8328-E91E3EAFDA8A}"/>
              </a:ext>
            </a:extLst>
          </p:cNvPr>
          <p:cNvSpPr>
            <a:spLocks noGrp="1"/>
          </p:cNvSpPr>
          <p:nvPr/>
        </p:nvSpPr>
        <p:spPr>
          <a:xfrm>
            <a:off x="7658100" y="2266950"/>
            <a:ext cx="1647825" cy="1695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assegnare responsabilità e potere di revisione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DD3FAA4E-55BE-45DA-93EB-8C8A607BE11A}"/>
              </a:ext>
            </a:extLst>
          </p:cNvPr>
          <p:cNvSpPr>
            <a:spLocks noGrp="1"/>
          </p:cNvSpPr>
          <p:nvPr/>
        </p:nvSpPr>
        <p:spPr>
          <a:xfrm>
            <a:off x="9667875" y="1714500"/>
            <a:ext cx="2047875" cy="2381250"/>
          </a:xfrm>
          <a:prstGeom prst="roundRect">
            <a:avLst>
              <a:gd name="adj" fmla="val 3721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7CB44D4D-8B74-46A0-8D12-DA75D6B32AC5}"/>
              </a:ext>
            </a:extLst>
          </p:cNvPr>
          <p:cNvSpPr>
            <a:spLocks noGrp="1"/>
          </p:cNvSpPr>
          <p:nvPr/>
        </p:nvSpPr>
        <p:spPr>
          <a:xfrm>
            <a:off x="9667875" y="1714500"/>
            <a:ext cx="76200" cy="23812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1D52F062-2A34-48CA-A844-118BFCEE458D}"/>
              </a:ext>
            </a:extLst>
          </p:cNvPr>
          <p:cNvSpPr>
            <a:spLocks noGrp="1"/>
          </p:cNvSpPr>
          <p:nvPr/>
        </p:nvSpPr>
        <p:spPr>
          <a:xfrm>
            <a:off x="9896475" y="1885950"/>
            <a:ext cx="164782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3666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Partecipazione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43FD175B-A76C-42EE-B538-BABFB9BBB8FC}"/>
              </a:ext>
            </a:extLst>
          </p:cNvPr>
          <p:cNvSpPr>
            <a:spLocks noGrp="1"/>
          </p:cNvSpPr>
          <p:nvPr/>
        </p:nvSpPr>
        <p:spPr>
          <a:xfrm>
            <a:off x="9896475" y="2266950"/>
            <a:ext cx="1647825" cy="1695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coinvolgere lavoratori e rappresentanze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D570C06B-C631-4A8C-B875-D3CEEBF45E62}"/>
              </a:ext>
            </a:extLst>
          </p:cNvPr>
          <p:cNvSpPr>
            <a:spLocks noGrp="1"/>
          </p:cNvSpPr>
          <p:nvPr/>
        </p:nvSpPr>
        <p:spPr>
          <a:xfrm>
            <a:off x="1476375" y="4953000"/>
            <a:ext cx="9239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985"/>
          </a:bodyPr>
          <a:lstStyle/>
          <a:p>
            <a:pPr algn="ctr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Obiettivi richiamati dal corso: parità di genere, lavoro dignitoso, innovazione responsabile.</a:t>
            </a:r>
          </a:p>
        </p:txBody>
      </p:sp>
    </p:spTree>
    <p:extLst>
      <p:ext uri="{BB962C8B-B14F-4D97-AF65-F5344CB8AC3E}">
        <p14:creationId xmlns:p14="http://schemas.microsoft.com/office/powerpoint/2010/main" val="1139525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B9E652B6-641F-4B43-B44C-143537DA8BE9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ATTIVITÀ IN AULA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AAE401A-88D1-4D8E-804D-F19005B636A6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Esercitazione: progettare un sistema HR aumentato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02C5FAC-4B9B-4EB9-BBC4-B6EFA46D0514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D8A1AF2-A56C-466B-B1F1-C0554C0695F4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2348273-10FE-40FB-AFCF-8E3F9B5BB1D6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26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C4259562-CBC1-40D0-9534-2180EDA323CA}"/>
              </a:ext>
            </a:extLst>
          </p:cNvPr>
          <p:cNvSpPr>
            <a:spLocks noGrp="1"/>
          </p:cNvSpPr>
          <p:nvPr/>
        </p:nvSpPr>
        <p:spPr>
          <a:xfrm>
            <a:off x="666750" y="1524000"/>
            <a:ext cx="5191125" cy="3429000"/>
          </a:xfrm>
          <a:prstGeom prst="roundRect">
            <a:avLst>
              <a:gd name="adj" fmla="val 2222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B272CC21-09C5-453E-BE7A-341091E5840B}"/>
              </a:ext>
            </a:extLst>
          </p:cNvPr>
          <p:cNvSpPr>
            <a:spLocks noGrp="1"/>
          </p:cNvSpPr>
          <p:nvPr/>
        </p:nvSpPr>
        <p:spPr>
          <a:xfrm>
            <a:off x="666750" y="1524000"/>
            <a:ext cx="76200" cy="3429000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FF821CA-8DB1-4DA6-ACB0-81A7DCB6007D}"/>
              </a:ext>
            </a:extLst>
          </p:cNvPr>
          <p:cNvSpPr>
            <a:spLocks noGrp="1"/>
          </p:cNvSpPr>
          <p:nvPr/>
        </p:nvSpPr>
        <p:spPr>
          <a:xfrm>
            <a:off x="895350" y="1695450"/>
            <a:ext cx="47910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Caso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EA5A780-29B6-438D-8D86-3AAC8BC9E5EC}"/>
              </a:ext>
            </a:extLst>
          </p:cNvPr>
          <p:cNvSpPr>
            <a:spLocks noGrp="1"/>
          </p:cNvSpPr>
          <p:nvPr/>
        </p:nvSpPr>
        <p:spPr>
          <a:xfrm>
            <a:off x="895350" y="2076450"/>
            <a:ext cx="4791075" cy="2743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Una PMI di servizi digitali con 80 dipendenti registra turnover crescente, criteri di valutazione informali e scarse opportunità di crescita. La direzione vuole introdurre una piattaforma HR con funzioni di AI.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2CE87262-59D4-46B1-A4E6-E912693341FD}"/>
              </a:ext>
            </a:extLst>
          </p:cNvPr>
          <p:cNvSpPr>
            <a:spLocks noGrp="1"/>
          </p:cNvSpPr>
          <p:nvPr/>
        </p:nvSpPr>
        <p:spPr>
          <a:xfrm>
            <a:off x="6334125" y="1524000"/>
            <a:ext cx="5191125" cy="3429000"/>
          </a:xfrm>
          <a:prstGeom prst="roundRect">
            <a:avLst>
              <a:gd name="adj" fmla="val 2222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A320AACF-2737-402A-875B-67B0F23F1EB5}"/>
              </a:ext>
            </a:extLst>
          </p:cNvPr>
          <p:cNvSpPr>
            <a:spLocks noGrp="1"/>
          </p:cNvSpPr>
          <p:nvPr/>
        </p:nvSpPr>
        <p:spPr>
          <a:xfrm>
            <a:off x="6334125" y="1524000"/>
            <a:ext cx="76200" cy="342900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6BA7507-D35D-4388-9AAF-691A530C856F}"/>
              </a:ext>
            </a:extLst>
          </p:cNvPr>
          <p:cNvSpPr>
            <a:spLocks noGrp="1"/>
          </p:cNvSpPr>
          <p:nvPr/>
        </p:nvSpPr>
        <p:spPr>
          <a:xfrm>
            <a:off x="6562725" y="1695450"/>
            <a:ext cx="4791075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Compito dei gruppi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2AB66C3-9778-430D-AA45-6BD3E3D712F0}"/>
              </a:ext>
            </a:extLst>
          </p:cNvPr>
          <p:cNvSpPr>
            <a:spLocks noGrp="1"/>
          </p:cNvSpPr>
          <p:nvPr/>
        </p:nvSpPr>
        <p:spPr>
          <a:xfrm>
            <a:off x="6562725" y="2076450"/>
            <a:ext cx="4791075" cy="2743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Definire scopi e indicatori.</a:t>
            </a:r>
          </a:p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Scegliere metodo di valutazione.</a:t>
            </a:r>
          </a:p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Proporre due azioni di sviluppo.</a:t>
            </a:r>
          </a:p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Indicare dati utilizzabili e dati da escludere.</a:t>
            </a:r>
          </a:p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Definire controllo umano e possibilità di contestazione.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FE00B3B-4CF7-45DA-9968-DC85195E5C8C}"/>
              </a:ext>
            </a:extLst>
          </p:cNvPr>
          <p:cNvSpPr>
            <a:spLocks noGrp="1"/>
          </p:cNvSpPr>
          <p:nvPr/>
        </p:nvSpPr>
        <p:spPr>
          <a:xfrm>
            <a:off x="1333500" y="5381625"/>
            <a:ext cx="95250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112"/>
          </a:bodyPr>
          <a:lstStyle/>
          <a:p>
            <a:pPr algn="ctr">
              <a:def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Output: una proposta di 5 minuti con motivazione delle scelte e un rischio da monitorare.</a:t>
            </a:r>
          </a:p>
        </p:txBody>
      </p:sp>
    </p:spTree>
    <p:extLst>
      <p:ext uri="{BB962C8B-B14F-4D97-AF65-F5344CB8AC3E}">
        <p14:creationId xmlns:p14="http://schemas.microsoft.com/office/powerpoint/2010/main" val="212114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21713EFA-04FB-4A82-AA54-D46F8B4D8C33}"/>
              </a:ext>
            </a:extLst>
          </p:cNvPr>
          <p:cNvSpPr>
            <a:spLocks noGrp="1"/>
          </p:cNvSpPr>
          <p:nvPr/>
        </p:nvSpPr>
        <p:spPr>
          <a:xfrm>
            <a:off x="685800" y="266700"/>
            <a:ext cx="10287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714"/>
          </a:bodyPr>
          <a:lstStyle/>
          <a:p>
            <a:pPr algn="l">
              <a:def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B7F79"/>
                </a:solidFill>
                <a:latin typeface="DejaVu Sans"/>
                <a:ea typeface="DejaVu Sans"/>
                <a:cs typeface="DejaVu Sans"/>
              </a:rPr>
              <a:t>ESERCITAZIONE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F66DAA0-5F96-46D1-AAAE-1C82FE9C3E5A}"/>
              </a:ext>
            </a:extLst>
          </p:cNvPr>
          <p:cNvSpPr>
            <a:spLocks noGrp="1"/>
          </p:cNvSpPr>
          <p:nvPr/>
        </p:nvSpPr>
        <p:spPr>
          <a:xfrm>
            <a:off x="685800" y="523875"/>
            <a:ext cx="107632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Prompt e validazione dell’output algoritmico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A3EF2DE-F026-4532-9269-F82AE1C2D3E6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820400" cy="19050"/>
          </a:xfrm>
          <a:prstGeom prst="rect">
            <a:avLst/>
          </a:prstGeom>
          <a:solidFill>
            <a:srgbClr val="CBD5D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0FF01ED-4C6D-4EAB-A96E-27F08579FC49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7239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l">
              <a:def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Gestione delle risorse umane e innovazione digitale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D8DB0F8-6C56-4D0E-BCFC-27AD7D8989F3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476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/>
          </a:bodyPr>
          <a:lstStyle/>
          <a:p>
            <a:pPr algn="r">
              <a:def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B6875"/>
                </a:solidFill>
                <a:latin typeface="DejaVu Sans"/>
                <a:ea typeface="DejaVu Sans"/>
                <a:cs typeface="DejaVu Sans"/>
              </a:rPr>
              <a:t>27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AD33F2F7-1965-46AB-8089-E63A58FA0D55}"/>
              </a:ext>
            </a:extLst>
          </p:cNvPr>
          <p:cNvSpPr>
            <a:spLocks noGrp="1"/>
          </p:cNvSpPr>
          <p:nvPr/>
        </p:nvSpPr>
        <p:spPr>
          <a:xfrm>
            <a:off x="714375" y="1571625"/>
            <a:ext cx="4953000" cy="3333750"/>
          </a:xfrm>
          <a:prstGeom prst="roundRect">
            <a:avLst>
              <a:gd name="adj" fmla="val 228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55F1D4C-32C0-4765-A3E7-7D8C8E18DC2D}"/>
              </a:ext>
            </a:extLst>
          </p:cNvPr>
          <p:cNvSpPr>
            <a:spLocks noGrp="1"/>
          </p:cNvSpPr>
          <p:nvPr/>
        </p:nvSpPr>
        <p:spPr>
          <a:xfrm>
            <a:off x="714375" y="1571625"/>
            <a:ext cx="76200" cy="3333750"/>
          </a:xfrm>
          <a:prstGeom prst="roundRect">
            <a:avLst>
              <a:gd name="adj" fmla="val 50000"/>
            </a:avLst>
          </a:prstGeom>
          <a:solidFill>
            <a:srgbClr val="1B7F7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DAAD4E2-663D-4B68-9A60-4D81614ACA01}"/>
              </a:ext>
            </a:extLst>
          </p:cNvPr>
          <p:cNvSpPr>
            <a:spLocks noGrp="1"/>
          </p:cNvSpPr>
          <p:nvPr/>
        </p:nvSpPr>
        <p:spPr>
          <a:xfrm>
            <a:off x="942975" y="1743075"/>
            <a:ext cx="45529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Prompt di partenza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BD211C1-3098-424B-BFDD-1D274D6449B7}"/>
              </a:ext>
            </a:extLst>
          </p:cNvPr>
          <p:cNvSpPr>
            <a:spLocks noGrp="1"/>
          </p:cNvSpPr>
          <p:nvPr/>
        </p:nvSpPr>
        <p:spPr>
          <a:xfrm>
            <a:off x="942975" y="2124075"/>
            <a:ext cx="4552950" cy="2647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«Agisci come consulente HR. Progetta un sistema di performance e talent management per la PMI descritta, indicando criteri, dati, rischi e controlli umani.»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AA260F74-8DFF-4FDE-9B22-CB1C73256429}"/>
              </a:ext>
            </a:extLst>
          </p:cNvPr>
          <p:cNvSpPr>
            <a:spLocks noGrp="1"/>
          </p:cNvSpPr>
          <p:nvPr/>
        </p:nvSpPr>
        <p:spPr>
          <a:xfrm>
            <a:off x="6524625" y="1571625"/>
            <a:ext cx="4953000" cy="3333750"/>
          </a:xfrm>
          <a:prstGeom prst="roundRect">
            <a:avLst>
              <a:gd name="adj" fmla="val 2286"/>
            </a:avLst>
          </a:prstGeom>
          <a:solidFill>
            <a:srgbClr val="F7F9FA"/>
          </a:solidFill>
          <a:ln w="9525">
            <a:solidFill>
              <a:srgbClr val="CBD5DC"/>
            </a:solidFill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19455FF6-FD5C-40F4-9872-73F5602F29B7}"/>
              </a:ext>
            </a:extLst>
          </p:cNvPr>
          <p:cNvSpPr>
            <a:spLocks noGrp="1"/>
          </p:cNvSpPr>
          <p:nvPr/>
        </p:nvSpPr>
        <p:spPr>
          <a:xfrm>
            <a:off x="6524625" y="1571625"/>
            <a:ext cx="76200" cy="3333750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FD52698-A171-4462-AE64-C9FE195748E1}"/>
              </a:ext>
            </a:extLst>
          </p:cNvPr>
          <p:cNvSpPr>
            <a:spLocks noGrp="1"/>
          </p:cNvSpPr>
          <p:nvPr/>
        </p:nvSpPr>
        <p:spPr>
          <a:xfrm>
            <a:off x="6753225" y="1743075"/>
            <a:ext cx="45529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424"/>
          </a:bodyPr>
          <a:lstStyle/>
          <a:p>
            <a:pPr algn="l">
              <a:def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Griglia di validazione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4F80907-9961-41D0-826B-20A3FD823133}"/>
              </a:ext>
            </a:extLst>
          </p:cNvPr>
          <p:cNvSpPr>
            <a:spLocks noGrp="1"/>
          </p:cNvSpPr>
          <p:nvPr/>
        </p:nvSpPr>
        <p:spPr>
          <a:xfrm>
            <a:off x="6753225" y="2124075"/>
            <a:ext cx="4552950" cy="2647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Coerenza con il contesto</a:t>
            </a:r>
          </a:p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Qualità e provenienza dei dati</a:t>
            </a:r>
          </a:p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Bias e gruppi penalizzati</a:t>
            </a:r>
          </a:p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Spiegabilità delle raccomandazioni</a:t>
            </a:r>
          </a:p>
          <a:p>
            <a:pPr algn="l">
              <a:def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212B"/>
                </a:solidFill>
                <a:latin typeface="DejaVu Sans"/>
                <a:ea typeface="DejaVu Sans"/>
                <a:cs typeface="DejaVu Sans"/>
              </a:rPr>
              <a:t>Responsabilità e contestabilità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056216D-420A-47AA-AC15-9CA3C94E1D5A}"/>
              </a:ext>
            </a:extLst>
          </p:cNvPr>
          <p:cNvSpPr>
            <a:spLocks noGrp="1"/>
          </p:cNvSpPr>
          <p:nvPr/>
        </p:nvSpPr>
        <p:spPr>
          <a:xfrm>
            <a:off x="1333500" y="5429250"/>
            <a:ext cx="95250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095"/>
          </a:bodyPr>
          <a:lstStyle/>
          <a:p>
            <a:pPr algn="ctr">
              <a:def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324F"/>
                </a:solidFill>
                <a:latin typeface="DejaVu Sans"/>
                <a:ea typeface="DejaVu Sans"/>
                <a:cs typeface="DejaVu Sans"/>
              </a:rPr>
              <a:t>Il valore didattico non sta nel testo generato, ma nella capacità di verificarne assunzioni e conseguenze.</a:t>
            </a:r>
          </a:p>
        </p:txBody>
      </p:sp>
    </p:spTree>
    <p:extLst>
      <p:ext uri="{BB962C8B-B14F-4D97-AF65-F5344CB8AC3E}">
        <p14:creationId xmlns:p14="http://schemas.microsoft.com/office/powerpoint/2010/main" val="19777250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2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6D967AED-2E07-414C-9C44-49245AF066C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E76F51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69A7128-C554-46CE-9B6C-85ABC2C78F80}"/>
              </a:ext>
            </a:extLst>
          </p:cNvPr>
          <p:cNvSpPr>
            <a:spLocks noGrp="1"/>
          </p:cNvSpPr>
          <p:nvPr/>
        </p:nvSpPr>
        <p:spPr>
          <a:xfrm>
            <a:off x="723900" y="685800"/>
            <a:ext cx="9525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Punti da ricordare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C2E58FA-8A03-4799-8C46-C79A87DA3D64}"/>
              </a:ext>
            </a:extLst>
          </p:cNvPr>
          <p:cNvSpPr>
            <a:spLocks noGrp="1"/>
          </p:cNvSpPr>
          <p:nvPr/>
        </p:nvSpPr>
        <p:spPr>
          <a:xfrm>
            <a:off x="876300" y="1714500"/>
            <a:ext cx="10287000" cy="2667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lnSpc>
                <a:spcPct val="110000"/>
              </a:lnSpc>
              <a:buNone/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• La performance nasce dall’interazione tra persona, ruolo e organizzazione.</a:t>
            </a:r>
          </a:p>
          <a:p>
            <a:pPr algn="l">
              <a:lnSpc>
                <a:spcPct val="110000"/>
              </a:lnSpc>
              <a:buNone/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• Il talento si sviluppa attraverso opportunità, relazioni ed esperienze.</a:t>
            </a:r>
          </a:p>
          <a:p>
            <a:pPr algn="l">
              <a:lnSpc>
                <a:spcPct val="110000"/>
              </a:lnSpc>
              <a:buNone/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• Gli strumenti digitali ampliano la capacità analitica e anche i rischi di controllo e disuguaglianza.</a:t>
            </a:r>
          </a:p>
          <a:p>
            <a:pPr algn="l">
              <a:lnSpc>
                <a:spcPct val="110000"/>
              </a:lnSpc>
              <a:buNone/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• La responsabilità delle decisioni HR resta umana e organizzativa.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B763429-3582-4B2E-81D4-E577437BE0C0}"/>
              </a:ext>
            </a:extLst>
          </p:cNvPr>
          <p:cNvSpPr>
            <a:spLocks noGrp="1"/>
          </p:cNvSpPr>
          <p:nvPr/>
        </p:nvSpPr>
        <p:spPr>
          <a:xfrm>
            <a:off x="723900" y="4762500"/>
            <a:ext cx="33337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CEFE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CEFED"/>
                </a:solidFill>
                <a:latin typeface="DejaVu Sans"/>
                <a:ea typeface="DejaVu Sans"/>
                <a:cs typeface="DejaVu Sans"/>
              </a:rPr>
              <a:t>Riferimenti essenziali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EC9E02B-CA9F-402E-9413-EB4E5E30D616}"/>
              </a:ext>
            </a:extLst>
          </p:cNvPr>
          <p:cNvSpPr>
            <a:spLocks noGrp="1"/>
          </p:cNvSpPr>
          <p:nvPr/>
        </p:nvSpPr>
        <p:spPr>
          <a:xfrm>
            <a:off x="723900" y="5143500"/>
            <a:ext cx="10096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D7E2E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7E2EA"/>
                </a:solidFill>
                <a:latin typeface="DejaVu Sans"/>
                <a:ea typeface="DejaVu Sans"/>
                <a:cs typeface="DejaVu Sans"/>
              </a:rPr>
              <a:t>Dessler (2021)  ·  Di Federico (2022)  ·  Sena (2015)  ·  Lazazzara e Za (2025)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A798D45-10F5-4065-84DB-38DADC465DAB}"/>
              </a:ext>
            </a:extLst>
          </p:cNvPr>
          <p:cNvSpPr>
            <a:spLocks noGrp="1"/>
          </p:cNvSpPr>
          <p:nvPr/>
        </p:nvSpPr>
        <p:spPr>
          <a:xfrm>
            <a:off x="723900" y="6143625"/>
            <a:ext cx="6667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DCEFED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DCEFED"/>
                </a:solidFill>
                <a:latin typeface="DejaVu Sans"/>
                <a:ea typeface="DejaVu Sans"/>
                <a:cs typeface="DejaVu Sans"/>
              </a:rPr>
              <a:t>Rossella Di Federico  |  LM-59</a:t>
            </a:r>
          </a:p>
        </p:txBody>
      </p:sp>
    </p:spTree>
    <p:extLst>
      <p:ext uri="{BB962C8B-B14F-4D97-AF65-F5344CB8AC3E}">
        <p14:creationId xmlns:p14="http://schemas.microsoft.com/office/powerpoint/2010/main" val="190131559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2778</Words>
  <Application>Microsoft Macintosh PowerPoint</Application>
  <DocSecurity>0</DocSecurity>
  <PresentationFormat>Widescreen</PresentationFormat>
  <Paragraphs>451</Paragraphs>
  <Slides>28</Slides>
  <Notes>28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1" baseType="lpstr">
      <vt:lpstr>Aptos</vt:lpstr>
      <vt:lpstr>DejaVu Sans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</cp:revision>
  <dcterms:created xsi:type="dcterms:W3CDTF">2026-10-07T10:27:37Z</dcterms:created>
  <dcterms:modified xsi:type="dcterms:W3CDTF">2026-10-17T15:36:42Z</dcterms:modified>
</cp:coreProperties>
</file>