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0" r:id="rId5"/>
    <p:sldId id="291" r:id="rId6"/>
    <p:sldId id="292" r:id="rId7"/>
    <p:sldId id="293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85592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LEZIONE - PRESENTAZIONE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DEL CORSO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CC5F8F34-C658-653E-EB38-86DA7F5F7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62" y="5637242"/>
            <a:ext cx="2737765" cy="90175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2746639-730D-B4B1-CDFD-409C34EAC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56" y="1348459"/>
            <a:ext cx="2737742" cy="221008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73766AB-733B-FDD0-369E-0D7BBF62A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2188" y="3256029"/>
            <a:ext cx="2737765" cy="22101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748C866-0DDA-7BEA-31EF-3A00802426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3844" y="24916"/>
            <a:ext cx="1728788" cy="123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60136" y="577014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Analisi tecnica di un’opera d’arte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OBIETTIVI</a:t>
            </a:r>
          </a:p>
          <a:p>
            <a:endParaRPr lang="it-IT" sz="24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F9E67EC-11CC-E953-05EA-A5764430411C}"/>
              </a:ext>
            </a:extLst>
          </p:cNvPr>
          <p:cNvSpPr txBox="1"/>
          <p:nvPr/>
        </p:nvSpPr>
        <p:spPr>
          <a:xfrm>
            <a:off x="154455" y="1501419"/>
            <a:ext cx="114431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Capacità di analisi di un’opera d’arte in base a: </a:t>
            </a:r>
          </a:p>
          <a:p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materiali che la compongono</a:t>
            </a:r>
          </a:p>
          <a:p>
            <a:pPr marL="342900" indent="-342900">
              <a:buAutoNum type="arabicPeriod"/>
            </a:pP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tecniche con cui è stata realizzata </a:t>
            </a:r>
          </a:p>
          <a:p>
            <a:pPr marL="342900" indent="-342900">
              <a:buAutoNum type="arabicPeriod"/>
            </a:pP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stato di conservazione</a:t>
            </a:r>
          </a:p>
          <a:p>
            <a:pPr marL="342900" indent="-342900">
              <a:buAutoNum type="arabicPeriod"/>
            </a:pP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saper identificare e descrivere il procedimento di esecuzione di un’opera d’arte.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0AE8C38-BB9C-BBC4-685F-15C002F501A6}"/>
              </a:ext>
            </a:extLst>
          </p:cNvPr>
          <p:cNvSpPr txBox="1"/>
          <p:nvPr/>
        </p:nvSpPr>
        <p:spPr>
          <a:xfrm>
            <a:off x="1009829" y="6527140"/>
            <a:ext cx="532589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54B83D0-3034-D200-D1E9-3B7CAC754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334" y="5624854"/>
            <a:ext cx="2737341" cy="90228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EB36BE2-625D-363E-1540-7EC3B9CF9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621" y="27240"/>
            <a:ext cx="1731414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862621"/>
            <a:ext cx="438626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4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acroarea</a:t>
            </a:r>
            <a:r>
              <a:rPr lang="en-US" sz="4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</a:t>
            </a:r>
            <a:endParaRPr lang="en-US" sz="2400" b="1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240E4AFD-6C34-27DD-0950-091F4300DA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995571"/>
              </p:ext>
            </p:extLst>
          </p:nvPr>
        </p:nvGraphicFramePr>
        <p:xfrm>
          <a:off x="0" y="1192375"/>
          <a:ext cx="12192000" cy="4257725"/>
        </p:xfrm>
        <a:graphic>
          <a:graphicData uri="http://schemas.openxmlformats.org/drawingml/2006/table">
            <a:tbl>
              <a:tblPr firstRow="1" firstCol="1" bandRow="1"/>
              <a:tblGrid>
                <a:gridCol w="6096000">
                  <a:extLst>
                    <a:ext uri="{9D8B030D-6E8A-4147-A177-3AD203B41FA5}">
                      <a16:colId xmlns:a16="http://schemas.microsoft.com/office/drawing/2014/main" val="4215392198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792025507"/>
                    </a:ext>
                  </a:extLst>
                </a:gridCol>
              </a:tblGrid>
              <a:tr h="6659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4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PRIMA AREA</a:t>
                      </a:r>
                      <a:endParaRPr lang="it-IT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4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ARGOMENTI</a:t>
                      </a:r>
                      <a:endParaRPr lang="it-IT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814391"/>
                  </a:ext>
                </a:extLst>
              </a:tr>
              <a:tr h="399089">
                <a:tc row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TECNICHE ARTISTICHE</a:t>
                      </a:r>
                      <a:endParaRPr lang="it-IT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Supporti per la pittura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825835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colori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93570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Pittura a olio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835752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Tempera e acquerello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27020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Encausto e affresco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912894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Pittura su rame e pietra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7259791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Scultura e tarsia lignea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831396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Fusione a cera persa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580285"/>
                  </a:ext>
                </a:extLst>
              </a:tr>
              <a:tr h="39908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Tecniche grafiche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690733"/>
                  </a:ext>
                </a:extLst>
              </a:tr>
            </a:tbl>
          </a:graphicData>
        </a:graphic>
      </p:graphicFrame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3A1CFFC-681E-8080-8115-63177153A220}"/>
              </a:ext>
            </a:extLst>
          </p:cNvPr>
          <p:cNvSpPr txBox="1"/>
          <p:nvPr/>
        </p:nvSpPr>
        <p:spPr>
          <a:xfrm>
            <a:off x="1009829" y="6527140"/>
            <a:ext cx="456005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FF39007-46AC-C65C-534A-7AD7BD8FA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659" y="5636057"/>
            <a:ext cx="2737341" cy="9022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41F9995-6D84-BF72-2215-6935C069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853" y="45720"/>
            <a:ext cx="1593523" cy="113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14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862621"/>
            <a:ext cx="438626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4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acroarea</a:t>
            </a:r>
            <a:r>
              <a:rPr lang="en-US" sz="4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920766" y="63695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</a:t>
            </a:r>
            <a:endParaRPr lang="en-US" sz="2400" b="1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3A1CFFC-681E-8080-8115-63177153A220}"/>
              </a:ext>
            </a:extLst>
          </p:cNvPr>
          <p:cNvSpPr txBox="1"/>
          <p:nvPr/>
        </p:nvSpPr>
        <p:spPr>
          <a:xfrm>
            <a:off x="1009829" y="6527140"/>
            <a:ext cx="494926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CD09ADFA-08DB-74D8-9873-6E89FF935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342152"/>
              </p:ext>
            </p:extLst>
          </p:nvPr>
        </p:nvGraphicFramePr>
        <p:xfrm>
          <a:off x="0" y="883652"/>
          <a:ext cx="12192000" cy="4580348"/>
        </p:xfrm>
        <a:graphic>
          <a:graphicData uri="http://schemas.openxmlformats.org/drawingml/2006/table">
            <a:tbl>
              <a:tblPr firstRow="1" firstCol="1" bandRow="1"/>
              <a:tblGrid>
                <a:gridCol w="6096000">
                  <a:extLst>
                    <a:ext uri="{9D8B030D-6E8A-4147-A177-3AD203B41FA5}">
                      <a16:colId xmlns:a16="http://schemas.microsoft.com/office/drawing/2014/main" val="412198844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4203725748"/>
                    </a:ext>
                  </a:extLst>
                </a:gridCol>
              </a:tblGrid>
              <a:tr h="3960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it-IT" sz="4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SECONDA AREA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7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it-IT" sz="4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ARGOMENTI</a:t>
                      </a:r>
                      <a:endParaRPr lang="it-IT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7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54086"/>
                  </a:ext>
                </a:extLst>
              </a:tr>
              <a:tr h="396027">
                <a:tc row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TECNICHE DI INDAGINE DIAGNOSTICA</a:t>
                      </a:r>
                      <a:endParaRPr lang="it-IT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Indagini nel campo del visibile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987872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Macrofotografia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530343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Microscopia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34259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Indagini in radiazione ultravioletta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508834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Indagini in radiazione infrarossa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916877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Spettroscopia di fluorescenza a raggi X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223532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Spettroscopia Raman e infrarossa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7092979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Spettroscopia di riflettanza a fibre ottiche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3685665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Diagnostica per tecniche artistiche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7738"/>
                  </a:ext>
                </a:extLst>
              </a:tr>
              <a:tr h="3960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Schede dati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9362016"/>
                  </a:ext>
                </a:extLst>
              </a:tr>
            </a:tbl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F742201D-399B-9F2D-AEB4-802AFA4BC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122" y="5667516"/>
            <a:ext cx="2737341" cy="90228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EF9F5FB-2B3A-AFCC-FFE0-262C0A441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033" y="30108"/>
            <a:ext cx="1125165" cy="80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12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400924" y="5862621"/>
            <a:ext cx="438626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4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acroarea</a:t>
            </a:r>
            <a:r>
              <a:rPr lang="en-US" sz="4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  <a:p>
            <a:endParaRPr lang="it-IT" sz="2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768366" y="19522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</a:t>
            </a:r>
            <a:endParaRPr lang="en-US" sz="2400" b="1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3A1CFFC-681E-8080-8115-63177153A220}"/>
              </a:ext>
            </a:extLst>
          </p:cNvPr>
          <p:cNvSpPr txBox="1"/>
          <p:nvPr/>
        </p:nvSpPr>
        <p:spPr>
          <a:xfrm>
            <a:off x="1009829" y="6527140"/>
            <a:ext cx="508617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1624B3FC-9EE5-5DD8-A3AF-9FF8F7418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863186"/>
              </p:ext>
            </p:extLst>
          </p:nvPr>
        </p:nvGraphicFramePr>
        <p:xfrm>
          <a:off x="0" y="1138552"/>
          <a:ext cx="12192000" cy="4319744"/>
        </p:xfrm>
        <a:graphic>
          <a:graphicData uri="http://schemas.openxmlformats.org/drawingml/2006/table">
            <a:tbl>
              <a:tblPr firstRow="1" firstCol="1" bandRow="1"/>
              <a:tblGrid>
                <a:gridCol w="6096000">
                  <a:extLst>
                    <a:ext uri="{9D8B030D-6E8A-4147-A177-3AD203B41FA5}">
                      <a16:colId xmlns:a16="http://schemas.microsoft.com/office/drawing/2014/main" val="4183501955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082025376"/>
                    </a:ext>
                  </a:extLst>
                </a:gridCol>
              </a:tblGrid>
              <a:tr h="613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40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TERZA AREA</a:t>
                      </a:r>
                      <a:r>
                        <a:rPr lang="it-IT" sz="4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40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ARGOMENTI</a:t>
                      </a: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332123"/>
                  </a:ext>
                </a:extLst>
              </a:tr>
              <a:tr h="459486"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RICONOSCIMENTO DELLE FALSIFICAZIONI</a:t>
                      </a:r>
                      <a:endParaRPr lang="it-IT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Autenticità dei dipinti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796282"/>
                  </a:ext>
                </a:extLst>
              </a:tr>
              <a:tr h="4594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Falsificazioni delle firme e dei cretti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596887"/>
                  </a:ext>
                </a:extLst>
              </a:tr>
              <a:tr h="4594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Coerenza dei colori e cronologia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676282"/>
                  </a:ext>
                </a:extLst>
              </a:tr>
              <a:tr h="4594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Autenticità dei materiali fittili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332588"/>
                  </a:ext>
                </a:extLst>
              </a:tr>
              <a:tr h="94275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Falsificazioni per materiali vitrei, in metallo e in avorio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2288083"/>
                  </a:ext>
                </a:extLst>
              </a:tr>
              <a:tr h="4594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Coerenza dei supporti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784467"/>
                  </a:ext>
                </a:extLst>
              </a:tr>
              <a:tr h="4594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Legno e tarli: come riconoscere le falsificazioni</a:t>
                      </a:r>
                      <a:endParaRPr lang="it-IT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276251"/>
                  </a:ext>
                </a:extLst>
              </a:tr>
            </a:tbl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79CDB72C-726B-6C66-4F55-065DD7A68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386" y="5636057"/>
            <a:ext cx="2737341" cy="9022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273FF39-4F84-F568-6692-24E12AA31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4785" y="32582"/>
            <a:ext cx="1483305" cy="106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4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651282" y="5647259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Bibliografia e Dispense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MATERIALI DIDATTICI</a:t>
            </a:r>
          </a:p>
          <a:p>
            <a:endParaRPr lang="it-IT" sz="24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F9E67EC-11CC-E953-05EA-A5764430411C}"/>
              </a:ext>
            </a:extLst>
          </p:cNvPr>
          <p:cNvSpPr txBox="1"/>
          <p:nvPr/>
        </p:nvSpPr>
        <p:spPr>
          <a:xfrm>
            <a:off x="92815" y="1295679"/>
            <a:ext cx="1209918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DISPENSE</a:t>
            </a:r>
          </a:p>
          <a:p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Riassunto delle lezioni in pdf ed esempi fotografici sul sito di e-learning</a:t>
            </a:r>
          </a:p>
          <a:p>
            <a:endParaRPr lang="it-I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BIBLIOGRAFIA</a:t>
            </a:r>
          </a:p>
          <a:p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it-IT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MANUALE OBBLIGATORIO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Ezio </a:t>
            </a:r>
            <a:r>
              <a:rPr lang="it-IT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Puppin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Olga Piccolo, Tecniche diagnostiche per i Beni Culturali, Rimini, Maggioli 2008. </a:t>
            </a:r>
          </a:p>
          <a:p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it-IT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MANUALE FACOLTATIVO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Paolo A.M. Triolo, Manuale pratico di documentazione e diagnostica per immagine per i BB.CC., Saonara (PD), Il Prato 2020.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0AE8C38-BB9C-BBC4-685F-15C002F501A6}"/>
              </a:ext>
            </a:extLst>
          </p:cNvPr>
          <p:cNvSpPr txBox="1"/>
          <p:nvPr/>
        </p:nvSpPr>
        <p:spPr>
          <a:xfrm>
            <a:off x="1009829" y="6527140"/>
            <a:ext cx="525148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816A459-73E7-1C0E-D480-A1D078EAB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401" y="5647259"/>
            <a:ext cx="2737341" cy="9022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1075759-2143-9271-7A0F-3FA0B94AE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731" y="26678"/>
            <a:ext cx="1731414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66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730810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555379" y="5369890"/>
            <a:ext cx="438626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Domande a scelta multipla e analisi testuale di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materialediagnostico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-fotografico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 INTERMEDIA</a:t>
            </a:r>
          </a:p>
          <a:p>
            <a:endParaRPr lang="it-IT" sz="24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F9E67EC-11CC-E953-05EA-A5764430411C}"/>
              </a:ext>
            </a:extLst>
          </p:cNvPr>
          <p:cNvSpPr txBox="1"/>
          <p:nvPr/>
        </p:nvSpPr>
        <p:spPr>
          <a:xfrm>
            <a:off x="154455" y="1586692"/>
            <a:ext cx="12037544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PROVA INTERMEDIA DI METÀ CORSO</a:t>
            </a:r>
          </a:p>
          <a:p>
            <a:endParaRPr lang="it-I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1. 8/10 domande a scelta multipla</a:t>
            </a:r>
          </a:p>
          <a:p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2. Tre analisi testuali da svolgere sulla base di una scelta tra nove immagini diagnostiche. Il testo da produrre è guidato da alcuni argomenti indicati (tipo di tecnica artistica, coerenza tecnico-cronologica, metodi di indagini applicabili e obiettivi…)</a:t>
            </a:r>
          </a:p>
          <a:p>
            <a:endParaRPr lang="it-I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0AE8C38-BB9C-BBC4-685F-15C002F501A6}"/>
              </a:ext>
            </a:extLst>
          </p:cNvPr>
          <p:cNvSpPr txBox="1"/>
          <p:nvPr/>
        </p:nvSpPr>
        <p:spPr>
          <a:xfrm>
            <a:off x="1009829" y="6527140"/>
            <a:ext cx="436033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1D31AF-93C9-BA59-3A2B-55A28EDA8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386" y="5647259"/>
            <a:ext cx="2737341" cy="9022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1ABCA6B-A65C-156C-32A3-814C71100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731" y="26679"/>
            <a:ext cx="1731414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88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1218</TotalTime>
  <Words>408</Words>
  <Application>Microsoft Office PowerPoint</Application>
  <PresentationFormat>Widescreen</PresentationFormat>
  <Paragraphs>97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20</cp:revision>
  <dcterms:created xsi:type="dcterms:W3CDTF">2022-04-26T11:54:05Z</dcterms:created>
  <dcterms:modified xsi:type="dcterms:W3CDTF">2023-08-04T18:30:24Z</dcterms:modified>
</cp:coreProperties>
</file>