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Informali</c:v>
          </c:tx>
          <c:spPr>
            <a:solidFill>
              <a:srgbClr val="1F7A8C"/>
            </a:solidFill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62</c:v>
                </c:pt>
                <c:pt idx="1">
                  <c:v>69</c:v>
                </c:pt>
                <c:pt idx="2">
                  <c:v>71</c:v>
                </c:pt>
                <c:pt idx="3">
                  <c:v>70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93E7-C44D-A6B2-CD04B144F5A0}"/>
            </c:ext>
          </c:extLst>
        </c:ser>
        <c:ser>
          <c:idx val="1"/>
          <c:order val="1"/>
          <c:tx>
            <c:v>Formali</c:v>
          </c:tx>
          <c:spPr>
            <a:solidFill>
              <a:srgbClr val="F26B5B"/>
            </a:solidFill>
          </c:spPr>
          <c:invertIfNegative val="1"/>
          <c:dLbls>
            <c:numFmt formatCode="0&quot;%&quot;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Data'!$C$2:$C$5</c:f>
              <c:strCache>
                <c:ptCount val="4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</c:strCache>
            </c:strRef>
          </c:cat>
          <c:val>
            <c:numRef>
              <c:f>'Chart Data'!$D$2:$D$5</c:f>
              <c:numCache>
                <c:formatCode>General</c:formatCode>
                <c:ptCount val="4"/>
                <c:pt idx="0">
                  <c:v>38</c:v>
                </c:pt>
                <c:pt idx="1">
                  <c:v>31</c:v>
                </c:pt>
                <c:pt idx="2">
                  <c:v>29</c:v>
                </c:pt>
                <c:pt idx="3">
                  <c:v>30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93E7-C44D-A6B2-CD04B144F5A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6E0E5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Generica, per tutti</c:v>
          </c:tx>
          <c:spPr>
            <a:solidFill>
              <a:srgbClr val="1F7A8C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39.299999999999997</c:v>
                </c:pt>
                <c:pt idx="1">
                  <c:v>37.1</c:v>
                </c:pt>
                <c:pt idx="2">
                  <c:v>39.200000000000003</c:v>
                </c:pt>
                <c:pt idx="3">
                  <c:v>37.9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4586-D341-9852-2B48D604FA35}"/>
            </c:ext>
          </c:extLst>
        </c:ser>
        <c:ser>
          <c:idx val="1"/>
          <c:order val="1"/>
          <c:tx>
            <c:v>Specifica, per alcuni</c:v>
          </c:tx>
          <c:spPr>
            <a:solidFill>
              <a:srgbClr val="F26B5B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Data'!$C$2:$C$5</c:f>
              <c:strCache>
                <c:ptCount val="4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</c:strCache>
            </c:strRef>
          </c:cat>
          <c:val>
            <c:numRef>
              <c:f>'Chart Data'!$D$2:$D$5</c:f>
              <c:numCache>
                <c:formatCode>General</c:formatCode>
                <c:ptCount val="4"/>
                <c:pt idx="0">
                  <c:v>29.2</c:v>
                </c:pt>
                <c:pt idx="1">
                  <c:v>27.4</c:v>
                </c:pt>
                <c:pt idx="2">
                  <c:v>26.1</c:v>
                </c:pt>
                <c:pt idx="3">
                  <c:v>27.4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4586-D341-9852-2B48D604FA3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6E0E5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9707602-77C4-4574-9A41-C938CF844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F7F3479A-66F3-49B3-897E-A5DD43D4A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8F41A3D2-BC0F-4E7C-9FEB-4C71A36B6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D768CF6-1ADA-4402-85E7-2E93C527D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C35D01A6-D595-4419-8514-98BA8D734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206C90F-F14A-4380-B6D4-CD4D92146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FA68FEAB-882A-41E6-9E0D-99E0EB021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0BF05295-F33A-4C72-83F0-B3DD053D4D0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1B612E6-7767-4699-83CA-8B47B50BD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9596833-1112-4326-A238-49FA3EFAA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32600A3B-D3C1-475B-8D16-74BC2BB3BC8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286125" cy="68580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3178287-46E3-42DD-B7FA-E0689C3C69FB}"/>
              </a:ext>
            </a:extLst>
          </p:cNvPr>
          <p:cNvSpPr>
            <a:spLocks noGrp="1"/>
          </p:cNvSpPr>
          <p:nvPr/>
        </p:nvSpPr>
        <p:spPr>
          <a:xfrm>
            <a:off x="3286125" y="0"/>
            <a:ext cx="152400" cy="6858000"/>
          </a:xfrm>
          <a:prstGeom prst="rect">
            <a:avLst/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701001C-D012-48CD-8457-E84DB2570D79}"/>
              </a:ext>
            </a:extLst>
          </p:cNvPr>
          <p:cNvSpPr>
            <a:spLocks noGrp="1"/>
          </p:cNvSpPr>
          <p:nvPr/>
        </p:nvSpPr>
        <p:spPr>
          <a:xfrm>
            <a:off x="590550" y="590550"/>
            <a:ext cx="2286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GESTIONE DELLE</a:t>
            </a:r>
          </a:p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RISORSE UMANE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42B336A-F41A-46CD-996C-362314CC6B13}"/>
              </a:ext>
            </a:extLst>
          </p:cNvPr>
          <p:cNvSpPr>
            <a:spLocks noGrp="1"/>
          </p:cNvSpPr>
          <p:nvPr/>
        </p:nvSpPr>
        <p:spPr>
          <a:xfrm>
            <a:off x="4095750" y="1428750"/>
            <a:ext cx="685800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525" b="1">
                <a:solidFill>
                  <a:srgbClr val="FFFFFF"/>
                </a:solidFill>
              </a:defRPr>
            </a:defPPr>
          </a:lstStyle>
          <a:p>
            <a:pPr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Reclutare e formare</a:t>
            </a:r>
          </a:p>
          <a:p>
            <a:pPr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nelle piccole imprese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A686437-FC41-43E1-9B4A-279F97FE6154}"/>
              </a:ext>
            </a:extLst>
          </p:cNvPr>
          <p:cNvSpPr>
            <a:spLocks noGrp="1"/>
          </p:cNvSpPr>
          <p:nvPr/>
        </p:nvSpPr>
        <p:spPr>
          <a:xfrm>
            <a:off x="4133850" y="3028950"/>
            <a:ext cx="6381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BFE3E8"/>
                </a:solidFill>
              </a:defRPr>
            </a:defPPr>
          </a:lstStyle>
          <a:p>
            <a:pPr>
              <a:defRPr sz="1650" b="0">
                <a:solidFill>
                  <a:srgbClr val="BFE3E8"/>
                </a:solidFill>
              </a:defRPr>
            </a:pPr>
            <a:r>
              <a:rPr sz="1650" b="0">
                <a:solidFill>
                  <a:srgbClr val="BFE3E8"/>
                </a:solidFill>
              </a:rPr>
              <a:t>Reti, fiducia, competenze e apprendimento sul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20DC659-D061-4D94-BBEB-9B16D02B9154}"/>
              </a:ext>
            </a:extLst>
          </p:cNvPr>
          <p:cNvSpPr>
            <a:spLocks noGrp="1"/>
          </p:cNvSpPr>
          <p:nvPr/>
        </p:nvSpPr>
        <p:spPr>
          <a:xfrm>
            <a:off x="4133850" y="4810125"/>
            <a:ext cx="4000500" cy="28575"/>
          </a:xfrm>
          <a:prstGeom prst="rect">
            <a:avLst/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7F92EDE-F9F7-4176-A041-951A6318EA5F}"/>
              </a:ext>
            </a:extLst>
          </p:cNvPr>
          <p:cNvSpPr>
            <a:spLocks noGrp="1"/>
          </p:cNvSpPr>
          <p:nvPr/>
        </p:nvSpPr>
        <p:spPr>
          <a:xfrm>
            <a:off x="4133850" y="504825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25F7F8-8671-4751-9149-A9300AE5BD03}"/>
              </a:ext>
            </a:extLst>
          </p:cNvPr>
          <p:cNvSpPr>
            <a:spLocks noGrp="1"/>
          </p:cNvSpPr>
          <p:nvPr/>
        </p:nvSpPr>
        <p:spPr>
          <a:xfrm>
            <a:off x="4133850" y="5429250"/>
            <a:ext cx="5715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BFE3E8"/>
                </a:solidFill>
              </a:defRPr>
            </a:defPPr>
          </a:lstStyle>
          <a:p>
            <a:pPr>
              <a:defRPr sz="1050" b="0">
                <a:solidFill>
                  <a:srgbClr val="BFE3E8"/>
                </a:solidFill>
              </a:defRPr>
            </a:pPr>
            <a:r>
              <a:rPr sz="1050" b="0">
                <a:solidFill>
                  <a:srgbClr val="BFE3E8"/>
                </a:solidFill>
              </a:rPr>
              <a:t>Una lettura sociologica delle pratiche HR nelle PMI</a:t>
            </a:r>
          </a:p>
        </p:txBody>
      </p:sp>
    </p:spTree>
    <p:extLst>
      <p:ext uri="{BB962C8B-B14F-4D97-AF65-F5344CB8AC3E}">
        <p14:creationId xmlns:p14="http://schemas.microsoft.com/office/powerpoint/2010/main" val="407663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E40980C3-2980-4871-B8A5-368C02B6F00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F6ECFDD-E952-489A-BE5A-4068F81233D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55B7620-CEE1-4B70-A7B7-3D28E5680EAC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Dal bisogno di competenze all’apprendimento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769C3EF-E93C-49F2-8F6F-9285D9C61A6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C693DBD-D227-4069-A5CC-8C68DB5ED50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3A42C3C-B059-45BC-84E1-D5EF53DC335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E35E844-BC95-472B-AE78-4B5D9DB7FE90}"/>
              </a:ext>
            </a:extLst>
          </p:cNvPr>
          <p:cNvSpPr>
            <a:spLocks noGrp="1"/>
          </p:cNvSpPr>
          <p:nvPr/>
        </p:nvSpPr>
        <p:spPr>
          <a:xfrm>
            <a:off x="742950" y="1571625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F7A8C"/>
                </a:solidFill>
              </a:defRPr>
            </a:defPPr>
          </a:lstStyle>
          <a:p>
            <a:pPr>
              <a:defRPr sz="1650" b="1">
                <a:solidFill>
                  <a:srgbClr val="1F7A8C"/>
                </a:solidFill>
              </a:defRPr>
            </a:pPr>
            <a:r>
              <a:rPr sz="1650" b="1">
                <a:solidFill>
                  <a:srgbClr val="1F7A8C"/>
                </a:solidFill>
              </a:rPr>
              <a:t>01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38E5C267-16BA-4CF4-8108-DD4A163F7589}"/>
              </a:ext>
            </a:extLst>
          </p:cNvPr>
          <p:cNvSpPr>
            <a:spLocks noGrp="1"/>
          </p:cNvSpPr>
          <p:nvPr/>
        </p:nvSpPr>
        <p:spPr>
          <a:xfrm>
            <a:off x="1381125" y="1762125"/>
            <a:ext cx="428625" cy="0"/>
          </a:xfrm>
          <a:prstGeom prst="line">
            <a:avLst/>
          </a:prstGeom>
          <a:noFill/>
          <a:ln w="38100">
            <a:solidFill>
              <a:srgbClr val="F26B5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38E6BB0-F16E-4FEF-84DF-0FA88B2F1943}"/>
              </a:ext>
            </a:extLst>
          </p:cNvPr>
          <p:cNvSpPr>
            <a:spLocks noGrp="1"/>
          </p:cNvSpPr>
          <p:nvPr/>
        </p:nvSpPr>
        <p:spPr>
          <a:xfrm>
            <a:off x="2000250" y="1571625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Come cercano le persone?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53D47AE-D8D8-4E10-984A-34C97D01B6AD}"/>
              </a:ext>
            </a:extLst>
          </p:cNvPr>
          <p:cNvSpPr>
            <a:spLocks noGrp="1"/>
          </p:cNvSpPr>
          <p:nvPr/>
        </p:nvSpPr>
        <p:spPr>
          <a:xfrm>
            <a:off x="5476875" y="1571625"/>
            <a:ext cx="523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381"/>
                </a:solidFill>
              </a:defRPr>
            </a:defPPr>
          </a:lstStyle>
          <a:p>
            <a:pPr>
              <a:defRPr sz="1200" b="0">
                <a:solidFill>
                  <a:srgbClr val="647381"/>
                </a:solidFill>
              </a:defRPr>
            </a:pPr>
            <a:r>
              <a:rPr sz="1200" b="0">
                <a:solidFill>
                  <a:srgbClr val="647381"/>
                </a:solidFill>
              </a:rPr>
              <a:t>Canali informali e formali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709B95F-21E5-440B-BC9B-07F39B0DCCB7}"/>
              </a:ext>
            </a:extLst>
          </p:cNvPr>
          <p:cNvSpPr>
            <a:spLocks noGrp="1"/>
          </p:cNvSpPr>
          <p:nvPr/>
        </p:nvSpPr>
        <p:spPr>
          <a:xfrm>
            <a:off x="742950" y="2438400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F7A8C"/>
                </a:solidFill>
              </a:defRPr>
            </a:defPPr>
          </a:lstStyle>
          <a:p>
            <a:pPr>
              <a:defRPr sz="1650" b="1">
                <a:solidFill>
                  <a:srgbClr val="1F7A8C"/>
                </a:solidFill>
              </a:defRPr>
            </a:pPr>
            <a:r>
              <a:rPr sz="1650" b="1">
                <a:solidFill>
                  <a:srgbClr val="1F7A8C"/>
                </a:solidFill>
              </a:rPr>
              <a:t>02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B68C0562-5944-414A-85A3-C364A8F4004E}"/>
              </a:ext>
            </a:extLst>
          </p:cNvPr>
          <p:cNvSpPr>
            <a:spLocks noGrp="1"/>
          </p:cNvSpPr>
          <p:nvPr/>
        </p:nvSpPr>
        <p:spPr>
          <a:xfrm>
            <a:off x="1381125" y="2628900"/>
            <a:ext cx="428625" cy="0"/>
          </a:xfrm>
          <a:prstGeom prst="line">
            <a:avLst/>
          </a:prstGeom>
          <a:noFill/>
          <a:ln w="38100">
            <a:solidFill>
              <a:srgbClr val="F26B5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CFDBF9E-26AB-458A-AAFF-9C60910DDB6B}"/>
              </a:ext>
            </a:extLst>
          </p:cNvPr>
          <p:cNvSpPr>
            <a:spLocks noGrp="1"/>
          </p:cNvSpPr>
          <p:nvPr/>
        </p:nvSpPr>
        <p:spPr>
          <a:xfrm>
            <a:off x="2000250" y="2438400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Perché prevalgono le reti?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6F98D57-32E5-4DE8-B333-FC4E0C8B8804}"/>
              </a:ext>
            </a:extLst>
          </p:cNvPr>
          <p:cNvSpPr>
            <a:spLocks noGrp="1"/>
          </p:cNvSpPr>
          <p:nvPr/>
        </p:nvSpPr>
        <p:spPr>
          <a:xfrm>
            <a:off x="5476875" y="2438400"/>
            <a:ext cx="523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381"/>
                </a:solidFill>
              </a:defRPr>
            </a:defPPr>
          </a:lstStyle>
          <a:p>
            <a:pPr>
              <a:defRPr sz="1200" b="0">
                <a:solidFill>
                  <a:srgbClr val="647381"/>
                </a:solidFill>
              </a:defRPr>
            </a:pPr>
            <a:r>
              <a:rPr sz="1200" b="0">
                <a:solidFill>
                  <a:srgbClr val="647381"/>
                </a:solidFill>
              </a:rPr>
              <a:t>Fiducia, adattamento e territorio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5C752EB-69F9-4B86-A941-9B66E82DDDEC}"/>
              </a:ext>
            </a:extLst>
          </p:cNvPr>
          <p:cNvSpPr>
            <a:spLocks noGrp="1"/>
          </p:cNvSpPr>
          <p:nvPr/>
        </p:nvSpPr>
        <p:spPr>
          <a:xfrm>
            <a:off x="742950" y="3305175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F7A8C"/>
                </a:solidFill>
              </a:defRPr>
            </a:defPPr>
          </a:lstStyle>
          <a:p>
            <a:pPr>
              <a:defRPr sz="1650" b="1">
                <a:solidFill>
                  <a:srgbClr val="1F7A8C"/>
                </a:solidFill>
              </a:defRPr>
            </a:pPr>
            <a:r>
              <a:rPr sz="1650" b="1">
                <a:solidFill>
                  <a:srgbClr val="1F7A8C"/>
                </a:solidFill>
              </a:rPr>
              <a:t>03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479CB94F-D220-4783-A701-4EA0B4E4144E}"/>
              </a:ext>
            </a:extLst>
          </p:cNvPr>
          <p:cNvSpPr>
            <a:spLocks noGrp="1"/>
          </p:cNvSpPr>
          <p:nvPr/>
        </p:nvSpPr>
        <p:spPr>
          <a:xfrm>
            <a:off x="1381125" y="3495675"/>
            <a:ext cx="428625" cy="0"/>
          </a:xfrm>
          <a:prstGeom prst="line">
            <a:avLst/>
          </a:prstGeom>
          <a:noFill/>
          <a:ln w="38100">
            <a:solidFill>
              <a:srgbClr val="F26B5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03C130E-4CA0-4E69-A69E-CE318FB497B2}"/>
              </a:ext>
            </a:extLst>
          </p:cNvPr>
          <p:cNvSpPr>
            <a:spLocks noGrp="1"/>
          </p:cNvSpPr>
          <p:nvPr/>
        </p:nvSpPr>
        <p:spPr>
          <a:xfrm>
            <a:off x="2000250" y="3305175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Quali rischi emergono?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E4B2355-FF64-46F9-AB35-9557977ECE7A}"/>
              </a:ext>
            </a:extLst>
          </p:cNvPr>
          <p:cNvSpPr>
            <a:spLocks noGrp="1"/>
          </p:cNvSpPr>
          <p:nvPr/>
        </p:nvSpPr>
        <p:spPr>
          <a:xfrm>
            <a:off x="5476875" y="3305175"/>
            <a:ext cx="523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381"/>
                </a:solidFill>
              </a:defRPr>
            </a:defPPr>
          </a:lstStyle>
          <a:p>
            <a:pPr>
              <a:defRPr sz="1200" b="0">
                <a:solidFill>
                  <a:srgbClr val="647381"/>
                </a:solidFill>
              </a:defRPr>
            </a:pPr>
            <a:r>
              <a:rPr sz="1200" b="0">
                <a:solidFill>
                  <a:srgbClr val="647381"/>
                </a:solidFill>
              </a:rPr>
              <a:t>Accesso, uguaglianza e diversità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73C909B-AF47-4673-B9ED-C341B8FC9476}"/>
              </a:ext>
            </a:extLst>
          </p:cNvPr>
          <p:cNvSpPr>
            <a:spLocks noGrp="1"/>
          </p:cNvSpPr>
          <p:nvPr/>
        </p:nvSpPr>
        <p:spPr>
          <a:xfrm>
            <a:off x="742950" y="4171950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F7A8C"/>
                </a:solidFill>
              </a:defRPr>
            </a:defPPr>
          </a:lstStyle>
          <a:p>
            <a:pPr>
              <a:defRPr sz="1650" b="1">
                <a:solidFill>
                  <a:srgbClr val="1F7A8C"/>
                </a:solidFill>
              </a:defRPr>
            </a:pPr>
            <a:r>
              <a:rPr sz="1650" b="1">
                <a:solidFill>
                  <a:srgbClr val="1F7A8C"/>
                </a:solidFill>
              </a:rPr>
              <a:t>04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5091F463-1EBC-43C2-A64C-3FA565306CF8}"/>
              </a:ext>
            </a:extLst>
          </p:cNvPr>
          <p:cNvSpPr>
            <a:spLocks noGrp="1"/>
          </p:cNvSpPr>
          <p:nvPr/>
        </p:nvSpPr>
        <p:spPr>
          <a:xfrm>
            <a:off x="1381125" y="4362450"/>
            <a:ext cx="428625" cy="0"/>
          </a:xfrm>
          <a:prstGeom prst="line">
            <a:avLst/>
          </a:prstGeom>
          <a:noFill/>
          <a:ln w="38100">
            <a:solidFill>
              <a:srgbClr val="F26B5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F47D379-A564-43B6-BB23-0C830D845E96}"/>
              </a:ext>
            </a:extLst>
          </p:cNvPr>
          <p:cNvSpPr>
            <a:spLocks noGrp="1"/>
          </p:cNvSpPr>
          <p:nvPr/>
        </p:nvSpPr>
        <p:spPr>
          <a:xfrm>
            <a:off x="2000250" y="4171950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Come si formano i dipendenti?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EF92088B-3D5C-407A-8E7E-C175C61B2EC0}"/>
              </a:ext>
            </a:extLst>
          </p:cNvPr>
          <p:cNvSpPr>
            <a:spLocks noGrp="1"/>
          </p:cNvSpPr>
          <p:nvPr/>
        </p:nvSpPr>
        <p:spPr>
          <a:xfrm>
            <a:off x="5476875" y="4171950"/>
            <a:ext cx="523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381"/>
                </a:solidFill>
              </a:defRPr>
            </a:defPPr>
          </a:lstStyle>
          <a:p>
            <a:pPr>
              <a:defRPr sz="1200" b="0">
                <a:solidFill>
                  <a:srgbClr val="647381"/>
                </a:solidFill>
              </a:defRPr>
            </a:pPr>
            <a:r>
              <a:rPr sz="1200" b="0">
                <a:solidFill>
                  <a:srgbClr val="647381"/>
                </a:solidFill>
              </a:rPr>
              <a:t>Apprendimento interno ed esterno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D5CCECD6-C016-4579-840B-7026B9830CA1}"/>
              </a:ext>
            </a:extLst>
          </p:cNvPr>
          <p:cNvSpPr>
            <a:spLocks noGrp="1"/>
          </p:cNvSpPr>
          <p:nvPr/>
        </p:nvSpPr>
        <p:spPr>
          <a:xfrm>
            <a:off x="742950" y="5038725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F7A8C"/>
                </a:solidFill>
              </a:defRPr>
            </a:defPPr>
          </a:lstStyle>
          <a:p>
            <a:pPr>
              <a:defRPr sz="1650" b="1">
                <a:solidFill>
                  <a:srgbClr val="1F7A8C"/>
                </a:solidFill>
              </a:defRPr>
            </a:pPr>
            <a:r>
              <a:rPr sz="1650" b="1">
                <a:solidFill>
                  <a:srgbClr val="1F7A8C"/>
                </a:solidFill>
              </a:rPr>
              <a:t>05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89FC2493-5963-4D35-90FD-0457BF49A25F}"/>
              </a:ext>
            </a:extLst>
          </p:cNvPr>
          <p:cNvSpPr>
            <a:spLocks noGrp="1"/>
          </p:cNvSpPr>
          <p:nvPr/>
        </p:nvSpPr>
        <p:spPr>
          <a:xfrm>
            <a:off x="1381125" y="5229225"/>
            <a:ext cx="428625" cy="0"/>
          </a:xfrm>
          <a:prstGeom prst="line">
            <a:avLst/>
          </a:prstGeom>
          <a:noFill/>
          <a:ln w="38100">
            <a:solidFill>
              <a:srgbClr val="F26B5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56C0F6A0-6C61-4843-A0A1-0BA4166C7691}"/>
              </a:ext>
            </a:extLst>
          </p:cNvPr>
          <p:cNvSpPr>
            <a:spLocks noGrp="1"/>
          </p:cNvSpPr>
          <p:nvPr/>
        </p:nvSpPr>
        <p:spPr>
          <a:xfrm>
            <a:off x="2000250" y="5038725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Quando cresce l’investimento?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A0509B47-AAE8-4F45-8944-22CB6EBBE659}"/>
              </a:ext>
            </a:extLst>
          </p:cNvPr>
          <p:cNvSpPr>
            <a:spLocks noGrp="1"/>
          </p:cNvSpPr>
          <p:nvPr/>
        </p:nvSpPr>
        <p:spPr>
          <a:xfrm>
            <a:off x="5476875" y="5038725"/>
            <a:ext cx="523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381"/>
                </a:solidFill>
              </a:defRPr>
            </a:defPPr>
          </a:lstStyle>
          <a:p>
            <a:pPr>
              <a:defRPr sz="1200" b="0">
                <a:solidFill>
                  <a:srgbClr val="647381"/>
                </a:solidFill>
              </a:defRPr>
            </a:pPr>
            <a:r>
              <a:rPr sz="1200" b="0">
                <a:solidFill>
                  <a:srgbClr val="647381"/>
                </a:solidFill>
              </a:rPr>
              <a:t>Innovazione, dimensione e qualifiche</a:t>
            </a:r>
          </a:p>
        </p:txBody>
      </p:sp>
    </p:spTree>
    <p:extLst>
      <p:ext uri="{BB962C8B-B14F-4D97-AF65-F5344CB8AC3E}">
        <p14:creationId xmlns:p14="http://schemas.microsoft.com/office/powerpoint/2010/main" val="2076514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AA4B494F-A8FF-4E47-892A-98507300992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346D21D-EF1B-439D-BA1F-7397383239D1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RECLUTAMENTO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A796D86-215A-4A01-A388-7A754155D3DF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I canali informali prevalgono in tutte le regioni osservate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1021344-8F0A-4324-A04F-FD9590069B06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Distribuzione percentuale dei canali di reclutamento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87BE7A78-F4BE-4248-888C-E5B13F15DD2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93A5262-029E-44B0-B003-6FCF7B3625D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8837856-2E23-4328-A2A7-45930382EDD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03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1FD60C71-56FA-4AE0-9788-D70749755855}"/>
              </a:ext>
            </a:extLst>
          </p:cNvPr>
          <p:cNvGraphicFramePr/>
          <p:nvPr/>
        </p:nvGraphicFramePr>
        <p:xfrm>
          <a:off x="857250" y="1714500"/>
          <a:ext cx="74295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6AF04C46-4ADA-48B3-BD4B-656CF5EF3565}"/>
              </a:ext>
            </a:extLst>
          </p:cNvPr>
          <p:cNvSpPr>
            <a:spLocks noGrp="1"/>
          </p:cNvSpPr>
          <p:nvPr/>
        </p:nvSpPr>
        <p:spPr>
          <a:xfrm>
            <a:off x="8715375" y="2095500"/>
            <a:ext cx="2571750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E286CEF-7492-4E7B-B190-25141FA6AB70}"/>
              </a:ext>
            </a:extLst>
          </p:cNvPr>
          <p:cNvSpPr>
            <a:spLocks noGrp="1"/>
          </p:cNvSpPr>
          <p:nvPr/>
        </p:nvSpPr>
        <p:spPr>
          <a:xfrm>
            <a:off x="8953500" y="2428875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375" b="1">
                <a:solidFill>
                  <a:srgbClr val="1F7A8C"/>
                </a:solidFill>
              </a:defRPr>
            </a:defPPr>
          </a:lstStyle>
          <a:p>
            <a:pPr>
              <a:defRPr sz="3375" b="1">
                <a:solidFill>
                  <a:srgbClr val="1F7A8C"/>
                </a:solidFill>
              </a:defRPr>
            </a:pPr>
            <a:r>
              <a:rPr sz="3375" b="1">
                <a:solidFill>
                  <a:srgbClr val="1F7A8C"/>
                </a:solidFill>
              </a:rPr>
              <a:t>71%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A5619A7-414B-4D08-A87C-21386853EE9A}"/>
              </a:ext>
            </a:extLst>
          </p:cNvPr>
          <p:cNvSpPr>
            <a:spLocks noGrp="1"/>
          </p:cNvSpPr>
          <p:nvPr/>
        </p:nvSpPr>
        <p:spPr>
          <a:xfrm>
            <a:off x="9001125" y="3257550"/>
            <a:ext cx="2000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647381"/>
                </a:solidFill>
              </a:defRPr>
            </a:defPPr>
          </a:lstStyle>
          <a:p>
            <a:pPr>
              <a:defRPr sz="1275" b="1">
                <a:solidFill>
                  <a:srgbClr val="647381"/>
                </a:solidFill>
              </a:defRPr>
            </a:pPr>
            <a:r>
              <a:rPr sz="1275" b="1">
                <a:solidFill>
                  <a:srgbClr val="647381"/>
                </a:solidFill>
              </a:rPr>
              <a:t>quota massima di reclutamento informale, rilevata in Abruzzo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5B5124C-6F3D-4597-86D0-550F457C25A2}"/>
              </a:ext>
            </a:extLst>
          </p:cNvPr>
          <p:cNvSpPr>
            <a:spLocks noGrp="1"/>
          </p:cNvSpPr>
          <p:nvPr/>
        </p:nvSpPr>
        <p:spPr>
          <a:xfrm>
            <a:off x="857250" y="5953125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0">
                <a:solidFill>
                  <a:srgbClr val="647381"/>
                </a:solidFill>
              </a:defRPr>
            </a:defPPr>
          </a:lstStyle>
          <a:p>
            <a:pPr>
              <a:defRPr sz="825" b="0">
                <a:solidFill>
                  <a:srgbClr val="647381"/>
                </a:solidFill>
              </a:defRPr>
            </a:pPr>
            <a:r>
              <a:rPr sz="825" b="0">
                <a:solidFill>
                  <a:srgbClr val="647381"/>
                </a:solidFill>
              </a:rPr>
              <a:t>Dati riportati nella presentazione originaria.</a:t>
            </a:r>
          </a:p>
        </p:txBody>
      </p:sp>
    </p:spTree>
    <p:extLst>
      <p:ext uri="{BB962C8B-B14F-4D97-AF65-F5344CB8AC3E}">
        <p14:creationId xmlns:p14="http://schemas.microsoft.com/office/powerpoint/2010/main" val="1820317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B8DEDFB8-56FA-443E-A5C9-DFD71B1FB0F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01302BD-49E1-4C5A-925B-A5BAF52D999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LOGICA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365CBDD-DA63-431D-AA5C-B94D1724BF81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Nelle PMI il reclutamento parte spesso dalle relazioni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C16122D-59CF-4AB5-A07C-E2B395BBD76B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E001FC9-DFCE-4CE2-BB5E-D5E6ACFDE3B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45F5EFC-FCFE-40BC-8D0F-43F4504CE67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04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80C5573-99D4-4A2C-A759-704952A45EC2}"/>
              </a:ext>
            </a:extLst>
          </p:cNvPr>
          <p:cNvSpPr>
            <a:spLocks noGrp="1"/>
          </p:cNvSpPr>
          <p:nvPr/>
        </p:nvSpPr>
        <p:spPr>
          <a:xfrm>
            <a:off x="619125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95CCE2C2-6D07-48E2-93CE-8C27F3866FD9}"/>
              </a:ext>
            </a:extLst>
          </p:cNvPr>
          <p:cNvSpPr>
            <a:spLocks noGrp="1"/>
          </p:cNvSpPr>
          <p:nvPr/>
        </p:nvSpPr>
        <p:spPr>
          <a:xfrm>
            <a:off x="165735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4D937B7-159A-403B-9368-66517902CE04}"/>
              </a:ext>
            </a:extLst>
          </p:cNvPr>
          <p:cNvSpPr>
            <a:spLocks noGrp="1"/>
          </p:cNvSpPr>
          <p:nvPr/>
        </p:nvSpPr>
        <p:spPr>
          <a:xfrm>
            <a:off x="1657350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4844E0C-37CA-4D49-BFE4-5967A3B04CA8}"/>
              </a:ext>
            </a:extLst>
          </p:cNvPr>
          <p:cNvSpPr>
            <a:spLocks noGrp="1"/>
          </p:cNvSpPr>
          <p:nvPr/>
        </p:nvSpPr>
        <p:spPr>
          <a:xfrm>
            <a:off x="847725" y="3000375"/>
            <a:ext cx="2114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Conoscenza diretta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D6F58C5-50F7-4899-BB07-844612A1DC8F}"/>
              </a:ext>
            </a:extLst>
          </p:cNvPr>
          <p:cNvSpPr>
            <a:spLocks noGrp="1"/>
          </p:cNvSpPr>
          <p:nvPr/>
        </p:nvSpPr>
        <p:spPr>
          <a:xfrm>
            <a:off x="885825" y="3667125"/>
            <a:ext cx="20383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L’imprenditore conosce già la persona o la sua reputazione.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755E328-E1A8-42B1-92BD-0E9F5041AA5C}"/>
              </a:ext>
            </a:extLst>
          </p:cNvPr>
          <p:cNvSpPr>
            <a:spLocks noGrp="1"/>
          </p:cNvSpPr>
          <p:nvPr/>
        </p:nvSpPr>
        <p:spPr>
          <a:xfrm>
            <a:off x="3524250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3105F353-26DD-4F3B-8AC5-D0F2C6EBE228}"/>
              </a:ext>
            </a:extLst>
          </p:cNvPr>
          <p:cNvSpPr>
            <a:spLocks noGrp="1"/>
          </p:cNvSpPr>
          <p:nvPr/>
        </p:nvSpPr>
        <p:spPr>
          <a:xfrm>
            <a:off x="456247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8527FD3-33C1-4605-8619-135E4798D67D}"/>
              </a:ext>
            </a:extLst>
          </p:cNvPr>
          <p:cNvSpPr>
            <a:spLocks noGrp="1"/>
          </p:cNvSpPr>
          <p:nvPr/>
        </p:nvSpPr>
        <p:spPr>
          <a:xfrm>
            <a:off x="4562475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F35B363-D555-4755-915F-C43B08E5B998}"/>
              </a:ext>
            </a:extLst>
          </p:cNvPr>
          <p:cNvSpPr>
            <a:spLocks noGrp="1"/>
          </p:cNvSpPr>
          <p:nvPr/>
        </p:nvSpPr>
        <p:spPr>
          <a:xfrm>
            <a:off x="3752850" y="3000375"/>
            <a:ext cx="2114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Passaparola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EEC4B04A-8CBF-466E-B802-897668D6CCB5}"/>
              </a:ext>
            </a:extLst>
          </p:cNvPr>
          <p:cNvSpPr>
            <a:spLocks noGrp="1"/>
          </p:cNvSpPr>
          <p:nvPr/>
        </p:nvSpPr>
        <p:spPr>
          <a:xfrm>
            <a:off x="3790950" y="3667125"/>
            <a:ext cx="20383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Le informazioni circolano tra imprese e lavoratori del territorio.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0B5CAFF2-0C24-48FC-BE41-80EAF2BAD970}"/>
              </a:ext>
            </a:extLst>
          </p:cNvPr>
          <p:cNvSpPr>
            <a:spLocks noGrp="1"/>
          </p:cNvSpPr>
          <p:nvPr/>
        </p:nvSpPr>
        <p:spPr>
          <a:xfrm>
            <a:off x="6429375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1DB090A8-A42C-41CF-8D7B-BA4D2F53491D}"/>
              </a:ext>
            </a:extLst>
          </p:cNvPr>
          <p:cNvSpPr>
            <a:spLocks noGrp="1"/>
          </p:cNvSpPr>
          <p:nvPr/>
        </p:nvSpPr>
        <p:spPr>
          <a:xfrm>
            <a:off x="746760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7190B194-57FB-4ADE-9FE9-B9D632DBAE31}"/>
              </a:ext>
            </a:extLst>
          </p:cNvPr>
          <p:cNvSpPr>
            <a:spLocks noGrp="1"/>
          </p:cNvSpPr>
          <p:nvPr/>
        </p:nvSpPr>
        <p:spPr>
          <a:xfrm>
            <a:off x="7467600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B92A827-7B01-4743-83F7-3E29D6C9F29A}"/>
              </a:ext>
            </a:extLst>
          </p:cNvPr>
          <p:cNvSpPr>
            <a:spLocks noGrp="1"/>
          </p:cNvSpPr>
          <p:nvPr/>
        </p:nvSpPr>
        <p:spPr>
          <a:xfrm>
            <a:off x="6657975" y="3000375"/>
            <a:ext cx="2114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Reti familiari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34EF648-EE8C-48E9-8C4D-EC592E9E3918}"/>
              </a:ext>
            </a:extLst>
          </p:cNvPr>
          <p:cNvSpPr>
            <a:spLocks noGrp="1"/>
          </p:cNvSpPr>
          <p:nvPr/>
        </p:nvSpPr>
        <p:spPr>
          <a:xfrm>
            <a:off x="6696075" y="3667125"/>
            <a:ext cx="20383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La prossimità sociale riduce l’incertezza percepita.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4967429A-03E6-4A95-85EE-FBB835A8BD88}"/>
              </a:ext>
            </a:extLst>
          </p:cNvPr>
          <p:cNvSpPr>
            <a:spLocks noGrp="1"/>
          </p:cNvSpPr>
          <p:nvPr/>
        </p:nvSpPr>
        <p:spPr>
          <a:xfrm>
            <a:off x="9334500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97E99FCB-4888-4B23-91E6-4220840D97FD}"/>
              </a:ext>
            </a:extLst>
          </p:cNvPr>
          <p:cNvSpPr>
            <a:spLocks noGrp="1"/>
          </p:cNvSpPr>
          <p:nvPr/>
        </p:nvSpPr>
        <p:spPr>
          <a:xfrm>
            <a:off x="1037272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D8B7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13BB292B-0F07-4514-9966-96D329C3D50E}"/>
              </a:ext>
            </a:extLst>
          </p:cNvPr>
          <p:cNvSpPr>
            <a:spLocks noGrp="1"/>
          </p:cNvSpPr>
          <p:nvPr/>
        </p:nvSpPr>
        <p:spPr>
          <a:xfrm>
            <a:off x="10372725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CE56B979-934D-4E86-B7D9-AFCBC05593C9}"/>
              </a:ext>
            </a:extLst>
          </p:cNvPr>
          <p:cNvSpPr>
            <a:spLocks noGrp="1"/>
          </p:cNvSpPr>
          <p:nvPr/>
        </p:nvSpPr>
        <p:spPr>
          <a:xfrm>
            <a:off x="9563100" y="3000375"/>
            <a:ext cx="2114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Autocandidature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75B1E51A-D496-4822-8A09-C17594786E71}"/>
              </a:ext>
            </a:extLst>
          </p:cNvPr>
          <p:cNvSpPr>
            <a:spLocks noGrp="1"/>
          </p:cNvSpPr>
          <p:nvPr/>
        </p:nvSpPr>
        <p:spPr>
          <a:xfrm>
            <a:off x="9601200" y="3667125"/>
            <a:ext cx="20383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Il contatto diretto sostituisce procedure strutturate.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D92C5905-F9DA-4ECC-829E-80FA608FBB36}"/>
              </a:ext>
            </a:extLst>
          </p:cNvPr>
          <p:cNvSpPr>
            <a:spLocks noGrp="1"/>
          </p:cNvSpPr>
          <p:nvPr/>
        </p:nvSpPr>
        <p:spPr>
          <a:xfrm>
            <a:off x="1619250" y="5619750"/>
            <a:ext cx="8953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3F5F"/>
                </a:solidFill>
              </a:defRPr>
            </a:defPPr>
          </a:lstStyle>
          <a:p>
            <a:pPr>
              <a:defRPr sz="1275" b="1">
                <a:solidFill>
                  <a:srgbClr val="173F5F"/>
                </a:solidFill>
              </a:defRPr>
            </a:pPr>
            <a:r>
              <a:rPr sz="1275" b="1">
                <a:solidFill>
                  <a:srgbClr val="173F5F"/>
                </a:solidFill>
              </a:rPr>
              <a:t>Il criterio decisivo combina competenza e capacità di adattamento al contesto relazionale.</a:t>
            </a:r>
          </a:p>
        </p:txBody>
      </p:sp>
    </p:spTree>
    <p:extLst>
      <p:ext uri="{BB962C8B-B14F-4D97-AF65-F5344CB8AC3E}">
        <p14:creationId xmlns:p14="http://schemas.microsoft.com/office/powerpoint/2010/main" val="321643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F47C7073-6EA4-4D69-8CD0-80920BDBC1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8117705-6F40-4E09-94E8-357831855F4A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TERRITORIO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F051C9C-9EE1-4667-B2F5-5F9AF3F3F048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Il mercato del lavoro locale funziona anche come rete di fiducia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AFF50E3-D675-4C4B-A8DB-7F2A03DF433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66DBB21-44F9-49AC-AE63-375BDAAC716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E47F321-049A-41F7-9174-302E01C6F49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05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4B62D12-A9C5-49E7-B711-864A6C4E7705}"/>
              </a:ext>
            </a:extLst>
          </p:cNvPr>
          <p:cNvSpPr>
            <a:spLocks noGrp="1"/>
          </p:cNvSpPr>
          <p:nvPr/>
        </p:nvSpPr>
        <p:spPr>
          <a:xfrm>
            <a:off x="4857750" y="2381250"/>
            <a:ext cx="2476500" cy="1428750"/>
          </a:xfrm>
          <a:prstGeom prst="roundRect">
            <a:avLst>
              <a:gd name="adj" fmla="val 8000"/>
            </a:avLst>
          </a:prstGeom>
          <a:solidFill>
            <a:srgbClr val="102A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55D3B78-5AC4-4FDE-BD68-1F06443F0DDD}"/>
              </a:ext>
            </a:extLst>
          </p:cNvPr>
          <p:cNvSpPr>
            <a:spLocks noGrp="1"/>
          </p:cNvSpPr>
          <p:nvPr/>
        </p:nvSpPr>
        <p:spPr>
          <a:xfrm>
            <a:off x="5191125" y="2667000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FFFFFF"/>
                </a:solidFill>
              </a:defRPr>
            </a:defPPr>
          </a:lstStyle>
          <a:p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PICCOLA</a:t>
            </a:r>
          </a:p>
          <a:p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IMPRESA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416DC6A7-2806-402F-A2B7-A786C7230B9C}"/>
              </a:ext>
            </a:extLst>
          </p:cNvPr>
          <p:cNvSpPr>
            <a:spLocks noGrp="1"/>
          </p:cNvSpPr>
          <p:nvPr/>
        </p:nvSpPr>
        <p:spPr>
          <a:xfrm>
            <a:off x="857250" y="1714500"/>
            <a:ext cx="247650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D9D679F-ACB3-4F54-AEAE-20F634B1725C}"/>
              </a:ext>
            </a:extLst>
          </p:cNvPr>
          <p:cNvSpPr>
            <a:spLocks noGrp="1"/>
          </p:cNvSpPr>
          <p:nvPr/>
        </p:nvSpPr>
        <p:spPr>
          <a:xfrm>
            <a:off x="1047750" y="1981200"/>
            <a:ext cx="2095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Famiglie</a:t>
            </a:r>
          </a:p>
        </p:txBody>
      </p:sp>
      <p:sp>
        <p:nvSpPr>
          <p:cNvPr id="11" name="Connettore 1 10">
            <a:extLst>
              <a:ext uri="{FF2B5EF4-FFF2-40B4-BE49-F238E27FC236}">
                <a16:creationId xmlns:a16="http://schemas.microsoft.com/office/drawing/2014/main" id="{4371122D-E151-4B16-9EA9-8EF863215462}"/>
              </a:ext>
            </a:extLst>
          </p:cNvPr>
          <p:cNvSpPr>
            <a:spLocks noGrp="1"/>
          </p:cNvSpPr>
          <p:nvPr/>
        </p:nvSpPr>
        <p:spPr>
          <a:xfrm>
            <a:off x="3333750" y="2190750"/>
            <a:ext cx="1524000" cy="904875"/>
          </a:xfrm>
          <a:prstGeom prst="line">
            <a:avLst/>
          </a:prstGeom>
          <a:noFill/>
          <a:ln w="38100">
            <a:solidFill>
              <a:srgbClr val="D9A44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9A0089B0-F5CD-4176-9798-A0B07BA29358}"/>
              </a:ext>
            </a:extLst>
          </p:cNvPr>
          <p:cNvSpPr>
            <a:spLocks noGrp="1"/>
          </p:cNvSpPr>
          <p:nvPr/>
        </p:nvSpPr>
        <p:spPr>
          <a:xfrm>
            <a:off x="857250" y="4286250"/>
            <a:ext cx="247650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087F3D0-D6A9-4923-A323-8341C95D765E}"/>
              </a:ext>
            </a:extLst>
          </p:cNvPr>
          <p:cNvSpPr>
            <a:spLocks noGrp="1"/>
          </p:cNvSpPr>
          <p:nvPr/>
        </p:nvSpPr>
        <p:spPr>
          <a:xfrm>
            <a:off x="1047750" y="4552950"/>
            <a:ext cx="2095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Lavoratori</a:t>
            </a:r>
          </a:p>
        </p:txBody>
      </p:sp>
      <p:sp>
        <p:nvSpPr>
          <p:cNvPr id="14" name="Connettore 1 13">
            <a:extLst>
              <a:ext uri="{FF2B5EF4-FFF2-40B4-BE49-F238E27FC236}">
                <a16:creationId xmlns:a16="http://schemas.microsoft.com/office/drawing/2014/main" id="{CBCA4BFB-63A4-467C-BB49-682CDB1B0759}"/>
              </a:ext>
            </a:extLst>
          </p:cNvPr>
          <p:cNvSpPr>
            <a:spLocks noGrp="1"/>
          </p:cNvSpPr>
          <p:nvPr/>
        </p:nvSpPr>
        <p:spPr>
          <a:xfrm>
            <a:off x="3333750" y="3095625"/>
            <a:ext cx="1524000" cy="1666875"/>
          </a:xfrm>
          <a:prstGeom prst="line">
            <a:avLst/>
          </a:prstGeom>
          <a:noFill/>
          <a:ln w="38100">
            <a:solidFill>
              <a:srgbClr val="F26B5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098FB16A-9A73-4796-9F3A-77EF5B5D4701}"/>
              </a:ext>
            </a:extLst>
          </p:cNvPr>
          <p:cNvSpPr>
            <a:spLocks noGrp="1"/>
          </p:cNvSpPr>
          <p:nvPr/>
        </p:nvSpPr>
        <p:spPr>
          <a:xfrm>
            <a:off x="8858250" y="1714500"/>
            <a:ext cx="247650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6862D19-5958-437B-BA08-1753A4DF63A9}"/>
              </a:ext>
            </a:extLst>
          </p:cNvPr>
          <p:cNvSpPr>
            <a:spLocks noGrp="1"/>
          </p:cNvSpPr>
          <p:nvPr/>
        </p:nvSpPr>
        <p:spPr>
          <a:xfrm>
            <a:off x="9048750" y="1981200"/>
            <a:ext cx="2095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Altre imprese</a:t>
            </a:r>
          </a:p>
        </p:txBody>
      </p:sp>
      <p:sp>
        <p:nvSpPr>
          <p:cNvPr id="17" name="Connettore 1 16">
            <a:extLst>
              <a:ext uri="{FF2B5EF4-FFF2-40B4-BE49-F238E27FC236}">
                <a16:creationId xmlns:a16="http://schemas.microsoft.com/office/drawing/2014/main" id="{BE4F4562-5872-43C1-937B-6BC1346A98FB}"/>
              </a:ext>
            </a:extLst>
          </p:cNvPr>
          <p:cNvSpPr>
            <a:spLocks noGrp="1"/>
          </p:cNvSpPr>
          <p:nvPr/>
        </p:nvSpPr>
        <p:spPr>
          <a:xfrm>
            <a:off x="7334250" y="2190750"/>
            <a:ext cx="1524000" cy="904875"/>
          </a:xfrm>
          <a:prstGeom prst="line">
            <a:avLst/>
          </a:prstGeom>
          <a:noFill/>
          <a:ln w="38100">
            <a:solidFill>
              <a:srgbClr val="1F7A8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C1585EE6-D683-4321-8960-60AAA434A2FC}"/>
              </a:ext>
            </a:extLst>
          </p:cNvPr>
          <p:cNvSpPr>
            <a:spLocks noGrp="1"/>
          </p:cNvSpPr>
          <p:nvPr/>
        </p:nvSpPr>
        <p:spPr>
          <a:xfrm>
            <a:off x="8858250" y="4286250"/>
            <a:ext cx="247650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78513CE-7B89-40B1-8904-7FD551E92CCF}"/>
              </a:ext>
            </a:extLst>
          </p:cNvPr>
          <p:cNvSpPr>
            <a:spLocks noGrp="1"/>
          </p:cNvSpPr>
          <p:nvPr/>
        </p:nvSpPr>
        <p:spPr>
          <a:xfrm>
            <a:off x="9048750" y="4552950"/>
            <a:ext cx="2095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Comunità locale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5F0FF937-3C77-4899-BBFA-EF3EE5B8AF4C}"/>
              </a:ext>
            </a:extLst>
          </p:cNvPr>
          <p:cNvSpPr>
            <a:spLocks noGrp="1"/>
          </p:cNvSpPr>
          <p:nvPr/>
        </p:nvSpPr>
        <p:spPr>
          <a:xfrm>
            <a:off x="7334250" y="3095625"/>
            <a:ext cx="1524000" cy="1666875"/>
          </a:xfrm>
          <a:prstGeom prst="line">
            <a:avLst/>
          </a:prstGeom>
          <a:noFill/>
          <a:ln w="38100">
            <a:solidFill>
              <a:srgbClr val="3D8B7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F9EFB2A-3C89-403D-8ADB-B4A682658EC9}"/>
              </a:ext>
            </a:extLst>
          </p:cNvPr>
          <p:cNvSpPr>
            <a:spLocks noGrp="1"/>
          </p:cNvSpPr>
          <p:nvPr/>
        </p:nvSpPr>
        <p:spPr>
          <a:xfrm>
            <a:off x="1619250" y="5572125"/>
            <a:ext cx="8953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3F5F"/>
                </a:solidFill>
              </a:defRPr>
            </a:defPPr>
          </a:lstStyle>
          <a:p>
            <a:pPr>
              <a:defRPr sz="1275" b="1">
                <a:solidFill>
                  <a:srgbClr val="173F5F"/>
                </a:solidFill>
              </a:defRPr>
            </a:pPr>
            <a:r>
              <a:rPr sz="1275" b="1">
                <a:solidFill>
                  <a:srgbClr val="173F5F"/>
                </a:solidFill>
              </a:rPr>
              <a:t>Le reti trattengono competenze nel territorio, ma possono anche restringere il bacino dei candidati.</a:t>
            </a:r>
          </a:p>
        </p:txBody>
      </p:sp>
    </p:spTree>
    <p:extLst>
      <p:ext uri="{BB962C8B-B14F-4D97-AF65-F5344CB8AC3E}">
        <p14:creationId xmlns:p14="http://schemas.microsoft.com/office/powerpoint/2010/main" val="1417228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7367F4CB-7426-478B-9089-963F4FC18AB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7422AB2-3A9C-4B2C-9FB3-4B69E0388F5F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VOCE D’IMPRESA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03F2F71-A045-4AAD-8B72-294EC1EE050A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La fiducia precede spesso la verifica formale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8919656-1B0D-4D62-BAB2-9B5AECC9294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DEB98DD-962E-4CDA-8FE8-4E4B2D86A0CD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CA2B214-0C4A-4D13-800F-AE129698EBF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06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83647DE-4C0B-49A5-BBBC-69311184E9DD}"/>
              </a:ext>
            </a:extLst>
          </p:cNvPr>
          <p:cNvSpPr>
            <a:spLocks noGrp="1"/>
          </p:cNvSpPr>
          <p:nvPr/>
        </p:nvSpPr>
        <p:spPr>
          <a:xfrm>
            <a:off x="1428750" y="1952625"/>
            <a:ext cx="9334500" cy="2428875"/>
          </a:xfrm>
          <a:prstGeom prst="roundRect">
            <a:avLst>
              <a:gd name="adj" fmla="val 4706"/>
            </a:avLst>
          </a:prstGeom>
          <a:solidFill>
            <a:srgbClr val="102A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18B88C9-1D15-49CC-B4C1-497F5406E439}"/>
              </a:ext>
            </a:extLst>
          </p:cNvPr>
          <p:cNvSpPr>
            <a:spLocks noGrp="1"/>
          </p:cNvSpPr>
          <p:nvPr/>
        </p:nvSpPr>
        <p:spPr>
          <a:xfrm>
            <a:off x="1762125" y="2095500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900" b="1">
                <a:solidFill>
                  <a:srgbClr val="F26B5B"/>
                </a:solidFill>
              </a:defRPr>
            </a:defPPr>
          </a:lstStyle>
          <a:p>
            <a:pPr>
              <a:defRPr sz="3900" b="1">
                <a:solidFill>
                  <a:srgbClr val="F26B5B"/>
                </a:solidFill>
              </a:defRPr>
            </a:pPr>
            <a:r>
              <a:rPr sz="3900" b="1">
                <a:solidFill>
                  <a:srgbClr val="F26B5B"/>
                </a:solidFill>
              </a:rPr>
              <a:t>“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A1CCD77-AE65-4E2E-A0EA-903F485C2072}"/>
              </a:ext>
            </a:extLst>
          </p:cNvPr>
          <p:cNvSpPr>
            <a:spLocks noGrp="1"/>
          </p:cNvSpPr>
          <p:nvPr/>
        </p:nvSpPr>
        <p:spPr>
          <a:xfrm>
            <a:off x="2476500" y="2352675"/>
            <a:ext cx="7810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0">
                <a:solidFill>
                  <a:srgbClr val="FFFFFF"/>
                </a:solidFill>
              </a:defRPr>
            </a:defPPr>
          </a:lstStyle>
          <a:p>
            <a:pPr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Il reclutamento avviene soprattutto a titolo personale, perché per noi deve essere una persona di fiducia. I dipendenti devono avere determinati valori: siamo una grande famiglia.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1848F8E-064F-4F0F-935E-EA334EED4D06}"/>
              </a:ext>
            </a:extLst>
          </p:cNvPr>
          <p:cNvSpPr>
            <a:spLocks noGrp="1"/>
          </p:cNvSpPr>
          <p:nvPr/>
        </p:nvSpPr>
        <p:spPr>
          <a:xfrm>
            <a:off x="2476500" y="4048125"/>
            <a:ext cx="781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BFE3E8"/>
                </a:solidFill>
              </a:defRPr>
            </a:defPPr>
          </a:lstStyle>
          <a:p>
            <a:pPr>
              <a:defRPr sz="825" b="1">
                <a:solidFill>
                  <a:srgbClr val="BFE3E8"/>
                </a:solidFill>
              </a:defRPr>
            </a:pPr>
            <a:r>
              <a:rPr sz="825" b="1">
                <a:solidFill>
                  <a:srgbClr val="BFE3E8"/>
                </a:solidFill>
              </a:rPr>
              <a:t>Impresa dei servizi a bassa qualificazione, intervista 59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66786848-C79B-4A74-8DC0-D6D4B939DF38}"/>
              </a:ext>
            </a:extLst>
          </p:cNvPr>
          <p:cNvSpPr>
            <a:spLocks noGrp="1"/>
          </p:cNvSpPr>
          <p:nvPr/>
        </p:nvSpPr>
        <p:spPr>
          <a:xfrm>
            <a:off x="2333625" y="4810125"/>
            <a:ext cx="7524750" cy="781050"/>
          </a:xfrm>
          <a:prstGeom prst="roundRect">
            <a:avLst>
              <a:gd name="adj" fmla="val 14634"/>
            </a:avLst>
          </a:prstGeom>
          <a:solidFill>
            <a:srgbClr val="BFE3E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6CD8949-582E-4495-9652-667168CAF08D}"/>
              </a:ext>
            </a:extLst>
          </p:cNvPr>
          <p:cNvSpPr>
            <a:spLocks noGrp="1"/>
          </p:cNvSpPr>
          <p:nvPr/>
        </p:nvSpPr>
        <p:spPr>
          <a:xfrm>
            <a:off x="2667000" y="4972050"/>
            <a:ext cx="685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3F5F"/>
                </a:solidFill>
              </a:defRPr>
            </a:defPPr>
          </a:lstStyle>
          <a:p>
            <a:pPr>
              <a:defRPr sz="1275" b="1">
                <a:solidFill>
                  <a:srgbClr val="173F5F"/>
                </a:solidFill>
              </a:defRPr>
            </a:pPr>
            <a:r>
              <a:rPr sz="1275" b="1">
                <a:solidFill>
                  <a:srgbClr val="173F5F"/>
                </a:solidFill>
              </a:rPr>
              <a:t>La selezione valuta insieme capacità professionali e compatibilità con le norme informali dell’impresa.</a:t>
            </a:r>
          </a:p>
        </p:txBody>
      </p:sp>
    </p:spTree>
    <p:extLst>
      <p:ext uri="{BB962C8B-B14F-4D97-AF65-F5344CB8AC3E}">
        <p14:creationId xmlns:p14="http://schemas.microsoft.com/office/powerpoint/2010/main" val="247911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78EABA82-94B8-4AFD-BD96-37FD82A77D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ED0A419-8CAA-4640-9193-65B1EAEDFD6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VANTAGGI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5420AA2-8B5C-4B67-B35F-9B42E7F5DC85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L’informalità risponde a vincoli concreti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21AE8A08-B728-4A56-8D73-626D447771C1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1B372A2-0E7B-4676-8908-7E325A2789B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1C5646F-0E8F-4A49-934E-1A0132DEE84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07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DC9C928A-7601-449E-99A4-324399D9D393}"/>
              </a:ext>
            </a:extLst>
          </p:cNvPr>
          <p:cNvSpPr>
            <a:spLocks noGrp="1"/>
          </p:cNvSpPr>
          <p:nvPr/>
        </p:nvSpPr>
        <p:spPr>
          <a:xfrm>
            <a:off x="1000125" y="1666875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EE59F5B-0A6D-4F5A-9684-DD1D6A0C0A3D}"/>
              </a:ext>
            </a:extLst>
          </p:cNvPr>
          <p:cNvSpPr>
            <a:spLocks noGrp="1"/>
          </p:cNvSpPr>
          <p:nvPr/>
        </p:nvSpPr>
        <p:spPr>
          <a:xfrm>
            <a:off x="1238250" y="1800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D182E5C-811E-43BA-B786-AF7B4B757908}"/>
              </a:ext>
            </a:extLst>
          </p:cNvPr>
          <p:cNvSpPr>
            <a:spLocks noGrp="1"/>
          </p:cNvSpPr>
          <p:nvPr/>
        </p:nvSpPr>
        <p:spPr>
          <a:xfrm>
            <a:off x="1238250" y="1866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03A27D2-368E-417C-98C9-4A5F59502470}"/>
              </a:ext>
            </a:extLst>
          </p:cNvPr>
          <p:cNvSpPr>
            <a:spLocks noGrp="1"/>
          </p:cNvSpPr>
          <p:nvPr/>
        </p:nvSpPr>
        <p:spPr>
          <a:xfrm>
            <a:off x="2000250" y="1828800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02A43"/>
                </a:solidFill>
              </a:defRPr>
            </a:defPPr>
          </a:lstStyle>
          <a:p>
            <a:pPr>
              <a:defRPr sz="1350" b="1">
                <a:solidFill>
                  <a:srgbClr val="102A43"/>
                </a:solidFill>
              </a:defRPr>
            </a:pPr>
            <a:r>
              <a:rPr sz="1350" b="1">
                <a:solidFill>
                  <a:srgbClr val="102A43"/>
                </a:solidFill>
              </a:rPr>
              <a:t>Velocità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2D5024F-183C-4113-B7C9-F1E23DDC659F}"/>
              </a:ext>
            </a:extLst>
          </p:cNvPr>
          <p:cNvSpPr>
            <a:spLocks noGrp="1"/>
          </p:cNvSpPr>
          <p:nvPr/>
        </p:nvSpPr>
        <p:spPr>
          <a:xfrm>
            <a:off x="4000500" y="1790700"/>
            <a:ext cx="666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381"/>
                </a:solidFill>
              </a:defRPr>
            </a:defPPr>
          </a:lstStyle>
          <a:p>
            <a:pPr>
              <a:defRPr sz="1200" b="0">
                <a:solidFill>
                  <a:srgbClr val="647381"/>
                </a:solidFill>
              </a:defRPr>
            </a:pPr>
            <a:r>
              <a:rPr sz="1200" b="0">
                <a:solidFill>
                  <a:srgbClr val="647381"/>
                </a:solidFill>
              </a:rPr>
              <a:t>Riduce i tempi della ricerca quando mancano strutture HR dedicate.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02B8F83-1A65-4860-BE86-4D9D0D56A815}"/>
              </a:ext>
            </a:extLst>
          </p:cNvPr>
          <p:cNvSpPr>
            <a:spLocks noGrp="1"/>
          </p:cNvSpPr>
          <p:nvPr/>
        </p:nvSpPr>
        <p:spPr>
          <a:xfrm>
            <a:off x="1000125" y="2667000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5EA72A49-E8FC-4167-91C8-972F24DB9B54}"/>
              </a:ext>
            </a:extLst>
          </p:cNvPr>
          <p:cNvSpPr>
            <a:spLocks noGrp="1"/>
          </p:cNvSpPr>
          <p:nvPr/>
        </p:nvSpPr>
        <p:spPr>
          <a:xfrm>
            <a:off x="1238250" y="28003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D8B7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41EFAD3-98C4-4A33-9D6B-E360B28DF30A}"/>
              </a:ext>
            </a:extLst>
          </p:cNvPr>
          <p:cNvSpPr>
            <a:spLocks noGrp="1"/>
          </p:cNvSpPr>
          <p:nvPr/>
        </p:nvSpPr>
        <p:spPr>
          <a:xfrm>
            <a:off x="1238250" y="28670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C80364A-9D11-47A2-9B19-356CF7F94714}"/>
              </a:ext>
            </a:extLst>
          </p:cNvPr>
          <p:cNvSpPr>
            <a:spLocks noGrp="1"/>
          </p:cNvSpPr>
          <p:nvPr/>
        </p:nvSpPr>
        <p:spPr>
          <a:xfrm>
            <a:off x="2000250" y="2828925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02A43"/>
                </a:solidFill>
              </a:defRPr>
            </a:defPPr>
          </a:lstStyle>
          <a:p>
            <a:pPr>
              <a:defRPr sz="1350" b="1">
                <a:solidFill>
                  <a:srgbClr val="102A43"/>
                </a:solidFill>
              </a:defRPr>
            </a:pPr>
            <a:r>
              <a:rPr sz="1350" b="1">
                <a:solidFill>
                  <a:srgbClr val="102A43"/>
                </a:solidFill>
              </a:rPr>
              <a:t>Informazioni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92D3DC0-4D2E-494D-98D8-D5E7B2A30A69}"/>
              </a:ext>
            </a:extLst>
          </p:cNvPr>
          <p:cNvSpPr>
            <a:spLocks noGrp="1"/>
          </p:cNvSpPr>
          <p:nvPr/>
        </p:nvSpPr>
        <p:spPr>
          <a:xfrm>
            <a:off x="4000500" y="2790825"/>
            <a:ext cx="666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381"/>
                </a:solidFill>
              </a:defRPr>
            </a:defPPr>
          </a:lstStyle>
          <a:p>
            <a:pPr>
              <a:defRPr sz="1200" b="0">
                <a:solidFill>
                  <a:srgbClr val="647381"/>
                </a:solidFill>
              </a:defRPr>
            </a:pPr>
            <a:r>
              <a:rPr sz="1200" b="0">
                <a:solidFill>
                  <a:srgbClr val="647381"/>
                </a:solidFill>
              </a:rPr>
              <a:t>La reputazione locale offre indicazioni sul comportamento del candidato.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EB316C9B-2407-4354-9EFF-A76E5888850E}"/>
              </a:ext>
            </a:extLst>
          </p:cNvPr>
          <p:cNvSpPr>
            <a:spLocks noGrp="1"/>
          </p:cNvSpPr>
          <p:nvPr/>
        </p:nvSpPr>
        <p:spPr>
          <a:xfrm>
            <a:off x="1000125" y="3667125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5F30F685-2067-41C3-A713-4AC747C64B8A}"/>
              </a:ext>
            </a:extLst>
          </p:cNvPr>
          <p:cNvSpPr>
            <a:spLocks noGrp="1"/>
          </p:cNvSpPr>
          <p:nvPr/>
        </p:nvSpPr>
        <p:spPr>
          <a:xfrm>
            <a:off x="1238250" y="38004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D0A7816-F16A-4434-91A5-EC71557A8A27}"/>
              </a:ext>
            </a:extLst>
          </p:cNvPr>
          <p:cNvSpPr>
            <a:spLocks noGrp="1"/>
          </p:cNvSpPr>
          <p:nvPr/>
        </p:nvSpPr>
        <p:spPr>
          <a:xfrm>
            <a:off x="1238250" y="38671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B63767D-D51E-41AE-B658-3EAB26870170}"/>
              </a:ext>
            </a:extLst>
          </p:cNvPr>
          <p:cNvSpPr>
            <a:spLocks noGrp="1"/>
          </p:cNvSpPr>
          <p:nvPr/>
        </p:nvSpPr>
        <p:spPr>
          <a:xfrm>
            <a:off x="2000250" y="3829050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02A43"/>
                </a:solidFill>
              </a:defRPr>
            </a:defPPr>
          </a:lstStyle>
          <a:p>
            <a:pPr>
              <a:defRPr sz="1350" b="1">
                <a:solidFill>
                  <a:srgbClr val="102A43"/>
                </a:solidFill>
              </a:defRPr>
            </a:pPr>
            <a:r>
              <a:rPr sz="1350" b="1">
                <a:solidFill>
                  <a:srgbClr val="102A43"/>
                </a:solidFill>
              </a:rPr>
              <a:t>Adattamento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6FFDBBE-A540-4935-B0D5-D1216B98C75A}"/>
              </a:ext>
            </a:extLst>
          </p:cNvPr>
          <p:cNvSpPr>
            <a:spLocks noGrp="1"/>
          </p:cNvSpPr>
          <p:nvPr/>
        </p:nvSpPr>
        <p:spPr>
          <a:xfrm>
            <a:off x="4000500" y="3790950"/>
            <a:ext cx="666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381"/>
                </a:solidFill>
              </a:defRPr>
            </a:defPPr>
          </a:lstStyle>
          <a:p>
            <a:pPr>
              <a:defRPr sz="1200" b="0">
                <a:solidFill>
                  <a:srgbClr val="647381"/>
                </a:solidFill>
              </a:defRPr>
            </a:pPr>
            <a:r>
              <a:rPr sz="1200" b="0">
                <a:solidFill>
                  <a:srgbClr val="647381"/>
                </a:solidFill>
              </a:rPr>
              <a:t>Aiuta a trovare persone compatibili con relazioni e ritmi dell’impresa.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6EA5EDC5-B2D6-459C-BD51-0B6B070F0E99}"/>
              </a:ext>
            </a:extLst>
          </p:cNvPr>
          <p:cNvSpPr>
            <a:spLocks noGrp="1"/>
          </p:cNvSpPr>
          <p:nvPr/>
        </p:nvSpPr>
        <p:spPr>
          <a:xfrm>
            <a:off x="1000125" y="4667250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1BAF1BDB-6415-4070-A19B-902312D9E42F}"/>
              </a:ext>
            </a:extLst>
          </p:cNvPr>
          <p:cNvSpPr>
            <a:spLocks noGrp="1"/>
          </p:cNvSpPr>
          <p:nvPr/>
        </p:nvSpPr>
        <p:spPr>
          <a:xfrm>
            <a:off x="1238250" y="48006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B8FB7869-06EA-4FEC-BAA5-20DEF01D981E}"/>
              </a:ext>
            </a:extLst>
          </p:cNvPr>
          <p:cNvSpPr>
            <a:spLocks noGrp="1"/>
          </p:cNvSpPr>
          <p:nvPr/>
        </p:nvSpPr>
        <p:spPr>
          <a:xfrm>
            <a:off x="1238250" y="48672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A2D90521-76B1-4FE4-A962-0CB46E83A6B5}"/>
              </a:ext>
            </a:extLst>
          </p:cNvPr>
          <p:cNvSpPr>
            <a:spLocks noGrp="1"/>
          </p:cNvSpPr>
          <p:nvPr/>
        </p:nvSpPr>
        <p:spPr>
          <a:xfrm>
            <a:off x="2000250" y="4829175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02A43"/>
                </a:solidFill>
              </a:defRPr>
            </a:defPPr>
          </a:lstStyle>
          <a:p>
            <a:pPr>
              <a:defRPr sz="1350" b="1">
                <a:solidFill>
                  <a:srgbClr val="102A43"/>
                </a:solidFill>
              </a:defRPr>
            </a:pPr>
            <a:r>
              <a:rPr sz="1350" b="1">
                <a:solidFill>
                  <a:srgbClr val="102A43"/>
                </a:solidFill>
              </a:rPr>
              <a:t>Continuità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2123B69-BF4F-4102-9375-8FD9763562BE}"/>
              </a:ext>
            </a:extLst>
          </p:cNvPr>
          <p:cNvSpPr>
            <a:spLocks noGrp="1"/>
          </p:cNvSpPr>
          <p:nvPr/>
        </p:nvSpPr>
        <p:spPr>
          <a:xfrm>
            <a:off x="4000500" y="4791075"/>
            <a:ext cx="666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381"/>
                </a:solidFill>
              </a:defRPr>
            </a:defPPr>
          </a:lstStyle>
          <a:p>
            <a:pPr>
              <a:defRPr sz="1200" b="0">
                <a:solidFill>
                  <a:srgbClr val="647381"/>
                </a:solidFill>
              </a:defRPr>
            </a:pPr>
            <a:r>
              <a:rPr sz="1200" b="0">
                <a:solidFill>
                  <a:srgbClr val="647381"/>
                </a:solidFill>
              </a:rPr>
              <a:t>Può trattenere professionalità già formate nel mercato del lavoro locale.</a:t>
            </a:r>
          </a:p>
        </p:txBody>
      </p:sp>
    </p:spTree>
    <p:extLst>
      <p:ext uri="{BB962C8B-B14F-4D97-AF65-F5344CB8AC3E}">
        <p14:creationId xmlns:p14="http://schemas.microsoft.com/office/powerpoint/2010/main" val="887097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89B7CD94-E4E5-447C-9541-EEAAFC175C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8C5888E-0D60-4059-9097-5D6DE868E465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CRITICITÀ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51CFB3E-EC52-4369-AD83-6494EC6145F2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La fiducia può trasformarsi in una barriera di accesso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D799CEA-E0FC-4CF0-A58A-7242892BFA1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18D2AEE-15C4-40B7-8BF7-3C5C379CFC44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AD1F305-28EA-483E-896E-5794A95F240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08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2773AEB-ED1E-443A-B9F9-DD24B8D1B0B5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B2C24EA7-449E-4C62-8B44-AC8E5E35B6FA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71911AE-487C-42C3-9FE2-316936C964F0}"/>
              </a:ext>
            </a:extLst>
          </p:cNvPr>
          <p:cNvSpPr>
            <a:spLocks noGrp="1"/>
          </p:cNvSpPr>
          <p:nvPr/>
        </p:nvSpPr>
        <p:spPr>
          <a:xfrm>
            <a:off x="990600" y="1981200"/>
            <a:ext cx="28956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Pari opportunità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22206CE-E433-4D9A-8A97-9F58D3BEF2D4}"/>
              </a:ext>
            </a:extLst>
          </p:cNvPr>
          <p:cNvSpPr>
            <a:spLocks noGrp="1"/>
          </p:cNvSpPr>
          <p:nvPr/>
        </p:nvSpPr>
        <p:spPr>
          <a:xfrm>
            <a:off x="990600" y="2419350"/>
            <a:ext cx="2895600" cy="2362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Chi non appartiene alle reti personali dell’imprenditore rischia di non conoscere le opportunità o di non essere considerato.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7B43634E-CBFE-4678-8BE1-5EC4B4EE0C2F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236769C0-6E4A-4B0F-83DB-EC955EB0602E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EEB82BC-794C-4F2D-B562-E4A15056FF52}"/>
              </a:ext>
            </a:extLst>
          </p:cNvPr>
          <p:cNvSpPr>
            <a:spLocks noGrp="1"/>
          </p:cNvSpPr>
          <p:nvPr/>
        </p:nvSpPr>
        <p:spPr>
          <a:xfrm>
            <a:off x="4657725" y="1981200"/>
            <a:ext cx="28956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Riproduzione sociale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FD152A9-D40A-4C90-AC0B-53FB0A84CAA6}"/>
              </a:ext>
            </a:extLst>
          </p:cNvPr>
          <p:cNvSpPr>
            <a:spLocks noGrp="1"/>
          </p:cNvSpPr>
          <p:nvPr/>
        </p:nvSpPr>
        <p:spPr>
          <a:xfrm>
            <a:off x="4657725" y="2419350"/>
            <a:ext cx="2895600" cy="2362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Le assunzioni possono confermare ruoli di genere, appartenenze familiari e gruppi già presenti.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74FCF416-B11E-4A94-8AB1-EB233FFDE085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3EA1CE27-6206-4263-9030-F2DD6F9822C5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BFC88FE-CC76-4CAF-9F39-919E4092EF64}"/>
              </a:ext>
            </a:extLst>
          </p:cNvPr>
          <p:cNvSpPr>
            <a:spLocks noGrp="1"/>
          </p:cNvSpPr>
          <p:nvPr/>
        </p:nvSpPr>
        <p:spPr>
          <a:xfrm>
            <a:off x="8324850" y="1981200"/>
            <a:ext cx="28956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Diversità limitata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2DA682D-6456-4023-8652-9EE12A0D2B44}"/>
              </a:ext>
            </a:extLst>
          </p:cNvPr>
          <p:cNvSpPr>
            <a:spLocks noGrp="1"/>
          </p:cNvSpPr>
          <p:nvPr/>
        </p:nvSpPr>
        <p:spPr>
          <a:xfrm>
            <a:off x="8324850" y="2419350"/>
            <a:ext cx="2895600" cy="2362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Un bacino omogeneo riduce la varietà di esperienze e prospettive disponibili nell’impresa.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F9A6B616-2464-4B15-941A-8BD1B7C79451}"/>
              </a:ext>
            </a:extLst>
          </p:cNvPr>
          <p:cNvSpPr>
            <a:spLocks noGrp="1"/>
          </p:cNvSpPr>
          <p:nvPr/>
        </p:nvSpPr>
        <p:spPr>
          <a:xfrm>
            <a:off x="1714500" y="5429250"/>
            <a:ext cx="8763000" cy="523875"/>
          </a:xfrm>
          <a:prstGeom prst="roundRect">
            <a:avLst>
              <a:gd name="adj" fmla="val 21818"/>
            </a:avLst>
          </a:prstGeom>
          <a:solidFill>
            <a:srgbClr val="FADBD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7F5DC52-25D2-469D-BDE3-5B3D8F21ADBD}"/>
              </a:ext>
            </a:extLst>
          </p:cNvPr>
          <p:cNvSpPr>
            <a:spLocks noGrp="1"/>
          </p:cNvSpPr>
          <p:nvPr/>
        </p:nvSpPr>
        <p:spPr>
          <a:xfrm>
            <a:off x="2047875" y="555307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02A43"/>
                </a:solidFill>
              </a:defRPr>
            </a:defPPr>
          </a:lstStyle>
          <a:p>
            <a:pPr>
              <a:defRPr sz="1275" b="1">
                <a:solidFill>
                  <a:srgbClr val="102A43"/>
                </a:solidFill>
              </a:defRPr>
            </a:pPr>
            <a:r>
              <a:rPr sz="1275" b="1">
                <a:solidFill>
                  <a:srgbClr val="102A43"/>
                </a:solidFill>
              </a:rPr>
              <a:t>Una pratica efficace sul piano relazionale può produrre effetti discriminatori.</a:t>
            </a:r>
          </a:p>
        </p:txBody>
      </p:sp>
    </p:spTree>
    <p:extLst>
      <p:ext uri="{BB962C8B-B14F-4D97-AF65-F5344CB8AC3E}">
        <p14:creationId xmlns:p14="http://schemas.microsoft.com/office/powerpoint/2010/main" val="1009899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42EA28C3-D3A6-43BA-975D-0DA0CA3BAD7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B2B175C-E2E4-42B5-B048-FD60CBAB342F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FORMALIZZAZIONE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CF00312-95ED-406D-B82D-B325FBBBE42A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I canali formali crescono quando le competenze sono rare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A2821F6-B83F-4D75-ABD8-2F77D08534B9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E194DA2-00B5-4CA9-B63B-07E0163D3B8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9F579E4-EC22-4082-A0AA-4098C590E9B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09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56172A8-6C25-4A98-B75D-B8F45923D6D0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4572000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D1541F6-E5F0-4D7B-A7E8-BF3D83658AB0}"/>
              </a:ext>
            </a:extLst>
          </p:cNvPr>
          <p:cNvSpPr>
            <a:spLocks noGrp="1"/>
          </p:cNvSpPr>
          <p:nvPr/>
        </p:nvSpPr>
        <p:spPr>
          <a:xfrm>
            <a:off x="1190625" y="209550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1F7A8C"/>
                </a:solidFill>
              </a:defRPr>
            </a:defPPr>
          </a:lstStyle>
          <a:p>
            <a:pPr>
              <a:defRPr sz="975" b="1">
                <a:solidFill>
                  <a:srgbClr val="1F7A8C"/>
                </a:solidFill>
              </a:defRPr>
            </a:pPr>
            <a:r>
              <a:rPr sz="975" b="1">
                <a:solidFill>
                  <a:srgbClr val="1F7A8C"/>
                </a:solidFill>
              </a:rPr>
              <a:t>QUANDO SERVONO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0B7957E-80F1-49E0-B060-61DDC2AEC20B}"/>
              </a:ext>
            </a:extLst>
          </p:cNvPr>
          <p:cNvSpPr>
            <a:spLocks noGrp="1"/>
          </p:cNvSpPr>
          <p:nvPr/>
        </p:nvSpPr>
        <p:spPr>
          <a:xfrm>
            <a:off x="1190625" y="2571750"/>
            <a:ext cx="3714750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02A43"/>
                </a:solidFill>
              </a:defRPr>
            </a:defPPr>
          </a:lstStyle>
          <a:p>
            <a:pPr>
              <a:defRPr sz="1500" b="1">
                <a:solidFill>
                  <a:srgbClr val="102A43"/>
                </a:solidFill>
              </a:defRPr>
            </a:pPr>
            <a:r>
              <a:rPr sz="1500" b="1">
                <a:solidFill>
                  <a:srgbClr val="102A43"/>
                </a:solidFill>
              </a:rPr>
              <a:t>Profili specialistici</a:t>
            </a:r>
          </a:p>
          <a:p>
            <a:endParaRPr sz="1500" b="1">
              <a:solidFill>
                <a:srgbClr val="102A43"/>
              </a:solidFill>
            </a:endParaRPr>
          </a:p>
          <a:p>
            <a:pPr>
              <a:defRPr sz="1500" b="1">
                <a:solidFill>
                  <a:srgbClr val="102A43"/>
                </a:solidFill>
              </a:defRPr>
            </a:pPr>
            <a:r>
              <a:rPr sz="1500" b="1">
                <a:solidFill>
                  <a:srgbClr val="102A43"/>
                </a:solidFill>
              </a:rPr>
              <a:t>Competenze tecnologiche</a:t>
            </a:r>
          </a:p>
          <a:p>
            <a:endParaRPr sz="1500" b="1">
              <a:solidFill>
                <a:srgbClr val="102A43"/>
              </a:solidFill>
            </a:endParaRPr>
          </a:p>
          <a:p>
            <a:pPr>
              <a:defRPr sz="1500" b="1">
                <a:solidFill>
                  <a:srgbClr val="102A43"/>
                </a:solidFill>
              </a:defRPr>
            </a:pPr>
            <a:r>
              <a:rPr sz="1500" b="1">
                <a:solidFill>
                  <a:srgbClr val="102A43"/>
                </a:solidFill>
              </a:rPr>
              <a:t>Accesso a candidati esterni alle reti locali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A5919726-B6EB-4D98-961A-3EB89AB08DCE}"/>
              </a:ext>
            </a:extLst>
          </p:cNvPr>
          <p:cNvSpPr>
            <a:spLocks noGrp="1"/>
          </p:cNvSpPr>
          <p:nvPr/>
        </p:nvSpPr>
        <p:spPr>
          <a:xfrm>
            <a:off x="6191250" y="1809750"/>
            <a:ext cx="5143500" cy="3238500"/>
          </a:xfrm>
          <a:prstGeom prst="roundRect">
            <a:avLst>
              <a:gd name="adj" fmla="val 3529"/>
            </a:avLst>
          </a:prstGeom>
          <a:solidFill>
            <a:srgbClr val="102A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7E5E134-FA25-447A-BBE1-0DB6E756AFB3}"/>
              </a:ext>
            </a:extLst>
          </p:cNvPr>
          <p:cNvSpPr>
            <a:spLocks noGrp="1"/>
          </p:cNvSpPr>
          <p:nvPr/>
        </p:nvSpPr>
        <p:spPr>
          <a:xfrm>
            <a:off x="6572250" y="209550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26B5B"/>
                </a:solidFill>
              </a:defRPr>
            </a:defPPr>
          </a:lstStyle>
          <a:p>
            <a:pPr>
              <a:defRPr sz="975" b="1">
                <a:solidFill>
                  <a:srgbClr val="F26B5B"/>
                </a:solidFill>
              </a:defRPr>
            </a:pPr>
            <a:r>
              <a:rPr sz="975" b="1">
                <a:solidFill>
                  <a:srgbClr val="F26B5B"/>
                </a:solidFill>
              </a:rPr>
              <a:t>MA LA LOGICA INFORMALE RESTA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7933CA9-D9D1-4DBF-9921-6ABC1A8860A2}"/>
              </a:ext>
            </a:extLst>
          </p:cNvPr>
          <p:cNvSpPr>
            <a:spLocks noGrp="1"/>
          </p:cNvSpPr>
          <p:nvPr/>
        </p:nvSpPr>
        <p:spPr>
          <a:xfrm>
            <a:off x="6572250" y="2619375"/>
            <a:ext cx="41910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FFFFFF"/>
                </a:solidFill>
              </a:defRPr>
            </a:defPPr>
          </a:lstStyle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Anche nei settori ad alta tecnologia, il passaparola può integrare o sostituire procedure formali quando l’impresa attribuisce grande valore alla fiducia e alla compatibilità culturale.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9323E58-58C3-47A7-AFB1-E73A29D2D961}"/>
              </a:ext>
            </a:extLst>
          </p:cNvPr>
          <p:cNvSpPr>
            <a:spLocks noGrp="1"/>
          </p:cNvSpPr>
          <p:nvPr/>
        </p:nvSpPr>
        <p:spPr>
          <a:xfrm>
            <a:off x="2095500" y="5572125"/>
            <a:ext cx="800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3F5F"/>
                </a:solidFill>
              </a:defRPr>
            </a:defPPr>
          </a:lstStyle>
          <a:p>
            <a:pPr>
              <a:defRPr sz="1275" b="1">
                <a:solidFill>
                  <a:srgbClr val="173F5F"/>
                </a:solidFill>
              </a:defRPr>
            </a:pPr>
            <a:r>
              <a:rPr sz="1275" b="1">
                <a:solidFill>
                  <a:srgbClr val="173F5F"/>
                </a:solidFill>
              </a:rPr>
              <a:t>La formalizzazione non elimina la dimensione relazionale della selezione.</a:t>
            </a:r>
          </a:p>
        </p:txBody>
      </p:sp>
    </p:spTree>
    <p:extLst>
      <p:ext uri="{BB962C8B-B14F-4D97-AF65-F5344CB8AC3E}">
        <p14:creationId xmlns:p14="http://schemas.microsoft.com/office/powerpoint/2010/main" val="1367865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30">
            <a:extLst>
              <a:ext uri="{FF2B5EF4-FFF2-40B4-BE49-F238E27FC236}">
                <a16:creationId xmlns:a16="http://schemas.microsoft.com/office/drawing/2014/main" id="{350B5E34-576C-4A49-9699-AF34767BAB2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B2EBC3F-CE66-4192-A1D6-EB14CA938C55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CANALI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DEB39BE-2807-4AD9-9760-A5D5B92063D1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Le fonti di ricerca cambiano tra settori e profili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3E4AE88-0AE6-41FD-B944-1AF1A6C4945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03B49A4-ABDB-43BF-8ED4-34D36A5168DB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A2E4B18-4F57-448E-B077-C5235CE70E4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10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6802ED9-985B-4999-9FD9-A4F474765D3E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5191125" cy="1095375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68FE14A-B1FF-4A65-8928-59BC91C86352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66675" cy="1095375"/>
          </a:xfrm>
          <a:prstGeom prst="roundRect">
            <a:avLst>
              <a:gd name="adj" fmla="val 50000"/>
            </a:avLst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F950DA5-38E3-49F0-8006-659C9411804D}"/>
              </a:ext>
            </a:extLst>
          </p:cNvPr>
          <p:cNvSpPr>
            <a:spLocks noGrp="1"/>
          </p:cNvSpPr>
          <p:nvPr/>
        </p:nvSpPr>
        <p:spPr>
          <a:xfrm>
            <a:off x="942975" y="1838325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Agenzie per il lavoro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A0E5BCC-173C-4E28-A684-531B696B2A5F}"/>
              </a:ext>
            </a:extLst>
          </p:cNvPr>
          <p:cNvSpPr>
            <a:spLocks noGrp="1"/>
          </p:cNvSpPr>
          <p:nvPr/>
        </p:nvSpPr>
        <p:spPr>
          <a:xfrm>
            <a:off x="942975" y="2276475"/>
            <a:ext cx="4752975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Imprese manifatturiere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D9260D3F-9398-47AE-A45C-B20DC4B01A87}"/>
              </a:ext>
            </a:extLst>
          </p:cNvPr>
          <p:cNvSpPr>
            <a:spLocks noGrp="1"/>
          </p:cNvSpPr>
          <p:nvPr/>
        </p:nvSpPr>
        <p:spPr>
          <a:xfrm>
            <a:off x="6191250" y="1666875"/>
            <a:ext cx="5191125" cy="1095375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DE2EE00F-A00F-462A-B75F-C855E84C75C6}"/>
              </a:ext>
            </a:extLst>
          </p:cNvPr>
          <p:cNvSpPr>
            <a:spLocks noGrp="1"/>
          </p:cNvSpPr>
          <p:nvPr/>
        </p:nvSpPr>
        <p:spPr>
          <a:xfrm>
            <a:off x="6191250" y="1666875"/>
            <a:ext cx="66675" cy="1095375"/>
          </a:xfrm>
          <a:prstGeom prst="roundRect">
            <a:avLst>
              <a:gd name="adj" fmla="val 50000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896F4BF-E1A3-4349-967F-B36B07DA8C5E}"/>
              </a:ext>
            </a:extLst>
          </p:cNvPr>
          <p:cNvSpPr>
            <a:spLocks noGrp="1"/>
          </p:cNvSpPr>
          <p:nvPr/>
        </p:nvSpPr>
        <p:spPr>
          <a:xfrm>
            <a:off x="6419850" y="1838325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Centri per l’impiego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9B38515-0AF5-4A53-9D29-4596E888F283}"/>
              </a:ext>
            </a:extLst>
          </p:cNvPr>
          <p:cNvSpPr>
            <a:spLocks noGrp="1"/>
          </p:cNvSpPr>
          <p:nvPr/>
        </p:nvSpPr>
        <p:spPr>
          <a:xfrm>
            <a:off x="6419850" y="2276475"/>
            <a:ext cx="4752975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Servizi tradizionali e profili a bassa qualificazione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60AEAB99-8091-4536-A37E-9D2EBE0AC263}"/>
              </a:ext>
            </a:extLst>
          </p:cNvPr>
          <p:cNvSpPr>
            <a:spLocks noGrp="1"/>
          </p:cNvSpPr>
          <p:nvPr/>
        </p:nvSpPr>
        <p:spPr>
          <a:xfrm>
            <a:off x="714375" y="3000375"/>
            <a:ext cx="5191125" cy="1095375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990EFED2-DC70-4021-8737-6B2C139980C9}"/>
              </a:ext>
            </a:extLst>
          </p:cNvPr>
          <p:cNvSpPr>
            <a:spLocks noGrp="1"/>
          </p:cNvSpPr>
          <p:nvPr/>
        </p:nvSpPr>
        <p:spPr>
          <a:xfrm>
            <a:off x="714375" y="3000375"/>
            <a:ext cx="66675" cy="1095375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0A989CC-5EED-4EB9-BB9B-2035FBFE73FA}"/>
              </a:ext>
            </a:extLst>
          </p:cNvPr>
          <p:cNvSpPr>
            <a:spLocks noGrp="1"/>
          </p:cNvSpPr>
          <p:nvPr/>
        </p:nvSpPr>
        <p:spPr>
          <a:xfrm>
            <a:off x="942975" y="3171825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Università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8DADDFD-75FD-404D-A975-D8A3B9A4FFBF}"/>
              </a:ext>
            </a:extLst>
          </p:cNvPr>
          <p:cNvSpPr>
            <a:spLocks noGrp="1"/>
          </p:cNvSpPr>
          <p:nvPr/>
        </p:nvSpPr>
        <p:spPr>
          <a:xfrm>
            <a:off x="942975" y="3609975"/>
            <a:ext cx="4752975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Servizi ad alta tecnologia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1BF255C2-8152-4298-85F7-3E7FB8C805D5}"/>
              </a:ext>
            </a:extLst>
          </p:cNvPr>
          <p:cNvSpPr>
            <a:spLocks noGrp="1"/>
          </p:cNvSpPr>
          <p:nvPr/>
        </p:nvSpPr>
        <p:spPr>
          <a:xfrm>
            <a:off x="6191250" y="3000375"/>
            <a:ext cx="5191125" cy="1095375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80750194-30BF-441E-9C31-818AC566FFC7}"/>
              </a:ext>
            </a:extLst>
          </p:cNvPr>
          <p:cNvSpPr>
            <a:spLocks noGrp="1"/>
          </p:cNvSpPr>
          <p:nvPr/>
        </p:nvSpPr>
        <p:spPr>
          <a:xfrm>
            <a:off x="6191250" y="3000375"/>
            <a:ext cx="66675" cy="1095375"/>
          </a:xfrm>
          <a:prstGeom prst="roundRect">
            <a:avLst>
              <a:gd name="adj" fmla="val 50000"/>
            </a:avLst>
          </a:prstGeom>
          <a:solidFill>
            <a:srgbClr val="3D8B7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D402061-A93E-4A16-A9C6-A7E2FE3EE037}"/>
              </a:ext>
            </a:extLst>
          </p:cNvPr>
          <p:cNvSpPr>
            <a:spLocks noGrp="1"/>
          </p:cNvSpPr>
          <p:nvPr/>
        </p:nvSpPr>
        <p:spPr>
          <a:xfrm>
            <a:off x="6419850" y="3171825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Istituti tecnici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BE9AE7DF-84E9-407C-B579-F65070D1C79C}"/>
              </a:ext>
            </a:extLst>
          </p:cNvPr>
          <p:cNvSpPr>
            <a:spLocks noGrp="1"/>
          </p:cNvSpPr>
          <p:nvPr/>
        </p:nvSpPr>
        <p:spPr>
          <a:xfrm>
            <a:off x="6419850" y="3609975"/>
            <a:ext cx="4752975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Produzioni metallurgiche e competenze tecniche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E8E28C7C-0C58-4382-9C62-97A361C38FCE}"/>
              </a:ext>
            </a:extLst>
          </p:cNvPr>
          <p:cNvSpPr>
            <a:spLocks noGrp="1"/>
          </p:cNvSpPr>
          <p:nvPr/>
        </p:nvSpPr>
        <p:spPr>
          <a:xfrm>
            <a:off x="714375" y="4333875"/>
            <a:ext cx="5191125" cy="1095375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58436CD3-2CCF-43F1-A815-1984F38E1960}"/>
              </a:ext>
            </a:extLst>
          </p:cNvPr>
          <p:cNvSpPr>
            <a:spLocks noGrp="1"/>
          </p:cNvSpPr>
          <p:nvPr/>
        </p:nvSpPr>
        <p:spPr>
          <a:xfrm>
            <a:off x="714375" y="4333875"/>
            <a:ext cx="66675" cy="1095375"/>
          </a:xfrm>
          <a:prstGeom prst="roundRect">
            <a:avLst>
              <a:gd name="adj" fmla="val 50000"/>
            </a:avLst>
          </a:prstGeom>
          <a:solidFill>
            <a:srgbClr val="173F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8ABC161A-19D6-452D-A248-D443A72580A7}"/>
              </a:ext>
            </a:extLst>
          </p:cNvPr>
          <p:cNvSpPr>
            <a:spLocks noGrp="1"/>
          </p:cNvSpPr>
          <p:nvPr/>
        </p:nvSpPr>
        <p:spPr>
          <a:xfrm>
            <a:off x="942975" y="4505325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Enti bilaterali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11CAEBA4-0574-4E47-ACF9-A777365FA322}"/>
              </a:ext>
            </a:extLst>
          </p:cNvPr>
          <p:cNvSpPr>
            <a:spLocks noGrp="1"/>
          </p:cNvSpPr>
          <p:nvPr/>
        </p:nvSpPr>
        <p:spPr>
          <a:xfrm>
            <a:off x="942975" y="4943475"/>
            <a:ext cx="4752975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Turismo e settore alimentare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911CC1A9-FFB4-4022-B178-02DCA981AA10}"/>
              </a:ext>
            </a:extLst>
          </p:cNvPr>
          <p:cNvSpPr>
            <a:spLocks noGrp="1"/>
          </p:cNvSpPr>
          <p:nvPr/>
        </p:nvSpPr>
        <p:spPr>
          <a:xfrm>
            <a:off x="6191250" y="4333875"/>
            <a:ext cx="5191125" cy="1095375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D197EFBF-9A2E-4F04-BE6D-48050C9BD957}"/>
              </a:ext>
            </a:extLst>
          </p:cNvPr>
          <p:cNvSpPr>
            <a:spLocks noGrp="1"/>
          </p:cNvSpPr>
          <p:nvPr/>
        </p:nvSpPr>
        <p:spPr>
          <a:xfrm>
            <a:off x="6191250" y="4333875"/>
            <a:ext cx="66675" cy="1095375"/>
          </a:xfrm>
          <a:prstGeom prst="roundRect">
            <a:avLst>
              <a:gd name="adj" fmla="val 50000"/>
            </a:avLst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B934C811-D328-4753-A148-F9078D93873A}"/>
              </a:ext>
            </a:extLst>
          </p:cNvPr>
          <p:cNvSpPr>
            <a:spLocks noGrp="1"/>
          </p:cNvSpPr>
          <p:nvPr/>
        </p:nvSpPr>
        <p:spPr>
          <a:xfrm>
            <a:off x="6419850" y="4505325"/>
            <a:ext cx="47529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Siti e annunci online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C3A24F0E-EEC3-4185-80B1-EA51D1E11BAD}"/>
              </a:ext>
            </a:extLst>
          </p:cNvPr>
          <p:cNvSpPr>
            <a:spLocks noGrp="1"/>
          </p:cNvSpPr>
          <p:nvPr/>
        </p:nvSpPr>
        <p:spPr>
          <a:xfrm>
            <a:off x="6419850" y="4943475"/>
            <a:ext cx="4752975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Commercio, manifattura e profili qualificati</a:t>
            </a:r>
          </a:p>
        </p:txBody>
      </p:sp>
    </p:spTree>
    <p:extLst>
      <p:ext uri="{BB962C8B-B14F-4D97-AF65-F5344CB8AC3E}">
        <p14:creationId xmlns:p14="http://schemas.microsoft.com/office/powerpoint/2010/main" val="1603292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31">
            <a:extLst>
              <a:ext uri="{FF2B5EF4-FFF2-40B4-BE49-F238E27FC236}">
                <a16:creationId xmlns:a16="http://schemas.microsoft.com/office/drawing/2014/main" id="{BF0543D4-1121-4654-AE4C-653BC169FA4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4B25EF2-9951-4553-AD43-DFCF2930C8EF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PROCESSO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1F2BCD0-1993-48F3-9E83-45E979C5DE3B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Un reclutamento ibrido combina prossimità e trasparenza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201E8D6-8982-4AD9-9415-9E32AD8F762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2423A20-1861-4FE9-9F72-3D7A68D1ABED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5C7BA5F-E898-46F0-8747-D29D9A03666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11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29EB427-6603-4043-BAA4-FD6688CABDC6}"/>
              </a:ext>
            </a:extLst>
          </p:cNvPr>
          <p:cNvSpPr>
            <a:spLocks noGrp="1"/>
          </p:cNvSpPr>
          <p:nvPr/>
        </p:nvSpPr>
        <p:spPr>
          <a:xfrm>
            <a:off x="666750" y="2333625"/>
            <a:ext cx="2476500" cy="1666875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BF67A0E-7460-4041-9E3E-8E186AC4201C}"/>
              </a:ext>
            </a:extLst>
          </p:cNvPr>
          <p:cNvSpPr>
            <a:spLocks noGrp="1"/>
          </p:cNvSpPr>
          <p:nvPr/>
        </p:nvSpPr>
        <p:spPr>
          <a:xfrm>
            <a:off x="1657350" y="20478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02A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21E892A-6B48-4226-A617-CD9BB476D79C}"/>
              </a:ext>
            </a:extLst>
          </p:cNvPr>
          <p:cNvSpPr>
            <a:spLocks noGrp="1"/>
          </p:cNvSpPr>
          <p:nvPr/>
        </p:nvSpPr>
        <p:spPr>
          <a:xfrm>
            <a:off x="1657350" y="21145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7CD1D2E-E9F6-4651-B4DC-62B7F39BBED8}"/>
              </a:ext>
            </a:extLst>
          </p:cNvPr>
          <p:cNvSpPr>
            <a:spLocks noGrp="1"/>
          </p:cNvSpPr>
          <p:nvPr/>
        </p:nvSpPr>
        <p:spPr>
          <a:xfrm>
            <a:off x="904875" y="2714625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02A43"/>
                </a:solidFill>
              </a:defRPr>
            </a:defPPr>
          </a:lstStyle>
          <a:p>
            <a:pPr>
              <a:defRPr sz="1500" b="1">
                <a:solidFill>
                  <a:srgbClr val="102A43"/>
                </a:solidFill>
              </a:defRPr>
            </a:pPr>
            <a:r>
              <a:rPr sz="1500" b="1">
                <a:solidFill>
                  <a:srgbClr val="102A43"/>
                </a:solidFill>
              </a:rPr>
              <a:t>Fabbisogno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9122B1A-617F-488B-99B5-B0468B98C693}"/>
              </a:ext>
            </a:extLst>
          </p:cNvPr>
          <p:cNvSpPr>
            <a:spLocks noGrp="1"/>
          </p:cNvSpPr>
          <p:nvPr/>
        </p:nvSpPr>
        <p:spPr>
          <a:xfrm>
            <a:off x="952500" y="3238500"/>
            <a:ext cx="1905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Definire ruolo e competenze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803EF8E6-713A-47E0-911D-083085A68F41}"/>
              </a:ext>
            </a:extLst>
          </p:cNvPr>
          <p:cNvSpPr>
            <a:spLocks noGrp="1"/>
          </p:cNvSpPr>
          <p:nvPr/>
        </p:nvSpPr>
        <p:spPr>
          <a:xfrm>
            <a:off x="3143250" y="3171825"/>
            <a:ext cx="381000" cy="0"/>
          </a:xfrm>
          <a:prstGeom prst="line">
            <a:avLst/>
          </a:prstGeom>
          <a:noFill/>
          <a:ln w="47625">
            <a:solidFill>
              <a:srgbClr val="BFE3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0016EFDE-9ED8-44E7-A4CA-989ADFCCE443}"/>
              </a:ext>
            </a:extLst>
          </p:cNvPr>
          <p:cNvSpPr>
            <a:spLocks noGrp="1"/>
          </p:cNvSpPr>
          <p:nvPr/>
        </p:nvSpPr>
        <p:spPr>
          <a:xfrm>
            <a:off x="3524250" y="2333625"/>
            <a:ext cx="2476500" cy="1666875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88275C7F-439F-4ED2-9D38-6FAEBDCCB694}"/>
              </a:ext>
            </a:extLst>
          </p:cNvPr>
          <p:cNvSpPr>
            <a:spLocks noGrp="1"/>
          </p:cNvSpPr>
          <p:nvPr/>
        </p:nvSpPr>
        <p:spPr>
          <a:xfrm>
            <a:off x="4514850" y="20478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76292FE-D412-4539-A1C9-627BEC514414}"/>
              </a:ext>
            </a:extLst>
          </p:cNvPr>
          <p:cNvSpPr>
            <a:spLocks noGrp="1"/>
          </p:cNvSpPr>
          <p:nvPr/>
        </p:nvSpPr>
        <p:spPr>
          <a:xfrm>
            <a:off x="4514850" y="21145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5BCC07D-B1AE-4756-B62D-7BAAE2D074FF}"/>
              </a:ext>
            </a:extLst>
          </p:cNvPr>
          <p:cNvSpPr>
            <a:spLocks noGrp="1"/>
          </p:cNvSpPr>
          <p:nvPr/>
        </p:nvSpPr>
        <p:spPr>
          <a:xfrm>
            <a:off x="3762375" y="2714625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02A43"/>
                </a:solidFill>
              </a:defRPr>
            </a:defPPr>
          </a:lstStyle>
          <a:p>
            <a:pPr>
              <a:defRPr sz="1500" b="1">
                <a:solidFill>
                  <a:srgbClr val="102A43"/>
                </a:solidFill>
              </a:defRPr>
            </a:pPr>
            <a:r>
              <a:rPr sz="1500" b="1">
                <a:solidFill>
                  <a:srgbClr val="102A43"/>
                </a:solidFill>
              </a:rPr>
              <a:t>Ricerca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FF4326B-A9AA-45DF-B717-EA914D685EB4}"/>
              </a:ext>
            </a:extLst>
          </p:cNvPr>
          <p:cNvSpPr>
            <a:spLocks noGrp="1"/>
          </p:cNvSpPr>
          <p:nvPr/>
        </p:nvSpPr>
        <p:spPr>
          <a:xfrm>
            <a:off x="3810000" y="3238500"/>
            <a:ext cx="1905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Attivare reti e canali aperti</a:t>
            </a:r>
          </a:p>
        </p:txBody>
      </p:sp>
      <p:sp>
        <p:nvSpPr>
          <p:cNvPr id="18" name="Connettore 1 17">
            <a:extLst>
              <a:ext uri="{FF2B5EF4-FFF2-40B4-BE49-F238E27FC236}">
                <a16:creationId xmlns:a16="http://schemas.microsoft.com/office/drawing/2014/main" id="{6295C3F7-0C51-42DA-94CD-D824866619FF}"/>
              </a:ext>
            </a:extLst>
          </p:cNvPr>
          <p:cNvSpPr>
            <a:spLocks noGrp="1"/>
          </p:cNvSpPr>
          <p:nvPr/>
        </p:nvSpPr>
        <p:spPr>
          <a:xfrm>
            <a:off x="6000750" y="3171825"/>
            <a:ext cx="381000" cy="0"/>
          </a:xfrm>
          <a:prstGeom prst="line">
            <a:avLst/>
          </a:prstGeom>
          <a:noFill/>
          <a:ln w="47625">
            <a:solidFill>
              <a:srgbClr val="BFE3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3F230B7F-C358-4745-ADFE-99F35D70FE51}"/>
              </a:ext>
            </a:extLst>
          </p:cNvPr>
          <p:cNvSpPr>
            <a:spLocks noGrp="1"/>
          </p:cNvSpPr>
          <p:nvPr/>
        </p:nvSpPr>
        <p:spPr>
          <a:xfrm>
            <a:off x="6381750" y="2333625"/>
            <a:ext cx="2476500" cy="1666875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E1E9FEAA-C14C-4ADB-91A0-8B5CB9C41FDF}"/>
              </a:ext>
            </a:extLst>
          </p:cNvPr>
          <p:cNvSpPr>
            <a:spLocks noGrp="1"/>
          </p:cNvSpPr>
          <p:nvPr/>
        </p:nvSpPr>
        <p:spPr>
          <a:xfrm>
            <a:off x="7372350" y="20478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223FB5F-94EE-40D3-8B1A-EE5515DF19D1}"/>
              </a:ext>
            </a:extLst>
          </p:cNvPr>
          <p:cNvSpPr>
            <a:spLocks noGrp="1"/>
          </p:cNvSpPr>
          <p:nvPr/>
        </p:nvSpPr>
        <p:spPr>
          <a:xfrm>
            <a:off x="7372350" y="21145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98B4D33-8540-4A14-A08F-72A1639B6A44}"/>
              </a:ext>
            </a:extLst>
          </p:cNvPr>
          <p:cNvSpPr>
            <a:spLocks noGrp="1"/>
          </p:cNvSpPr>
          <p:nvPr/>
        </p:nvSpPr>
        <p:spPr>
          <a:xfrm>
            <a:off x="6619875" y="2714625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02A43"/>
                </a:solidFill>
              </a:defRPr>
            </a:defPPr>
          </a:lstStyle>
          <a:p>
            <a:pPr>
              <a:defRPr sz="1500" b="1">
                <a:solidFill>
                  <a:srgbClr val="102A43"/>
                </a:solidFill>
              </a:defRPr>
            </a:pPr>
            <a:r>
              <a:rPr sz="1500" b="1">
                <a:solidFill>
                  <a:srgbClr val="102A43"/>
                </a:solidFill>
              </a:rPr>
              <a:t>Confronto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3911DF4F-5485-4D31-8754-795E7478D413}"/>
              </a:ext>
            </a:extLst>
          </p:cNvPr>
          <p:cNvSpPr>
            <a:spLocks noGrp="1"/>
          </p:cNvSpPr>
          <p:nvPr/>
        </p:nvSpPr>
        <p:spPr>
          <a:xfrm>
            <a:off x="6667500" y="3238500"/>
            <a:ext cx="1905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Applicare criteri comuni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EC3A9C91-AEA7-442B-9578-6A89CF0401B5}"/>
              </a:ext>
            </a:extLst>
          </p:cNvPr>
          <p:cNvSpPr>
            <a:spLocks noGrp="1"/>
          </p:cNvSpPr>
          <p:nvPr/>
        </p:nvSpPr>
        <p:spPr>
          <a:xfrm>
            <a:off x="8858250" y="3171825"/>
            <a:ext cx="381000" cy="0"/>
          </a:xfrm>
          <a:prstGeom prst="line">
            <a:avLst/>
          </a:prstGeom>
          <a:noFill/>
          <a:ln w="47625">
            <a:solidFill>
              <a:srgbClr val="BFE3E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05D095D2-8428-4C93-924C-6E1A340F78E3}"/>
              </a:ext>
            </a:extLst>
          </p:cNvPr>
          <p:cNvSpPr>
            <a:spLocks noGrp="1"/>
          </p:cNvSpPr>
          <p:nvPr/>
        </p:nvSpPr>
        <p:spPr>
          <a:xfrm>
            <a:off x="9239250" y="2333625"/>
            <a:ext cx="2476500" cy="1666875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5DDC55AE-B7E5-47D4-BFBB-6DA363375ABC}"/>
              </a:ext>
            </a:extLst>
          </p:cNvPr>
          <p:cNvSpPr>
            <a:spLocks noGrp="1"/>
          </p:cNvSpPr>
          <p:nvPr/>
        </p:nvSpPr>
        <p:spPr>
          <a:xfrm>
            <a:off x="10229850" y="20478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D6009B1E-DA72-458C-979A-545DAF63BD15}"/>
              </a:ext>
            </a:extLst>
          </p:cNvPr>
          <p:cNvSpPr>
            <a:spLocks noGrp="1"/>
          </p:cNvSpPr>
          <p:nvPr/>
        </p:nvSpPr>
        <p:spPr>
          <a:xfrm>
            <a:off x="10229850" y="21145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C8D5A1A6-A3BF-42D3-85EF-C6EF1A835DF1}"/>
              </a:ext>
            </a:extLst>
          </p:cNvPr>
          <p:cNvSpPr>
            <a:spLocks noGrp="1"/>
          </p:cNvSpPr>
          <p:nvPr/>
        </p:nvSpPr>
        <p:spPr>
          <a:xfrm>
            <a:off x="9477375" y="2714625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02A43"/>
                </a:solidFill>
              </a:defRPr>
            </a:defPPr>
          </a:lstStyle>
          <a:p>
            <a:pPr>
              <a:defRPr sz="1500" b="1">
                <a:solidFill>
                  <a:srgbClr val="102A43"/>
                </a:solidFill>
              </a:defRPr>
            </a:pPr>
            <a:r>
              <a:rPr sz="1500" b="1">
                <a:solidFill>
                  <a:srgbClr val="102A43"/>
                </a:solidFill>
              </a:rPr>
              <a:t>Scelta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521A9D41-1045-4ADE-810F-5E4A10B743F5}"/>
              </a:ext>
            </a:extLst>
          </p:cNvPr>
          <p:cNvSpPr>
            <a:spLocks noGrp="1"/>
          </p:cNvSpPr>
          <p:nvPr/>
        </p:nvSpPr>
        <p:spPr>
          <a:xfrm>
            <a:off x="9525000" y="3238500"/>
            <a:ext cx="1905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Motivare e documentare</a:t>
            </a:r>
          </a:p>
        </p:txBody>
      </p:sp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5F562145-0548-4AED-8B55-3F208CE3DC2C}"/>
              </a:ext>
            </a:extLst>
          </p:cNvPr>
          <p:cNvSpPr>
            <a:spLocks noGrp="1"/>
          </p:cNvSpPr>
          <p:nvPr/>
        </p:nvSpPr>
        <p:spPr>
          <a:xfrm>
            <a:off x="2000250" y="4762500"/>
            <a:ext cx="8191500" cy="781050"/>
          </a:xfrm>
          <a:prstGeom prst="roundRect">
            <a:avLst>
              <a:gd name="adj" fmla="val 14634"/>
            </a:avLst>
          </a:prstGeom>
          <a:solidFill>
            <a:srgbClr val="EDF4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7C919A61-DEB4-447C-9FF1-BBB0FB9817BF}"/>
              </a:ext>
            </a:extLst>
          </p:cNvPr>
          <p:cNvSpPr>
            <a:spLocks noGrp="1"/>
          </p:cNvSpPr>
          <p:nvPr/>
        </p:nvSpPr>
        <p:spPr>
          <a:xfrm>
            <a:off x="2333625" y="4953000"/>
            <a:ext cx="7524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3F5F"/>
                </a:solidFill>
              </a:defRPr>
            </a:defPPr>
          </a:lstStyle>
          <a:p>
            <a:pPr>
              <a:defRPr sz="1275" b="1">
                <a:solidFill>
                  <a:srgbClr val="173F5F"/>
                </a:solidFill>
              </a:defRPr>
            </a:pPr>
            <a:r>
              <a:rPr sz="1275" b="1">
                <a:solidFill>
                  <a:srgbClr val="173F5F"/>
                </a:solidFill>
              </a:rPr>
              <a:t>Le reti possono generare candidature. Criteri espliciti e comparabili rendono la decisione più equa.</a:t>
            </a:r>
          </a:p>
        </p:txBody>
      </p:sp>
    </p:spTree>
    <p:extLst>
      <p:ext uri="{BB962C8B-B14F-4D97-AF65-F5344CB8AC3E}">
        <p14:creationId xmlns:p14="http://schemas.microsoft.com/office/powerpoint/2010/main" val="1586585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7A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AF9578FE-4697-4736-A2A5-875A6E7865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0409FA3-7680-47CB-8736-3F1A44CEA5D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571875" cy="6858000"/>
          </a:xfrm>
          <a:prstGeom prst="rect">
            <a:avLst/>
          </a:prstGeom>
          <a:solidFill>
            <a:srgbClr val="102A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5694F4F-7325-4CBB-9260-1AB4EE17B3D4}"/>
              </a:ext>
            </a:extLst>
          </p:cNvPr>
          <p:cNvSpPr>
            <a:spLocks noGrp="1"/>
          </p:cNvSpPr>
          <p:nvPr/>
        </p:nvSpPr>
        <p:spPr>
          <a:xfrm>
            <a:off x="619125" y="809625"/>
            <a:ext cx="1524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4650" b="1">
                <a:solidFill>
                  <a:srgbClr val="F26B5B"/>
                </a:solidFill>
              </a:defRPr>
            </a:defPPr>
          </a:lstStyle>
          <a:p>
            <a:pPr>
              <a:defRPr sz="4650" b="1">
                <a:solidFill>
                  <a:srgbClr val="F26B5B"/>
                </a:solidFill>
              </a:defRPr>
            </a:pPr>
            <a:r>
              <a:rPr sz="4650" b="1">
                <a:solidFill>
                  <a:srgbClr val="F26B5B"/>
                </a:solidFill>
              </a:rPr>
              <a:t>02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A1A358C-F923-42CB-AD38-E030EF7CF14D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2381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BFE3E8"/>
                </a:solidFill>
              </a:defRPr>
            </a:defPPr>
          </a:lstStyle>
          <a:p>
            <a:pPr>
              <a:defRPr sz="1200" b="1">
                <a:solidFill>
                  <a:srgbClr val="BFE3E8"/>
                </a:solidFill>
              </a:defRPr>
            </a:pPr>
            <a:r>
              <a:rPr sz="1200" b="1">
                <a:solidFill>
                  <a:srgbClr val="BFE3E8"/>
                </a:solidFill>
              </a:rPr>
              <a:t>FORMAZIONE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F930C18-37C8-4C00-9F86-99F9329F9C61}"/>
              </a:ext>
            </a:extLst>
          </p:cNvPr>
          <p:cNvSpPr>
            <a:spLocks noGrp="1"/>
          </p:cNvSpPr>
          <p:nvPr/>
        </p:nvSpPr>
        <p:spPr>
          <a:xfrm>
            <a:off x="4333875" y="1952625"/>
            <a:ext cx="6667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00" b="1">
                <a:solidFill>
                  <a:srgbClr val="FFFFFF"/>
                </a:solidFill>
              </a:defRPr>
            </a:defPPr>
          </a:lstStyle>
          <a:p>
            <a:pPr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Come si costruiscono</a:t>
            </a:r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le competenze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80FDBB3-1C8F-4259-9896-CB5D80269D8C}"/>
              </a:ext>
            </a:extLst>
          </p:cNvPr>
          <p:cNvSpPr>
            <a:spLocks noGrp="1"/>
          </p:cNvSpPr>
          <p:nvPr/>
        </p:nvSpPr>
        <p:spPr>
          <a:xfrm>
            <a:off x="4381500" y="3476625"/>
            <a:ext cx="61912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BFE3E8"/>
                </a:solidFill>
              </a:defRPr>
            </a:defPPr>
          </a:lstStyle>
          <a:p>
            <a:pPr>
              <a:defRPr sz="1650" b="0">
                <a:solidFill>
                  <a:srgbClr val="BFE3E8"/>
                </a:solidFill>
              </a:defRPr>
            </a:pPr>
            <a:r>
              <a:rPr sz="1650" b="0">
                <a:solidFill>
                  <a:srgbClr val="BFE3E8"/>
                </a:solidFill>
              </a:rPr>
              <a:t>Apprendimento sul lavoro, formazione esterna e trasmissione della conoscenza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5591026-1F0F-4EA6-AE91-5D840126BF36}"/>
              </a:ext>
            </a:extLst>
          </p:cNvPr>
          <p:cNvSpPr>
            <a:spLocks noGrp="1"/>
          </p:cNvSpPr>
          <p:nvPr/>
        </p:nvSpPr>
        <p:spPr>
          <a:xfrm>
            <a:off x="4381500" y="4810125"/>
            <a:ext cx="3429000" cy="28575"/>
          </a:xfrm>
          <a:prstGeom prst="rect">
            <a:avLst/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0B24002-B88D-4793-9715-3FB50977067C}"/>
              </a:ext>
            </a:extLst>
          </p:cNvPr>
          <p:cNvSpPr>
            <a:spLocks noGrp="1"/>
          </p:cNvSpPr>
          <p:nvPr/>
        </p:nvSpPr>
        <p:spPr>
          <a:xfrm>
            <a:off x="4381500" y="5048250"/>
            <a:ext cx="476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Dalla selezione all’inserimento e allo sviluppo</a:t>
            </a:r>
          </a:p>
        </p:txBody>
      </p:sp>
    </p:spTree>
    <p:extLst>
      <p:ext uri="{BB962C8B-B14F-4D97-AF65-F5344CB8AC3E}">
        <p14:creationId xmlns:p14="http://schemas.microsoft.com/office/powerpoint/2010/main" val="548386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A4A1194E-5CBB-4B54-AE27-B79932B453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A233AD8-06E9-4C99-A6B4-6FD1B1705D66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FUNZIONI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5635532-E65E-458A-B576-472501CF8C94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La formazione sostiene persone, impresa e conoscenza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7C226E0-D591-49CA-BC86-B0B592BBEE5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6F0D138-F875-4E04-85AC-8885994A74E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5991D92-CB88-4953-AAAF-134415B8079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13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B5849B5-9559-4FC1-847A-C01F2ED80AE0}"/>
              </a:ext>
            </a:extLst>
          </p:cNvPr>
          <p:cNvSpPr>
            <a:spLocks noGrp="1"/>
          </p:cNvSpPr>
          <p:nvPr/>
        </p:nvSpPr>
        <p:spPr>
          <a:xfrm>
            <a:off x="619125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53ED9873-993B-43B8-86BA-7C2772D47E79}"/>
              </a:ext>
            </a:extLst>
          </p:cNvPr>
          <p:cNvSpPr>
            <a:spLocks noGrp="1"/>
          </p:cNvSpPr>
          <p:nvPr/>
        </p:nvSpPr>
        <p:spPr>
          <a:xfrm>
            <a:off x="165735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656377B-2D1D-445E-B30B-77A0DD9DD26F}"/>
              </a:ext>
            </a:extLst>
          </p:cNvPr>
          <p:cNvSpPr>
            <a:spLocks noGrp="1"/>
          </p:cNvSpPr>
          <p:nvPr/>
        </p:nvSpPr>
        <p:spPr>
          <a:xfrm>
            <a:off x="1657350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EEC31E6-6BBF-4D83-8967-C05F586E125D}"/>
              </a:ext>
            </a:extLst>
          </p:cNvPr>
          <p:cNvSpPr>
            <a:spLocks noGrp="1"/>
          </p:cNvSpPr>
          <p:nvPr/>
        </p:nvSpPr>
        <p:spPr>
          <a:xfrm>
            <a:off x="857250" y="300037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Socializzazione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C831427-A1C8-4B4B-9DC5-D6CA8BCE47A8}"/>
              </a:ext>
            </a:extLst>
          </p:cNvPr>
          <p:cNvSpPr>
            <a:spLocks noGrp="1"/>
          </p:cNvSpPr>
          <p:nvPr/>
        </p:nvSpPr>
        <p:spPr>
          <a:xfrm>
            <a:off x="885825" y="3619500"/>
            <a:ext cx="20383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Aiuta i lavoratori a comprendere pratiche, linguaggi e aspettative.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222332BF-0576-4C0D-85F5-A703EDF022D6}"/>
              </a:ext>
            </a:extLst>
          </p:cNvPr>
          <p:cNvSpPr>
            <a:spLocks noGrp="1"/>
          </p:cNvSpPr>
          <p:nvPr/>
        </p:nvSpPr>
        <p:spPr>
          <a:xfrm>
            <a:off x="3524250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7EEED869-EC41-4763-885F-979D3BFE3879}"/>
              </a:ext>
            </a:extLst>
          </p:cNvPr>
          <p:cNvSpPr>
            <a:spLocks noGrp="1"/>
          </p:cNvSpPr>
          <p:nvPr/>
        </p:nvSpPr>
        <p:spPr>
          <a:xfrm>
            <a:off x="456247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AA58232-6647-4221-89E5-9B4B894B645B}"/>
              </a:ext>
            </a:extLst>
          </p:cNvPr>
          <p:cNvSpPr>
            <a:spLocks noGrp="1"/>
          </p:cNvSpPr>
          <p:nvPr/>
        </p:nvSpPr>
        <p:spPr>
          <a:xfrm>
            <a:off x="4562475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949A9F1-875A-4868-BE29-FBCB671C975C}"/>
              </a:ext>
            </a:extLst>
          </p:cNvPr>
          <p:cNvSpPr>
            <a:spLocks noGrp="1"/>
          </p:cNvSpPr>
          <p:nvPr/>
        </p:nvSpPr>
        <p:spPr>
          <a:xfrm>
            <a:off x="3762375" y="300037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Motivazione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30E10BB-B8BA-4AFA-B824-6657589A0F0F}"/>
              </a:ext>
            </a:extLst>
          </p:cNvPr>
          <p:cNvSpPr>
            <a:spLocks noGrp="1"/>
          </p:cNvSpPr>
          <p:nvPr/>
        </p:nvSpPr>
        <p:spPr>
          <a:xfrm>
            <a:off x="3790950" y="3619500"/>
            <a:ext cx="20383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Può rafforzare coinvolgimento e produttività.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6DB6D95D-119E-4411-A7DF-D2E612B99F94}"/>
              </a:ext>
            </a:extLst>
          </p:cNvPr>
          <p:cNvSpPr>
            <a:spLocks noGrp="1"/>
          </p:cNvSpPr>
          <p:nvPr/>
        </p:nvSpPr>
        <p:spPr>
          <a:xfrm>
            <a:off x="6429375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9732B28-6F89-40B2-9A91-DE02FD81AB81}"/>
              </a:ext>
            </a:extLst>
          </p:cNvPr>
          <p:cNvSpPr>
            <a:spLocks noGrp="1"/>
          </p:cNvSpPr>
          <p:nvPr/>
        </p:nvSpPr>
        <p:spPr>
          <a:xfrm>
            <a:off x="746760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D6E6993D-A454-4736-93FF-64CC99A5EFAD}"/>
              </a:ext>
            </a:extLst>
          </p:cNvPr>
          <p:cNvSpPr>
            <a:spLocks noGrp="1"/>
          </p:cNvSpPr>
          <p:nvPr/>
        </p:nvSpPr>
        <p:spPr>
          <a:xfrm>
            <a:off x="7467600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927E149-663C-461E-BBB9-9214CA116E83}"/>
              </a:ext>
            </a:extLst>
          </p:cNvPr>
          <p:cNvSpPr>
            <a:spLocks noGrp="1"/>
          </p:cNvSpPr>
          <p:nvPr/>
        </p:nvSpPr>
        <p:spPr>
          <a:xfrm>
            <a:off x="6667500" y="300037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Permanenza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4A77623-95DF-4316-A912-CB6C7CC6AA4E}"/>
              </a:ext>
            </a:extLst>
          </p:cNvPr>
          <p:cNvSpPr>
            <a:spLocks noGrp="1"/>
          </p:cNvSpPr>
          <p:nvPr/>
        </p:nvSpPr>
        <p:spPr>
          <a:xfrm>
            <a:off x="6696075" y="3619500"/>
            <a:ext cx="20383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Riduce il rischio di uscite volontarie quando offre prospettive di sviluppo.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1C9FE8AD-4823-4BC6-A071-909917C3472B}"/>
              </a:ext>
            </a:extLst>
          </p:cNvPr>
          <p:cNvSpPr>
            <a:spLocks noGrp="1"/>
          </p:cNvSpPr>
          <p:nvPr/>
        </p:nvSpPr>
        <p:spPr>
          <a:xfrm>
            <a:off x="9334500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57D1775D-73B9-491A-A9D3-737E3CE0628D}"/>
              </a:ext>
            </a:extLst>
          </p:cNvPr>
          <p:cNvSpPr>
            <a:spLocks noGrp="1"/>
          </p:cNvSpPr>
          <p:nvPr/>
        </p:nvSpPr>
        <p:spPr>
          <a:xfrm>
            <a:off x="1037272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D8B7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B7F87921-57EE-4AA7-8C84-3B6864A32AE8}"/>
              </a:ext>
            </a:extLst>
          </p:cNvPr>
          <p:cNvSpPr>
            <a:spLocks noGrp="1"/>
          </p:cNvSpPr>
          <p:nvPr/>
        </p:nvSpPr>
        <p:spPr>
          <a:xfrm>
            <a:off x="10372725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4EE3CF27-A1D1-4746-8E07-7AD06BD00983}"/>
              </a:ext>
            </a:extLst>
          </p:cNvPr>
          <p:cNvSpPr>
            <a:spLocks noGrp="1"/>
          </p:cNvSpPr>
          <p:nvPr/>
        </p:nvSpPr>
        <p:spPr>
          <a:xfrm>
            <a:off x="9572625" y="300037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Conoscenza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9FC55955-41C2-4DC1-9B66-8F55C5C108CB}"/>
              </a:ext>
            </a:extLst>
          </p:cNvPr>
          <p:cNvSpPr>
            <a:spLocks noGrp="1"/>
          </p:cNvSpPr>
          <p:nvPr/>
        </p:nvSpPr>
        <p:spPr>
          <a:xfrm>
            <a:off x="9601200" y="3619500"/>
            <a:ext cx="20383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Trasforma esperienza individuale in capacità condivisa.</a:t>
            </a:r>
          </a:p>
        </p:txBody>
      </p:sp>
    </p:spTree>
    <p:extLst>
      <p:ext uri="{BB962C8B-B14F-4D97-AF65-F5344CB8AC3E}">
        <p14:creationId xmlns:p14="http://schemas.microsoft.com/office/powerpoint/2010/main" val="2146645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C90E0697-1229-4F0D-8AE5-4C663C8595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F7EEC1D-EA0C-405A-A414-91C46802D5FA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CONOSCENZA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5597B91-9F20-41D1-9F28-C4FBA5235575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Formazione interna ed esterna svolgono funzioni diverse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0C12157-4004-4A8C-96AE-AACF0D85EA0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71800C1-BF9A-4052-B02C-0F2A6FE23D4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A7A03C1-F643-4696-A5E2-6BA50F095D9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14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9A50961-FF7E-4EB1-8F15-4FB1FF22F0A3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953000" cy="3381375"/>
          </a:xfrm>
          <a:prstGeom prst="roundRect">
            <a:avLst>
              <a:gd name="adj" fmla="val 3380"/>
            </a:avLst>
          </a:prstGeom>
          <a:solidFill>
            <a:srgbClr val="102A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9EF99DF-4F0B-41D5-B3C5-894EBCF5F295}"/>
              </a:ext>
            </a:extLst>
          </p:cNvPr>
          <p:cNvSpPr>
            <a:spLocks noGrp="1"/>
          </p:cNvSpPr>
          <p:nvPr/>
        </p:nvSpPr>
        <p:spPr>
          <a:xfrm>
            <a:off x="1143000" y="209550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26B5B"/>
                </a:solidFill>
              </a:defRPr>
            </a:defPPr>
          </a:lstStyle>
          <a:p>
            <a:pPr>
              <a:defRPr sz="1050" b="1">
                <a:solidFill>
                  <a:srgbClr val="F26B5B"/>
                </a:solidFill>
              </a:defRPr>
            </a:pPr>
            <a:r>
              <a:rPr sz="1050" b="1">
                <a:solidFill>
                  <a:srgbClr val="F26B5B"/>
                </a:solidFill>
              </a:rPr>
              <a:t>CONOSCENZA TACITA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C3A5740-5A80-49C6-B192-D234868C3BFA}"/>
              </a:ext>
            </a:extLst>
          </p:cNvPr>
          <p:cNvSpPr>
            <a:spLocks noGrp="1"/>
          </p:cNvSpPr>
          <p:nvPr/>
        </p:nvSpPr>
        <p:spPr>
          <a:xfrm>
            <a:off x="1143000" y="2571750"/>
            <a:ext cx="3619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950" b="1">
                <a:solidFill>
                  <a:srgbClr val="FFFFFF"/>
                </a:solidFill>
              </a:defRPr>
            </a:defPPr>
          </a:lstStyle>
          <a:p>
            <a:pPr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Formazione interna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0C855A6-8456-42E4-9E70-DFBBA379692C}"/>
              </a:ext>
            </a:extLst>
          </p:cNvPr>
          <p:cNvSpPr>
            <a:spLocks noGrp="1"/>
          </p:cNvSpPr>
          <p:nvPr/>
        </p:nvSpPr>
        <p:spPr>
          <a:xfrm>
            <a:off x="1143000" y="3190875"/>
            <a:ext cx="39052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BFE3E8"/>
                </a:solidFill>
              </a:defRPr>
            </a:defPPr>
          </a:lstStyle>
          <a:p>
            <a:pPr>
              <a:defRPr sz="1350" b="0">
                <a:solidFill>
                  <a:srgbClr val="BFE3E8"/>
                </a:solidFill>
              </a:defRPr>
            </a:pPr>
            <a:r>
              <a:rPr sz="1350" b="0">
                <a:solidFill>
                  <a:srgbClr val="BFE3E8"/>
                </a:solidFill>
              </a:rPr>
              <a:t>L’affiancamento rende osservabili gesti, routine e modi di affrontare i problemi. La conoscenza passa attraverso la relazione con colleghi esperti.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A71E2DBE-E88D-473E-8C18-BFD968A8F78B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4953000" cy="3381375"/>
          </a:xfrm>
          <a:prstGeom prst="roundRect">
            <a:avLst>
              <a:gd name="adj" fmla="val 338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4FA1FC7-3AC9-4D8A-9648-7F504815A301}"/>
              </a:ext>
            </a:extLst>
          </p:cNvPr>
          <p:cNvSpPr>
            <a:spLocks noGrp="1"/>
          </p:cNvSpPr>
          <p:nvPr/>
        </p:nvSpPr>
        <p:spPr>
          <a:xfrm>
            <a:off x="6858000" y="209550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1F7A8C"/>
                </a:solidFill>
              </a:defRPr>
            </a:defPPr>
          </a:lstStyle>
          <a:p>
            <a:pPr>
              <a:defRPr sz="1050" b="1">
                <a:solidFill>
                  <a:srgbClr val="1F7A8C"/>
                </a:solidFill>
              </a:defRPr>
            </a:pPr>
            <a:r>
              <a:rPr sz="1050" b="1">
                <a:solidFill>
                  <a:srgbClr val="1F7A8C"/>
                </a:solidFill>
              </a:rPr>
              <a:t>CONOSCENZA ESPLICITA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064B5BE-1E6B-46C7-AFD5-96E67DBFC706}"/>
              </a:ext>
            </a:extLst>
          </p:cNvPr>
          <p:cNvSpPr>
            <a:spLocks noGrp="1"/>
          </p:cNvSpPr>
          <p:nvPr/>
        </p:nvSpPr>
        <p:spPr>
          <a:xfrm>
            <a:off x="6858000" y="2571750"/>
            <a:ext cx="3619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950" b="1">
                <a:solidFill>
                  <a:srgbClr val="102A43"/>
                </a:solidFill>
              </a:defRPr>
            </a:defPPr>
          </a:lstStyle>
          <a:p>
            <a:pPr>
              <a:defRPr sz="1950" b="1">
                <a:solidFill>
                  <a:srgbClr val="102A43"/>
                </a:solidFill>
              </a:defRPr>
            </a:pPr>
            <a:r>
              <a:rPr sz="1950" b="1">
                <a:solidFill>
                  <a:srgbClr val="102A43"/>
                </a:solidFill>
              </a:rPr>
              <a:t>Formazione esterna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2E7EF5B-5E55-4622-9F14-9FA487BC173C}"/>
              </a:ext>
            </a:extLst>
          </p:cNvPr>
          <p:cNvSpPr>
            <a:spLocks noGrp="1"/>
          </p:cNvSpPr>
          <p:nvPr/>
        </p:nvSpPr>
        <p:spPr>
          <a:xfrm>
            <a:off x="6858000" y="3190875"/>
            <a:ext cx="39052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647381"/>
                </a:solidFill>
              </a:defRPr>
            </a:defPPr>
          </a:lstStyle>
          <a:p>
            <a:pPr>
              <a:defRPr sz="1350" b="0">
                <a:solidFill>
                  <a:srgbClr val="647381"/>
                </a:solidFill>
              </a:defRPr>
            </a:pPr>
            <a:r>
              <a:rPr sz="1350" b="0">
                <a:solidFill>
                  <a:srgbClr val="647381"/>
                </a:solidFill>
              </a:rPr>
              <a:t>Corsi e contenuti strutturati introducono concetti, tecniche e qualifiche che l’impresa può integrare nelle proprie pratiche.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0BDAF31-3147-44CB-8C25-C81CFE509705}"/>
              </a:ext>
            </a:extLst>
          </p:cNvPr>
          <p:cNvSpPr>
            <a:spLocks noGrp="1"/>
          </p:cNvSpPr>
          <p:nvPr/>
        </p:nvSpPr>
        <p:spPr>
          <a:xfrm>
            <a:off x="1571625" y="5619750"/>
            <a:ext cx="9048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3F5F"/>
                </a:solidFill>
              </a:defRPr>
            </a:defPPr>
          </a:lstStyle>
          <a:p>
            <a:pPr>
              <a:defRPr sz="1275" b="1">
                <a:solidFill>
                  <a:srgbClr val="173F5F"/>
                </a:solidFill>
              </a:defRPr>
            </a:pPr>
            <a:r>
              <a:rPr sz="1275" b="1">
                <a:solidFill>
                  <a:srgbClr val="173F5F"/>
                </a:solidFill>
              </a:rPr>
              <a:t>Le due modalità diventano più efficaci quando l’impresa collega ciò che si apprende fuori con ciò che si fa dentro.</a:t>
            </a:r>
          </a:p>
        </p:txBody>
      </p:sp>
    </p:spTree>
    <p:extLst>
      <p:ext uri="{BB962C8B-B14F-4D97-AF65-F5344CB8AC3E}">
        <p14:creationId xmlns:p14="http://schemas.microsoft.com/office/powerpoint/2010/main" val="696849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01F04394-00B6-4CDA-8DFA-1659F45CBB6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4ADA678-0067-422B-8CCE-8DE1D882E95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APPRENDIMENTO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2D64DBA-76A7-4606-BAC7-6F9743C0BCC4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La formazione sul lavoro trasferisce il mestiere e il servizio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2FC709FB-079A-4CBC-8984-882EAA40690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F3BFAC6-93A2-42DE-8235-470537879183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B63D86B-1082-42F1-8293-A3C07712C0C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15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D68BF0A-0516-4A99-A156-0C5821F89B94}"/>
              </a:ext>
            </a:extLst>
          </p:cNvPr>
          <p:cNvSpPr>
            <a:spLocks noGrp="1"/>
          </p:cNvSpPr>
          <p:nvPr/>
        </p:nvSpPr>
        <p:spPr>
          <a:xfrm>
            <a:off x="1095375" y="1762125"/>
            <a:ext cx="6667500" cy="3143250"/>
          </a:xfrm>
          <a:prstGeom prst="roundRect">
            <a:avLst>
              <a:gd name="adj" fmla="val 3636"/>
            </a:avLst>
          </a:prstGeom>
          <a:solidFill>
            <a:srgbClr val="102A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F47CA85-E6FA-4B37-8BFE-0BCF6A27E7CF}"/>
              </a:ext>
            </a:extLst>
          </p:cNvPr>
          <p:cNvSpPr>
            <a:spLocks noGrp="1"/>
          </p:cNvSpPr>
          <p:nvPr/>
        </p:nvSpPr>
        <p:spPr>
          <a:xfrm>
            <a:off x="1428750" y="1905000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900" b="1">
                <a:solidFill>
                  <a:srgbClr val="F26B5B"/>
                </a:solidFill>
              </a:defRPr>
            </a:defPPr>
          </a:lstStyle>
          <a:p>
            <a:pPr>
              <a:defRPr sz="3900" b="1">
                <a:solidFill>
                  <a:srgbClr val="F26B5B"/>
                </a:solidFill>
              </a:defRPr>
            </a:pPr>
            <a:r>
              <a:rPr sz="3900" b="1">
                <a:solidFill>
                  <a:srgbClr val="F26B5B"/>
                </a:solidFill>
              </a:rPr>
              <a:t>“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1F9693D-B9BE-496A-AF22-6E5B2373394A}"/>
              </a:ext>
            </a:extLst>
          </p:cNvPr>
          <p:cNvSpPr>
            <a:spLocks noGrp="1"/>
          </p:cNvSpPr>
          <p:nvPr/>
        </p:nvSpPr>
        <p:spPr>
          <a:xfrm>
            <a:off x="2143125" y="2162175"/>
            <a:ext cx="51435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0">
                <a:solidFill>
                  <a:srgbClr val="FFFFFF"/>
                </a:solidFill>
              </a:defRPr>
            </a:defPPr>
          </a:lstStyle>
          <a:p>
            <a:pPr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Formiamo noi stessi i dipendenti. Ci vogliono due o tre mesi per insegnare il mestiere. Abbiamo il nostro metodo e un certo modo di rapportarci ai clienti.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DD09AB5-0855-4E8C-805E-9DE362A5C1A9}"/>
              </a:ext>
            </a:extLst>
          </p:cNvPr>
          <p:cNvSpPr>
            <a:spLocks noGrp="1"/>
          </p:cNvSpPr>
          <p:nvPr/>
        </p:nvSpPr>
        <p:spPr>
          <a:xfrm>
            <a:off x="2143125" y="4572000"/>
            <a:ext cx="5143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BFE3E8"/>
                </a:solidFill>
              </a:defRPr>
            </a:defPPr>
          </a:lstStyle>
          <a:p>
            <a:pPr>
              <a:defRPr sz="825" b="1">
                <a:solidFill>
                  <a:srgbClr val="BFE3E8"/>
                </a:solidFill>
              </a:defRPr>
            </a:pPr>
            <a:r>
              <a:rPr sz="825" b="1">
                <a:solidFill>
                  <a:srgbClr val="BFE3E8"/>
                </a:solidFill>
              </a:rPr>
              <a:t>Impresa dei servizi a bassa qualificazione, intervista 3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C44083DC-E57F-4ADC-AADC-7018ECABC00A}"/>
              </a:ext>
            </a:extLst>
          </p:cNvPr>
          <p:cNvSpPr>
            <a:spLocks noGrp="1"/>
          </p:cNvSpPr>
          <p:nvPr/>
        </p:nvSpPr>
        <p:spPr>
          <a:xfrm>
            <a:off x="8191500" y="1762125"/>
            <a:ext cx="314325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5E17657-F8D0-4DB0-9BD7-691A50E6D016}"/>
              </a:ext>
            </a:extLst>
          </p:cNvPr>
          <p:cNvSpPr>
            <a:spLocks noGrp="1"/>
          </p:cNvSpPr>
          <p:nvPr/>
        </p:nvSpPr>
        <p:spPr>
          <a:xfrm>
            <a:off x="8524875" y="2047875"/>
            <a:ext cx="2476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1F7A8C"/>
                </a:solidFill>
              </a:defRPr>
            </a:defPPr>
          </a:lstStyle>
          <a:p>
            <a:pPr>
              <a:defRPr sz="975" b="1">
                <a:solidFill>
                  <a:srgbClr val="1F7A8C"/>
                </a:solidFill>
              </a:defRPr>
            </a:pPr>
            <a:r>
              <a:rPr sz="975" b="1">
                <a:solidFill>
                  <a:srgbClr val="1F7A8C"/>
                </a:solidFill>
              </a:rPr>
              <a:t>NELLE IMPRESE HIGH TECH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6B3A7E7-BF86-4C62-B9E7-C388684FD6A3}"/>
              </a:ext>
            </a:extLst>
          </p:cNvPr>
          <p:cNvSpPr>
            <a:spLocks noGrp="1"/>
          </p:cNvSpPr>
          <p:nvPr/>
        </p:nvSpPr>
        <p:spPr>
          <a:xfrm>
            <a:off x="8524875" y="2714625"/>
            <a:ext cx="2476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02A43"/>
                </a:solidFill>
              </a:defRPr>
            </a:defPPr>
          </a:lstStyle>
          <a:p>
            <a:pPr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Autoformazione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5C2E778-453E-4A8A-887F-CCCF3D99F7F6}"/>
              </a:ext>
            </a:extLst>
          </p:cNvPr>
          <p:cNvSpPr>
            <a:spLocks noGrp="1"/>
          </p:cNvSpPr>
          <p:nvPr/>
        </p:nvSpPr>
        <p:spPr>
          <a:xfrm>
            <a:off x="8524875" y="3190875"/>
            <a:ext cx="2476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602DD84-06F8-4CF9-9A33-37B243023299}"/>
              </a:ext>
            </a:extLst>
          </p:cNvPr>
          <p:cNvSpPr>
            <a:spLocks noGrp="1"/>
          </p:cNvSpPr>
          <p:nvPr/>
        </p:nvSpPr>
        <p:spPr>
          <a:xfrm>
            <a:off x="8429625" y="3571875"/>
            <a:ext cx="2667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26B5B"/>
                </a:solidFill>
              </a:defRPr>
            </a:defPPr>
          </a:lstStyle>
          <a:p>
            <a:pPr>
              <a:defRPr sz="1650" b="1">
                <a:solidFill>
                  <a:srgbClr val="F26B5B"/>
                </a:solidFill>
              </a:defRPr>
            </a:pPr>
            <a:r>
              <a:rPr sz="1650" b="1">
                <a:solidFill>
                  <a:srgbClr val="F26B5B"/>
                </a:solidFill>
              </a:rPr>
              <a:t>autoaggiornamento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3C25EAC-CE01-40EF-8EAC-C6E28AAF7C11}"/>
              </a:ext>
            </a:extLst>
          </p:cNvPr>
          <p:cNvSpPr>
            <a:spLocks noGrp="1"/>
          </p:cNvSpPr>
          <p:nvPr/>
        </p:nvSpPr>
        <p:spPr>
          <a:xfrm>
            <a:off x="8524875" y="4191000"/>
            <a:ext cx="2476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Il tempo di apprendimento può essere riconosciuto e retribuito.</a:t>
            </a:r>
          </a:p>
        </p:txBody>
      </p:sp>
    </p:spTree>
    <p:extLst>
      <p:ext uri="{BB962C8B-B14F-4D97-AF65-F5344CB8AC3E}">
        <p14:creationId xmlns:p14="http://schemas.microsoft.com/office/powerpoint/2010/main" val="1270793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73EF01B5-7107-471C-A36D-FCB68D90D91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242945D-0F10-495C-B025-F30849C70828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ORIENTAMENTI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886214B-566F-4D3A-8A38-D7D08AE1F70A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Le imprese scelgono tra esperienza pregressa e formazione interna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0037FB0-BC21-4455-9F54-E04CC0B216D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F74E850-E236-4CD1-BADF-ED10AA1F6EC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5F91023-6A7B-4525-8C5D-FF0E4B22296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16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D3A6340E-3F0A-4C19-B6B8-C21B6E135CF6}"/>
              </a:ext>
            </a:extLst>
          </p:cNvPr>
          <p:cNvSpPr>
            <a:spLocks noGrp="1"/>
          </p:cNvSpPr>
          <p:nvPr/>
        </p:nvSpPr>
        <p:spPr>
          <a:xfrm>
            <a:off x="904875" y="1809750"/>
            <a:ext cx="476250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1A207A1-B56D-412B-BABB-91BC243AC37C}"/>
              </a:ext>
            </a:extLst>
          </p:cNvPr>
          <p:cNvSpPr>
            <a:spLocks noGrp="1"/>
          </p:cNvSpPr>
          <p:nvPr/>
        </p:nvSpPr>
        <p:spPr>
          <a:xfrm>
            <a:off x="904875" y="1809750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C01D84C-16FD-47D4-BE9E-F29D40FE61FF}"/>
              </a:ext>
            </a:extLst>
          </p:cNvPr>
          <p:cNvSpPr>
            <a:spLocks noGrp="1"/>
          </p:cNvSpPr>
          <p:nvPr/>
        </p:nvSpPr>
        <p:spPr>
          <a:xfrm>
            <a:off x="1133475" y="1981200"/>
            <a:ext cx="4324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Personale già formato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7A6A4E0-8F5A-4BD8-B251-A856486B5A6B}"/>
              </a:ext>
            </a:extLst>
          </p:cNvPr>
          <p:cNvSpPr>
            <a:spLocks noGrp="1"/>
          </p:cNvSpPr>
          <p:nvPr/>
        </p:nvSpPr>
        <p:spPr>
          <a:xfrm>
            <a:off x="1133475" y="2419350"/>
            <a:ext cx="4324350" cy="2552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Riduce il tempo iniziale di apprendimento e rende disponibili competenze tecniche già consolidate. Può però introdurre pratiche difficili da integrare con il metodo dell’impresa.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71119E8C-6398-491E-A76A-2C95E4480A56}"/>
              </a:ext>
            </a:extLst>
          </p:cNvPr>
          <p:cNvSpPr>
            <a:spLocks noGrp="1"/>
          </p:cNvSpPr>
          <p:nvPr/>
        </p:nvSpPr>
        <p:spPr>
          <a:xfrm>
            <a:off x="6524625" y="1809750"/>
            <a:ext cx="476250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A518FE55-6A08-443D-BF2D-A5E094BDECDD}"/>
              </a:ext>
            </a:extLst>
          </p:cNvPr>
          <p:cNvSpPr>
            <a:spLocks noGrp="1"/>
          </p:cNvSpPr>
          <p:nvPr/>
        </p:nvSpPr>
        <p:spPr>
          <a:xfrm>
            <a:off x="6524625" y="1809750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BF37B-1CFD-4567-91FF-C002C9D0B6F1}"/>
              </a:ext>
            </a:extLst>
          </p:cNvPr>
          <p:cNvSpPr>
            <a:spLocks noGrp="1"/>
          </p:cNvSpPr>
          <p:nvPr/>
        </p:nvSpPr>
        <p:spPr>
          <a:xfrm>
            <a:off x="6753225" y="1981200"/>
            <a:ext cx="4324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Personale da formare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B915744-07B6-4A28-993E-C838846E0202}"/>
              </a:ext>
            </a:extLst>
          </p:cNvPr>
          <p:cNvSpPr>
            <a:spLocks noGrp="1"/>
          </p:cNvSpPr>
          <p:nvPr/>
        </p:nvSpPr>
        <p:spPr>
          <a:xfrm>
            <a:off x="6753225" y="2419350"/>
            <a:ext cx="4324350" cy="2552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Favorisce la condivisione delle conoscenze interne e la socializzazione. Richiede tempo, tutor esperti e capacità di rendere esplicito il sapere organizzativo.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8A8875CD-3F7F-442A-9F34-E107D1C34953}"/>
              </a:ext>
            </a:extLst>
          </p:cNvPr>
          <p:cNvSpPr>
            <a:spLocks noGrp="1"/>
          </p:cNvSpPr>
          <p:nvPr/>
        </p:nvSpPr>
        <p:spPr>
          <a:xfrm>
            <a:off x="1762125" y="5524500"/>
            <a:ext cx="8667750" cy="476250"/>
          </a:xfrm>
          <a:prstGeom prst="roundRect">
            <a:avLst>
              <a:gd name="adj" fmla="val 24000"/>
            </a:avLst>
          </a:prstGeom>
          <a:solidFill>
            <a:srgbClr val="F5E8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C778385-B3B4-40C9-9DC0-05D0AEDC0BFC}"/>
              </a:ext>
            </a:extLst>
          </p:cNvPr>
          <p:cNvSpPr>
            <a:spLocks noGrp="1"/>
          </p:cNvSpPr>
          <p:nvPr/>
        </p:nvSpPr>
        <p:spPr>
          <a:xfrm>
            <a:off x="2047875" y="5619750"/>
            <a:ext cx="809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02A43"/>
                </a:solidFill>
              </a:defRPr>
            </a:defPPr>
          </a:lstStyle>
          <a:p>
            <a:pPr>
              <a:defRPr sz="1200" b="1">
                <a:solidFill>
                  <a:srgbClr val="102A43"/>
                </a:solidFill>
              </a:defRPr>
            </a:pPr>
            <a:r>
              <a:rPr sz="1200" b="1">
                <a:solidFill>
                  <a:srgbClr val="102A43"/>
                </a:solidFill>
              </a:rPr>
              <a:t>La scelta riflette il rapporto tra urgenza produttiva, identità aziendale e disponibilità di competenze.</a:t>
            </a:r>
          </a:p>
        </p:txBody>
      </p:sp>
    </p:spTree>
    <p:extLst>
      <p:ext uri="{BB962C8B-B14F-4D97-AF65-F5344CB8AC3E}">
        <p14:creationId xmlns:p14="http://schemas.microsoft.com/office/powerpoint/2010/main" val="1409572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F28B16F1-384C-4598-B43E-DF5F132AB12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932B3B3-A4B8-49E0-B817-FFD6D751053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FORMAZIONE ESTERNA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7AAC9B8-1BD5-4B2B-BADA-C1275A6ABCE6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La formazione generica raggiunge più lavoratori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FA7EA39-FE89-4BA2-820F-336CB70366F8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Quote percentuali rilevate nelle quattro regioni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EE1C7096-29EA-440A-BB15-74C0D32B6E6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ACF6E70-99F7-4403-9DF9-3FE05928EAD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2338078-932E-418B-ADD3-464D5A87D47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17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B437BBD0-33BC-4E7A-8D1C-2C3008CB4A34}"/>
              </a:ext>
            </a:extLst>
          </p:cNvPr>
          <p:cNvGraphicFramePr/>
          <p:nvPr/>
        </p:nvGraphicFramePr>
        <p:xfrm>
          <a:off x="809625" y="1714500"/>
          <a:ext cx="78105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B447D2AE-5C27-4D0A-B940-42E9810DE7B2}"/>
              </a:ext>
            </a:extLst>
          </p:cNvPr>
          <p:cNvSpPr>
            <a:spLocks noGrp="1"/>
          </p:cNvSpPr>
          <p:nvPr/>
        </p:nvSpPr>
        <p:spPr>
          <a:xfrm>
            <a:off x="8953500" y="2143125"/>
            <a:ext cx="2238375" cy="238125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E7A08D3-B77F-445B-A6C6-59F4ECAA1ED0}"/>
              </a:ext>
            </a:extLst>
          </p:cNvPr>
          <p:cNvSpPr>
            <a:spLocks noGrp="1"/>
          </p:cNvSpPr>
          <p:nvPr/>
        </p:nvSpPr>
        <p:spPr>
          <a:xfrm>
            <a:off x="9144000" y="2524125"/>
            <a:ext cx="18573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225" b="1">
                <a:solidFill>
                  <a:srgbClr val="D9A441"/>
                </a:solidFill>
              </a:defRPr>
            </a:defPPr>
          </a:lstStyle>
          <a:p>
            <a:pPr>
              <a:defRPr sz="3225" b="1">
                <a:solidFill>
                  <a:srgbClr val="D9A441"/>
                </a:solidFill>
              </a:defRPr>
            </a:pPr>
            <a:r>
              <a:rPr sz="3225" b="1">
                <a:solidFill>
                  <a:srgbClr val="D9A441"/>
                </a:solidFill>
              </a:rPr>
              <a:t>≈ 10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8681200-55B7-44DD-8BD0-4DA36E000B38}"/>
              </a:ext>
            </a:extLst>
          </p:cNvPr>
          <p:cNvSpPr>
            <a:spLocks noGrp="1"/>
          </p:cNvSpPr>
          <p:nvPr/>
        </p:nvSpPr>
        <p:spPr>
          <a:xfrm>
            <a:off x="9191625" y="3238500"/>
            <a:ext cx="1762125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647381"/>
                </a:solidFill>
              </a:defRPr>
            </a:defPPr>
          </a:lstStyle>
          <a:p>
            <a:pPr>
              <a:defRPr sz="1200" b="1">
                <a:solidFill>
                  <a:srgbClr val="647381"/>
                </a:solidFill>
              </a:defRPr>
            </a:pPr>
            <a:r>
              <a:rPr sz="1200" b="1">
                <a:solidFill>
                  <a:srgbClr val="647381"/>
                </a:solidFill>
              </a:rPr>
              <a:t>punti di differenza media tra formazione generica e specifica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0F23D10-53B1-404E-B980-7E072599AE9D}"/>
              </a:ext>
            </a:extLst>
          </p:cNvPr>
          <p:cNvSpPr>
            <a:spLocks noGrp="1"/>
          </p:cNvSpPr>
          <p:nvPr/>
        </p:nvSpPr>
        <p:spPr>
          <a:xfrm>
            <a:off x="809625" y="5953125"/>
            <a:ext cx="666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0">
                <a:solidFill>
                  <a:srgbClr val="647381"/>
                </a:solidFill>
              </a:defRPr>
            </a:defPPr>
          </a:lstStyle>
          <a:p>
            <a:pPr>
              <a:defRPr sz="825" b="0">
                <a:solidFill>
                  <a:srgbClr val="647381"/>
                </a:solidFill>
              </a:defRPr>
            </a:pPr>
            <a:r>
              <a:rPr sz="825" b="0">
                <a:solidFill>
                  <a:srgbClr val="647381"/>
                </a:solidFill>
              </a:rPr>
              <a:t>Dati riportati nella presentazione originaria.</a:t>
            </a:r>
          </a:p>
        </p:txBody>
      </p:sp>
    </p:spTree>
    <p:extLst>
      <p:ext uri="{BB962C8B-B14F-4D97-AF65-F5344CB8AC3E}">
        <p14:creationId xmlns:p14="http://schemas.microsoft.com/office/powerpoint/2010/main" val="75178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EA95022B-3CF5-4539-BB2C-F91802B4411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90101C5-DF4E-4979-B8B6-DF80C47162D1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SPECIFICITÀ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3AC9235-72A0-4FD6-88D4-75EB91BDEE04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La formazione esterna risponde a bisogni diversi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2BB1301-C8F5-43A8-AE67-0919E8D3CD2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B78DE39-8376-4449-88C1-1F77371511E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FED1FF9-3638-4EB9-B709-587F62065D5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18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F7863D8-26AA-4976-A1F9-A79903B9F9BC}"/>
              </a:ext>
            </a:extLst>
          </p:cNvPr>
          <p:cNvSpPr>
            <a:spLocks noGrp="1"/>
          </p:cNvSpPr>
          <p:nvPr/>
        </p:nvSpPr>
        <p:spPr>
          <a:xfrm>
            <a:off x="1000125" y="1666875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5EB8F50-D27B-4B0C-BDCA-08D88BB1538D}"/>
              </a:ext>
            </a:extLst>
          </p:cNvPr>
          <p:cNvSpPr>
            <a:spLocks noGrp="1"/>
          </p:cNvSpPr>
          <p:nvPr/>
        </p:nvSpPr>
        <p:spPr>
          <a:xfrm>
            <a:off x="1238250" y="1800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9E0D2F9-C162-4B13-9B2D-1BF77D2CC07C}"/>
              </a:ext>
            </a:extLst>
          </p:cNvPr>
          <p:cNvSpPr>
            <a:spLocks noGrp="1"/>
          </p:cNvSpPr>
          <p:nvPr/>
        </p:nvSpPr>
        <p:spPr>
          <a:xfrm>
            <a:off x="1238250" y="1866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6190DDD-762C-44C7-BBDC-F16E78221433}"/>
              </a:ext>
            </a:extLst>
          </p:cNvPr>
          <p:cNvSpPr>
            <a:spLocks noGrp="1"/>
          </p:cNvSpPr>
          <p:nvPr/>
        </p:nvSpPr>
        <p:spPr>
          <a:xfrm>
            <a:off x="2000250" y="1828800"/>
            <a:ext cx="2381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02A43"/>
                </a:solidFill>
              </a:defRPr>
            </a:defPPr>
          </a:lstStyle>
          <a:p>
            <a:pPr>
              <a:defRPr sz="1350" b="1">
                <a:solidFill>
                  <a:srgbClr val="102A43"/>
                </a:solidFill>
              </a:defRPr>
            </a:pPr>
            <a:r>
              <a:rPr sz="1350" b="1">
                <a:solidFill>
                  <a:srgbClr val="102A43"/>
                </a:solidFill>
              </a:rPr>
              <a:t>Qualifiche obbligatorie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698AED5-939F-452D-9182-51F5BCFD42D1}"/>
              </a:ext>
            </a:extLst>
          </p:cNvPr>
          <p:cNvSpPr>
            <a:spLocks noGrp="1"/>
          </p:cNvSpPr>
          <p:nvPr/>
        </p:nvSpPr>
        <p:spPr>
          <a:xfrm>
            <a:off x="4572000" y="1790700"/>
            <a:ext cx="6096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381"/>
                </a:solidFill>
              </a:defRPr>
            </a:defPPr>
          </a:lstStyle>
          <a:p>
            <a:pPr>
              <a:defRPr sz="1200" b="0">
                <a:solidFill>
                  <a:srgbClr val="647381"/>
                </a:solidFill>
              </a:defRPr>
            </a:pPr>
            <a:r>
              <a:rPr sz="1200" b="0">
                <a:solidFill>
                  <a:srgbClr val="647381"/>
                </a:solidFill>
              </a:rPr>
              <a:t>Agricoltura, zootecnia, pulizie e servizi educativi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A22BB4F3-9C77-456A-842A-766AC7BBAED7}"/>
              </a:ext>
            </a:extLst>
          </p:cNvPr>
          <p:cNvSpPr>
            <a:spLocks noGrp="1"/>
          </p:cNvSpPr>
          <p:nvPr/>
        </p:nvSpPr>
        <p:spPr>
          <a:xfrm>
            <a:off x="1000125" y="2667000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233F8F2-9908-4378-9638-EEA0ECF5004B}"/>
              </a:ext>
            </a:extLst>
          </p:cNvPr>
          <p:cNvSpPr>
            <a:spLocks noGrp="1"/>
          </p:cNvSpPr>
          <p:nvPr/>
        </p:nvSpPr>
        <p:spPr>
          <a:xfrm>
            <a:off x="1238250" y="28003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920522-C966-478A-8E67-2498BE27AEEC}"/>
              </a:ext>
            </a:extLst>
          </p:cNvPr>
          <p:cNvSpPr>
            <a:spLocks noGrp="1"/>
          </p:cNvSpPr>
          <p:nvPr/>
        </p:nvSpPr>
        <p:spPr>
          <a:xfrm>
            <a:off x="1238250" y="28670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A597F1D-44D3-4C4B-9FF5-0BC5BBE90BBF}"/>
              </a:ext>
            </a:extLst>
          </p:cNvPr>
          <p:cNvSpPr>
            <a:spLocks noGrp="1"/>
          </p:cNvSpPr>
          <p:nvPr/>
        </p:nvSpPr>
        <p:spPr>
          <a:xfrm>
            <a:off x="2000250" y="2828925"/>
            <a:ext cx="2381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02A43"/>
                </a:solidFill>
              </a:defRPr>
            </a:defPPr>
          </a:lstStyle>
          <a:p>
            <a:pPr>
              <a:defRPr sz="1350" b="1">
                <a:solidFill>
                  <a:srgbClr val="102A43"/>
                </a:solidFill>
              </a:defRPr>
            </a:pPr>
            <a:r>
              <a:rPr sz="1350" b="1">
                <a:solidFill>
                  <a:srgbClr val="102A43"/>
                </a:solidFill>
              </a:rPr>
              <a:t>Tecnologie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7E39A27-7434-4863-A9F3-CD68EBA61600}"/>
              </a:ext>
            </a:extLst>
          </p:cNvPr>
          <p:cNvSpPr>
            <a:spLocks noGrp="1"/>
          </p:cNvSpPr>
          <p:nvPr/>
        </p:nvSpPr>
        <p:spPr>
          <a:xfrm>
            <a:off x="4572000" y="2790825"/>
            <a:ext cx="6096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381"/>
                </a:solidFill>
              </a:defRPr>
            </a:defPPr>
          </a:lstStyle>
          <a:p>
            <a:pPr>
              <a:defRPr sz="1200" b="0">
                <a:solidFill>
                  <a:srgbClr val="647381"/>
                </a:solidFill>
              </a:defRPr>
            </a:pPr>
            <a:r>
              <a:rPr sz="1200" b="0">
                <a:solidFill>
                  <a:srgbClr val="647381"/>
                </a:solidFill>
              </a:rPr>
              <a:t>Nelle imprese high tech coinvolge più gruppi professionali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EFCFF933-3317-461F-B73E-8DAAC0720577}"/>
              </a:ext>
            </a:extLst>
          </p:cNvPr>
          <p:cNvSpPr>
            <a:spLocks noGrp="1"/>
          </p:cNvSpPr>
          <p:nvPr/>
        </p:nvSpPr>
        <p:spPr>
          <a:xfrm>
            <a:off x="1000125" y="3667125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82DBD9B8-B066-45B9-B1F0-6E91DAD1CD6E}"/>
              </a:ext>
            </a:extLst>
          </p:cNvPr>
          <p:cNvSpPr>
            <a:spLocks noGrp="1"/>
          </p:cNvSpPr>
          <p:nvPr/>
        </p:nvSpPr>
        <p:spPr>
          <a:xfrm>
            <a:off x="1238250" y="38004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71AA33AE-B059-42B9-9639-1EA578AE5A80}"/>
              </a:ext>
            </a:extLst>
          </p:cNvPr>
          <p:cNvSpPr>
            <a:spLocks noGrp="1"/>
          </p:cNvSpPr>
          <p:nvPr/>
        </p:nvSpPr>
        <p:spPr>
          <a:xfrm>
            <a:off x="1238250" y="38671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3B7FF5A-D5D0-4887-B477-C6B3CF229C64}"/>
              </a:ext>
            </a:extLst>
          </p:cNvPr>
          <p:cNvSpPr>
            <a:spLocks noGrp="1"/>
          </p:cNvSpPr>
          <p:nvPr/>
        </p:nvSpPr>
        <p:spPr>
          <a:xfrm>
            <a:off x="2000250" y="3829050"/>
            <a:ext cx="2381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02A43"/>
                </a:solidFill>
              </a:defRPr>
            </a:defPPr>
          </a:lstStyle>
          <a:p>
            <a:pPr>
              <a:defRPr sz="1350" b="1">
                <a:solidFill>
                  <a:srgbClr val="102A43"/>
                </a:solidFill>
              </a:defRPr>
            </a:pPr>
            <a:r>
              <a:rPr sz="1350" b="1">
                <a:solidFill>
                  <a:srgbClr val="102A43"/>
                </a:solidFill>
              </a:rPr>
              <a:t>Funzioni amministrative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0EA353F-5EC3-42FC-8764-13AC66A31DFA}"/>
              </a:ext>
            </a:extLst>
          </p:cNvPr>
          <p:cNvSpPr>
            <a:spLocks noGrp="1"/>
          </p:cNvSpPr>
          <p:nvPr/>
        </p:nvSpPr>
        <p:spPr>
          <a:xfrm>
            <a:off x="4572000" y="3790950"/>
            <a:ext cx="6096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381"/>
                </a:solidFill>
              </a:defRPr>
            </a:defPPr>
          </a:lstStyle>
          <a:p>
            <a:pPr>
              <a:defRPr sz="1200" b="0">
                <a:solidFill>
                  <a:srgbClr val="647381"/>
                </a:solidFill>
              </a:defRPr>
            </a:pPr>
            <a:r>
              <a:rPr sz="1200" b="0">
                <a:solidFill>
                  <a:srgbClr val="647381"/>
                </a:solidFill>
              </a:rPr>
              <a:t>Nella manifattura riguarda spesso ruoli di supporto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360B919A-A528-44A5-AEDF-3619B2663601}"/>
              </a:ext>
            </a:extLst>
          </p:cNvPr>
          <p:cNvSpPr>
            <a:spLocks noGrp="1"/>
          </p:cNvSpPr>
          <p:nvPr/>
        </p:nvSpPr>
        <p:spPr>
          <a:xfrm>
            <a:off x="1000125" y="4667250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19B88FAA-54DD-4236-94DE-BD655D285EAB}"/>
              </a:ext>
            </a:extLst>
          </p:cNvPr>
          <p:cNvSpPr>
            <a:spLocks noGrp="1"/>
          </p:cNvSpPr>
          <p:nvPr/>
        </p:nvSpPr>
        <p:spPr>
          <a:xfrm>
            <a:off x="1238250" y="48006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D8B7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F2E12ACC-E56D-47A3-B101-B5311B0402B0}"/>
              </a:ext>
            </a:extLst>
          </p:cNvPr>
          <p:cNvSpPr>
            <a:spLocks noGrp="1"/>
          </p:cNvSpPr>
          <p:nvPr/>
        </p:nvSpPr>
        <p:spPr>
          <a:xfrm>
            <a:off x="1238250" y="48672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307C0292-55C1-44B2-AD4A-0D7D824850C8}"/>
              </a:ext>
            </a:extLst>
          </p:cNvPr>
          <p:cNvSpPr>
            <a:spLocks noGrp="1"/>
          </p:cNvSpPr>
          <p:nvPr/>
        </p:nvSpPr>
        <p:spPr>
          <a:xfrm>
            <a:off x="2000250" y="4829175"/>
            <a:ext cx="2381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02A43"/>
                </a:solidFill>
              </a:defRPr>
            </a:defPPr>
          </a:lstStyle>
          <a:p>
            <a:pPr>
              <a:defRPr sz="1350" b="1">
                <a:solidFill>
                  <a:srgbClr val="102A43"/>
                </a:solidFill>
              </a:defRPr>
            </a:pPr>
            <a:r>
              <a:rPr sz="1350" b="1">
                <a:solidFill>
                  <a:srgbClr val="102A43"/>
                </a:solidFill>
              </a:rPr>
              <a:t>Internazionalizzazione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E6DF0949-68C3-4E83-A1B9-29A4002EC4FB}"/>
              </a:ext>
            </a:extLst>
          </p:cNvPr>
          <p:cNvSpPr>
            <a:spLocks noGrp="1"/>
          </p:cNvSpPr>
          <p:nvPr/>
        </p:nvSpPr>
        <p:spPr>
          <a:xfrm>
            <a:off x="4572000" y="4791075"/>
            <a:ext cx="6096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381"/>
                </a:solidFill>
              </a:defRPr>
            </a:defPPr>
          </a:lstStyle>
          <a:p>
            <a:pPr>
              <a:defRPr sz="1200" b="0">
                <a:solidFill>
                  <a:srgbClr val="647381"/>
                </a:solidFill>
              </a:defRPr>
            </a:pPr>
            <a:r>
              <a:rPr sz="1200" b="0">
                <a:solidFill>
                  <a:srgbClr val="647381"/>
                </a:solidFill>
              </a:rPr>
              <a:t>Sostiene lingue, mercati e procedure nuove</a:t>
            </a:r>
          </a:p>
        </p:txBody>
      </p:sp>
    </p:spTree>
    <p:extLst>
      <p:ext uri="{BB962C8B-B14F-4D97-AF65-F5344CB8AC3E}">
        <p14:creationId xmlns:p14="http://schemas.microsoft.com/office/powerpoint/2010/main" val="497458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8C7D16D5-DDDC-45BF-BDFC-D232BB60D9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1628222-C627-45AB-A239-E6A7045C07B6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OSTACOLI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F7B6839-20DF-4DC3-B070-EFAC3B8E9EEB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Quattro vincoli frenano la formazione fuori dall’impresa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D724BC6-12A2-41CF-A80E-BF4F4635D7F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068CB69-08F0-4569-9AFD-20D3C91D0EE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2949F58-643F-4522-8842-BB4FBA8E0D5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19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3127C60E-E3C5-4B78-855D-5C7DFF521593}"/>
              </a:ext>
            </a:extLst>
          </p:cNvPr>
          <p:cNvSpPr>
            <a:spLocks noGrp="1"/>
          </p:cNvSpPr>
          <p:nvPr/>
        </p:nvSpPr>
        <p:spPr>
          <a:xfrm>
            <a:off x="619125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3A2D2C7A-1287-4217-ABB5-B51776787744}"/>
              </a:ext>
            </a:extLst>
          </p:cNvPr>
          <p:cNvSpPr>
            <a:spLocks noGrp="1"/>
          </p:cNvSpPr>
          <p:nvPr/>
        </p:nvSpPr>
        <p:spPr>
          <a:xfrm>
            <a:off x="165735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1F45747-3461-4A78-8CEB-DEAE9FA5874B}"/>
              </a:ext>
            </a:extLst>
          </p:cNvPr>
          <p:cNvSpPr>
            <a:spLocks noGrp="1"/>
          </p:cNvSpPr>
          <p:nvPr/>
        </p:nvSpPr>
        <p:spPr>
          <a:xfrm>
            <a:off x="1657350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9FA1B83-8924-41F4-A4D3-0755BC5EC7EB}"/>
              </a:ext>
            </a:extLst>
          </p:cNvPr>
          <p:cNvSpPr>
            <a:spLocks noGrp="1"/>
          </p:cNvSpPr>
          <p:nvPr/>
        </p:nvSpPr>
        <p:spPr>
          <a:xfrm>
            <a:off x="857250" y="300037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Costi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27A9698-49A2-484F-828F-2A6C0A06471B}"/>
              </a:ext>
            </a:extLst>
          </p:cNvPr>
          <p:cNvSpPr>
            <a:spLocks noGrp="1"/>
          </p:cNvSpPr>
          <p:nvPr/>
        </p:nvSpPr>
        <p:spPr>
          <a:xfrm>
            <a:off x="885825" y="3667125"/>
            <a:ext cx="20383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Risorse finanziarie limitate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113E123C-B618-4FF1-AA79-46034057FABC}"/>
              </a:ext>
            </a:extLst>
          </p:cNvPr>
          <p:cNvSpPr>
            <a:spLocks noGrp="1"/>
          </p:cNvSpPr>
          <p:nvPr/>
        </p:nvSpPr>
        <p:spPr>
          <a:xfrm>
            <a:off x="3524250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5F80EE4C-28F5-4960-B688-ADBEEFBABF37}"/>
              </a:ext>
            </a:extLst>
          </p:cNvPr>
          <p:cNvSpPr>
            <a:spLocks noGrp="1"/>
          </p:cNvSpPr>
          <p:nvPr/>
        </p:nvSpPr>
        <p:spPr>
          <a:xfrm>
            <a:off x="456247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FD86F79-387C-49E9-8683-9E252AE338DF}"/>
              </a:ext>
            </a:extLst>
          </p:cNvPr>
          <p:cNvSpPr>
            <a:spLocks noGrp="1"/>
          </p:cNvSpPr>
          <p:nvPr/>
        </p:nvSpPr>
        <p:spPr>
          <a:xfrm>
            <a:off x="4562475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325E9C4-C2A1-4BBC-86F7-9FB1D24B4F2F}"/>
              </a:ext>
            </a:extLst>
          </p:cNvPr>
          <p:cNvSpPr>
            <a:spLocks noGrp="1"/>
          </p:cNvSpPr>
          <p:nvPr/>
        </p:nvSpPr>
        <p:spPr>
          <a:xfrm>
            <a:off x="3762375" y="300037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Tempo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0708485-DEAE-476B-B0A7-2B30BFDEA05B}"/>
              </a:ext>
            </a:extLst>
          </p:cNvPr>
          <p:cNvSpPr>
            <a:spLocks noGrp="1"/>
          </p:cNvSpPr>
          <p:nvPr/>
        </p:nvSpPr>
        <p:spPr>
          <a:xfrm>
            <a:off x="3790950" y="3667125"/>
            <a:ext cx="20383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L’assenza di pochi addetti pesa sulla produzione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B3E7715E-74AF-4B0A-A4A8-DBBEEA062094}"/>
              </a:ext>
            </a:extLst>
          </p:cNvPr>
          <p:cNvSpPr>
            <a:spLocks noGrp="1"/>
          </p:cNvSpPr>
          <p:nvPr/>
        </p:nvSpPr>
        <p:spPr>
          <a:xfrm>
            <a:off x="6429375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66DFB19F-8D94-43C0-9BFC-31F76AE1F305}"/>
              </a:ext>
            </a:extLst>
          </p:cNvPr>
          <p:cNvSpPr>
            <a:spLocks noGrp="1"/>
          </p:cNvSpPr>
          <p:nvPr/>
        </p:nvSpPr>
        <p:spPr>
          <a:xfrm>
            <a:off x="746760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C40FBF3-F379-440D-9053-A84681826BE5}"/>
              </a:ext>
            </a:extLst>
          </p:cNvPr>
          <p:cNvSpPr>
            <a:spLocks noGrp="1"/>
          </p:cNvSpPr>
          <p:nvPr/>
        </p:nvSpPr>
        <p:spPr>
          <a:xfrm>
            <a:off x="7467600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8E2ABF4-EE6D-4538-86DD-957120C3A934}"/>
              </a:ext>
            </a:extLst>
          </p:cNvPr>
          <p:cNvSpPr>
            <a:spLocks noGrp="1"/>
          </p:cNvSpPr>
          <p:nvPr/>
        </p:nvSpPr>
        <p:spPr>
          <a:xfrm>
            <a:off x="6667500" y="300037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Orizzonte breve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CE105D2-4503-4C80-B9C2-73D5FFD26B59}"/>
              </a:ext>
            </a:extLst>
          </p:cNvPr>
          <p:cNvSpPr>
            <a:spLocks noGrp="1"/>
          </p:cNvSpPr>
          <p:nvPr/>
        </p:nvSpPr>
        <p:spPr>
          <a:xfrm>
            <a:off x="6696075" y="3667125"/>
            <a:ext cx="20383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La sopravvivenza quotidiana prevale sui bisogni futuri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65AF8557-DA26-42EB-BE07-029F2B1791C2}"/>
              </a:ext>
            </a:extLst>
          </p:cNvPr>
          <p:cNvSpPr>
            <a:spLocks noGrp="1"/>
          </p:cNvSpPr>
          <p:nvPr/>
        </p:nvSpPr>
        <p:spPr>
          <a:xfrm>
            <a:off x="9334500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55B4EE46-FB1B-48CD-A51B-22E40CDA48F9}"/>
              </a:ext>
            </a:extLst>
          </p:cNvPr>
          <p:cNvSpPr>
            <a:spLocks noGrp="1"/>
          </p:cNvSpPr>
          <p:nvPr/>
        </p:nvSpPr>
        <p:spPr>
          <a:xfrm>
            <a:off x="1037272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D8B7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AE3716DC-F6FA-482D-B84D-FE3B1A069B4F}"/>
              </a:ext>
            </a:extLst>
          </p:cNvPr>
          <p:cNvSpPr>
            <a:spLocks noGrp="1"/>
          </p:cNvSpPr>
          <p:nvPr/>
        </p:nvSpPr>
        <p:spPr>
          <a:xfrm>
            <a:off x="10372725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BE76CDD5-D823-4CC6-949E-EB7E75021140}"/>
              </a:ext>
            </a:extLst>
          </p:cNvPr>
          <p:cNvSpPr>
            <a:spLocks noGrp="1"/>
          </p:cNvSpPr>
          <p:nvPr/>
        </p:nvSpPr>
        <p:spPr>
          <a:xfrm>
            <a:off x="9572625" y="300037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02A43"/>
                </a:solidFill>
              </a:defRPr>
            </a:defPPr>
          </a:lstStyle>
          <a:p>
            <a:pPr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Scarsa utilità percepita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53E0EA1-26C3-4E5D-A15F-223EA1440A39}"/>
              </a:ext>
            </a:extLst>
          </p:cNvPr>
          <p:cNvSpPr>
            <a:spLocks noGrp="1"/>
          </p:cNvSpPr>
          <p:nvPr/>
        </p:nvSpPr>
        <p:spPr>
          <a:xfrm>
            <a:off x="9601200" y="3667125"/>
            <a:ext cx="20383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I programmi appaiono lontani dai problemi reali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6215245-7B7A-461D-9CED-E40EAC2C7CF1}"/>
              </a:ext>
            </a:extLst>
          </p:cNvPr>
          <p:cNvSpPr>
            <a:spLocks noGrp="1"/>
          </p:cNvSpPr>
          <p:nvPr/>
        </p:nvSpPr>
        <p:spPr>
          <a:xfrm>
            <a:off x="1428750" y="5572125"/>
            <a:ext cx="933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3F5F"/>
                </a:solidFill>
              </a:defRPr>
            </a:defPPr>
          </a:lstStyle>
          <a:p>
            <a:pPr>
              <a:defRPr sz="1275" b="1">
                <a:solidFill>
                  <a:srgbClr val="173F5F"/>
                </a:solidFill>
              </a:defRPr>
            </a:pPr>
            <a:r>
              <a:rPr sz="1275" b="1">
                <a:solidFill>
                  <a:srgbClr val="173F5F"/>
                </a:solidFill>
              </a:rPr>
              <a:t>Il problema non riguarda soltanto la disponibilità dei corsi, ma la possibilità concreta di liberare persone e tempo.</a:t>
            </a:r>
          </a:p>
        </p:txBody>
      </p:sp>
    </p:spTree>
    <p:extLst>
      <p:ext uri="{BB962C8B-B14F-4D97-AF65-F5344CB8AC3E}">
        <p14:creationId xmlns:p14="http://schemas.microsoft.com/office/powerpoint/2010/main" val="781876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A6D2CE64-BF3C-461C-AB6A-7CBEF238F26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AD41367-6579-4A95-97CA-2E50D6805F4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PROPENSIONE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393FCAD-C4A1-44DF-994E-2C089A38C1F8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L’investimento formativo cresce in condizioni riconoscibili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A69163F-048E-4955-B1D7-1D6DD7ED3A11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CE51561-27B7-45DA-9C0A-2771FFBC10E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F29FA65-C8FF-4DEF-8E1C-3BF17DB6785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20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C65A844-B45A-481C-AFA5-B10AF84ABBDB}"/>
              </a:ext>
            </a:extLst>
          </p:cNvPr>
          <p:cNvSpPr>
            <a:spLocks noGrp="1"/>
          </p:cNvSpPr>
          <p:nvPr/>
        </p:nvSpPr>
        <p:spPr>
          <a:xfrm>
            <a:off x="904875" y="16192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869EDD4F-753B-419A-A176-DBE5CD17AA0E}"/>
              </a:ext>
            </a:extLst>
          </p:cNvPr>
          <p:cNvSpPr>
            <a:spLocks noGrp="1"/>
          </p:cNvSpPr>
          <p:nvPr/>
        </p:nvSpPr>
        <p:spPr>
          <a:xfrm>
            <a:off x="1143000" y="1762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9637E80-3888-497F-93E3-BF7E608FADCC}"/>
              </a:ext>
            </a:extLst>
          </p:cNvPr>
          <p:cNvSpPr>
            <a:spLocks noGrp="1"/>
          </p:cNvSpPr>
          <p:nvPr/>
        </p:nvSpPr>
        <p:spPr>
          <a:xfrm>
            <a:off x="1143000" y="1828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BFD71BE-4B59-4940-B81E-87415350BCA3}"/>
              </a:ext>
            </a:extLst>
          </p:cNvPr>
          <p:cNvSpPr>
            <a:spLocks noGrp="1"/>
          </p:cNvSpPr>
          <p:nvPr/>
        </p:nvSpPr>
        <p:spPr>
          <a:xfrm>
            <a:off x="1905000" y="178117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02A43"/>
                </a:solidFill>
              </a:defRPr>
            </a:defPPr>
          </a:lstStyle>
          <a:p>
            <a:pPr>
              <a:defRPr sz="1350" b="1">
                <a:solidFill>
                  <a:srgbClr val="102A43"/>
                </a:solidFill>
              </a:defRPr>
            </a:pPr>
            <a:r>
              <a:rPr sz="1350" b="1">
                <a:solidFill>
                  <a:srgbClr val="102A43"/>
                </a:solidFill>
              </a:rPr>
              <a:t>Innovazione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4A5F8F2-5487-4AB3-92D5-915F9905A09D}"/>
              </a:ext>
            </a:extLst>
          </p:cNvPr>
          <p:cNvSpPr>
            <a:spLocks noGrp="1"/>
          </p:cNvSpPr>
          <p:nvPr/>
        </p:nvSpPr>
        <p:spPr>
          <a:xfrm>
            <a:off x="4095750" y="1733550"/>
            <a:ext cx="6667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Le trasformazioni organizzative attivano formazione interna e formale. Le tecnologie aumentano il ricorso alla formazione esterna.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B57F58C6-9462-4945-8A83-6C3F0EB17A5E}"/>
              </a:ext>
            </a:extLst>
          </p:cNvPr>
          <p:cNvSpPr>
            <a:spLocks noGrp="1"/>
          </p:cNvSpPr>
          <p:nvPr/>
        </p:nvSpPr>
        <p:spPr>
          <a:xfrm>
            <a:off x="904875" y="26479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BD8D7978-C2CB-49E7-9444-C17703468D3F}"/>
              </a:ext>
            </a:extLst>
          </p:cNvPr>
          <p:cNvSpPr>
            <a:spLocks noGrp="1"/>
          </p:cNvSpPr>
          <p:nvPr/>
        </p:nvSpPr>
        <p:spPr>
          <a:xfrm>
            <a:off x="1143000" y="27908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9158FF5-14BD-48AC-9761-10FEADE0BBF9}"/>
              </a:ext>
            </a:extLst>
          </p:cNvPr>
          <p:cNvSpPr>
            <a:spLocks noGrp="1"/>
          </p:cNvSpPr>
          <p:nvPr/>
        </p:nvSpPr>
        <p:spPr>
          <a:xfrm>
            <a:off x="1143000" y="28575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9834098-4ADE-4291-92A8-601A379EC18C}"/>
              </a:ext>
            </a:extLst>
          </p:cNvPr>
          <p:cNvSpPr>
            <a:spLocks noGrp="1"/>
          </p:cNvSpPr>
          <p:nvPr/>
        </p:nvSpPr>
        <p:spPr>
          <a:xfrm>
            <a:off x="1905000" y="280987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02A43"/>
                </a:solidFill>
              </a:defRPr>
            </a:defPPr>
          </a:lstStyle>
          <a:p>
            <a:pPr>
              <a:defRPr sz="1350" b="1">
                <a:solidFill>
                  <a:srgbClr val="102A43"/>
                </a:solidFill>
              </a:defRPr>
            </a:pPr>
            <a:r>
              <a:rPr sz="1350" b="1">
                <a:solidFill>
                  <a:srgbClr val="102A43"/>
                </a:solidFill>
              </a:rPr>
              <a:t>Dimensione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2B3E988-5B1F-4B6B-ABC9-37822D692488}"/>
              </a:ext>
            </a:extLst>
          </p:cNvPr>
          <p:cNvSpPr>
            <a:spLocks noGrp="1"/>
          </p:cNvSpPr>
          <p:nvPr/>
        </p:nvSpPr>
        <p:spPr>
          <a:xfrm>
            <a:off x="4095750" y="2762250"/>
            <a:ext cx="6667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Imprese più grandi dispongono di maggiore capacità di sostituire temporaneamente chi frequenta un corso.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AAD0C7E7-5710-48A3-9C7A-FE527531EA85}"/>
              </a:ext>
            </a:extLst>
          </p:cNvPr>
          <p:cNvSpPr>
            <a:spLocks noGrp="1"/>
          </p:cNvSpPr>
          <p:nvPr/>
        </p:nvSpPr>
        <p:spPr>
          <a:xfrm>
            <a:off x="904875" y="36766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06DD9BF5-D451-4B60-B117-113BF9A148B9}"/>
              </a:ext>
            </a:extLst>
          </p:cNvPr>
          <p:cNvSpPr>
            <a:spLocks noGrp="1"/>
          </p:cNvSpPr>
          <p:nvPr/>
        </p:nvSpPr>
        <p:spPr>
          <a:xfrm>
            <a:off x="1143000" y="38195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8949F49-887E-4A9B-8B11-42B0C97D0D5F}"/>
              </a:ext>
            </a:extLst>
          </p:cNvPr>
          <p:cNvSpPr>
            <a:spLocks noGrp="1"/>
          </p:cNvSpPr>
          <p:nvPr/>
        </p:nvSpPr>
        <p:spPr>
          <a:xfrm>
            <a:off x="1143000" y="38862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C640608-ABA2-4C8E-9F9A-786398600A78}"/>
              </a:ext>
            </a:extLst>
          </p:cNvPr>
          <p:cNvSpPr>
            <a:spLocks noGrp="1"/>
          </p:cNvSpPr>
          <p:nvPr/>
        </p:nvSpPr>
        <p:spPr>
          <a:xfrm>
            <a:off x="1905000" y="383857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02A43"/>
                </a:solidFill>
              </a:defRPr>
            </a:defPPr>
          </a:lstStyle>
          <a:p>
            <a:pPr>
              <a:defRPr sz="1350" b="1">
                <a:solidFill>
                  <a:srgbClr val="102A43"/>
                </a:solidFill>
              </a:defRPr>
            </a:pPr>
            <a:r>
              <a:rPr sz="1350" b="1">
                <a:solidFill>
                  <a:srgbClr val="102A43"/>
                </a:solidFill>
              </a:rPr>
              <a:t>Relazioni industriali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DB609C0-976A-4D5C-B442-D1C8C244D0D1}"/>
              </a:ext>
            </a:extLst>
          </p:cNvPr>
          <p:cNvSpPr>
            <a:spLocks noGrp="1"/>
          </p:cNvSpPr>
          <p:nvPr/>
        </p:nvSpPr>
        <p:spPr>
          <a:xfrm>
            <a:off x="4095750" y="3790950"/>
            <a:ext cx="6667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La presenza sindacale può favorire attenzione strutturata allo sviluppo delle competenze.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677D5FF6-1B78-4F56-AE30-9A0316D67566}"/>
              </a:ext>
            </a:extLst>
          </p:cNvPr>
          <p:cNvSpPr>
            <a:spLocks noGrp="1"/>
          </p:cNvSpPr>
          <p:nvPr/>
        </p:nvSpPr>
        <p:spPr>
          <a:xfrm>
            <a:off x="904875" y="47053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1246E2C8-F44D-4270-8C74-4004E2DA3BAD}"/>
              </a:ext>
            </a:extLst>
          </p:cNvPr>
          <p:cNvSpPr>
            <a:spLocks noGrp="1"/>
          </p:cNvSpPr>
          <p:nvPr/>
        </p:nvSpPr>
        <p:spPr>
          <a:xfrm>
            <a:off x="1143000" y="4848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D8B7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4113C783-3125-4622-8088-60CDC11A23C3}"/>
              </a:ext>
            </a:extLst>
          </p:cNvPr>
          <p:cNvSpPr>
            <a:spLocks noGrp="1"/>
          </p:cNvSpPr>
          <p:nvPr/>
        </p:nvSpPr>
        <p:spPr>
          <a:xfrm>
            <a:off x="1143000" y="4914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1BC47234-58B6-4C40-B121-A11340CD3A54}"/>
              </a:ext>
            </a:extLst>
          </p:cNvPr>
          <p:cNvSpPr>
            <a:spLocks noGrp="1"/>
          </p:cNvSpPr>
          <p:nvPr/>
        </p:nvSpPr>
        <p:spPr>
          <a:xfrm>
            <a:off x="1905000" y="486727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02A43"/>
                </a:solidFill>
              </a:defRPr>
            </a:defPPr>
          </a:lstStyle>
          <a:p>
            <a:pPr>
              <a:defRPr sz="1350" b="1">
                <a:solidFill>
                  <a:srgbClr val="102A43"/>
                </a:solidFill>
              </a:defRPr>
            </a:pPr>
            <a:r>
              <a:rPr sz="1350" b="1">
                <a:solidFill>
                  <a:srgbClr val="102A43"/>
                </a:solidFill>
              </a:rPr>
              <a:t>Crescita e qualifiche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1F76CD0-FAFF-42B9-ADB6-0D4C4DFD4FD1}"/>
              </a:ext>
            </a:extLst>
          </p:cNvPr>
          <p:cNvSpPr>
            <a:spLocks noGrp="1"/>
          </p:cNvSpPr>
          <p:nvPr/>
        </p:nvSpPr>
        <p:spPr>
          <a:xfrm>
            <a:off x="4095750" y="4819650"/>
            <a:ext cx="6667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381"/>
                </a:solidFill>
              </a:defRPr>
            </a:defPPr>
          </a:lstStyle>
          <a:p>
            <a:pPr>
              <a:defRPr sz="1125" b="0">
                <a:solidFill>
                  <a:srgbClr val="647381"/>
                </a:solidFill>
              </a:defRPr>
            </a:pPr>
            <a:r>
              <a:rPr sz="1125" b="0">
                <a:solidFill>
                  <a:srgbClr val="647381"/>
                </a:solidFill>
              </a:rPr>
              <a:t>Fatturato in aumento e attività specialistiche rendono più conveniente investire.</a:t>
            </a:r>
          </a:p>
        </p:txBody>
      </p:sp>
    </p:spTree>
    <p:extLst>
      <p:ext uri="{BB962C8B-B14F-4D97-AF65-F5344CB8AC3E}">
        <p14:creationId xmlns:p14="http://schemas.microsoft.com/office/powerpoint/2010/main" val="2088274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F22BEDD5-C77B-4B77-9515-F19F77F9E7D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B76274A-F3A5-445B-BCFD-4A97A86BE18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APPLICAZIONE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911999C-34D6-4BCB-89C4-B21521A9FE4D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Caso didattico: dal reclutamento al piano formativo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C2FD170-EA27-4C34-AF1F-FABAFC5D89ED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CCD189E-7E02-44AE-B683-270513579ACD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065F0AD-1365-4CA6-A8E0-EBC4BF913BDD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21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A767697-F924-450F-95C9-54A7B37EEB36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5000625" cy="390525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B231B46-6B2B-4B84-9B8D-E4B791C92039}"/>
              </a:ext>
            </a:extLst>
          </p:cNvPr>
          <p:cNvSpPr>
            <a:spLocks noGrp="1"/>
          </p:cNvSpPr>
          <p:nvPr/>
        </p:nvSpPr>
        <p:spPr>
          <a:xfrm>
            <a:off x="1047750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1F7A8C"/>
                </a:solidFill>
              </a:defRPr>
            </a:defPPr>
          </a:lstStyle>
          <a:p>
            <a:pPr>
              <a:defRPr sz="1125" b="1">
                <a:solidFill>
                  <a:srgbClr val="1F7A8C"/>
                </a:solidFill>
              </a:defRPr>
            </a:pPr>
            <a:r>
              <a:rPr sz="1125" b="1">
                <a:solidFill>
                  <a:srgbClr val="1F7A8C"/>
                </a:solidFill>
              </a:rPr>
              <a:t>SCENARIO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F302DA4-EB85-4979-AEBB-79DB646E3A8B}"/>
              </a:ext>
            </a:extLst>
          </p:cNvPr>
          <p:cNvSpPr>
            <a:spLocks noGrp="1"/>
          </p:cNvSpPr>
          <p:nvPr/>
        </p:nvSpPr>
        <p:spPr>
          <a:xfrm>
            <a:off x="1047750" y="2476500"/>
            <a:ext cx="42862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212B"/>
                </a:solidFill>
              </a:defRPr>
            </a:defPPr>
          </a:lstStyle>
          <a:p>
            <a:pPr>
              <a:defRPr sz="1425" b="0">
                <a:solidFill>
                  <a:srgbClr val="17212B"/>
                </a:solidFill>
              </a:defRPr>
            </a:pPr>
            <a:r>
              <a:rPr sz="1425" b="0">
                <a:solidFill>
                  <a:srgbClr val="17212B"/>
                </a:solidFill>
              </a:rPr>
              <a:t>Una piccola impresa alimentare deve inserire due addetti per introdurre una nuova linea produttiva. Finora ha assunto tramite conoscenze personali. Le nuove attività richiedono anche certificazioni specifiche.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1FEC35CC-4CE0-4BF6-83A9-37F4CF155ABB}"/>
              </a:ext>
            </a:extLst>
          </p:cNvPr>
          <p:cNvSpPr>
            <a:spLocks noGrp="1"/>
          </p:cNvSpPr>
          <p:nvPr/>
        </p:nvSpPr>
        <p:spPr>
          <a:xfrm>
            <a:off x="6238875" y="1666875"/>
            <a:ext cx="5238750" cy="3905250"/>
          </a:xfrm>
          <a:prstGeom prst="roundRect">
            <a:avLst>
              <a:gd name="adj" fmla="val 2927"/>
            </a:avLst>
          </a:prstGeom>
          <a:solidFill>
            <a:srgbClr val="102A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66C7F2C-8E72-49A2-9428-15B57C815D23}"/>
              </a:ext>
            </a:extLst>
          </p:cNvPr>
          <p:cNvSpPr>
            <a:spLocks noGrp="1"/>
          </p:cNvSpPr>
          <p:nvPr/>
        </p:nvSpPr>
        <p:spPr>
          <a:xfrm>
            <a:off x="6619875" y="1952625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26B5B"/>
                </a:solidFill>
              </a:defRPr>
            </a:defPPr>
          </a:lstStyle>
          <a:p>
            <a:pPr>
              <a:defRPr sz="1125" b="1">
                <a:solidFill>
                  <a:srgbClr val="F26B5B"/>
                </a:solidFill>
              </a:defRPr>
            </a:pPr>
            <a:r>
              <a:rPr sz="1125" b="1">
                <a:solidFill>
                  <a:srgbClr val="F26B5B"/>
                </a:solidFill>
              </a:rPr>
              <a:t>DISCUSSIONE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82E9075-E578-4BDC-BAF2-432B6A3A6428}"/>
              </a:ext>
            </a:extLst>
          </p:cNvPr>
          <p:cNvSpPr>
            <a:spLocks noGrp="1"/>
          </p:cNvSpPr>
          <p:nvPr/>
        </p:nvSpPr>
        <p:spPr>
          <a:xfrm>
            <a:off x="6619875" y="2476500"/>
            <a:ext cx="4333875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FFFFFF"/>
                </a:solidFill>
              </a:defRPr>
            </a:defPPr>
          </a:lstStyle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1. Quali canali di reclutamento utilizzereste?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2. Come ridurreste il rischio di esclusione?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3. Cosa insegnare sul lavoro?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4. Quale formazione esterna finanziereste?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7C2584E-5E4A-486B-9DF8-FCDCF6FD6969}"/>
              </a:ext>
            </a:extLst>
          </p:cNvPr>
          <p:cNvSpPr>
            <a:spLocks noGrp="1"/>
          </p:cNvSpPr>
          <p:nvPr/>
        </p:nvSpPr>
        <p:spPr>
          <a:xfrm>
            <a:off x="7905750" y="5810250"/>
            <a:ext cx="238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47381"/>
                </a:solidFill>
              </a:defRPr>
            </a:defPPr>
          </a:lstStyle>
          <a:p>
            <a:pPr>
              <a:defRPr sz="975" b="1">
                <a:solidFill>
                  <a:srgbClr val="647381"/>
                </a:solidFill>
              </a:defRPr>
            </a:pPr>
            <a:r>
              <a:rPr sz="975" b="1">
                <a:solidFill>
                  <a:srgbClr val="647381"/>
                </a:solidFill>
              </a:rPr>
              <a:t>Tempo suggerito: 10 minuti</a:t>
            </a:r>
          </a:p>
        </p:txBody>
      </p:sp>
    </p:spTree>
    <p:extLst>
      <p:ext uri="{BB962C8B-B14F-4D97-AF65-F5344CB8AC3E}">
        <p14:creationId xmlns:p14="http://schemas.microsoft.com/office/powerpoint/2010/main" val="1183826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6EB3EB22-F55C-4A22-8E14-37C1514150F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F2A3629-499B-49EE-8100-7D6747964FF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F7A8C"/>
                </a:solidFill>
              </a:defRPr>
            </a:defPPr>
          </a:lstStyle>
          <a:p>
            <a:pPr>
              <a:defRPr sz="900" b="1">
                <a:solidFill>
                  <a:srgbClr val="1F7A8C"/>
                </a:solidFill>
              </a:defRPr>
            </a:pPr>
            <a:r>
              <a:rPr sz="900" b="1">
                <a:solidFill>
                  <a:srgbClr val="1F7A8C"/>
                </a:solidFill>
              </a:rPr>
              <a:t>CONCLUSIONI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4C6DE48-F287-4EB2-A57E-85233A318614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02A43"/>
                </a:solidFill>
              </a:defRPr>
            </a:defPPr>
          </a:lstStyle>
          <a:p>
            <a:pPr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Cinque idee da portare via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8CD5F5F-697F-49A3-877D-ED64AD96BD6C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32B6101-228C-4189-B7FB-765D66973D3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199BA67-1AE7-44F4-9C29-8D155438944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381"/>
                </a:solidFill>
              </a:defRPr>
            </a:defPPr>
          </a:lstStyle>
          <a:p>
            <a:pPr>
              <a:defRPr sz="750" b="1">
                <a:solidFill>
                  <a:srgbClr val="647381"/>
                </a:solidFill>
              </a:defRPr>
            </a:pPr>
            <a:r>
              <a:rPr sz="750" b="1">
                <a:solidFill>
                  <a:srgbClr val="647381"/>
                </a:solidFill>
              </a:rPr>
              <a:t>22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4A593EB-B1AF-4FBE-9E46-E3DA25861B45}"/>
              </a:ext>
            </a:extLst>
          </p:cNvPr>
          <p:cNvSpPr>
            <a:spLocks noGrp="1"/>
          </p:cNvSpPr>
          <p:nvPr/>
        </p:nvSpPr>
        <p:spPr>
          <a:xfrm>
            <a:off x="1143000" y="15716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A0AFF69-99E0-4788-9F5B-F4982E27FC88}"/>
              </a:ext>
            </a:extLst>
          </p:cNvPr>
          <p:cNvSpPr>
            <a:spLocks noGrp="1"/>
          </p:cNvSpPr>
          <p:nvPr/>
        </p:nvSpPr>
        <p:spPr>
          <a:xfrm>
            <a:off x="1333500" y="16668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1F7A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C5AD45A-55DB-47C1-8FC0-644C5EC0CB0C}"/>
              </a:ext>
            </a:extLst>
          </p:cNvPr>
          <p:cNvSpPr>
            <a:spLocks noGrp="1"/>
          </p:cNvSpPr>
          <p:nvPr/>
        </p:nvSpPr>
        <p:spPr>
          <a:xfrm>
            <a:off x="1333500" y="1733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9DDC014-AA1F-4291-809F-A32B7E161975}"/>
              </a:ext>
            </a:extLst>
          </p:cNvPr>
          <p:cNvSpPr>
            <a:spLocks noGrp="1"/>
          </p:cNvSpPr>
          <p:nvPr/>
        </p:nvSpPr>
        <p:spPr>
          <a:xfrm>
            <a:off x="2047875" y="17049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212B"/>
                </a:solidFill>
              </a:defRPr>
            </a:defPPr>
          </a:lstStyle>
          <a:p>
            <a:pPr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Nelle PMI il reclutamento informale resta prevalente.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02DA1A5D-B8A5-4428-9D62-CC96D0064422}"/>
              </a:ext>
            </a:extLst>
          </p:cNvPr>
          <p:cNvSpPr>
            <a:spLocks noGrp="1"/>
          </p:cNvSpPr>
          <p:nvPr/>
        </p:nvSpPr>
        <p:spPr>
          <a:xfrm>
            <a:off x="1143000" y="24098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7F99593-F97A-4FC6-9CA7-4A0E76863C0B}"/>
              </a:ext>
            </a:extLst>
          </p:cNvPr>
          <p:cNvSpPr>
            <a:spLocks noGrp="1"/>
          </p:cNvSpPr>
          <p:nvPr/>
        </p:nvSpPr>
        <p:spPr>
          <a:xfrm>
            <a:off x="1333500" y="25050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F26B5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F03E846-0AF7-4E56-B0BB-7748C57D62D1}"/>
              </a:ext>
            </a:extLst>
          </p:cNvPr>
          <p:cNvSpPr>
            <a:spLocks noGrp="1"/>
          </p:cNvSpPr>
          <p:nvPr/>
        </p:nvSpPr>
        <p:spPr>
          <a:xfrm>
            <a:off x="1333500" y="25717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D5B9E81-88F0-4C34-94E8-5AA56FCF483E}"/>
              </a:ext>
            </a:extLst>
          </p:cNvPr>
          <p:cNvSpPr>
            <a:spLocks noGrp="1"/>
          </p:cNvSpPr>
          <p:nvPr/>
        </p:nvSpPr>
        <p:spPr>
          <a:xfrm>
            <a:off x="2047875" y="25431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212B"/>
                </a:solidFill>
              </a:defRPr>
            </a:defPPr>
          </a:lstStyle>
          <a:p>
            <a:pPr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Le reti riducono l’incertezza, ma possono limitare l’accesso.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3CBF73A9-FCDA-4A01-8CD0-508089E4A26E}"/>
              </a:ext>
            </a:extLst>
          </p:cNvPr>
          <p:cNvSpPr>
            <a:spLocks noGrp="1"/>
          </p:cNvSpPr>
          <p:nvPr/>
        </p:nvSpPr>
        <p:spPr>
          <a:xfrm>
            <a:off x="1143000" y="32480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89948B77-64EC-4A72-98F4-B1C97D1B30E1}"/>
              </a:ext>
            </a:extLst>
          </p:cNvPr>
          <p:cNvSpPr>
            <a:spLocks noGrp="1"/>
          </p:cNvSpPr>
          <p:nvPr/>
        </p:nvSpPr>
        <p:spPr>
          <a:xfrm>
            <a:off x="1333500" y="33432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E112C41B-5056-4B1A-B9AF-B897F84E655C}"/>
              </a:ext>
            </a:extLst>
          </p:cNvPr>
          <p:cNvSpPr>
            <a:spLocks noGrp="1"/>
          </p:cNvSpPr>
          <p:nvPr/>
        </p:nvSpPr>
        <p:spPr>
          <a:xfrm>
            <a:off x="1333500" y="34099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CA9BCF4-9F30-4895-A915-B5137465FF6C}"/>
              </a:ext>
            </a:extLst>
          </p:cNvPr>
          <p:cNvSpPr>
            <a:spLocks noGrp="1"/>
          </p:cNvSpPr>
          <p:nvPr/>
        </p:nvSpPr>
        <p:spPr>
          <a:xfrm>
            <a:off x="2047875" y="33813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212B"/>
                </a:solidFill>
              </a:defRPr>
            </a:defPPr>
          </a:lstStyle>
          <a:p>
            <a:pPr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I canali formali diventano cruciali per competenze rare e specialistiche.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A0D41B29-B7E2-4B6C-9129-EC82AA476849}"/>
              </a:ext>
            </a:extLst>
          </p:cNvPr>
          <p:cNvSpPr>
            <a:spLocks noGrp="1"/>
          </p:cNvSpPr>
          <p:nvPr/>
        </p:nvSpPr>
        <p:spPr>
          <a:xfrm>
            <a:off x="1143000" y="40862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6E0E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33C9E038-E23B-4750-A4CC-71B67CB68E03}"/>
              </a:ext>
            </a:extLst>
          </p:cNvPr>
          <p:cNvSpPr>
            <a:spLocks noGrp="1"/>
          </p:cNvSpPr>
          <p:nvPr/>
        </p:nvSpPr>
        <p:spPr>
          <a:xfrm>
            <a:off x="1333500" y="41814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3D8B7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5208726-9720-4D4D-BF10-628634B3C1AC}"/>
              </a:ext>
            </a:extLst>
          </p:cNvPr>
          <p:cNvSpPr>
            <a:spLocks noGrp="1"/>
          </p:cNvSpPr>
          <p:nvPr/>
        </p:nvSpPr>
        <p:spPr>
          <a:xfrm>
            <a:off x="1333500" y="42481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0FCD80DF-F0F4-4F29-8EA7-9B61CFA6CB55}"/>
              </a:ext>
            </a:extLst>
          </p:cNvPr>
          <p:cNvSpPr>
            <a:spLocks noGrp="1"/>
          </p:cNvSpPr>
          <p:nvPr/>
        </p:nvSpPr>
        <p:spPr>
          <a:xfrm>
            <a:off x="2047875" y="42195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212B"/>
                </a:solidFill>
              </a:defRPr>
            </a:defPPr>
          </a:lstStyle>
          <a:p>
            <a:pPr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La formazione interna trasmette conoscenza tacita e identità organizzativa.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AE02CC8F-7389-40F2-BED2-8182C54C7D9C}"/>
              </a:ext>
            </a:extLst>
          </p:cNvPr>
          <p:cNvSpPr>
            <a:spLocks noGrp="1"/>
          </p:cNvSpPr>
          <p:nvPr/>
        </p:nvSpPr>
        <p:spPr>
          <a:xfrm>
            <a:off x="1143000" y="49244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102A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8DBFD50C-1D5A-43CD-B07A-AD04991377E7}"/>
              </a:ext>
            </a:extLst>
          </p:cNvPr>
          <p:cNvSpPr>
            <a:spLocks noGrp="1"/>
          </p:cNvSpPr>
          <p:nvPr/>
        </p:nvSpPr>
        <p:spPr>
          <a:xfrm>
            <a:off x="1333500" y="50196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BFE3E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1189F188-ED4C-480D-96A9-D2C33A855D26}"/>
              </a:ext>
            </a:extLst>
          </p:cNvPr>
          <p:cNvSpPr>
            <a:spLocks noGrp="1"/>
          </p:cNvSpPr>
          <p:nvPr/>
        </p:nvSpPr>
        <p:spPr>
          <a:xfrm>
            <a:off x="1333500" y="50863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02A43"/>
                </a:solidFill>
              </a:defRPr>
            </a:defPPr>
          </a:lstStyle>
          <a:p>
            <a:pPr>
              <a:defRPr sz="1200" b="1">
                <a:solidFill>
                  <a:srgbClr val="102A43"/>
                </a:solidFill>
              </a:defRPr>
            </a:pPr>
            <a:r>
              <a:rPr sz="1200" b="1">
                <a:solidFill>
                  <a:srgbClr val="102A43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02B0DD12-27A3-4753-AB43-3D469F60A6B0}"/>
              </a:ext>
            </a:extLst>
          </p:cNvPr>
          <p:cNvSpPr>
            <a:spLocks noGrp="1"/>
          </p:cNvSpPr>
          <p:nvPr/>
        </p:nvSpPr>
        <p:spPr>
          <a:xfrm>
            <a:off x="2047875" y="50577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Innovazione e crescita aumentano il bisogno di formazione esterna.</a:t>
            </a:r>
          </a:p>
        </p:txBody>
      </p:sp>
    </p:spTree>
    <p:extLst>
      <p:ext uri="{BB962C8B-B14F-4D97-AF65-F5344CB8AC3E}">
        <p14:creationId xmlns:p14="http://schemas.microsoft.com/office/powerpoint/2010/main" val="191116610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1343</Words>
  <Application>Microsoft Macintosh PowerPoint</Application>
  <DocSecurity>0</DocSecurity>
  <PresentationFormat>Widescreen</PresentationFormat>
  <Paragraphs>283</Paragraphs>
  <Slides>22</Slides>
  <Notes>22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4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2026-10-09T12:12:52Z</dcterms:created>
  <dcterms:modified xsi:type="dcterms:W3CDTF">2026-10-09T12:14:55Z</dcterms:modified>
</cp:coreProperties>
</file>