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1234440"/>
            <a:ext cx="9966960" cy="141732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3200" b="1" i="0">
                <a:solidFill>
                  <a:srgbClr val="1C2D3F"/>
                </a:solidFill>
                <a:latin typeface="Aptos"/>
              </a:defRPr>
            </a:pPr>
            <a:r>
              <a:t>Introduzione alla</a:t>
            </a:r>
            <a:br/>
            <a:r>
              <a:t>Comunicazione pubblica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" y="2880360"/>
            <a:ext cx="7680960" cy="41148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900" b="1" i="0">
                <a:solidFill>
                  <a:srgbClr val="00708C"/>
                </a:solidFill>
                <a:latin typeface="Aptos"/>
              </a:defRPr>
            </a:pPr>
            <a:r>
              <a:t>Comunicazione Istituzionale Pubblica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1832" y="3429000"/>
            <a:ext cx="6400800" cy="73152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600" b="0" i="0">
                <a:solidFill>
                  <a:srgbClr val="5C6974"/>
                </a:solidFill>
                <a:latin typeface="Aptos"/>
              </a:defRPr>
            </a:pPr>
            <a:r>
              <a:t>Corso di Laurea in Scienze Politiche</a:t>
            </a:r>
            <a:br/>
            <a:r>
              <a:t>Percorso: Pubblica Amministrazione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1832" y="4956048"/>
            <a:ext cx="4572000" cy="329184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600" b="1" i="0">
                <a:solidFill>
                  <a:srgbClr val="23272B"/>
                </a:solidFill>
                <a:latin typeface="Aptos"/>
              </a:defRPr>
            </a:pPr>
            <a:r>
              <a:t>Nicola Strizzolo</a:t>
            </a:r>
          </a:p>
        </p:txBody>
      </p:sp>
      <p:sp>
        <p:nvSpPr>
          <p:cNvPr id="7" name="Rectangle 6"/>
          <p:cNvSpPr/>
          <p:nvPr/>
        </p:nvSpPr>
        <p:spPr>
          <a:xfrm>
            <a:off x="9464040" y="1143000"/>
            <a:ext cx="201168" cy="448056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811512" y="1645920"/>
            <a:ext cx="201168" cy="3611880"/>
          </a:xfrm>
          <a:prstGeom prst="rect">
            <a:avLst/>
          </a:prstGeom>
          <a:solidFill>
            <a:srgbClr val="0070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158984" y="2148840"/>
            <a:ext cx="201168" cy="2743200"/>
          </a:xfrm>
          <a:prstGeom prst="rect">
            <a:avLst/>
          </a:prstGeom>
          <a:solidFill>
            <a:srgbClr val="1C2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642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C2D3F"/>
                </a:solidFill>
                <a:latin typeface="Aptos"/>
              </a:defRPr>
            </a:pPr>
            <a:r>
              <a:t>Perché un’istituzione deve comunicare?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A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56248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974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170432"/>
            <a:ext cx="6537960" cy="4297680"/>
          </a:xfrm>
          <a:prstGeom prst="rect">
            <a:avLst/>
          </a:prstGeom>
          <a:noFill/>
        </p:spPr>
        <p:txBody>
          <a:bodyPr wrap="square" lIns="73152" tIns="36576" rIns="36576" bIns="18288">
            <a:spAutoFit/>
          </a:bodyPr>
          <a:lstStyle/>
          <a:p>
            <a:pPr>
              <a:lnSpc>
                <a:spcPct val="105000"/>
              </a:lnSpc>
              <a:spcAft>
                <a:spcPts val="1100"/>
              </a:spcAft>
              <a:defRPr sz="1900" b="0">
                <a:solidFill>
                  <a:srgbClr val="23272B"/>
                </a:solidFill>
                <a:latin typeface="Aptos"/>
              </a:defRPr>
            </a:pPr>
            <a:r>
              <a:t>• Rendere accessibili servizi, opportunità e diritti</a:t>
            </a:r>
          </a:p>
          <a:p>
            <a:pPr>
              <a:lnSpc>
                <a:spcPct val="105000"/>
              </a:lnSpc>
              <a:spcAft>
                <a:spcPts val="1100"/>
              </a:spcAft>
              <a:defRPr sz="1900" b="0">
                <a:solidFill>
                  <a:srgbClr val="23272B"/>
                </a:solidFill>
                <a:latin typeface="Aptos"/>
              </a:defRPr>
            </a:pPr>
            <a:r>
              <a:t>• Spiegare decisioni e politiche pubbliche</a:t>
            </a:r>
          </a:p>
          <a:p>
            <a:pPr>
              <a:lnSpc>
                <a:spcPct val="105000"/>
              </a:lnSpc>
              <a:spcAft>
                <a:spcPts val="1100"/>
              </a:spcAft>
              <a:defRPr sz="1900" b="0">
                <a:solidFill>
                  <a:srgbClr val="23272B"/>
                </a:solidFill>
                <a:latin typeface="Aptos"/>
              </a:defRPr>
            </a:pPr>
            <a:r>
              <a:t>• Garantire trasparenza e comprensibilità</a:t>
            </a:r>
          </a:p>
          <a:p>
            <a:pPr>
              <a:lnSpc>
                <a:spcPct val="105000"/>
              </a:lnSpc>
              <a:spcAft>
                <a:spcPts val="1100"/>
              </a:spcAft>
              <a:defRPr sz="1900" b="0">
                <a:solidFill>
                  <a:srgbClr val="23272B"/>
                </a:solidFill>
                <a:latin typeface="Aptos"/>
              </a:defRPr>
            </a:pPr>
            <a:r>
              <a:t>• Ascoltare bisogni, domande e aspettative</a:t>
            </a:r>
          </a:p>
          <a:p>
            <a:pPr>
              <a:lnSpc>
                <a:spcPct val="105000"/>
              </a:lnSpc>
              <a:spcAft>
                <a:spcPts val="1100"/>
              </a:spcAft>
              <a:defRPr sz="1900" b="0">
                <a:solidFill>
                  <a:srgbClr val="23272B"/>
                </a:solidFill>
                <a:latin typeface="Aptos"/>
              </a:defRPr>
            </a:pPr>
            <a:r>
              <a:t>• Favorire partecipazione e coinvolgimento</a:t>
            </a:r>
          </a:p>
          <a:p>
            <a:pPr>
              <a:lnSpc>
                <a:spcPct val="105000"/>
              </a:lnSpc>
              <a:spcAft>
                <a:spcPts val="1100"/>
              </a:spcAft>
              <a:defRPr sz="1900" b="0">
                <a:solidFill>
                  <a:srgbClr val="23272B"/>
                </a:solidFill>
                <a:latin typeface="Aptos"/>
              </a:defRPr>
            </a:pPr>
            <a:r>
              <a:t>• Costruire e mantenere fiducia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35240" y="1234440"/>
            <a:ext cx="3794760" cy="4160520"/>
          </a:xfrm>
          <a:prstGeom prst="roundRect">
            <a:avLst/>
          </a:prstGeom>
          <a:solidFill>
            <a:srgbClr val="EEF7F9"/>
          </a:solidFill>
          <a:ln w="12700"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01000" y="1572768"/>
            <a:ext cx="3063240" cy="32004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200" b="1" i="0">
                <a:solidFill>
                  <a:srgbClr val="00708C"/>
                </a:solidFill>
                <a:latin typeface="Aptos"/>
              </a:defRPr>
            </a:pPr>
            <a:r>
              <a:t>DOMANDA DI PARTENZA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73568" y="2148840"/>
            <a:ext cx="3108960" cy="2331720"/>
          </a:xfrm>
          <a:prstGeom prst="rect">
            <a:avLst/>
          </a:prstGeom>
          <a:noFill/>
        </p:spPr>
        <p:txBody>
          <a:bodyPr wrap="none" lIns="73152" tIns="73152" rIns="73152" bIns="73152" anchor="ctr">
            <a:spAutoFit/>
          </a:bodyPr>
          <a:lstStyle/>
          <a:p>
            <a:pPr algn="ctr">
              <a:defRPr sz="2500" b="1" i="0">
                <a:solidFill>
                  <a:srgbClr val="1C2D3F"/>
                </a:solidFill>
                <a:latin typeface="Aptos"/>
              </a:defRPr>
            </a:pPr>
            <a:r>
              <a:t>Pubblicare</a:t>
            </a:r>
            <a:br/>
            <a:r>
              <a:t>un’informazione</a:t>
            </a:r>
            <a:br/>
            <a:r>
              <a:t>significa davvero</a:t>
            </a:r>
            <a:br/>
            <a:r>
              <a:t>aver comunicato?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642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C2D3F"/>
                </a:solidFill>
                <a:latin typeface="Aptos"/>
              </a:defRPr>
            </a:pPr>
            <a:r>
              <a:t>Dall’informazione alla relazione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A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56248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974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5074920" cy="4297680"/>
          </a:xfrm>
          <a:prstGeom prst="roundRect">
            <a:avLst/>
          </a:prstGeom>
          <a:solidFill>
            <a:srgbClr val="F7F9FA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325880" y="1627632"/>
            <a:ext cx="3776472" cy="347472"/>
          </a:xfrm>
          <a:prstGeom prst="roundRect">
            <a:avLst/>
          </a:prstGeom>
          <a:solidFill>
            <a:srgbClr val="5C69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25880" y="1641348"/>
            <a:ext cx="3776472" cy="256032"/>
          </a:xfrm>
          <a:prstGeom prst="rect">
            <a:avLst/>
          </a:prstGeom>
          <a:noFill/>
        </p:spPr>
        <p:txBody>
          <a:bodyPr wrap="none" lIns="73152" tIns="73152" rIns="73152" bIns="73152" anchor="ctr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MODELLO TRASMISSIVO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487168"/>
            <a:ext cx="1417320" cy="329184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500" b="1" i="0">
                <a:solidFill>
                  <a:srgbClr val="1C2D3F"/>
                </a:solidFill>
                <a:latin typeface="Aptos"/>
              </a:defRPr>
            </a:pPr>
            <a:r>
              <a:t>ISTITUZIONE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42032" y="2395728"/>
            <a:ext cx="502920" cy="50292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2800" b="1" i="0">
                <a:solidFill>
                  <a:srgbClr val="00708C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44952" y="2487168"/>
            <a:ext cx="1572768" cy="329184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500" b="1" i="0">
                <a:solidFill>
                  <a:srgbClr val="1C2D3F"/>
                </a:solidFill>
                <a:latin typeface="Aptos"/>
              </a:defRPr>
            </a:pPr>
            <a:r>
              <a:t>INFORMAZIONE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2395728"/>
            <a:ext cx="502920" cy="50292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2800" b="1" i="0">
                <a:solidFill>
                  <a:srgbClr val="00708C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92040" y="2487168"/>
            <a:ext cx="731520" cy="329184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400" b="1" i="0">
                <a:solidFill>
                  <a:srgbClr val="1C2D3F"/>
                </a:solidFill>
                <a:latin typeface="Aptos"/>
              </a:defRPr>
            </a:pPr>
            <a:r>
              <a:t>CITTADINO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78041" y="3688617"/>
            <a:ext cx="3564757" cy="701731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800" b="0" i="0">
                <a:solidFill>
                  <a:srgbClr val="5C6974"/>
                </a:solidFill>
                <a:latin typeface="Aptos"/>
              </a:defRPr>
            </a:pPr>
            <a:r>
              <a:rPr dirty="0"/>
              <a:t>Il </a:t>
            </a:r>
            <a:r>
              <a:rPr dirty="0" err="1"/>
              <a:t>cittadino</a:t>
            </a:r>
            <a:r>
              <a:rPr dirty="0"/>
              <a:t> è </a:t>
            </a:r>
            <a:r>
              <a:rPr dirty="0" err="1"/>
              <a:t>considerato</a:t>
            </a:r>
            <a:endParaRPr lang="it-IT" dirty="0"/>
          </a:p>
          <a:p>
            <a:pPr algn="ctr">
              <a:defRPr sz="1800" b="0" i="0">
                <a:solidFill>
                  <a:srgbClr val="5C6974"/>
                </a:solidFill>
                <a:latin typeface="Aptos"/>
              </a:defRPr>
            </a:pPr>
            <a:r>
              <a:rPr dirty="0" err="1"/>
              <a:t>prevalentemente</a:t>
            </a:r>
            <a:r>
              <a:rPr dirty="0"/>
              <a:t> come </a:t>
            </a:r>
            <a:r>
              <a:rPr dirty="0" err="1"/>
              <a:t>destinatario</a:t>
            </a:r>
            <a:r>
              <a:rPr dirty="0"/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2200" y="1325880"/>
            <a:ext cx="5303520" cy="4297680"/>
          </a:xfrm>
          <a:prstGeom prst="roundRect">
            <a:avLst/>
          </a:prstGeom>
          <a:solidFill>
            <a:srgbClr val="EEF7F9"/>
          </a:solidFill>
          <a:ln w="12700"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6903720" y="1627632"/>
            <a:ext cx="3840480" cy="347472"/>
          </a:xfrm>
          <a:prstGeom prst="round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903720" y="1641348"/>
            <a:ext cx="3840480" cy="256032"/>
          </a:xfrm>
          <a:prstGeom prst="rect">
            <a:avLst/>
          </a:prstGeom>
          <a:noFill/>
        </p:spPr>
        <p:txBody>
          <a:bodyPr wrap="none" lIns="73152" tIns="73152" rIns="73152" bIns="73152" anchor="ctr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MODELLO RELAZIONALE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37960" y="2514600"/>
            <a:ext cx="1554480" cy="329184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500" b="1" i="0">
                <a:solidFill>
                  <a:srgbClr val="1C2D3F"/>
                </a:solidFill>
                <a:latin typeface="Aptos"/>
              </a:defRPr>
            </a:pPr>
            <a:r>
              <a:t>ISTITUZIONE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65008" y="2340864"/>
            <a:ext cx="548640" cy="54864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3000" b="1" i="0">
                <a:solidFill>
                  <a:srgbClr val="00708C"/>
                </a:solidFill>
                <a:latin typeface="Aptos"/>
              </a:defRPr>
            </a:pPr>
            <a:r>
              <a:t>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77072" y="2304288"/>
            <a:ext cx="1508760" cy="73152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400" b="1" i="0">
                <a:solidFill>
                  <a:srgbClr val="1C2D3F"/>
                </a:solidFill>
                <a:latin typeface="Aptos"/>
              </a:defRPr>
            </a:pPr>
            <a:r>
              <a:t>ASCOLTO E</a:t>
            </a:r>
            <a:br/>
            <a:r>
              <a:t>INTERAZIONE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2340864"/>
            <a:ext cx="548640" cy="54864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3000" b="1" i="0">
                <a:solidFill>
                  <a:srgbClr val="00708C"/>
                </a:solidFill>
                <a:latin typeface="Aptos"/>
              </a:defRPr>
            </a:pPr>
            <a:r>
              <a:t>↔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533888" y="2304288"/>
            <a:ext cx="731520" cy="73152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300" b="1" i="0">
                <a:solidFill>
                  <a:srgbClr val="1C2D3F"/>
                </a:solidFill>
                <a:latin typeface="Aptos"/>
              </a:defRPr>
            </a:pPr>
            <a:r>
              <a:t>CITTADINI</a:t>
            </a:r>
            <a:br/>
            <a:r>
              <a:t>E PUBBLICI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09049" y="3703320"/>
            <a:ext cx="4029821" cy="701731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800" b="0" i="0">
                <a:solidFill>
                  <a:srgbClr val="1C2D3F"/>
                </a:solidFill>
                <a:latin typeface="Aptos"/>
              </a:defRPr>
            </a:pPr>
            <a:r>
              <a:rPr dirty="0"/>
              <a:t>Il </a:t>
            </a:r>
            <a:r>
              <a:rPr dirty="0" err="1"/>
              <a:t>cittadino</a:t>
            </a:r>
            <a:r>
              <a:rPr dirty="0"/>
              <a:t> </a:t>
            </a:r>
            <a:r>
              <a:rPr dirty="0" err="1"/>
              <a:t>diventa</a:t>
            </a:r>
            <a:r>
              <a:rPr dirty="0"/>
              <a:t> </a:t>
            </a:r>
            <a:r>
              <a:rPr dirty="0" err="1"/>
              <a:t>interlocutore</a:t>
            </a:r>
            <a:r>
              <a:rPr dirty="0"/>
              <a:t> e</a:t>
            </a:r>
            <a:endParaRPr lang="it-IT" dirty="0"/>
          </a:p>
          <a:p>
            <a:pPr algn="ctr">
              <a:defRPr sz="1800" b="0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partecipa</a:t>
            </a:r>
            <a:r>
              <a:rPr dirty="0"/>
              <a:t> </a:t>
            </a:r>
            <a:r>
              <a:rPr dirty="0" err="1"/>
              <a:t>alla</a:t>
            </a:r>
            <a:r>
              <a:rPr dirty="0"/>
              <a:t> </a:t>
            </a:r>
            <a:r>
              <a:rPr dirty="0" err="1"/>
              <a:t>costruzione</a:t>
            </a:r>
            <a:r>
              <a:rPr dirty="0"/>
              <a:t> </a:t>
            </a:r>
            <a:r>
              <a:rPr dirty="0" err="1"/>
              <a:t>della</a:t>
            </a:r>
            <a:r>
              <a:rPr dirty="0"/>
              <a:t> </a:t>
            </a:r>
            <a:r>
              <a:rPr dirty="0" err="1"/>
              <a:t>relazione</a:t>
            </a:r>
            <a:r>
              <a:rPr dirty="0"/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25880" y="5833872"/>
            <a:ext cx="9555480" cy="47548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700" b="1" i="0">
                <a:solidFill>
                  <a:srgbClr val="00708C"/>
                </a:solidFill>
                <a:latin typeface="Aptos"/>
              </a:defRPr>
            </a:pPr>
            <a:r>
              <a:t>Comunicare significa creare le condizioni perché le informazioni siano comprese, utilizzate e discusse.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642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C2D3F"/>
                </a:solidFill>
                <a:latin typeface="Aptos"/>
              </a:defRPr>
            </a:pPr>
            <a:r>
              <a:t>Di che cosa parliamo?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A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56248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974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143000"/>
            <a:ext cx="10698480" cy="1508760"/>
          </a:xfrm>
          <a:prstGeom prst="roundRect">
            <a:avLst/>
          </a:prstGeom>
          <a:solidFill>
            <a:srgbClr val="EEF7F9"/>
          </a:solidFill>
          <a:ln w="12700"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389888"/>
            <a:ext cx="9247724" cy="932563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700" b="0" i="1">
                <a:solidFill>
                  <a:srgbClr val="1C2D3F"/>
                </a:solidFill>
                <a:latin typeface="Aptos"/>
              </a:defRPr>
            </a:pPr>
            <a:r>
              <a:rPr dirty="0"/>
              <a:t>«La </a:t>
            </a:r>
            <a:r>
              <a:rPr dirty="0" err="1"/>
              <a:t>comunicazione</a:t>
            </a:r>
            <a:r>
              <a:rPr dirty="0"/>
              <a:t> </a:t>
            </a:r>
            <a:r>
              <a:rPr dirty="0" err="1"/>
              <a:t>pubblica</a:t>
            </a:r>
            <a:r>
              <a:rPr dirty="0"/>
              <a:t> è il </a:t>
            </a:r>
            <a:r>
              <a:rPr dirty="0" err="1"/>
              <a:t>contesto</a:t>
            </a:r>
            <a:r>
              <a:rPr dirty="0"/>
              <a:t> e lo </a:t>
            </a:r>
            <a:r>
              <a:rPr dirty="0" err="1"/>
              <a:t>strumento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permette</a:t>
            </a:r>
            <a:r>
              <a:rPr dirty="0"/>
              <a:t> ai </a:t>
            </a:r>
            <a:r>
              <a:rPr dirty="0" err="1"/>
              <a:t>diversi</a:t>
            </a:r>
            <a:r>
              <a:rPr dirty="0"/>
              <a:t> </a:t>
            </a:r>
            <a:r>
              <a:rPr dirty="0" err="1"/>
              <a:t>attori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intervengono</a:t>
            </a:r>
            <a:endParaRPr lang="it-IT" dirty="0"/>
          </a:p>
          <a:p>
            <a:pPr algn="l">
              <a:defRPr sz="1700" b="0" i="1">
                <a:solidFill>
                  <a:srgbClr val="1C2D3F"/>
                </a:solidFill>
                <a:latin typeface="Aptos"/>
              </a:defRPr>
            </a:pPr>
            <a:r>
              <a:rPr dirty="0" err="1"/>
              <a:t>nella</a:t>
            </a:r>
            <a:r>
              <a:rPr dirty="0"/>
              <a:t> </a:t>
            </a:r>
            <a:r>
              <a:rPr dirty="0" err="1"/>
              <a:t>sfera</a:t>
            </a:r>
            <a:r>
              <a:rPr dirty="0"/>
              <a:t> </a:t>
            </a:r>
            <a:r>
              <a:rPr dirty="0" err="1"/>
              <a:t>pubblica</a:t>
            </a:r>
            <a:r>
              <a:rPr dirty="0"/>
              <a:t> di </a:t>
            </a:r>
            <a:r>
              <a:rPr dirty="0" err="1"/>
              <a:t>entrare</a:t>
            </a:r>
            <a:r>
              <a:rPr dirty="0"/>
              <a:t> in </a:t>
            </a:r>
            <a:r>
              <a:rPr dirty="0" err="1"/>
              <a:t>relazione</a:t>
            </a:r>
            <a:r>
              <a:rPr dirty="0"/>
              <a:t> </a:t>
            </a:r>
            <a:r>
              <a:rPr dirty="0" err="1"/>
              <a:t>tra</a:t>
            </a:r>
            <a:r>
              <a:rPr dirty="0"/>
              <a:t> </a:t>
            </a:r>
            <a:r>
              <a:rPr dirty="0" err="1"/>
              <a:t>loro</a:t>
            </a:r>
            <a:r>
              <a:rPr dirty="0"/>
              <a:t>, di </a:t>
            </a:r>
            <a:r>
              <a:rPr dirty="0" err="1"/>
              <a:t>confrontare</a:t>
            </a:r>
            <a:r>
              <a:rPr dirty="0"/>
              <a:t> </a:t>
            </a:r>
            <a:r>
              <a:rPr dirty="0" err="1"/>
              <a:t>punti</a:t>
            </a:r>
            <a:r>
              <a:rPr dirty="0"/>
              <a:t> di vista e </a:t>
            </a:r>
            <a:r>
              <a:rPr dirty="0" err="1"/>
              <a:t>valori</a:t>
            </a:r>
            <a:endParaRPr lang="it-IT" dirty="0"/>
          </a:p>
          <a:p>
            <a:pPr algn="l">
              <a:defRPr sz="1700" b="0" i="1">
                <a:solidFill>
                  <a:srgbClr val="1C2D3F"/>
                </a:solidFill>
                <a:latin typeface="Aptos"/>
              </a:defRPr>
            </a:pPr>
            <a:r>
              <a:rPr dirty="0"/>
              <a:t>per </a:t>
            </a:r>
            <a:r>
              <a:rPr dirty="0" err="1"/>
              <a:t>concorrere</a:t>
            </a:r>
            <a:r>
              <a:rPr dirty="0"/>
              <a:t> al </a:t>
            </a:r>
            <a:r>
              <a:rPr dirty="0" err="1"/>
              <a:t>comune</a:t>
            </a:r>
            <a:r>
              <a:rPr dirty="0"/>
              <a:t> </a:t>
            </a:r>
            <a:r>
              <a:rPr dirty="0" err="1"/>
              <a:t>obiettivo</a:t>
            </a:r>
            <a:r>
              <a:rPr dirty="0"/>
              <a:t> di </a:t>
            </a:r>
            <a:r>
              <a:rPr dirty="0" err="1"/>
              <a:t>realizzare</a:t>
            </a:r>
            <a:r>
              <a:rPr dirty="0"/>
              <a:t> </a:t>
            </a:r>
            <a:r>
              <a:rPr dirty="0" err="1"/>
              <a:t>l’interesse</a:t>
            </a:r>
            <a:r>
              <a:rPr dirty="0"/>
              <a:t> </a:t>
            </a:r>
            <a:r>
              <a:rPr dirty="0" err="1"/>
              <a:t>della</a:t>
            </a:r>
            <a:r>
              <a:rPr dirty="0"/>
              <a:t> </a:t>
            </a:r>
            <a:r>
              <a:rPr dirty="0" err="1"/>
              <a:t>collettività</a:t>
            </a:r>
            <a:r>
              <a:rPr dirty="0"/>
              <a:t>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32520" y="2331720"/>
            <a:ext cx="2240280" cy="210312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r">
              <a:defRPr sz="1000" b="0" i="0">
                <a:solidFill>
                  <a:srgbClr val="5C6974"/>
                </a:solidFill>
                <a:latin typeface="Aptos"/>
              </a:defRPr>
            </a:pPr>
            <a:r>
              <a:t>Faccioli, 2000, p. 43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2999232"/>
            <a:ext cx="4114800" cy="32004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800" b="1" i="0">
                <a:solidFill>
                  <a:srgbClr val="1C2D3F"/>
                </a:solidFill>
                <a:latin typeface="Aptos"/>
              </a:defRPr>
            </a:pPr>
            <a:r>
              <a:t>Caratteristiche principali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429000"/>
            <a:ext cx="5120640" cy="2148840"/>
          </a:xfrm>
          <a:prstGeom prst="rect">
            <a:avLst/>
          </a:prstGeom>
          <a:noFill/>
        </p:spPr>
        <p:txBody>
          <a:bodyPr wrap="square" lIns="73152" tIns="36576" rIns="36576" bIns="18288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  <a:defRPr sz="1800" b="0">
                <a:solidFill>
                  <a:srgbClr val="23272B"/>
                </a:solidFill>
                <a:latin typeface="Aptos"/>
              </a:defRPr>
            </a:pPr>
            <a:r>
              <a:t>• Contesto relazionale e dialogico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800" b="0">
                <a:solidFill>
                  <a:srgbClr val="23272B"/>
                </a:solidFill>
                <a:latin typeface="Aptos"/>
              </a:defRPr>
            </a:pPr>
            <a:r>
              <a:t>• Attori diversi per competenze e responsabilità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800" b="0">
                <a:solidFill>
                  <a:srgbClr val="23272B"/>
                </a:solidFill>
                <a:latin typeface="Aptos"/>
              </a:defRPr>
            </a:pPr>
            <a:r>
              <a:t>• Bene comune e interesse collettivo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44768" y="3429000"/>
            <a:ext cx="5212080" cy="2148840"/>
          </a:xfrm>
          <a:prstGeom prst="rect">
            <a:avLst/>
          </a:prstGeom>
          <a:noFill/>
        </p:spPr>
        <p:txBody>
          <a:bodyPr wrap="square" lIns="73152" tIns="36576" rIns="36576" bIns="18288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  <a:defRPr sz="1800" b="0">
                <a:solidFill>
                  <a:srgbClr val="23272B"/>
                </a:solidFill>
                <a:latin typeface="Aptos"/>
              </a:defRPr>
            </a:pPr>
            <a:r>
              <a:t>• Scambio, interazione e confronto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800" b="0">
                <a:solidFill>
                  <a:srgbClr val="23272B"/>
                </a:solidFill>
                <a:latin typeface="Aptos"/>
              </a:defRPr>
            </a:pPr>
            <a:r>
              <a:t>• Valorizzazione della sfera pubblica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800" b="0">
                <a:solidFill>
                  <a:srgbClr val="23272B"/>
                </a:solidFill>
                <a:latin typeface="Aptos"/>
              </a:defRPr>
            </a:pPr>
            <a:r>
              <a:t>• Competizione, ma anche cooperazione verso fini comuni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642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C2D3F"/>
                </a:solidFill>
                <a:latin typeface="Aptos"/>
              </a:defRPr>
            </a:pPr>
            <a:r>
              <a:t>Nell’interesse della collettività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A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56248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974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170432"/>
            <a:ext cx="10652760" cy="1143000"/>
          </a:xfrm>
          <a:prstGeom prst="roundRect">
            <a:avLst/>
          </a:prstGeom>
          <a:solidFill>
            <a:srgbClr val="F7F9FA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604809" y="1417320"/>
            <a:ext cx="8915325" cy="701731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800" b="0" i="1">
                <a:solidFill>
                  <a:srgbClr val="1C2D3F"/>
                </a:solidFill>
                <a:latin typeface="Aptos"/>
              </a:defRPr>
            </a:pPr>
            <a:r>
              <a:rPr dirty="0"/>
              <a:t>La </a:t>
            </a:r>
            <a:r>
              <a:rPr dirty="0" err="1"/>
              <a:t>comunicazione</a:t>
            </a:r>
            <a:r>
              <a:rPr dirty="0"/>
              <a:t> </a:t>
            </a:r>
            <a:r>
              <a:rPr dirty="0" err="1"/>
              <a:t>pubblica</a:t>
            </a:r>
            <a:r>
              <a:rPr dirty="0"/>
              <a:t> </a:t>
            </a:r>
            <a:r>
              <a:rPr dirty="0" err="1"/>
              <a:t>riguarda</a:t>
            </a:r>
            <a:r>
              <a:rPr dirty="0"/>
              <a:t> </a:t>
            </a:r>
            <a:r>
              <a:rPr dirty="0" err="1"/>
              <a:t>tematiche</a:t>
            </a:r>
            <a:r>
              <a:rPr dirty="0"/>
              <a:t>, </a:t>
            </a:r>
            <a:r>
              <a:rPr dirty="0" err="1"/>
              <a:t>servizi</a:t>
            </a:r>
            <a:r>
              <a:rPr dirty="0"/>
              <a:t> e </a:t>
            </a:r>
            <a:r>
              <a:rPr dirty="0" err="1"/>
              <a:t>attività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interessano</a:t>
            </a:r>
            <a:r>
              <a:rPr dirty="0"/>
              <a:t> la </a:t>
            </a:r>
            <a:r>
              <a:rPr dirty="0" err="1"/>
              <a:t>collettività</a:t>
            </a:r>
            <a:r>
              <a:rPr dirty="0"/>
              <a:t>:</a:t>
            </a:r>
            <a:endParaRPr lang="it-IT" dirty="0"/>
          </a:p>
          <a:p>
            <a:pPr algn="ctr">
              <a:defRPr sz="1800" b="0" i="1">
                <a:solidFill>
                  <a:srgbClr val="1C2D3F"/>
                </a:solidFill>
                <a:latin typeface="Aptos"/>
              </a:defRPr>
            </a:pPr>
            <a:r>
              <a:rPr dirty="0" err="1"/>
              <a:t>sono</a:t>
            </a:r>
            <a:r>
              <a:rPr dirty="0"/>
              <a:t> di </a:t>
            </a:r>
            <a:r>
              <a:rPr dirty="0" err="1"/>
              <a:t>pubblica</a:t>
            </a:r>
            <a:r>
              <a:rPr dirty="0"/>
              <a:t> </a:t>
            </a:r>
            <a:r>
              <a:rPr dirty="0" err="1"/>
              <a:t>utilità</a:t>
            </a:r>
            <a:r>
              <a:rPr dirty="0"/>
              <a:t> e non di interesse «</a:t>
            </a:r>
            <a:r>
              <a:rPr dirty="0" err="1"/>
              <a:t>particolaristico</a:t>
            </a:r>
            <a:r>
              <a:rPr dirty="0"/>
              <a:t>».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15400" y="1993392"/>
            <a:ext cx="1920240" cy="18288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r">
              <a:defRPr sz="1000" b="0" i="0">
                <a:solidFill>
                  <a:srgbClr val="5C6974"/>
                </a:solidFill>
                <a:latin typeface="Aptos"/>
              </a:defRPr>
            </a:pPr>
            <a:r>
              <a:t>Rolando, 1995; 2004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" y="2880360"/>
            <a:ext cx="3401568" cy="2331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1124712" y="3182112"/>
            <a:ext cx="2761488" cy="347472"/>
          </a:xfrm>
          <a:prstGeom prst="round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24712" y="3195828"/>
            <a:ext cx="2761488" cy="256032"/>
          </a:xfrm>
          <a:prstGeom prst="rect">
            <a:avLst/>
          </a:prstGeom>
          <a:noFill/>
        </p:spPr>
        <p:txBody>
          <a:bodyPr wrap="none" lIns="73152" tIns="73152" rIns="73152" bIns="73152" anchor="ctr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INTERESSE GENERALE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90792" y="3882806"/>
            <a:ext cx="2229328" cy="701731"/>
          </a:xfrm>
          <a:prstGeom prst="rect">
            <a:avLst/>
          </a:prstGeom>
          <a:noFill/>
        </p:spPr>
        <p:txBody>
          <a:bodyPr wrap="none" lIns="73152" tIns="73152" rIns="73152" bIns="73152" anchor="ctr">
            <a:spAutoFit/>
          </a:bodyPr>
          <a:lstStyle/>
          <a:p>
            <a:pPr algn="ctr">
              <a:defRPr sz="18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Servizi</a:t>
            </a:r>
            <a:r>
              <a:rPr dirty="0"/>
              <a:t>, </a:t>
            </a:r>
            <a:r>
              <a:rPr dirty="0" err="1"/>
              <a:t>beni</a:t>
            </a:r>
            <a:r>
              <a:rPr dirty="0"/>
              <a:t> </a:t>
            </a:r>
            <a:r>
              <a:rPr dirty="0" err="1"/>
              <a:t>comuni</a:t>
            </a:r>
            <a:r>
              <a:rPr dirty="0"/>
              <a:t> e</a:t>
            </a:r>
            <a:endParaRPr lang="it-IT" dirty="0"/>
          </a:p>
          <a:p>
            <a:pPr algn="ctr">
              <a:defRPr sz="18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politiche</a:t>
            </a:r>
            <a:r>
              <a:rPr dirty="0"/>
              <a:t> </a:t>
            </a:r>
            <a:r>
              <a:rPr dirty="0" err="1"/>
              <a:t>pubbliche</a:t>
            </a:r>
            <a:endParaRPr dirty="0"/>
          </a:p>
        </p:txBody>
      </p:sp>
      <p:sp>
        <p:nvSpPr>
          <p:cNvPr id="13" name="Rounded Rectangle 12"/>
          <p:cNvSpPr/>
          <p:nvPr/>
        </p:nvSpPr>
        <p:spPr>
          <a:xfrm>
            <a:off x="4507992" y="2880360"/>
            <a:ext cx="3401568" cy="2331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A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4828031" y="3182112"/>
            <a:ext cx="2761488" cy="347472"/>
          </a:xfrm>
          <a:prstGeom prst="roundRect">
            <a:avLst/>
          </a:prstGeom>
          <a:solidFill>
            <a:srgbClr val="DDA7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828031" y="3195828"/>
            <a:ext cx="2761488" cy="256032"/>
          </a:xfrm>
          <a:prstGeom prst="rect">
            <a:avLst/>
          </a:prstGeom>
          <a:noFill/>
        </p:spPr>
        <p:txBody>
          <a:bodyPr wrap="none" lIns="73152" tIns="73152" rIns="73152" bIns="73152" anchor="ctr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NON AUTORIFERENZIALE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98894" y="3882806"/>
            <a:ext cx="2419765" cy="701731"/>
          </a:xfrm>
          <a:prstGeom prst="rect">
            <a:avLst/>
          </a:prstGeom>
          <a:noFill/>
        </p:spPr>
        <p:txBody>
          <a:bodyPr wrap="none" lIns="73152" tIns="73152" rIns="73152" bIns="73152" anchor="ctr">
            <a:spAutoFit/>
          </a:bodyPr>
          <a:lstStyle/>
          <a:p>
            <a:pPr algn="ctr">
              <a:defRPr sz="1800" b="1" i="0">
                <a:solidFill>
                  <a:srgbClr val="1C2D3F"/>
                </a:solidFill>
                <a:latin typeface="Aptos"/>
              </a:defRPr>
            </a:pPr>
            <a:r>
              <a:rPr dirty="0"/>
              <a:t>Non </a:t>
            </a:r>
            <a:r>
              <a:rPr dirty="0" err="1"/>
              <a:t>promuove</a:t>
            </a:r>
            <a:r>
              <a:rPr dirty="0"/>
              <a:t> </a:t>
            </a:r>
            <a:r>
              <a:rPr dirty="0" err="1"/>
              <a:t>soltanto</a:t>
            </a:r>
            <a:endParaRPr lang="it-IT" dirty="0"/>
          </a:p>
          <a:p>
            <a:pPr algn="ctr">
              <a:defRPr sz="18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interessi</a:t>
            </a:r>
            <a:r>
              <a:rPr dirty="0"/>
              <a:t> di </a:t>
            </a:r>
            <a:r>
              <a:rPr dirty="0" err="1"/>
              <a:t>parte</a:t>
            </a:r>
            <a:endParaRPr dirty="0"/>
          </a:p>
        </p:txBody>
      </p:sp>
      <p:sp>
        <p:nvSpPr>
          <p:cNvPr id="17" name="Rounded Rectangle 16"/>
          <p:cNvSpPr/>
          <p:nvPr/>
        </p:nvSpPr>
        <p:spPr>
          <a:xfrm>
            <a:off x="8211312" y="2880360"/>
            <a:ext cx="3401568" cy="2331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468F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8531352" y="3182112"/>
            <a:ext cx="2761488" cy="347472"/>
          </a:xfrm>
          <a:prstGeom prst="roundRect">
            <a:avLst/>
          </a:prstGeom>
          <a:solidFill>
            <a:srgbClr val="468F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531352" y="3195828"/>
            <a:ext cx="2761488" cy="256032"/>
          </a:xfrm>
          <a:prstGeom prst="rect">
            <a:avLst/>
          </a:prstGeom>
          <a:noFill/>
        </p:spPr>
        <p:txBody>
          <a:bodyPr wrap="none" lIns="73152" tIns="73152" rIns="73152" bIns="73152" anchor="ctr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PUBBLICA UTILITÀ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1153" y="3882806"/>
            <a:ext cx="3381887" cy="701731"/>
          </a:xfrm>
          <a:prstGeom prst="rect">
            <a:avLst/>
          </a:prstGeom>
          <a:noFill/>
        </p:spPr>
        <p:txBody>
          <a:bodyPr wrap="none" lIns="73152" tIns="73152" rIns="73152" bIns="73152" anchor="ctr">
            <a:spAutoFit/>
          </a:bodyPr>
          <a:lstStyle/>
          <a:p>
            <a:pPr algn="ctr">
              <a:defRPr sz="18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Rende</a:t>
            </a:r>
            <a:r>
              <a:rPr dirty="0"/>
              <a:t> </a:t>
            </a:r>
            <a:r>
              <a:rPr dirty="0" err="1"/>
              <a:t>informazioni</a:t>
            </a:r>
            <a:r>
              <a:rPr dirty="0"/>
              <a:t> e </a:t>
            </a:r>
            <a:r>
              <a:rPr dirty="0" err="1"/>
              <a:t>opportunità</a:t>
            </a:r>
            <a:endParaRPr lang="it-IT" dirty="0"/>
          </a:p>
          <a:p>
            <a:pPr algn="ctr">
              <a:defRPr sz="18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concretamente</a:t>
            </a:r>
            <a:r>
              <a:rPr dirty="0"/>
              <a:t> </a:t>
            </a:r>
            <a:r>
              <a:rPr dirty="0" err="1"/>
              <a:t>fruibili</a:t>
            </a:r>
            <a:endParaRPr dirty="0"/>
          </a:p>
        </p:txBody>
      </p:sp>
      <p:sp>
        <p:nvSpPr>
          <p:cNvPr id="21" name="TextBox 20"/>
          <p:cNvSpPr txBox="1"/>
          <p:nvPr/>
        </p:nvSpPr>
        <p:spPr>
          <a:xfrm>
            <a:off x="1097280" y="5696712"/>
            <a:ext cx="9875520" cy="438912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700" b="1" i="0">
                <a:solidFill>
                  <a:srgbClr val="00708C"/>
                </a:solidFill>
                <a:latin typeface="Aptos"/>
              </a:defRPr>
            </a:pPr>
            <a:r>
              <a:t>La comunicazione pubblica è radicata in una cultura della trasparenza e del servizio.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642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C2D3F"/>
                </a:solidFill>
                <a:latin typeface="Aptos"/>
              </a:defRPr>
            </a:pPr>
            <a:r>
              <a:t>Chi comunica per l’interesse collettivo?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A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56248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974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" y="1024128"/>
            <a:ext cx="7680960" cy="36576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800" b="0" i="0">
                <a:solidFill>
                  <a:srgbClr val="5C6974"/>
                </a:solidFill>
                <a:latin typeface="Aptos"/>
              </a:defRPr>
            </a:pPr>
            <a:r>
              <a:t>La comunicazione pubblica allargata coinvolge una pluralità di attori.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600200"/>
            <a:ext cx="5212080" cy="1572768"/>
          </a:xfrm>
          <a:prstGeom prst="roundRect">
            <a:avLst/>
          </a:prstGeom>
          <a:solidFill>
            <a:srgbClr val="EEF7F9"/>
          </a:solidFill>
          <a:ln w="12700"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33271" y="1810512"/>
            <a:ext cx="4709160" cy="27432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600" b="1" i="0">
                <a:solidFill>
                  <a:srgbClr val="00708C"/>
                </a:solidFill>
                <a:latin typeface="Aptos"/>
              </a:defRPr>
            </a:pPr>
            <a:r>
              <a:t>PUBBLICHE AMMINISTRAZIONI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3271" y="2267712"/>
            <a:ext cx="4709160" cy="621792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600" b="0" i="0">
                <a:solidFill>
                  <a:srgbClr val="23272B"/>
                </a:solidFill>
                <a:latin typeface="Aptos"/>
              </a:defRPr>
            </a:pPr>
            <a:r>
              <a:t>Stato, enti territoriali, amministrazioni e servizi pubblici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55079" y="1600200"/>
            <a:ext cx="5212080" cy="1572768"/>
          </a:xfrm>
          <a:prstGeom prst="roundRect">
            <a:avLst/>
          </a:prstGeom>
          <a:solidFill>
            <a:srgbClr val="F7F9FA"/>
          </a:solidFill>
          <a:ln w="12700">
            <a:solidFill>
              <a:srgbClr val="D2DC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611112" y="1810512"/>
            <a:ext cx="4709160" cy="27432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ISTITUZIONI SEMIPUBBLICHE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11112" y="2267712"/>
            <a:ext cx="4709160" cy="621792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600" b="0" i="0">
                <a:solidFill>
                  <a:srgbClr val="23272B"/>
                </a:solidFill>
                <a:latin typeface="Aptos"/>
              </a:defRPr>
            </a:pPr>
            <a:r>
              <a:t>Partiti, sindacati e associazioni di categoria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3566160"/>
            <a:ext cx="5212080" cy="1572768"/>
          </a:xfrm>
          <a:prstGeom prst="roundRect">
            <a:avLst/>
          </a:prstGeom>
          <a:solidFill>
            <a:srgbClr val="F7F9FA"/>
          </a:solidFill>
          <a:ln w="12700">
            <a:solidFill>
              <a:srgbClr val="D2DC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33271" y="3776472"/>
            <a:ext cx="4709160" cy="27432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NON PROFIT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33271" y="4233672"/>
            <a:ext cx="4709160" cy="621792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600" b="0" i="0">
                <a:solidFill>
                  <a:srgbClr val="23272B"/>
                </a:solidFill>
                <a:latin typeface="Aptos"/>
              </a:defRPr>
            </a:pPr>
            <a:r>
              <a:t>Organizzazioni impegnate su bisogni e temi collettivi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55079" y="3566160"/>
            <a:ext cx="5212080" cy="1572768"/>
          </a:xfrm>
          <a:prstGeom prst="roundRect">
            <a:avLst/>
          </a:prstGeom>
          <a:solidFill>
            <a:srgbClr val="F7F9FA"/>
          </a:solidFill>
          <a:ln w="12700">
            <a:solidFill>
              <a:srgbClr val="D2DC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611112" y="3776472"/>
            <a:ext cx="4709160" cy="27432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IMPRESE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11112" y="4233672"/>
            <a:ext cx="4709160" cy="621792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600" b="0" i="0">
                <a:solidFill>
                  <a:srgbClr val="23272B"/>
                </a:solidFill>
                <a:latin typeface="Aptos"/>
              </a:defRPr>
            </a:pPr>
            <a:r>
              <a:t>CSR e prese di posizione su questioni di rilevanza pubblica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92554" y="5715000"/>
            <a:ext cx="6639253" cy="640175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L’essere</a:t>
            </a:r>
            <a:r>
              <a:rPr dirty="0"/>
              <a:t> “</a:t>
            </a:r>
            <a:r>
              <a:rPr dirty="0" err="1"/>
              <a:t>pubblica</a:t>
            </a:r>
            <a:r>
              <a:rPr dirty="0"/>
              <a:t>” della </a:t>
            </a:r>
            <a:r>
              <a:rPr dirty="0" err="1"/>
              <a:t>comunicazione</a:t>
            </a:r>
            <a:r>
              <a:rPr dirty="0"/>
              <a:t> </a:t>
            </a:r>
            <a:r>
              <a:rPr dirty="0" err="1"/>
              <a:t>dipende</a:t>
            </a:r>
            <a:r>
              <a:rPr dirty="0"/>
              <a:t> </a:t>
            </a:r>
            <a:r>
              <a:rPr dirty="0" err="1"/>
              <a:t>anche</a:t>
            </a:r>
            <a:r>
              <a:rPr dirty="0"/>
              <a:t> </a:t>
            </a:r>
            <a:r>
              <a:rPr dirty="0" err="1"/>
              <a:t>dalla</a:t>
            </a:r>
            <a:r>
              <a:rPr dirty="0"/>
              <a:t> </a:t>
            </a:r>
            <a:r>
              <a:rPr dirty="0" err="1"/>
              <a:t>finalità</a:t>
            </a:r>
            <a:r>
              <a:rPr dirty="0"/>
              <a:t>:</a:t>
            </a:r>
            <a:endParaRPr lang="it-IT" dirty="0"/>
          </a:p>
          <a:p>
            <a:pPr algn="ctr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soddisfare</a:t>
            </a:r>
            <a:r>
              <a:rPr dirty="0"/>
              <a:t> </a:t>
            </a:r>
            <a:r>
              <a:rPr dirty="0" err="1"/>
              <a:t>interessi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riguardano</a:t>
            </a:r>
            <a:r>
              <a:rPr dirty="0"/>
              <a:t> la </a:t>
            </a:r>
            <a:r>
              <a:rPr dirty="0" err="1"/>
              <a:t>generalità</a:t>
            </a:r>
            <a:r>
              <a:rPr dirty="0"/>
              <a:t> </a:t>
            </a:r>
            <a:r>
              <a:rPr dirty="0" err="1"/>
              <a:t>dei</a:t>
            </a:r>
            <a:r>
              <a:rPr dirty="0"/>
              <a:t> </a:t>
            </a:r>
            <a:r>
              <a:rPr dirty="0" err="1"/>
              <a:t>cittadini</a:t>
            </a:r>
            <a:r>
              <a:rPr dirty="0"/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21240" y="6199632"/>
            <a:ext cx="1097280" cy="164592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r">
              <a:defRPr sz="900" b="0" i="0">
                <a:solidFill>
                  <a:srgbClr val="5C6974"/>
                </a:solidFill>
                <a:latin typeface="Aptos"/>
              </a:defRPr>
            </a:pPr>
            <a:r>
              <a:t>Arena, 1995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642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C2D3F"/>
                </a:solidFill>
                <a:latin typeface="Aptos"/>
              </a:defRPr>
            </a:pPr>
            <a:r>
              <a:t>La comunicazione pubblica nelle Pubbliche Amministrazioni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A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56248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974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26229" y="1143000"/>
            <a:ext cx="9800503" cy="794064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2100" b="1" i="0">
                <a:solidFill>
                  <a:srgbClr val="1C2D3F"/>
                </a:solidFill>
                <a:latin typeface="Aptos"/>
              </a:defRPr>
            </a:pPr>
            <a:r>
              <a:rPr dirty="0"/>
              <a:t>Nel </a:t>
            </a:r>
            <a:r>
              <a:rPr dirty="0" err="1"/>
              <a:t>contesto</a:t>
            </a:r>
            <a:r>
              <a:rPr dirty="0"/>
              <a:t> </a:t>
            </a:r>
            <a:r>
              <a:rPr dirty="0" err="1"/>
              <a:t>italiano</a:t>
            </a:r>
            <a:r>
              <a:rPr dirty="0"/>
              <a:t>, “</a:t>
            </a:r>
            <a:r>
              <a:rPr dirty="0" err="1"/>
              <a:t>comunicazione</a:t>
            </a:r>
            <a:r>
              <a:rPr dirty="0"/>
              <a:t> </a:t>
            </a:r>
            <a:r>
              <a:rPr dirty="0" err="1"/>
              <a:t>pubblica</a:t>
            </a:r>
            <a:r>
              <a:rPr dirty="0"/>
              <a:t>” indica </a:t>
            </a:r>
            <a:r>
              <a:rPr dirty="0" err="1"/>
              <a:t>spesso</a:t>
            </a:r>
            <a:endParaRPr lang="it-IT" dirty="0"/>
          </a:p>
          <a:p>
            <a:pPr algn="ctr">
              <a:defRPr sz="2100" b="1" i="0">
                <a:solidFill>
                  <a:srgbClr val="1C2D3F"/>
                </a:solidFill>
                <a:latin typeface="Aptos"/>
              </a:defRPr>
            </a:pPr>
            <a:r>
              <a:rPr dirty="0"/>
              <a:t>la </a:t>
            </a:r>
            <a:r>
              <a:rPr dirty="0" err="1"/>
              <a:t>comunicazione</a:t>
            </a:r>
            <a:r>
              <a:rPr dirty="0"/>
              <a:t> </a:t>
            </a:r>
            <a:r>
              <a:rPr dirty="0" err="1"/>
              <a:t>svolta</a:t>
            </a:r>
            <a:r>
              <a:rPr dirty="0"/>
              <a:t> </a:t>
            </a:r>
            <a:r>
              <a:rPr dirty="0" err="1"/>
              <a:t>dalla</a:t>
            </a:r>
            <a:r>
              <a:rPr dirty="0"/>
              <a:t> </a:t>
            </a:r>
            <a:r>
              <a:rPr dirty="0" err="1"/>
              <a:t>Pubblica</a:t>
            </a:r>
            <a:r>
              <a:rPr dirty="0"/>
              <a:t> </a:t>
            </a:r>
            <a:r>
              <a:rPr dirty="0" err="1"/>
              <a:t>Amministrazione</a:t>
            </a:r>
            <a:r>
              <a:rPr dirty="0"/>
              <a:t> </a:t>
            </a:r>
            <a:r>
              <a:rPr dirty="0" err="1"/>
              <a:t>nelle</a:t>
            </a:r>
            <a:r>
              <a:rPr dirty="0"/>
              <a:t> sue diverse </a:t>
            </a:r>
            <a:r>
              <a:rPr dirty="0" err="1"/>
              <a:t>articolazioni</a:t>
            </a:r>
            <a:r>
              <a:rPr dirty="0"/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51560" y="2240280"/>
            <a:ext cx="10058400" cy="2331720"/>
          </a:xfrm>
          <a:prstGeom prst="roundRect">
            <a:avLst/>
          </a:prstGeom>
          <a:solidFill>
            <a:srgbClr val="EEF7F9"/>
          </a:solidFill>
          <a:ln w="12700"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930585" y="2579561"/>
            <a:ext cx="8300349" cy="1378839"/>
          </a:xfrm>
          <a:prstGeom prst="rect">
            <a:avLst/>
          </a:prstGeom>
          <a:noFill/>
        </p:spPr>
        <p:txBody>
          <a:bodyPr wrap="none" lIns="73152" tIns="73152" rIns="73152" bIns="73152" anchor="ctr">
            <a:spAutoFit/>
          </a:bodyPr>
          <a:lstStyle/>
          <a:p>
            <a:pPr algn="ctr">
              <a:defRPr sz="2000" b="0" i="1">
                <a:solidFill>
                  <a:srgbClr val="1C2D3F"/>
                </a:solidFill>
                <a:latin typeface="Aptos"/>
              </a:defRPr>
            </a:pPr>
            <a:r>
              <a:rPr dirty="0"/>
              <a:t>«La </a:t>
            </a:r>
            <a:r>
              <a:rPr dirty="0" err="1"/>
              <a:t>comunicazione</a:t>
            </a:r>
            <a:r>
              <a:rPr dirty="0"/>
              <a:t> </a:t>
            </a:r>
            <a:r>
              <a:rPr dirty="0" err="1"/>
              <a:t>pubblica</a:t>
            </a:r>
            <a:r>
              <a:rPr dirty="0"/>
              <a:t>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occupa</a:t>
            </a:r>
            <a:r>
              <a:rPr dirty="0"/>
              <a:t> di </a:t>
            </a:r>
            <a:r>
              <a:rPr dirty="0" err="1"/>
              <a:t>attivare</a:t>
            </a:r>
            <a:r>
              <a:rPr dirty="0"/>
              <a:t> la </a:t>
            </a:r>
            <a:r>
              <a:rPr dirty="0" err="1"/>
              <a:t>relazione</a:t>
            </a:r>
            <a:r>
              <a:rPr dirty="0"/>
              <a:t> </a:t>
            </a:r>
            <a:r>
              <a:rPr dirty="0" err="1"/>
              <a:t>tra</a:t>
            </a:r>
            <a:r>
              <a:rPr dirty="0"/>
              <a:t> lo Stato e</a:t>
            </a:r>
            <a:endParaRPr lang="it-IT" dirty="0"/>
          </a:p>
          <a:p>
            <a:pPr algn="ctr">
              <a:defRPr sz="2000" b="0" i="1">
                <a:solidFill>
                  <a:srgbClr val="1C2D3F"/>
                </a:solidFill>
                <a:latin typeface="Aptos"/>
              </a:defRPr>
            </a:pP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cittadini</a:t>
            </a:r>
            <a:r>
              <a:rPr dirty="0"/>
              <a:t> </a:t>
            </a:r>
            <a:r>
              <a:rPr dirty="0" err="1"/>
              <a:t>attraverso</a:t>
            </a:r>
            <a:r>
              <a:rPr lang="it-IT" dirty="0"/>
              <a:t> </a:t>
            </a:r>
            <a:r>
              <a:rPr dirty="0"/>
              <a:t>un </a:t>
            </a:r>
            <a:r>
              <a:rPr dirty="0" err="1"/>
              <a:t>processo</a:t>
            </a:r>
            <a:r>
              <a:rPr dirty="0"/>
              <a:t> di </a:t>
            </a:r>
            <a:r>
              <a:rPr dirty="0" err="1"/>
              <a:t>interazione</a:t>
            </a:r>
            <a:r>
              <a:rPr dirty="0"/>
              <a:t> e </a:t>
            </a:r>
            <a:r>
              <a:rPr dirty="0" err="1"/>
              <a:t>scambio</a:t>
            </a:r>
            <a:r>
              <a:rPr dirty="0"/>
              <a:t>,</a:t>
            </a:r>
            <a:endParaRPr lang="it-IT" dirty="0"/>
          </a:p>
          <a:p>
            <a:pPr algn="ctr">
              <a:defRPr sz="2000" b="0" i="1">
                <a:solidFill>
                  <a:srgbClr val="1C2D3F"/>
                </a:solidFill>
                <a:latin typeface="Aptos"/>
              </a:defRPr>
            </a:pPr>
            <a:r>
              <a:rPr dirty="0" err="1"/>
              <a:t>prevedendo</a:t>
            </a:r>
            <a:r>
              <a:rPr dirty="0"/>
              <a:t> </a:t>
            </a:r>
            <a:r>
              <a:rPr dirty="0" err="1"/>
              <a:t>l’ascolto</a:t>
            </a:r>
            <a:r>
              <a:rPr dirty="0"/>
              <a:t> e</a:t>
            </a:r>
            <a:r>
              <a:rPr lang="it-IT" dirty="0"/>
              <a:t> </a:t>
            </a:r>
            <a:r>
              <a:rPr dirty="0"/>
              <a:t>la </a:t>
            </a:r>
            <a:r>
              <a:rPr dirty="0" err="1"/>
              <a:t>partecipazione</a:t>
            </a:r>
            <a:endParaRPr lang="it-IT" dirty="0"/>
          </a:p>
          <a:p>
            <a:pPr algn="ctr">
              <a:defRPr sz="2000" b="0" i="1">
                <a:solidFill>
                  <a:srgbClr val="1C2D3F"/>
                </a:solidFill>
                <a:latin typeface="Aptos"/>
              </a:defRPr>
            </a:pPr>
            <a:r>
              <a:rPr dirty="0"/>
              <a:t>alle </a:t>
            </a:r>
            <a:r>
              <a:rPr dirty="0" err="1"/>
              <a:t>scelte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orientano</a:t>
            </a:r>
            <a:r>
              <a:rPr dirty="0"/>
              <a:t> le </a:t>
            </a:r>
            <a:r>
              <a:rPr dirty="0" err="1"/>
              <a:t>politiche</a:t>
            </a:r>
            <a:r>
              <a:rPr dirty="0"/>
              <a:t> </a:t>
            </a:r>
            <a:r>
              <a:rPr dirty="0" err="1"/>
              <a:t>pubbliche</a:t>
            </a:r>
            <a:r>
              <a:rPr dirty="0"/>
              <a:t>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41080" y="4160520"/>
            <a:ext cx="1965960" cy="20116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r">
              <a:defRPr sz="1100" b="0" i="0">
                <a:solidFill>
                  <a:srgbClr val="5C6974"/>
                </a:solidFill>
                <a:latin typeface="Aptos"/>
              </a:defRPr>
            </a:pPr>
            <a:r>
              <a:t>Franca Faccioli, 2000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828800" y="5074920"/>
            <a:ext cx="2423160" cy="347472"/>
          </a:xfrm>
          <a:prstGeom prst="round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828800" y="5088636"/>
            <a:ext cx="2423160" cy="256032"/>
          </a:xfrm>
          <a:prstGeom prst="rect">
            <a:avLst/>
          </a:prstGeom>
          <a:noFill/>
        </p:spPr>
        <p:txBody>
          <a:bodyPr wrap="none" lIns="73152" tIns="73152" rIns="73152" bIns="73152" anchor="ctr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RELAZIONE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800600" y="5074920"/>
            <a:ext cx="2423160" cy="347472"/>
          </a:xfrm>
          <a:prstGeom prst="roundRect">
            <a:avLst/>
          </a:prstGeom>
          <a:solidFill>
            <a:srgbClr val="0070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800600" y="5088636"/>
            <a:ext cx="2423160" cy="256032"/>
          </a:xfrm>
          <a:prstGeom prst="rect">
            <a:avLst/>
          </a:prstGeom>
          <a:noFill/>
        </p:spPr>
        <p:txBody>
          <a:bodyPr wrap="none" lIns="73152" tIns="73152" rIns="73152" bIns="73152" anchor="ctr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ASCOLTO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0" y="5074920"/>
            <a:ext cx="2423160" cy="347472"/>
          </a:xfrm>
          <a:prstGeom prst="roundRect">
            <a:avLst/>
          </a:prstGeom>
          <a:solidFill>
            <a:srgbClr val="1C2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772400" y="5088636"/>
            <a:ext cx="2423160" cy="256032"/>
          </a:xfrm>
          <a:prstGeom prst="rect">
            <a:avLst/>
          </a:prstGeom>
          <a:noFill/>
        </p:spPr>
        <p:txBody>
          <a:bodyPr wrap="none" lIns="73152" tIns="73152" rIns="73152" bIns="73152" anchor="ctr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PARTECIPAZIONE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642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C2D3F"/>
                </a:solidFill>
                <a:latin typeface="Aptos"/>
              </a:defRPr>
            </a:pPr>
            <a:r>
              <a:t>Di quale comunicazione parliamo?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786384"/>
            <a:ext cx="10789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5C6974"/>
                </a:solidFill>
                <a:latin typeface="Aptos"/>
              </a:defRPr>
            </a:pPr>
            <a:r>
              <a:t>Distinzioni operative iniziali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A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109960" y="6556248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974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1234440"/>
            <a:ext cx="530352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362456"/>
            <a:ext cx="2148840" cy="50292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400" b="1" i="0">
                <a:solidFill>
                  <a:srgbClr val="00708C"/>
                </a:solidFill>
                <a:latin typeface="Aptos"/>
              </a:defRPr>
            </a:pPr>
            <a:r>
              <a:t>COMUNICAZIONE PUBBLICA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04409" y="1417320"/>
            <a:ext cx="1594539" cy="60939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500" b="0" i="0">
                <a:solidFill>
                  <a:srgbClr val="23272B"/>
                </a:solidFill>
                <a:latin typeface="Aptos"/>
              </a:defRPr>
            </a:pPr>
            <a:r>
              <a:rPr dirty="0" err="1"/>
              <a:t>Temi</a:t>
            </a:r>
            <a:r>
              <a:rPr dirty="0"/>
              <a:t> e </a:t>
            </a:r>
            <a:r>
              <a:rPr dirty="0" err="1"/>
              <a:t>interessi</a:t>
            </a:r>
            <a:r>
              <a:rPr dirty="0"/>
              <a:t> di</a:t>
            </a:r>
            <a:endParaRPr lang="it-IT" dirty="0"/>
          </a:p>
          <a:p>
            <a:pPr algn="l">
              <a:defRPr sz="1500" b="0" i="0">
                <a:solidFill>
                  <a:srgbClr val="23272B"/>
                </a:solidFill>
                <a:latin typeface="Aptos"/>
              </a:defRPr>
            </a:pPr>
            <a:r>
              <a:rPr dirty="0" err="1"/>
              <a:t>rilevanza</a:t>
            </a:r>
            <a:r>
              <a:rPr dirty="0"/>
              <a:t> </a:t>
            </a:r>
            <a:r>
              <a:rPr dirty="0" err="1"/>
              <a:t>collettiva</a:t>
            </a:r>
            <a:endParaRPr dirty="0"/>
          </a:p>
        </p:txBody>
      </p:sp>
      <p:sp>
        <p:nvSpPr>
          <p:cNvPr id="10" name="Rounded Rectangle 9"/>
          <p:cNvSpPr/>
          <p:nvPr/>
        </p:nvSpPr>
        <p:spPr>
          <a:xfrm>
            <a:off x="6364224" y="1234440"/>
            <a:ext cx="530352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65392" y="1362456"/>
            <a:ext cx="2148840" cy="50292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400" b="1" i="0">
                <a:solidFill>
                  <a:srgbClr val="00708C"/>
                </a:solidFill>
                <a:latin typeface="Aptos"/>
              </a:defRPr>
            </a:pPr>
            <a:r>
              <a:t>ISTITUZIONALE PUBBLICA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95944" y="1399032"/>
            <a:ext cx="2173352" cy="60939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500" b="0" i="0">
                <a:solidFill>
                  <a:srgbClr val="23272B"/>
                </a:solidFill>
                <a:latin typeface="Aptos"/>
              </a:defRPr>
            </a:pPr>
            <a:r>
              <a:rPr dirty="0" err="1"/>
              <a:t>Funzioni</a:t>
            </a:r>
            <a:r>
              <a:rPr dirty="0"/>
              <a:t> </a:t>
            </a:r>
            <a:r>
              <a:rPr dirty="0" err="1"/>
              <a:t>delle</a:t>
            </a:r>
            <a:r>
              <a:rPr dirty="0"/>
              <a:t> </a:t>
            </a:r>
            <a:r>
              <a:rPr dirty="0" err="1"/>
              <a:t>istituzioni</a:t>
            </a:r>
            <a:r>
              <a:rPr dirty="0"/>
              <a:t> e</a:t>
            </a:r>
            <a:endParaRPr lang="it-IT" dirty="0"/>
          </a:p>
          <a:p>
            <a:pPr algn="l">
              <a:defRPr sz="1500" b="0" i="0">
                <a:solidFill>
                  <a:srgbClr val="23272B"/>
                </a:solidFill>
                <a:latin typeface="Aptos"/>
              </a:defRPr>
            </a:pPr>
            <a:r>
              <a:rPr dirty="0" err="1"/>
              <a:t>relazioni</a:t>
            </a:r>
            <a:r>
              <a:rPr dirty="0"/>
              <a:t> con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cittadini</a:t>
            </a:r>
            <a:endParaRPr dirty="0"/>
          </a:p>
        </p:txBody>
      </p:sp>
      <p:sp>
        <p:nvSpPr>
          <p:cNvPr id="13" name="Rounded Rectangle 12"/>
          <p:cNvSpPr/>
          <p:nvPr/>
        </p:nvSpPr>
        <p:spPr>
          <a:xfrm>
            <a:off x="713232" y="2807208"/>
            <a:ext cx="530352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4400" y="2935224"/>
            <a:ext cx="2148840" cy="50292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400" b="1" i="0">
                <a:solidFill>
                  <a:srgbClr val="1C2D3F"/>
                </a:solidFill>
                <a:latin typeface="Aptos"/>
              </a:defRPr>
            </a:pPr>
            <a:r>
              <a:t>AMMINISTRATIVA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44952" y="2971800"/>
            <a:ext cx="2697480" cy="59436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500" b="0" i="0">
                <a:solidFill>
                  <a:srgbClr val="23272B"/>
                </a:solidFill>
                <a:latin typeface="Aptos"/>
              </a:defRPr>
            </a:pPr>
            <a:r>
              <a:t>Servizi, procedimenti, diritti e doveri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64224" y="2807208"/>
            <a:ext cx="530352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565392" y="2935224"/>
            <a:ext cx="2148840" cy="50292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400" b="1" i="0">
                <a:solidFill>
                  <a:srgbClr val="1C2D3F"/>
                </a:solidFill>
                <a:latin typeface="Aptos"/>
              </a:defRPr>
            </a:pPr>
            <a:r>
              <a:t>GOVERNATIVA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95944" y="2971800"/>
            <a:ext cx="2572692" cy="60939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500" b="0" i="0">
                <a:solidFill>
                  <a:srgbClr val="23272B"/>
                </a:solidFill>
                <a:latin typeface="Aptos"/>
              </a:defRPr>
            </a:pPr>
            <a:r>
              <a:rPr dirty="0" err="1"/>
              <a:t>Indirizzi</a:t>
            </a:r>
            <a:r>
              <a:rPr dirty="0"/>
              <a:t>, </a:t>
            </a:r>
            <a:r>
              <a:rPr dirty="0" err="1"/>
              <a:t>decisioni</a:t>
            </a:r>
            <a:r>
              <a:rPr dirty="0"/>
              <a:t> e</a:t>
            </a:r>
            <a:endParaRPr lang="it-IT" dirty="0"/>
          </a:p>
          <a:p>
            <a:pPr algn="l">
              <a:defRPr sz="1500" b="0" i="0">
                <a:solidFill>
                  <a:srgbClr val="23272B"/>
                </a:solidFill>
                <a:latin typeface="Aptos"/>
              </a:defRPr>
            </a:pPr>
            <a:r>
              <a:rPr dirty="0" err="1"/>
              <a:t>politiche</a:t>
            </a:r>
            <a:r>
              <a:rPr dirty="0"/>
              <a:t> </a:t>
            </a:r>
            <a:r>
              <a:rPr dirty="0" err="1"/>
              <a:t>dell’azione</a:t>
            </a:r>
            <a:r>
              <a:rPr dirty="0"/>
              <a:t> di </a:t>
            </a:r>
            <a:r>
              <a:rPr dirty="0" err="1"/>
              <a:t>governo</a:t>
            </a:r>
            <a:endParaRPr dirty="0"/>
          </a:p>
        </p:txBody>
      </p:sp>
      <p:sp>
        <p:nvSpPr>
          <p:cNvPr id="19" name="Rounded Rectangle 18"/>
          <p:cNvSpPr/>
          <p:nvPr/>
        </p:nvSpPr>
        <p:spPr>
          <a:xfrm>
            <a:off x="713232" y="4379976"/>
            <a:ext cx="530352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14400" y="4507992"/>
            <a:ext cx="2148840" cy="50292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400" b="1" i="0">
                <a:solidFill>
                  <a:srgbClr val="1C2D3F"/>
                </a:solidFill>
                <a:latin typeface="Aptos"/>
              </a:defRPr>
            </a:pPr>
            <a:r>
              <a:t>POLITICA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44952" y="4544568"/>
            <a:ext cx="2544479" cy="60939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500" b="0" i="0">
                <a:solidFill>
                  <a:srgbClr val="23272B"/>
                </a:solidFill>
                <a:latin typeface="Aptos"/>
              </a:defRPr>
            </a:pPr>
            <a:r>
              <a:rPr dirty="0" err="1"/>
              <a:t>Rappresentanza</a:t>
            </a:r>
            <a:r>
              <a:rPr dirty="0"/>
              <a:t>, </a:t>
            </a:r>
            <a:r>
              <a:rPr dirty="0" err="1"/>
              <a:t>competizione</a:t>
            </a:r>
            <a:endParaRPr lang="it-IT" dirty="0"/>
          </a:p>
          <a:p>
            <a:pPr algn="l">
              <a:defRPr sz="1500" b="0" i="0">
                <a:solidFill>
                  <a:srgbClr val="23272B"/>
                </a:solidFill>
                <a:latin typeface="Aptos"/>
              </a:defRPr>
            </a:pPr>
            <a:r>
              <a:rPr dirty="0"/>
              <a:t>e </a:t>
            </a:r>
            <a:r>
              <a:rPr dirty="0" err="1"/>
              <a:t>consenso</a:t>
            </a:r>
            <a:endParaRPr dirty="0"/>
          </a:p>
        </p:txBody>
      </p:sp>
      <p:sp>
        <p:nvSpPr>
          <p:cNvPr id="22" name="Rounded Rectangle 21"/>
          <p:cNvSpPr/>
          <p:nvPr/>
        </p:nvSpPr>
        <p:spPr>
          <a:xfrm>
            <a:off x="6364224" y="4379976"/>
            <a:ext cx="530352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565392" y="4507992"/>
            <a:ext cx="2148840" cy="50292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400" b="1" i="0">
                <a:solidFill>
                  <a:srgbClr val="1C2D3F"/>
                </a:solidFill>
                <a:latin typeface="Aptos"/>
              </a:defRPr>
            </a:pPr>
            <a:r>
              <a:t>SOCIALE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95944" y="4544568"/>
            <a:ext cx="2777492" cy="60939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500" b="0" i="0">
                <a:solidFill>
                  <a:srgbClr val="23272B"/>
                </a:solidFill>
                <a:latin typeface="Aptos"/>
              </a:defRPr>
            </a:pPr>
            <a:r>
              <a:rPr dirty="0" err="1"/>
              <a:t>Consapevolezza</a:t>
            </a:r>
            <a:r>
              <a:rPr dirty="0"/>
              <a:t> e </a:t>
            </a:r>
            <a:r>
              <a:rPr dirty="0" err="1"/>
              <a:t>comportamenti</a:t>
            </a:r>
            <a:endParaRPr lang="it-IT" dirty="0"/>
          </a:p>
          <a:p>
            <a:pPr algn="l">
              <a:defRPr sz="1500" b="0" i="0">
                <a:solidFill>
                  <a:srgbClr val="23272B"/>
                </a:solidFill>
                <a:latin typeface="Aptos"/>
              </a:defRPr>
            </a:pPr>
            <a:r>
              <a:rPr dirty="0"/>
              <a:t>su </a:t>
            </a:r>
            <a:r>
              <a:rPr dirty="0" err="1"/>
              <a:t>questioni</a:t>
            </a:r>
            <a:r>
              <a:rPr dirty="0"/>
              <a:t> </a:t>
            </a:r>
            <a:r>
              <a:rPr dirty="0" err="1"/>
              <a:t>collettive</a:t>
            </a:r>
            <a:endParaRPr dirty="0"/>
          </a:p>
        </p:txBody>
      </p:sp>
      <p:sp>
        <p:nvSpPr>
          <p:cNvPr id="25" name="TextBox 24"/>
          <p:cNvSpPr txBox="1"/>
          <p:nvPr/>
        </p:nvSpPr>
        <p:spPr>
          <a:xfrm>
            <a:off x="1143000" y="6007608"/>
            <a:ext cx="9875520" cy="32004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500" b="0" i="0">
                <a:solidFill>
                  <a:srgbClr val="5C6974"/>
                </a:solidFill>
                <a:latin typeface="Aptos"/>
              </a:defRPr>
            </a:pPr>
            <a:r>
              <a:t>Nella realtà questi ambiti possono entrare in relazione e, in alcuni casi, sovrapporsi.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642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C2D3F"/>
                </a:solidFill>
                <a:latin typeface="Aptos"/>
              </a:defRPr>
            </a:pPr>
            <a:r>
              <a:t>Come affrontarla: studio, ricerca e pratica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A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56248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974"/>
                </a:solidFill>
                <a:latin typeface="Aptos"/>
              </a:defRPr>
            </a:pPr>
            <a: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097280"/>
            <a:ext cx="3108960" cy="36576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900" b="1" i="0">
                <a:solidFill>
                  <a:srgbClr val="1C2D3F"/>
                </a:solidFill>
                <a:latin typeface="Aptos"/>
              </a:defRPr>
            </a:pPr>
            <a:r>
              <a:t>Principi fondanti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572768"/>
            <a:ext cx="5074920" cy="1489126"/>
          </a:xfrm>
          <a:prstGeom prst="rect">
            <a:avLst/>
          </a:prstGeom>
          <a:noFill/>
        </p:spPr>
        <p:txBody>
          <a:bodyPr wrap="square" lIns="73152" tIns="36576" rIns="36576" bIns="18288">
            <a:spAutoFit/>
          </a:bodyPr>
          <a:lstStyle/>
          <a:p>
            <a:pPr>
              <a:lnSpc>
                <a:spcPct val="105000"/>
              </a:lnSpc>
              <a:spcAft>
                <a:spcPts val="1100"/>
              </a:spcAft>
              <a:defRPr sz="1800" b="0">
                <a:solidFill>
                  <a:srgbClr val="23272B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Cultura</a:t>
            </a:r>
            <a:r>
              <a:rPr dirty="0"/>
              <a:t> del </a:t>
            </a:r>
            <a:r>
              <a:rPr dirty="0" err="1"/>
              <a:t>servizio</a:t>
            </a:r>
            <a:r>
              <a:rPr dirty="0"/>
              <a:t> </a:t>
            </a:r>
            <a:r>
              <a:rPr dirty="0" err="1"/>
              <a:t>pubblico</a:t>
            </a:r>
            <a:endParaRPr dirty="0"/>
          </a:p>
          <a:p>
            <a:pPr>
              <a:lnSpc>
                <a:spcPct val="105000"/>
              </a:lnSpc>
              <a:spcAft>
                <a:spcPts val="1100"/>
              </a:spcAft>
              <a:defRPr sz="1800" b="0">
                <a:solidFill>
                  <a:srgbClr val="23272B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Ruolo</a:t>
            </a:r>
            <a:r>
              <a:rPr dirty="0"/>
              <a:t> </a:t>
            </a:r>
            <a:r>
              <a:rPr dirty="0" err="1"/>
              <a:t>etico</a:t>
            </a:r>
            <a:r>
              <a:rPr dirty="0"/>
              <a:t> del </a:t>
            </a:r>
            <a:r>
              <a:rPr i="1" dirty="0"/>
              <a:t>civil servant</a:t>
            </a:r>
          </a:p>
          <a:p>
            <a:pPr>
              <a:lnSpc>
                <a:spcPct val="105000"/>
              </a:lnSpc>
              <a:spcAft>
                <a:spcPts val="1100"/>
              </a:spcAft>
              <a:defRPr sz="1800" b="0">
                <a:solidFill>
                  <a:srgbClr val="23272B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Comunicazione</a:t>
            </a:r>
            <a:r>
              <a:rPr dirty="0"/>
              <a:t> </a:t>
            </a:r>
            <a:r>
              <a:rPr dirty="0" err="1"/>
              <a:t>istituzionale</a:t>
            </a:r>
            <a:r>
              <a:rPr dirty="0"/>
              <a:t> </a:t>
            </a:r>
            <a:r>
              <a:rPr dirty="0" err="1"/>
              <a:t>guidata</a:t>
            </a:r>
            <a:r>
              <a:rPr dirty="0"/>
              <a:t> </a:t>
            </a:r>
            <a:r>
              <a:rPr dirty="0" err="1"/>
              <a:t>dall’etica</a:t>
            </a:r>
            <a:r>
              <a:rPr dirty="0"/>
              <a:t> </a:t>
            </a:r>
            <a:r>
              <a:rPr dirty="0" err="1"/>
              <a:t>pubblica</a:t>
            </a:r>
            <a:endParaRPr dirty="0"/>
          </a:p>
        </p:txBody>
      </p:sp>
      <p:sp>
        <p:nvSpPr>
          <p:cNvPr id="8" name="Rounded Rectangle 7"/>
          <p:cNvSpPr/>
          <p:nvPr/>
        </p:nvSpPr>
        <p:spPr>
          <a:xfrm>
            <a:off x="6080760" y="1143000"/>
            <a:ext cx="5257800" cy="2926080"/>
          </a:xfrm>
          <a:prstGeom prst="roundRect">
            <a:avLst/>
          </a:prstGeom>
          <a:solidFill>
            <a:srgbClr val="EEF7F9"/>
          </a:solidFill>
          <a:ln w="12700"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28232" y="1444752"/>
            <a:ext cx="4526280" cy="310896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900" b="1" i="0">
                <a:solidFill>
                  <a:srgbClr val="00708C"/>
                </a:solidFill>
                <a:latin typeface="Aptos"/>
              </a:defRPr>
            </a:pPr>
            <a:r>
              <a:t>Una disciplina “in progress”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55664" y="1965960"/>
            <a:ext cx="4480560" cy="27432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Integra saperi diversi: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6520" y="2468880"/>
            <a:ext cx="4480560" cy="105156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700" b="0" i="0">
                <a:solidFill>
                  <a:srgbClr val="23272B"/>
                </a:solidFill>
                <a:latin typeface="Aptos"/>
              </a:defRPr>
            </a:pPr>
            <a:r>
              <a:t>marketing • diritto • sociologia</a:t>
            </a:r>
            <a:br/>
            <a:r>
              <a:t>management pubblico • media studies</a:t>
            </a:r>
            <a:br/>
            <a:r>
              <a:t>relazioni pubbliche • scienze politiche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54651" y="4736592"/>
            <a:ext cx="7760778" cy="794064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2100" b="1" i="0">
                <a:solidFill>
                  <a:srgbClr val="1C2D3F"/>
                </a:solidFill>
                <a:latin typeface="Aptos"/>
              </a:defRPr>
            </a:pPr>
            <a:r>
              <a:rPr dirty="0"/>
              <a:t>La </a:t>
            </a:r>
            <a:r>
              <a:rPr dirty="0" err="1"/>
              <a:t>comunicazione</a:t>
            </a:r>
            <a:r>
              <a:rPr dirty="0"/>
              <a:t> </a:t>
            </a:r>
            <a:r>
              <a:rPr dirty="0" err="1"/>
              <a:t>pubblica</a:t>
            </a:r>
            <a:r>
              <a:rPr dirty="0"/>
              <a:t> è </a:t>
            </a:r>
            <a:r>
              <a:rPr dirty="0" err="1"/>
              <a:t>un’attività</a:t>
            </a:r>
            <a:r>
              <a:rPr dirty="0"/>
              <a:t> </a:t>
            </a:r>
            <a:r>
              <a:rPr dirty="0" err="1"/>
              <a:t>istituzionale</a:t>
            </a:r>
            <a:r>
              <a:rPr dirty="0"/>
              <a:t> </a:t>
            </a:r>
            <a:r>
              <a:rPr dirty="0" err="1"/>
              <a:t>strategica</a:t>
            </a:r>
            <a:r>
              <a:rPr dirty="0"/>
              <a:t>,</a:t>
            </a:r>
            <a:endParaRPr lang="it-IT" dirty="0"/>
          </a:p>
          <a:p>
            <a:pPr algn="ctr">
              <a:defRPr sz="21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orientata</a:t>
            </a:r>
            <a:r>
              <a:rPr dirty="0"/>
              <a:t> al </a:t>
            </a:r>
            <a:r>
              <a:rPr dirty="0" err="1"/>
              <a:t>dialogo</a:t>
            </a:r>
            <a:r>
              <a:rPr dirty="0"/>
              <a:t> con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cittadini</a:t>
            </a:r>
            <a:r>
              <a:rPr dirty="0"/>
              <a:t> e </a:t>
            </a:r>
            <a:r>
              <a:rPr dirty="0" err="1"/>
              <a:t>alla</a:t>
            </a:r>
            <a:r>
              <a:rPr dirty="0"/>
              <a:t> </a:t>
            </a:r>
            <a:r>
              <a:rPr dirty="0" err="1"/>
              <a:t>partecipazione</a:t>
            </a:r>
            <a:r>
              <a:rPr dirty="0"/>
              <a:t> </a:t>
            </a:r>
            <a:r>
              <a:rPr dirty="0" err="1"/>
              <a:t>democratica</a:t>
            </a:r>
            <a:r>
              <a:rPr dirty="0"/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715000"/>
            <a:ext cx="9052560" cy="347472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600" b="1" i="0">
                <a:solidFill>
                  <a:srgbClr val="00708C"/>
                </a:solidFill>
                <a:latin typeface="Aptos"/>
              </a:defRPr>
            </a:pPr>
            <a:r>
              <a:t>Una forte base etica e multidisciplinare collega studio, ricerca e pratica.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642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C2D3F"/>
                </a:solidFill>
                <a:latin typeface="Aptos"/>
              </a:defRPr>
            </a:pPr>
            <a:r>
              <a:t>Focus del corso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A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56248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974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051560"/>
            <a:ext cx="10972800" cy="1417320"/>
          </a:xfrm>
          <a:prstGeom prst="roundRect">
            <a:avLst/>
          </a:prstGeom>
          <a:solidFill>
            <a:srgbClr val="EEF7F9"/>
          </a:solidFill>
          <a:ln w="12700"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335024"/>
            <a:ext cx="3337560" cy="32004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700" b="1" i="0">
                <a:solidFill>
                  <a:srgbClr val="00708C"/>
                </a:solidFill>
                <a:latin typeface="Aptos"/>
              </a:defRPr>
            </a:pPr>
            <a:r>
              <a:t>PUBLIC SECTOR COMMUNICATION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76800" y="1280065"/>
            <a:ext cx="6525768" cy="886397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>
              <a:defRPr sz="1600" b="0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Comunicazione</a:t>
            </a:r>
            <a:r>
              <a:rPr dirty="0"/>
              <a:t> </a:t>
            </a:r>
            <a:r>
              <a:rPr dirty="0" err="1"/>
              <a:t>orientata</a:t>
            </a:r>
            <a:r>
              <a:rPr dirty="0"/>
              <a:t> </a:t>
            </a:r>
            <a:r>
              <a:rPr dirty="0" err="1"/>
              <a:t>agli</a:t>
            </a:r>
            <a:r>
              <a:rPr dirty="0"/>
              <a:t> </a:t>
            </a:r>
            <a:r>
              <a:rPr dirty="0" err="1"/>
              <a:t>obiettivi</a:t>
            </a:r>
            <a:r>
              <a:rPr dirty="0"/>
              <a:t>, dentro e </a:t>
            </a:r>
            <a:r>
              <a:rPr dirty="0" err="1"/>
              <a:t>tra</a:t>
            </a:r>
            <a:endParaRPr lang="it-IT" dirty="0"/>
          </a:p>
          <a:p>
            <a:pPr algn="ctr">
              <a:defRPr sz="1600" b="0" i="0">
                <a:solidFill>
                  <a:srgbClr val="1C2D3F"/>
                </a:solidFill>
                <a:latin typeface="Aptos"/>
              </a:defRPr>
            </a:pPr>
            <a:r>
              <a:rPr dirty="0"/>
              <a:t>le </a:t>
            </a:r>
            <a:r>
              <a:rPr dirty="0" err="1"/>
              <a:t>organizzazioni</a:t>
            </a:r>
            <a:r>
              <a:rPr dirty="0"/>
              <a:t> e </a:t>
            </a:r>
            <a:r>
              <a:rPr dirty="0" err="1"/>
              <a:t>i</a:t>
            </a:r>
            <a:r>
              <a:rPr dirty="0"/>
              <a:t> loro stakeholder,</a:t>
            </a:r>
            <a:r>
              <a:rPr lang="it-IT" dirty="0"/>
              <a:t> </a:t>
            </a:r>
            <a:r>
              <a:rPr dirty="0"/>
              <a:t>per </a:t>
            </a:r>
            <a:r>
              <a:rPr dirty="0" err="1"/>
              <a:t>rendere</a:t>
            </a:r>
            <a:r>
              <a:rPr dirty="0"/>
              <a:t> </a:t>
            </a:r>
            <a:r>
              <a:rPr dirty="0" err="1"/>
              <a:t>possibili</a:t>
            </a:r>
            <a:endParaRPr lang="it-IT" dirty="0"/>
          </a:p>
          <a:p>
            <a:pPr algn="ctr">
              <a:defRPr sz="1600" b="0" i="0">
                <a:solidFill>
                  <a:srgbClr val="1C2D3F"/>
                </a:solidFill>
                <a:latin typeface="Aptos"/>
              </a:defRPr>
            </a:pPr>
            <a:r>
              <a:rPr dirty="0"/>
              <a:t>le </a:t>
            </a:r>
            <a:r>
              <a:rPr dirty="0" err="1"/>
              <a:t>funzioni</a:t>
            </a:r>
            <a:r>
              <a:rPr dirty="0"/>
              <a:t> del </a:t>
            </a:r>
            <a:r>
              <a:rPr dirty="0" err="1"/>
              <a:t>settore</a:t>
            </a:r>
            <a:r>
              <a:rPr dirty="0"/>
              <a:t> </a:t>
            </a:r>
            <a:r>
              <a:rPr dirty="0" err="1"/>
              <a:t>pubblico</a:t>
            </a:r>
            <a:r>
              <a:rPr dirty="0"/>
              <a:t> e </a:t>
            </a:r>
            <a:r>
              <a:rPr dirty="0" err="1"/>
              <a:t>sostenere</a:t>
            </a:r>
            <a:r>
              <a:rPr dirty="0"/>
              <a:t> bene </a:t>
            </a:r>
            <a:r>
              <a:rPr dirty="0" err="1"/>
              <a:t>pubblico</a:t>
            </a:r>
            <a:r>
              <a:rPr dirty="0"/>
              <a:t> e fiducia.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89720" y="2148840"/>
            <a:ext cx="1828800" cy="164592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r">
              <a:defRPr sz="900" b="0" i="0">
                <a:solidFill>
                  <a:srgbClr val="5C6974"/>
                </a:solidFill>
                <a:latin typeface="Aptos"/>
              </a:defRPr>
            </a:pPr>
            <a:r>
              <a:t>Canel &amp; Luoma-aho, 2019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907792"/>
            <a:ext cx="2743200" cy="32004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800" b="1" i="0">
                <a:solidFill>
                  <a:srgbClr val="1C2D3F"/>
                </a:solidFill>
                <a:latin typeface="Aptos"/>
              </a:defRPr>
            </a:pPr>
            <a:r>
              <a:t>Punti cardine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364992"/>
            <a:ext cx="4937760" cy="2057400"/>
          </a:xfrm>
          <a:prstGeom prst="rect">
            <a:avLst/>
          </a:prstGeom>
          <a:noFill/>
        </p:spPr>
        <p:txBody>
          <a:bodyPr wrap="square" lIns="73152" tIns="36576" rIns="36576" bIns="18288">
            <a:spAutoFit/>
          </a:bodyPr>
          <a:lstStyle/>
          <a:p>
            <a:pPr>
              <a:lnSpc>
                <a:spcPct val="105000"/>
              </a:lnSpc>
              <a:spcAft>
                <a:spcPts val="900"/>
              </a:spcAft>
              <a:defRPr sz="1800" b="0">
                <a:solidFill>
                  <a:srgbClr val="23272B"/>
                </a:solidFill>
                <a:latin typeface="Aptos"/>
              </a:defRPr>
            </a:pPr>
            <a:r>
              <a:t>• Obiettivi istituzionali</a:t>
            </a:r>
          </a:p>
          <a:p>
            <a:pPr>
              <a:lnSpc>
                <a:spcPct val="105000"/>
              </a:lnSpc>
              <a:spcAft>
                <a:spcPts val="900"/>
              </a:spcAft>
              <a:defRPr sz="1800" b="0">
                <a:solidFill>
                  <a:srgbClr val="23272B"/>
                </a:solidFill>
                <a:latin typeface="Aptos"/>
              </a:defRPr>
            </a:pPr>
            <a:r>
              <a:t>• Organizzazioni e stakeholder</a:t>
            </a:r>
          </a:p>
          <a:p>
            <a:pPr>
              <a:lnSpc>
                <a:spcPct val="105000"/>
              </a:lnSpc>
              <a:spcAft>
                <a:spcPts val="900"/>
              </a:spcAft>
              <a:defRPr sz="1800" b="0">
                <a:solidFill>
                  <a:srgbClr val="23272B"/>
                </a:solidFill>
                <a:latin typeface="Aptos"/>
              </a:defRPr>
            </a:pPr>
            <a:r>
              <a:t>• Bene pubblico</a:t>
            </a:r>
          </a:p>
          <a:p>
            <a:pPr>
              <a:lnSpc>
                <a:spcPct val="105000"/>
              </a:lnSpc>
              <a:spcAft>
                <a:spcPts val="900"/>
              </a:spcAft>
              <a:defRPr sz="1800" b="0">
                <a:solidFill>
                  <a:srgbClr val="23272B"/>
                </a:solidFill>
                <a:latin typeface="Aptos"/>
              </a:defRPr>
            </a:pPr>
            <a:r>
              <a:t>• Fiducia tra cittadini e autorità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89320" y="2907792"/>
            <a:ext cx="4937760" cy="32004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800" b="1" i="0">
                <a:solidFill>
                  <a:srgbClr val="1C2D3F"/>
                </a:solidFill>
                <a:latin typeface="Aptos"/>
              </a:defRPr>
            </a:pPr>
            <a:r>
              <a:t>Una comunicazione di confine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44768" y="3456432"/>
            <a:ext cx="2331720" cy="1143000"/>
          </a:xfrm>
          <a:prstGeom prst="roundRect">
            <a:avLst/>
          </a:prstGeom>
          <a:solidFill>
            <a:srgbClr val="F7F9FA"/>
          </a:solidFill>
          <a:ln w="12700"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309360" y="3703320"/>
            <a:ext cx="1993392" cy="50292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500" b="1" i="0">
                <a:solidFill>
                  <a:srgbClr val="1C2D3F"/>
                </a:solidFill>
                <a:latin typeface="Aptos"/>
              </a:defRPr>
            </a:pPr>
            <a:r>
              <a:t>COMUNICAZIONE</a:t>
            </a:r>
            <a:br/>
            <a:r>
              <a:t>AMMINISTRATIVA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49640" y="3703320"/>
            <a:ext cx="502920" cy="50292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2800" b="1" i="0">
                <a:solidFill>
                  <a:srgbClr val="00708C"/>
                </a:solidFill>
                <a:latin typeface="Aptos"/>
              </a:defRPr>
            </a:pPr>
            <a:r>
              <a:t>↔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098280" y="3456432"/>
            <a:ext cx="2331720" cy="1143000"/>
          </a:xfrm>
          <a:prstGeom prst="roundRect">
            <a:avLst/>
          </a:prstGeom>
          <a:solidFill>
            <a:srgbClr val="F7F9FA"/>
          </a:solidFill>
          <a:ln w="12700"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262872" y="3703320"/>
            <a:ext cx="1993392" cy="50292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500" b="1" i="0">
                <a:solidFill>
                  <a:srgbClr val="1C2D3F"/>
                </a:solidFill>
                <a:latin typeface="Aptos"/>
              </a:defRPr>
            </a:pPr>
            <a:r>
              <a:t>COMUNICAZIONE</a:t>
            </a:r>
            <a:br/>
            <a:r>
              <a:t>GOVERNATIVA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44768" y="5166360"/>
            <a:ext cx="5257800" cy="54864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600" b="1" i="0">
                <a:solidFill>
                  <a:srgbClr val="00708C"/>
                </a:solidFill>
                <a:latin typeface="Aptos"/>
              </a:defRPr>
            </a:pPr>
            <a:r>
              <a:t>Trasparenza, fiducia e partecipazione costituiscono il filo conduttore del corso.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642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C2D3F"/>
                </a:solidFill>
                <a:latin typeface="Aptos"/>
              </a:defRPr>
            </a:pPr>
            <a:r>
              <a:t>La comunicazione nell’ambiente digitale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A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56248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974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12968" y="1024128"/>
            <a:ext cx="7627023" cy="73250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900" b="1" i="0">
                <a:solidFill>
                  <a:srgbClr val="1C2D3F"/>
                </a:solidFill>
                <a:latin typeface="Aptos"/>
              </a:defRPr>
            </a:pPr>
            <a:r>
              <a:rPr dirty="0"/>
              <a:t>Il digitale non è </a:t>
            </a:r>
            <a:r>
              <a:rPr dirty="0" err="1"/>
              <a:t>soltanto</a:t>
            </a:r>
            <a:r>
              <a:rPr dirty="0"/>
              <a:t> un </a:t>
            </a:r>
            <a:r>
              <a:rPr dirty="0" err="1"/>
              <a:t>insieme</a:t>
            </a:r>
            <a:r>
              <a:rPr dirty="0"/>
              <a:t> di </a:t>
            </a:r>
            <a:r>
              <a:rPr dirty="0" err="1"/>
              <a:t>strumenti</a:t>
            </a:r>
            <a:r>
              <a:rPr dirty="0"/>
              <a:t>: è un </a:t>
            </a:r>
            <a:r>
              <a:rPr dirty="0" err="1"/>
              <a:t>ambiente</a:t>
            </a:r>
            <a:r>
              <a:rPr dirty="0"/>
              <a:t> </a:t>
            </a:r>
            <a:r>
              <a:rPr dirty="0" err="1"/>
              <a:t>nel</a:t>
            </a:r>
            <a:r>
              <a:rPr dirty="0"/>
              <a:t> quale</a:t>
            </a:r>
            <a:endParaRPr lang="it-IT" dirty="0"/>
          </a:p>
          <a:p>
            <a:pPr algn="ctr">
              <a:defRPr sz="19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cambiano</a:t>
            </a:r>
            <a:r>
              <a:rPr dirty="0"/>
              <a:t> le </a:t>
            </a:r>
            <a:r>
              <a:rPr dirty="0" err="1"/>
              <a:t>relazioni</a:t>
            </a:r>
            <a:r>
              <a:rPr dirty="0"/>
              <a:t> </a:t>
            </a:r>
            <a:r>
              <a:rPr dirty="0" err="1"/>
              <a:t>tra</a:t>
            </a:r>
            <a:r>
              <a:rPr dirty="0"/>
              <a:t> </a:t>
            </a:r>
            <a:r>
              <a:rPr dirty="0" err="1"/>
              <a:t>istituzioni</a:t>
            </a:r>
            <a:r>
              <a:rPr dirty="0"/>
              <a:t>, </a:t>
            </a:r>
            <a:r>
              <a:rPr dirty="0" err="1"/>
              <a:t>cittadini</a:t>
            </a:r>
            <a:r>
              <a:rPr dirty="0"/>
              <a:t>, media e </a:t>
            </a:r>
            <a:r>
              <a:rPr dirty="0" err="1"/>
              <a:t>piattaforme</a:t>
            </a:r>
            <a:r>
              <a:rPr dirty="0"/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965960"/>
            <a:ext cx="3493008" cy="1389888"/>
          </a:xfrm>
          <a:prstGeom prst="roundRect">
            <a:avLst/>
          </a:prstGeom>
          <a:solidFill>
            <a:srgbClr val="EEF7F9"/>
          </a:solidFill>
          <a:ln w="12700"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2130552"/>
            <a:ext cx="3108960" cy="237744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400" b="1" i="0">
                <a:solidFill>
                  <a:srgbClr val="00708C"/>
                </a:solidFill>
                <a:latin typeface="Aptos"/>
              </a:defRPr>
            </a:pPr>
            <a:r>
              <a:t>CANALI E LINGUAGGI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532888"/>
            <a:ext cx="3017520" cy="56692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500" b="0" i="0">
                <a:solidFill>
                  <a:srgbClr val="23272B"/>
                </a:solidFill>
                <a:latin typeface="Aptos"/>
              </a:defRPr>
            </a:pPr>
            <a:r>
              <a:t>Moltiplicazione di formati, spazi e pubblici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26280" y="1965960"/>
            <a:ext cx="3493008" cy="1389888"/>
          </a:xfrm>
          <a:prstGeom prst="roundRect">
            <a:avLst/>
          </a:prstGeom>
          <a:solidFill>
            <a:srgbClr val="F7F9FA"/>
          </a:solidFill>
          <a:ln w="12700">
            <a:solidFill>
              <a:srgbClr val="CD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709160" y="2130552"/>
            <a:ext cx="3108960" cy="237744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400" b="1" i="0">
                <a:solidFill>
                  <a:srgbClr val="00708C"/>
                </a:solidFill>
                <a:latin typeface="Aptos"/>
              </a:defRPr>
            </a:pPr>
            <a:r>
              <a:t>VELOCITÀ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0" y="2532888"/>
            <a:ext cx="3017520" cy="56692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500" b="0" i="0">
                <a:solidFill>
                  <a:srgbClr val="23272B"/>
                </a:solidFill>
                <a:latin typeface="Aptos"/>
              </a:defRPr>
            </a:pPr>
            <a:r>
              <a:t>Circolazione più rapida delle informazioni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366760" y="1965960"/>
            <a:ext cx="3493008" cy="1389888"/>
          </a:xfrm>
          <a:prstGeom prst="roundRect">
            <a:avLst/>
          </a:prstGeom>
          <a:solidFill>
            <a:srgbClr val="EEF7F9"/>
          </a:solidFill>
          <a:ln w="12700"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549640" y="2130552"/>
            <a:ext cx="3108960" cy="237744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400" b="1" i="0">
                <a:solidFill>
                  <a:srgbClr val="00708C"/>
                </a:solidFill>
                <a:latin typeface="Aptos"/>
              </a:defRPr>
            </a:pPr>
            <a:r>
              <a:t>INTERAZIONE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46367" y="2532888"/>
            <a:ext cx="2315506" cy="60939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500" b="0" i="0">
                <a:solidFill>
                  <a:srgbClr val="23272B"/>
                </a:solidFill>
                <a:latin typeface="Aptos"/>
              </a:defRPr>
            </a:pPr>
            <a:r>
              <a:rPr dirty="0" err="1"/>
              <a:t>Ascolto</a:t>
            </a:r>
            <a:r>
              <a:rPr dirty="0"/>
              <a:t>, </a:t>
            </a:r>
            <a:r>
              <a:rPr dirty="0" err="1"/>
              <a:t>risposta</a:t>
            </a:r>
            <a:r>
              <a:rPr dirty="0"/>
              <a:t> e</a:t>
            </a:r>
            <a:endParaRPr lang="it-IT" dirty="0"/>
          </a:p>
          <a:p>
            <a:pPr algn="ctr">
              <a:defRPr sz="1500" b="0" i="0">
                <a:solidFill>
                  <a:srgbClr val="23272B"/>
                </a:solidFill>
                <a:latin typeface="Aptos"/>
              </a:defRPr>
            </a:pPr>
            <a:r>
              <a:rPr dirty="0" err="1"/>
              <a:t>visibilità</a:t>
            </a:r>
            <a:r>
              <a:rPr dirty="0"/>
              <a:t> </a:t>
            </a:r>
            <a:r>
              <a:rPr dirty="0" err="1"/>
              <a:t>delle</a:t>
            </a:r>
            <a:r>
              <a:rPr dirty="0"/>
              <a:t> </a:t>
            </a:r>
            <a:r>
              <a:rPr dirty="0" err="1"/>
              <a:t>conversazioni</a:t>
            </a:r>
            <a:endParaRPr dirty="0"/>
          </a:p>
        </p:txBody>
      </p:sp>
      <p:sp>
        <p:nvSpPr>
          <p:cNvPr id="16" name="Rounded Rectangle 15"/>
          <p:cNvSpPr/>
          <p:nvPr/>
        </p:nvSpPr>
        <p:spPr>
          <a:xfrm>
            <a:off x="685800" y="3794760"/>
            <a:ext cx="3493008" cy="1389888"/>
          </a:xfrm>
          <a:prstGeom prst="roundRect">
            <a:avLst/>
          </a:prstGeom>
          <a:solidFill>
            <a:srgbClr val="F7F9FA"/>
          </a:solidFill>
          <a:ln w="12700">
            <a:solidFill>
              <a:srgbClr val="CD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68680" y="3959352"/>
            <a:ext cx="3108960" cy="237744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400" b="1" i="0">
                <a:solidFill>
                  <a:srgbClr val="00708C"/>
                </a:solidFill>
                <a:latin typeface="Aptos"/>
              </a:defRPr>
            </a:pPr>
            <a:r>
              <a:t>REPUTAZIONE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4361688"/>
            <a:ext cx="3017520" cy="56692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500" b="0" i="0">
                <a:solidFill>
                  <a:srgbClr val="23272B"/>
                </a:solidFill>
                <a:latin typeface="Aptos"/>
              </a:defRPr>
            </a:pPr>
            <a:r>
              <a:t>Esposizione continua delle istituzioni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26280" y="3794760"/>
            <a:ext cx="3493008" cy="1389888"/>
          </a:xfrm>
          <a:prstGeom prst="roundRect">
            <a:avLst/>
          </a:prstGeom>
          <a:solidFill>
            <a:srgbClr val="EEF7F9"/>
          </a:solidFill>
          <a:ln w="12700"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709160" y="3959352"/>
            <a:ext cx="3108960" cy="237744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400" b="1" i="0">
                <a:solidFill>
                  <a:srgbClr val="00708C"/>
                </a:solidFill>
                <a:latin typeface="Aptos"/>
              </a:defRPr>
            </a:pPr>
            <a:r>
              <a:t>PARTECIPAZIONE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54880" y="4361688"/>
            <a:ext cx="3017520" cy="56692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500" b="0" i="0">
                <a:solidFill>
                  <a:srgbClr val="23272B"/>
                </a:solidFill>
                <a:latin typeface="Aptos"/>
              </a:defRPr>
            </a:pPr>
            <a:r>
              <a:t>Nuove possibilità di coinvolgimento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366760" y="3794760"/>
            <a:ext cx="3493008" cy="1389888"/>
          </a:xfrm>
          <a:prstGeom prst="roundRect">
            <a:avLst/>
          </a:prstGeom>
          <a:solidFill>
            <a:srgbClr val="F7F9FA"/>
          </a:solidFill>
          <a:ln w="12700">
            <a:solidFill>
              <a:srgbClr val="CD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549640" y="3959352"/>
            <a:ext cx="3108960" cy="237744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400" b="1" i="0">
                <a:solidFill>
                  <a:srgbClr val="00708C"/>
                </a:solidFill>
                <a:latin typeface="Aptos"/>
              </a:defRPr>
            </a:pPr>
            <a:r>
              <a:t>CRITICITÀ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41586" y="4361688"/>
            <a:ext cx="2125069" cy="60939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500" b="0" i="0">
                <a:solidFill>
                  <a:srgbClr val="23272B"/>
                </a:solidFill>
                <a:latin typeface="Aptos"/>
              </a:defRPr>
            </a:pPr>
            <a:r>
              <a:rPr dirty="0" err="1"/>
              <a:t>Accessibilità</a:t>
            </a:r>
            <a:r>
              <a:rPr dirty="0"/>
              <a:t>, </a:t>
            </a:r>
            <a:r>
              <a:rPr dirty="0" err="1"/>
              <a:t>inclusione</a:t>
            </a:r>
            <a:r>
              <a:rPr dirty="0"/>
              <a:t> e</a:t>
            </a:r>
            <a:endParaRPr lang="it-IT" dirty="0"/>
          </a:p>
          <a:p>
            <a:pPr algn="ctr">
              <a:defRPr sz="1500" b="0" i="0">
                <a:solidFill>
                  <a:srgbClr val="23272B"/>
                </a:solidFill>
                <a:latin typeface="Aptos"/>
              </a:defRPr>
            </a:pPr>
            <a:r>
              <a:rPr dirty="0" err="1"/>
              <a:t>comunicazione</a:t>
            </a:r>
            <a:r>
              <a:rPr dirty="0"/>
              <a:t> di </a:t>
            </a:r>
            <a:r>
              <a:rPr dirty="0" err="1"/>
              <a:t>crisi</a:t>
            </a:r>
            <a:endParaRPr dirty="0"/>
          </a:p>
        </p:txBody>
      </p:sp>
      <p:sp>
        <p:nvSpPr>
          <p:cNvPr id="25" name="TextBox 24"/>
          <p:cNvSpPr txBox="1"/>
          <p:nvPr/>
        </p:nvSpPr>
        <p:spPr>
          <a:xfrm>
            <a:off x="1371600" y="5852160"/>
            <a:ext cx="9464040" cy="347472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700" b="1" i="0">
                <a:solidFill>
                  <a:srgbClr val="1C2D3F"/>
                </a:solidFill>
                <a:latin typeface="Aptos"/>
              </a:defRPr>
            </a:pPr>
            <a:r>
              <a:t>La comunicazione digitale accresce opportunità e responsabilità.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642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C2D3F"/>
                </a:solidFill>
                <a:latin typeface="Aptos"/>
              </a:defRPr>
            </a:pPr>
            <a:r>
              <a:t>Comunicazione pubblica come leva per il buon governo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A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56248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974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05384" y="1005840"/>
            <a:ext cx="8242192" cy="73250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900" b="1" i="0">
                <a:solidFill>
                  <a:srgbClr val="1C2D3F"/>
                </a:solidFill>
                <a:latin typeface="Aptos"/>
              </a:defRPr>
            </a:pPr>
            <a:r>
              <a:rPr dirty="0"/>
              <a:t>La </a:t>
            </a:r>
            <a:r>
              <a:rPr dirty="0" err="1"/>
              <a:t>comunicazione</a:t>
            </a:r>
            <a:r>
              <a:rPr dirty="0"/>
              <a:t> </a:t>
            </a:r>
            <a:r>
              <a:rPr dirty="0" err="1"/>
              <a:t>pubblica</a:t>
            </a:r>
            <a:r>
              <a:rPr dirty="0"/>
              <a:t> è uno </a:t>
            </a:r>
            <a:r>
              <a:rPr dirty="0" err="1"/>
              <a:t>strumento</a:t>
            </a:r>
            <a:r>
              <a:rPr dirty="0"/>
              <a:t> </a:t>
            </a:r>
            <a:r>
              <a:rPr dirty="0" err="1"/>
              <a:t>strategico</a:t>
            </a:r>
            <a:r>
              <a:rPr dirty="0"/>
              <a:t>,</a:t>
            </a:r>
            <a:endParaRPr lang="it-IT" dirty="0"/>
          </a:p>
          <a:p>
            <a:pPr algn="ctr">
              <a:defRPr sz="1900" b="1" i="0">
                <a:solidFill>
                  <a:srgbClr val="1C2D3F"/>
                </a:solidFill>
                <a:latin typeface="Aptos"/>
              </a:defRPr>
            </a:pPr>
            <a:r>
              <a:rPr dirty="0"/>
              <a:t>con </a:t>
            </a:r>
            <a:r>
              <a:rPr dirty="0" err="1"/>
              <a:t>obiettivi</a:t>
            </a:r>
            <a:r>
              <a:rPr dirty="0"/>
              <a:t> </a:t>
            </a:r>
            <a:r>
              <a:rPr dirty="0" err="1"/>
              <a:t>rivolti</a:t>
            </a:r>
            <a:r>
              <a:rPr dirty="0"/>
              <a:t> </a:t>
            </a:r>
            <a:r>
              <a:rPr dirty="0" err="1"/>
              <a:t>sia</a:t>
            </a:r>
            <a:r>
              <a:rPr dirty="0"/>
              <a:t> </a:t>
            </a:r>
            <a:r>
              <a:rPr dirty="0" err="1"/>
              <a:t>all’esterno</a:t>
            </a:r>
            <a:r>
              <a:rPr dirty="0"/>
              <a:t> </a:t>
            </a:r>
            <a:r>
              <a:rPr dirty="0" err="1"/>
              <a:t>sia</a:t>
            </a:r>
            <a:r>
              <a:rPr dirty="0"/>
              <a:t> </a:t>
            </a:r>
            <a:r>
              <a:rPr dirty="0" err="1"/>
              <a:t>all’interno</a:t>
            </a:r>
            <a:r>
              <a:rPr dirty="0"/>
              <a:t> </a:t>
            </a:r>
            <a:r>
              <a:rPr dirty="0" err="1"/>
              <a:t>della</a:t>
            </a:r>
            <a:r>
              <a:rPr dirty="0"/>
              <a:t> </a:t>
            </a:r>
            <a:r>
              <a:rPr dirty="0" err="1"/>
              <a:t>Pubblica</a:t>
            </a:r>
            <a:r>
              <a:rPr dirty="0"/>
              <a:t> </a:t>
            </a:r>
            <a:r>
              <a:rPr dirty="0" err="1"/>
              <a:t>Amministrazione</a:t>
            </a:r>
            <a:r>
              <a:rPr dirty="0"/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874519"/>
            <a:ext cx="5257800" cy="3337560"/>
          </a:xfrm>
          <a:prstGeom prst="roundRect">
            <a:avLst/>
          </a:prstGeom>
          <a:solidFill>
            <a:srgbClr val="EEF7F9"/>
          </a:solidFill>
          <a:ln w="12700"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828800" y="2148840"/>
            <a:ext cx="3246120" cy="347472"/>
          </a:xfrm>
          <a:prstGeom prst="round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828800" y="2162556"/>
            <a:ext cx="3246120" cy="256032"/>
          </a:xfrm>
          <a:prstGeom prst="rect">
            <a:avLst/>
          </a:prstGeom>
          <a:noFill/>
        </p:spPr>
        <p:txBody>
          <a:bodyPr wrap="none" lIns="73152" tIns="73152" rIns="73152" bIns="73152" anchor="ctr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VERSO L’ESTERNO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2834640"/>
            <a:ext cx="4572000" cy="1965960"/>
          </a:xfrm>
          <a:prstGeom prst="rect">
            <a:avLst/>
          </a:prstGeom>
          <a:noFill/>
        </p:spPr>
        <p:txBody>
          <a:bodyPr wrap="square" lIns="73152" tIns="36576" rIns="36576" bIns="18288">
            <a:spAutoFit/>
          </a:bodyPr>
          <a:lstStyle/>
          <a:p>
            <a:pPr>
              <a:lnSpc>
                <a:spcPct val="105000"/>
              </a:lnSpc>
              <a:spcAft>
                <a:spcPts val="900"/>
              </a:spcAft>
              <a:defRPr sz="1800" b="0">
                <a:solidFill>
                  <a:srgbClr val="23272B"/>
                </a:solidFill>
                <a:latin typeface="Aptos"/>
              </a:defRPr>
            </a:pPr>
            <a:r>
              <a:t>• Promuovere e rendere comprensibili i servizi</a:t>
            </a:r>
          </a:p>
          <a:p>
            <a:pPr>
              <a:lnSpc>
                <a:spcPct val="105000"/>
              </a:lnSpc>
              <a:spcAft>
                <a:spcPts val="900"/>
              </a:spcAft>
              <a:defRPr sz="1800" b="0">
                <a:solidFill>
                  <a:srgbClr val="23272B"/>
                </a:solidFill>
                <a:latin typeface="Aptos"/>
              </a:defRPr>
            </a:pPr>
            <a:r>
              <a:t>• Migliorare efficacia e qualità della relazione</a:t>
            </a:r>
          </a:p>
          <a:p>
            <a:pPr>
              <a:lnSpc>
                <a:spcPct val="105000"/>
              </a:lnSpc>
              <a:spcAft>
                <a:spcPts val="900"/>
              </a:spcAft>
              <a:defRPr sz="1800" b="0">
                <a:solidFill>
                  <a:srgbClr val="23272B"/>
                </a:solidFill>
                <a:latin typeface="Aptos"/>
              </a:defRPr>
            </a:pPr>
            <a:r>
              <a:t>• Accrescere credibilità e fiducia</a:t>
            </a:r>
          </a:p>
          <a:p>
            <a:pPr>
              <a:lnSpc>
                <a:spcPct val="105000"/>
              </a:lnSpc>
              <a:spcAft>
                <a:spcPts val="900"/>
              </a:spcAft>
              <a:defRPr sz="1800" b="0">
                <a:solidFill>
                  <a:srgbClr val="23272B"/>
                </a:solidFill>
                <a:latin typeface="Aptos"/>
              </a:defRPr>
            </a:pPr>
            <a:r>
              <a:t>• Garantire i diritti di cittadinanza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874519"/>
            <a:ext cx="5074920" cy="3337560"/>
          </a:xfrm>
          <a:prstGeom prst="roundRect">
            <a:avLst/>
          </a:prstGeom>
          <a:solidFill>
            <a:srgbClr val="F7F9FA"/>
          </a:solidFill>
          <a:ln w="12700">
            <a:solidFill>
              <a:srgbClr val="1C2D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7178040" y="2148840"/>
            <a:ext cx="3246120" cy="347472"/>
          </a:xfrm>
          <a:prstGeom prst="roundRect">
            <a:avLst/>
          </a:prstGeom>
          <a:solidFill>
            <a:srgbClr val="1C2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178040" y="2162556"/>
            <a:ext cx="3246120" cy="256032"/>
          </a:xfrm>
          <a:prstGeom prst="rect">
            <a:avLst/>
          </a:prstGeom>
          <a:noFill/>
        </p:spPr>
        <p:txBody>
          <a:bodyPr wrap="none" lIns="73152" tIns="73152" rIns="73152" bIns="73152" anchor="ctr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VERSO L’INTERNO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29400" y="2834640"/>
            <a:ext cx="4343400" cy="1965960"/>
          </a:xfrm>
          <a:prstGeom prst="rect">
            <a:avLst/>
          </a:prstGeom>
          <a:noFill/>
        </p:spPr>
        <p:txBody>
          <a:bodyPr wrap="square" lIns="73152" tIns="36576" rIns="36576" bIns="18288">
            <a:spAutoFit/>
          </a:bodyPr>
          <a:lstStyle/>
          <a:p>
            <a:pPr>
              <a:lnSpc>
                <a:spcPct val="105000"/>
              </a:lnSpc>
              <a:spcAft>
                <a:spcPts val="900"/>
              </a:spcAft>
              <a:defRPr sz="1800" b="0">
                <a:solidFill>
                  <a:srgbClr val="23272B"/>
                </a:solidFill>
                <a:latin typeface="Aptos"/>
              </a:defRPr>
            </a:pPr>
            <a:r>
              <a:t>• Semplificazione</a:t>
            </a:r>
          </a:p>
          <a:p>
            <a:pPr>
              <a:lnSpc>
                <a:spcPct val="105000"/>
              </a:lnSpc>
              <a:spcAft>
                <a:spcPts val="900"/>
              </a:spcAft>
              <a:defRPr sz="1800" b="0">
                <a:solidFill>
                  <a:srgbClr val="23272B"/>
                </a:solidFill>
                <a:latin typeface="Aptos"/>
              </a:defRPr>
            </a:pPr>
            <a:r>
              <a:t>• Innovazione</a:t>
            </a:r>
          </a:p>
          <a:p>
            <a:pPr>
              <a:lnSpc>
                <a:spcPct val="105000"/>
              </a:lnSpc>
              <a:spcAft>
                <a:spcPts val="900"/>
              </a:spcAft>
              <a:defRPr sz="1800" b="0">
                <a:solidFill>
                  <a:srgbClr val="23272B"/>
                </a:solidFill>
                <a:latin typeface="Aptos"/>
              </a:defRPr>
            </a:pPr>
            <a:r>
              <a:t>• Efficienza</a:t>
            </a:r>
          </a:p>
          <a:p>
            <a:pPr>
              <a:lnSpc>
                <a:spcPct val="105000"/>
              </a:lnSpc>
              <a:spcAft>
                <a:spcPts val="900"/>
              </a:spcAft>
              <a:defRPr sz="1800" b="0">
                <a:solidFill>
                  <a:srgbClr val="23272B"/>
                </a:solidFill>
                <a:latin typeface="Aptos"/>
              </a:defRPr>
            </a:pPr>
            <a:r>
              <a:t>• Circolazione delle informazioni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92640" y="5577840"/>
            <a:ext cx="1325880" cy="20116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r">
              <a:defRPr sz="1000" b="0" i="0">
                <a:solidFill>
                  <a:srgbClr val="5C6974"/>
                </a:solidFill>
                <a:latin typeface="Aptos"/>
              </a:defRPr>
            </a:pPr>
            <a:r>
              <a:t>Rovinetti, 2010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642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C2D3F"/>
                </a:solidFill>
                <a:latin typeface="Aptos"/>
              </a:defRPr>
            </a:pPr>
            <a:r>
              <a:t>Comunicazione pubblica: strategia, risorsa, servizio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A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56248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974"/>
                </a:solidFill>
                <a:latin typeface="Aptos"/>
              </a:defRPr>
            </a:pPr>
            <a:r>
              <a:t>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3474720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069848" y="1673352"/>
            <a:ext cx="2697480" cy="347472"/>
          </a:xfrm>
          <a:prstGeom prst="round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69848" y="1687068"/>
            <a:ext cx="2697480" cy="256032"/>
          </a:xfrm>
          <a:prstGeom prst="rect">
            <a:avLst/>
          </a:prstGeom>
          <a:noFill/>
        </p:spPr>
        <p:txBody>
          <a:bodyPr wrap="none" lIns="73152" tIns="73152" rIns="73152" bIns="73152" anchor="ctr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STRATEGIA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0812" y="2869049"/>
            <a:ext cx="2955553" cy="763286"/>
          </a:xfrm>
          <a:prstGeom prst="rect">
            <a:avLst/>
          </a:prstGeom>
          <a:noFill/>
        </p:spPr>
        <p:txBody>
          <a:bodyPr wrap="none" lIns="73152" tIns="73152" rIns="73152" bIns="73152" anchor="ctr">
            <a:spAutoFit/>
          </a:bodyPr>
          <a:lstStyle/>
          <a:p>
            <a:pPr algn="ctr">
              <a:defRPr sz="20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Costruire</a:t>
            </a:r>
            <a:r>
              <a:rPr dirty="0"/>
              <a:t> </a:t>
            </a:r>
            <a:r>
              <a:rPr dirty="0" err="1"/>
              <a:t>relazioni</a:t>
            </a:r>
            <a:r>
              <a:rPr dirty="0"/>
              <a:t> </a:t>
            </a:r>
            <a:r>
              <a:rPr dirty="0" err="1"/>
              <a:t>migliori</a:t>
            </a:r>
            <a:endParaRPr lang="it-IT" dirty="0"/>
          </a:p>
          <a:p>
            <a:pPr algn="ctr">
              <a:defRPr sz="2000" b="1" i="0">
                <a:solidFill>
                  <a:srgbClr val="1C2D3F"/>
                </a:solidFill>
                <a:latin typeface="Aptos"/>
              </a:defRPr>
            </a:pPr>
            <a:r>
              <a:rPr dirty="0"/>
              <a:t>con </a:t>
            </a:r>
            <a:r>
              <a:rPr dirty="0" err="1"/>
              <a:t>cittadini</a:t>
            </a:r>
            <a:r>
              <a:rPr dirty="0"/>
              <a:t> e </a:t>
            </a:r>
            <a:r>
              <a:rPr dirty="0" err="1"/>
              <a:t>dipendenti</a:t>
            </a:r>
            <a:endParaRPr dirty="0"/>
          </a:p>
        </p:txBody>
      </p:sp>
      <p:sp>
        <p:nvSpPr>
          <p:cNvPr id="10" name="Rounded Rectangle 9"/>
          <p:cNvSpPr/>
          <p:nvPr/>
        </p:nvSpPr>
        <p:spPr>
          <a:xfrm>
            <a:off x="4507992" y="1325880"/>
            <a:ext cx="3474720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A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4892040" y="1673352"/>
            <a:ext cx="2697480" cy="347472"/>
          </a:xfrm>
          <a:prstGeom prst="roundRect">
            <a:avLst/>
          </a:prstGeom>
          <a:solidFill>
            <a:srgbClr val="DDA7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892040" y="1687068"/>
            <a:ext cx="2697480" cy="256032"/>
          </a:xfrm>
          <a:prstGeom prst="rect">
            <a:avLst/>
          </a:prstGeom>
          <a:noFill/>
        </p:spPr>
        <p:txBody>
          <a:bodyPr wrap="none" lIns="73152" tIns="73152" rIns="73152" bIns="73152" anchor="ctr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RISORSA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69218" y="2715161"/>
            <a:ext cx="2743122" cy="1071062"/>
          </a:xfrm>
          <a:prstGeom prst="rect">
            <a:avLst/>
          </a:prstGeom>
          <a:noFill/>
        </p:spPr>
        <p:txBody>
          <a:bodyPr wrap="none" lIns="73152" tIns="73152" rIns="73152" bIns="73152" anchor="ctr">
            <a:spAutoFit/>
          </a:bodyPr>
          <a:lstStyle/>
          <a:p>
            <a:pPr algn="ctr">
              <a:defRPr sz="20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Trasferire</a:t>
            </a:r>
            <a:r>
              <a:rPr dirty="0"/>
              <a:t> </a:t>
            </a:r>
            <a:r>
              <a:rPr dirty="0" err="1"/>
              <a:t>informazioni</a:t>
            </a:r>
            <a:r>
              <a:rPr dirty="0"/>
              <a:t> e</a:t>
            </a:r>
            <a:endParaRPr lang="it-IT" dirty="0"/>
          </a:p>
          <a:p>
            <a:pPr algn="ctr">
              <a:defRPr sz="20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conoscenze</a:t>
            </a:r>
            <a:r>
              <a:rPr dirty="0"/>
              <a:t> dentro</a:t>
            </a:r>
            <a:endParaRPr lang="it-IT" dirty="0"/>
          </a:p>
          <a:p>
            <a:pPr algn="ctr">
              <a:defRPr sz="20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l’organizzazione</a:t>
            </a:r>
            <a:endParaRPr dirty="0"/>
          </a:p>
        </p:txBody>
      </p:sp>
      <p:sp>
        <p:nvSpPr>
          <p:cNvPr id="14" name="Rounded Rectangle 13"/>
          <p:cNvSpPr/>
          <p:nvPr/>
        </p:nvSpPr>
        <p:spPr>
          <a:xfrm>
            <a:off x="8330183" y="1325880"/>
            <a:ext cx="3474720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468F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8714232" y="1673352"/>
            <a:ext cx="2697480" cy="347472"/>
          </a:xfrm>
          <a:prstGeom prst="roundRect">
            <a:avLst/>
          </a:prstGeom>
          <a:solidFill>
            <a:srgbClr val="468F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714232" y="1687068"/>
            <a:ext cx="2697480" cy="256032"/>
          </a:xfrm>
          <a:prstGeom prst="rect">
            <a:avLst/>
          </a:prstGeom>
          <a:noFill/>
        </p:spPr>
        <p:txBody>
          <a:bodyPr wrap="none" lIns="73152" tIns="73152" rIns="73152" bIns="73152" anchor="ctr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t>SERVIZIO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84993" y="2715161"/>
            <a:ext cx="2555956" cy="1071062"/>
          </a:xfrm>
          <a:prstGeom prst="rect">
            <a:avLst/>
          </a:prstGeom>
          <a:noFill/>
        </p:spPr>
        <p:txBody>
          <a:bodyPr wrap="none" lIns="73152" tIns="73152" rIns="73152" bIns="73152" anchor="ctr">
            <a:spAutoFit/>
          </a:bodyPr>
          <a:lstStyle/>
          <a:p>
            <a:pPr algn="ctr">
              <a:defRPr sz="20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Soddisfare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cittadini</a:t>
            </a:r>
            <a:endParaRPr lang="it-IT" dirty="0"/>
          </a:p>
          <a:p>
            <a:pPr algn="ctr">
              <a:defRPr sz="20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nel</a:t>
            </a:r>
            <a:r>
              <a:rPr dirty="0"/>
              <a:t> rapport</a:t>
            </a:r>
            <a:endParaRPr lang="it-IT" dirty="0"/>
          </a:p>
          <a:p>
            <a:pPr algn="ctr">
              <a:defRPr sz="2000" b="1" i="0">
                <a:solidFill>
                  <a:srgbClr val="1C2D3F"/>
                </a:solidFill>
                <a:latin typeface="Aptos"/>
              </a:defRPr>
            </a:pPr>
            <a:r>
              <a:rPr dirty="0"/>
              <a:t>con </a:t>
            </a:r>
            <a:r>
              <a:rPr dirty="0" err="1"/>
              <a:t>uffici</a:t>
            </a:r>
            <a:r>
              <a:rPr dirty="0"/>
              <a:t> e </a:t>
            </a:r>
            <a:r>
              <a:rPr dirty="0" err="1"/>
              <a:t>servizi</a:t>
            </a:r>
            <a:endParaRPr dirty="0"/>
          </a:p>
        </p:txBody>
      </p:sp>
      <p:sp>
        <p:nvSpPr>
          <p:cNvPr id="18" name="TextBox 17"/>
          <p:cNvSpPr txBox="1"/>
          <p:nvPr/>
        </p:nvSpPr>
        <p:spPr>
          <a:xfrm>
            <a:off x="2486573" y="5614416"/>
            <a:ext cx="7234095" cy="701731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800" b="1" i="0">
                <a:solidFill>
                  <a:srgbClr val="00708C"/>
                </a:solidFill>
                <a:latin typeface="Aptos"/>
              </a:defRPr>
            </a:pPr>
            <a:r>
              <a:rPr dirty="0"/>
              <a:t>La </a:t>
            </a:r>
            <a:r>
              <a:rPr dirty="0" err="1"/>
              <a:t>comunicazione</a:t>
            </a:r>
            <a:r>
              <a:rPr dirty="0"/>
              <a:t> </a:t>
            </a:r>
            <a:r>
              <a:rPr dirty="0" err="1"/>
              <a:t>pubblica</a:t>
            </a:r>
            <a:r>
              <a:rPr dirty="0"/>
              <a:t> non è solo </a:t>
            </a:r>
            <a:r>
              <a:rPr dirty="0" err="1"/>
              <a:t>trasmissione</a:t>
            </a:r>
            <a:r>
              <a:rPr dirty="0"/>
              <a:t> di </a:t>
            </a:r>
            <a:r>
              <a:rPr dirty="0" err="1"/>
              <a:t>informazioni</a:t>
            </a:r>
            <a:r>
              <a:rPr dirty="0"/>
              <a:t>,</a:t>
            </a:r>
            <a:endParaRPr lang="it-IT" dirty="0"/>
          </a:p>
          <a:p>
            <a:pPr algn="ctr">
              <a:defRPr sz="1800" b="1" i="0">
                <a:solidFill>
                  <a:srgbClr val="00708C"/>
                </a:solidFill>
                <a:latin typeface="Aptos"/>
              </a:defRPr>
            </a:pPr>
            <a:r>
              <a:rPr dirty="0"/>
              <a:t>ma azione </a:t>
            </a:r>
            <a:r>
              <a:rPr dirty="0" err="1"/>
              <a:t>trasformativa</a:t>
            </a:r>
            <a:r>
              <a:rPr dirty="0"/>
              <a:t> della PA al </a:t>
            </a:r>
            <a:r>
              <a:rPr dirty="0" err="1"/>
              <a:t>servizio</a:t>
            </a:r>
            <a:r>
              <a:rPr dirty="0"/>
              <a:t> </a:t>
            </a:r>
            <a:r>
              <a:rPr dirty="0" err="1"/>
              <a:t>dei</a:t>
            </a:r>
            <a:r>
              <a:rPr dirty="0"/>
              <a:t> </a:t>
            </a:r>
            <a:r>
              <a:rPr dirty="0" err="1"/>
              <a:t>cittadini</a:t>
            </a:r>
            <a:r>
              <a:rPr dirty="0"/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09760" y="6190488"/>
            <a:ext cx="1554480" cy="15544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r">
              <a:defRPr sz="900" b="0" i="0">
                <a:solidFill>
                  <a:srgbClr val="5C6974"/>
                </a:solidFill>
                <a:latin typeface="Aptos"/>
              </a:defRPr>
            </a:pPr>
            <a:r>
              <a:t>Rovinetti, 2010, p. 37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642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C2D3F"/>
                </a:solidFill>
                <a:latin typeface="Aptos"/>
              </a:defRPr>
            </a:pPr>
            <a:r>
              <a:t>Il percorso del corso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A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56248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974"/>
                </a:solidFill>
                <a:latin typeface="Aptos"/>
              </a:defRPr>
            </a:pPr>
            <a:r>
              <a:t>14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234440"/>
            <a:ext cx="3474720" cy="1664208"/>
          </a:xfrm>
          <a:prstGeom prst="roundRect">
            <a:avLst/>
          </a:prstGeom>
          <a:solidFill>
            <a:srgbClr val="EEF7F9"/>
          </a:solidFill>
          <a:ln w="12700"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399032"/>
            <a:ext cx="438912" cy="438912"/>
          </a:xfrm>
          <a:prstGeom prst="rect">
            <a:avLst/>
          </a:prstGeom>
          <a:noFill/>
        </p:spPr>
        <p:txBody>
          <a:bodyPr wrap="none" lIns="73152" tIns="73152" rIns="73152" bIns="73152" anchor="ctr">
            <a:spAutoFit/>
          </a:bodyPr>
          <a:lstStyle/>
          <a:p>
            <a:pPr algn="ctr">
              <a:defRPr sz="2000" b="1" i="0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8" name="Oval 7"/>
          <p:cNvSpPr/>
          <p:nvPr/>
        </p:nvSpPr>
        <p:spPr>
          <a:xfrm>
            <a:off x="832104" y="1344168"/>
            <a:ext cx="502920" cy="502920"/>
          </a:xfrm>
          <a:prstGeom prst="ellipse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32104" y="1408176"/>
            <a:ext cx="502920" cy="22860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600" b="1" i="0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1399032"/>
            <a:ext cx="2377440" cy="29260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t>DEFINIRE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3040" y="1892808"/>
            <a:ext cx="2221185" cy="640175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Comunicazione</a:t>
            </a:r>
            <a:r>
              <a:rPr dirty="0"/>
              <a:t> </a:t>
            </a:r>
            <a:r>
              <a:rPr dirty="0" err="1"/>
              <a:t>pubblica</a:t>
            </a:r>
            <a:endParaRPr lang="it-IT" dirty="0"/>
          </a:p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rPr dirty="0"/>
              <a:t>e </a:t>
            </a:r>
            <a:r>
              <a:rPr dirty="0" err="1"/>
              <a:t>istituzionale</a:t>
            </a:r>
            <a:endParaRPr dirty="0"/>
          </a:p>
        </p:txBody>
      </p:sp>
      <p:sp>
        <p:nvSpPr>
          <p:cNvPr id="12" name="Rounded Rectangle 11"/>
          <p:cNvSpPr/>
          <p:nvPr/>
        </p:nvSpPr>
        <p:spPr>
          <a:xfrm>
            <a:off x="4526280" y="1234440"/>
            <a:ext cx="3474720" cy="1664208"/>
          </a:xfrm>
          <a:prstGeom prst="roundRect">
            <a:avLst/>
          </a:prstGeom>
          <a:solidFill>
            <a:srgbClr val="EEF7F9"/>
          </a:solidFill>
          <a:ln w="12700">
            <a:solidFill>
              <a:srgbClr val="CC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709160" y="1399032"/>
            <a:ext cx="438912" cy="438912"/>
          </a:xfrm>
          <a:prstGeom prst="rect">
            <a:avLst/>
          </a:prstGeom>
          <a:noFill/>
        </p:spPr>
        <p:txBody>
          <a:bodyPr wrap="none" lIns="73152" tIns="73152" rIns="73152" bIns="73152" anchor="ctr">
            <a:spAutoFit/>
          </a:bodyPr>
          <a:lstStyle/>
          <a:p>
            <a:pPr algn="ctr">
              <a:defRPr sz="2000" b="1" i="0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4" name="Oval 13"/>
          <p:cNvSpPr/>
          <p:nvPr/>
        </p:nvSpPr>
        <p:spPr>
          <a:xfrm>
            <a:off x="4672584" y="1344168"/>
            <a:ext cx="502920" cy="502920"/>
          </a:xfrm>
          <a:prstGeom prst="ellipse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672584" y="1408176"/>
            <a:ext cx="502920" cy="22860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600" b="1" i="0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03520" y="1399032"/>
            <a:ext cx="2377440" cy="29260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t>COMPRENDERE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03520" y="1892808"/>
            <a:ext cx="2331720" cy="621792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Modelli, funzioni e attori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366760" y="1234440"/>
            <a:ext cx="3474720" cy="1664208"/>
          </a:xfrm>
          <a:prstGeom prst="roundRect">
            <a:avLst/>
          </a:prstGeom>
          <a:solidFill>
            <a:srgbClr val="EEF7F9"/>
          </a:solidFill>
          <a:ln w="12700">
            <a:solidFill>
              <a:srgbClr val="CC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549640" y="1399032"/>
            <a:ext cx="438912" cy="438912"/>
          </a:xfrm>
          <a:prstGeom prst="rect">
            <a:avLst/>
          </a:prstGeom>
          <a:noFill/>
        </p:spPr>
        <p:txBody>
          <a:bodyPr wrap="none" lIns="73152" tIns="73152" rIns="73152" bIns="73152" anchor="ctr">
            <a:spAutoFit/>
          </a:bodyPr>
          <a:lstStyle/>
          <a:p>
            <a:pPr algn="ctr">
              <a:defRPr sz="2000" b="1" i="0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0" name="Oval 19"/>
          <p:cNvSpPr/>
          <p:nvPr/>
        </p:nvSpPr>
        <p:spPr>
          <a:xfrm>
            <a:off x="8513064" y="1344168"/>
            <a:ext cx="502920" cy="502920"/>
          </a:xfrm>
          <a:prstGeom prst="ellipse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513064" y="1408176"/>
            <a:ext cx="502920" cy="22860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600" b="1" i="0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0" y="1399032"/>
            <a:ext cx="2377440" cy="29260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t>OSSERVARE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0" y="1892808"/>
            <a:ext cx="2331720" cy="621792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Trasformazioni digitali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85800" y="3383280"/>
            <a:ext cx="3474720" cy="1664208"/>
          </a:xfrm>
          <a:prstGeom prst="roundRect">
            <a:avLst/>
          </a:prstGeom>
          <a:solidFill>
            <a:srgbClr val="F7F9FA"/>
          </a:solidFill>
          <a:ln w="12700"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68680" y="3547872"/>
            <a:ext cx="438912" cy="438912"/>
          </a:xfrm>
          <a:prstGeom prst="rect">
            <a:avLst/>
          </a:prstGeom>
          <a:noFill/>
        </p:spPr>
        <p:txBody>
          <a:bodyPr wrap="none" lIns="73152" tIns="73152" rIns="73152" bIns="73152" anchor="ctr">
            <a:spAutoFit/>
          </a:bodyPr>
          <a:lstStyle/>
          <a:p>
            <a:pPr algn="ctr">
              <a:defRPr sz="2000" b="1" i="0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6" name="Oval 25"/>
          <p:cNvSpPr/>
          <p:nvPr/>
        </p:nvSpPr>
        <p:spPr>
          <a:xfrm>
            <a:off x="832104" y="3493008"/>
            <a:ext cx="502920" cy="502920"/>
          </a:xfrm>
          <a:prstGeom prst="ellipse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32104" y="3557016"/>
            <a:ext cx="502920" cy="22860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600" b="1" i="0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63040" y="3547872"/>
            <a:ext cx="2377440" cy="29260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t>ANALIZZARE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63040" y="4041648"/>
            <a:ext cx="2331720" cy="621792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Campagne e casi concreti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26280" y="3383280"/>
            <a:ext cx="3474720" cy="1664208"/>
          </a:xfrm>
          <a:prstGeom prst="roundRect">
            <a:avLst/>
          </a:prstGeom>
          <a:solidFill>
            <a:srgbClr val="F7F9FA"/>
          </a:solidFill>
          <a:ln w="12700">
            <a:solidFill>
              <a:srgbClr val="CC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4709160" y="3547872"/>
            <a:ext cx="438912" cy="438912"/>
          </a:xfrm>
          <a:prstGeom prst="rect">
            <a:avLst/>
          </a:prstGeom>
          <a:noFill/>
        </p:spPr>
        <p:txBody>
          <a:bodyPr wrap="none" lIns="73152" tIns="73152" rIns="73152" bIns="73152" anchor="ctr">
            <a:spAutoFit/>
          </a:bodyPr>
          <a:lstStyle/>
          <a:p>
            <a:pPr algn="ctr">
              <a:defRPr sz="2000" b="1" i="0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2" name="Oval 31"/>
          <p:cNvSpPr/>
          <p:nvPr/>
        </p:nvSpPr>
        <p:spPr>
          <a:xfrm>
            <a:off x="4672584" y="3493008"/>
            <a:ext cx="502920" cy="502920"/>
          </a:xfrm>
          <a:prstGeom prst="ellipse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4672584" y="3557016"/>
            <a:ext cx="502920" cy="22860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600" b="1" i="0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03520" y="3547872"/>
            <a:ext cx="2377440" cy="29260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t>VALUTARE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303520" y="4041648"/>
            <a:ext cx="2017796" cy="640175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Reputazione</a:t>
            </a:r>
            <a:r>
              <a:rPr dirty="0"/>
              <a:t> e</a:t>
            </a:r>
            <a:endParaRPr lang="it-IT" dirty="0"/>
          </a:p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comunicazione</a:t>
            </a:r>
            <a:r>
              <a:rPr dirty="0"/>
              <a:t> di </a:t>
            </a:r>
            <a:r>
              <a:rPr dirty="0" err="1"/>
              <a:t>crisi</a:t>
            </a:r>
            <a:endParaRPr dirty="0"/>
          </a:p>
        </p:txBody>
      </p:sp>
      <p:sp>
        <p:nvSpPr>
          <p:cNvPr id="36" name="Rounded Rectangle 35"/>
          <p:cNvSpPr/>
          <p:nvPr/>
        </p:nvSpPr>
        <p:spPr>
          <a:xfrm>
            <a:off x="8366760" y="3383280"/>
            <a:ext cx="3474720" cy="1664208"/>
          </a:xfrm>
          <a:prstGeom prst="roundRect">
            <a:avLst/>
          </a:prstGeom>
          <a:solidFill>
            <a:srgbClr val="F7F9FA"/>
          </a:solidFill>
          <a:ln w="12700">
            <a:solidFill>
              <a:srgbClr val="CC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8549640" y="3547872"/>
            <a:ext cx="438912" cy="438912"/>
          </a:xfrm>
          <a:prstGeom prst="rect">
            <a:avLst/>
          </a:prstGeom>
          <a:noFill/>
        </p:spPr>
        <p:txBody>
          <a:bodyPr wrap="none" lIns="73152" tIns="73152" rIns="73152" bIns="73152" anchor="ctr">
            <a:spAutoFit/>
          </a:bodyPr>
          <a:lstStyle/>
          <a:p>
            <a:pPr algn="ctr">
              <a:defRPr sz="2000" b="1" i="0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38" name="Oval 37"/>
          <p:cNvSpPr/>
          <p:nvPr/>
        </p:nvSpPr>
        <p:spPr>
          <a:xfrm>
            <a:off x="8513064" y="3493008"/>
            <a:ext cx="502920" cy="502920"/>
          </a:xfrm>
          <a:prstGeom prst="ellipse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8513064" y="3557016"/>
            <a:ext cx="502920" cy="22860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600" b="1" i="0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144000" y="3547872"/>
            <a:ext cx="2377440" cy="29260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500" b="1" i="0">
                <a:solidFill>
                  <a:srgbClr val="00708C"/>
                </a:solidFill>
                <a:latin typeface="Aptos"/>
              </a:defRPr>
            </a:pPr>
            <a:r>
              <a:t>DISCUTERE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144000" y="4041648"/>
            <a:ext cx="1797993" cy="640175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Etica</a:t>
            </a:r>
            <a:r>
              <a:rPr dirty="0"/>
              <a:t>, </a:t>
            </a:r>
            <a:r>
              <a:rPr dirty="0" err="1"/>
              <a:t>trasparenza</a:t>
            </a:r>
            <a:r>
              <a:rPr dirty="0"/>
              <a:t> e</a:t>
            </a:r>
            <a:endParaRPr lang="it-IT" dirty="0"/>
          </a:p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inclusività</a:t>
            </a:r>
            <a:endParaRPr dirty="0"/>
          </a:p>
        </p:txBody>
      </p:sp>
      <p:sp>
        <p:nvSpPr>
          <p:cNvPr id="42" name="TextBox 41"/>
          <p:cNvSpPr txBox="1"/>
          <p:nvPr/>
        </p:nvSpPr>
        <p:spPr>
          <a:xfrm>
            <a:off x="1234440" y="5779008"/>
            <a:ext cx="9738360" cy="38404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700" b="1" i="0">
                <a:solidFill>
                  <a:srgbClr val="1C2D3F"/>
                </a:solidFill>
                <a:latin typeface="Aptos"/>
              </a:defRPr>
            </a:pPr>
            <a:r>
              <a:t>Dalla definizione dei concetti alla valutazione critica delle pratiche.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642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C2D3F"/>
                </a:solidFill>
                <a:latin typeface="Aptos"/>
              </a:defRPr>
            </a:pPr>
            <a:r>
              <a:t>Come lavoreremo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A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56248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974"/>
                </a:solidFill>
                <a:latin typeface="Aptos"/>
              </a:defRPr>
            </a:pPr>
            <a: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298448"/>
            <a:ext cx="5074920" cy="3337560"/>
          </a:xfrm>
          <a:prstGeom prst="rect">
            <a:avLst/>
          </a:prstGeom>
          <a:noFill/>
        </p:spPr>
        <p:txBody>
          <a:bodyPr wrap="square" lIns="73152" tIns="36576" rIns="36576" bIns="18288">
            <a:spAutoFit/>
          </a:bodyPr>
          <a:lstStyle/>
          <a:p>
            <a:pPr>
              <a:lnSpc>
                <a:spcPct val="105000"/>
              </a:lnSpc>
              <a:spcAft>
                <a:spcPts val="1400"/>
              </a:spcAft>
              <a:defRPr sz="1900" b="0">
                <a:solidFill>
                  <a:srgbClr val="23272B"/>
                </a:solidFill>
                <a:latin typeface="Aptos"/>
              </a:defRPr>
            </a:pPr>
            <a:r>
              <a:t>• Lezioni di inquadramento teorico</a:t>
            </a:r>
          </a:p>
          <a:p>
            <a:pPr>
              <a:lnSpc>
                <a:spcPct val="105000"/>
              </a:lnSpc>
              <a:spcAft>
                <a:spcPts val="1400"/>
              </a:spcAft>
              <a:defRPr sz="1900" b="0">
                <a:solidFill>
                  <a:srgbClr val="23272B"/>
                </a:solidFill>
                <a:latin typeface="Aptos"/>
              </a:defRPr>
            </a:pPr>
            <a:r>
              <a:t>• Testo obbligatorio</a:t>
            </a:r>
          </a:p>
          <a:p>
            <a:pPr>
              <a:lnSpc>
                <a:spcPct val="105000"/>
              </a:lnSpc>
              <a:spcAft>
                <a:spcPts val="1400"/>
              </a:spcAft>
              <a:defRPr sz="1900" b="0">
                <a:solidFill>
                  <a:srgbClr val="23272B"/>
                </a:solidFill>
                <a:latin typeface="Aptos"/>
              </a:defRPr>
            </a:pPr>
            <a:r>
              <a:t>• Slide e materiali e-learning</a:t>
            </a:r>
          </a:p>
          <a:p>
            <a:pPr>
              <a:lnSpc>
                <a:spcPct val="105000"/>
              </a:lnSpc>
              <a:spcAft>
                <a:spcPts val="1400"/>
              </a:spcAft>
              <a:defRPr sz="1900" b="0">
                <a:solidFill>
                  <a:srgbClr val="23272B"/>
                </a:solidFill>
                <a:latin typeface="Aptos"/>
              </a:defRPr>
            </a:pPr>
            <a:r>
              <a:t>• Discussioni guidate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0" y="1298448"/>
            <a:ext cx="5074920" cy="3337560"/>
          </a:xfrm>
          <a:prstGeom prst="rect">
            <a:avLst/>
          </a:prstGeom>
          <a:noFill/>
        </p:spPr>
        <p:txBody>
          <a:bodyPr wrap="square" lIns="73152" tIns="36576" rIns="36576" bIns="18288">
            <a:spAutoFit/>
          </a:bodyPr>
          <a:lstStyle/>
          <a:p>
            <a:pPr>
              <a:lnSpc>
                <a:spcPct val="105000"/>
              </a:lnSpc>
              <a:spcAft>
                <a:spcPts val="1400"/>
              </a:spcAft>
              <a:defRPr sz="1900" b="0">
                <a:solidFill>
                  <a:srgbClr val="23272B"/>
                </a:solidFill>
                <a:latin typeface="Aptos"/>
              </a:defRPr>
            </a:pPr>
            <a:r>
              <a:t>• Campagne istituzionali</a:t>
            </a:r>
          </a:p>
          <a:p>
            <a:pPr>
              <a:lnSpc>
                <a:spcPct val="105000"/>
              </a:lnSpc>
              <a:spcAft>
                <a:spcPts val="1400"/>
              </a:spcAft>
              <a:defRPr sz="1900" b="0">
                <a:solidFill>
                  <a:srgbClr val="23272B"/>
                </a:solidFill>
                <a:latin typeface="Aptos"/>
              </a:defRPr>
            </a:pPr>
            <a:r>
              <a:t>• Casi locali, nazionali e internazionali</a:t>
            </a:r>
          </a:p>
          <a:p>
            <a:pPr>
              <a:lnSpc>
                <a:spcPct val="105000"/>
              </a:lnSpc>
              <a:spcAft>
                <a:spcPts val="1400"/>
              </a:spcAft>
              <a:defRPr sz="1900" b="0">
                <a:solidFill>
                  <a:srgbClr val="23272B"/>
                </a:solidFill>
                <a:latin typeface="Aptos"/>
              </a:defRPr>
            </a:pPr>
            <a:r>
              <a:t>• Attività di analisi e progettazione</a:t>
            </a:r>
          </a:p>
          <a:p>
            <a:pPr>
              <a:lnSpc>
                <a:spcPct val="105000"/>
              </a:lnSpc>
              <a:spcAft>
                <a:spcPts val="1400"/>
              </a:spcAft>
              <a:defRPr sz="1900" b="0">
                <a:solidFill>
                  <a:srgbClr val="23272B"/>
                </a:solidFill>
                <a:latin typeface="Aptos"/>
              </a:defRPr>
            </a:pPr>
            <a:r>
              <a:t>• Eventuali incontri con esperti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4846320"/>
            <a:ext cx="10424160" cy="1024128"/>
          </a:xfrm>
          <a:prstGeom prst="roundRect">
            <a:avLst/>
          </a:prstGeom>
          <a:solidFill>
            <a:srgbClr val="EEF7F9"/>
          </a:solidFill>
          <a:ln w="12700"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666687" y="5102352"/>
            <a:ext cx="6919587" cy="701731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800" b="1" i="0">
                <a:solidFill>
                  <a:srgbClr val="1C2D3F"/>
                </a:solidFill>
                <a:latin typeface="Aptos"/>
              </a:defRPr>
            </a:pPr>
            <a:r>
              <a:rPr dirty="0"/>
              <a:t>Le slide </a:t>
            </a:r>
            <a:r>
              <a:rPr dirty="0" err="1"/>
              <a:t>orientano</a:t>
            </a:r>
            <a:r>
              <a:rPr dirty="0"/>
              <a:t> lo studio e </a:t>
            </a:r>
            <a:r>
              <a:rPr dirty="0" err="1"/>
              <a:t>collegano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concetti</a:t>
            </a:r>
            <a:r>
              <a:rPr dirty="0"/>
              <a:t> </a:t>
            </a:r>
            <a:r>
              <a:rPr dirty="0" err="1"/>
              <a:t>teorici</a:t>
            </a:r>
            <a:r>
              <a:rPr dirty="0"/>
              <a:t> ai </a:t>
            </a:r>
            <a:r>
              <a:rPr dirty="0" err="1"/>
              <a:t>casi</a:t>
            </a:r>
            <a:r>
              <a:rPr dirty="0"/>
              <a:t> </a:t>
            </a:r>
            <a:r>
              <a:rPr dirty="0" err="1"/>
              <a:t>discussi</a:t>
            </a:r>
            <a:r>
              <a:rPr dirty="0"/>
              <a:t>,</a:t>
            </a:r>
            <a:endParaRPr lang="it-IT" dirty="0"/>
          </a:p>
          <a:p>
            <a:pPr algn="ctr">
              <a:defRPr sz="1800" b="1" i="0">
                <a:solidFill>
                  <a:srgbClr val="1C2D3F"/>
                </a:solidFill>
                <a:latin typeface="Aptos"/>
              </a:defRPr>
            </a:pPr>
            <a:r>
              <a:rPr dirty="0"/>
              <a:t>ma non </a:t>
            </a:r>
            <a:r>
              <a:rPr dirty="0" err="1"/>
              <a:t>sostituiscono</a:t>
            </a:r>
            <a:r>
              <a:rPr dirty="0"/>
              <a:t> il testo di </a:t>
            </a:r>
            <a:r>
              <a:rPr dirty="0" err="1"/>
              <a:t>riferimento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642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C2D3F"/>
                </a:solidFill>
                <a:latin typeface="Aptos"/>
              </a:defRPr>
            </a:pPr>
            <a:r>
              <a:t>Che cosa sapremo fare?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A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56248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974"/>
                </a:solidFill>
                <a:latin typeface="Aptos"/>
              </a:defRPr>
            </a:pPr>
            <a:r>
              <a:t>17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115568"/>
            <a:ext cx="5212080" cy="914400"/>
          </a:xfrm>
          <a:prstGeom prst="roundRect">
            <a:avLst/>
          </a:prstGeom>
          <a:solidFill>
            <a:srgbClr val="EEF7F9"/>
          </a:solidFill>
          <a:ln w="12700"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1289304"/>
            <a:ext cx="347472" cy="310896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800" b="1" i="0">
                <a:solidFill>
                  <a:srgbClr val="00708C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1261872"/>
            <a:ext cx="2775055" cy="640175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Riconoscere</a:t>
            </a:r>
            <a:r>
              <a:rPr dirty="0"/>
              <a:t> le </a:t>
            </a:r>
            <a:r>
              <a:rPr dirty="0" err="1"/>
              <a:t>principali</a:t>
            </a:r>
            <a:r>
              <a:rPr dirty="0"/>
              <a:t> </a:t>
            </a:r>
            <a:r>
              <a:rPr dirty="0" err="1"/>
              <a:t>forme</a:t>
            </a:r>
            <a:endParaRPr lang="it-IT" dirty="0"/>
          </a:p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rPr dirty="0"/>
              <a:t>di </a:t>
            </a:r>
            <a:r>
              <a:rPr dirty="0" err="1"/>
              <a:t>comunicazione</a:t>
            </a:r>
            <a:r>
              <a:rPr dirty="0"/>
              <a:t> </a:t>
            </a:r>
            <a:r>
              <a:rPr dirty="0" err="1"/>
              <a:t>pubblica</a:t>
            </a:r>
            <a:endParaRPr dirty="0"/>
          </a:p>
        </p:txBody>
      </p:sp>
      <p:sp>
        <p:nvSpPr>
          <p:cNvPr id="9" name="Rounded Rectangle 8"/>
          <p:cNvSpPr/>
          <p:nvPr/>
        </p:nvSpPr>
        <p:spPr>
          <a:xfrm>
            <a:off x="6309360" y="1115568"/>
            <a:ext cx="5212080" cy="914400"/>
          </a:xfrm>
          <a:prstGeom prst="roundRect">
            <a:avLst/>
          </a:prstGeom>
          <a:solidFill>
            <a:srgbClr val="F7F9FA"/>
          </a:solidFill>
          <a:ln w="12700"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92240" y="1289304"/>
            <a:ext cx="347472" cy="310896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800" b="1" i="0">
                <a:solidFill>
                  <a:srgbClr val="00708C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31152" y="1261872"/>
            <a:ext cx="4297680" cy="47548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Utilizzare correttamente i concetti fondamentali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49808" y="2322576"/>
            <a:ext cx="5212080" cy="914400"/>
          </a:xfrm>
          <a:prstGeom prst="roundRect">
            <a:avLst/>
          </a:prstGeom>
          <a:solidFill>
            <a:srgbClr val="EEF7F9"/>
          </a:solidFill>
          <a:ln w="12700"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32688" y="2496312"/>
            <a:ext cx="347472" cy="310896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800" b="1" i="0">
                <a:solidFill>
                  <a:srgbClr val="00708C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2468880"/>
            <a:ext cx="3270704" cy="640175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Individuare</a:t>
            </a:r>
            <a:r>
              <a:rPr dirty="0"/>
              <a:t> </a:t>
            </a:r>
            <a:r>
              <a:rPr dirty="0" err="1"/>
              <a:t>attori</a:t>
            </a:r>
            <a:r>
              <a:rPr dirty="0"/>
              <a:t>, </a:t>
            </a:r>
            <a:r>
              <a:rPr dirty="0" err="1"/>
              <a:t>pubblici</a:t>
            </a:r>
            <a:r>
              <a:rPr dirty="0"/>
              <a:t>, </a:t>
            </a:r>
            <a:r>
              <a:rPr dirty="0" err="1"/>
              <a:t>obiettivi</a:t>
            </a:r>
            <a:r>
              <a:rPr dirty="0"/>
              <a:t>,</a:t>
            </a:r>
            <a:endParaRPr lang="it-IT" dirty="0"/>
          </a:p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messaggi</a:t>
            </a:r>
            <a:r>
              <a:rPr dirty="0"/>
              <a:t> e </a:t>
            </a:r>
            <a:r>
              <a:rPr dirty="0" err="1"/>
              <a:t>strumenti</a:t>
            </a:r>
            <a:endParaRPr dirty="0"/>
          </a:p>
        </p:txBody>
      </p:sp>
      <p:sp>
        <p:nvSpPr>
          <p:cNvPr id="15" name="Rounded Rectangle 14"/>
          <p:cNvSpPr/>
          <p:nvPr/>
        </p:nvSpPr>
        <p:spPr>
          <a:xfrm>
            <a:off x="6309360" y="2322576"/>
            <a:ext cx="5212080" cy="914400"/>
          </a:xfrm>
          <a:prstGeom prst="roundRect">
            <a:avLst/>
          </a:prstGeom>
          <a:solidFill>
            <a:srgbClr val="F7F9FA"/>
          </a:solidFill>
          <a:ln w="12700"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92240" y="2496312"/>
            <a:ext cx="347472" cy="310896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800" b="1" i="0">
                <a:solidFill>
                  <a:srgbClr val="00708C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31152" y="2468880"/>
            <a:ext cx="3077061" cy="640175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Interpretare</a:t>
            </a:r>
            <a:r>
              <a:rPr dirty="0"/>
              <a:t> </a:t>
            </a:r>
            <a:r>
              <a:rPr dirty="0" err="1"/>
              <a:t>campagne</a:t>
            </a:r>
            <a:r>
              <a:rPr dirty="0"/>
              <a:t> e</a:t>
            </a:r>
            <a:endParaRPr lang="it-IT" dirty="0"/>
          </a:p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casi</a:t>
            </a:r>
            <a:r>
              <a:rPr dirty="0"/>
              <a:t> di </a:t>
            </a:r>
            <a:r>
              <a:rPr dirty="0" err="1"/>
              <a:t>comunicazione</a:t>
            </a:r>
            <a:r>
              <a:rPr dirty="0"/>
              <a:t> </a:t>
            </a:r>
            <a:r>
              <a:rPr dirty="0" err="1"/>
              <a:t>istituzionale</a:t>
            </a:r>
            <a:endParaRPr dirty="0"/>
          </a:p>
        </p:txBody>
      </p:sp>
      <p:sp>
        <p:nvSpPr>
          <p:cNvPr id="18" name="Rounded Rectangle 17"/>
          <p:cNvSpPr/>
          <p:nvPr/>
        </p:nvSpPr>
        <p:spPr>
          <a:xfrm>
            <a:off x="749808" y="3529584"/>
            <a:ext cx="5212080" cy="914400"/>
          </a:xfrm>
          <a:prstGeom prst="roundRect">
            <a:avLst/>
          </a:prstGeom>
          <a:solidFill>
            <a:srgbClr val="EEF7F9"/>
          </a:solidFill>
          <a:ln w="12700"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32688" y="3703320"/>
            <a:ext cx="347472" cy="310896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800" b="1" i="0">
                <a:solidFill>
                  <a:srgbClr val="00708C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3675888"/>
            <a:ext cx="4297680" cy="47548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Collegare modelli teorici e situazioni concrete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529584"/>
            <a:ext cx="5212080" cy="914400"/>
          </a:xfrm>
          <a:prstGeom prst="roundRect">
            <a:avLst/>
          </a:prstGeom>
          <a:solidFill>
            <a:srgbClr val="F7F9FA"/>
          </a:solidFill>
          <a:ln w="12700"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492240" y="3703320"/>
            <a:ext cx="347472" cy="310896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800" b="1" i="0">
                <a:solidFill>
                  <a:srgbClr val="00708C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31152" y="3675888"/>
            <a:ext cx="4297680" cy="47548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Valutare trasparenza, accessibilità e inclusività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49808" y="4736592"/>
            <a:ext cx="5212080" cy="914400"/>
          </a:xfrm>
          <a:prstGeom prst="roundRect">
            <a:avLst/>
          </a:prstGeom>
          <a:solidFill>
            <a:srgbClr val="EEF7F9"/>
          </a:solidFill>
          <a:ln w="12700"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32688" y="4910328"/>
            <a:ext cx="347472" cy="310896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800" b="1" i="0">
                <a:solidFill>
                  <a:srgbClr val="00708C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71600" y="4882896"/>
            <a:ext cx="4297680" cy="47548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Riconoscere effetti comunicativi e reputazionali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736592"/>
            <a:ext cx="5212080" cy="914400"/>
          </a:xfrm>
          <a:prstGeom prst="roundRect">
            <a:avLst/>
          </a:prstGeom>
          <a:solidFill>
            <a:srgbClr val="F7F9FA"/>
          </a:solidFill>
          <a:ln w="12700"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492240" y="4910328"/>
            <a:ext cx="347472" cy="310896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800" b="1" i="0">
                <a:solidFill>
                  <a:srgbClr val="00708C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31152" y="4882896"/>
            <a:ext cx="4297680" cy="47548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600" b="1" i="0">
                <a:solidFill>
                  <a:srgbClr val="1C2D3F"/>
                </a:solidFill>
                <a:latin typeface="Aptos"/>
              </a:defRPr>
            </a:pPr>
            <a:r>
              <a:t>Formulare una valutazione critica e autonoma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43000" y="5943600"/>
            <a:ext cx="9875520" cy="32004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800" b="1" i="0">
                <a:solidFill>
                  <a:srgbClr val="00708C"/>
                </a:solidFill>
                <a:latin typeface="Aptos"/>
              </a:defRPr>
            </a:pPr>
            <a:r>
              <a:t>Conoscere, applicare, valutare.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642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C2D3F"/>
                </a:solidFill>
                <a:latin typeface="Aptos"/>
              </a:defRPr>
            </a:pPr>
            <a:r>
              <a:t>Il corso e l’esame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528816"/>
            <a:ext cx="11109960" cy="13716"/>
          </a:xfrm>
          <a:prstGeom prst="rect">
            <a:avLst/>
          </a:prstGeom>
          <a:solidFill>
            <a:srgbClr val="DA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556248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974"/>
                </a:solidFill>
                <a:latin typeface="Aptos"/>
              </a:defRPr>
            </a:pPr>
            <a:r>
              <a:t>18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4672" y="1078992"/>
            <a:ext cx="10652760" cy="804672"/>
          </a:xfrm>
          <a:prstGeom prst="roundRect">
            <a:avLst/>
          </a:prstGeom>
          <a:solidFill>
            <a:srgbClr val="EEF7F9"/>
          </a:solidFill>
          <a:ln w="12700"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174229" y="1091226"/>
            <a:ext cx="5904501" cy="73250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9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L’esame</a:t>
            </a:r>
            <a:r>
              <a:rPr dirty="0"/>
              <a:t> </a:t>
            </a:r>
            <a:r>
              <a:rPr dirty="0" err="1"/>
              <a:t>consiste</a:t>
            </a:r>
            <a:r>
              <a:rPr dirty="0"/>
              <a:t> in una </a:t>
            </a:r>
            <a:r>
              <a:rPr dirty="0" err="1"/>
              <a:t>prova</a:t>
            </a:r>
            <a:r>
              <a:rPr dirty="0"/>
              <a:t> </a:t>
            </a:r>
            <a:r>
              <a:rPr dirty="0" err="1"/>
              <a:t>orale</a:t>
            </a:r>
            <a:r>
              <a:rPr dirty="0"/>
              <a:t> e </a:t>
            </a:r>
            <a:r>
              <a:rPr dirty="0" err="1"/>
              <a:t>potrà</a:t>
            </a:r>
            <a:r>
              <a:rPr dirty="0"/>
              <a:t> </a:t>
            </a:r>
            <a:r>
              <a:rPr dirty="0" err="1"/>
              <a:t>comprendere</a:t>
            </a:r>
            <a:endParaRPr lang="it-IT" dirty="0"/>
          </a:p>
          <a:p>
            <a:pPr algn="ctr">
              <a:defRPr sz="1900" b="1" i="0">
                <a:solidFill>
                  <a:srgbClr val="1C2D3F"/>
                </a:solidFill>
                <a:latin typeface="Aptos"/>
              </a:defRPr>
            </a:pPr>
            <a:r>
              <a:rPr dirty="0" err="1"/>
              <a:t>l’analisi</a:t>
            </a:r>
            <a:r>
              <a:rPr dirty="0"/>
              <a:t> di un </a:t>
            </a:r>
            <a:r>
              <a:rPr dirty="0" err="1"/>
              <a:t>caso</a:t>
            </a:r>
            <a:r>
              <a:rPr dirty="0"/>
              <a:t> di </a:t>
            </a:r>
            <a:r>
              <a:rPr dirty="0" err="1"/>
              <a:t>comunicazione</a:t>
            </a:r>
            <a:r>
              <a:rPr dirty="0"/>
              <a:t> </a:t>
            </a:r>
            <a:r>
              <a:rPr dirty="0" err="1"/>
              <a:t>istituzionale</a:t>
            </a:r>
            <a:r>
              <a:rPr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212848"/>
            <a:ext cx="5486400" cy="320040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l">
              <a:defRPr sz="1800" b="1" i="0">
                <a:solidFill>
                  <a:srgbClr val="1C2D3F"/>
                </a:solidFill>
                <a:latin typeface="Aptos"/>
              </a:defRPr>
            </a:pPr>
            <a:r>
              <a:t>Lo studente dovrà dimostrare di saper: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51760"/>
            <a:ext cx="5303520" cy="2423160"/>
          </a:xfrm>
          <a:prstGeom prst="rect">
            <a:avLst/>
          </a:prstGeom>
          <a:noFill/>
        </p:spPr>
        <p:txBody>
          <a:bodyPr wrap="square" lIns="73152" tIns="36576" rIns="36576" bIns="18288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  <a:defRPr sz="1700" b="0">
                <a:solidFill>
                  <a:srgbClr val="23272B"/>
                </a:solidFill>
                <a:latin typeface="Aptos"/>
              </a:defRPr>
            </a:pPr>
            <a:r>
              <a:t>• Definire concetti e modelli fondamentali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700" b="0">
                <a:solidFill>
                  <a:srgbClr val="23272B"/>
                </a:solidFill>
                <a:latin typeface="Aptos"/>
              </a:defRPr>
            </a:pPr>
            <a:r>
              <a:t>• Usare il linguaggio della disciplina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700" b="0">
                <a:solidFill>
                  <a:srgbClr val="23272B"/>
                </a:solidFill>
                <a:latin typeface="Aptos"/>
              </a:defRPr>
            </a:pPr>
            <a:r>
              <a:t>• Stabilire collegamenti tra gli argomenti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700" b="0">
                <a:solidFill>
                  <a:srgbClr val="23272B"/>
                </a:solidFill>
                <a:latin typeface="Aptos"/>
              </a:defRPr>
            </a:pPr>
            <a:r>
              <a:t>• Ricostruire il contesto di un caso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72200" y="2651760"/>
            <a:ext cx="5257800" cy="2423160"/>
          </a:xfrm>
          <a:prstGeom prst="rect">
            <a:avLst/>
          </a:prstGeom>
          <a:noFill/>
        </p:spPr>
        <p:txBody>
          <a:bodyPr wrap="square" lIns="73152" tIns="36576" rIns="36576" bIns="18288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  <a:defRPr sz="1700" b="0">
                <a:solidFill>
                  <a:srgbClr val="23272B"/>
                </a:solidFill>
                <a:latin typeface="Aptos"/>
              </a:defRPr>
            </a:pPr>
            <a:r>
              <a:t>• Individuare attori, obiettivi, pubblici e strumenti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700" b="0">
                <a:solidFill>
                  <a:srgbClr val="23272B"/>
                </a:solidFill>
                <a:latin typeface="Aptos"/>
              </a:defRPr>
            </a:pPr>
            <a:r>
              <a:t>• Riconoscere criticità ed effetti comunicativi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700" b="0">
                <a:solidFill>
                  <a:srgbClr val="23272B"/>
                </a:solidFill>
                <a:latin typeface="Aptos"/>
              </a:defRPr>
            </a:pPr>
            <a:r>
              <a:t>• Valutare le conseguenze sulla reputazione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700" b="0">
                <a:solidFill>
                  <a:srgbClr val="23272B"/>
                </a:solidFill>
                <a:latin typeface="Aptos"/>
              </a:defRPr>
            </a:pPr>
            <a:r>
              <a:t>• Esprimere un giudizio motivato e autonomo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97280" y="5394960"/>
            <a:ext cx="996696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9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371600" y="5577840"/>
            <a:ext cx="9418320" cy="292608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/>
          <a:p>
            <a:pPr algn="ctr">
              <a:defRPr sz="1700" b="1" i="0">
                <a:solidFill>
                  <a:srgbClr val="00708C"/>
                </a:solidFill>
                <a:latin typeface="Aptos"/>
              </a:defRPr>
            </a:pPr>
            <a:r>
              <a:t>Non soltanto conoscere i contenuti, ma saperli utilizzare per interpretare situazioni concrete.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1201</Words>
  <Application>Microsoft Office PowerPoint</Application>
  <PresentationFormat>Widescreen</PresentationFormat>
  <Paragraphs>265</Paragraphs>
  <Slides>17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Introduzione alla Comunicazione pubblica - versione integrata</dc:title>
  <dc:subject>Comunicazione Istituzionale Pubblica</dc:subject>
  <dc:creator>Nicola Strizzolo</dc:creator>
  <cp:keywords/>
  <dc:description>generated using python-pptx</dc:description>
  <cp:lastModifiedBy>Nicola Strizzolo</cp:lastModifiedBy>
  <cp:revision>20</cp:revision>
  <dcterms:created xsi:type="dcterms:W3CDTF">2026-10-06T13:05:33Z</dcterms:created>
  <dcterms:modified xsi:type="dcterms:W3CDTF">2026-10-08T12:28:07Z</dcterms:modified>
  <cp:category/>
</cp:coreProperties>
</file>