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3" r:id="rId11"/>
    <p:sldId id="282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4675" y="345947"/>
            <a:ext cx="7994650" cy="995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4812" y="1470496"/>
            <a:ext cx="8493125" cy="4603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lsole24ore.com/art/suicidi-france-telecom-condannato-didier-lombard-ACeabc7" TargetMode="External"/><Relationship Id="rId2" Type="http://schemas.openxmlformats.org/officeDocument/2006/relationships/hyperlink" Target="http://www.lastampa.it/2016/07/08/esteri/ondata-di-suicidi-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62337" y="1328420"/>
            <a:ext cx="22199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PUBBLICI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858197" y="2965196"/>
            <a:ext cx="3427729" cy="2226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latin typeface="Verdana"/>
                <a:cs typeface="Verdana"/>
              </a:rPr>
              <a:t>INFLUENTI</a:t>
            </a:r>
            <a:endParaRPr sz="3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310"/>
              </a:spcBef>
            </a:pPr>
            <a:endParaRPr sz="36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3600" spc="-10" dirty="0">
                <a:latin typeface="Verdana"/>
                <a:cs typeface="Verdana"/>
              </a:rPr>
              <a:t>STAKEHOLDER</a:t>
            </a:r>
            <a:endParaRPr sz="3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2219325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Destinatari</a:t>
            </a:r>
            <a:r>
              <a:rPr sz="3200" spc="-125" dirty="0"/>
              <a:t> </a:t>
            </a:r>
            <a:r>
              <a:rPr sz="3200" spc="-10" dirty="0"/>
              <a:t>azioni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2306828"/>
            <a:ext cx="8070850" cy="162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Pubblici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influenti</a:t>
            </a:r>
            <a:endParaRPr sz="24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buFont typeface="Verdana"/>
              <a:buChar char="-"/>
            </a:pPr>
            <a:endParaRPr sz="24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80"/>
              </a:spcBef>
              <a:buFont typeface="Verdana"/>
              <a:buChar char="-"/>
            </a:pPr>
            <a:endParaRPr sz="24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Char char="-"/>
              <a:tabLst>
                <a:tab pos="354965" algn="l"/>
                <a:tab pos="1671955" algn="l"/>
                <a:tab pos="2538095" algn="l"/>
                <a:tab pos="3820160" algn="l"/>
                <a:tab pos="5413375" algn="l"/>
                <a:tab pos="5926455" algn="l"/>
                <a:tab pos="7783195" algn="l"/>
              </a:tabLst>
            </a:pPr>
            <a:r>
              <a:rPr sz="2400" spc="-10" dirty="0">
                <a:latin typeface="Verdana"/>
                <a:cs typeface="Verdana"/>
              </a:rPr>
              <a:t>Coloro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che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0" dirty="0">
                <a:latin typeface="Verdana"/>
                <a:cs typeface="Verdana"/>
              </a:rPr>
              <a:t>hanno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capacità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50" dirty="0">
                <a:latin typeface="Verdana"/>
                <a:cs typeface="Verdana"/>
              </a:rPr>
              <a:t>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possibilità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di</a:t>
            </a:r>
            <a:endParaRPr sz="2400" dirty="0">
              <a:latin typeface="Verdana"/>
              <a:cs typeface="Verdan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782906"/>
              </p:ext>
            </p:extLst>
          </p:nvPr>
        </p:nvGraphicFramePr>
        <p:xfrm>
          <a:off x="859789" y="4107066"/>
          <a:ext cx="7767320" cy="1463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4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0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4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83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2035175" algn="l"/>
                        </a:tabLst>
                      </a:pPr>
                      <a:r>
                        <a:rPr sz="2400" spc="-10" dirty="0">
                          <a:latin typeface="Verdana"/>
                          <a:cs typeface="Verdana"/>
                        </a:rPr>
                        <a:t>influenzare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2400" spc="-10" dirty="0">
                          <a:latin typeface="Verdana"/>
                          <a:cs typeface="Verdana"/>
                        </a:rPr>
                        <a:t>opinioni</a:t>
                      </a:r>
                      <a:endParaRPr sz="2400" dirty="0">
                        <a:latin typeface="Verdana"/>
                        <a:cs typeface="Verdana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600075" algn="l"/>
                        </a:tabLst>
                      </a:pPr>
                      <a:r>
                        <a:rPr sz="2400" spc="-5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2400" spc="-10" dirty="0">
                          <a:latin typeface="Verdana"/>
                          <a:cs typeface="Verdana"/>
                        </a:rPr>
                        <a:t>atteggiamenti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400" spc="-10" dirty="0">
                          <a:latin typeface="Verdana"/>
                          <a:cs typeface="Verdana"/>
                        </a:rPr>
                        <a:t>(nell’era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27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2877185" algn="l"/>
                        </a:tabLst>
                      </a:pPr>
                      <a:r>
                        <a:rPr sz="2400" spc="-10" dirty="0">
                          <a:latin typeface="Verdana"/>
                          <a:cs typeface="Verdana"/>
                        </a:rPr>
                        <a:t>dell’informazione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2400" spc="-25" dirty="0">
                          <a:latin typeface="Verdana"/>
                          <a:cs typeface="Verdana"/>
                        </a:rPr>
                        <a:t>dal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88900" marB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1350010" algn="l"/>
                        </a:tabLst>
                      </a:pPr>
                      <a:r>
                        <a:rPr sz="2400" spc="-10" dirty="0">
                          <a:latin typeface="Verdana"/>
                          <a:cs typeface="Verdana"/>
                        </a:rPr>
                        <a:t>basso,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2400" spc="-10" dirty="0">
                          <a:latin typeface="Verdana"/>
                          <a:cs typeface="Verdana"/>
                        </a:rPr>
                        <a:t>nessuno</a:t>
                      </a:r>
                      <a:endParaRPr sz="2400" dirty="0">
                        <a:latin typeface="Verdana"/>
                        <a:cs typeface="Verdana"/>
                      </a:endParaRPr>
                    </a:p>
                  </a:txBody>
                  <a:tcPr marL="0" marR="0" marT="8890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400" spc="-10" dirty="0">
                          <a:latin typeface="Verdana"/>
                          <a:cs typeface="Verdana"/>
                        </a:rPr>
                        <a:t>andrebbe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8890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pPr marL="31750">
                        <a:lnSpc>
                          <a:spcPts val="2805"/>
                        </a:lnSpc>
                        <a:spcBef>
                          <a:spcPts val="715"/>
                        </a:spcBef>
                      </a:pPr>
                      <a:r>
                        <a:rPr sz="2400" spc="-10" dirty="0">
                          <a:latin typeface="Verdana"/>
                          <a:cs typeface="Verdana"/>
                        </a:rPr>
                        <a:t>sottovalutato)</a:t>
                      </a:r>
                      <a:endParaRPr sz="2400" dirty="0">
                        <a:latin typeface="Verdana"/>
                        <a:cs typeface="Verdana"/>
                      </a:endParaRPr>
                    </a:p>
                  </a:txBody>
                  <a:tcPr marL="0" marR="0" marT="908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232283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Pubblici</a:t>
            </a:r>
            <a:r>
              <a:rPr sz="3200" spc="-65" dirty="0"/>
              <a:t> </a:t>
            </a:r>
            <a:r>
              <a:rPr sz="3200" spc="-10" dirty="0"/>
              <a:t>influenti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8839" y="2193036"/>
            <a:ext cx="199326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Calibri"/>
                <a:cs typeface="Calibri"/>
              </a:rPr>
              <a:t>Stakeholder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3945635"/>
            <a:ext cx="760984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Influenti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(Come?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Quali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modalità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influenze?)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5475" rIns="0" bIns="0" rtlCol="0">
            <a:spAutoFit/>
          </a:bodyPr>
          <a:lstStyle/>
          <a:p>
            <a:pPr marL="1365885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Calibri"/>
                <a:cs typeface="Calibri"/>
              </a:rPr>
              <a:t>Es.</a:t>
            </a:r>
            <a:r>
              <a:rPr sz="4400" spc="-5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Suicidi</a:t>
            </a:r>
            <a:r>
              <a:rPr sz="4400" spc="-5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per</a:t>
            </a:r>
            <a:r>
              <a:rPr sz="4400" spc="-50" dirty="0">
                <a:latin typeface="Calibri"/>
                <a:cs typeface="Calibri"/>
              </a:rPr>
              <a:t> </a:t>
            </a:r>
            <a:r>
              <a:rPr sz="4400" spc="-10" dirty="0">
                <a:latin typeface="Calibri"/>
                <a:cs typeface="Calibri"/>
              </a:rPr>
              <a:t>mobbing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6051" y="1568196"/>
            <a:ext cx="8278495" cy="506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970" marR="172720" indent="-342900">
              <a:lnSpc>
                <a:spcPct val="150000"/>
              </a:lnSpc>
              <a:spcBef>
                <a:spcPts val="100"/>
              </a:spcBef>
              <a:buChar char="-"/>
              <a:tabLst>
                <a:tab pos="394970" algn="l"/>
              </a:tabLst>
            </a:pPr>
            <a:r>
              <a:rPr sz="2000" dirty="0">
                <a:latin typeface="Verdana"/>
                <a:cs typeface="Verdana"/>
              </a:rPr>
              <a:t>Ondata</a:t>
            </a:r>
            <a:r>
              <a:rPr sz="2000" spc="2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2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suicidi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2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France</a:t>
            </a:r>
            <a:r>
              <a:rPr sz="2000" spc="2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Télécom,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gli</a:t>
            </a:r>
            <a:r>
              <a:rPr sz="2000" spc="2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ex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vertici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verso</a:t>
            </a:r>
            <a:r>
              <a:rPr sz="2000" spc="21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un </a:t>
            </a:r>
            <a:r>
              <a:rPr sz="2000" dirty="0">
                <a:latin typeface="Verdana"/>
                <a:cs typeface="Verdana"/>
              </a:rPr>
              <a:t>maxi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processo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mobbing</a:t>
            </a:r>
            <a:endParaRPr sz="2000">
              <a:latin typeface="Verdana"/>
              <a:cs typeface="Verdana"/>
            </a:endParaRPr>
          </a:p>
          <a:p>
            <a:pPr marL="395605" marR="172085" indent="-343535">
              <a:lnSpc>
                <a:spcPct val="150000"/>
              </a:lnSpc>
              <a:spcBef>
                <a:spcPts val="500"/>
              </a:spcBef>
              <a:buChar char="-"/>
              <a:tabLst>
                <a:tab pos="395605" algn="l"/>
              </a:tabLst>
            </a:pPr>
            <a:r>
              <a:rPr sz="2000" spc="-35" dirty="0">
                <a:latin typeface="Verdana"/>
                <a:cs typeface="Verdana"/>
              </a:rPr>
              <a:t>Tra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2008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2010,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58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dipendenti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società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telefonia </a:t>
            </a:r>
            <a:r>
              <a:rPr sz="2000" dirty="0">
                <a:latin typeface="Verdana"/>
                <a:cs typeface="Verdana"/>
              </a:rPr>
              <a:t>si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sono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tolti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vita</a:t>
            </a:r>
            <a:endParaRPr sz="2000">
              <a:latin typeface="Verdana"/>
              <a:cs typeface="Verdana"/>
            </a:endParaRPr>
          </a:p>
          <a:p>
            <a:pPr marL="395605" marR="172085" indent="-342900">
              <a:lnSpc>
                <a:spcPct val="150000"/>
              </a:lnSpc>
              <a:spcBef>
                <a:spcPts val="505"/>
              </a:spcBef>
              <a:buChar char="-"/>
              <a:tabLst>
                <a:tab pos="395605" algn="l"/>
                <a:tab pos="1043305" algn="l"/>
                <a:tab pos="2089150" algn="l"/>
                <a:tab pos="3358515" algn="l"/>
                <a:tab pos="3973829" algn="l"/>
                <a:tab pos="5340350" algn="l"/>
                <a:tab pos="6562725" algn="l"/>
                <a:tab pos="6938009" algn="l"/>
                <a:tab pos="7869555" algn="l"/>
              </a:tabLst>
            </a:pPr>
            <a:r>
              <a:rPr sz="2000" spc="-25" dirty="0">
                <a:latin typeface="Verdana"/>
                <a:cs typeface="Verdana"/>
              </a:rPr>
              <a:t>Nel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mirino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l’attività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dei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manager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durante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il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piano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di </a:t>
            </a:r>
            <a:r>
              <a:rPr sz="2000" spc="-10" dirty="0">
                <a:latin typeface="Verdana"/>
                <a:cs typeface="Verdana"/>
              </a:rPr>
              <a:t>ristrutturazione</a:t>
            </a:r>
            <a:endParaRPr sz="2000">
              <a:latin typeface="Verdana"/>
              <a:cs typeface="Verdana"/>
            </a:endParaRPr>
          </a:p>
          <a:p>
            <a:pPr marL="395605" marR="172085" indent="-342900">
              <a:lnSpc>
                <a:spcPct val="150000"/>
              </a:lnSpc>
              <a:spcBef>
                <a:spcPts val="409"/>
              </a:spcBef>
              <a:buChar char="-"/>
              <a:tabLst>
                <a:tab pos="395605" algn="l"/>
              </a:tabLst>
            </a:pPr>
            <a:r>
              <a:rPr sz="2000" dirty="0">
                <a:latin typeface="Verdana"/>
                <a:cs typeface="Verdana"/>
              </a:rPr>
              <a:t>La</a:t>
            </a:r>
            <a:r>
              <a:rPr sz="2000" spc="1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Procura</a:t>
            </a:r>
            <a:r>
              <a:rPr sz="2000" spc="1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1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Parigi:</a:t>
            </a:r>
            <a:r>
              <a:rPr sz="2000" spc="1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“Strategie</a:t>
            </a:r>
            <a:r>
              <a:rPr sz="2000" spc="1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persecutorie</a:t>
            </a:r>
            <a:r>
              <a:rPr sz="2000" spc="1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1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spingere</a:t>
            </a:r>
            <a:r>
              <a:rPr sz="2000" spc="130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il </a:t>
            </a:r>
            <a:r>
              <a:rPr sz="2000" dirty="0">
                <a:latin typeface="Verdana"/>
                <a:cs typeface="Verdana"/>
              </a:rPr>
              <a:t>personale</a:t>
            </a:r>
            <a:r>
              <a:rPr sz="2000" spc="-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all’allontanamento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volontario”</a:t>
            </a:r>
            <a:endParaRPr sz="2000">
              <a:latin typeface="Verdana"/>
              <a:cs typeface="Verdana"/>
            </a:endParaRPr>
          </a:p>
          <a:p>
            <a:pPr marL="51435" marR="172085" indent="635">
              <a:lnSpc>
                <a:spcPct val="99400"/>
              </a:lnSpc>
              <a:spcBef>
                <a:spcPts val="1005"/>
              </a:spcBef>
              <a:tabLst>
                <a:tab pos="931544" algn="l"/>
              </a:tabLst>
            </a:pPr>
            <a:r>
              <a:rPr sz="1800" spc="-15" dirty="0">
                <a:latin typeface="Verdana"/>
                <a:cs typeface="Verdana"/>
              </a:rPr>
              <a:t>Fonte: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10" dirty="0">
                <a:latin typeface="Verdana"/>
                <a:cs typeface="Verdana"/>
              </a:rPr>
              <a:t>https://</a:t>
            </a:r>
            <a:r>
              <a:rPr sz="1800" spc="-10" dirty="0">
                <a:latin typeface="Verdana"/>
                <a:cs typeface="Verdana"/>
                <a:hlinkClick r:id="rId2"/>
              </a:rPr>
              <a:t>www.lastampa.it/2016/07/08/esteri/ondata-di-suicidi-</a:t>
            </a:r>
            <a:r>
              <a:rPr sz="180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a-</a:t>
            </a:r>
            <a:r>
              <a:rPr sz="1800" spc="-15" dirty="0">
                <a:latin typeface="Verdana"/>
                <a:cs typeface="Verdana"/>
              </a:rPr>
              <a:t>france-</a:t>
            </a:r>
            <a:r>
              <a:rPr sz="1800" spc="-10" dirty="0">
                <a:latin typeface="Verdana"/>
                <a:cs typeface="Verdana"/>
              </a:rPr>
              <a:t>telecom-gli-</a:t>
            </a:r>
            <a:r>
              <a:rPr sz="1800" dirty="0">
                <a:latin typeface="Verdana"/>
                <a:cs typeface="Verdana"/>
              </a:rPr>
              <a:t>e</a:t>
            </a:r>
            <a:r>
              <a:rPr sz="1800" spc="-50" dirty="0">
                <a:latin typeface="Verdana"/>
                <a:cs typeface="Verdana"/>
              </a:rPr>
              <a:t>x</a:t>
            </a:r>
            <a:r>
              <a:rPr sz="1800" spc="-40" dirty="0">
                <a:latin typeface="Verdana"/>
                <a:cs typeface="Verdana"/>
              </a:rPr>
              <a:t>-</a:t>
            </a:r>
            <a:r>
              <a:rPr sz="1800" spc="-15" dirty="0">
                <a:latin typeface="Verdana"/>
                <a:cs typeface="Verdana"/>
              </a:rPr>
              <a:t>vertici-</a:t>
            </a:r>
            <a:r>
              <a:rPr sz="1800" spc="-20" dirty="0">
                <a:latin typeface="Verdana"/>
                <a:cs typeface="Verdana"/>
              </a:rPr>
              <a:t>v</a:t>
            </a:r>
            <a:r>
              <a:rPr sz="1800" dirty="0">
                <a:latin typeface="Verdana"/>
                <a:cs typeface="Verdana"/>
              </a:rPr>
              <a:t>e</a:t>
            </a:r>
            <a:r>
              <a:rPr sz="1800" spc="-10" dirty="0">
                <a:latin typeface="Verdana"/>
                <a:cs typeface="Verdana"/>
              </a:rPr>
              <a:t>r</a:t>
            </a:r>
            <a:r>
              <a:rPr sz="1800" spc="-5" dirty="0">
                <a:latin typeface="Verdana"/>
                <a:cs typeface="Verdana"/>
              </a:rPr>
              <a:t>so</a:t>
            </a:r>
            <a:r>
              <a:rPr sz="1800" spc="-10" dirty="0">
                <a:latin typeface="Verdana"/>
                <a:cs typeface="Verdana"/>
              </a:rPr>
              <a:t>-</a:t>
            </a:r>
            <a:r>
              <a:rPr sz="1800" spc="-5" dirty="0">
                <a:latin typeface="Verdana"/>
                <a:cs typeface="Verdana"/>
              </a:rPr>
              <a:t>un</a:t>
            </a:r>
            <a:r>
              <a:rPr sz="1800" spc="-10" dirty="0">
                <a:latin typeface="Verdana"/>
                <a:cs typeface="Verdana"/>
              </a:rPr>
              <a:t>-maxi-processo-</a:t>
            </a:r>
            <a:r>
              <a:rPr sz="1800" spc="-15" dirty="0">
                <a:latin typeface="Verdana"/>
                <a:cs typeface="Verdana"/>
              </a:rPr>
              <a:t>per-</a:t>
            </a:r>
            <a:r>
              <a:rPr sz="1800" dirty="0">
                <a:latin typeface="Verdana"/>
                <a:cs typeface="Verdana"/>
              </a:rPr>
              <a:t> </a:t>
            </a:r>
            <a:r>
              <a:rPr sz="1800" spc="-15" dirty="0">
                <a:latin typeface="Verdana"/>
                <a:cs typeface="Verdana"/>
              </a:rPr>
              <a:t>mobbing-ymlLTj66eHMcXWsfdgSKEO/pagina.html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spc="-10" dirty="0">
                <a:latin typeface="Arial MT"/>
                <a:cs typeface="Arial MT"/>
                <a:hlinkClick r:id="rId3"/>
              </a:rPr>
              <a:t>https://www.ilsole24ore.com/art/suicidi-france-telecom-condannato-didier-lombard-ACeabc7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5663" y="577596"/>
            <a:ext cx="53936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France</a:t>
            </a:r>
            <a:r>
              <a:rPr sz="3200" spc="-70" dirty="0"/>
              <a:t> </a:t>
            </a:r>
            <a:r>
              <a:rPr sz="3200" dirty="0"/>
              <a:t>Télécom</a:t>
            </a:r>
            <a:r>
              <a:rPr sz="3200" spc="-80" dirty="0"/>
              <a:t> </a:t>
            </a:r>
            <a:r>
              <a:rPr sz="3200" dirty="0">
                <a:latin typeface="Wingdings"/>
                <a:cs typeface="Wingdings"/>
              </a:rPr>
              <a:t></a:t>
            </a:r>
            <a:r>
              <a:rPr sz="3200" spc="254" dirty="0">
                <a:latin typeface="Times New Roman"/>
                <a:cs typeface="Times New Roman"/>
              </a:rPr>
              <a:t> </a:t>
            </a:r>
            <a:r>
              <a:rPr sz="3200" spc="-10" dirty="0"/>
              <a:t>Orange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686" y="1165859"/>
            <a:ext cx="8072120" cy="5521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6350" indent="-340995" algn="just">
              <a:lnSpc>
                <a:spcPct val="150000"/>
              </a:lnSpc>
              <a:spcBef>
                <a:spcPts val="100"/>
              </a:spcBef>
              <a:buChar char="-"/>
              <a:tabLst>
                <a:tab pos="355600" algn="l"/>
              </a:tabLst>
            </a:pPr>
            <a:r>
              <a:rPr sz="2000" dirty="0">
                <a:latin typeface="Verdana"/>
                <a:cs typeface="Verdana"/>
              </a:rPr>
              <a:t>Presidente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della società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si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era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vantato di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voler mettere </a:t>
            </a:r>
            <a:r>
              <a:rPr sz="2000" spc="-10" dirty="0">
                <a:latin typeface="Verdana"/>
                <a:cs typeface="Verdana"/>
              </a:rPr>
              <a:t>fuori 	</a:t>
            </a:r>
            <a:r>
              <a:rPr sz="2000" dirty="0">
                <a:latin typeface="Verdana"/>
                <a:cs typeface="Verdana"/>
              </a:rPr>
              <a:t>migliaia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persone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«dalla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porta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dalla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finestra»</a:t>
            </a:r>
            <a:endParaRPr sz="2000">
              <a:latin typeface="Verdana"/>
              <a:cs typeface="Verdana"/>
            </a:endParaRPr>
          </a:p>
          <a:p>
            <a:pPr marL="353695" indent="-340995" algn="just">
              <a:lnSpc>
                <a:spcPct val="100000"/>
              </a:lnSpc>
              <a:spcBef>
                <a:spcPts val="1705"/>
              </a:spcBef>
              <a:buChar char="-"/>
              <a:tabLst>
                <a:tab pos="353695" algn="l"/>
              </a:tabLst>
            </a:pPr>
            <a:r>
              <a:rPr sz="2000" dirty="0">
                <a:latin typeface="Verdana"/>
                <a:cs typeface="Verdana"/>
              </a:rPr>
              <a:t>Alla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tv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parlò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suicidi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come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«una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moda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fermata»</a:t>
            </a:r>
            <a:endParaRPr sz="2000">
              <a:latin typeface="Verdana"/>
              <a:cs typeface="Verdana"/>
            </a:endParaRPr>
          </a:p>
          <a:p>
            <a:pPr marL="353695" marR="5080" indent="-340995" algn="just">
              <a:lnSpc>
                <a:spcPct val="150000"/>
              </a:lnSpc>
              <a:spcBef>
                <a:spcPts val="500"/>
              </a:spcBef>
              <a:buChar char="-"/>
              <a:tabLst>
                <a:tab pos="355600" algn="l"/>
              </a:tabLst>
            </a:pPr>
            <a:r>
              <a:rPr sz="2000" dirty="0">
                <a:latin typeface="Verdana"/>
                <a:cs typeface="Verdana"/>
              </a:rPr>
              <a:t>L’accusa:</a:t>
            </a:r>
            <a:r>
              <a:rPr sz="2000" spc="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eccessivo</a:t>
            </a:r>
            <a:r>
              <a:rPr sz="2000" spc="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stress</a:t>
            </a:r>
            <a:r>
              <a:rPr sz="2000" spc="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al</a:t>
            </a:r>
            <a:r>
              <a:rPr sz="2000" spc="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lavoro,</a:t>
            </a:r>
            <a:r>
              <a:rPr sz="2000" spc="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sensazione</a:t>
            </a:r>
            <a:r>
              <a:rPr sz="2000" spc="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45" dirty="0">
                <a:latin typeface="Verdana"/>
                <a:cs typeface="Verdana"/>
              </a:rPr>
              <a:t>  </a:t>
            </a:r>
            <a:r>
              <a:rPr sz="2000" spc="-25" dirty="0">
                <a:latin typeface="Verdana"/>
                <a:cs typeface="Verdana"/>
              </a:rPr>
              <a:t>non 	</a:t>
            </a:r>
            <a:r>
              <a:rPr sz="2000" dirty="0">
                <a:latin typeface="Verdana"/>
                <a:cs typeface="Verdana"/>
              </a:rPr>
              <a:t>riuscire</a:t>
            </a:r>
            <a:r>
              <a:rPr sz="2000" spc="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1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svolgere</a:t>
            </a:r>
            <a:r>
              <a:rPr sz="2000" spc="1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</a:t>
            </a:r>
            <a:r>
              <a:rPr sz="2000" spc="1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propri</a:t>
            </a:r>
            <a:r>
              <a:rPr sz="2000" spc="1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compiti</a:t>
            </a:r>
            <a:r>
              <a:rPr sz="2000" spc="1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1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perdita</a:t>
            </a:r>
            <a:r>
              <a:rPr sz="2000" spc="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1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fiducia</a:t>
            </a:r>
            <a:r>
              <a:rPr sz="2000" spc="1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100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se 	</a:t>
            </a:r>
            <a:r>
              <a:rPr sz="2000" dirty="0">
                <a:latin typeface="Verdana"/>
                <a:cs typeface="Verdana"/>
              </a:rPr>
              <a:t>stessi</a:t>
            </a:r>
            <a:r>
              <a:rPr sz="2000" spc="-9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hanno</a:t>
            </a:r>
            <a:r>
              <a:rPr sz="2000" spc="-9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portato</a:t>
            </a:r>
            <a:r>
              <a:rPr sz="2000" spc="-9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al</a:t>
            </a:r>
            <a:r>
              <a:rPr sz="2000" spc="-9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suicidio</a:t>
            </a:r>
            <a:r>
              <a:rPr sz="2000" spc="-9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almeno</a:t>
            </a:r>
            <a:r>
              <a:rPr sz="2000" spc="-9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30</a:t>
            </a:r>
            <a:r>
              <a:rPr sz="2000" spc="-9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dipendenti</a:t>
            </a:r>
            <a:r>
              <a:rPr sz="2000" spc="-90" dirty="0">
                <a:latin typeface="Verdana"/>
                <a:cs typeface="Verdana"/>
              </a:rPr>
              <a:t>  </a:t>
            </a:r>
            <a:r>
              <a:rPr sz="2000" spc="-25" dirty="0">
                <a:latin typeface="Verdana"/>
                <a:cs typeface="Verdana"/>
              </a:rPr>
              <a:t>in 	</a:t>
            </a:r>
            <a:r>
              <a:rPr sz="2000" dirty="0">
                <a:latin typeface="Verdana"/>
                <a:cs typeface="Verdana"/>
              </a:rPr>
              <a:t>meno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due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anni</a:t>
            </a:r>
            <a:endParaRPr sz="2000">
              <a:latin typeface="Verdana"/>
              <a:cs typeface="Verdana"/>
            </a:endParaRPr>
          </a:p>
          <a:p>
            <a:pPr marL="353695" indent="-340995" algn="just">
              <a:lnSpc>
                <a:spcPct val="100000"/>
              </a:lnSpc>
              <a:spcBef>
                <a:spcPts val="1585"/>
              </a:spcBef>
              <a:buChar char="-"/>
              <a:tabLst>
                <a:tab pos="353695" algn="l"/>
              </a:tabLst>
            </a:pPr>
            <a:r>
              <a:rPr sz="2000" dirty="0">
                <a:latin typeface="Verdana"/>
                <a:cs typeface="Verdana"/>
              </a:rPr>
              <a:t>Frutto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politica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aziendale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deliberata</a:t>
            </a:r>
            <a:endParaRPr sz="2000">
              <a:latin typeface="Verdana"/>
              <a:cs typeface="Verdana"/>
            </a:endParaRPr>
          </a:p>
          <a:p>
            <a:pPr marL="353695" indent="-340995" algn="just">
              <a:lnSpc>
                <a:spcPct val="100000"/>
              </a:lnSpc>
              <a:spcBef>
                <a:spcPts val="1705"/>
              </a:spcBef>
              <a:buChar char="-"/>
              <a:tabLst>
                <a:tab pos="353695" algn="l"/>
              </a:tabLst>
            </a:pPr>
            <a:r>
              <a:rPr sz="2000" dirty="0">
                <a:latin typeface="Verdana"/>
                <a:cs typeface="Verdana"/>
              </a:rPr>
              <a:t>Dal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2013,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l’azienda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ha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cambiato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nome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Orange</a:t>
            </a:r>
            <a:endParaRPr sz="2000">
              <a:latin typeface="Verdana"/>
              <a:cs typeface="Verdana"/>
            </a:endParaRPr>
          </a:p>
          <a:p>
            <a:pPr marL="353695" indent="-340995" algn="just">
              <a:lnSpc>
                <a:spcPct val="100000"/>
              </a:lnSpc>
              <a:spcBef>
                <a:spcPts val="1705"/>
              </a:spcBef>
              <a:buChar char="-"/>
              <a:tabLst>
                <a:tab pos="353695" algn="l"/>
              </a:tabLst>
            </a:pPr>
            <a:r>
              <a:rPr sz="2000" dirty="0">
                <a:latin typeface="Verdana"/>
                <a:cs typeface="Verdana"/>
              </a:rPr>
              <a:t>France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Télécom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oggi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non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esiste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più</a:t>
            </a:r>
            <a:endParaRPr sz="2000">
              <a:latin typeface="Verdana"/>
              <a:cs typeface="Verdana"/>
            </a:endParaRPr>
          </a:p>
          <a:p>
            <a:pPr marL="186690" marR="208915" lvl="1" indent="107950">
              <a:lnSpc>
                <a:spcPts val="1400"/>
              </a:lnSpc>
              <a:spcBef>
                <a:spcPts val="680"/>
              </a:spcBef>
              <a:buChar char="-"/>
              <a:tabLst>
                <a:tab pos="294640" algn="l"/>
              </a:tabLst>
            </a:pPr>
            <a:r>
              <a:rPr sz="1400" dirty="0">
                <a:latin typeface="Arial MT"/>
                <a:cs typeface="Arial MT"/>
              </a:rPr>
              <a:t>2019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L’ex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presidente-</a:t>
            </a:r>
            <a:r>
              <a:rPr sz="1400" dirty="0">
                <a:latin typeface="Arial MT"/>
                <a:cs typeface="Arial MT"/>
              </a:rPr>
              <a:t>direttore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generale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dovrà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scontare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una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pena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di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un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anno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(ma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otto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mesi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sono </a:t>
            </a:r>
            <a:r>
              <a:rPr sz="1400" dirty="0">
                <a:latin typeface="Arial MT"/>
                <a:cs typeface="Arial MT"/>
              </a:rPr>
              <a:t>coperti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dalla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condizionale)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per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mobbing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morale.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Condannati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anche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due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manager</a:t>
            </a:r>
            <a:endParaRPr sz="1400">
              <a:latin typeface="Arial MT"/>
              <a:cs typeface="Arial MT"/>
            </a:endParaRPr>
          </a:p>
          <a:p>
            <a:pPr marL="294640" lvl="1" indent="-107950">
              <a:lnSpc>
                <a:spcPts val="1400"/>
              </a:lnSpc>
              <a:buChar char="-"/>
              <a:tabLst>
                <a:tab pos="294640" algn="l"/>
              </a:tabLst>
            </a:pPr>
            <a:r>
              <a:rPr sz="1400" dirty="0">
                <a:latin typeface="Arial MT"/>
                <a:cs typeface="Arial MT"/>
              </a:rPr>
              <a:t>Lazienda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dovrà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versare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due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milioni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di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risarcimenti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75mila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euro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di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multa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277368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Stakeholder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369059"/>
            <a:ext cx="8072120" cy="310134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55600" marR="5080" indent="-342900" algn="just">
              <a:lnSpc>
                <a:spcPct val="149500"/>
              </a:lnSpc>
              <a:spcBef>
                <a:spcPts val="65"/>
              </a:spcBef>
              <a:buChar char="-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Tutti</a:t>
            </a:r>
            <a:r>
              <a:rPr sz="2200" spc="-9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quei</a:t>
            </a:r>
            <a:r>
              <a:rPr sz="2200" spc="-9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soggetti</a:t>
            </a:r>
            <a:r>
              <a:rPr sz="2200" spc="-9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le</a:t>
            </a:r>
            <a:r>
              <a:rPr sz="2200" spc="-9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cui</a:t>
            </a:r>
            <a:r>
              <a:rPr sz="2200" spc="-9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azioni</a:t>
            </a:r>
            <a:r>
              <a:rPr sz="2200" spc="-9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vengono</a:t>
            </a:r>
            <a:r>
              <a:rPr sz="2200" spc="-90" dirty="0">
                <a:latin typeface="Verdana"/>
                <a:cs typeface="Verdana"/>
              </a:rPr>
              <a:t>  </a:t>
            </a:r>
            <a:r>
              <a:rPr sz="2200" spc="-10" dirty="0">
                <a:latin typeface="Verdana"/>
                <a:cs typeface="Verdana"/>
              </a:rPr>
              <a:t>influenzati </a:t>
            </a:r>
            <a:r>
              <a:rPr sz="2200" dirty="0">
                <a:latin typeface="Verdana"/>
                <a:cs typeface="Verdana"/>
              </a:rPr>
              <a:t>dalle</a:t>
            </a:r>
            <a:r>
              <a:rPr sz="2200" spc="4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ricadute</a:t>
            </a:r>
            <a:r>
              <a:rPr sz="2200" spc="484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484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azioni</a:t>
            </a:r>
            <a:r>
              <a:rPr sz="2200" spc="484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dell’organizzazione</a:t>
            </a:r>
            <a:r>
              <a:rPr sz="2200" spc="4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(di</a:t>
            </a:r>
            <a:r>
              <a:rPr sz="2200" spc="48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cui </a:t>
            </a:r>
            <a:r>
              <a:rPr sz="2200" dirty="0">
                <a:latin typeface="Verdana"/>
                <a:cs typeface="Verdana"/>
              </a:rPr>
              <a:t>st.)</a:t>
            </a:r>
            <a:r>
              <a:rPr sz="2200" spc="3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3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tutti</a:t>
            </a:r>
            <a:r>
              <a:rPr sz="2200" spc="3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quei</a:t>
            </a:r>
            <a:r>
              <a:rPr sz="2200" spc="3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soggetti,</a:t>
            </a:r>
            <a:r>
              <a:rPr sz="2200" spc="3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le</a:t>
            </a:r>
            <a:r>
              <a:rPr sz="2200" spc="3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azioni</a:t>
            </a:r>
            <a:r>
              <a:rPr sz="2200" spc="3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3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quali</a:t>
            </a:r>
            <a:r>
              <a:rPr sz="2200" spc="33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vengono </a:t>
            </a:r>
            <a:r>
              <a:rPr sz="2200" dirty="0">
                <a:latin typeface="Verdana"/>
                <a:cs typeface="Verdana"/>
              </a:rPr>
              <a:t>influenzate</a:t>
            </a:r>
            <a:r>
              <a:rPr sz="2200" spc="350" dirty="0">
                <a:latin typeface="Verdana"/>
                <a:cs typeface="Verdana"/>
              </a:rPr>
              <a:t>     </a:t>
            </a:r>
            <a:r>
              <a:rPr sz="2200" dirty="0">
                <a:latin typeface="Verdana"/>
                <a:cs typeface="Verdana"/>
              </a:rPr>
              <a:t>dalle</a:t>
            </a:r>
            <a:r>
              <a:rPr sz="2200" spc="355" dirty="0">
                <a:latin typeface="Verdana"/>
                <a:cs typeface="Verdana"/>
              </a:rPr>
              <a:t>     </a:t>
            </a:r>
            <a:r>
              <a:rPr sz="2200" dirty="0">
                <a:latin typeface="Verdana"/>
                <a:cs typeface="Verdana"/>
              </a:rPr>
              <a:t>ricadute</a:t>
            </a:r>
            <a:r>
              <a:rPr sz="2200" spc="355" dirty="0">
                <a:latin typeface="Verdana"/>
                <a:cs typeface="Verdana"/>
              </a:rPr>
              <a:t>    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355" dirty="0">
                <a:latin typeface="Verdana"/>
                <a:cs typeface="Verdana"/>
              </a:rPr>
              <a:t>     </a:t>
            </a:r>
            <a:r>
              <a:rPr sz="2200" spc="-10" dirty="0">
                <a:latin typeface="Verdana"/>
                <a:cs typeface="Verdana"/>
              </a:rPr>
              <a:t>azioni dell'organizzazione</a:t>
            </a:r>
            <a:endParaRPr sz="2200">
              <a:latin typeface="Verdana"/>
              <a:cs typeface="Verdana"/>
            </a:endParaRPr>
          </a:p>
          <a:p>
            <a:pPr marL="354965" indent="-342265" algn="just">
              <a:lnSpc>
                <a:spcPct val="100000"/>
              </a:lnSpc>
              <a:spcBef>
                <a:spcPts val="1870"/>
              </a:spcBef>
              <a:buChar char="-"/>
              <a:tabLst>
                <a:tab pos="354965" algn="l"/>
              </a:tabLst>
            </a:pPr>
            <a:r>
              <a:rPr sz="2200" dirty="0">
                <a:latin typeface="Verdana"/>
                <a:cs typeface="Verdana"/>
              </a:rPr>
              <a:t>Consapevolezza</a:t>
            </a:r>
            <a:r>
              <a:rPr sz="2200" spc="-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10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avere</a:t>
            </a:r>
            <a:r>
              <a:rPr sz="2200" spc="-10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titolo</a:t>
            </a:r>
            <a:r>
              <a:rPr sz="2200" spc="-10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a</a:t>
            </a:r>
            <a:r>
              <a:rPr sz="2200" spc="-100" dirty="0">
                <a:latin typeface="Verdana"/>
                <a:cs typeface="Verdana"/>
              </a:rPr>
              <a:t>  </a:t>
            </a:r>
            <a:r>
              <a:rPr sz="2200" spc="-10" dirty="0">
                <a:latin typeface="Verdana"/>
                <a:cs typeface="Verdana"/>
              </a:rPr>
              <a:t>entrare/mantenere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4459732"/>
            <a:ext cx="3002280" cy="1586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7300"/>
              </a:lnSpc>
              <a:spcBef>
                <a:spcPts val="100"/>
              </a:spcBef>
              <a:tabLst>
                <a:tab pos="1037590" algn="l"/>
              </a:tabLst>
            </a:pPr>
            <a:r>
              <a:rPr sz="2200" spc="-25" dirty="0">
                <a:latin typeface="Verdana"/>
                <a:cs typeface="Verdana"/>
              </a:rPr>
              <a:t>una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interlocuzione comunica/agisce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200" dirty="0">
                <a:latin typeface="Verdana"/>
                <a:cs typeface="Verdana"/>
              </a:rPr>
              <a:t>Titolo</a:t>
            </a:r>
            <a:r>
              <a:rPr sz="2200" spc="-1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&lt;-</a:t>
            </a:r>
            <a:r>
              <a:rPr sz="2200" dirty="0">
                <a:latin typeface="Verdana"/>
                <a:cs typeface="Verdana"/>
              </a:rPr>
              <a:t>&gt;</a:t>
            </a:r>
            <a:r>
              <a:rPr sz="2200" spc="-2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legittimità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60227" y="4618228"/>
            <a:ext cx="42468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9015" algn="l"/>
                <a:tab pos="3744595" algn="l"/>
              </a:tabLst>
            </a:pPr>
            <a:r>
              <a:rPr sz="2200" spc="-25" dirty="0">
                <a:latin typeface="Verdana"/>
                <a:cs typeface="Verdana"/>
              </a:rPr>
              <a:t>con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l’organizzazione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che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131572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Influenti</a:t>
            </a:r>
            <a:r>
              <a:rPr sz="3200" spc="-60" dirty="0"/>
              <a:t> </a:t>
            </a:r>
            <a:r>
              <a:rPr sz="3200" spc="-10" dirty="0"/>
              <a:t>(potenzialmente)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673159" y="1904491"/>
            <a:ext cx="7728584" cy="3323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32585" algn="l"/>
                <a:tab pos="2999105" algn="l"/>
                <a:tab pos="4098290" algn="l"/>
                <a:tab pos="6256655" algn="l"/>
                <a:tab pos="6906895" algn="l"/>
              </a:tabLst>
            </a:pPr>
            <a:r>
              <a:rPr sz="2400" spc="-10" dirty="0">
                <a:latin typeface="Verdana"/>
                <a:cs typeface="Verdana"/>
              </a:rPr>
              <a:t>Possono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essere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0" dirty="0">
                <a:latin typeface="Verdana"/>
                <a:cs typeface="Verdana"/>
              </a:rPr>
              <a:t>sono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consapevoli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di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poter</a:t>
            </a:r>
            <a:endParaRPr sz="2400">
              <a:latin typeface="Verdana"/>
              <a:cs typeface="Verdana"/>
            </a:endParaRPr>
          </a:p>
          <a:p>
            <a:pPr marL="12700" marR="5080">
              <a:lnSpc>
                <a:spcPct val="150000"/>
              </a:lnSpc>
              <a:spcBef>
                <a:spcPts val="360"/>
              </a:spcBef>
              <a:tabLst>
                <a:tab pos="2145030" algn="l"/>
                <a:tab pos="3514090" algn="l"/>
                <a:tab pos="5020945" algn="l"/>
                <a:tab pos="5535930" algn="l"/>
                <a:tab pos="7546340" algn="l"/>
              </a:tabLst>
            </a:pPr>
            <a:r>
              <a:rPr sz="2400" spc="-10" dirty="0">
                <a:latin typeface="Verdana"/>
                <a:cs typeface="Verdana"/>
              </a:rPr>
              <a:t>influenzare,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ovvero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favorire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50" dirty="0">
                <a:latin typeface="Verdana"/>
                <a:cs typeface="Verdana"/>
              </a:rPr>
              <a:t>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ostacolare,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il </a:t>
            </a:r>
            <a:r>
              <a:rPr sz="2400" dirty="0">
                <a:latin typeface="Verdana"/>
                <a:cs typeface="Verdana"/>
              </a:rPr>
              <a:t>conseguimento</a:t>
            </a:r>
            <a:r>
              <a:rPr sz="2400" spc="-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degli</a:t>
            </a:r>
            <a:r>
              <a:rPr sz="2400" spc="-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obiettivi</a:t>
            </a:r>
            <a:r>
              <a:rPr sz="2400" spc="-8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dell’organizzazione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</a:pPr>
            <a:r>
              <a:rPr sz="2400" spc="-50" dirty="0">
                <a:latin typeface="Verdana"/>
                <a:cs typeface="Verdana"/>
              </a:rPr>
              <a:t>e</a:t>
            </a:r>
            <a:endParaRPr sz="2400">
              <a:latin typeface="Verdana"/>
              <a:cs typeface="Verdana"/>
            </a:endParaRPr>
          </a:p>
          <a:p>
            <a:pPr marL="12700" marR="5715">
              <a:lnSpc>
                <a:spcPct val="149200"/>
              </a:lnSpc>
              <a:spcBef>
                <a:spcPts val="600"/>
              </a:spcBef>
              <a:tabLst>
                <a:tab pos="866140" algn="l"/>
                <a:tab pos="2138045" algn="l"/>
                <a:tab pos="4014470" algn="l"/>
                <a:tab pos="4478020" algn="l"/>
                <a:tab pos="6266815" algn="l"/>
                <a:tab pos="6935470" algn="l"/>
              </a:tabLst>
            </a:pPr>
            <a:r>
              <a:rPr sz="2400" spc="-25" dirty="0">
                <a:latin typeface="Verdana"/>
                <a:cs typeface="Verdana"/>
              </a:rPr>
              <a:t>non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essere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interessati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50" dirty="0">
                <a:latin typeface="Verdana"/>
                <a:cs typeface="Verdana"/>
              </a:rPr>
              <a:t>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esercitare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un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ruolo interlocutorio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71043" y="5840476"/>
            <a:ext cx="2258695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79425" marR="5080" indent="-467359">
              <a:lnSpc>
                <a:spcPts val="1900"/>
              </a:lnSpc>
              <a:spcBef>
                <a:spcPts val="180"/>
              </a:spcBef>
            </a:pPr>
            <a:r>
              <a:rPr sz="1600" spc="-10" dirty="0">
                <a:latin typeface="Calibri"/>
                <a:cs typeface="Calibri"/>
              </a:rPr>
              <a:t>Interesse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alla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relazione</a:t>
            </a:r>
            <a:r>
              <a:rPr sz="1600" spc="-25" dirty="0">
                <a:latin typeface="Calibri"/>
                <a:cs typeface="Calibri"/>
              </a:rPr>
              <a:t> con </a:t>
            </a:r>
            <a:r>
              <a:rPr sz="1600" spc="-10" dirty="0">
                <a:latin typeface="Calibri"/>
                <a:cs typeface="Calibri"/>
              </a:rPr>
              <a:t>l’organizzazione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51703" y="2067052"/>
            <a:ext cx="12319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075" marR="5080" indent="-33401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Calibri"/>
                <a:cs typeface="Calibri"/>
              </a:rPr>
              <a:t>STAKEHOLDER </a:t>
            </a:r>
            <a:r>
              <a:rPr sz="1600" b="1" spc="-10" dirty="0">
                <a:latin typeface="Calibri"/>
                <a:cs typeface="Calibri"/>
              </a:rPr>
              <a:t>ATTIVI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295" y="3066796"/>
            <a:ext cx="3336925" cy="17538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2011045" algn="ctr">
              <a:lnSpc>
                <a:spcPct val="99400"/>
              </a:lnSpc>
              <a:spcBef>
                <a:spcPts val="110"/>
              </a:spcBef>
            </a:pPr>
            <a:r>
              <a:rPr sz="1600" spc="-10" dirty="0">
                <a:latin typeface="Calibri"/>
                <a:cs typeface="Calibri"/>
              </a:rPr>
              <a:t>Consapevolezza </a:t>
            </a:r>
            <a:r>
              <a:rPr sz="1600" dirty="0">
                <a:latin typeface="Calibri"/>
                <a:cs typeface="Calibri"/>
              </a:rPr>
              <a:t>degli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obiettivi organizzativi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600">
              <a:latin typeface="Calibri"/>
              <a:cs typeface="Calibri"/>
            </a:endParaRPr>
          </a:p>
          <a:p>
            <a:pPr marL="2226310" marR="5080" indent="-109220">
              <a:lnSpc>
                <a:spcPts val="1900"/>
              </a:lnSpc>
            </a:pPr>
            <a:r>
              <a:rPr sz="1600" b="1" spc="-25" dirty="0">
                <a:latin typeface="Calibri"/>
                <a:cs typeface="Calibri"/>
              </a:rPr>
              <a:t>STAKEHOLDER </a:t>
            </a:r>
            <a:r>
              <a:rPr sz="1600" b="1" spc="-10" dirty="0">
                <a:latin typeface="Calibri"/>
                <a:cs typeface="Calibri"/>
              </a:rPr>
              <a:t>POTENZIALI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0818" y="5679947"/>
            <a:ext cx="800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Calibri"/>
                <a:cs typeface="Calibri"/>
              </a:rPr>
              <a:t>-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87418" y="5679947"/>
            <a:ext cx="1143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Calibri"/>
                <a:cs typeface="Calibri"/>
              </a:rPr>
              <a:t>+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3356" y="1217676"/>
            <a:ext cx="1143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Calibri"/>
                <a:cs typeface="Calibri"/>
              </a:rPr>
              <a:t>+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49749" y="437388"/>
            <a:ext cx="708088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Da</a:t>
            </a:r>
            <a:r>
              <a:rPr sz="3200" spc="-70" dirty="0"/>
              <a:t> </a:t>
            </a:r>
            <a:r>
              <a:rPr sz="3200" dirty="0"/>
              <a:t>Stakeholder</a:t>
            </a:r>
            <a:r>
              <a:rPr sz="3200" spc="-75" dirty="0"/>
              <a:t> </a:t>
            </a:r>
            <a:r>
              <a:rPr sz="3200" dirty="0"/>
              <a:t>potenziali</a:t>
            </a:r>
            <a:r>
              <a:rPr sz="3200" spc="-70" dirty="0"/>
              <a:t> </a:t>
            </a:r>
            <a:r>
              <a:rPr sz="3200" dirty="0"/>
              <a:t>ad</a:t>
            </a:r>
            <a:r>
              <a:rPr sz="3200" spc="-65" dirty="0"/>
              <a:t> </a:t>
            </a:r>
            <a:r>
              <a:rPr sz="3200" spc="-10" dirty="0"/>
              <a:t>attivi</a:t>
            </a:r>
            <a:endParaRPr sz="3200"/>
          </a:p>
        </p:txBody>
      </p:sp>
      <p:sp>
        <p:nvSpPr>
          <p:cNvPr id="9" name="object 9"/>
          <p:cNvSpPr/>
          <p:nvPr/>
        </p:nvSpPr>
        <p:spPr>
          <a:xfrm>
            <a:off x="1692273" y="2628900"/>
            <a:ext cx="3599815" cy="3105150"/>
          </a:xfrm>
          <a:custGeom>
            <a:avLst/>
            <a:gdLst/>
            <a:ahLst/>
            <a:cxnLst/>
            <a:rect l="l" t="t" r="r" b="b"/>
            <a:pathLst>
              <a:path w="3599815" h="3105150">
                <a:moveTo>
                  <a:pt x="0" y="3105149"/>
                </a:moveTo>
                <a:lnTo>
                  <a:pt x="35998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065093" y="2497835"/>
            <a:ext cx="1143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Calibri"/>
                <a:cs typeface="Calibri"/>
              </a:rPr>
              <a:t>+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19647" y="2265171"/>
            <a:ext cx="1330325" cy="7512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065" marR="5080" algn="ctr">
              <a:lnSpc>
                <a:spcPts val="1900"/>
              </a:lnSpc>
              <a:spcBef>
                <a:spcPts val="180"/>
              </a:spcBef>
            </a:pPr>
            <a:r>
              <a:rPr sz="1600" spc="-10" dirty="0">
                <a:latin typeface="Calibri"/>
                <a:cs typeface="Calibri"/>
              </a:rPr>
              <a:t>Consapevolezza </a:t>
            </a:r>
            <a:r>
              <a:rPr sz="1600" dirty="0">
                <a:latin typeface="Calibri"/>
                <a:cs typeface="Calibri"/>
              </a:rPr>
              <a:t>delle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ricadute organizzative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80180" y="1412874"/>
            <a:ext cx="5467985" cy="4326255"/>
            <a:chOff x="1680180" y="1412874"/>
            <a:chExt cx="5467985" cy="4326255"/>
          </a:xfrm>
        </p:grpSpPr>
        <p:sp>
          <p:nvSpPr>
            <p:cNvPr id="13" name="object 13"/>
            <p:cNvSpPr/>
            <p:nvPr/>
          </p:nvSpPr>
          <p:spPr>
            <a:xfrm>
              <a:off x="1681704" y="1412874"/>
              <a:ext cx="0" cy="4321175"/>
            </a:xfrm>
            <a:custGeom>
              <a:avLst/>
              <a:gdLst/>
              <a:ahLst/>
              <a:cxnLst/>
              <a:rect l="l" t="t" r="r" b="b"/>
              <a:pathLst>
                <a:path h="4321175">
                  <a:moveTo>
                    <a:pt x="0" y="4321177"/>
                  </a:moveTo>
                  <a:lnTo>
                    <a:pt x="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07394" y="5734048"/>
              <a:ext cx="5440680" cy="0"/>
            </a:xfrm>
            <a:custGeom>
              <a:avLst/>
              <a:gdLst/>
              <a:ahLst/>
              <a:cxnLst/>
              <a:rect l="l" t="t" r="r" b="b"/>
              <a:pathLst>
                <a:path w="5440680">
                  <a:moveTo>
                    <a:pt x="0" y="2"/>
                  </a:moveTo>
                  <a:lnTo>
                    <a:pt x="5440288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1755775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Categorie</a:t>
            </a:r>
            <a:r>
              <a:rPr sz="3200" spc="-114" dirty="0"/>
              <a:t> </a:t>
            </a:r>
            <a:r>
              <a:rPr sz="3200" spc="-10" dirty="0"/>
              <a:t>stakeholder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600707"/>
            <a:ext cx="8072120" cy="3451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indent="-342900" algn="just">
              <a:lnSpc>
                <a:spcPct val="145000"/>
              </a:lnSpc>
              <a:spcBef>
                <a:spcPts val="100"/>
              </a:spcBef>
              <a:buChar char="-"/>
              <a:tabLst>
                <a:tab pos="355600" algn="l"/>
              </a:tabLst>
            </a:pPr>
            <a:r>
              <a:rPr sz="1600" dirty="0">
                <a:latin typeface="Verdana"/>
                <a:cs typeface="Verdana"/>
              </a:rPr>
              <a:t>Referenti</a:t>
            </a:r>
            <a:r>
              <a:rPr sz="1600" spc="29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relazioni</a:t>
            </a:r>
            <a:r>
              <a:rPr sz="1600" spc="29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interne:</a:t>
            </a:r>
            <a:r>
              <a:rPr sz="1600" spc="30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dipendenti,</a:t>
            </a:r>
            <a:r>
              <a:rPr sz="1600" spc="30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dirigenti,</a:t>
            </a:r>
            <a:r>
              <a:rPr sz="1600" spc="30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azionisti,</a:t>
            </a:r>
            <a:r>
              <a:rPr sz="1600" spc="31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grandi</a:t>
            </a:r>
            <a:r>
              <a:rPr sz="1600" spc="30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clienti, </a:t>
            </a:r>
            <a:r>
              <a:rPr sz="1600" dirty="0">
                <a:latin typeface="Verdana"/>
                <a:cs typeface="Verdana"/>
              </a:rPr>
              <a:t>fornitori,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etc.</a:t>
            </a:r>
            <a:endParaRPr sz="1600">
              <a:latin typeface="Verdana"/>
              <a:cs typeface="Verdana"/>
            </a:endParaRPr>
          </a:p>
          <a:p>
            <a:pPr marL="355600" marR="5715" indent="-342900" algn="just">
              <a:lnSpc>
                <a:spcPct val="151200"/>
              </a:lnSpc>
              <a:spcBef>
                <a:spcPts val="405"/>
              </a:spcBef>
              <a:buChar char="-"/>
              <a:tabLst>
                <a:tab pos="355600" algn="l"/>
              </a:tabLst>
            </a:pPr>
            <a:r>
              <a:rPr sz="1600" dirty="0">
                <a:latin typeface="Verdana"/>
                <a:cs typeface="Verdana"/>
              </a:rPr>
              <a:t>Referenti</a:t>
            </a:r>
            <a:r>
              <a:rPr sz="1600" spc="2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dell’organizzazione</a:t>
            </a:r>
            <a:r>
              <a:rPr sz="1600" spc="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come</a:t>
            </a:r>
            <a:r>
              <a:rPr sz="1600" spc="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soggetto</a:t>
            </a:r>
            <a:r>
              <a:rPr sz="1600" spc="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economico:</a:t>
            </a:r>
            <a:r>
              <a:rPr sz="1600" spc="2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analisti</a:t>
            </a:r>
            <a:r>
              <a:rPr sz="1600" spc="3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finanziari, </a:t>
            </a:r>
            <a:r>
              <a:rPr sz="1600" dirty="0">
                <a:latin typeface="Verdana"/>
                <a:cs typeface="Verdana"/>
              </a:rPr>
              <a:t>investitori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istituzionali</a:t>
            </a:r>
            <a:endParaRPr sz="1600">
              <a:latin typeface="Verdana"/>
              <a:cs typeface="Verdana"/>
            </a:endParaRPr>
          </a:p>
          <a:p>
            <a:pPr marL="355600" marR="5080" indent="-342900" algn="just">
              <a:lnSpc>
                <a:spcPct val="151200"/>
              </a:lnSpc>
              <a:spcBef>
                <a:spcPts val="290"/>
              </a:spcBef>
              <a:buChar char="-"/>
              <a:tabLst>
                <a:tab pos="355600" algn="l"/>
              </a:tabLst>
            </a:pPr>
            <a:r>
              <a:rPr sz="1600" dirty="0">
                <a:latin typeface="Verdana"/>
                <a:cs typeface="Verdana"/>
              </a:rPr>
              <a:t>Referenti</a:t>
            </a:r>
            <a:r>
              <a:rPr sz="1600" spc="155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dell’organizzazione</a:t>
            </a:r>
            <a:r>
              <a:rPr sz="1600" spc="165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come</a:t>
            </a:r>
            <a:r>
              <a:rPr sz="1600" spc="160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parte</a:t>
            </a:r>
            <a:r>
              <a:rPr sz="1600" spc="160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della</a:t>
            </a:r>
            <a:r>
              <a:rPr sz="1600" spc="160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società:</a:t>
            </a:r>
            <a:r>
              <a:rPr sz="1600" spc="165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le</a:t>
            </a:r>
            <a:r>
              <a:rPr sz="1600" spc="155" dirty="0">
                <a:latin typeface="Verdana"/>
                <a:cs typeface="Verdana"/>
              </a:rPr>
              <a:t>  </a:t>
            </a:r>
            <a:r>
              <a:rPr sz="1600" spc="-10" dirty="0">
                <a:latin typeface="Verdana"/>
                <a:cs typeface="Verdana"/>
              </a:rPr>
              <a:t>istituzioni </a:t>
            </a:r>
            <a:r>
              <a:rPr sz="1600" dirty="0">
                <a:latin typeface="Verdana"/>
                <a:cs typeface="Verdana"/>
              </a:rPr>
              <a:t>pubbliche,</a:t>
            </a:r>
            <a:r>
              <a:rPr sz="1600" spc="60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i</a:t>
            </a:r>
            <a:r>
              <a:rPr sz="1600" spc="55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partiti,</a:t>
            </a:r>
            <a:r>
              <a:rPr sz="1600" spc="60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i</a:t>
            </a:r>
            <a:r>
              <a:rPr sz="1600" spc="60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sindacati,</a:t>
            </a:r>
            <a:r>
              <a:rPr sz="1600" spc="60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le</a:t>
            </a:r>
            <a:r>
              <a:rPr sz="1600" spc="55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associazioni</a:t>
            </a:r>
            <a:r>
              <a:rPr sz="1600" spc="60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di</a:t>
            </a:r>
            <a:r>
              <a:rPr sz="1600" spc="55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rappresentanza,</a:t>
            </a:r>
            <a:r>
              <a:rPr sz="1600" spc="60" dirty="0">
                <a:latin typeface="Verdana"/>
                <a:cs typeface="Verdana"/>
              </a:rPr>
              <a:t>  </a:t>
            </a:r>
            <a:r>
              <a:rPr sz="1600" spc="-25" dirty="0">
                <a:latin typeface="Verdana"/>
                <a:cs typeface="Verdana"/>
              </a:rPr>
              <a:t>le </a:t>
            </a:r>
            <a:r>
              <a:rPr sz="1600" dirty="0">
                <a:latin typeface="Verdana"/>
                <a:cs typeface="Verdana"/>
              </a:rPr>
              <a:t>associazioni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di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interesse</a:t>
            </a:r>
            <a:endParaRPr sz="1600">
              <a:latin typeface="Verdana"/>
              <a:cs typeface="Verdana"/>
            </a:endParaRPr>
          </a:p>
          <a:p>
            <a:pPr marL="355600" marR="5080" indent="-342900" algn="just">
              <a:lnSpc>
                <a:spcPct val="151300"/>
              </a:lnSpc>
              <a:spcBef>
                <a:spcPts val="385"/>
              </a:spcBef>
              <a:buChar char="-"/>
              <a:tabLst>
                <a:tab pos="355600" algn="l"/>
              </a:tabLst>
            </a:pPr>
            <a:r>
              <a:rPr sz="1600" dirty="0">
                <a:latin typeface="Verdana"/>
                <a:cs typeface="Verdana"/>
              </a:rPr>
              <a:t>Referenti</a:t>
            </a:r>
            <a:r>
              <a:rPr sz="1600" spc="-5" dirty="0">
                <a:latin typeface="Verdana"/>
                <a:cs typeface="Verdana"/>
              </a:rPr>
              <a:t>  </a:t>
            </a:r>
            <a:r>
              <a:rPr sz="1600" dirty="0">
                <a:latin typeface="Verdana"/>
                <a:cs typeface="Verdana"/>
              </a:rPr>
              <a:t>dell’opinione  pubblica:  giornalisti  specializzati  e  </a:t>
            </a:r>
            <a:r>
              <a:rPr sz="1600" spc="-10" dirty="0">
                <a:latin typeface="Verdana"/>
                <a:cs typeface="Verdana"/>
              </a:rPr>
              <a:t>direttamente interessati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5063235"/>
            <a:ext cx="6042025" cy="118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1300"/>
              </a:lnSpc>
              <a:spcBef>
                <a:spcPts val="100"/>
              </a:spcBef>
              <a:buChar char="-"/>
              <a:tabLst>
                <a:tab pos="355600" algn="l"/>
                <a:tab pos="1428115" algn="l"/>
                <a:tab pos="2312035" algn="l"/>
                <a:tab pos="3181985" algn="l"/>
                <a:tab pos="3516629" algn="l"/>
                <a:tab pos="4599305" algn="l"/>
                <a:tab pos="4806950" algn="l"/>
              </a:tabLst>
            </a:pPr>
            <a:r>
              <a:rPr sz="1600" spc="-10" dirty="0">
                <a:latin typeface="Verdana"/>
                <a:cs typeface="Verdana"/>
              </a:rPr>
              <a:t>Referenti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proprio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settore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5" dirty="0">
                <a:latin typeface="Verdana"/>
                <a:cs typeface="Verdana"/>
              </a:rPr>
              <a:t>di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mercato: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50" dirty="0">
                <a:latin typeface="Verdana"/>
                <a:cs typeface="Verdana"/>
              </a:rPr>
              <a:t>i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concorrenti, </a:t>
            </a:r>
            <a:r>
              <a:rPr sz="1600" dirty="0">
                <a:latin typeface="Verdana"/>
                <a:cs typeface="Verdana"/>
              </a:rPr>
              <a:t>categoria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non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proprie</a:t>
            </a:r>
            <a:endParaRPr sz="16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390"/>
              </a:spcBef>
              <a:buChar char="-"/>
              <a:tabLst>
                <a:tab pos="354965" algn="l"/>
              </a:tabLst>
            </a:pPr>
            <a:r>
              <a:rPr sz="1600" dirty="0">
                <a:latin typeface="Verdana"/>
                <a:cs typeface="Verdana"/>
              </a:rPr>
              <a:t>Gli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antagonisti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05345" y="5188203"/>
            <a:ext cx="19024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0995" algn="l"/>
                <a:tab pos="1705610" algn="l"/>
              </a:tabLst>
            </a:pPr>
            <a:r>
              <a:rPr sz="1600" spc="-25" dirty="0">
                <a:latin typeface="Verdana"/>
                <a:cs typeface="Verdana"/>
              </a:rPr>
              <a:t>le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associazioni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5" dirty="0">
                <a:latin typeface="Verdana"/>
                <a:cs typeface="Verdana"/>
              </a:rPr>
              <a:t>di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F7B67DB-A35D-0980-1222-D43125410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26" y="228153"/>
            <a:ext cx="8049748" cy="640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80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EC4E68A-EC13-AFC8-C78C-AA52D5CA1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83" y="0"/>
            <a:ext cx="8299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02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6689" y="5617972"/>
            <a:ext cx="27165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0" marR="5080" indent="-1022985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Livello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influenza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sulla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specifica variabili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5169" y="2838196"/>
            <a:ext cx="1154430" cy="10071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800"/>
              </a:lnSpc>
              <a:spcBef>
                <a:spcPts val="85"/>
              </a:spcBef>
            </a:pPr>
            <a:r>
              <a:rPr sz="1600" dirty="0">
                <a:latin typeface="Calibri"/>
                <a:cs typeface="Calibri"/>
              </a:rPr>
              <a:t>Livelli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di </a:t>
            </a:r>
            <a:r>
              <a:rPr sz="1600" spc="-10" dirty="0">
                <a:latin typeface="Calibri"/>
                <a:cs typeface="Calibri"/>
              </a:rPr>
              <a:t>competenza </a:t>
            </a:r>
            <a:r>
              <a:rPr sz="1600" dirty="0">
                <a:latin typeface="Calibri"/>
                <a:cs typeface="Calibri"/>
              </a:rPr>
              <a:t>sulla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specifica variabile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57623" y="2009140"/>
            <a:ext cx="23329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Calibri"/>
                <a:cs typeface="Calibri"/>
              </a:rPr>
              <a:t>INFLUENTI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SULLE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VARIABILI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26343" y="5329428"/>
            <a:ext cx="800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Calibri"/>
                <a:cs typeface="Calibri"/>
              </a:rPr>
              <a:t>-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42943" y="5329428"/>
            <a:ext cx="1143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Calibri"/>
                <a:cs typeface="Calibri"/>
              </a:rPr>
              <a:t>+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8881" y="867155"/>
            <a:ext cx="1143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Calibri"/>
                <a:cs typeface="Calibri"/>
              </a:rPr>
              <a:t>+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55081" y="184403"/>
            <a:ext cx="35782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Come</a:t>
            </a:r>
            <a:r>
              <a:rPr sz="3200" spc="-30" dirty="0"/>
              <a:t> </a:t>
            </a:r>
            <a:r>
              <a:rPr sz="3200" spc="-10" dirty="0"/>
              <a:t>identificarli</a:t>
            </a:r>
            <a:endParaRPr sz="3200"/>
          </a:p>
        </p:txBody>
      </p:sp>
      <p:grpSp>
        <p:nvGrpSpPr>
          <p:cNvPr id="9" name="object 9"/>
          <p:cNvGrpSpPr/>
          <p:nvPr/>
        </p:nvGrpSpPr>
        <p:grpSpPr>
          <a:xfrm>
            <a:off x="1402124" y="1131432"/>
            <a:ext cx="5446395" cy="4326255"/>
            <a:chOff x="1402124" y="1131432"/>
            <a:chExt cx="5446395" cy="4326255"/>
          </a:xfrm>
        </p:grpSpPr>
        <p:sp>
          <p:nvSpPr>
            <p:cNvPr id="10" name="object 10"/>
            <p:cNvSpPr/>
            <p:nvPr/>
          </p:nvSpPr>
          <p:spPr>
            <a:xfrm>
              <a:off x="1403648" y="1131432"/>
              <a:ext cx="0" cy="4321175"/>
            </a:xfrm>
            <a:custGeom>
              <a:avLst/>
              <a:gdLst/>
              <a:ahLst/>
              <a:cxnLst/>
              <a:rect l="l" t="t" r="r" b="b"/>
              <a:pathLst>
                <a:path h="4321175">
                  <a:moveTo>
                    <a:pt x="0" y="4321177"/>
                  </a:moveTo>
                  <a:lnTo>
                    <a:pt x="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08187" y="5452607"/>
              <a:ext cx="5440680" cy="0"/>
            </a:xfrm>
            <a:custGeom>
              <a:avLst/>
              <a:gdLst/>
              <a:ahLst/>
              <a:cxnLst/>
              <a:rect l="l" t="t" r="r" b="b"/>
              <a:pathLst>
                <a:path w="5440680">
                  <a:moveTo>
                    <a:pt x="0" y="2"/>
                  </a:moveTo>
                  <a:lnTo>
                    <a:pt x="5440288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76038" y="4746244"/>
            <a:ext cx="27832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Calibri"/>
                <a:cs typeface="Calibri"/>
              </a:rPr>
              <a:t>NON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INFLUENTI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SULLE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VARIABILI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7020" rIns="0" bIns="0" rtlCol="0">
            <a:spAutoFit/>
          </a:bodyPr>
          <a:lstStyle/>
          <a:p>
            <a:pPr marL="60579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Come</a:t>
            </a:r>
            <a:r>
              <a:rPr sz="3200" spc="-75" dirty="0"/>
              <a:t> </a:t>
            </a:r>
            <a:r>
              <a:rPr sz="3200" dirty="0"/>
              <a:t>coinvolgere</a:t>
            </a:r>
            <a:r>
              <a:rPr sz="3200" spc="-70" dirty="0"/>
              <a:t> </a:t>
            </a:r>
            <a:r>
              <a:rPr sz="3200" dirty="0"/>
              <a:t>gli</a:t>
            </a:r>
            <a:r>
              <a:rPr sz="3200" spc="-80" dirty="0"/>
              <a:t> </a:t>
            </a:r>
            <a:r>
              <a:rPr sz="3200" spc="-10" dirty="0"/>
              <a:t>stakeholder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34315" y="1390395"/>
            <a:ext cx="7613650" cy="4874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35890" indent="-342900">
              <a:lnSpc>
                <a:spcPct val="147300"/>
              </a:lnSpc>
              <a:spcBef>
                <a:spcPts val="100"/>
              </a:spcBef>
              <a:buFont typeface="Verdana"/>
              <a:buChar char="-"/>
              <a:tabLst>
                <a:tab pos="355600" algn="l"/>
              </a:tabLst>
            </a:pPr>
            <a:r>
              <a:rPr sz="2200" b="1" dirty="0">
                <a:latin typeface="Verdana"/>
                <a:cs typeface="Verdana"/>
              </a:rPr>
              <a:t>informazione</a:t>
            </a:r>
            <a:r>
              <a:rPr sz="2200" b="1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: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diffondere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le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informazioni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relative </a:t>
            </a:r>
            <a:r>
              <a:rPr sz="2200" dirty="0">
                <a:latin typeface="Verdana"/>
                <a:cs typeface="Verdana"/>
              </a:rPr>
              <a:t>alle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decisioni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da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prendere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200" dirty="0">
                <a:latin typeface="Verdana"/>
                <a:cs typeface="Verdana"/>
              </a:rPr>
              <a:t>(modalità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interazione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asimmetrica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una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via)</a:t>
            </a:r>
            <a:endParaRPr sz="2200">
              <a:latin typeface="Verdana"/>
              <a:cs typeface="Verdana"/>
            </a:endParaRPr>
          </a:p>
          <a:p>
            <a:pPr marL="355600" marR="5080" indent="-342900">
              <a:lnSpc>
                <a:spcPct val="151800"/>
              </a:lnSpc>
              <a:spcBef>
                <a:spcPts val="480"/>
              </a:spcBef>
              <a:buFont typeface="Verdana"/>
              <a:buChar char="-"/>
              <a:tabLst>
                <a:tab pos="355600" algn="l"/>
                <a:tab pos="2978785" algn="l"/>
                <a:tab pos="4293870" algn="l"/>
                <a:tab pos="5666740" algn="l"/>
                <a:tab pos="6456680" algn="l"/>
              </a:tabLst>
            </a:pPr>
            <a:r>
              <a:rPr sz="2200" b="1" spc="-10" dirty="0">
                <a:latin typeface="Verdana"/>
                <a:cs typeface="Verdana"/>
              </a:rPr>
              <a:t>consultazione</a:t>
            </a:r>
            <a:r>
              <a:rPr sz="2200" spc="-10" dirty="0">
                <a:latin typeface="Verdana"/>
                <a:cs typeface="Verdana"/>
              </a:rPr>
              <a:t>: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ascolto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passivo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per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valutare </a:t>
            </a:r>
            <a:r>
              <a:rPr sz="2200" dirty="0">
                <a:latin typeface="Verdana"/>
                <a:cs typeface="Verdana"/>
              </a:rPr>
              <a:t>bisogni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aspettative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rispetto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alle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decisioni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2200" dirty="0">
                <a:latin typeface="Verdana"/>
                <a:cs typeface="Verdana"/>
              </a:rPr>
              <a:t>(modalità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interazione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asimmetrica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due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vie)</a:t>
            </a:r>
            <a:endParaRPr sz="2200">
              <a:latin typeface="Verdana"/>
              <a:cs typeface="Verdana"/>
            </a:endParaRPr>
          </a:p>
          <a:p>
            <a:pPr marL="355600" marR="5080" indent="-342900">
              <a:lnSpc>
                <a:spcPct val="150900"/>
              </a:lnSpc>
              <a:spcBef>
                <a:spcPts val="430"/>
              </a:spcBef>
              <a:buFont typeface="Verdana"/>
              <a:buChar char="-"/>
              <a:tabLst>
                <a:tab pos="355600" algn="l"/>
                <a:tab pos="3049905" algn="l"/>
                <a:tab pos="4288790" algn="l"/>
                <a:tab pos="5337175" algn="l"/>
                <a:tab pos="6050915" algn="l"/>
                <a:tab pos="7357745" algn="l"/>
              </a:tabLst>
            </a:pPr>
            <a:r>
              <a:rPr sz="2200" b="1" spc="-10" dirty="0">
                <a:latin typeface="Verdana"/>
                <a:cs typeface="Verdana"/>
              </a:rPr>
              <a:t>partecipazione</a:t>
            </a:r>
            <a:r>
              <a:rPr sz="2200" spc="-10" dirty="0">
                <a:latin typeface="Verdana"/>
                <a:cs typeface="Verdana"/>
              </a:rPr>
              <a:t>: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ascolto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attivo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per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definire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le </a:t>
            </a:r>
            <a:r>
              <a:rPr sz="2200" dirty="0">
                <a:latin typeface="Verdana"/>
                <a:cs typeface="Verdana"/>
              </a:rPr>
              <a:t>decisioni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da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prendere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200" dirty="0">
                <a:latin typeface="Verdana"/>
                <a:cs typeface="Verdana"/>
              </a:rPr>
              <a:t>(modalità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interazione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simmetrica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due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vie)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4862" y="589788"/>
            <a:ext cx="65144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34715" algn="l"/>
              </a:tabLst>
            </a:pPr>
            <a:r>
              <a:rPr sz="3200" dirty="0"/>
              <a:t>Comunicare</a:t>
            </a:r>
            <a:r>
              <a:rPr sz="3200" spc="-70" dirty="0"/>
              <a:t> </a:t>
            </a:r>
            <a:r>
              <a:rPr sz="3200" spc="-25" dirty="0"/>
              <a:t>con</a:t>
            </a:r>
            <a:r>
              <a:rPr sz="3200" dirty="0"/>
              <a:t>	gli</a:t>
            </a:r>
            <a:r>
              <a:rPr sz="3200" spc="-35" dirty="0"/>
              <a:t> </a:t>
            </a:r>
            <a:r>
              <a:rPr sz="3200" spc="-10" dirty="0"/>
              <a:t>Stakeholder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3155143" y="2446324"/>
            <a:ext cx="2834005" cy="2834005"/>
            <a:chOff x="3155143" y="2446324"/>
            <a:chExt cx="2834005" cy="2834005"/>
          </a:xfrm>
        </p:grpSpPr>
        <p:sp>
          <p:nvSpPr>
            <p:cNvPr id="4" name="object 4"/>
            <p:cNvSpPr/>
            <p:nvPr/>
          </p:nvSpPr>
          <p:spPr>
            <a:xfrm>
              <a:off x="3167843" y="2459024"/>
              <a:ext cx="2808605" cy="2808605"/>
            </a:xfrm>
            <a:custGeom>
              <a:avLst/>
              <a:gdLst/>
              <a:ahLst/>
              <a:cxnLst/>
              <a:rect l="l" t="t" r="r" b="b"/>
              <a:pathLst>
                <a:path w="2808604" h="2808604">
                  <a:moveTo>
                    <a:pt x="1404156" y="0"/>
                  </a:moveTo>
                  <a:lnTo>
                    <a:pt x="0" y="1404156"/>
                  </a:lnTo>
                  <a:lnTo>
                    <a:pt x="1404156" y="2808311"/>
                  </a:lnTo>
                  <a:lnTo>
                    <a:pt x="2808311" y="1404156"/>
                  </a:lnTo>
                  <a:lnTo>
                    <a:pt x="1404156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67843" y="2459024"/>
              <a:ext cx="2808605" cy="2808605"/>
            </a:xfrm>
            <a:custGeom>
              <a:avLst/>
              <a:gdLst/>
              <a:ahLst/>
              <a:cxnLst/>
              <a:rect l="l" t="t" r="r" b="b"/>
              <a:pathLst>
                <a:path w="2808604" h="2808604">
                  <a:moveTo>
                    <a:pt x="0" y="1404156"/>
                  </a:moveTo>
                  <a:lnTo>
                    <a:pt x="1404156" y="0"/>
                  </a:lnTo>
                  <a:lnTo>
                    <a:pt x="2808312" y="1404156"/>
                  </a:lnTo>
                  <a:lnTo>
                    <a:pt x="1404156" y="2808312"/>
                  </a:lnTo>
                  <a:lnTo>
                    <a:pt x="0" y="1404156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361372" y="3668267"/>
            <a:ext cx="2421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ORGANIZZAZIONE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2368" y="3666235"/>
            <a:ext cx="1298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Cittadini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2062" y="1739900"/>
            <a:ext cx="1539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Istituzioni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3291" y="3666235"/>
            <a:ext cx="1299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Partners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22648" y="5589523"/>
            <a:ext cx="14998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Personale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56637" y="2379979"/>
            <a:ext cx="1938655" cy="86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8585">
              <a:lnSpc>
                <a:spcPct val="152200"/>
              </a:lnSpc>
              <a:spcBef>
                <a:spcPts val="100"/>
              </a:spcBef>
            </a:pPr>
            <a:r>
              <a:rPr sz="1800" b="1" dirty="0">
                <a:latin typeface="Verdana"/>
                <a:cs typeface="Verdana"/>
              </a:rPr>
              <a:t>Persuadere</a:t>
            </a:r>
            <a:r>
              <a:rPr sz="1800" b="1" spc="-105" dirty="0">
                <a:latin typeface="Verdana"/>
                <a:cs typeface="Verdana"/>
              </a:rPr>
              <a:t> </a:t>
            </a:r>
            <a:r>
              <a:rPr sz="1800" b="1" spc="-50" dirty="0">
                <a:latin typeface="Verdana"/>
                <a:cs typeface="Verdana"/>
              </a:rPr>
              <a:t>e </a:t>
            </a:r>
            <a:r>
              <a:rPr sz="1800" b="1" spc="-10" dirty="0">
                <a:latin typeface="Verdana"/>
                <a:cs typeface="Verdana"/>
              </a:rPr>
              <a:t>Tranquillizzare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80474" y="4355083"/>
            <a:ext cx="1490345" cy="86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 marR="5080" indent="-17780">
              <a:lnSpc>
                <a:spcPct val="152200"/>
              </a:lnSpc>
              <a:spcBef>
                <a:spcPts val="100"/>
              </a:spcBef>
            </a:pPr>
            <a:r>
              <a:rPr sz="1800" b="1" dirty="0">
                <a:latin typeface="Verdana"/>
                <a:cs typeface="Verdana"/>
              </a:rPr>
              <a:t>Dialogare</a:t>
            </a:r>
            <a:r>
              <a:rPr sz="1800" b="1" spc="-80" dirty="0">
                <a:latin typeface="Verdana"/>
                <a:cs typeface="Verdana"/>
              </a:rPr>
              <a:t> </a:t>
            </a:r>
            <a:r>
              <a:rPr sz="1800" b="1" spc="-50" dirty="0">
                <a:latin typeface="Verdana"/>
                <a:cs typeface="Verdana"/>
              </a:rPr>
              <a:t>e </a:t>
            </a:r>
            <a:r>
              <a:rPr sz="1800" b="1" spc="-10" dirty="0">
                <a:latin typeface="Verdana"/>
                <a:cs typeface="Verdana"/>
              </a:rPr>
              <a:t>Aggiornare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20549" y="2373884"/>
            <a:ext cx="1802764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795" marR="5080" indent="-125730">
              <a:lnSpc>
                <a:spcPct val="153300"/>
              </a:lnSpc>
              <a:spcBef>
                <a:spcPts val="100"/>
              </a:spcBef>
            </a:pPr>
            <a:r>
              <a:rPr sz="1800" b="1" dirty="0">
                <a:latin typeface="Verdana"/>
                <a:cs typeface="Verdana"/>
              </a:rPr>
              <a:t>Informare</a:t>
            </a:r>
            <a:r>
              <a:rPr sz="1800" b="1" spc="-55" dirty="0">
                <a:latin typeface="Verdana"/>
                <a:cs typeface="Verdana"/>
              </a:rPr>
              <a:t> </a:t>
            </a:r>
            <a:r>
              <a:rPr sz="1800" b="1" dirty="0">
                <a:latin typeface="Verdana"/>
                <a:cs typeface="Verdana"/>
              </a:rPr>
              <a:t>e</a:t>
            </a:r>
            <a:r>
              <a:rPr sz="1800" b="1" spc="-55" dirty="0">
                <a:latin typeface="Verdana"/>
                <a:cs typeface="Verdana"/>
              </a:rPr>
              <a:t> </a:t>
            </a:r>
            <a:r>
              <a:rPr sz="1800" b="1" spc="-50" dirty="0">
                <a:latin typeface="Verdana"/>
                <a:cs typeface="Verdana"/>
              </a:rPr>
              <a:t>e </a:t>
            </a:r>
            <a:r>
              <a:rPr sz="1800" b="1" spc="-10" dirty="0">
                <a:latin typeface="Verdana"/>
                <a:cs typeface="Verdana"/>
              </a:rPr>
              <a:t>Coinvolgere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68020" y="4345940"/>
            <a:ext cx="257683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5805" marR="5080" indent="-713740">
              <a:lnSpc>
                <a:spcPct val="153300"/>
              </a:lnSpc>
              <a:spcBef>
                <a:spcPts val="100"/>
              </a:spcBef>
            </a:pPr>
            <a:r>
              <a:rPr sz="1800" b="1" spc="-10" dirty="0">
                <a:latin typeface="Verdana"/>
                <a:cs typeface="Verdana"/>
              </a:rPr>
              <a:t>Responsabilizzare</a:t>
            </a:r>
            <a:r>
              <a:rPr sz="1800" b="1" spc="10" dirty="0">
                <a:latin typeface="Verdana"/>
                <a:cs typeface="Verdana"/>
              </a:rPr>
              <a:t> </a:t>
            </a:r>
            <a:r>
              <a:rPr sz="1800" b="1" spc="-50" dirty="0">
                <a:latin typeface="Verdana"/>
                <a:cs typeface="Verdana"/>
              </a:rPr>
              <a:t>e </a:t>
            </a:r>
            <a:r>
              <a:rPr sz="1800" b="1" spc="-10" dirty="0">
                <a:latin typeface="Verdana"/>
                <a:cs typeface="Verdana"/>
              </a:rPr>
              <a:t>Motivare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4675" y="345947"/>
            <a:ext cx="7994650" cy="751488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1755775">
              <a:lnSpc>
                <a:spcPct val="100000"/>
              </a:lnSpc>
              <a:spcBef>
                <a:spcPts val="100"/>
              </a:spcBef>
            </a:pPr>
            <a:r>
              <a:rPr lang="it-IT" sz="3200" dirty="0"/>
              <a:t>Tipologia</a:t>
            </a:r>
            <a:r>
              <a:rPr sz="3200" spc="-114" dirty="0"/>
              <a:t> </a:t>
            </a:r>
            <a:r>
              <a:rPr sz="3200" spc="-10" dirty="0"/>
              <a:t>stakeholder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38731"/>
            <a:ext cx="3340735" cy="169291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55600" marR="5080" indent="-342900">
              <a:lnSpc>
                <a:spcPct val="151300"/>
              </a:lnSpc>
              <a:spcBef>
                <a:spcPts val="155"/>
              </a:spcBef>
              <a:tabLst>
                <a:tab pos="354965" algn="l"/>
                <a:tab pos="2416175" algn="l"/>
                <a:tab pos="2974975" algn="l"/>
              </a:tabLst>
            </a:pPr>
            <a:r>
              <a:rPr sz="2400" spc="-50" dirty="0">
                <a:latin typeface="Verdana"/>
                <a:cs typeface="Verdana"/>
              </a:rPr>
              <a:t>-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Stakeholder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attivi: organizzazione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50" dirty="0">
                <a:latin typeface="Verdana"/>
                <a:cs typeface="Verdana"/>
              </a:rPr>
              <a:t>e </a:t>
            </a:r>
            <a:r>
              <a:rPr sz="2400" spc="-10" dirty="0">
                <a:latin typeface="Verdana"/>
                <a:cs typeface="Verdana"/>
              </a:rPr>
              <a:t>organizzazione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75938" y="1733803"/>
            <a:ext cx="4531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20570" algn="l"/>
                <a:tab pos="3286125" algn="l"/>
              </a:tabLst>
            </a:pPr>
            <a:r>
              <a:rPr sz="2400" spc="-10" dirty="0">
                <a:latin typeface="Verdana"/>
                <a:cs typeface="Verdana"/>
              </a:rPr>
              <a:t>consapevoli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finalità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obiettivi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4947" y="2294635"/>
            <a:ext cx="4581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46250" algn="l"/>
                <a:tab pos="2273935" algn="l"/>
                <a:tab pos="4030345" algn="l"/>
              </a:tabLst>
            </a:pPr>
            <a:r>
              <a:rPr sz="2400" spc="-10" dirty="0">
                <a:latin typeface="Verdana"/>
                <a:cs typeface="Verdana"/>
              </a:rPr>
              <a:t>interesse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50" dirty="0">
                <a:latin typeface="Verdana"/>
                <a:cs typeface="Verdana"/>
              </a:rPr>
              <a:t>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dialogare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con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462020"/>
            <a:ext cx="6085205" cy="155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Stakeholder</a:t>
            </a:r>
            <a:r>
              <a:rPr sz="2400" spc="-114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potenziali:</a:t>
            </a:r>
            <a:r>
              <a:rPr sz="2400" spc="-114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inconsapevoli</a:t>
            </a:r>
            <a:endParaRPr sz="2400">
              <a:latin typeface="Verdana"/>
              <a:cs typeface="Verdana"/>
            </a:endParaRPr>
          </a:p>
          <a:p>
            <a:pPr marL="355600" marR="371475" indent="-342900">
              <a:lnSpc>
                <a:spcPct val="149200"/>
              </a:lnSpc>
              <a:spcBef>
                <a:spcPts val="600"/>
              </a:spcBef>
              <a:buChar char="-"/>
              <a:tabLst>
                <a:tab pos="355600" algn="l"/>
                <a:tab pos="2044064" algn="l"/>
                <a:tab pos="3147060" algn="l"/>
                <a:tab pos="4462780" algn="l"/>
              </a:tabLst>
            </a:pPr>
            <a:r>
              <a:rPr sz="2400" spc="-10" dirty="0">
                <a:latin typeface="Verdana"/>
                <a:cs typeface="Verdana"/>
              </a:rPr>
              <a:t>Influenti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0" dirty="0">
                <a:latin typeface="Verdana"/>
                <a:cs typeface="Verdana"/>
              </a:rPr>
              <a:t>sulle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issue: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influenti prioritarie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30416" y="4083811"/>
            <a:ext cx="19767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5810" algn="l"/>
              </a:tabLst>
            </a:pPr>
            <a:r>
              <a:rPr sz="2400" spc="-25" dirty="0">
                <a:latin typeface="Verdana"/>
                <a:cs typeface="Verdana"/>
              </a:rPr>
              <a:t>su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variabili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5251196"/>
            <a:ext cx="6812915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Opinion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leaders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opinion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makers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2040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Interlocutori</a:t>
            </a:r>
            <a:r>
              <a:rPr sz="2400" spc="-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finali:</a:t>
            </a:r>
            <a:r>
              <a:rPr sz="2400" spc="-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clienti,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cittadini,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utenti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155" rIns="0" bIns="0" rtlCol="0">
            <a:spAutoFit/>
          </a:bodyPr>
          <a:lstStyle/>
          <a:p>
            <a:pPr marL="1790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Piramide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degli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Stakeholder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16353" y="1832123"/>
            <a:ext cx="6511290" cy="4418330"/>
            <a:chOff x="1316353" y="1832123"/>
            <a:chExt cx="6511290" cy="4418330"/>
          </a:xfrm>
        </p:grpSpPr>
        <p:sp>
          <p:nvSpPr>
            <p:cNvPr id="4" name="object 4"/>
            <p:cNvSpPr/>
            <p:nvPr/>
          </p:nvSpPr>
          <p:spPr>
            <a:xfrm>
              <a:off x="1329053" y="1844823"/>
              <a:ext cx="6485890" cy="4392930"/>
            </a:xfrm>
            <a:custGeom>
              <a:avLst/>
              <a:gdLst/>
              <a:ahLst/>
              <a:cxnLst/>
              <a:rect l="l" t="t" r="r" b="b"/>
              <a:pathLst>
                <a:path w="6485890" h="4392930">
                  <a:moveTo>
                    <a:pt x="3242946" y="0"/>
                  </a:moveTo>
                  <a:lnTo>
                    <a:pt x="0" y="4392488"/>
                  </a:lnTo>
                  <a:lnTo>
                    <a:pt x="6485892" y="4392488"/>
                  </a:lnTo>
                  <a:lnTo>
                    <a:pt x="3242946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9053" y="1844823"/>
              <a:ext cx="6485890" cy="4392930"/>
            </a:xfrm>
            <a:custGeom>
              <a:avLst/>
              <a:gdLst/>
              <a:ahLst/>
              <a:cxnLst/>
              <a:rect l="l" t="t" r="r" b="b"/>
              <a:pathLst>
                <a:path w="6485890" h="4392930">
                  <a:moveTo>
                    <a:pt x="0" y="4392488"/>
                  </a:moveTo>
                  <a:lnTo>
                    <a:pt x="3242946" y="0"/>
                  </a:lnTo>
                  <a:lnTo>
                    <a:pt x="6485892" y="4392488"/>
                  </a:lnTo>
                  <a:lnTo>
                    <a:pt x="0" y="4392488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856517" y="3748532"/>
            <a:ext cx="5431155" cy="24714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131570" marR="1123950" indent="807085">
              <a:lnSpc>
                <a:spcPct val="100699"/>
              </a:lnSpc>
              <a:spcBef>
                <a:spcPts val="80"/>
              </a:spcBef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Influencer</a:t>
            </a:r>
            <a:r>
              <a:rPr sz="2400" spc="6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(delle</a:t>
            </a:r>
            <a:r>
              <a:rPr sz="2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variabili,</a:t>
            </a:r>
            <a:r>
              <a:rPr sz="2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opinion </a:t>
            </a: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leader,</a:t>
            </a:r>
            <a:r>
              <a:rPr sz="20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hub,</a:t>
            </a:r>
            <a:r>
              <a:rPr sz="20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gate</a:t>
            </a:r>
            <a:r>
              <a:rPr sz="20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Verdana"/>
                <a:cs typeface="Verdana"/>
              </a:rPr>
              <a:t>kepeer,</a:t>
            </a:r>
            <a:endParaRPr sz="2000">
              <a:latin typeface="Verdana"/>
              <a:cs typeface="Verdana"/>
            </a:endParaRPr>
          </a:p>
          <a:p>
            <a:pPr marL="166751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decision</a:t>
            </a:r>
            <a:r>
              <a:rPr sz="20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maker…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Pubblico</a:t>
            </a:r>
            <a:r>
              <a:rPr sz="2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finale</a:t>
            </a:r>
            <a:r>
              <a:rPr sz="2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8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generalizzato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19290" y="1521459"/>
            <a:ext cx="17062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Verdana"/>
                <a:cs typeface="Verdana"/>
              </a:rPr>
              <a:t>Stakeholder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65555" y="1919604"/>
            <a:ext cx="6618605" cy="3957954"/>
          </a:xfrm>
          <a:custGeom>
            <a:avLst/>
            <a:gdLst/>
            <a:ahLst/>
            <a:cxnLst/>
            <a:rect l="l" t="t" r="r" b="b"/>
            <a:pathLst>
              <a:path w="6618605" h="3957954">
                <a:moveTo>
                  <a:pt x="127000" y="127000"/>
                </a:moveTo>
                <a:lnTo>
                  <a:pt x="120637" y="114287"/>
                </a:lnTo>
                <a:lnTo>
                  <a:pt x="63500" y="0"/>
                </a:lnTo>
                <a:lnTo>
                  <a:pt x="0" y="127000"/>
                </a:lnTo>
                <a:lnTo>
                  <a:pt x="50787" y="127000"/>
                </a:lnTo>
                <a:lnTo>
                  <a:pt x="50787" y="3957675"/>
                </a:lnTo>
                <a:lnTo>
                  <a:pt x="76187" y="3957675"/>
                </a:lnTo>
                <a:lnTo>
                  <a:pt x="76187" y="127000"/>
                </a:lnTo>
                <a:lnTo>
                  <a:pt x="127000" y="127000"/>
                </a:lnTo>
                <a:close/>
              </a:path>
              <a:path w="6618605" h="3957954">
                <a:moveTo>
                  <a:pt x="6618160" y="3830675"/>
                </a:moveTo>
                <a:lnTo>
                  <a:pt x="6567360" y="3830675"/>
                </a:lnTo>
                <a:lnTo>
                  <a:pt x="6567360" y="33235"/>
                </a:lnTo>
                <a:lnTo>
                  <a:pt x="6541960" y="33235"/>
                </a:lnTo>
                <a:lnTo>
                  <a:pt x="6541960" y="3830675"/>
                </a:lnTo>
                <a:lnTo>
                  <a:pt x="6491160" y="3830675"/>
                </a:lnTo>
                <a:lnTo>
                  <a:pt x="6554660" y="3957675"/>
                </a:lnTo>
                <a:lnTo>
                  <a:pt x="6611810" y="3843375"/>
                </a:lnTo>
                <a:lnTo>
                  <a:pt x="6618160" y="3830675"/>
                </a:lnTo>
                <a:close/>
              </a:path>
            </a:pathLst>
          </a:custGeom>
          <a:solidFill>
            <a:srgbClr val="4A7E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8847" y="3452876"/>
            <a:ext cx="180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Coinvolgimento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18542" y="3454908"/>
            <a:ext cx="12090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Verdana"/>
                <a:cs typeface="Verdana"/>
              </a:rPr>
              <a:t>Influenza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5080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Raccolta</a:t>
            </a:r>
            <a:r>
              <a:rPr sz="3200" spc="-75" dirty="0"/>
              <a:t> </a:t>
            </a:r>
            <a:r>
              <a:rPr sz="3200" dirty="0"/>
              <a:t>dei</a:t>
            </a:r>
            <a:r>
              <a:rPr sz="3200" spc="-70" dirty="0"/>
              <a:t> </a:t>
            </a:r>
            <a:r>
              <a:rPr sz="3200" dirty="0"/>
              <a:t>dati</a:t>
            </a:r>
            <a:r>
              <a:rPr sz="3200" spc="-70" dirty="0"/>
              <a:t> </a:t>
            </a:r>
            <a:r>
              <a:rPr sz="3200" dirty="0"/>
              <a:t>sugli</a:t>
            </a:r>
            <a:r>
              <a:rPr sz="3200" spc="-75" dirty="0"/>
              <a:t> </a:t>
            </a:r>
            <a:r>
              <a:rPr sz="3200" spc="-10" dirty="0"/>
              <a:t>stakeholder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78839" y="1538731"/>
            <a:ext cx="7639050" cy="3622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3300"/>
              </a:lnSpc>
              <a:spcBef>
                <a:spcPts val="100"/>
              </a:spcBef>
            </a:pPr>
            <a:r>
              <a:rPr sz="2400" dirty="0">
                <a:latin typeface="Verdana"/>
                <a:cs typeface="Verdana"/>
              </a:rPr>
              <a:t>A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seconda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dell’accessibilità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si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possono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raccogliere </a:t>
            </a:r>
            <a:r>
              <a:rPr sz="2400" dirty="0">
                <a:latin typeface="Verdana"/>
                <a:cs typeface="Verdana"/>
              </a:rPr>
              <a:t>dati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attraverso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75"/>
              </a:spcBef>
            </a:pPr>
            <a:endParaRPr sz="2400">
              <a:latin typeface="Verdana"/>
              <a:cs typeface="Verdana"/>
            </a:endParaRPr>
          </a:p>
          <a:p>
            <a:pPr marL="812800" indent="-228600">
              <a:lnSpc>
                <a:spcPct val="100000"/>
              </a:lnSpc>
              <a:spcBef>
                <a:spcPts val="5"/>
              </a:spcBef>
              <a:buChar char="-"/>
              <a:tabLst>
                <a:tab pos="812800" algn="l"/>
              </a:tabLst>
            </a:pPr>
            <a:r>
              <a:rPr sz="2400" dirty="0">
                <a:latin typeface="Verdana"/>
                <a:cs typeface="Verdana"/>
              </a:rPr>
              <a:t>Interviste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con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specialisti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o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esperti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buFont typeface="Verdana"/>
              <a:buChar char="-"/>
            </a:pP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80"/>
              </a:spcBef>
              <a:buFont typeface="Verdana"/>
              <a:buChar char="-"/>
            </a:pPr>
            <a:endParaRPr sz="2400">
              <a:latin typeface="Verdana"/>
              <a:cs typeface="Verdana"/>
            </a:endParaRPr>
          </a:p>
          <a:p>
            <a:pPr marL="829944" indent="-245745">
              <a:lnSpc>
                <a:spcPct val="100000"/>
              </a:lnSpc>
              <a:buChar char="-"/>
              <a:tabLst>
                <a:tab pos="829944" algn="l"/>
              </a:tabLst>
            </a:pPr>
            <a:r>
              <a:rPr sz="2400" dirty="0">
                <a:latin typeface="Verdana"/>
                <a:cs typeface="Verdana"/>
              </a:rPr>
              <a:t>Interviste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con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gli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stakeholder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7112" y="589788"/>
            <a:ext cx="455041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Catalogazione</a:t>
            </a:r>
            <a:r>
              <a:rPr sz="3200" spc="-95" dirty="0"/>
              <a:t> </a:t>
            </a:r>
            <a:r>
              <a:rPr sz="3200" dirty="0"/>
              <a:t>dei</a:t>
            </a:r>
            <a:r>
              <a:rPr sz="3200" spc="-105" dirty="0"/>
              <a:t> </a:t>
            </a:r>
            <a:r>
              <a:rPr sz="3200" spc="-20" dirty="0"/>
              <a:t>dati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20737" y="1273175"/>
          <a:ext cx="7490460" cy="53797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0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9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Gruppo/settore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83820" algn="just">
                        <a:lnSpc>
                          <a:spcPct val="98400"/>
                        </a:lnSpc>
                        <a:spcBef>
                          <a:spcPts val="395"/>
                        </a:spcBef>
                      </a:pP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</a:t>
                      </a:r>
                      <a:r>
                        <a:rPr sz="1900" spc="40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base</a:t>
                      </a:r>
                      <a:r>
                        <a:rPr sz="1900" spc="409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900" spc="4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caratteristiche</a:t>
                      </a:r>
                      <a:r>
                        <a:rPr sz="1900" spc="409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</a:t>
                      </a:r>
                      <a:r>
                        <a:rPr sz="1900" spc="4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comune</a:t>
                      </a:r>
                      <a:r>
                        <a:rPr sz="1900" spc="41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 </a:t>
                      </a:r>
                      <a:r>
                        <a:rPr sz="19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gli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stakeholder</a:t>
                      </a:r>
                      <a:r>
                        <a:rPr sz="1900" spc="4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possono</a:t>
                      </a:r>
                      <a:r>
                        <a:rPr sz="1900" spc="4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essere</a:t>
                      </a:r>
                      <a:r>
                        <a:rPr sz="1900" spc="4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assimilati</a:t>
                      </a:r>
                      <a:r>
                        <a:rPr sz="1900" spc="4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determinati</a:t>
                      </a:r>
                      <a:r>
                        <a:rPr sz="1900" spc="-6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gruppi</a:t>
                      </a:r>
                      <a:r>
                        <a:rPr sz="1900" spc="-5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900" spc="-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settori.</a:t>
                      </a:r>
                      <a:endParaRPr sz="1900">
                        <a:latin typeface="Verdana"/>
                        <a:cs typeface="Verdana"/>
                      </a:endParaRPr>
                    </a:p>
                    <a:p>
                      <a:pPr marL="90805" marR="85725" algn="just">
                        <a:lnSpc>
                          <a:spcPts val="2300"/>
                        </a:lnSpc>
                        <a:spcBef>
                          <a:spcPts val="85"/>
                        </a:spcBef>
                      </a:pP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Strategie</a:t>
                      </a:r>
                      <a:r>
                        <a:rPr sz="1900" spc="2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 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specifiche</a:t>
                      </a:r>
                      <a:r>
                        <a:rPr sz="1900" spc="2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 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possono</a:t>
                      </a:r>
                      <a:r>
                        <a:rPr sz="1900" spc="2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  </a:t>
                      </a:r>
                      <a:r>
                        <a:rPr sz="19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essere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applicate</a:t>
                      </a:r>
                      <a:r>
                        <a:rPr sz="1900" spc="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ai</a:t>
                      </a:r>
                      <a:r>
                        <a:rPr sz="1900" spc="9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soggetti</a:t>
                      </a:r>
                      <a:r>
                        <a:rPr sz="1900" spc="9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interessati</a:t>
                      </a:r>
                      <a:r>
                        <a:rPr sz="1900" spc="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</a:t>
                      </a:r>
                      <a:r>
                        <a:rPr sz="1900" spc="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base</a:t>
                      </a:r>
                      <a:r>
                        <a:rPr sz="1900" spc="9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al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loro</a:t>
                      </a:r>
                      <a:r>
                        <a:rPr sz="1900" spc="-4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gruppo</a:t>
                      </a:r>
                      <a:r>
                        <a:rPr sz="1900" spc="-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900" spc="-4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settore.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1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10" dirty="0">
                          <a:latin typeface="Verdana"/>
                          <a:cs typeface="Verdana"/>
                        </a:rPr>
                        <a:t>Posizione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84455" algn="just">
                        <a:lnSpc>
                          <a:spcPct val="98400"/>
                        </a:lnSpc>
                        <a:spcBef>
                          <a:spcPts val="395"/>
                        </a:spcBef>
                      </a:pPr>
                      <a:r>
                        <a:rPr sz="1900" dirty="0">
                          <a:latin typeface="Verdana"/>
                          <a:cs typeface="Verdana"/>
                        </a:rPr>
                        <a:t>Indica  il  livello  di  cambiamento  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iniziale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che</a:t>
                      </a:r>
                      <a:r>
                        <a:rPr sz="1900" spc="170" dirty="0">
                          <a:latin typeface="Verdana"/>
                          <a:cs typeface="Verdana"/>
                        </a:rPr>
                        <a:t> 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uno</a:t>
                      </a:r>
                      <a:r>
                        <a:rPr sz="1900" spc="165" dirty="0">
                          <a:latin typeface="Verdana"/>
                          <a:cs typeface="Verdana"/>
                        </a:rPr>
                        <a:t> 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stakeholder</a:t>
                      </a:r>
                      <a:r>
                        <a:rPr sz="1900" spc="170" dirty="0">
                          <a:latin typeface="Verdana"/>
                          <a:cs typeface="Verdana"/>
                        </a:rPr>
                        <a:t> 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è</a:t>
                      </a:r>
                      <a:r>
                        <a:rPr sz="1900" spc="170" dirty="0">
                          <a:latin typeface="Verdana"/>
                          <a:cs typeface="Verdana"/>
                        </a:rPr>
                        <a:t> 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pronto</a:t>
                      </a:r>
                      <a:r>
                        <a:rPr sz="1900" spc="170" dirty="0">
                          <a:latin typeface="Verdana"/>
                          <a:cs typeface="Verdana"/>
                        </a:rPr>
                        <a:t>   </a:t>
                      </a:r>
                      <a:r>
                        <a:rPr sz="1900" spc="-25" dirty="0">
                          <a:latin typeface="Verdana"/>
                          <a:cs typeface="Verdana"/>
                        </a:rPr>
                        <a:t>ad 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accettare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10" dirty="0">
                          <a:latin typeface="Verdana"/>
                          <a:cs typeface="Verdana"/>
                        </a:rPr>
                        <a:t>Salienza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83820">
                        <a:lnSpc>
                          <a:spcPct val="101099"/>
                        </a:lnSpc>
                        <a:spcBef>
                          <a:spcPts val="335"/>
                        </a:spcBef>
                        <a:tabLst>
                          <a:tab pos="1047115" algn="l"/>
                          <a:tab pos="1454785" algn="l"/>
                          <a:tab pos="3010535" algn="l"/>
                          <a:tab pos="3344545" algn="l"/>
                          <a:tab pos="4411345" algn="l"/>
                          <a:tab pos="5023485" algn="l"/>
                        </a:tabLst>
                      </a:pPr>
                      <a:r>
                        <a:rPr sz="1900" spc="-10" dirty="0">
                          <a:latin typeface="Verdana"/>
                          <a:cs typeface="Verdana"/>
                        </a:rPr>
                        <a:t>Livello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1900" spc="-25" dirty="0">
                          <a:latin typeface="Verdana"/>
                          <a:cs typeface="Verdana"/>
                        </a:rPr>
                        <a:t>di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importanza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1900" spc="-5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priorità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1900" spc="-25" dirty="0">
                          <a:latin typeface="Verdana"/>
                          <a:cs typeface="Verdana"/>
                        </a:rPr>
                        <a:t>che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1900" spc="-25" dirty="0">
                          <a:latin typeface="Verdana"/>
                          <a:cs typeface="Verdana"/>
                        </a:rPr>
                        <a:t>lo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stakeholder</a:t>
                      </a:r>
                      <a:r>
                        <a:rPr sz="19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attribuisce</a:t>
                      </a:r>
                      <a:r>
                        <a:rPr sz="19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alla</a:t>
                      </a:r>
                      <a:r>
                        <a:rPr sz="19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questione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96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10" dirty="0">
                          <a:latin typeface="Verdana"/>
                          <a:cs typeface="Verdana"/>
                        </a:rPr>
                        <a:t>Influenza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85090" algn="just">
                        <a:lnSpc>
                          <a:spcPct val="99300"/>
                        </a:lnSpc>
                        <a:spcBef>
                          <a:spcPts val="375"/>
                        </a:spcBef>
                      </a:pPr>
                      <a:r>
                        <a:rPr sz="1900" dirty="0">
                          <a:latin typeface="Verdana"/>
                          <a:cs typeface="Verdana"/>
                        </a:rPr>
                        <a:t>Risorse</a:t>
                      </a:r>
                      <a:r>
                        <a:rPr sz="1900" spc="50" dirty="0">
                          <a:latin typeface="Verdana"/>
                          <a:cs typeface="Verdana"/>
                        </a:rPr>
                        <a:t>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900" spc="60" dirty="0">
                          <a:latin typeface="Verdana"/>
                          <a:cs typeface="Verdana"/>
                        </a:rPr>
                        <a:t>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potere</a:t>
                      </a:r>
                      <a:r>
                        <a:rPr sz="1900" spc="55" dirty="0">
                          <a:latin typeface="Verdana"/>
                          <a:cs typeface="Verdana"/>
                        </a:rPr>
                        <a:t>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che</a:t>
                      </a:r>
                      <a:r>
                        <a:rPr sz="1900" spc="60" dirty="0">
                          <a:latin typeface="Verdana"/>
                          <a:cs typeface="Verdana"/>
                        </a:rPr>
                        <a:t>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lo</a:t>
                      </a:r>
                      <a:r>
                        <a:rPr sz="1900" spc="55" dirty="0">
                          <a:latin typeface="Verdana"/>
                          <a:cs typeface="Verdana"/>
                        </a:rPr>
                        <a:t>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stakeholder</a:t>
                      </a:r>
                      <a:r>
                        <a:rPr sz="1900" spc="60" dirty="0">
                          <a:latin typeface="Verdana"/>
                          <a:cs typeface="Verdana"/>
                        </a:rPr>
                        <a:t>  </a:t>
                      </a:r>
                      <a:r>
                        <a:rPr sz="1900" spc="-50" dirty="0">
                          <a:latin typeface="Verdana"/>
                          <a:cs typeface="Verdana"/>
                        </a:rPr>
                        <a:t>è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pronto</a:t>
                      </a:r>
                      <a:r>
                        <a:rPr sz="1900" spc="140" dirty="0">
                          <a:latin typeface="Verdana"/>
                          <a:cs typeface="Verdana"/>
                        </a:rPr>
                        <a:t> 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ad</a:t>
                      </a:r>
                      <a:r>
                        <a:rPr sz="1900" spc="145" dirty="0">
                          <a:latin typeface="Verdana"/>
                          <a:cs typeface="Verdana"/>
                        </a:rPr>
                        <a:t> 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investire</a:t>
                      </a:r>
                      <a:r>
                        <a:rPr sz="1900" spc="140" dirty="0">
                          <a:latin typeface="Verdana"/>
                          <a:cs typeface="Verdana"/>
                        </a:rPr>
                        <a:t> 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nella</a:t>
                      </a:r>
                      <a:r>
                        <a:rPr sz="1900" spc="145" dirty="0">
                          <a:latin typeface="Verdana"/>
                          <a:cs typeface="Verdana"/>
                        </a:rPr>
                        <a:t>   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questione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(denaro,</a:t>
                      </a:r>
                      <a:r>
                        <a:rPr sz="1900" spc="490" dirty="0">
                          <a:latin typeface="Verdana"/>
                          <a:cs typeface="Verdana"/>
                        </a:rPr>
                        <a:t>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contatti,</a:t>
                      </a:r>
                      <a:r>
                        <a:rPr sz="1900" spc="490" dirty="0">
                          <a:latin typeface="Verdana"/>
                          <a:cs typeface="Verdana"/>
                        </a:rPr>
                        <a:t>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accesso</a:t>
                      </a:r>
                      <a:r>
                        <a:rPr sz="1900" spc="495" dirty="0">
                          <a:latin typeface="Verdana"/>
                          <a:cs typeface="Verdana"/>
                        </a:rPr>
                        <a:t> 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e/o</a:t>
                      </a:r>
                      <a:r>
                        <a:rPr sz="1900" spc="495" dirty="0">
                          <a:latin typeface="Verdana"/>
                          <a:cs typeface="Verdana"/>
                        </a:rPr>
                        <a:t>  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altre risorse)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Potere</a:t>
                      </a:r>
                      <a:r>
                        <a:rPr sz="20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effettivo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83820">
                        <a:lnSpc>
                          <a:spcPct val="101099"/>
                        </a:lnSpc>
                        <a:spcBef>
                          <a:spcPts val="335"/>
                        </a:spcBef>
                        <a:tabLst>
                          <a:tab pos="1227455" algn="l"/>
                          <a:tab pos="2464435" algn="l"/>
                          <a:tab pos="5023485" algn="l"/>
                        </a:tabLst>
                      </a:pPr>
                      <a:r>
                        <a:rPr sz="1900" spc="-10" dirty="0">
                          <a:latin typeface="Verdana"/>
                          <a:cs typeface="Verdana"/>
                        </a:rPr>
                        <a:t>Indica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quanto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effettivamente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1900" spc="-25" dirty="0">
                          <a:latin typeface="Verdana"/>
                          <a:cs typeface="Verdana"/>
                        </a:rPr>
                        <a:t>lo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stakeholder</a:t>
                      </a:r>
                      <a:r>
                        <a:rPr sz="19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può</a:t>
                      </a:r>
                      <a:r>
                        <a:rPr sz="19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difendere</a:t>
                      </a:r>
                      <a:r>
                        <a:rPr sz="19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dirty="0">
                          <a:latin typeface="Verdana"/>
                          <a:cs typeface="Verdana"/>
                        </a:rPr>
                        <a:t>suo</a:t>
                      </a:r>
                      <a:r>
                        <a:rPr sz="19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0" dirty="0">
                          <a:latin typeface="Verdana"/>
                          <a:cs typeface="Verdana"/>
                        </a:rPr>
                        <a:t>interesse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Esempio</a:t>
            </a:r>
            <a:r>
              <a:rPr sz="3200" spc="-65" dirty="0"/>
              <a:t> </a:t>
            </a:r>
            <a:r>
              <a:rPr sz="3200" dirty="0"/>
              <a:t>di</a:t>
            </a:r>
            <a:r>
              <a:rPr sz="3200" spc="-60" dirty="0"/>
              <a:t> </a:t>
            </a:r>
            <a:r>
              <a:rPr sz="3200" dirty="0"/>
              <a:t>matrice</a:t>
            </a:r>
            <a:r>
              <a:rPr sz="3200" spc="-55" dirty="0"/>
              <a:t> </a:t>
            </a:r>
            <a:r>
              <a:rPr sz="3200" dirty="0"/>
              <a:t>degli</a:t>
            </a:r>
            <a:r>
              <a:rPr sz="3200" spc="-55" dirty="0"/>
              <a:t> </a:t>
            </a:r>
            <a:r>
              <a:rPr sz="3200" spc="-10" dirty="0"/>
              <a:t>Stakeholder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676400" y="1447737"/>
            <a:ext cx="5554980" cy="5164455"/>
            <a:chOff x="1676400" y="1447737"/>
            <a:chExt cx="5554980" cy="5164455"/>
          </a:xfrm>
        </p:grpSpPr>
        <p:sp>
          <p:nvSpPr>
            <p:cNvPr id="4" name="object 4"/>
            <p:cNvSpPr/>
            <p:nvPr/>
          </p:nvSpPr>
          <p:spPr>
            <a:xfrm>
              <a:off x="1681155" y="1452523"/>
              <a:ext cx="5545455" cy="0"/>
            </a:xfrm>
            <a:custGeom>
              <a:avLst/>
              <a:gdLst/>
              <a:ahLst/>
              <a:cxnLst/>
              <a:rect l="l" t="t" r="r" b="b"/>
              <a:pathLst>
                <a:path w="5545455">
                  <a:moveTo>
                    <a:pt x="0" y="0"/>
                  </a:moveTo>
                  <a:lnTo>
                    <a:pt x="5545182" y="0"/>
                  </a:lnTo>
                </a:path>
              </a:pathLst>
            </a:custGeom>
            <a:ln w="9510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76400" y="1447737"/>
              <a:ext cx="5554980" cy="9525"/>
            </a:xfrm>
            <a:custGeom>
              <a:avLst/>
              <a:gdLst/>
              <a:ahLst/>
              <a:cxnLst/>
              <a:rect l="l" t="t" r="r" b="b"/>
              <a:pathLst>
                <a:path w="5554980" h="9525">
                  <a:moveTo>
                    <a:pt x="5554662" y="0"/>
                  </a:moveTo>
                  <a:lnTo>
                    <a:pt x="0" y="0"/>
                  </a:lnTo>
                  <a:lnTo>
                    <a:pt x="0" y="9509"/>
                  </a:lnTo>
                  <a:lnTo>
                    <a:pt x="5554662" y="9509"/>
                  </a:lnTo>
                  <a:lnTo>
                    <a:pt x="555466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81155" y="1452523"/>
              <a:ext cx="0" cy="5154930"/>
            </a:xfrm>
            <a:custGeom>
              <a:avLst/>
              <a:gdLst/>
              <a:ahLst/>
              <a:cxnLst/>
              <a:rect l="l" t="t" r="r" b="b"/>
              <a:pathLst>
                <a:path h="5154930">
                  <a:moveTo>
                    <a:pt x="0" y="0"/>
                  </a:moveTo>
                  <a:lnTo>
                    <a:pt x="0" y="5154394"/>
                  </a:lnTo>
                </a:path>
              </a:pathLst>
            </a:custGeom>
            <a:ln w="9511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76400" y="1447750"/>
              <a:ext cx="9525" cy="5164455"/>
            </a:xfrm>
            <a:custGeom>
              <a:avLst/>
              <a:gdLst/>
              <a:ahLst/>
              <a:cxnLst/>
              <a:rect l="l" t="t" r="r" b="b"/>
              <a:pathLst>
                <a:path w="9525" h="5164455">
                  <a:moveTo>
                    <a:pt x="9511" y="0"/>
                  </a:moveTo>
                  <a:lnTo>
                    <a:pt x="0" y="0"/>
                  </a:lnTo>
                  <a:lnTo>
                    <a:pt x="0" y="5163922"/>
                  </a:lnTo>
                  <a:lnTo>
                    <a:pt x="9511" y="5163922"/>
                  </a:lnTo>
                  <a:lnTo>
                    <a:pt x="9511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85899" y="1457312"/>
              <a:ext cx="5545455" cy="5154930"/>
            </a:xfrm>
            <a:custGeom>
              <a:avLst/>
              <a:gdLst/>
              <a:ahLst/>
              <a:cxnLst/>
              <a:rect l="l" t="t" r="r" b="b"/>
              <a:pathLst>
                <a:path w="5545455" h="5154930">
                  <a:moveTo>
                    <a:pt x="5545226" y="161899"/>
                  </a:moveTo>
                  <a:lnTo>
                    <a:pt x="5545163" y="0"/>
                  </a:lnTo>
                  <a:lnTo>
                    <a:pt x="4925936" y="0"/>
                  </a:lnTo>
                  <a:lnTo>
                    <a:pt x="4925936" y="4982921"/>
                  </a:lnTo>
                  <a:lnTo>
                    <a:pt x="609790" y="4982921"/>
                  </a:lnTo>
                  <a:lnTo>
                    <a:pt x="609790" y="676567"/>
                  </a:lnTo>
                  <a:lnTo>
                    <a:pt x="600278" y="676567"/>
                  </a:lnTo>
                  <a:lnTo>
                    <a:pt x="600278" y="514527"/>
                  </a:lnTo>
                  <a:lnTo>
                    <a:pt x="4925936" y="514527"/>
                  </a:lnTo>
                  <a:lnTo>
                    <a:pt x="4925936" y="333298"/>
                  </a:lnTo>
                  <a:lnTo>
                    <a:pt x="600278" y="333298"/>
                  </a:lnTo>
                  <a:lnTo>
                    <a:pt x="600278" y="171399"/>
                  </a:lnTo>
                  <a:lnTo>
                    <a:pt x="4925936" y="171399"/>
                  </a:lnTo>
                  <a:lnTo>
                    <a:pt x="4925936" y="0"/>
                  </a:lnTo>
                  <a:lnTo>
                    <a:pt x="0" y="0"/>
                  </a:lnTo>
                  <a:lnTo>
                    <a:pt x="0" y="161899"/>
                  </a:lnTo>
                  <a:lnTo>
                    <a:pt x="0" y="171399"/>
                  </a:lnTo>
                  <a:lnTo>
                    <a:pt x="0" y="5154371"/>
                  </a:lnTo>
                  <a:lnTo>
                    <a:pt x="5545163" y="5154371"/>
                  </a:lnTo>
                  <a:lnTo>
                    <a:pt x="5545201" y="4992433"/>
                  </a:lnTo>
                  <a:lnTo>
                    <a:pt x="5545226" y="685990"/>
                  </a:lnTo>
                  <a:lnTo>
                    <a:pt x="5545226" y="676567"/>
                  </a:lnTo>
                  <a:lnTo>
                    <a:pt x="5545226" y="505028"/>
                  </a:lnTo>
                  <a:lnTo>
                    <a:pt x="5545213" y="342861"/>
                  </a:lnTo>
                  <a:lnTo>
                    <a:pt x="5545226" y="16189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276684" y="1609684"/>
          <a:ext cx="4324983" cy="4816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1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5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52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1450">
                <a:tc gridSpan="6"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950" b="1" spc="-10" dirty="0">
                          <a:latin typeface="Arial"/>
                          <a:cs typeface="Arial"/>
                        </a:rPr>
                        <a:t>Marketing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b="1" spc="-10" dirty="0">
                          <a:latin typeface="Arial"/>
                          <a:cs typeface="Arial"/>
                        </a:rPr>
                        <a:t>Stakeholder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b="1" spc="-20" dirty="0">
                          <a:latin typeface="Arial"/>
                          <a:cs typeface="Arial"/>
                        </a:rPr>
                        <a:t>Group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b="1" spc="-10" dirty="0">
                          <a:latin typeface="Arial"/>
                          <a:cs typeface="Arial"/>
                        </a:rPr>
                        <a:t>Position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b="1" spc="-10" dirty="0">
                          <a:latin typeface="Arial"/>
                          <a:cs typeface="Arial"/>
                        </a:rPr>
                        <a:t>Salience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b="1" spc="-10" dirty="0">
                          <a:latin typeface="Arial"/>
                          <a:cs typeface="Arial"/>
                        </a:rPr>
                        <a:t>Influence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b="1" dirty="0">
                          <a:latin typeface="Arial"/>
                          <a:cs typeface="Arial"/>
                        </a:rPr>
                        <a:t>Effective</a:t>
                      </a:r>
                      <a:r>
                        <a:rPr sz="950" b="1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50" b="1" spc="-10" dirty="0">
                          <a:latin typeface="Arial"/>
                          <a:cs typeface="Arial"/>
                        </a:rPr>
                        <a:t>Power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370"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MoyAg100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Civil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spc="-50" dirty="0">
                          <a:latin typeface="Arial MT"/>
                          <a:cs typeface="Arial MT"/>
                        </a:rPr>
                        <a:t>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95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20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42.5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31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290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SecGenAg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Govt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30"/>
                        </a:lnSpc>
                      </a:pPr>
                      <a:r>
                        <a:rPr sz="950" spc="-50" dirty="0">
                          <a:latin typeface="Arial MT"/>
                          <a:cs typeface="Arial MT"/>
                        </a:rPr>
                        <a:t>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55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23.5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DirVeg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Govt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30"/>
                        </a:lnSpc>
                      </a:pPr>
                      <a:r>
                        <a:rPr sz="950" spc="-50" dirty="0">
                          <a:latin typeface="Arial MT"/>
                          <a:cs typeface="Arial MT"/>
                        </a:rPr>
                        <a:t>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55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30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37.5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815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ONICL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Govt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30"/>
                        </a:lnSpc>
                      </a:pPr>
                      <a:r>
                        <a:rPr sz="950" spc="-50" dirty="0">
                          <a:latin typeface="Arial MT"/>
                          <a:cs typeface="Arial MT"/>
                        </a:rPr>
                        <a:t>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95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40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56.5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MP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Parl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30"/>
                        </a:lnSpc>
                      </a:pPr>
                      <a:r>
                        <a:rPr sz="950" spc="-50" dirty="0">
                          <a:latin typeface="Arial MT"/>
                          <a:cs typeface="Arial MT"/>
                        </a:rPr>
                        <a:t>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95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58.75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69.625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ChamCereales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Civil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30"/>
                        </a:lnSpc>
                      </a:pPr>
                      <a:r>
                        <a:rPr sz="950" spc="-50" dirty="0">
                          <a:latin typeface="Arial MT"/>
                          <a:cs typeface="Arial MT"/>
                        </a:rPr>
                        <a:t>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80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59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7940">
                        <a:lnSpc>
                          <a:spcPts val="1125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UGTM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25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Labor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25"/>
                        </a:lnSpc>
                      </a:pPr>
                      <a:r>
                        <a:rPr sz="950" spc="-50" dirty="0">
                          <a:latin typeface="Arial MT"/>
                          <a:cs typeface="Arial MT"/>
                        </a:rPr>
                        <a:t>7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25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73.5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7940">
                        <a:lnSpc>
                          <a:spcPts val="1125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SCAMS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25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Civil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95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80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25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84.5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MediaDroite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Civil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80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34.5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PJD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Parl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40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85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1290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APMS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Civil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40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60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53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CDT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Labor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64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Roi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Palace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60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92.5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MinAg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Govt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60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80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78.5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27940">
                        <a:lnSpc>
                          <a:spcPts val="1125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ImportCer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25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Civil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62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50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85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PM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Govt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65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55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86.5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ConsRoi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Palace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20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36.5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1290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MediaGauche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Civil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80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31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UMT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Labor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45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83.5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FAO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Exterieur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40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30"/>
                        </a:lnSpc>
                      </a:pPr>
                      <a:r>
                        <a:rPr sz="950" spc="-50" dirty="0">
                          <a:latin typeface="Arial MT"/>
                          <a:cs typeface="Arial MT"/>
                        </a:rPr>
                        <a:t>3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14.1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7940">
                        <a:lnSpc>
                          <a:spcPts val="1125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MoyAgPoss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25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Civil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80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30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25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25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26.5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7940">
                        <a:lnSpc>
                          <a:spcPts val="1125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FinMin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25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Govt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90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25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25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71.5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USFP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Parl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90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60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88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Consom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Civil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40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30"/>
                        </a:lnSpc>
                      </a:pPr>
                      <a:r>
                        <a:rPr sz="950" spc="-50" dirty="0">
                          <a:latin typeface="Arial MT"/>
                          <a:cs typeface="Arial MT"/>
                        </a:rPr>
                        <a:t>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130"/>
                        </a:lnSpc>
                      </a:pPr>
                      <a:r>
                        <a:rPr sz="950" spc="-20" dirty="0">
                          <a:latin typeface="Arial MT"/>
                          <a:cs typeface="Arial MT"/>
                        </a:rPr>
                        <a:t>15.5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Mondiale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Exterieur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90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80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83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6370">
                <a:tc>
                  <a:txBody>
                    <a:bodyPr/>
                    <a:lstStyle/>
                    <a:p>
                      <a:pPr marL="27940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EU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1130"/>
                        </a:lnSpc>
                      </a:pPr>
                      <a:r>
                        <a:rPr sz="950" spc="-10" dirty="0">
                          <a:latin typeface="Arial MT"/>
                          <a:cs typeface="Arial MT"/>
                        </a:rPr>
                        <a:t>Exterieur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100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80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130"/>
                        </a:lnSpc>
                      </a:pPr>
                      <a:r>
                        <a:rPr sz="950" spc="-25" dirty="0">
                          <a:latin typeface="Arial MT"/>
                          <a:cs typeface="Arial MT"/>
                        </a:rPr>
                        <a:t>77</a:t>
                      </a:r>
                      <a:endParaRPr sz="9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215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Esempio</a:t>
            </a:r>
            <a:r>
              <a:rPr sz="3200" spc="-100" dirty="0"/>
              <a:t> </a:t>
            </a:r>
            <a:r>
              <a:rPr sz="3200" dirty="0"/>
              <a:t>mappatura</a:t>
            </a:r>
            <a:r>
              <a:rPr sz="3200" spc="-90" dirty="0"/>
              <a:t> </a:t>
            </a:r>
            <a:r>
              <a:rPr sz="3200" dirty="0"/>
              <a:t>degli</a:t>
            </a:r>
            <a:r>
              <a:rPr sz="3200" spc="-95" dirty="0"/>
              <a:t> </a:t>
            </a:r>
            <a:r>
              <a:rPr sz="3200" spc="-10" dirty="0"/>
              <a:t>Stakeholder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00037" y="1411287"/>
          <a:ext cx="7929242" cy="49460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0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2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1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8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37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19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9405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60"/>
                        </a:lnSpc>
                        <a:spcBef>
                          <a:spcPts val="355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Livello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55"/>
                        </a:lnSpc>
                        <a:spcBef>
                          <a:spcPts val="35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Livello</a:t>
                      </a:r>
                      <a:r>
                        <a:rPr sz="1800" spc="-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55"/>
                        </a:lnSpc>
                        <a:spcBef>
                          <a:spcPts val="35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Livello</a:t>
                      </a:r>
                      <a:r>
                        <a:rPr sz="1800" spc="-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55"/>
                        </a:lnSpc>
                        <a:spcBef>
                          <a:spcPts val="355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Frequenza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60"/>
                        </a:lnSpc>
                        <a:spcBef>
                          <a:spcPts val="355"/>
                        </a:spcBef>
                      </a:pPr>
                      <a:r>
                        <a:rPr sz="18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…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3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3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competen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3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aspettativa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3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delle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9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interess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9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za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sui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9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sulle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9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interazioni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30"/>
                        </a:lnSpc>
                        <a:spcBef>
                          <a:spcPts val="2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30"/>
                        </a:lnSpc>
                        <a:spcBef>
                          <a:spcPts val="20"/>
                        </a:spcBef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temi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30"/>
                        </a:lnSpc>
                        <a:spcBef>
                          <a:spcPts val="20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prestazioni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50"/>
                        </a:lnSpc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temi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5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organizza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5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dell’organiz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12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91135">
                        <a:lnSpc>
                          <a:spcPts val="2110"/>
                        </a:lnSpc>
                        <a:spcBef>
                          <a:spcPts val="130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organiz zativi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tivi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zazione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 marR="277495">
                        <a:lnSpc>
                          <a:spcPts val="2110"/>
                        </a:lnSpc>
                        <a:spcBef>
                          <a:spcPts val="470"/>
                        </a:spcBef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Istituzioni nazionali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 marR="277495">
                        <a:lnSpc>
                          <a:spcPts val="2110"/>
                        </a:lnSpc>
                        <a:spcBef>
                          <a:spcPts val="470"/>
                        </a:spcBef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Istituzioni locali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0805" marR="93980">
                        <a:lnSpc>
                          <a:spcPts val="2110"/>
                        </a:lnSpc>
                        <a:spcBef>
                          <a:spcPts val="470"/>
                        </a:spcBef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Associazion </a:t>
                      </a:r>
                      <a:r>
                        <a:rPr sz="1800" spc="-50" dirty="0">
                          <a:latin typeface="Verdana"/>
                          <a:cs typeface="Verdana"/>
                        </a:rPr>
                        <a:t>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Abitanti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Cittadini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577215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Step</a:t>
            </a:r>
            <a:r>
              <a:rPr sz="3200" spc="-80" dirty="0"/>
              <a:t> </a:t>
            </a:r>
            <a:r>
              <a:rPr sz="3200" dirty="0"/>
              <a:t>nell’analisi</a:t>
            </a:r>
            <a:r>
              <a:rPr sz="3200" spc="-100" dirty="0"/>
              <a:t> </a:t>
            </a:r>
            <a:r>
              <a:rPr sz="3200" dirty="0"/>
              <a:t>degli</a:t>
            </a:r>
            <a:r>
              <a:rPr sz="3200" spc="-80" dirty="0"/>
              <a:t> </a:t>
            </a:r>
            <a:r>
              <a:rPr sz="3200" spc="-10" dirty="0"/>
              <a:t>stakeholder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720596"/>
            <a:ext cx="7430770" cy="1372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1665" indent="-6089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621665" algn="l"/>
              </a:tabLst>
            </a:pPr>
            <a:r>
              <a:rPr sz="2000" dirty="0">
                <a:latin typeface="Verdana"/>
                <a:cs typeface="Verdana"/>
              </a:rPr>
              <a:t>Identificare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gli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stakeholder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importanti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loro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interessi</a:t>
            </a:r>
            <a:endParaRPr sz="2000">
              <a:latin typeface="Verdana"/>
              <a:cs typeface="Verdana"/>
            </a:endParaRPr>
          </a:p>
          <a:p>
            <a:pPr marL="621665" indent="-608965">
              <a:lnSpc>
                <a:spcPct val="100000"/>
              </a:lnSpc>
              <a:spcBef>
                <a:spcPts val="1700"/>
              </a:spcBef>
              <a:buAutoNum type="arabicPeriod"/>
              <a:tabLst>
                <a:tab pos="621665" algn="l"/>
              </a:tabLst>
            </a:pPr>
            <a:r>
              <a:rPr sz="2000" dirty="0">
                <a:latin typeface="Verdana"/>
                <a:cs typeface="Verdana"/>
              </a:rPr>
              <a:t>Valutare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potere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l’influenza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degli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stakeholder</a:t>
            </a:r>
            <a:endParaRPr sz="2000">
              <a:latin typeface="Verdana"/>
              <a:cs typeface="Verdana"/>
            </a:endParaRPr>
          </a:p>
          <a:p>
            <a:pPr marL="621665" indent="-608965">
              <a:lnSpc>
                <a:spcPct val="100000"/>
              </a:lnSpc>
              <a:spcBef>
                <a:spcPts val="1705"/>
              </a:spcBef>
              <a:buAutoNum type="arabicPeriod"/>
              <a:tabLst>
                <a:tab pos="621665" algn="l"/>
                <a:tab pos="1821814" algn="l"/>
                <a:tab pos="2250440" algn="l"/>
                <a:tab pos="3463290" algn="l"/>
                <a:tab pos="5142865" algn="l"/>
                <a:tab pos="5800090" algn="l"/>
                <a:tab pos="7079615" algn="l"/>
              </a:tabLst>
            </a:pPr>
            <a:r>
              <a:rPr sz="2000" spc="-10" dirty="0">
                <a:latin typeface="Verdana"/>
                <a:cs typeface="Verdana"/>
              </a:rPr>
              <a:t>Definire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la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risposta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appropriata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0" dirty="0">
                <a:latin typeface="Verdana"/>
                <a:cs typeface="Verdana"/>
              </a:rPr>
              <a:t>agli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interessi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di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38465" y="2763011"/>
            <a:ext cx="568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Verdana"/>
                <a:cs typeface="Verdana"/>
              </a:rPr>
              <a:t>ogni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220211"/>
            <a:ext cx="8071484" cy="2793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Verdana"/>
                <a:cs typeface="Verdana"/>
              </a:rPr>
              <a:t>stakeholder</a:t>
            </a:r>
            <a:endParaRPr sz="2000">
              <a:latin typeface="Verdana"/>
              <a:cs typeface="Verdana"/>
            </a:endParaRPr>
          </a:p>
          <a:p>
            <a:pPr marL="622300" marR="5080" indent="-609600">
              <a:lnSpc>
                <a:spcPct val="150000"/>
              </a:lnSpc>
              <a:spcBef>
                <a:spcPts val="405"/>
              </a:spcBef>
              <a:buAutoNum type="arabicPeriod" startAt="4"/>
              <a:tabLst>
                <a:tab pos="622300" algn="l"/>
              </a:tabLst>
            </a:pPr>
            <a:r>
              <a:rPr sz="2000" dirty="0">
                <a:latin typeface="Verdana"/>
                <a:cs typeface="Verdana"/>
              </a:rPr>
              <a:t>Prevedere</a:t>
            </a:r>
            <a:r>
              <a:rPr sz="2000" spc="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quale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stakeholder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vorrà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partecipare</a:t>
            </a:r>
            <a:r>
              <a:rPr sz="2000" spc="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ciclo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del </a:t>
            </a:r>
            <a:r>
              <a:rPr sz="2000" dirty="0">
                <a:latin typeface="Verdana"/>
                <a:cs typeface="Verdana"/>
              </a:rPr>
              <a:t>progetto,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quando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come</a:t>
            </a:r>
            <a:endParaRPr sz="2000">
              <a:latin typeface="Verdana"/>
              <a:cs typeface="Verdana"/>
            </a:endParaRPr>
          </a:p>
          <a:p>
            <a:pPr marL="621665" indent="-608965">
              <a:lnSpc>
                <a:spcPct val="100000"/>
              </a:lnSpc>
              <a:spcBef>
                <a:spcPts val="1705"/>
              </a:spcBef>
              <a:buAutoNum type="arabicPeriod" startAt="4"/>
              <a:tabLst>
                <a:tab pos="621665" algn="l"/>
              </a:tabLst>
            </a:pPr>
            <a:r>
              <a:rPr sz="2000" dirty="0">
                <a:latin typeface="Verdana"/>
                <a:cs typeface="Verdana"/>
              </a:rPr>
              <a:t>Identificare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rischi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dagli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stakeholder</a:t>
            </a:r>
            <a:endParaRPr sz="2000">
              <a:latin typeface="Verdana"/>
              <a:cs typeface="Verdana"/>
            </a:endParaRPr>
          </a:p>
          <a:p>
            <a:pPr marL="622300" marR="5080" indent="-609600">
              <a:lnSpc>
                <a:spcPct val="150000"/>
              </a:lnSpc>
              <a:spcBef>
                <a:spcPts val="480"/>
              </a:spcBef>
              <a:buAutoNum type="arabicPeriod" startAt="4"/>
              <a:tabLst>
                <a:tab pos="622300" algn="l"/>
              </a:tabLst>
            </a:pPr>
            <a:r>
              <a:rPr sz="2000" dirty="0">
                <a:latin typeface="Verdana"/>
                <a:cs typeface="Verdana"/>
              </a:rPr>
              <a:t>Sviluppare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una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strategia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costruire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partecipazione</a:t>
            </a:r>
            <a:r>
              <a:rPr sz="2000" spc="75" dirty="0">
                <a:latin typeface="Verdana"/>
                <a:cs typeface="Verdana"/>
              </a:rPr>
              <a:t> </a:t>
            </a:r>
            <a:r>
              <a:rPr sz="2000" spc="-50" dirty="0">
                <a:latin typeface="Verdana"/>
                <a:cs typeface="Verdana"/>
              </a:rPr>
              <a:t>e </a:t>
            </a:r>
            <a:r>
              <a:rPr sz="2000" dirty="0">
                <a:latin typeface="Verdana"/>
                <a:cs typeface="Verdana"/>
              </a:rPr>
              <a:t>l’assunzione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responsabilità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parte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degli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stakeholder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Ipotesi</a:t>
            </a:r>
            <a:r>
              <a:rPr sz="3200" spc="-75" dirty="0"/>
              <a:t> </a:t>
            </a:r>
            <a:r>
              <a:rPr sz="3200" dirty="0"/>
              <a:t>di</a:t>
            </a:r>
            <a:r>
              <a:rPr sz="3200" spc="-65" dirty="0"/>
              <a:t> </a:t>
            </a:r>
            <a:r>
              <a:rPr sz="3200" dirty="0"/>
              <a:t>matrice</a:t>
            </a:r>
            <a:r>
              <a:rPr sz="3200" spc="-60" dirty="0"/>
              <a:t> </a:t>
            </a:r>
            <a:r>
              <a:rPr sz="3200" dirty="0"/>
              <a:t>degli</a:t>
            </a:r>
            <a:r>
              <a:rPr sz="3200" spc="-60" dirty="0"/>
              <a:t> </a:t>
            </a:r>
            <a:r>
              <a:rPr sz="3200" spc="-10" dirty="0"/>
              <a:t>stakeholder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42912" y="1585912"/>
          <a:ext cx="8229600" cy="3970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marL="60833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10" dirty="0">
                          <a:latin typeface="Verdana"/>
                          <a:cs typeface="Verdana"/>
                        </a:rPr>
                        <a:t>Stakeholder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59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10" dirty="0">
                          <a:latin typeface="Verdana"/>
                          <a:cs typeface="Verdana"/>
                        </a:rPr>
                        <a:t>Interesse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169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10" dirty="0">
                          <a:latin typeface="Verdana"/>
                          <a:cs typeface="Verdana"/>
                        </a:rPr>
                        <a:t>Impatto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39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25" dirty="0">
                          <a:latin typeface="Verdana"/>
                          <a:cs typeface="Verdana"/>
                        </a:rPr>
                        <a:t>S.1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0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25" dirty="0">
                          <a:latin typeface="Verdana"/>
                          <a:cs typeface="Verdana"/>
                        </a:rPr>
                        <a:t>S.2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39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25" dirty="0">
                          <a:latin typeface="Verdana"/>
                          <a:cs typeface="Verdana"/>
                        </a:rPr>
                        <a:t>S.3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Qual</a:t>
            </a:r>
            <a:r>
              <a:rPr sz="3200" spc="-55" dirty="0"/>
              <a:t> </a:t>
            </a:r>
            <a:r>
              <a:rPr sz="3200" dirty="0"/>
              <a:t>è</a:t>
            </a:r>
            <a:r>
              <a:rPr sz="3200" spc="-40" dirty="0"/>
              <a:t> </a:t>
            </a:r>
            <a:r>
              <a:rPr sz="3200" dirty="0"/>
              <a:t>l’interesse</a:t>
            </a:r>
            <a:r>
              <a:rPr sz="3200" spc="-45" dirty="0"/>
              <a:t> </a:t>
            </a:r>
            <a:r>
              <a:rPr sz="3200" dirty="0"/>
              <a:t>di</a:t>
            </a:r>
            <a:r>
              <a:rPr sz="3200" spc="-50" dirty="0"/>
              <a:t> </a:t>
            </a:r>
            <a:r>
              <a:rPr sz="3200" dirty="0"/>
              <a:t>ogni</a:t>
            </a:r>
            <a:r>
              <a:rPr sz="3200" spc="-50" dirty="0"/>
              <a:t> </a:t>
            </a:r>
            <a:r>
              <a:rPr sz="3200" spc="-10" dirty="0"/>
              <a:t>stakehloder?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4025" y="1543050"/>
          <a:ext cx="8279765" cy="4163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08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1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6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Interessi</a:t>
                      </a:r>
                      <a:r>
                        <a:rPr sz="20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di</a:t>
                      </a:r>
                      <a:r>
                        <a:rPr sz="20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ogni</a:t>
                      </a:r>
                      <a:r>
                        <a:rPr sz="20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stakeholder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10" dirty="0">
                          <a:latin typeface="Verdana"/>
                          <a:cs typeface="Verdana"/>
                        </a:rPr>
                        <a:t>Stakeholder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7450">
                <a:tc rowSpan="3">
                  <a:txBody>
                    <a:bodyPr/>
                    <a:lstStyle/>
                    <a:p>
                      <a:pPr marL="624205" indent="-532765">
                        <a:lnSpc>
                          <a:spcPct val="100000"/>
                        </a:lnSpc>
                        <a:spcBef>
                          <a:spcPts val="1050"/>
                        </a:spcBef>
                        <a:buClr>
                          <a:srgbClr val="0000FF"/>
                        </a:buClr>
                        <a:buAutoNum type="arabicPeriod"/>
                        <a:tabLst>
                          <a:tab pos="624205" algn="l"/>
                        </a:tabLst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Quali</a:t>
                      </a:r>
                      <a:r>
                        <a:rPr sz="20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sono</a:t>
                      </a:r>
                      <a:r>
                        <a:rPr sz="2000" spc="-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le</a:t>
                      </a:r>
                      <a:r>
                        <a:rPr sz="20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loro</a:t>
                      </a:r>
                      <a:r>
                        <a:rPr sz="20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aspettative?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624205" indent="-532765">
                        <a:lnSpc>
                          <a:spcPct val="100000"/>
                        </a:lnSpc>
                        <a:spcBef>
                          <a:spcPts val="1705"/>
                        </a:spcBef>
                        <a:buClr>
                          <a:srgbClr val="0000FF"/>
                        </a:buClr>
                        <a:buAutoNum type="arabicPeriod"/>
                        <a:tabLst>
                          <a:tab pos="624205" algn="l"/>
                        </a:tabLst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Quali</a:t>
                      </a:r>
                      <a:r>
                        <a:rPr sz="20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benefici</a:t>
                      </a:r>
                      <a:r>
                        <a:rPr sz="20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può</a:t>
                      </a:r>
                      <a:r>
                        <a:rPr sz="20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attendere?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624840" marR="440055" indent="-533400">
                        <a:lnSpc>
                          <a:spcPct val="150000"/>
                        </a:lnSpc>
                        <a:spcBef>
                          <a:spcPts val="500"/>
                        </a:spcBef>
                        <a:buClr>
                          <a:srgbClr val="0000FF"/>
                        </a:buClr>
                        <a:buAutoNum type="arabicPeriod"/>
                        <a:tabLst>
                          <a:tab pos="624840" algn="l"/>
                        </a:tabLst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Quali</a:t>
                      </a:r>
                      <a:r>
                        <a:rPr sz="20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risorse</a:t>
                      </a:r>
                      <a:r>
                        <a:rPr sz="20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vuole</a:t>
                      </a:r>
                      <a:r>
                        <a:rPr sz="200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investire</a:t>
                      </a:r>
                      <a:r>
                        <a:rPr sz="20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200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risparmiare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nel</a:t>
                      </a:r>
                      <a:r>
                        <a:rPr sz="20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progetto?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624840" marR="362585" indent="-533400">
                        <a:lnSpc>
                          <a:spcPct val="150000"/>
                        </a:lnSpc>
                        <a:spcBef>
                          <a:spcPts val="409"/>
                        </a:spcBef>
                        <a:buClr>
                          <a:srgbClr val="0000FF"/>
                        </a:buClr>
                        <a:buAutoNum type="arabicPeriod"/>
                        <a:tabLst>
                          <a:tab pos="624840" algn="l"/>
                        </a:tabLst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Hanno</a:t>
                      </a:r>
                      <a:r>
                        <a:rPr sz="20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altri</a:t>
                      </a:r>
                      <a:r>
                        <a:rPr sz="20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interessi</a:t>
                      </a:r>
                      <a:r>
                        <a:rPr sz="20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che</a:t>
                      </a:r>
                      <a:r>
                        <a:rPr sz="20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confliggono</a:t>
                      </a:r>
                      <a:r>
                        <a:rPr sz="2000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con</a:t>
                      </a:r>
                      <a:r>
                        <a:rPr sz="200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25" dirty="0">
                          <a:latin typeface="Verdana"/>
                          <a:cs typeface="Verdana"/>
                        </a:rPr>
                        <a:t>il 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progetto?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624205" indent="-532765">
                        <a:lnSpc>
                          <a:spcPct val="100000"/>
                        </a:lnSpc>
                        <a:spcBef>
                          <a:spcPts val="1705"/>
                        </a:spcBef>
                        <a:buClr>
                          <a:srgbClr val="0000FF"/>
                        </a:buClr>
                        <a:buAutoNum type="arabicPeriod"/>
                        <a:tabLst>
                          <a:tab pos="624205" algn="l"/>
                        </a:tabLst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Che</a:t>
                      </a:r>
                      <a:r>
                        <a:rPr sz="20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rapporti</a:t>
                      </a:r>
                      <a:r>
                        <a:rPr sz="20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hanno</a:t>
                      </a:r>
                      <a:r>
                        <a:rPr sz="200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con</a:t>
                      </a:r>
                      <a:r>
                        <a:rPr sz="20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gli</a:t>
                      </a:r>
                      <a:r>
                        <a:rPr sz="20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altri</a:t>
                      </a:r>
                      <a:r>
                        <a:rPr sz="200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stakeholder?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25" dirty="0">
                          <a:latin typeface="Verdana"/>
                          <a:cs typeface="Verdana"/>
                        </a:rPr>
                        <a:t>S.1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42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000" spc="-25" dirty="0">
                          <a:latin typeface="Verdana"/>
                          <a:cs typeface="Verdana"/>
                        </a:rPr>
                        <a:t>S.2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63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55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25" dirty="0">
                          <a:latin typeface="Verdana"/>
                          <a:cs typeface="Verdana"/>
                        </a:rPr>
                        <a:t>S.3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189480" marR="5080" indent="-2179955">
              <a:lnSpc>
                <a:spcPts val="3790"/>
              </a:lnSpc>
              <a:spcBef>
                <a:spcPts val="250"/>
              </a:spcBef>
            </a:pPr>
            <a:r>
              <a:rPr sz="3200" dirty="0"/>
              <a:t>Qual</a:t>
            </a:r>
            <a:r>
              <a:rPr sz="3200" spc="-65" dirty="0"/>
              <a:t> </a:t>
            </a:r>
            <a:r>
              <a:rPr sz="3200" dirty="0"/>
              <a:t>è</a:t>
            </a:r>
            <a:r>
              <a:rPr sz="3200" spc="-50" dirty="0"/>
              <a:t> </a:t>
            </a:r>
            <a:r>
              <a:rPr sz="3200" dirty="0"/>
              <a:t>il</a:t>
            </a:r>
            <a:r>
              <a:rPr sz="3200" spc="-65" dirty="0"/>
              <a:t> </a:t>
            </a:r>
            <a:r>
              <a:rPr sz="3200" dirty="0"/>
              <a:t>potere</a:t>
            </a:r>
            <a:r>
              <a:rPr sz="3200" spc="-50" dirty="0"/>
              <a:t> </a:t>
            </a:r>
            <a:r>
              <a:rPr sz="3200" dirty="0"/>
              <a:t>effettivo</a:t>
            </a:r>
            <a:r>
              <a:rPr sz="3200" spc="-65" dirty="0"/>
              <a:t> </a:t>
            </a:r>
            <a:r>
              <a:rPr sz="3200" dirty="0"/>
              <a:t>di</a:t>
            </a:r>
            <a:r>
              <a:rPr sz="3200" spc="-65" dirty="0"/>
              <a:t> </a:t>
            </a:r>
            <a:r>
              <a:rPr sz="3200" dirty="0"/>
              <a:t>influenza</a:t>
            </a:r>
            <a:r>
              <a:rPr sz="3200" spc="-50" dirty="0"/>
              <a:t> </a:t>
            </a:r>
            <a:r>
              <a:rPr sz="3200" spc="-25" dirty="0"/>
              <a:t>di </a:t>
            </a:r>
            <a:r>
              <a:rPr sz="3200" dirty="0"/>
              <a:t>ogni</a:t>
            </a:r>
            <a:r>
              <a:rPr sz="3200" spc="-50" dirty="0"/>
              <a:t> </a:t>
            </a:r>
            <a:r>
              <a:rPr sz="3200" spc="-10" dirty="0"/>
              <a:t>stakeholder?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35805" y="1902545"/>
          <a:ext cx="7644765" cy="39604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8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8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8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0450">
                <a:tc>
                  <a:txBody>
                    <a:bodyPr/>
                    <a:lstStyle/>
                    <a:p>
                      <a:pPr marL="93980" marR="8636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Potenziale</a:t>
                      </a:r>
                      <a:r>
                        <a:rPr sz="20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impatto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di</a:t>
                      </a:r>
                      <a:r>
                        <a:rPr sz="20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20" dirty="0">
                          <a:latin typeface="Verdana"/>
                          <a:cs typeface="Verdana"/>
                        </a:rPr>
                        <a:t>ogni 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stakeholder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20" dirty="0">
                          <a:latin typeface="Verdana"/>
                          <a:cs typeface="Verdana"/>
                        </a:rPr>
                        <a:t>Come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054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10" dirty="0">
                          <a:latin typeface="Verdana"/>
                          <a:cs typeface="Verdana"/>
                        </a:rPr>
                        <a:t>Stakeholder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375">
                <a:tc rowSpan="3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Positivo</a:t>
                      </a:r>
                      <a:r>
                        <a:rPr sz="20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25" dirty="0">
                          <a:latin typeface="Verdana"/>
                          <a:cs typeface="Verdana"/>
                        </a:rPr>
                        <a:t>(+)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90805" marR="469900">
                        <a:lnSpc>
                          <a:spcPct val="171000"/>
                        </a:lnSpc>
                      </a:pPr>
                      <a:r>
                        <a:rPr sz="2000" dirty="0">
                          <a:latin typeface="Verdana"/>
                          <a:cs typeface="Verdana"/>
                        </a:rPr>
                        <a:t>Negativo</a:t>
                      </a:r>
                      <a:r>
                        <a:rPr sz="20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0" dirty="0">
                          <a:latin typeface="Verdana"/>
                          <a:cs typeface="Verdana"/>
                        </a:rPr>
                        <a:t>(-</a:t>
                      </a:r>
                      <a:r>
                        <a:rPr sz="2000" spc="-50" dirty="0">
                          <a:latin typeface="Verdana"/>
                          <a:cs typeface="Verdana"/>
                        </a:rPr>
                        <a:t>) </a:t>
                      </a:r>
                      <a:r>
                        <a:rPr sz="2000" dirty="0">
                          <a:latin typeface="Verdana"/>
                          <a:cs typeface="Verdana"/>
                        </a:rPr>
                        <a:t>Sconosciuto</a:t>
                      </a:r>
                      <a:r>
                        <a:rPr sz="20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25" dirty="0">
                          <a:latin typeface="Verdana"/>
                          <a:cs typeface="Verdana"/>
                        </a:rPr>
                        <a:t>(?)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25" dirty="0">
                          <a:latin typeface="Verdana"/>
                          <a:cs typeface="Verdana"/>
                        </a:rPr>
                        <a:t>S.1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32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25" dirty="0">
                          <a:latin typeface="Verdana"/>
                          <a:cs typeface="Verdana"/>
                        </a:rPr>
                        <a:t>S.2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83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-25" dirty="0">
                          <a:latin typeface="Verdana"/>
                          <a:cs typeface="Verdana"/>
                        </a:rPr>
                        <a:t>S.3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5437" y="345947"/>
            <a:ext cx="7473315" cy="99504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1136015">
              <a:lnSpc>
                <a:spcPts val="3790"/>
              </a:lnSpc>
              <a:spcBef>
                <a:spcPts val="250"/>
              </a:spcBef>
            </a:pPr>
            <a:r>
              <a:rPr sz="3200" dirty="0"/>
              <a:t>Fattori</a:t>
            </a:r>
            <a:r>
              <a:rPr sz="3200" spc="-155" dirty="0"/>
              <a:t> </a:t>
            </a:r>
            <a:r>
              <a:rPr sz="3200" dirty="0"/>
              <a:t>da</a:t>
            </a:r>
            <a:r>
              <a:rPr sz="3200" spc="-150" dirty="0"/>
              <a:t> </a:t>
            </a:r>
            <a:r>
              <a:rPr sz="3200" dirty="0"/>
              <a:t>considerare</a:t>
            </a:r>
            <a:r>
              <a:rPr sz="3200" spc="-145" dirty="0"/>
              <a:t> </a:t>
            </a:r>
            <a:r>
              <a:rPr sz="3200" spc="-25" dirty="0"/>
              <a:t>sul </a:t>
            </a:r>
            <a:r>
              <a:rPr sz="3200" dirty="0"/>
              <a:t>potere</a:t>
            </a:r>
            <a:r>
              <a:rPr sz="3200" spc="-65" dirty="0"/>
              <a:t> </a:t>
            </a:r>
            <a:r>
              <a:rPr sz="3200" dirty="0"/>
              <a:t>di</a:t>
            </a:r>
            <a:r>
              <a:rPr sz="3200" spc="-65" dirty="0"/>
              <a:t> </a:t>
            </a:r>
            <a:r>
              <a:rPr sz="3200" dirty="0"/>
              <a:t>influenza</a:t>
            </a:r>
            <a:r>
              <a:rPr sz="3200" spc="-60" dirty="0"/>
              <a:t> </a:t>
            </a:r>
            <a:r>
              <a:rPr sz="3200" dirty="0"/>
              <a:t>degli</a:t>
            </a:r>
            <a:r>
              <a:rPr sz="3200" spc="-65" dirty="0"/>
              <a:t> </a:t>
            </a:r>
            <a:r>
              <a:rPr sz="3200" spc="-10" dirty="0"/>
              <a:t>stakeholder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566164"/>
            <a:ext cx="8070850" cy="4701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25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Autorità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legale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o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statale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530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Autorità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leadership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Controllo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delle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risorse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strategiche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Il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possesso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conoscenze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specialistiche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525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Posizione</a:t>
            </a:r>
            <a:r>
              <a:rPr sz="2400" spc="-13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negoziale</a:t>
            </a:r>
            <a:endParaRPr sz="2400">
              <a:latin typeface="Verdana"/>
              <a:cs typeface="Verdana"/>
            </a:endParaRPr>
          </a:p>
          <a:p>
            <a:pPr marL="355600" marR="5080" indent="-342900">
              <a:lnSpc>
                <a:spcPts val="2780"/>
              </a:lnSpc>
              <a:spcBef>
                <a:spcPts val="800"/>
              </a:spcBef>
              <a:buChar char="-"/>
              <a:tabLst>
                <a:tab pos="355600" algn="l"/>
                <a:tab pos="2115185" algn="l"/>
                <a:tab pos="2835910" algn="l"/>
                <a:tab pos="4973955" algn="l"/>
                <a:tab pos="5778500" algn="l"/>
                <a:tab pos="6825615" algn="l"/>
              </a:tabLst>
            </a:pPr>
            <a:r>
              <a:rPr sz="2400" spc="-10" dirty="0">
                <a:latin typeface="Verdana"/>
                <a:cs typeface="Verdana"/>
              </a:rPr>
              <a:t>Capacità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di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influenzare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gli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altri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soggetti interessati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555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Status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sociale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economico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politico</a:t>
            </a:r>
            <a:endParaRPr sz="2400">
              <a:latin typeface="Verdana"/>
              <a:cs typeface="Verdana"/>
            </a:endParaRPr>
          </a:p>
          <a:p>
            <a:pPr marL="355600" marR="5080" indent="-342900">
              <a:lnSpc>
                <a:spcPts val="2810"/>
              </a:lnSpc>
              <a:spcBef>
                <a:spcPts val="775"/>
              </a:spcBef>
              <a:buChar char="-"/>
              <a:tabLst>
                <a:tab pos="355600" algn="l"/>
              </a:tabLst>
            </a:pPr>
            <a:r>
              <a:rPr sz="2400" dirty="0">
                <a:latin typeface="Verdana"/>
                <a:cs typeface="Verdana"/>
              </a:rPr>
              <a:t>Link</a:t>
            </a:r>
            <a:r>
              <a:rPr sz="2400" spc="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formale/informale</a:t>
            </a:r>
            <a:r>
              <a:rPr sz="2400" spc="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altri</a:t>
            </a:r>
            <a:r>
              <a:rPr sz="2400" spc="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soggetti</a:t>
            </a:r>
            <a:r>
              <a:rPr sz="2400" spc="6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interessati </a:t>
            </a:r>
            <a:r>
              <a:rPr sz="2400" dirty="0">
                <a:latin typeface="Verdana"/>
                <a:cs typeface="Verdana"/>
              </a:rPr>
              <a:t>(compresi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ruolo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“gatekeeper”)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540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Grado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dipendenza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da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altre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parti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interessate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729739" marR="5080" indent="-1717675">
              <a:lnSpc>
                <a:spcPts val="3790"/>
              </a:lnSpc>
              <a:spcBef>
                <a:spcPts val="250"/>
              </a:spcBef>
            </a:pPr>
            <a:r>
              <a:rPr sz="3200" dirty="0"/>
              <a:t>Determinare</a:t>
            </a:r>
            <a:r>
              <a:rPr sz="3200" spc="-60" dirty="0"/>
              <a:t> </a:t>
            </a:r>
            <a:r>
              <a:rPr sz="3200" dirty="0"/>
              <a:t>il</a:t>
            </a:r>
            <a:r>
              <a:rPr sz="3200" spc="-65" dirty="0"/>
              <a:t> </a:t>
            </a:r>
            <a:r>
              <a:rPr sz="3200" dirty="0"/>
              <a:t>livello</a:t>
            </a:r>
            <a:r>
              <a:rPr sz="3200" spc="-65" dirty="0"/>
              <a:t> </a:t>
            </a:r>
            <a:r>
              <a:rPr sz="3200" dirty="0"/>
              <a:t>di</a:t>
            </a:r>
            <a:r>
              <a:rPr sz="3200" spc="-70" dirty="0"/>
              <a:t> </a:t>
            </a:r>
            <a:r>
              <a:rPr sz="3200" spc="-10" dirty="0"/>
              <a:t>coinvolgimento </a:t>
            </a:r>
            <a:r>
              <a:rPr sz="3200" dirty="0"/>
              <a:t>di</a:t>
            </a:r>
            <a:r>
              <a:rPr sz="3200" spc="-40" dirty="0"/>
              <a:t> </a:t>
            </a:r>
            <a:r>
              <a:rPr sz="3200" dirty="0"/>
              <a:t>ciascun</a:t>
            </a:r>
            <a:r>
              <a:rPr sz="3200" spc="-35" dirty="0"/>
              <a:t> </a:t>
            </a:r>
            <a:r>
              <a:rPr sz="3200" spc="-10" dirty="0"/>
              <a:t>stakeholder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36042" y="1959610"/>
          <a:ext cx="7858759" cy="39090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4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0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63064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400" dirty="0">
                          <a:latin typeface="Verdana"/>
                          <a:cs typeface="Verdana"/>
                        </a:rPr>
                        <a:t>Provvisti</a:t>
                      </a:r>
                      <a:r>
                        <a:rPr sz="24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di</a:t>
                      </a:r>
                      <a:r>
                        <a:rPr sz="24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informazioni</a:t>
                      </a:r>
                      <a:r>
                        <a:rPr sz="24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10" dirty="0">
                          <a:latin typeface="Verdana"/>
                          <a:cs typeface="Verdana"/>
                        </a:rPr>
                        <a:t>strategiche,</a:t>
                      </a:r>
                      <a:endParaRPr sz="2400">
                        <a:latin typeface="Verdana"/>
                        <a:cs typeface="Verdana"/>
                      </a:endParaRPr>
                    </a:p>
                    <a:p>
                      <a:pPr marL="90805" marR="1738630">
                        <a:lnSpc>
                          <a:spcPct val="149200"/>
                        </a:lnSpc>
                        <a:spcBef>
                          <a:spcPts val="120"/>
                        </a:spcBef>
                      </a:pPr>
                      <a:r>
                        <a:rPr sz="2400" dirty="0">
                          <a:latin typeface="Verdana"/>
                          <a:cs typeface="Verdana"/>
                        </a:rPr>
                        <a:t>complessive</a:t>
                      </a:r>
                      <a:r>
                        <a:rPr sz="24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4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contestuali</a:t>
                      </a:r>
                      <a:r>
                        <a:rPr sz="24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50" dirty="0">
                          <a:latin typeface="Verdana"/>
                          <a:cs typeface="Verdana"/>
                        </a:rPr>
                        <a:t>o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solamente</a:t>
                      </a:r>
                      <a:r>
                        <a:rPr sz="24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del</a:t>
                      </a:r>
                      <a:r>
                        <a:rPr sz="24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10" dirty="0">
                          <a:latin typeface="Verdana"/>
                          <a:cs typeface="Verdana"/>
                        </a:rPr>
                        <a:t>progetto?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400" spc="-10" dirty="0">
                          <a:latin typeface="Verdana"/>
                          <a:cs typeface="Verdana"/>
                        </a:rPr>
                        <a:t>Informati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425">
                <a:tc>
                  <a:txBody>
                    <a:bodyPr/>
                    <a:lstStyle/>
                    <a:p>
                      <a:pPr marL="90805" marR="1626870">
                        <a:lnSpc>
                          <a:spcPts val="4390"/>
                        </a:lnSpc>
                      </a:pPr>
                      <a:r>
                        <a:rPr sz="2400" dirty="0">
                          <a:latin typeface="Verdana"/>
                          <a:cs typeface="Verdana"/>
                        </a:rPr>
                        <a:t>Consultati</a:t>
                      </a:r>
                      <a:r>
                        <a:rPr sz="24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attivamente</a:t>
                      </a:r>
                      <a:r>
                        <a:rPr sz="24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10" dirty="0">
                          <a:latin typeface="Verdana"/>
                          <a:cs typeface="Verdana"/>
                        </a:rPr>
                        <a:t>sulle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problematiche</a:t>
                      </a:r>
                      <a:r>
                        <a:rPr sz="240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del</a:t>
                      </a:r>
                      <a:r>
                        <a:rPr sz="24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10" dirty="0">
                          <a:latin typeface="Verdana"/>
                          <a:cs typeface="Verdana"/>
                        </a:rPr>
                        <a:t>progetto?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2400" spc="-10" dirty="0">
                          <a:latin typeface="Verdana"/>
                          <a:cs typeface="Verdana"/>
                        </a:rPr>
                        <a:t>Consultati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2400" dirty="0">
                          <a:latin typeface="Verdana"/>
                          <a:cs typeface="Verdana"/>
                        </a:rPr>
                        <a:t>Partner</a:t>
                      </a:r>
                      <a:r>
                        <a:rPr sz="24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nella</a:t>
                      </a:r>
                      <a:r>
                        <a:rPr sz="24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gestione</a:t>
                      </a:r>
                      <a:r>
                        <a:rPr sz="240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del</a:t>
                      </a:r>
                      <a:r>
                        <a:rPr sz="24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10" dirty="0">
                          <a:latin typeface="Verdana"/>
                          <a:cs typeface="Verdana"/>
                        </a:rPr>
                        <a:t>progetto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2400" spc="-10" dirty="0">
                          <a:latin typeface="Verdana"/>
                          <a:cs typeface="Verdana"/>
                        </a:rPr>
                        <a:t>Partner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2400" dirty="0">
                          <a:latin typeface="Verdana"/>
                          <a:cs typeface="Verdana"/>
                        </a:rPr>
                        <a:t>Controllori</a:t>
                      </a:r>
                      <a:r>
                        <a:rPr sz="24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24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guide</a:t>
                      </a:r>
                      <a:r>
                        <a:rPr sz="24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dirty="0">
                          <a:latin typeface="Verdana"/>
                          <a:cs typeface="Verdana"/>
                        </a:rPr>
                        <a:t>del</a:t>
                      </a:r>
                      <a:r>
                        <a:rPr sz="240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2400" spc="-10" dirty="0">
                          <a:latin typeface="Verdana"/>
                          <a:cs typeface="Verdana"/>
                        </a:rPr>
                        <a:t>progetto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48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2400" spc="-10" dirty="0">
                          <a:latin typeface="Verdana"/>
                          <a:cs typeface="Verdana"/>
                        </a:rPr>
                        <a:t>Controllori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48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589788"/>
            <a:ext cx="8071484" cy="564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Fase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di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coinvolgimento</a:t>
            </a:r>
            <a:endParaRPr sz="3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80"/>
              </a:spcBef>
            </a:pPr>
            <a:endParaRPr sz="3200">
              <a:latin typeface="Verdana"/>
              <a:cs typeface="Verdana"/>
            </a:endParaRPr>
          </a:p>
          <a:p>
            <a:pPr marL="525780" indent="-513080">
              <a:lnSpc>
                <a:spcPct val="100000"/>
              </a:lnSpc>
              <a:buAutoNum type="arabicPeriod"/>
              <a:tabLst>
                <a:tab pos="525780" algn="l"/>
              </a:tabLst>
            </a:pPr>
            <a:r>
              <a:rPr sz="3200" dirty="0">
                <a:latin typeface="Verdana"/>
                <a:cs typeface="Verdana"/>
              </a:rPr>
              <a:t>Valutazioni</a:t>
            </a:r>
            <a:r>
              <a:rPr sz="3200" spc="-114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dei</a:t>
            </a:r>
            <a:r>
              <a:rPr sz="3200" spc="-10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bisogni</a:t>
            </a:r>
            <a:r>
              <a:rPr sz="3200" spc="-10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del</a:t>
            </a:r>
            <a:r>
              <a:rPr sz="3200" spc="-11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progetto</a:t>
            </a:r>
            <a:endParaRPr sz="3200">
              <a:latin typeface="Verdana"/>
              <a:cs typeface="Verdana"/>
            </a:endParaRPr>
          </a:p>
          <a:p>
            <a:pPr marL="525780" indent="-513080">
              <a:lnSpc>
                <a:spcPct val="100000"/>
              </a:lnSpc>
              <a:spcBef>
                <a:spcPts val="2665"/>
              </a:spcBef>
              <a:buAutoNum type="arabicPeriod"/>
              <a:tabLst>
                <a:tab pos="525780" algn="l"/>
              </a:tabLst>
            </a:pPr>
            <a:r>
              <a:rPr sz="3200" dirty="0">
                <a:latin typeface="Verdana"/>
                <a:cs typeface="Verdana"/>
              </a:rPr>
              <a:t>La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pianificazione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del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progetto</a:t>
            </a:r>
            <a:endParaRPr sz="3200">
              <a:latin typeface="Verdana"/>
              <a:cs typeface="Verdana"/>
            </a:endParaRPr>
          </a:p>
          <a:p>
            <a:pPr marL="525780" marR="5080" indent="-513080">
              <a:lnSpc>
                <a:spcPct val="148100"/>
              </a:lnSpc>
              <a:spcBef>
                <a:spcPts val="915"/>
              </a:spcBef>
              <a:buAutoNum type="arabicPeriod"/>
              <a:tabLst>
                <a:tab pos="527050" algn="l"/>
                <a:tab pos="4801235" algn="l"/>
                <a:tab pos="6136640" algn="l"/>
              </a:tabLst>
            </a:pPr>
            <a:r>
              <a:rPr sz="3200" spc="-10" dirty="0">
                <a:latin typeface="Verdana"/>
                <a:cs typeface="Verdana"/>
              </a:rPr>
              <a:t>Implementazione</a:t>
            </a:r>
            <a:r>
              <a:rPr sz="3200" dirty="0">
                <a:latin typeface="Verdana"/>
                <a:cs typeface="Verdana"/>
              </a:rPr>
              <a:t>	</a:t>
            </a:r>
            <a:r>
              <a:rPr sz="3200" spc="-25" dirty="0">
                <a:latin typeface="Verdana"/>
                <a:cs typeface="Verdana"/>
              </a:rPr>
              <a:t>del</a:t>
            </a:r>
            <a:r>
              <a:rPr sz="3200" dirty="0">
                <a:latin typeface="Verdana"/>
                <a:cs typeface="Verdana"/>
              </a:rPr>
              <a:t>	</a:t>
            </a:r>
            <a:r>
              <a:rPr sz="3200" spc="-10" dirty="0">
                <a:latin typeface="Verdana"/>
                <a:cs typeface="Verdana"/>
              </a:rPr>
              <a:t>progetto: 	Come?</a:t>
            </a:r>
            <a:endParaRPr sz="3200">
              <a:latin typeface="Verdana"/>
              <a:cs typeface="Verdana"/>
            </a:endParaRPr>
          </a:p>
          <a:p>
            <a:pPr marL="525780" marR="5715" indent="-513080">
              <a:lnSpc>
                <a:spcPct val="148700"/>
              </a:lnSpc>
              <a:spcBef>
                <a:spcPts val="890"/>
              </a:spcBef>
              <a:buAutoNum type="arabicPeriod"/>
              <a:tabLst>
                <a:tab pos="527050" algn="l"/>
                <a:tab pos="3933825" algn="l"/>
                <a:tab pos="5309870" algn="l"/>
                <a:tab pos="7814945" algn="l"/>
              </a:tabLst>
            </a:pPr>
            <a:r>
              <a:rPr sz="3200" spc="-10" dirty="0">
                <a:latin typeface="Verdana"/>
                <a:cs typeface="Verdana"/>
              </a:rPr>
              <a:t>Monitoraggio</a:t>
            </a:r>
            <a:r>
              <a:rPr sz="3200" dirty="0">
                <a:latin typeface="Verdana"/>
                <a:cs typeface="Verdana"/>
              </a:rPr>
              <a:t>	</a:t>
            </a:r>
            <a:r>
              <a:rPr sz="3200" spc="-25" dirty="0">
                <a:latin typeface="Verdana"/>
                <a:cs typeface="Verdana"/>
              </a:rPr>
              <a:t>del</a:t>
            </a:r>
            <a:r>
              <a:rPr sz="3200" dirty="0">
                <a:latin typeface="Verdana"/>
                <a:cs typeface="Verdana"/>
              </a:rPr>
              <a:t>	</a:t>
            </a:r>
            <a:r>
              <a:rPr sz="3200" spc="-10" dirty="0">
                <a:latin typeface="Verdana"/>
                <a:cs typeface="Verdana"/>
              </a:rPr>
              <a:t>progetto</a:t>
            </a:r>
            <a:r>
              <a:rPr sz="3200" dirty="0">
                <a:latin typeface="Verdana"/>
                <a:cs typeface="Verdana"/>
              </a:rPr>
              <a:t>	</a:t>
            </a:r>
            <a:r>
              <a:rPr sz="3200" spc="-50" dirty="0">
                <a:latin typeface="Verdana"/>
                <a:cs typeface="Verdana"/>
              </a:rPr>
              <a:t>e 	</a:t>
            </a:r>
            <a:r>
              <a:rPr sz="3200" spc="-10" dirty="0">
                <a:latin typeface="Verdana"/>
                <a:cs typeface="Verdana"/>
              </a:rPr>
              <a:t>valutazione?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6004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100"/>
              </a:spcBef>
            </a:pPr>
            <a:r>
              <a:rPr dirty="0"/>
              <a:t>Sviluppo</a:t>
            </a:r>
            <a:r>
              <a:rPr spc="-70" dirty="0"/>
              <a:t> </a:t>
            </a:r>
            <a:r>
              <a:rPr dirty="0"/>
              <a:t>di</a:t>
            </a:r>
            <a:r>
              <a:rPr spc="-70" dirty="0"/>
              <a:t> </a:t>
            </a:r>
            <a:r>
              <a:rPr dirty="0"/>
              <a:t>una</a:t>
            </a:r>
            <a:r>
              <a:rPr spc="-60" dirty="0"/>
              <a:t> </a:t>
            </a:r>
            <a:r>
              <a:rPr dirty="0"/>
              <a:t>matrice</a:t>
            </a:r>
            <a:r>
              <a:rPr spc="-70" dirty="0"/>
              <a:t> </a:t>
            </a:r>
            <a:r>
              <a:rPr dirty="0"/>
              <a:t>della</a:t>
            </a:r>
            <a:r>
              <a:rPr spc="-65" dirty="0"/>
              <a:t> </a:t>
            </a:r>
            <a:r>
              <a:rPr spc="-10" dirty="0"/>
              <a:t>partecipazione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42912" y="1470496"/>
          <a:ext cx="8388983" cy="46031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5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8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83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14780">
                <a:tc>
                  <a:txBody>
                    <a:bodyPr/>
                    <a:lstStyle/>
                    <a:p>
                      <a:pPr marL="2800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600" spc="-10" dirty="0">
                          <a:latin typeface="Verdana"/>
                          <a:cs typeface="Verdana"/>
                        </a:rPr>
                        <a:t>Partecipazione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spc="-20" dirty="0">
                          <a:latin typeface="Verdana"/>
                          <a:cs typeface="Verdana"/>
                        </a:rPr>
                        <a:t>Fase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463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2200" spc="-10" dirty="0">
                          <a:latin typeface="Verdana"/>
                          <a:cs typeface="Verdana"/>
                        </a:rPr>
                        <a:t>Informati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218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35890">
                        <a:lnSpc>
                          <a:spcPct val="100000"/>
                        </a:lnSpc>
                      </a:pPr>
                      <a:r>
                        <a:rPr sz="2200" spc="-10" dirty="0">
                          <a:latin typeface="Verdana"/>
                          <a:cs typeface="Verdana"/>
                        </a:rPr>
                        <a:t>Consultati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218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328295">
                        <a:lnSpc>
                          <a:spcPct val="100000"/>
                        </a:lnSpc>
                      </a:pPr>
                      <a:r>
                        <a:rPr sz="2200" spc="-10" dirty="0">
                          <a:latin typeface="Verdana"/>
                          <a:cs typeface="Verdana"/>
                        </a:rPr>
                        <a:t>Partner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218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09855">
                        <a:lnSpc>
                          <a:spcPct val="100000"/>
                        </a:lnSpc>
                      </a:pPr>
                      <a:r>
                        <a:rPr sz="2200" spc="-10" dirty="0">
                          <a:latin typeface="Verdana"/>
                          <a:cs typeface="Verdana"/>
                        </a:rPr>
                        <a:t>Controllori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218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019">
                <a:tc>
                  <a:txBody>
                    <a:bodyPr/>
                    <a:lstStyle/>
                    <a:p>
                      <a:pPr marL="515620" marR="255904" indent="-252729">
                        <a:lnSpc>
                          <a:spcPts val="2090"/>
                        </a:lnSpc>
                        <a:spcBef>
                          <a:spcPts val="1600"/>
                        </a:spcBef>
                      </a:pPr>
                      <a:r>
                        <a:rPr sz="1800" spc="-20" dirty="0">
                          <a:latin typeface="Verdana"/>
                          <a:cs typeface="Verdana"/>
                        </a:rPr>
                        <a:t>Valutazione 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bisogni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2032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1605"/>
                        </a:spcBef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Pianificazione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2038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670">
                <a:tc>
                  <a:txBody>
                    <a:bodyPr/>
                    <a:lstStyle/>
                    <a:p>
                      <a:pPr marL="713105" marR="127000" indent="-579120">
                        <a:lnSpc>
                          <a:spcPts val="2090"/>
                        </a:lnSpc>
                        <a:spcBef>
                          <a:spcPts val="575"/>
                        </a:spcBef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Implementazi </a:t>
                      </a:r>
                      <a:r>
                        <a:rPr sz="1800" spc="-25" dirty="0">
                          <a:latin typeface="Verdana"/>
                          <a:cs typeface="Verdana"/>
                        </a:rPr>
                        <a:t>one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730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2019">
                <a:tc>
                  <a:txBody>
                    <a:bodyPr/>
                    <a:lstStyle/>
                    <a:p>
                      <a:pPr marL="161290" marR="154305" indent="19050">
                        <a:lnSpc>
                          <a:spcPts val="2090"/>
                        </a:lnSpc>
                        <a:spcBef>
                          <a:spcPts val="1605"/>
                        </a:spcBef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Monitoraggio </a:t>
                      </a:r>
                      <a:r>
                        <a:rPr sz="180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800" spc="-10" dirty="0">
                          <a:latin typeface="Verdana"/>
                          <a:cs typeface="Verdana"/>
                        </a:rPr>
                        <a:t> valutazione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2038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57200" y="1508311"/>
            <a:ext cx="1811020" cy="1344930"/>
          </a:xfrm>
          <a:custGeom>
            <a:avLst/>
            <a:gdLst/>
            <a:ahLst/>
            <a:cxnLst/>
            <a:rect l="l" t="t" r="r" b="b"/>
            <a:pathLst>
              <a:path w="1811020" h="1344930">
                <a:moveTo>
                  <a:pt x="0" y="0"/>
                </a:moveTo>
                <a:lnTo>
                  <a:pt x="1810544" y="1344624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1385</Words>
  <Application>Microsoft Office PowerPoint</Application>
  <PresentationFormat>Presentazione su schermo (4:3)</PresentationFormat>
  <Paragraphs>400</Paragraphs>
  <Slides>28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5" baseType="lpstr">
      <vt:lpstr>Arial</vt:lpstr>
      <vt:lpstr>Arial MT</vt:lpstr>
      <vt:lpstr>Calibri</vt:lpstr>
      <vt:lpstr>Times New Roman</vt:lpstr>
      <vt:lpstr>Verdana</vt:lpstr>
      <vt:lpstr>Wingdings</vt:lpstr>
      <vt:lpstr>Office Theme</vt:lpstr>
      <vt:lpstr>PUBBLICI</vt:lpstr>
      <vt:lpstr>Destinatari azioni</vt:lpstr>
      <vt:lpstr>Pubblici influenti</vt:lpstr>
      <vt:lpstr>Es. Suicidi per mobbing</vt:lpstr>
      <vt:lpstr>France Télécom  Orange</vt:lpstr>
      <vt:lpstr>Stakeholder</vt:lpstr>
      <vt:lpstr>Influenti (potenzialmente)</vt:lpstr>
      <vt:lpstr>Da Stakeholder potenziali ad attivi</vt:lpstr>
      <vt:lpstr>Categorie stakeholder</vt:lpstr>
      <vt:lpstr>Presentazione standard di PowerPoint</vt:lpstr>
      <vt:lpstr>Presentazione standard di PowerPoint</vt:lpstr>
      <vt:lpstr>Come identificarli</vt:lpstr>
      <vt:lpstr>Come coinvolgere gli stakeholder</vt:lpstr>
      <vt:lpstr>Comunicare con gli Stakeholder</vt:lpstr>
      <vt:lpstr>Tipologia stakeholder</vt:lpstr>
      <vt:lpstr>Piramide degli Stakeholder</vt:lpstr>
      <vt:lpstr>Raccolta dei dati sugli stakeholder</vt:lpstr>
      <vt:lpstr>Catalogazione dei dati</vt:lpstr>
      <vt:lpstr>Esempio di matrice degli Stakeholder</vt:lpstr>
      <vt:lpstr>Esempio mappatura degli Stakeholder</vt:lpstr>
      <vt:lpstr>Step nell’analisi degli stakeholder</vt:lpstr>
      <vt:lpstr>Ipotesi di matrice degli stakeholder</vt:lpstr>
      <vt:lpstr>Qual è l’interesse di ogni stakehloder?</vt:lpstr>
      <vt:lpstr>Qual è il potere effettivo di influenza di ogni stakeholder?</vt:lpstr>
      <vt:lpstr>Fattori da considerare sul potere di influenza degli stakeholder</vt:lpstr>
      <vt:lpstr>Determinare il livello di coinvolgimento di ciascun stakeholder</vt:lpstr>
      <vt:lpstr>Presentazione standard di PowerPoint</vt:lpstr>
      <vt:lpstr>Sviluppo di una matrice della partecipazione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Stakeholder_management</dc:title>
  <cp:lastModifiedBy>nicola strizzolo</cp:lastModifiedBy>
  <cp:revision>1</cp:revision>
  <dcterms:created xsi:type="dcterms:W3CDTF">2025-03-24T17:13:54Z</dcterms:created>
  <dcterms:modified xsi:type="dcterms:W3CDTF">2025-03-24T17:29:40Z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PowerPoint</vt:lpwstr>
  </property>
  <property fmtid="{D5CDD505-2E9C-101B-9397-08002B2CF9AE}" pid="4" name="LastSaved">
    <vt:filetime>2025-03-24T00:00:00Z</vt:filetime>
  </property>
  <property fmtid="{D5CDD505-2E9C-101B-9397-08002B2CF9AE}" pid="5" name="Producer">
    <vt:lpwstr>macOS Versione 10.14.3 (Build 18D109) Quartz PDFContext</vt:lpwstr>
  </property>
</Properties>
</file>