
<file path=[Content_Types].xml><?xml version="1.0" encoding="utf-8"?>
<Types xmlns="http://schemas.openxmlformats.org/package/2006/content-types"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303" r:id="rId5"/>
    <p:sldId id="259" r:id="rId6"/>
    <p:sldId id="260" r:id="rId7"/>
    <p:sldId id="261" r:id="rId8"/>
    <p:sldId id="262" r:id="rId9"/>
    <p:sldId id="263" r:id="rId10"/>
    <p:sldId id="306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305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3" r:id="rId38"/>
    <p:sldId id="294" r:id="rId39"/>
    <p:sldId id="304" r:id="rId40"/>
    <p:sldId id="307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1520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1022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576324"/>
            <a:ext cx="8071484" cy="430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VLMCO-JZqW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rchives.gov/press/press-" TargetMode="Externa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sreader.com/italy/gente-italy/20181103/281612421406723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chives.gov/research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stonteapartyship.com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://www.youtube.com/watch?v=vL1PPGCJnuo&amp;t=54s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3486" y="2516124"/>
            <a:ext cx="41382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Storia</a:t>
            </a:r>
            <a:r>
              <a:rPr spc="-9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delle</a:t>
            </a:r>
            <a:r>
              <a:rPr spc="-85" dirty="0">
                <a:latin typeface="Verdana"/>
                <a:cs typeface="Verdana"/>
              </a:rPr>
              <a:t> </a:t>
            </a:r>
            <a:r>
              <a:rPr spc="-25" dirty="0">
                <a:latin typeface="Verdana"/>
                <a:cs typeface="Verdana"/>
              </a:rPr>
              <a:t>RP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7693" y="102107"/>
            <a:ext cx="7947659" cy="1491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85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origini: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informazioni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per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influenzare </a:t>
            </a:r>
            <a:r>
              <a:rPr sz="3200" dirty="0">
                <a:latin typeface="Verdana"/>
                <a:cs typeface="Verdana"/>
              </a:rPr>
              <a:t>il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punto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vista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azioni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delle </a:t>
            </a:r>
            <a:r>
              <a:rPr sz="3200" dirty="0">
                <a:latin typeface="Verdana"/>
                <a:cs typeface="Verdana"/>
              </a:rPr>
              <a:t>persone</a:t>
            </a:r>
            <a:r>
              <a:rPr sz="3200" spc="-13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(Invernizzi,</a:t>
            </a:r>
            <a:r>
              <a:rPr sz="3200" spc="-13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2005)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2087371"/>
            <a:ext cx="7729855" cy="419227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just">
              <a:lnSpc>
                <a:spcPct val="141400"/>
              </a:lnSpc>
              <a:spcBef>
                <a:spcPts val="320"/>
              </a:spcBef>
            </a:pPr>
            <a:r>
              <a:rPr sz="2400" dirty="0">
                <a:latin typeface="Verdana"/>
                <a:cs typeface="Verdana"/>
              </a:rPr>
              <a:t>“nelle</a:t>
            </a:r>
            <a:r>
              <a:rPr sz="2400" spc="3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civilizzazioni</a:t>
            </a:r>
            <a:r>
              <a:rPr sz="2400" spc="3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3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</a:t>
            </a:r>
            <a:r>
              <a:rPr sz="2400" spc="3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sono</a:t>
            </a:r>
            <a:r>
              <a:rPr sz="2400" spc="3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succedute,</a:t>
            </a:r>
            <a:r>
              <a:rPr sz="2400" spc="385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come </a:t>
            </a:r>
            <a:r>
              <a:rPr sz="2400" dirty="0">
                <a:latin typeface="Verdana"/>
                <a:cs typeface="Verdana"/>
              </a:rPr>
              <a:t>quella</a:t>
            </a:r>
            <a:r>
              <a:rPr sz="2400" spc="2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egizia,</a:t>
            </a:r>
            <a:r>
              <a:rPr sz="2400" spc="2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assiro-</a:t>
            </a:r>
            <a:r>
              <a:rPr sz="2400" dirty="0">
                <a:latin typeface="Verdana"/>
                <a:cs typeface="Verdana"/>
              </a:rPr>
              <a:t>babilonese,</a:t>
            </a:r>
            <a:r>
              <a:rPr sz="2400" spc="2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greca</a:t>
            </a:r>
            <a:r>
              <a:rPr sz="2400" spc="2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2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romana,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popolo</a:t>
            </a:r>
            <a:r>
              <a:rPr sz="2400" spc="5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veniva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convinto</a:t>
            </a:r>
            <a:r>
              <a:rPr sz="2400" spc="4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</a:t>
            </a:r>
            <a:r>
              <a:rPr sz="2400" spc="50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accettare</a:t>
            </a:r>
            <a:r>
              <a:rPr sz="2400" spc="484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l’autorità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governo</a:t>
            </a:r>
            <a:r>
              <a:rPr sz="2400" spc="5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della</a:t>
            </a:r>
            <a:r>
              <a:rPr sz="2400" spc="5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religione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mediante</a:t>
            </a:r>
            <a:r>
              <a:rPr sz="2400" spc="5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tecniche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vengono</a:t>
            </a:r>
            <a:r>
              <a:rPr sz="2400" spc="1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ancor</a:t>
            </a:r>
            <a:r>
              <a:rPr sz="2400" spc="1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oggi</a:t>
            </a:r>
            <a:r>
              <a:rPr sz="2400" spc="1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usate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1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14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esempio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11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comunicazione</a:t>
            </a:r>
            <a:r>
              <a:rPr sz="2400" spc="11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interpersonale,</a:t>
            </a:r>
            <a:r>
              <a:rPr sz="2400" spc="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12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discorsi,</a:t>
            </a:r>
            <a:r>
              <a:rPr sz="2400" spc="114" dirty="0">
                <a:latin typeface="Verdana"/>
                <a:cs typeface="Verdana"/>
              </a:rPr>
              <a:t>  </a:t>
            </a:r>
            <a:r>
              <a:rPr sz="2400" spc="-25" dirty="0">
                <a:latin typeface="Verdana"/>
                <a:cs typeface="Verdana"/>
              </a:rPr>
              <a:t>le </a:t>
            </a:r>
            <a:r>
              <a:rPr sz="2400" dirty="0">
                <a:latin typeface="Verdana"/>
                <a:cs typeface="Verdana"/>
              </a:rPr>
              <a:t>diverse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forme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arte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figurativa,</a:t>
            </a:r>
            <a:r>
              <a:rPr sz="2400" spc="-6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70" dirty="0">
                <a:latin typeface="Verdana"/>
                <a:cs typeface="Verdana"/>
              </a:rPr>
              <a:t>  </a:t>
            </a:r>
            <a:r>
              <a:rPr sz="2400" spc="-10" dirty="0">
                <a:latin typeface="Verdana"/>
                <a:cs typeface="Verdana"/>
              </a:rPr>
              <a:t>letteratura” </a:t>
            </a:r>
            <a:r>
              <a:rPr sz="2400" dirty="0">
                <a:latin typeface="Verdana"/>
                <a:cs typeface="Verdana"/>
              </a:rPr>
              <a:t>(Wilcox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et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al,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2006)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"/>
            <a:ext cx="6224428" cy="101694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5080" algn="ctr"/>
            <a:r>
              <a:rPr sz="3200" dirty="0" err="1">
                <a:latin typeface="Verdana"/>
                <a:cs typeface="Verdana"/>
              </a:rPr>
              <a:t>Età</a:t>
            </a:r>
            <a:r>
              <a:rPr sz="3200" spc="-60" dirty="0">
                <a:latin typeface="Verdana"/>
                <a:cs typeface="Verdana"/>
              </a:rPr>
              <a:t> </a:t>
            </a:r>
            <a:r>
              <a:rPr sz="3200" dirty="0" err="1">
                <a:latin typeface="Verdana"/>
                <a:cs typeface="Verdana"/>
              </a:rPr>
              <a:t>mediatiche</a:t>
            </a:r>
            <a:br>
              <a:rPr lang="it-IT" sz="3200" spc="-55" dirty="0">
                <a:latin typeface="Verdana"/>
                <a:cs typeface="Verdana"/>
              </a:rPr>
            </a:br>
            <a:r>
              <a:rPr sz="3200" dirty="0">
                <a:latin typeface="Verdana"/>
                <a:cs typeface="Verdana"/>
              </a:rPr>
              <a:t>(Marino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D’amore, 2014)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07293C-7ACE-E381-0138-F9E370C0CC40}"/>
              </a:ext>
            </a:extLst>
          </p:cNvPr>
          <p:cNvSpPr txBox="1"/>
          <p:nvPr/>
        </p:nvSpPr>
        <p:spPr>
          <a:xfrm>
            <a:off x="621586" y="1239960"/>
            <a:ext cx="7900828" cy="550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Sembra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quasi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atto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evento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guerra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di cui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l'uomo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reso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protagonista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stato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accompagnato da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resoconto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da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racconto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da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storia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finalizzati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oltre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informare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ad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intrattenere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vasta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platea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dell'umanità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convergendo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bagaglio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un'industria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culturale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ante-litteram. Ne emerge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pantagruelica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opera omnia di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comunicazione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veicolata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dai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mezzi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espressivi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del tempo: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bassorilievi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le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pitture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papiri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gli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annales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romani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libri o la voce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cantastorie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“entertainer”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antesignani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Un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elenco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interminabile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ha come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corollario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impresso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suo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DNA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spettacolarizzazione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della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storia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degli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eventi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che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la </a:t>
            </a:r>
            <a:r>
              <a:rPr lang="en-GB" sz="2200" i="1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costituiscono</a:t>
            </a:r>
            <a:r>
              <a:rPr lang="en-GB" sz="22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9087" y="589788"/>
            <a:ext cx="342455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Propaganda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Fide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78636"/>
            <a:ext cx="8072120" cy="5064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8300"/>
              </a:lnSpc>
              <a:spcBef>
                <a:spcPts val="90"/>
              </a:spcBef>
            </a:pPr>
            <a:r>
              <a:rPr sz="2000" i="1" dirty="0">
                <a:latin typeface="Verdana"/>
                <a:cs typeface="Verdana"/>
              </a:rPr>
              <a:t>Sacra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congregazione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de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PF</a:t>
            </a:r>
            <a:r>
              <a:rPr sz="2000" dirty="0">
                <a:latin typeface="Verdana"/>
                <a:cs typeface="Verdana"/>
              </a:rPr>
              <a:t>: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dicastero</a:t>
            </a:r>
            <a:r>
              <a:rPr sz="2000" spc="-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pontificio</a:t>
            </a:r>
            <a:r>
              <a:rPr sz="2000" spc="-4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dell'attività </a:t>
            </a:r>
            <a:r>
              <a:rPr sz="2000" dirty="0">
                <a:latin typeface="Verdana"/>
                <a:cs typeface="Verdana"/>
              </a:rPr>
              <a:t>missionaria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risale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Gregorio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XV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(1622),</a:t>
            </a:r>
            <a:r>
              <a:rPr sz="2000" spc="4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risuscitò</a:t>
            </a:r>
            <a:r>
              <a:rPr sz="2000" spc="434" dirty="0">
                <a:latin typeface="Verdana"/>
                <a:cs typeface="Verdana"/>
              </a:rPr>
              <a:t>  </a:t>
            </a:r>
            <a:r>
              <a:rPr sz="2000" spc="-25" dirty="0">
                <a:latin typeface="Verdana"/>
                <a:cs typeface="Verdana"/>
              </a:rPr>
              <a:t>la </a:t>
            </a:r>
            <a:r>
              <a:rPr sz="2000" dirty="0">
                <a:latin typeface="Verdana"/>
                <a:cs typeface="Verdana"/>
              </a:rPr>
              <a:t>congregazione</a:t>
            </a:r>
            <a:r>
              <a:rPr sz="2000" spc="-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"super</a:t>
            </a:r>
            <a:r>
              <a:rPr sz="2000" spc="-7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negotiis</a:t>
            </a:r>
            <a:r>
              <a:rPr sz="2000" spc="-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Fidei</a:t>
            </a:r>
            <a:r>
              <a:rPr sz="2000" spc="-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et</a:t>
            </a:r>
            <a:r>
              <a:rPr sz="2000" spc="-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Religionis</a:t>
            </a:r>
            <a:r>
              <a:rPr sz="2000" spc="-7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Catholicae (1599):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600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esplorazioni</a:t>
            </a:r>
            <a:r>
              <a:rPr sz="2000" spc="-1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geografiche</a:t>
            </a:r>
            <a:endParaRPr sz="2000">
              <a:latin typeface="Verdana"/>
              <a:cs typeface="Verdana"/>
            </a:endParaRPr>
          </a:p>
          <a:p>
            <a:pPr marL="353695" indent="-340995" algn="just">
              <a:lnSpc>
                <a:spcPct val="100000"/>
              </a:lnSpc>
              <a:spcBef>
                <a:spcPts val="695"/>
              </a:spcBef>
              <a:buChar char="-"/>
              <a:tabLst>
                <a:tab pos="353695" algn="l"/>
              </a:tabLst>
            </a:pPr>
            <a:r>
              <a:rPr sz="2000" dirty="0">
                <a:latin typeface="Verdana"/>
                <a:cs typeface="Verdana"/>
              </a:rPr>
              <a:t>studio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scientifico,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etnologico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linguistico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(lingue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orientali)</a:t>
            </a:r>
            <a:endParaRPr sz="2000">
              <a:latin typeface="Verdana"/>
              <a:cs typeface="Verdana"/>
            </a:endParaRPr>
          </a:p>
          <a:p>
            <a:pPr marL="355600" marR="5715" indent="-342900">
              <a:lnSpc>
                <a:spcPct val="108000"/>
              </a:lnSpc>
              <a:spcBef>
                <a:spcPts val="505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assistenza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sanitaria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degl'indigeni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profilassi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morbi endemici</a:t>
            </a:r>
            <a:endParaRPr sz="2000">
              <a:latin typeface="Verdana"/>
              <a:cs typeface="Verdana"/>
            </a:endParaRPr>
          </a:p>
          <a:p>
            <a:pPr marL="355600" marR="5080" indent="-342900">
              <a:lnSpc>
                <a:spcPct val="109000"/>
              </a:lnSpc>
              <a:spcBef>
                <a:spcPts val="480"/>
              </a:spcBef>
              <a:buChar char="-"/>
              <a:tabLst>
                <a:tab pos="355600" algn="l"/>
                <a:tab pos="1911985" algn="l"/>
                <a:tab pos="2769870" algn="l"/>
                <a:tab pos="3103880" algn="l"/>
                <a:tab pos="4260850" algn="l"/>
                <a:tab pos="4890135" algn="l"/>
                <a:tab pos="6428740" algn="l"/>
              </a:tabLst>
            </a:pPr>
            <a:r>
              <a:rPr sz="2000" spc="-10" dirty="0">
                <a:latin typeface="Verdana"/>
                <a:cs typeface="Verdana"/>
              </a:rPr>
              <a:t>costruzioni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sacre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profane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con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particolare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adattamento </a:t>
            </a:r>
            <a:r>
              <a:rPr sz="2000" dirty="0">
                <a:latin typeface="Verdana"/>
                <a:cs typeface="Verdana"/>
              </a:rPr>
              <a:t>all'arte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locale</a:t>
            </a:r>
            <a:endParaRPr sz="20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95"/>
              </a:spcBef>
              <a:buChar char="-"/>
              <a:tabLst>
                <a:tab pos="354965" algn="l"/>
              </a:tabLst>
            </a:pPr>
            <a:r>
              <a:rPr sz="2000" dirty="0">
                <a:latin typeface="Verdana"/>
                <a:cs typeface="Verdana"/>
              </a:rPr>
              <a:t>liberazione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schiavi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cristiani</a:t>
            </a:r>
            <a:endParaRPr sz="20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600"/>
              </a:spcBef>
              <a:buChar char="-"/>
              <a:tabLst>
                <a:tab pos="354965" algn="l"/>
              </a:tabLst>
            </a:pPr>
            <a:r>
              <a:rPr sz="2000" dirty="0">
                <a:latin typeface="Verdana"/>
                <a:cs typeface="Verdana"/>
              </a:rPr>
              <a:t>salvezza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dell'infanzia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vecchiaia</a:t>
            </a:r>
            <a:endParaRPr sz="2000">
              <a:latin typeface="Verdana"/>
              <a:cs typeface="Verdana"/>
            </a:endParaRPr>
          </a:p>
          <a:p>
            <a:pPr marL="355600" marR="5080" indent="-342900">
              <a:lnSpc>
                <a:spcPct val="108000"/>
              </a:lnSpc>
              <a:spcBef>
                <a:spcPts val="505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lotta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contro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tratta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delle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donne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contro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coltivazione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spc="-50" dirty="0">
                <a:latin typeface="Verdana"/>
                <a:cs typeface="Verdana"/>
              </a:rPr>
              <a:t>e </a:t>
            </a:r>
            <a:r>
              <a:rPr sz="2000" dirty="0">
                <a:latin typeface="Verdana"/>
                <a:cs typeface="Verdana"/>
              </a:rPr>
              <a:t>l'uso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dell'oppio</a:t>
            </a:r>
            <a:endParaRPr sz="20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5010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7111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(1958)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1927860"/>
            <a:ext cx="7728584" cy="3585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Verdana"/>
                <a:cs typeface="Verdana"/>
              </a:rPr>
              <a:t>Le</a:t>
            </a:r>
            <a:r>
              <a:rPr sz="2600" spc="46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RP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come</a:t>
            </a:r>
            <a:r>
              <a:rPr sz="2600" spc="47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punto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47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riferimento</a:t>
            </a:r>
            <a:r>
              <a:rPr sz="2600" spc="459" dirty="0">
                <a:latin typeface="Verdana"/>
                <a:cs typeface="Verdana"/>
              </a:rPr>
              <a:t>  </a:t>
            </a:r>
            <a:r>
              <a:rPr sz="2600" spc="-10" dirty="0">
                <a:latin typeface="Verdana"/>
                <a:cs typeface="Verdana"/>
              </a:rPr>
              <a:t>nella</a:t>
            </a:r>
            <a:endParaRPr sz="26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3095"/>
              </a:spcBef>
            </a:pPr>
            <a:r>
              <a:rPr sz="2600" dirty="0">
                <a:latin typeface="Verdana"/>
                <a:cs typeface="Verdana"/>
              </a:rPr>
              <a:t>formazione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dell’opinione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pubblica</a:t>
            </a:r>
            <a:r>
              <a:rPr sz="2600" spc="38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si</a:t>
            </a:r>
            <a:r>
              <a:rPr sz="2600" spc="390" dirty="0">
                <a:latin typeface="Verdana"/>
                <a:cs typeface="Verdana"/>
              </a:rPr>
              <a:t>  </a:t>
            </a:r>
            <a:r>
              <a:rPr sz="2600" spc="-20" dirty="0">
                <a:latin typeface="Verdana"/>
                <a:cs typeface="Verdana"/>
              </a:rPr>
              <a:t>sono</a:t>
            </a:r>
            <a:endParaRPr sz="2600">
              <a:latin typeface="Verdana"/>
              <a:cs typeface="Verdana"/>
            </a:endParaRPr>
          </a:p>
          <a:p>
            <a:pPr marL="12700" marR="5080" algn="just">
              <a:lnSpc>
                <a:spcPct val="198800"/>
              </a:lnSpc>
              <a:spcBef>
                <a:spcPts val="85"/>
              </a:spcBef>
            </a:pPr>
            <a:r>
              <a:rPr sz="2600" dirty="0">
                <a:latin typeface="Verdana"/>
                <a:cs typeface="Verdana"/>
              </a:rPr>
              <a:t>sviluppate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per</a:t>
            </a:r>
            <a:r>
              <a:rPr sz="2600" spc="62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far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fronte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alle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necessità</a:t>
            </a:r>
            <a:r>
              <a:rPr sz="2600" spc="62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615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ai </a:t>
            </a:r>
            <a:r>
              <a:rPr sz="2600" dirty="0">
                <a:latin typeface="Verdana"/>
                <a:cs typeface="Verdana"/>
              </a:rPr>
              <a:t>bisogni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gruppi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organizzati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in</a:t>
            </a:r>
            <a:r>
              <a:rPr sz="2600" spc="46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cerca</a:t>
            </a:r>
            <a:r>
              <a:rPr sz="2600" spc="4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459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un </a:t>
            </a:r>
            <a:r>
              <a:rPr sz="2600" dirty="0">
                <a:latin typeface="Verdana"/>
                <a:cs typeface="Verdana"/>
              </a:rPr>
              <a:t>preciso</a:t>
            </a:r>
            <a:r>
              <a:rPr sz="2600" spc="-6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appoggio.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944" y="102107"/>
            <a:ext cx="5976620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(1/2):</a:t>
            </a:r>
            <a:endParaRPr sz="3200">
              <a:latin typeface="Verdana"/>
              <a:cs typeface="Verdana"/>
            </a:endParaRPr>
          </a:p>
          <a:p>
            <a:pPr marL="12700" marR="5080" algn="ctr">
              <a:lnSpc>
                <a:spcPts val="3910"/>
              </a:lnSpc>
              <a:spcBef>
                <a:spcPts val="5"/>
              </a:spcBef>
              <a:tabLst>
                <a:tab pos="3206750" algn="l"/>
              </a:tabLst>
            </a:pPr>
            <a:r>
              <a:rPr sz="3200" dirty="0">
                <a:latin typeface="Verdana"/>
                <a:cs typeface="Verdana"/>
              </a:rPr>
              <a:t>tra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Seicento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Ottocento </a:t>
            </a:r>
            <a:r>
              <a:rPr sz="3200" dirty="0">
                <a:latin typeface="Verdana"/>
                <a:cs typeface="Verdana"/>
              </a:rPr>
              <a:t>(Cutlip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1995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in</a:t>
            </a:r>
            <a:r>
              <a:rPr sz="3200" dirty="0">
                <a:latin typeface="Verdana"/>
                <a:cs typeface="Verdana"/>
              </a:rPr>
              <a:t>	Falconi</a:t>
            </a:r>
            <a:r>
              <a:rPr sz="3200" spc="-204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2003)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76324"/>
            <a:ext cx="8072120" cy="510349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55600" marR="5080" indent="-342900" algn="just">
              <a:lnSpc>
                <a:spcPct val="149500"/>
              </a:lnSpc>
              <a:spcBef>
                <a:spcPts val="4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campagne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informazione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realizzate</a:t>
            </a:r>
            <a:r>
              <a:rPr sz="2200" spc="-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-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consorzi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dirty="0">
                <a:latin typeface="Verdana"/>
                <a:cs typeface="Verdana"/>
              </a:rPr>
              <a:t>investitori</a:t>
            </a:r>
            <a:r>
              <a:rPr sz="2200" spc="11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inglesi</a:t>
            </a:r>
            <a:r>
              <a:rPr sz="2200" spc="1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alla</a:t>
            </a:r>
            <a:r>
              <a:rPr sz="2200" spc="1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fine</a:t>
            </a:r>
            <a:r>
              <a:rPr sz="2200" spc="1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1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Seicento</a:t>
            </a:r>
            <a:r>
              <a:rPr sz="2200" spc="1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114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convincere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britannici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diventare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coloni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bonificare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quelle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paludi </a:t>
            </a:r>
            <a:r>
              <a:rPr sz="2200" dirty="0">
                <a:latin typeface="Verdana"/>
                <a:cs typeface="Verdana"/>
              </a:rPr>
              <a:t>americane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3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sarebbero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diventati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Stati</a:t>
            </a:r>
            <a:r>
              <a:rPr sz="2200" spc="3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della </a:t>
            </a:r>
            <a:r>
              <a:rPr sz="2200" dirty="0">
                <a:latin typeface="Verdana"/>
                <a:cs typeface="Verdana"/>
              </a:rPr>
              <a:t>Georgia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Carolina;</a:t>
            </a:r>
            <a:endParaRPr sz="22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49500"/>
              </a:lnSpc>
              <a:spcBef>
                <a:spcPts val="565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nascita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diffusione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114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tutto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mondo,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-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risale</a:t>
            </a:r>
            <a:r>
              <a:rPr sz="2200" spc="-110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al </a:t>
            </a:r>
            <a:r>
              <a:rPr sz="2200" dirty="0">
                <a:latin typeface="Verdana"/>
                <a:cs typeface="Verdana"/>
              </a:rPr>
              <a:t>Settecento,</a:t>
            </a:r>
            <a:r>
              <a:rPr sz="2200" spc="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mito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dello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scout</a:t>
            </a:r>
            <a:r>
              <a:rPr sz="2200" spc="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Daniel</a:t>
            </a:r>
            <a:r>
              <a:rPr sz="2200" spc="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Boone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(1734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– </a:t>
            </a:r>
            <a:r>
              <a:rPr sz="2200" dirty="0">
                <a:latin typeface="Verdana"/>
                <a:cs typeface="Verdana"/>
              </a:rPr>
              <a:t>1820),</a:t>
            </a:r>
            <a:r>
              <a:rPr sz="2200" spc="3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attirare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verso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terre</a:t>
            </a:r>
            <a:r>
              <a:rPr sz="2200" spc="3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dell’Ovest</a:t>
            </a:r>
            <a:r>
              <a:rPr sz="2200" spc="3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37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coloni, </a:t>
            </a:r>
            <a:r>
              <a:rPr sz="2200" dirty="0">
                <a:latin typeface="Verdana"/>
                <a:cs typeface="Verdana"/>
              </a:rPr>
              <a:t>delusi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dalle</a:t>
            </a:r>
            <a:r>
              <a:rPr sz="2200" spc="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paludi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ma</a:t>
            </a:r>
            <a:r>
              <a:rPr sz="2200" spc="1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ormai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impossibilitati</a:t>
            </a:r>
            <a:r>
              <a:rPr sz="2200" spc="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10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rientrare </a:t>
            </a:r>
            <a:r>
              <a:rPr sz="2200" dirty="0">
                <a:latin typeface="Verdana"/>
                <a:cs typeface="Verdana"/>
              </a:rPr>
              <a:t>nel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Regno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Unito;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1044901"/>
          </a:xfrm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96520" marR="90170" algn="ctr">
              <a:lnSpc>
                <a:spcPts val="374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Daniel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Boone</a:t>
            </a:r>
            <a:endParaRPr sz="3200" dirty="0">
              <a:latin typeface="Verdana"/>
              <a:cs typeface="Verdana"/>
            </a:endParaRPr>
          </a:p>
          <a:p>
            <a:pPr marL="1026794">
              <a:lnSpc>
                <a:spcPts val="2300"/>
              </a:lnSpc>
            </a:pPr>
            <a:r>
              <a:rPr sz="2000" dirty="0">
                <a:latin typeface="Arial MT"/>
                <a:cs typeface="Arial MT"/>
                <a:hlinkClick r:id="rId4"/>
              </a:rPr>
              <a:t>https://www.youtube.com/watch?v=VLMCO-</a:t>
            </a:r>
            <a:r>
              <a:rPr sz="2000" spc="-10" dirty="0">
                <a:latin typeface="Arial MT"/>
                <a:cs typeface="Arial MT"/>
                <a:hlinkClick r:id="rId4"/>
              </a:rPr>
              <a:t>JZqWs</a:t>
            </a:r>
            <a:endParaRPr sz="2000" dirty="0">
              <a:latin typeface="Arial MT"/>
              <a:cs typeface="Arial MT"/>
            </a:endParaRPr>
          </a:p>
        </p:txBody>
      </p:sp>
      <p:pic>
        <p:nvPicPr>
          <p:cNvPr id="4" name="Daniel Boone theme song S06E26">
            <a:hlinkClick r:id="" action="ppaction://media"/>
            <a:extLst>
              <a:ext uri="{FF2B5EF4-FFF2-40B4-BE49-F238E27FC236}">
                <a16:creationId xmlns:a16="http://schemas.microsoft.com/office/drawing/2014/main" id="{F7D9FC05-D3BA-DC17-38E3-D4668016AC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5945" y="1676400"/>
            <a:ext cx="545211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84543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Es.</a:t>
            </a:r>
            <a:r>
              <a:rPr sz="3200" spc="-10" dirty="0">
                <a:latin typeface="Verdana"/>
                <a:cs typeface="Verdana"/>
              </a:rPr>
              <a:t> </a:t>
            </a:r>
            <a:r>
              <a:rPr sz="3200" spc="-55" dirty="0">
                <a:latin typeface="Verdana"/>
                <a:cs typeface="Verdana"/>
              </a:rPr>
              <a:t>Teatro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6150" y="1628800"/>
            <a:ext cx="4911699" cy="4911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797050" marR="5080" indent="-1264285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Un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esempio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successivo: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satira </a:t>
            </a:r>
            <a:r>
              <a:rPr sz="3200" dirty="0">
                <a:latin typeface="Verdana"/>
                <a:cs typeface="Verdana"/>
              </a:rPr>
              <a:t>italiana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sulle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colonie</a:t>
            </a:r>
            <a:endParaRPr sz="32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747" y="1466087"/>
            <a:ext cx="3810000" cy="26479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5791" y="4697526"/>
            <a:ext cx="3810000" cy="26479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506723" y="1701292"/>
            <a:ext cx="3956685" cy="73279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Verdana"/>
                <a:cs typeface="Verdana"/>
              </a:rPr>
              <a:t>La</a:t>
            </a:r>
            <a:r>
              <a:rPr sz="1600" spc="-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satira</a:t>
            </a:r>
            <a:endParaRPr sz="16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770890" algn="l"/>
                <a:tab pos="1177290" algn="l"/>
                <a:tab pos="1842770" algn="l"/>
                <a:tab pos="2494915" algn="l"/>
                <a:tab pos="2806065" algn="l"/>
                <a:tab pos="3063240" algn="l"/>
              </a:tabLst>
            </a:pPr>
            <a:r>
              <a:rPr sz="1600" spc="-10" dirty="0">
                <a:latin typeface="Verdana"/>
                <a:cs typeface="Verdana"/>
              </a:rPr>
              <a:t>Enrico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0" dirty="0">
                <a:latin typeface="Verdana"/>
                <a:cs typeface="Verdana"/>
              </a:rPr>
              <a:t>Seta,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0" dirty="0">
                <a:latin typeface="Verdana"/>
                <a:cs typeface="Verdana"/>
              </a:rPr>
              <a:t>Serie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50" dirty="0">
                <a:latin typeface="Verdana"/>
                <a:cs typeface="Verdana"/>
              </a:rPr>
              <a:t>8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cartoline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06723" y="2533396"/>
            <a:ext cx="24625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1135" algn="l"/>
              </a:tabLst>
            </a:pPr>
            <a:r>
              <a:rPr sz="1600" spc="-10" dirty="0">
                <a:latin typeface="Verdana"/>
                <a:cs typeface="Verdana"/>
              </a:rPr>
              <a:t>umoristiche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disegnate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0701" y="2408428"/>
            <a:ext cx="505459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010">
              <a:lnSpc>
                <a:spcPct val="151200"/>
              </a:lnSpc>
              <a:spcBef>
                <a:spcPts val="100"/>
              </a:spcBef>
            </a:pPr>
            <a:r>
              <a:rPr sz="1600" spc="-25" dirty="0">
                <a:latin typeface="Verdana"/>
                <a:cs typeface="Verdana"/>
              </a:rPr>
              <a:t>dal </a:t>
            </a:r>
            <a:r>
              <a:rPr sz="1600" spc="-10" dirty="0">
                <a:latin typeface="Verdana"/>
                <a:cs typeface="Verdana"/>
              </a:rPr>
              <a:t>delle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6723" y="2777235"/>
            <a:ext cx="306959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1300"/>
              </a:lnSpc>
              <a:spcBef>
                <a:spcPts val="100"/>
              </a:spcBef>
              <a:tabLst>
                <a:tab pos="809625" algn="l"/>
                <a:tab pos="909319" algn="l"/>
                <a:tab pos="1683385" algn="l"/>
                <a:tab pos="2052320" algn="l"/>
                <a:tab pos="2099945" algn="l"/>
              </a:tabLst>
            </a:pPr>
            <a:r>
              <a:rPr sz="1600" spc="-10" dirty="0">
                <a:latin typeface="Verdana"/>
                <a:cs typeface="Verdana"/>
              </a:rPr>
              <a:t>Enrico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Deseta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ad</a:t>
            </a:r>
            <a:r>
              <a:rPr sz="1600" dirty="0">
                <a:latin typeface="Verdana"/>
                <a:cs typeface="Verdana"/>
              </a:rPr>
              <a:t>		</a:t>
            </a:r>
            <a:r>
              <a:rPr sz="1600" spc="-25" dirty="0">
                <a:latin typeface="Verdana"/>
                <a:cs typeface="Verdana"/>
              </a:rPr>
              <a:t>uso </a:t>
            </a:r>
            <a:r>
              <a:rPr sz="1600" spc="-10" dirty="0">
                <a:latin typeface="Verdana"/>
                <a:cs typeface="Verdana"/>
              </a:rPr>
              <a:t>italiane</a:t>
            </a:r>
            <a:r>
              <a:rPr sz="1600" dirty="0">
                <a:latin typeface="Verdana"/>
                <a:cs typeface="Verdana"/>
              </a:rPr>
              <a:t>		</a:t>
            </a:r>
            <a:r>
              <a:rPr sz="1600" spc="-10" dirty="0">
                <a:latin typeface="Verdana"/>
                <a:cs typeface="Verdana"/>
              </a:rPr>
              <a:t>dell'Africa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Orientale,</a:t>
            </a:r>
            <a:endParaRPr sz="1600" dirty="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08520" y="2408428"/>
            <a:ext cx="755015" cy="1132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244" algn="just">
              <a:lnSpc>
                <a:spcPct val="151200"/>
              </a:lnSpc>
              <a:spcBef>
                <a:spcPts val="100"/>
              </a:spcBef>
            </a:pPr>
            <a:r>
              <a:rPr sz="1600" spc="-10" dirty="0">
                <a:latin typeface="Verdana"/>
                <a:cs typeface="Verdana"/>
              </a:rPr>
              <a:t>pittore truppe Milano,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6723" y="3639820"/>
            <a:ext cx="21488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Verdana"/>
                <a:cs typeface="Verdana"/>
              </a:rPr>
              <a:t>Edizioni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d'Arte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Boeri.</a:t>
            </a:r>
            <a:endParaRPr sz="1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55E8B78-DA46-85A6-BBF2-DEA82B242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2072" cy="193807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200" dirty="0">
                <a:latin typeface="Verdana"/>
                <a:cs typeface="Verdana"/>
              </a:rPr>
              <a:t>Un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esempio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successivo: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la</a:t>
            </a:r>
            <a:r>
              <a:rPr lang="it-IT" sz="3200" spc="-50" dirty="0">
                <a:latin typeface="Verdana"/>
                <a:cs typeface="Verdana"/>
              </a:rPr>
              <a:t> </a:t>
            </a:r>
            <a:r>
              <a:rPr lang="it-IT" sz="3200" spc="-10" dirty="0">
                <a:latin typeface="Verdana"/>
                <a:cs typeface="Verdana"/>
              </a:rPr>
              <a:t>satira </a:t>
            </a:r>
            <a:r>
              <a:rPr lang="it-IT" sz="3200" dirty="0">
                <a:latin typeface="Verdana"/>
                <a:cs typeface="Verdana"/>
              </a:rPr>
              <a:t>italiana</a:t>
            </a:r>
            <a:r>
              <a:rPr lang="it-IT" sz="3200" spc="-55" dirty="0">
                <a:latin typeface="Verdana"/>
                <a:cs typeface="Verdana"/>
              </a:rPr>
              <a:t> </a:t>
            </a:r>
            <a:r>
              <a:rPr lang="it-IT" sz="3200" dirty="0">
                <a:latin typeface="Verdana"/>
                <a:cs typeface="Verdana"/>
              </a:rPr>
              <a:t>sulle</a:t>
            </a:r>
            <a:r>
              <a:rPr lang="it-IT" sz="3200" spc="-50" dirty="0">
                <a:latin typeface="Verdana"/>
                <a:cs typeface="Verdana"/>
              </a:rPr>
              <a:t> </a:t>
            </a:r>
            <a:r>
              <a:rPr lang="it-IT" sz="3200" spc="-10" dirty="0">
                <a:latin typeface="Verdana"/>
                <a:cs typeface="Verdana"/>
              </a:rPr>
              <a:t>colonie</a:t>
            </a:r>
            <a:endParaRPr lang="en-GB" sz="3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43D47B-5DD0-CECB-408B-E3BC3147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2482589"/>
            <a:ext cx="3109722" cy="3694373"/>
          </a:xfrm>
        </p:spPr>
        <p:txBody>
          <a:bodyPr>
            <a:noAutofit/>
          </a:bodyPr>
          <a:lstStyle/>
          <a:p>
            <a:pPr algn="just">
              <a:lnSpc>
                <a:spcPts val="2800"/>
              </a:lnSpc>
            </a:pPr>
            <a:r>
              <a:rPr lang="it-IT" sz="2000" dirty="0"/>
              <a:t>Enrico De Seta</a:t>
            </a:r>
          </a:p>
          <a:p>
            <a:pPr algn="just">
              <a:lnSpc>
                <a:spcPts val="2800"/>
              </a:lnSpc>
            </a:pPr>
            <a:r>
              <a:rPr lang="it-IT" sz="2000" dirty="0"/>
              <a:t>Serie di 8 cartoline umoristiche</a:t>
            </a:r>
          </a:p>
          <a:p>
            <a:pPr algn="just">
              <a:lnSpc>
                <a:spcPts val="2800"/>
              </a:lnSpc>
            </a:pPr>
            <a:r>
              <a:rPr lang="it-IT" sz="2000" dirty="0"/>
              <a:t>disegnate dal pittore Enrico </a:t>
            </a:r>
            <a:r>
              <a:rPr lang="it-IT" sz="2000" dirty="0" err="1"/>
              <a:t>Deseta</a:t>
            </a:r>
            <a:r>
              <a:rPr lang="it-IT" sz="2000" dirty="0"/>
              <a:t> ad uso delle truppe italiane dell'Africa Orientale</a:t>
            </a:r>
          </a:p>
          <a:p>
            <a:pPr algn="just">
              <a:lnSpc>
                <a:spcPts val="2800"/>
              </a:lnSpc>
            </a:pPr>
            <a:r>
              <a:rPr lang="it-IT" sz="2000" dirty="0" err="1"/>
              <a:t>Milano,Edizioni</a:t>
            </a:r>
            <a:r>
              <a:rPr lang="it-IT" sz="2000" dirty="0"/>
              <a:t> d'Arte Boeri</a:t>
            </a:r>
            <a:endParaRPr lang="en-GB" sz="2000" dirty="0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C8DB3BC8-9197-DD42-FC4F-9C1C3D1BEF34}"/>
              </a:ext>
            </a:extLst>
          </p:cNvPr>
          <p:cNvPicPr/>
          <p:nvPr/>
        </p:nvPicPr>
        <p:blipFill>
          <a:blip r:embed="rId2" cstate="print"/>
          <a:srcRect r="-3" b="2744"/>
          <a:stretch/>
        </p:blipFill>
        <p:spPr>
          <a:xfrm>
            <a:off x="3678237" y="-4"/>
            <a:ext cx="5465763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DF4B60DC-2BB1-1D35-8B59-1122686DDEEE}"/>
              </a:ext>
            </a:extLst>
          </p:cNvPr>
          <p:cNvPicPr/>
          <p:nvPr/>
        </p:nvPicPr>
        <p:blipFill>
          <a:blip r:embed="rId3" cstate="print"/>
          <a:srcRect t="6865" r="2" b="14702"/>
          <a:stretch/>
        </p:blipFill>
        <p:spPr>
          <a:xfrm>
            <a:off x="3545046" y="3802961"/>
            <a:ext cx="5604285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7281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3944" y="102107"/>
            <a:ext cx="5976620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Le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origini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(2/2):</a:t>
            </a:r>
            <a:endParaRPr sz="3200">
              <a:latin typeface="Verdana"/>
              <a:cs typeface="Verdana"/>
            </a:endParaRPr>
          </a:p>
          <a:p>
            <a:pPr marL="12700" marR="5080" algn="ctr">
              <a:lnSpc>
                <a:spcPts val="3910"/>
              </a:lnSpc>
              <a:spcBef>
                <a:spcPts val="5"/>
              </a:spcBef>
              <a:tabLst>
                <a:tab pos="3206750" algn="l"/>
              </a:tabLst>
            </a:pPr>
            <a:r>
              <a:rPr sz="3200" dirty="0">
                <a:latin typeface="Verdana"/>
                <a:cs typeface="Verdana"/>
              </a:rPr>
              <a:t>tra</a:t>
            </a:r>
            <a:r>
              <a:rPr sz="3200" spc="-5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Seicento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Ottocento </a:t>
            </a:r>
            <a:r>
              <a:rPr sz="3200" dirty="0">
                <a:latin typeface="Verdana"/>
                <a:cs typeface="Verdana"/>
              </a:rPr>
              <a:t>(Cutlip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1995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in</a:t>
            </a:r>
            <a:r>
              <a:rPr sz="3200" dirty="0">
                <a:latin typeface="Verdana"/>
                <a:cs typeface="Verdana"/>
              </a:rPr>
              <a:t>	Falconi</a:t>
            </a:r>
            <a:r>
              <a:rPr sz="3200" spc="-204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2003)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85188"/>
            <a:ext cx="8071484" cy="466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marR="5080" indent="-340995" algn="just">
              <a:lnSpc>
                <a:spcPct val="1500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“tematizzazione”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Dichiarazione</a:t>
            </a:r>
            <a:r>
              <a:rPr sz="2000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35" dirty="0">
                <a:latin typeface="Verdana"/>
                <a:cs typeface="Verdana"/>
              </a:rPr>
              <a:t>   </a:t>
            </a:r>
            <a:r>
              <a:rPr sz="2000" spc="-10" dirty="0">
                <a:latin typeface="Verdana"/>
                <a:cs typeface="Verdana"/>
              </a:rPr>
              <a:t>Indipendenza 	</a:t>
            </a:r>
            <a:r>
              <a:rPr sz="2000" dirty="0">
                <a:latin typeface="Verdana"/>
                <a:cs typeface="Verdana"/>
              </a:rPr>
              <a:t>americana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dall’Impero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britannico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predisposta,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fine</a:t>
            </a:r>
            <a:r>
              <a:rPr sz="2000" spc="28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	</a:t>
            </a:r>
            <a:r>
              <a:rPr sz="2000" dirty="0">
                <a:latin typeface="Verdana"/>
                <a:cs typeface="Verdana"/>
              </a:rPr>
              <a:t>Settecento,</a:t>
            </a:r>
            <a:r>
              <a:rPr sz="2000" spc="459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Samuel</a:t>
            </a:r>
            <a:r>
              <a:rPr sz="2000" spc="4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Adams</a:t>
            </a:r>
            <a:r>
              <a:rPr sz="2000" spc="459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dai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suoi</a:t>
            </a:r>
            <a:r>
              <a:rPr sz="2000" spc="46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seguaci 	</a:t>
            </a:r>
            <a:r>
              <a:rPr sz="2000" dirty="0">
                <a:latin typeface="Verdana"/>
                <a:cs typeface="Verdana"/>
              </a:rPr>
              <a:t>indipendentisti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attirare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2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consenso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24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un’opinione 	</a:t>
            </a:r>
            <a:r>
              <a:rPr sz="2000" dirty="0">
                <a:latin typeface="Verdana"/>
                <a:cs typeface="Verdana"/>
              </a:rPr>
              <a:t>pubblica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americana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non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vedeva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allora</a:t>
            </a:r>
            <a:r>
              <a:rPr sz="2000" spc="4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grandi</a:t>
            </a:r>
            <a:r>
              <a:rPr sz="2000" spc="49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ragioni 	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staccarsi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Regno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Unito;</a:t>
            </a:r>
            <a:endParaRPr sz="2000">
              <a:latin typeface="Verdana"/>
              <a:cs typeface="Verdana"/>
            </a:endParaRPr>
          </a:p>
          <a:p>
            <a:pPr marL="353695" marR="5080" indent="-340995" algn="just">
              <a:lnSpc>
                <a:spcPct val="150000"/>
              </a:lnSpc>
              <a:spcBef>
                <a:spcPts val="500"/>
              </a:spcBef>
              <a:buChar char="-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gli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sforzi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ultimi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anni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dell’Ottocento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34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grandi 	</a:t>
            </a:r>
            <a:r>
              <a:rPr sz="2000" dirty="0">
                <a:latin typeface="Verdana"/>
                <a:cs typeface="Verdana"/>
              </a:rPr>
              <a:t>capitalisti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impedire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eccessivo controllo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parte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una 	</a:t>
            </a:r>
            <a:r>
              <a:rPr sz="2000" dirty="0">
                <a:latin typeface="Verdana"/>
                <a:cs typeface="Verdana"/>
              </a:rPr>
              <a:t>stampa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che,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quegli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anni,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iniziava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maggiormente 	</a:t>
            </a:r>
            <a:r>
              <a:rPr sz="2000" dirty="0">
                <a:latin typeface="Verdana"/>
                <a:cs typeface="Verdana"/>
              </a:rPr>
              <a:t>“indipendente”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rispetto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“padroni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vapore”.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2299335" marR="5080" indent="-2014855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Es.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illustrazioni</a:t>
            </a:r>
            <a:r>
              <a:rPr sz="3200" spc="-6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epiche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sulla</a:t>
            </a:r>
            <a:r>
              <a:rPr sz="3200" spc="-5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Guerra d’Indipendenza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9831" y="2783362"/>
            <a:ext cx="2736303" cy="197893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567" y="1556792"/>
            <a:ext cx="2324991" cy="244827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09569" y="3429000"/>
            <a:ext cx="2880319" cy="216023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08556" y="4234179"/>
            <a:ext cx="24206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920" algn="l"/>
                <a:tab pos="1942464" algn="l"/>
              </a:tabLst>
            </a:pP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Paul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Revere's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	</a:t>
            </a: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ride,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8556" y="4468876"/>
            <a:ext cx="1203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Illustration. 3200-</a:t>
            </a:r>
            <a:r>
              <a:rPr sz="1600" spc="-50" dirty="0">
                <a:solidFill>
                  <a:srgbClr val="30302E"/>
                </a:solidFill>
                <a:latin typeface="Verdana"/>
                <a:cs typeface="Verdana"/>
              </a:rPr>
              <a:t>5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77006" y="4590796"/>
            <a:ext cx="8528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208-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FS-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31314" y="4755388"/>
            <a:ext cx="2420620" cy="110744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48700"/>
              </a:lnSpc>
              <a:spcBef>
                <a:spcPts val="50"/>
              </a:spcBef>
            </a:pP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The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first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blow</a:t>
            </a:r>
            <a:r>
              <a:rPr sz="1600" spc="180" dirty="0">
                <a:solidFill>
                  <a:srgbClr val="30302E"/>
                </a:solidFill>
                <a:latin typeface="Verdana"/>
                <a:cs typeface="Verdana"/>
              </a:rPr>
              <a:t>  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for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liberty.</a:t>
            </a:r>
            <a:r>
              <a:rPr sz="1600" spc="9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Print</a:t>
            </a:r>
            <a:r>
              <a:rPr sz="1600" spc="8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by</a:t>
            </a:r>
            <a:r>
              <a:rPr sz="1600" spc="95" dirty="0">
                <a:solidFill>
                  <a:srgbClr val="30302E"/>
                </a:solidFill>
                <a:latin typeface="Verdana"/>
                <a:cs typeface="Verdana"/>
              </a:rPr>
              <a:t>  </a:t>
            </a:r>
            <a:r>
              <a:rPr sz="1600" spc="-20" dirty="0">
                <a:solidFill>
                  <a:srgbClr val="30302E"/>
                </a:solidFill>
                <a:latin typeface="Verdana"/>
                <a:cs typeface="Verdana"/>
              </a:rPr>
              <a:t>A.H.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Ritchie.</a:t>
            </a:r>
            <a:r>
              <a:rPr sz="1600" spc="2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200(S)-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JH-</a:t>
            </a:r>
            <a:r>
              <a:rPr sz="1600" spc="-50" dirty="0">
                <a:solidFill>
                  <a:srgbClr val="30302E"/>
                </a:solidFill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27208" y="5813044"/>
            <a:ext cx="32378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Washington's</a:t>
            </a:r>
            <a:r>
              <a:rPr sz="1600" spc="-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first</a:t>
            </a:r>
            <a:r>
              <a:rPr sz="1600" spc="-1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successes</a:t>
            </a:r>
            <a:r>
              <a:rPr sz="1600" spc="-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25" dirty="0">
                <a:solidFill>
                  <a:srgbClr val="30302E"/>
                </a:solidFill>
                <a:latin typeface="Verdana"/>
                <a:cs typeface="Verdana"/>
              </a:rPr>
              <a:t>at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Boston.</a:t>
            </a:r>
            <a:r>
              <a:rPr sz="1600" spc="-55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Lithograph</a:t>
            </a:r>
            <a:r>
              <a:rPr sz="1600" spc="-60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dirty="0">
                <a:solidFill>
                  <a:srgbClr val="30302E"/>
                </a:solidFill>
                <a:latin typeface="Verdana"/>
                <a:cs typeface="Verdana"/>
              </a:rPr>
              <a:t>by</a:t>
            </a:r>
            <a:r>
              <a:rPr sz="1600" spc="-60" dirty="0">
                <a:solidFill>
                  <a:srgbClr val="30302E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30302E"/>
                </a:solidFill>
                <a:latin typeface="Verdana"/>
                <a:cs typeface="Verdana"/>
              </a:rPr>
              <a:t>Turgis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6162" y="5793740"/>
            <a:ext cx="4419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Verdana"/>
                <a:cs typeface="Verdana"/>
              </a:rPr>
              <a:t>Da: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162" y="6058916"/>
            <a:ext cx="3646804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50"/>
              </a:spcBef>
            </a:pP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  <a:hlinkClick r:id="rId5"/>
              </a:rPr>
              <a:t>www.archives.gov/press/press-</a:t>
            </a:r>
            <a:r>
              <a:rPr sz="1800" spc="-10" dirty="0">
                <a:solidFill>
                  <a:srgbClr val="0000FF"/>
                </a:solidFill>
                <a:latin typeface="Verdana"/>
                <a:cs typeface="Verdana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Verdana"/>
                <a:cs typeface="Verdana"/>
              </a:rPr>
              <a:t>releases/2013/nr13-112.html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78803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Forza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grandi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immagine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epiche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3677" y="1700808"/>
            <a:ext cx="4696644" cy="38072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805271" y="5982716"/>
            <a:ext cx="5605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Verdana"/>
                <a:cs typeface="Verdana"/>
              </a:rPr>
              <a:t>La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libertà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che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guida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-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popolo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-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Eugène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Delacroix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61302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Fino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ad</a:t>
            </a:r>
            <a:r>
              <a:rPr sz="3200" spc="-20" dirty="0">
                <a:latin typeface="Verdana"/>
                <a:cs typeface="Verdana"/>
              </a:rPr>
              <a:t> oggi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9565" y="1600200"/>
            <a:ext cx="6784866" cy="45259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58305" y="6314947"/>
            <a:ext cx="6892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www.pressreader.com/italy/gente-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 MT"/>
                <a:cs typeface="Arial MT"/>
                <a:hlinkClick r:id="rId3"/>
              </a:rPr>
              <a:t>italy/20181103/281612421406723</a:t>
            </a:r>
            <a:endParaRPr sz="1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345" y="1556792"/>
            <a:ext cx="8367308" cy="465446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758669"/>
          </a:xfrm>
          <a:prstGeom prst="rect">
            <a:avLst/>
          </a:prstGeom>
        </p:spPr>
        <p:txBody>
          <a:bodyPr vert="horz" wrap="square" lIns="0" tIns="263652" rIns="0" bIns="0" rtlCol="0">
            <a:spAutoFit/>
          </a:bodyPr>
          <a:lstStyle/>
          <a:p>
            <a:pPr marL="239395">
              <a:lnSpc>
                <a:spcPct val="100000"/>
              </a:lnSpc>
              <a:spcBef>
                <a:spcPts val="100"/>
              </a:spcBef>
            </a:pP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https://</a:t>
            </a: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3"/>
              </a:rPr>
              <a:t>www.archives.gov/research</a:t>
            </a:r>
            <a:endParaRPr sz="3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519" y="193928"/>
            <a:ext cx="6716960" cy="66640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1418" y="102107"/>
            <a:ext cx="6761480" cy="1491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299"/>
              </a:lnSpc>
              <a:spcBef>
                <a:spcPts val="85"/>
              </a:spcBef>
            </a:pPr>
            <a:r>
              <a:rPr sz="3200" dirty="0">
                <a:latin typeface="Verdana"/>
                <a:cs typeface="Verdana"/>
              </a:rPr>
              <a:t>Samuel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Adams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(1722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–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1803)</a:t>
            </a:r>
            <a:r>
              <a:rPr sz="3200" spc="8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La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rivoluzione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americana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(Cutlip, 1995)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74011"/>
            <a:ext cx="6913245" cy="441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Laureato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Harvard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610"/>
              </a:spcBef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dirty="0">
                <a:latin typeface="Verdana"/>
                <a:cs typeface="Verdana"/>
              </a:rPr>
              <a:t>Creazione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un’organizzazione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attivisti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90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L’uso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diversi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mezzi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comunicazione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L’impiego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simboli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slogan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526415" algn="l"/>
              </a:tabLst>
            </a:pPr>
            <a:r>
              <a:rPr sz="2400" dirty="0">
                <a:latin typeface="Verdana"/>
                <a:cs typeface="Verdana"/>
              </a:rPr>
              <a:t>La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creazione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pseudo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eventi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15"/>
              </a:spcBef>
              <a:buFont typeface="Verdana"/>
              <a:buAutoNum type="arabicPeriod"/>
            </a:pPr>
            <a:endParaRPr sz="24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buAutoNum type="arabicPeriod"/>
              <a:tabLst>
                <a:tab pos="526415" algn="l"/>
              </a:tabLst>
            </a:pPr>
            <a:r>
              <a:rPr sz="2400" spc="-10" dirty="0">
                <a:latin typeface="Verdana"/>
                <a:cs typeface="Verdana"/>
              </a:rPr>
              <a:t>L’orchestrazione</a:t>
            </a:r>
            <a:r>
              <a:rPr sz="2400" spc="-1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-9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conflitto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6918" y="345947"/>
            <a:ext cx="7650480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404620">
              <a:lnSpc>
                <a:spcPts val="3790"/>
              </a:lnSpc>
              <a:spcBef>
                <a:spcPts val="250"/>
              </a:spcBef>
            </a:pPr>
            <a:r>
              <a:rPr sz="3200" dirty="0">
                <a:latin typeface="Verdana"/>
                <a:cs typeface="Verdana"/>
              </a:rPr>
              <a:t>Creazione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pseudoventi: </a:t>
            </a:r>
            <a:r>
              <a:rPr sz="3200" dirty="0">
                <a:latin typeface="Verdana"/>
                <a:cs typeface="Verdana"/>
              </a:rPr>
              <a:t>Boston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spc="-60" dirty="0">
                <a:latin typeface="Verdana"/>
                <a:cs typeface="Verdana"/>
              </a:rPr>
              <a:t>Tea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Party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-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16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dicembre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1773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3728" y="1556791"/>
            <a:ext cx="5489049" cy="345638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62307" y="5341620"/>
            <a:ext cx="78441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000" dirty="0">
                <a:latin typeface="Verdana"/>
                <a:cs typeface="Verdana"/>
              </a:rPr>
              <a:t>Avvenimenti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vengono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programmati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scopo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immediato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riportati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riprodotti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(Daniel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Boorstin,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1961)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39028"/>
            <a:ext cx="9144000" cy="571897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1045">
              <a:lnSpc>
                <a:spcPct val="100000"/>
              </a:lnSpc>
              <a:spcBef>
                <a:spcPts val="100"/>
              </a:spcBef>
            </a:pP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  <a:hlinkClick r:id="rId3"/>
              </a:rPr>
              <a:t>www.bostonteapartyship.com/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06616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Prima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metà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800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fino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al</a:t>
            </a:r>
            <a:r>
              <a:rPr sz="3200" spc="-4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900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4820"/>
            <a:ext cx="6223000" cy="314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Creatori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eroi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West</a:t>
            </a:r>
            <a:endParaRPr sz="22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1845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Promotori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bellezze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nuove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terre</a:t>
            </a:r>
            <a:endParaRPr sz="2200">
              <a:latin typeface="Verdana"/>
              <a:cs typeface="Verdana"/>
            </a:endParaRPr>
          </a:p>
          <a:p>
            <a:pPr marL="355600" marR="1419225" indent="-342900">
              <a:lnSpc>
                <a:spcPts val="4490"/>
              </a:lnSpc>
              <a:spcBef>
                <a:spcPts val="385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Nascita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New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York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Sun: </a:t>
            </a:r>
            <a:r>
              <a:rPr sz="2200" dirty="0">
                <a:latin typeface="Verdana"/>
                <a:cs typeface="Verdana"/>
              </a:rPr>
              <a:t>Prezzo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basso,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storie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fantastiche</a:t>
            </a:r>
            <a:endParaRPr sz="2200">
              <a:latin typeface="Verdana"/>
              <a:cs typeface="Verdana"/>
            </a:endParaRPr>
          </a:p>
          <a:p>
            <a:pPr marL="355600" marR="5080" indent="-342900">
              <a:lnSpc>
                <a:spcPct val="150900"/>
              </a:lnSpc>
              <a:spcBef>
                <a:spcPts val="70"/>
              </a:spcBef>
              <a:buFont typeface="Symbol"/>
              <a:buChar char=""/>
              <a:tabLst>
                <a:tab pos="355600" algn="l"/>
                <a:tab pos="1734820" algn="l"/>
                <a:tab pos="2270125" algn="l"/>
                <a:tab pos="3675379" algn="l"/>
                <a:tab pos="4815840" algn="l"/>
                <a:tab pos="5244465" algn="l"/>
              </a:tabLst>
            </a:pPr>
            <a:r>
              <a:rPr sz="2200" spc="-10" dirty="0">
                <a:latin typeface="Verdana"/>
                <a:cs typeface="Verdana"/>
              </a:rPr>
              <a:t>Phineas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T.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Barnum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(1810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1891): fenomenali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35163" y="4008628"/>
            <a:ext cx="15728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Verdana"/>
                <a:cs typeface="Verdana"/>
              </a:rPr>
              <a:t>personaggi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5657596"/>
            <a:ext cx="43097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25" baseline="1291" dirty="0">
                <a:latin typeface="Wingdings"/>
                <a:cs typeface="Wingdings"/>
              </a:rPr>
              <a:t></a:t>
            </a:r>
            <a:r>
              <a:rPr sz="3225" spc="277" baseline="1291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Verdana"/>
                <a:cs typeface="Verdana"/>
              </a:rPr>
              <a:t>Press</a:t>
            </a:r>
            <a:r>
              <a:rPr sz="2200" b="1" spc="-30" dirty="0">
                <a:latin typeface="Verdana"/>
                <a:cs typeface="Verdana"/>
              </a:rPr>
              <a:t> </a:t>
            </a:r>
            <a:r>
              <a:rPr sz="2200" b="1" dirty="0">
                <a:latin typeface="Verdana"/>
                <a:cs typeface="Verdana"/>
              </a:rPr>
              <a:t>agentry</a:t>
            </a:r>
            <a:r>
              <a:rPr sz="2200" b="1" spc="-20" dirty="0">
                <a:latin typeface="Verdana"/>
                <a:cs typeface="Verdana"/>
              </a:rPr>
              <a:t> </a:t>
            </a:r>
            <a:r>
              <a:rPr sz="2200" b="1" dirty="0">
                <a:latin typeface="Verdana"/>
                <a:cs typeface="Verdana"/>
              </a:rPr>
              <a:t>–</a:t>
            </a:r>
            <a:r>
              <a:rPr sz="2200" b="1" spc="-25" dirty="0">
                <a:latin typeface="Verdana"/>
                <a:cs typeface="Verdana"/>
              </a:rPr>
              <a:t> </a:t>
            </a:r>
            <a:r>
              <a:rPr sz="2200" b="1" spc="-10" dirty="0">
                <a:latin typeface="Verdana"/>
                <a:cs typeface="Verdana"/>
              </a:rPr>
              <a:t>Publicity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24028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codyarchive.org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938" y="1600200"/>
            <a:ext cx="7266122" cy="452596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1900</a:t>
            </a:r>
            <a:r>
              <a:rPr sz="3200" spc="-8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-1904: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ts val="3815"/>
              </a:lnSpc>
            </a:pPr>
            <a:r>
              <a:rPr sz="3200" dirty="0">
                <a:latin typeface="Verdana"/>
                <a:cs typeface="Verdana"/>
              </a:rPr>
              <a:t>prime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società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specializzate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752600"/>
            <a:ext cx="7965803" cy="9423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47300"/>
              </a:lnSpc>
              <a:spcBef>
                <a:spcPts val="100"/>
              </a:spcBef>
              <a:tabLst>
                <a:tab pos="354965" algn="l"/>
                <a:tab pos="1318895" algn="l"/>
                <a:tab pos="2534285" algn="l"/>
                <a:tab pos="2913380" algn="l"/>
                <a:tab pos="4332605" algn="l"/>
                <a:tab pos="5710555" algn="l"/>
              </a:tabLst>
            </a:pP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1900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Boston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Publicity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Bureau: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 err="1">
                <a:latin typeface="Verdana"/>
                <a:cs typeface="Verdana"/>
              </a:rPr>
              <a:t>rapporti</a:t>
            </a:r>
            <a:r>
              <a:rPr lang="it-IT" sz="2200" spc="-10" dirty="0">
                <a:latin typeface="Verdana"/>
                <a:cs typeface="Verdana"/>
              </a:rPr>
              <a:t> con la </a:t>
            </a:r>
            <a:r>
              <a:rPr sz="2200" spc="-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stampa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 err="1">
                <a:latin typeface="Verdana"/>
                <a:cs typeface="Verdana"/>
              </a:rPr>
              <a:t>conto</a:t>
            </a:r>
            <a:r>
              <a:rPr lang="en-GB" sz="2200" spc="-60" dirty="0">
                <a:latin typeface="Verdana"/>
                <a:cs typeface="Verdana"/>
              </a:rPr>
              <a:t> </a:t>
            </a:r>
            <a:r>
              <a:rPr lang="en-GB" sz="2200" dirty="0" err="1">
                <a:latin typeface="Verdana"/>
                <a:cs typeface="Verdana"/>
              </a:rPr>
              <a:t>dell’Università</a:t>
            </a:r>
            <a:r>
              <a:rPr lang="en-GB" sz="2200" spc="-60" dirty="0">
                <a:latin typeface="Verdana"/>
                <a:cs typeface="Verdana"/>
              </a:rPr>
              <a:t> </a:t>
            </a:r>
            <a:r>
              <a:rPr lang="en-GB" sz="2200" dirty="0">
                <a:latin typeface="Verdana"/>
                <a:cs typeface="Verdana"/>
              </a:rPr>
              <a:t>di</a:t>
            </a:r>
            <a:r>
              <a:rPr lang="en-GB" sz="2200" spc="-70" dirty="0">
                <a:latin typeface="Verdana"/>
                <a:cs typeface="Verdana"/>
              </a:rPr>
              <a:t> </a:t>
            </a:r>
            <a:r>
              <a:rPr lang="en-GB" sz="2200" spc="-10" dirty="0">
                <a:latin typeface="Verdana"/>
                <a:cs typeface="Verdana"/>
              </a:rPr>
              <a:t>Harvard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2801620"/>
            <a:ext cx="8072120" cy="301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1902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società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dell’avvocato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William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Wolff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Smith:</a:t>
            </a:r>
            <a:endParaRPr sz="2200" dirty="0">
              <a:latin typeface="Verdana"/>
              <a:cs typeface="Verdana"/>
            </a:endParaRPr>
          </a:p>
          <a:p>
            <a:pPr marL="355600" marR="5080" algn="just">
              <a:lnSpc>
                <a:spcPct val="150300"/>
              </a:lnSpc>
              <a:spcBef>
                <a:spcPts val="520"/>
              </a:spcBef>
            </a:pPr>
            <a:r>
              <a:rPr sz="2200" dirty="0">
                <a:latin typeface="Verdana"/>
                <a:cs typeface="Verdana"/>
              </a:rPr>
              <a:t>il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primo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lobbista</a:t>
            </a:r>
            <a:r>
              <a:rPr sz="2200" spc="-4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ufficiale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-</a:t>
            </a:r>
            <a:r>
              <a:rPr sz="2200" spc="-4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persuadere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politici</a:t>
            </a:r>
            <a:r>
              <a:rPr sz="2200" spc="-5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ad </a:t>
            </a:r>
            <a:r>
              <a:rPr sz="2200" dirty="0">
                <a:latin typeface="Verdana"/>
                <a:cs typeface="Verdana"/>
              </a:rPr>
              <a:t>assicurare</a:t>
            </a:r>
            <a:r>
              <a:rPr sz="2200" spc="1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1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finanziamenti</a:t>
            </a:r>
            <a:r>
              <a:rPr sz="2200" spc="1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ai</a:t>
            </a:r>
            <a:r>
              <a:rPr sz="2200" spc="1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proprietari</a:t>
            </a:r>
            <a:r>
              <a:rPr sz="2200" spc="1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1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ferrovie, </a:t>
            </a:r>
            <a:r>
              <a:rPr sz="2200" dirty="0">
                <a:latin typeface="Verdana"/>
                <a:cs typeface="Verdana"/>
              </a:rPr>
              <a:t>indipendentemente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ciò</a:t>
            </a:r>
            <a:r>
              <a:rPr sz="2200" spc="9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giornali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scrivono</a:t>
            </a:r>
            <a:r>
              <a:rPr sz="2200" spc="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</a:t>
            </a:r>
            <a:r>
              <a:rPr sz="2200" spc="8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spc="-20" dirty="0">
                <a:latin typeface="Verdana"/>
                <a:cs typeface="Verdana"/>
              </a:rPr>
              <a:t>loro</a:t>
            </a:r>
            <a:endParaRPr sz="2200" dirty="0">
              <a:latin typeface="Verdana"/>
              <a:cs typeface="Verdana"/>
            </a:endParaRPr>
          </a:p>
          <a:p>
            <a:pPr marL="335915" indent="-323215" algn="just">
              <a:lnSpc>
                <a:spcPct val="100000"/>
              </a:lnSpc>
              <a:spcBef>
                <a:spcPts val="1870"/>
              </a:spcBef>
              <a:buChar char="-"/>
              <a:tabLst>
                <a:tab pos="335915" algn="l"/>
              </a:tabLst>
            </a:pPr>
            <a:r>
              <a:rPr sz="2200" dirty="0">
                <a:latin typeface="Verdana"/>
                <a:cs typeface="Verdana"/>
              </a:rPr>
              <a:t>1904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Parker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&amp;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Lee: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media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relation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8072755" cy="3985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Laureato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Princeton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Padre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relazioni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pubbliche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52500"/>
              </a:lnSpc>
              <a:spcBef>
                <a:spcPts val="530"/>
              </a:spcBef>
              <a:buChar char="-"/>
              <a:tabLst>
                <a:tab pos="355600" algn="l"/>
                <a:tab pos="1449705" algn="l"/>
                <a:tab pos="2482850" algn="l"/>
                <a:tab pos="4603115" algn="l"/>
                <a:tab pos="5091430" algn="l"/>
                <a:tab pos="6590665" algn="l"/>
              </a:tabLst>
            </a:pPr>
            <a:r>
              <a:rPr sz="2400" spc="-10" dirty="0">
                <a:latin typeface="Verdana"/>
                <a:cs typeface="Verdana"/>
              </a:rPr>
              <a:t>Primo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corso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universitario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relazioni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pubbliche </a:t>
            </a:r>
            <a:r>
              <a:rPr sz="2400" dirty="0">
                <a:latin typeface="Verdana"/>
                <a:cs typeface="Verdana"/>
              </a:rPr>
              <a:t>(NY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University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1922)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52500"/>
              </a:lnSpc>
              <a:spcBef>
                <a:spcPts val="405"/>
              </a:spcBef>
              <a:buChar char="-"/>
              <a:tabLst>
                <a:tab pos="355600" algn="l"/>
                <a:tab pos="1494155" algn="l"/>
                <a:tab pos="3288665" algn="l"/>
                <a:tab pos="4183379" algn="l"/>
                <a:tab pos="5763260" algn="l"/>
                <a:tab pos="6460490" algn="l"/>
              </a:tabLst>
            </a:pPr>
            <a:r>
              <a:rPr sz="2400" spc="-10" dirty="0">
                <a:latin typeface="Verdana"/>
                <a:cs typeface="Verdana"/>
              </a:rPr>
              <a:t>Potere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economico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0" dirty="0">
                <a:latin typeface="Verdana"/>
                <a:cs typeface="Verdana"/>
              </a:rPr>
              <a:t>deve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accettare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che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giornalista </a:t>
            </a:r>
            <a:r>
              <a:rPr sz="2400" dirty="0">
                <a:latin typeface="Verdana"/>
                <a:cs typeface="Verdana"/>
              </a:rPr>
              <a:t>abbia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diritto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sapere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Verdana"/>
                <a:cs typeface="Verdana"/>
              </a:rPr>
              <a:t>meglio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aiutarlo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Iniziò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giornalista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(1897-1903)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2/4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8930">
              <a:lnSpc>
                <a:spcPct val="147300"/>
              </a:lnSpc>
              <a:spcBef>
                <a:spcPts val="100"/>
              </a:spcBef>
              <a:buChar char="-"/>
              <a:tabLst>
                <a:tab pos="341630" algn="l"/>
              </a:tabLst>
            </a:pPr>
            <a:r>
              <a:rPr sz="2200" dirty="0"/>
              <a:t>1903:</a:t>
            </a:r>
            <a:r>
              <a:rPr sz="2200" spc="-50" dirty="0"/>
              <a:t> </a:t>
            </a:r>
            <a:r>
              <a:rPr sz="2200" dirty="0"/>
              <a:t>direttore</a:t>
            </a:r>
            <a:r>
              <a:rPr sz="2200" spc="-40" dirty="0"/>
              <a:t> </a:t>
            </a:r>
            <a:r>
              <a:rPr sz="2200" dirty="0"/>
              <a:t>pubblicitario</a:t>
            </a:r>
            <a:r>
              <a:rPr sz="2200" spc="-45" dirty="0"/>
              <a:t> </a:t>
            </a:r>
            <a:r>
              <a:rPr sz="2200" dirty="0"/>
              <a:t>Citizens</a:t>
            </a:r>
            <a:r>
              <a:rPr sz="2200" spc="-40" dirty="0"/>
              <a:t> </a:t>
            </a:r>
            <a:r>
              <a:rPr sz="2200" dirty="0"/>
              <a:t>Union,</a:t>
            </a:r>
            <a:r>
              <a:rPr sz="2200" spc="-45" dirty="0"/>
              <a:t> </a:t>
            </a:r>
            <a:r>
              <a:rPr sz="2200" spc="-10" dirty="0"/>
              <a:t>campagna </a:t>
            </a:r>
            <a:r>
              <a:rPr sz="2200" dirty="0"/>
              <a:t>repubblicana</a:t>
            </a:r>
            <a:r>
              <a:rPr sz="2200" spc="-45" dirty="0"/>
              <a:t> </a:t>
            </a:r>
            <a:r>
              <a:rPr sz="2200" dirty="0"/>
              <a:t>Seth</a:t>
            </a:r>
            <a:r>
              <a:rPr sz="2200" spc="-45" dirty="0"/>
              <a:t> </a:t>
            </a:r>
            <a:r>
              <a:rPr sz="2200" dirty="0"/>
              <a:t>Low</a:t>
            </a:r>
            <a:r>
              <a:rPr sz="2200" spc="-40" dirty="0"/>
              <a:t> </a:t>
            </a:r>
            <a:r>
              <a:rPr sz="2200" dirty="0"/>
              <a:t>a</a:t>
            </a:r>
            <a:r>
              <a:rPr sz="2200" spc="-35" dirty="0"/>
              <a:t> </a:t>
            </a:r>
            <a:r>
              <a:rPr sz="2200" dirty="0"/>
              <a:t>sindaco</a:t>
            </a:r>
            <a:r>
              <a:rPr sz="2200" spc="-35" dirty="0"/>
              <a:t> </a:t>
            </a:r>
            <a:r>
              <a:rPr sz="2200" dirty="0"/>
              <a:t>di</a:t>
            </a:r>
            <a:r>
              <a:rPr sz="2200" spc="-45" dirty="0"/>
              <a:t> </a:t>
            </a:r>
            <a:r>
              <a:rPr sz="2200" dirty="0"/>
              <a:t>New</a:t>
            </a:r>
            <a:r>
              <a:rPr sz="2200" spc="-45" dirty="0"/>
              <a:t> </a:t>
            </a:r>
            <a:r>
              <a:rPr sz="2200" spc="-20" dirty="0"/>
              <a:t>York</a:t>
            </a:r>
            <a:endParaRPr sz="2200" dirty="0"/>
          </a:p>
          <a:p>
            <a:pPr marL="355600" marR="5080" indent="-342900">
              <a:lnSpc>
                <a:spcPct val="151800"/>
              </a:lnSpc>
              <a:spcBef>
                <a:spcPts val="500"/>
              </a:spcBef>
              <a:buChar char="-"/>
              <a:tabLst>
                <a:tab pos="355600" algn="l"/>
                <a:tab pos="1481455" algn="l"/>
                <a:tab pos="3079115" algn="l"/>
                <a:tab pos="4812665" algn="l"/>
                <a:tab pos="6917055" algn="l"/>
              </a:tabLst>
            </a:pPr>
            <a:r>
              <a:rPr sz="2200" spc="-10" dirty="0"/>
              <a:t>1904:</a:t>
            </a:r>
            <a:r>
              <a:rPr sz="2200" dirty="0"/>
              <a:t>	</a:t>
            </a:r>
            <a:r>
              <a:rPr sz="2200" spc="-10" dirty="0"/>
              <a:t>Incidente</a:t>
            </a:r>
            <a:r>
              <a:rPr sz="2200" dirty="0"/>
              <a:t>	</a:t>
            </a:r>
            <a:r>
              <a:rPr sz="2200" spc="-10" dirty="0"/>
              <a:t>ferroviario</a:t>
            </a:r>
            <a:r>
              <a:rPr sz="2200" dirty="0"/>
              <a:t>	</a:t>
            </a:r>
            <a:r>
              <a:rPr sz="2200" spc="-10" dirty="0"/>
              <a:t>Pennsylvania</a:t>
            </a:r>
            <a:r>
              <a:rPr sz="2200" dirty="0"/>
              <a:t>	</a:t>
            </a:r>
            <a:r>
              <a:rPr sz="2200" spc="-10" dirty="0"/>
              <a:t>Railroad </a:t>
            </a:r>
            <a:r>
              <a:rPr sz="2200" dirty="0"/>
              <a:t>Company</a:t>
            </a:r>
            <a:r>
              <a:rPr sz="2200" spc="-105" dirty="0"/>
              <a:t> </a:t>
            </a:r>
            <a:r>
              <a:rPr sz="2200" dirty="0"/>
              <a:t>(presidente</a:t>
            </a:r>
            <a:r>
              <a:rPr sz="2200" spc="-95" dirty="0"/>
              <a:t> </a:t>
            </a:r>
            <a:r>
              <a:rPr sz="2200" spc="-10" dirty="0"/>
              <a:t>Rockefeller)</a:t>
            </a:r>
            <a:endParaRPr sz="2200" dirty="0"/>
          </a:p>
          <a:p>
            <a:pPr marL="355600" marR="5080" indent="-342900">
              <a:lnSpc>
                <a:spcPct val="148200"/>
              </a:lnSpc>
              <a:spcBef>
                <a:spcPts val="580"/>
              </a:spcBef>
              <a:tabLst>
                <a:tab pos="858519" algn="l"/>
                <a:tab pos="1523365" algn="l"/>
                <a:tab pos="2738120" algn="l"/>
                <a:tab pos="4638040" algn="l"/>
                <a:tab pos="6198870" algn="l"/>
                <a:tab pos="6541770" algn="l"/>
              </a:tabLst>
            </a:pPr>
            <a:r>
              <a:rPr sz="2200" spc="-20" dirty="0"/>
              <a:t>Dare</a:t>
            </a:r>
            <a:r>
              <a:rPr sz="2200" dirty="0"/>
              <a:t>	</a:t>
            </a:r>
            <a:r>
              <a:rPr sz="2200" spc="-20" dirty="0"/>
              <a:t>alla</a:t>
            </a:r>
            <a:r>
              <a:rPr sz="2200" dirty="0"/>
              <a:t>	</a:t>
            </a:r>
            <a:r>
              <a:rPr sz="2200" spc="-10" dirty="0"/>
              <a:t>stampa</a:t>
            </a:r>
            <a:r>
              <a:rPr sz="2200" dirty="0"/>
              <a:t>	</a:t>
            </a:r>
            <a:r>
              <a:rPr sz="2200" spc="-10" dirty="0"/>
              <a:t>informazioni</a:t>
            </a:r>
            <a:r>
              <a:rPr sz="2200" dirty="0"/>
              <a:t>	</a:t>
            </a:r>
            <a:r>
              <a:rPr sz="2200" spc="-10" dirty="0"/>
              <a:t>attendibili</a:t>
            </a:r>
            <a:r>
              <a:rPr sz="2200" dirty="0"/>
              <a:t>	</a:t>
            </a:r>
            <a:r>
              <a:rPr sz="2200" spc="-50" dirty="0"/>
              <a:t>e</a:t>
            </a:r>
            <a:r>
              <a:rPr sz="2200" dirty="0"/>
              <a:t>	</a:t>
            </a:r>
            <a:r>
              <a:rPr sz="2200" spc="-10" dirty="0"/>
              <a:t>comunicati esaustivi</a:t>
            </a:r>
            <a:endParaRPr sz="2200" dirty="0"/>
          </a:p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sz="2200" dirty="0"/>
              <a:t>Primo</a:t>
            </a:r>
            <a:r>
              <a:rPr sz="2200" spc="-65" dirty="0"/>
              <a:t> </a:t>
            </a:r>
            <a:r>
              <a:rPr sz="2200" dirty="0"/>
              <a:t>comunicato</a:t>
            </a:r>
            <a:r>
              <a:rPr sz="2200" spc="-60" dirty="0"/>
              <a:t> </a:t>
            </a:r>
            <a:r>
              <a:rPr sz="2200" spc="-10" dirty="0"/>
              <a:t>stampa</a:t>
            </a:r>
            <a:endParaRPr sz="2200" dirty="0"/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2200" dirty="0"/>
              <a:t>Portò</a:t>
            </a:r>
            <a:r>
              <a:rPr sz="2200" spc="-50" dirty="0"/>
              <a:t> </a:t>
            </a:r>
            <a:r>
              <a:rPr sz="2200" dirty="0"/>
              <a:t>giornalisti</a:t>
            </a:r>
            <a:r>
              <a:rPr sz="2200" spc="-55" dirty="0"/>
              <a:t> </a:t>
            </a:r>
            <a:r>
              <a:rPr sz="2200" dirty="0"/>
              <a:t>con</a:t>
            </a:r>
            <a:r>
              <a:rPr sz="2200" spc="-55" dirty="0"/>
              <a:t> </a:t>
            </a:r>
            <a:r>
              <a:rPr sz="2200" dirty="0"/>
              <a:t>un</a:t>
            </a:r>
            <a:r>
              <a:rPr sz="2200" spc="-55" dirty="0"/>
              <a:t> </a:t>
            </a:r>
            <a:r>
              <a:rPr sz="2200" dirty="0"/>
              <a:t>treno</a:t>
            </a:r>
            <a:r>
              <a:rPr sz="2200" spc="-45" dirty="0"/>
              <a:t> </a:t>
            </a:r>
            <a:r>
              <a:rPr sz="2200" dirty="0"/>
              <a:t>speciale</a:t>
            </a:r>
            <a:r>
              <a:rPr sz="2200" spc="-50" dirty="0"/>
              <a:t> </a:t>
            </a:r>
            <a:r>
              <a:rPr sz="2200" dirty="0"/>
              <a:t>sul</a:t>
            </a:r>
            <a:r>
              <a:rPr sz="2200" spc="-55" dirty="0"/>
              <a:t> </a:t>
            </a:r>
            <a:r>
              <a:rPr sz="2200" spc="-10" dirty="0"/>
              <a:t>luogo</a:t>
            </a:r>
            <a:endParaRPr sz="2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268" y="1450339"/>
            <a:ext cx="8072120" cy="5015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 algn="just">
              <a:lnSpc>
                <a:spcPct val="1478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1906: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Sciopero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miniere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carbone,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Coal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Roads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and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Mine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Company </a:t>
            </a:r>
            <a:r>
              <a:rPr sz="1800" dirty="0">
                <a:latin typeface="Verdana"/>
                <a:cs typeface="Verdana"/>
              </a:rPr>
              <a:t>chiese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consulenza</a:t>
            </a:r>
            <a:endParaRPr sz="1800" dirty="0">
              <a:latin typeface="Verdana"/>
              <a:cs typeface="Verdana"/>
            </a:endParaRPr>
          </a:p>
          <a:p>
            <a:pPr marL="354965" marR="5080" indent="-342900" algn="just">
              <a:lnSpc>
                <a:spcPct val="150200"/>
              </a:lnSpc>
              <a:spcBef>
                <a:spcPts val="450"/>
              </a:spcBef>
              <a:buChar char="-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Alla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stampa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insieme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alle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attendibili</a:t>
            </a:r>
            <a:r>
              <a:rPr sz="1800" spc="4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ed</a:t>
            </a:r>
            <a:r>
              <a:rPr sz="1800" spc="35" dirty="0">
                <a:latin typeface="Verdana"/>
                <a:cs typeface="Verdana"/>
              </a:rPr>
              <a:t>  </a:t>
            </a:r>
            <a:r>
              <a:rPr sz="1800" spc="-10" dirty="0">
                <a:latin typeface="Verdana"/>
                <a:cs typeface="Verdana"/>
              </a:rPr>
              <a:t>esaustive </a:t>
            </a:r>
            <a:r>
              <a:rPr sz="1800" dirty="0">
                <a:latin typeface="Verdana"/>
                <a:cs typeface="Verdana"/>
              </a:rPr>
              <a:t>sciopero,</a:t>
            </a:r>
            <a:r>
              <a:rPr sz="1800" spc="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dichiarazione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principi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“questo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non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è</a:t>
            </a:r>
            <a:r>
              <a:rPr sz="1800" spc="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ufficio</a:t>
            </a:r>
            <a:r>
              <a:rPr sz="1800" spc="6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stampa </a:t>
            </a:r>
            <a:r>
              <a:rPr sz="1800" dirty="0">
                <a:latin typeface="Verdana"/>
                <a:cs typeface="Verdana"/>
              </a:rPr>
              <a:t>segreto.</a:t>
            </a:r>
            <a:r>
              <a:rPr sz="1800" spc="2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2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nostro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lavoro</a:t>
            </a:r>
            <a:r>
              <a:rPr sz="1800" spc="2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consiste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nel</a:t>
            </a:r>
            <a:r>
              <a:rPr sz="1800" spc="25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lavorare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con</a:t>
            </a:r>
            <a:r>
              <a:rPr sz="1800" spc="2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trasparenza</a:t>
            </a:r>
            <a:r>
              <a:rPr sz="1800" spc="245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e </a:t>
            </a:r>
            <a:r>
              <a:rPr sz="1800" dirty="0">
                <a:latin typeface="Verdana"/>
                <a:cs typeface="Verdana"/>
              </a:rPr>
              <a:t>nel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dare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notizie[…]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nostro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programma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è</a:t>
            </a:r>
            <a:r>
              <a:rPr sz="1800" spc="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fornire</a:t>
            </a:r>
            <a:r>
              <a:rPr sz="1800" spc="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alla</a:t>
            </a:r>
            <a:r>
              <a:rPr sz="1800" spc="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stampa</a:t>
            </a:r>
            <a:r>
              <a:rPr sz="1800" spc="30" dirty="0">
                <a:latin typeface="Verdana"/>
                <a:cs typeface="Verdana"/>
              </a:rPr>
              <a:t> </a:t>
            </a:r>
            <a:r>
              <a:rPr sz="1800" spc="-50" dirty="0">
                <a:latin typeface="Verdana"/>
                <a:cs typeface="Verdana"/>
              </a:rPr>
              <a:t>e </a:t>
            </a:r>
            <a:r>
              <a:rPr sz="1800" dirty="0">
                <a:latin typeface="Verdana"/>
                <a:cs typeface="Verdana"/>
              </a:rPr>
              <a:t>al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pubblico</a:t>
            </a:r>
            <a:r>
              <a:rPr sz="1800" spc="4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degli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Stati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Uniti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4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aggiornate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484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accurate </a:t>
            </a:r>
            <a:r>
              <a:rPr sz="1800" dirty="0">
                <a:latin typeface="Verdana"/>
                <a:cs typeface="Verdana"/>
              </a:rPr>
              <a:t>relative</a:t>
            </a:r>
            <a:r>
              <a:rPr sz="1800" spc="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ad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argomenti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importanti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8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interessanti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pubblico</a:t>
            </a:r>
            <a:r>
              <a:rPr sz="1800" spc="7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[…] </a:t>
            </a:r>
            <a:r>
              <a:rPr sz="1800" dirty="0">
                <a:latin typeface="Verdana"/>
                <a:cs typeface="Verdana"/>
              </a:rPr>
              <a:t>Noi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forniamo</a:t>
            </a:r>
            <a:r>
              <a:rPr sz="1800" spc="3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notizie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cui</a:t>
            </a:r>
            <a:r>
              <a:rPr sz="1800" spc="3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dettagli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potranno</a:t>
            </a:r>
            <a:r>
              <a:rPr sz="1800" spc="3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essere</a:t>
            </a:r>
            <a:r>
              <a:rPr sz="1800" spc="3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verificati</a:t>
            </a:r>
            <a:r>
              <a:rPr sz="1800" spc="38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dai </a:t>
            </a:r>
            <a:r>
              <a:rPr sz="1800" dirty="0">
                <a:latin typeface="Verdana"/>
                <a:cs typeface="Verdana"/>
              </a:rPr>
              <a:t>giornalisti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che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noi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siamo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pronti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ad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aiutare.</a:t>
            </a:r>
            <a:r>
              <a:rPr sz="1800" spc="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Siamo</a:t>
            </a:r>
            <a:r>
              <a:rPr sz="1800" spc="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infatti</a:t>
            </a:r>
            <a:r>
              <a:rPr sz="1800" spc="1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disponibili </a:t>
            </a:r>
            <a:r>
              <a:rPr sz="1800" dirty="0">
                <a:latin typeface="Verdana"/>
                <a:cs typeface="Verdana"/>
              </a:rPr>
              <a:t>a</a:t>
            </a:r>
            <a:r>
              <a:rPr sz="1800" spc="-2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supportarli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al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fine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ottenere</a:t>
            </a:r>
            <a:r>
              <a:rPr sz="1800" spc="-20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informazioni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più</a:t>
            </a:r>
            <a:r>
              <a:rPr sz="1800" spc="-25" dirty="0">
                <a:latin typeface="Verdana"/>
                <a:cs typeface="Verdana"/>
              </a:rPr>
              <a:t>  </a:t>
            </a:r>
            <a:r>
              <a:rPr sz="1800" dirty="0">
                <a:latin typeface="Verdana"/>
                <a:cs typeface="Verdana"/>
              </a:rPr>
              <a:t>complete</a:t>
            </a:r>
            <a:r>
              <a:rPr sz="1800" spc="-15" dirty="0">
                <a:latin typeface="Verdana"/>
                <a:cs typeface="Verdana"/>
              </a:rPr>
              <a:t>  </a:t>
            </a:r>
            <a:r>
              <a:rPr sz="1800" spc="-25" dirty="0">
                <a:latin typeface="Verdana"/>
                <a:cs typeface="Verdana"/>
              </a:rPr>
              <a:t>su </a:t>
            </a:r>
            <a:r>
              <a:rPr sz="1800" dirty="0">
                <a:latin typeface="Verdana"/>
                <a:cs typeface="Verdana"/>
              </a:rPr>
              <a:t>ciascun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argomento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 err="1">
                <a:latin typeface="Verdana"/>
                <a:cs typeface="Verdana"/>
              </a:rPr>
              <a:t>trattato</a:t>
            </a:r>
            <a:r>
              <a:rPr sz="1800" dirty="0">
                <a:latin typeface="Verdana"/>
                <a:cs typeface="Verdana"/>
              </a:rPr>
              <a:t>”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3/4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54367E-621B-2FAB-889A-AD8DF613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677108"/>
          </a:xfrm>
        </p:spPr>
        <p:txBody>
          <a:bodyPr/>
          <a:lstStyle/>
          <a:p>
            <a:r>
              <a:rPr lang="it-IT" dirty="0"/>
              <a:t>Il Massacro di Ludlow (1914)</a:t>
            </a:r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ECA060-42EE-9B8E-9C47-6C261CDA2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0" y="1143000"/>
            <a:ext cx="8071484" cy="5704126"/>
          </a:xfrm>
        </p:spPr>
        <p:txBody>
          <a:bodyPr/>
          <a:lstStyle/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Nel 1914, la violenta soppressione di uno sciopero portò al Massacro di Ludlow</a:t>
            </a:r>
            <a:endParaRPr lang="it-IT" sz="2200" kern="10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repressione fu attribuita ad agenzie di sicurezza private assoldate dai proprietari delle miniere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Colorado 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Fuel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&amp; 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Iron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Company (CF&amp;I) era la più grande compagnia mineraria del Colorado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famiglia Rockefeller possedeva circa il 40% delle azioni della CF&amp;I (</a:t>
            </a:r>
            <a:r>
              <a:rPr lang="it-IT" sz="2200" kern="1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Hallahan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2002): principale bersaglio delle critiche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</a:t>
            </a: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ndata di indignazione pubblica</a:t>
            </a:r>
          </a:p>
          <a:p>
            <a:pPr algn="just">
              <a:lnSpc>
                <a:spcPts val="3200"/>
              </a:lnSpc>
              <a:buFontTx/>
              <a:buChar char="-"/>
            </a:pPr>
            <a:r>
              <a:rPr lang="it-IT" sz="22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Su consiglio di Lee, la Fondazione Rockefeller iniziò iniziative benefiche e di mecenatismo culturale per migliorare la propria immagine</a:t>
            </a:r>
            <a:endParaRPr lang="en-GB" sz="2200" kern="1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849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Ivy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Ledbetter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Lee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(1877-</a:t>
            </a:r>
            <a:r>
              <a:rPr sz="3200" dirty="0">
                <a:latin typeface="Verdana"/>
                <a:cs typeface="Verdana"/>
              </a:rPr>
              <a:t>1934)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4/4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7724140" cy="3427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1917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Croce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rossa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(I</a:t>
            </a:r>
            <a:r>
              <a:rPr sz="2400" spc="-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GM)</a:t>
            </a:r>
            <a:endParaRPr sz="24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2014"/>
              </a:spcBef>
              <a:buChar char="-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Associazione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tedesca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produttori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chimici</a:t>
            </a:r>
            <a:endParaRPr sz="2400" dirty="0">
              <a:latin typeface="Verdana"/>
              <a:cs typeface="Verdana"/>
            </a:endParaRPr>
          </a:p>
          <a:p>
            <a:pPr marL="355600" marR="57785" indent="-342900" algn="just">
              <a:lnSpc>
                <a:spcPct val="152500"/>
              </a:lnSpc>
              <a:spcBef>
                <a:spcPts val="530"/>
              </a:spcBef>
              <a:buChar char="-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Camera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commercio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Russa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(l’URSS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cerca </a:t>
            </a:r>
            <a:r>
              <a:rPr sz="2400" dirty="0">
                <a:latin typeface="Verdana"/>
                <a:cs typeface="Verdana"/>
              </a:rPr>
              <a:t>riconoscimento</a:t>
            </a:r>
            <a:r>
              <a:rPr sz="2400" spc="-16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USA)</a:t>
            </a:r>
            <a:endParaRPr sz="2400" dirty="0">
              <a:latin typeface="Verdana"/>
              <a:cs typeface="Verdana"/>
            </a:endParaRPr>
          </a:p>
          <a:p>
            <a:pPr algn="just">
              <a:lnSpc>
                <a:spcPct val="100000"/>
              </a:lnSpc>
            </a:pPr>
            <a:endParaRPr sz="2400" dirty="0">
              <a:latin typeface="Verdana"/>
              <a:cs typeface="Verdana"/>
            </a:endParaRPr>
          </a:p>
          <a:p>
            <a:pPr algn="just">
              <a:lnSpc>
                <a:spcPct val="100000"/>
              </a:lnSpc>
              <a:spcBef>
                <a:spcPts val="980"/>
              </a:spcBef>
            </a:pPr>
            <a:endParaRPr sz="2400" dirty="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</a:pPr>
            <a:r>
              <a:rPr sz="3525" baseline="1182" dirty="0">
                <a:latin typeface="Wingdings"/>
                <a:cs typeface="Wingdings"/>
              </a:rPr>
              <a:t></a:t>
            </a:r>
            <a:r>
              <a:rPr sz="3525" spc="277" baseline="1182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Verdana"/>
                <a:cs typeface="Verdana"/>
              </a:rPr>
              <a:t>Public</a:t>
            </a:r>
            <a:r>
              <a:rPr sz="2400" b="1" spc="-50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information</a:t>
            </a:r>
            <a:r>
              <a:rPr sz="2400" b="1" spc="-4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(1900</a:t>
            </a:r>
            <a:r>
              <a:rPr sz="2400" b="1" spc="-25" dirty="0">
                <a:latin typeface="Verdana"/>
                <a:cs typeface="Verdana"/>
              </a:rPr>
              <a:t> </a:t>
            </a:r>
            <a:r>
              <a:rPr sz="2400" b="1" dirty="0">
                <a:latin typeface="Verdana"/>
                <a:cs typeface="Verdana"/>
              </a:rPr>
              <a:t>–</a:t>
            </a:r>
            <a:r>
              <a:rPr sz="2400" b="1" spc="-40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1918)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5621" y="589788"/>
            <a:ext cx="60515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Arthur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Page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(1883-</a:t>
            </a:r>
            <a:r>
              <a:rPr sz="3200" dirty="0">
                <a:latin typeface="Verdana"/>
                <a:cs typeface="Verdana"/>
              </a:rPr>
              <a:t>1960)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1/3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1395" y="1241044"/>
            <a:ext cx="8042909" cy="538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48200"/>
              </a:lnSpc>
              <a:spcBef>
                <a:spcPts val="10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correttore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bozze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nell’azienda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paterna,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Doubleday, </a:t>
            </a:r>
            <a:r>
              <a:rPr sz="2200" dirty="0">
                <a:latin typeface="Verdana"/>
                <a:cs typeface="Verdana"/>
              </a:rPr>
              <a:t>Page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&amp;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Co</a:t>
            </a:r>
            <a:endParaRPr sz="2200" dirty="0">
              <a:latin typeface="Verdana"/>
              <a:cs typeface="Verdana"/>
            </a:endParaRPr>
          </a:p>
          <a:p>
            <a:pPr marL="355600" marR="1308100" indent="-342900" algn="just">
              <a:lnSpc>
                <a:spcPct val="151800"/>
              </a:lnSpc>
              <a:spcBef>
                <a:spcPts val="480"/>
              </a:spcBef>
              <a:buChar char="-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redattore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periodico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World’s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Work</a:t>
            </a:r>
            <a:r>
              <a:rPr sz="2200" i="1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quindi vicepresidente</a:t>
            </a:r>
            <a:endParaRPr sz="22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1845"/>
              </a:spcBef>
              <a:buChar char="-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immersione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nella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politica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quotidiana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giornalismo</a:t>
            </a:r>
            <a:endParaRPr sz="2200" dirty="0">
              <a:latin typeface="Verdana"/>
              <a:cs typeface="Verdana"/>
            </a:endParaRPr>
          </a:p>
          <a:p>
            <a:pPr marL="354965" indent="-342265" algn="just">
              <a:lnSpc>
                <a:spcPct val="100000"/>
              </a:lnSpc>
              <a:spcBef>
                <a:spcPts val="1875"/>
              </a:spcBef>
              <a:buFont typeface="Symbol"/>
              <a:buChar char=""/>
              <a:tabLst>
                <a:tab pos="354965" algn="l"/>
              </a:tabLst>
            </a:pPr>
            <a:r>
              <a:rPr sz="2200" dirty="0">
                <a:latin typeface="Verdana"/>
                <a:cs typeface="Verdana"/>
              </a:rPr>
              <a:t>Laurea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Harvard</a:t>
            </a:r>
            <a:endParaRPr sz="2200" dirty="0">
              <a:latin typeface="Verdana"/>
              <a:cs typeface="Verdana"/>
            </a:endParaRPr>
          </a:p>
          <a:p>
            <a:pPr marL="355600" marR="950594" indent="-342900" algn="just">
              <a:lnSpc>
                <a:spcPct val="151800"/>
              </a:lnSpc>
              <a:spcBef>
                <a:spcPts val="384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Editoria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Wingdings"/>
                <a:cs typeface="Wingdings"/>
              </a:rPr>
              <a:t></a:t>
            </a:r>
            <a:r>
              <a:rPr sz="2200" spc="17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Verdana"/>
                <a:cs typeface="Verdana"/>
              </a:rPr>
              <a:t>Sistema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relazioni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Wright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35" dirty="0">
                <a:latin typeface="Verdana"/>
                <a:cs typeface="Verdana"/>
              </a:rPr>
              <a:t>F.D. </a:t>
            </a:r>
            <a:r>
              <a:rPr sz="2200" spc="-10" dirty="0">
                <a:latin typeface="Verdana"/>
                <a:cs typeface="Verdana"/>
              </a:rPr>
              <a:t>Roosevelt</a:t>
            </a:r>
            <a:endParaRPr sz="2200" dirty="0">
              <a:latin typeface="Verdana"/>
              <a:cs typeface="Verdana"/>
            </a:endParaRPr>
          </a:p>
          <a:p>
            <a:pPr marL="355600" marR="701675" indent="-342900" algn="just">
              <a:lnSpc>
                <a:spcPct val="151800"/>
              </a:lnSpc>
              <a:spcBef>
                <a:spcPts val="480"/>
              </a:spcBef>
              <a:buFont typeface="Symbol"/>
              <a:buChar char=""/>
              <a:tabLst>
                <a:tab pos="355600" algn="l"/>
              </a:tabLst>
            </a:pPr>
            <a:r>
              <a:rPr sz="2200" dirty="0">
                <a:latin typeface="Verdana"/>
                <a:cs typeface="Verdana"/>
              </a:rPr>
              <a:t>1917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Europa: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ufficiale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addetto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propaganda </a:t>
            </a:r>
            <a:r>
              <a:rPr sz="2200" dirty="0">
                <a:latin typeface="Verdana"/>
                <a:cs typeface="Verdana"/>
              </a:rPr>
              <a:t>dietro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linee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nemiche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0603" rIns="0" bIns="0" rtlCol="0">
            <a:spAutoFit/>
          </a:bodyPr>
          <a:lstStyle/>
          <a:p>
            <a:pPr marL="12801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 MT"/>
                <a:cs typeface="Arial MT"/>
              </a:rPr>
              <a:t>Arthur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Page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(1883-</a:t>
            </a:r>
            <a:r>
              <a:rPr sz="3200" dirty="0">
                <a:latin typeface="Arial MT"/>
                <a:cs typeface="Arial MT"/>
              </a:rPr>
              <a:t>1960)</a:t>
            </a:r>
            <a:r>
              <a:rPr sz="3200" spc="-1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2/3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5628"/>
            <a:ext cx="8072120" cy="483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>
              <a:lnSpc>
                <a:spcPct val="1250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  <a:tab pos="1211580" algn="l"/>
                <a:tab pos="2167890" algn="l"/>
                <a:tab pos="3494404" algn="l"/>
                <a:tab pos="4820285" algn="l"/>
                <a:tab pos="5190490" algn="l"/>
                <a:tab pos="6139180" algn="l"/>
                <a:tab pos="6576059" algn="l"/>
                <a:tab pos="7678420" algn="l"/>
              </a:tabLst>
            </a:pPr>
            <a:r>
              <a:rPr sz="2000" spc="-20" dirty="0">
                <a:latin typeface="Verdana"/>
                <a:cs typeface="Verdana"/>
              </a:rPr>
              <a:t>1927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AT&amp;T: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strategie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aziendali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–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azioni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ascolto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del </a:t>
            </a:r>
            <a:r>
              <a:rPr sz="2000" spc="-10" dirty="0">
                <a:latin typeface="Verdana"/>
                <a:cs typeface="Verdana"/>
              </a:rPr>
              <a:t>pubblico:</a:t>
            </a:r>
            <a:endParaRPr sz="2000">
              <a:latin typeface="Verdana"/>
              <a:cs typeface="Verdana"/>
            </a:endParaRPr>
          </a:p>
          <a:p>
            <a:pPr marL="755650" marR="5715" indent="-285750">
              <a:lnSpc>
                <a:spcPct val="125000"/>
              </a:lnSpc>
              <a:spcBef>
                <a:spcPts val="380"/>
              </a:spcBef>
            </a:pPr>
            <a:r>
              <a:rPr sz="2000" dirty="0">
                <a:latin typeface="Verdana"/>
                <a:cs typeface="Verdana"/>
              </a:rPr>
              <a:t>“Le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assai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più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gestione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della </a:t>
            </a:r>
            <a:r>
              <a:rPr sz="2000" dirty="0">
                <a:latin typeface="Verdana"/>
                <a:cs typeface="Verdana"/>
              </a:rPr>
              <a:t>stampa,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modo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essere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dell’organizzazione”</a:t>
            </a:r>
            <a:endParaRPr sz="2000">
              <a:latin typeface="Verdana"/>
              <a:cs typeface="Verdana"/>
            </a:endParaRPr>
          </a:p>
          <a:p>
            <a:pPr marL="755650" marR="5715" indent="-285750">
              <a:lnSpc>
                <a:spcPct val="125000"/>
              </a:lnSpc>
              <a:spcBef>
                <a:spcPts val="505"/>
              </a:spcBef>
              <a:tabLst>
                <a:tab pos="1313180" algn="l"/>
                <a:tab pos="2429510" algn="l"/>
                <a:tab pos="3295015" algn="l"/>
                <a:tab pos="3879850" algn="l"/>
                <a:tab pos="4157979" algn="l"/>
                <a:tab pos="5530215" algn="l"/>
                <a:tab pos="6047740" algn="l"/>
                <a:tab pos="7248525" algn="l"/>
                <a:tab pos="7537450" algn="l"/>
              </a:tabLst>
            </a:pPr>
            <a:r>
              <a:rPr sz="2000" spc="-10" dirty="0">
                <a:latin typeface="Verdana"/>
                <a:cs typeface="Verdana"/>
              </a:rPr>
              <a:t>“Ogni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azienda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nasce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con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il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permesso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pubblico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vive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consenso”</a:t>
            </a:r>
            <a:endParaRPr sz="2000">
              <a:latin typeface="Verdana"/>
              <a:cs typeface="Verdana"/>
            </a:endParaRPr>
          </a:p>
          <a:p>
            <a:pPr marL="469900">
              <a:lnSpc>
                <a:spcPct val="100000"/>
              </a:lnSpc>
              <a:spcBef>
                <a:spcPts val="1105"/>
              </a:spcBef>
            </a:pPr>
            <a:r>
              <a:rPr sz="2000" dirty="0">
                <a:latin typeface="Verdana"/>
                <a:cs typeface="Verdana"/>
              </a:rPr>
              <a:t>Sondaggi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periodici,</a:t>
            </a:r>
            <a:endParaRPr sz="20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25000"/>
              </a:lnSpc>
              <a:spcBef>
                <a:spcPts val="505"/>
              </a:spcBef>
              <a:buFont typeface="Symbol"/>
              <a:buChar char=""/>
              <a:tabLst>
                <a:tab pos="355600" algn="l"/>
              </a:tabLst>
            </a:pPr>
            <a:r>
              <a:rPr sz="2000" dirty="0">
                <a:latin typeface="Verdana"/>
                <a:cs typeface="Verdana"/>
              </a:rPr>
              <a:t>1939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afferma: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“Le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-1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non</a:t>
            </a:r>
            <a:r>
              <a:rPr sz="2000" spc="-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-10" dirty="0">
                <a:latin typeface="Verdana"/>
                <a:cs typeface="Verdana"/>
              </a:rPr>
              <a:t>  l’ufficio </a:t>
            </a:r>
            <a:r>
              <a:rPr sz="2000" dirty="0">
                <a:latin typeface="Verdana"/>
                <a:cs typeface="Verdana"/>
              </a:rPr>
              <a:t>stampa,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neppure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riguardano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soltanto</a:t>
            </a:r>
            <a:r>
              <a:rPr sz="2000" spc="3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3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management,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quello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tutti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azienda,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vertice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fino</a:t>
            </a:r>
            <a:r>
              <a:rPr sz="2000" spc="3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all’ultimo </a:t>
            </a:r>
            <a:r>
              <a:rPr sz="2000" dirty="0">
                <a:latin typeface="Verdana"/>
                <a:cs typeface="Verdana"/>
              </a:rPr>
              <a:t>collaboratore,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dicono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fanno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quando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sono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contatto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il </a:t>
            </a:r>
            <a:r>
              <a:rPr sz="2000" spc="-10" dirty="0">
                <a:latin typeface="Verdana"/>
                <a:cs typeface="Verdana"/>
              </a:rPr>
              <a:t>pubblico”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84772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Arthur</a:t>
            </a:r>
            <a:r>
              <a:rPr sz="3200" spc="-7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Page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(1883-</a:t>
            </a:r>
            <a:r>
              <a:rPr sz="3200" dirty="0">
                <a:latin typeface="Verdana"/>
                <a:cs typeface="Verdana"/>
              </a:rPr>
              <a:t>1960)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3/3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8731"/>
            <a:ext cx="8074025" cy="41040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533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  <a:tab pos="956944" algn="l"/>
                <a:tab pos="1932939" algn="l"/>
                <a:tab pos="3138170" algn="l"/>
                <a:tab pos="4817745" algn="l"/>
                <a:tab pos="7051040" algn="l"/>
              </a:tabLst>
            </a:pPr>
            <a:r>
              <a:rPr sz="2400" spc="-25" dirty="0">
                <a:latin typeface="Verdana"/>
                <a:cs typeface="Verdana"/>
              </a:rPr>
              <a:t>II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GM: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dirige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comitato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informazioni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truppe esercito-marina</a:t>
            </a:r>
            <a:endParaRPr sz="2400">
              <a:latin typeface="Verdana"/>
              <a:cs typeface="Verdana"/>
            </a:endParaRPr>
          </a:p>
          <a:p>
            <a:pPr marL="355600" marR="5715" indent="-342900">
              <a:lnSpc>
                <a:spcPct val="149200"/>
              </a:lnSpc>
              <a:spcBef>
                <a:spcPts val="600"/>
              </a:spcBef>
              <a:buFont typeface="Symbol"/>
              <a:buChar char=""/>
              <a:tabLst>
                <a:tab pos="355600" algn="l"/>
                <a:tab pos="1996439" algn="l"/>
                <a:tab pos="4104004" algn="l"/>
                <a:tab pos="5337175" algn="l"/>
                <a:tab pos="6446520" algn="l"/>
              </a:tabLst>
            </a:pPr>
            <a:r>
              <a:rPr sz="2400" spc="-10" dirty="0">
                <a:latin typeface="Verdana"/>
                <a:cs typeface="Verdana"/>
              </a:rPr>
              <a:t>Progetto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Manhattan: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scrive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testo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presidente Truman</a:t>
            </a:r>
            <a:endParaRPr sz="2400">
              <a:latin typeface="Verdana"/>
              <a:cs typeface="Verdana"/>
            </a:endParaRPr>
          </a:p>
          <a:p>
            <a:pPr marL="355600" marR="5080" indent="-342900">
              <a:lnSpc>
                <a:spcPct val="149200"/>
              </a:lnSpc>
              <a:spcBef>
                <a:spcPts val="600"/>
              </a:spcBef>
              <a:buFont typeface="Symbol"/>
              <a:buChar char="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1949</a:t>
            </a:r>
            <a:r>
              <a:rPr sz="2400" spc="3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Piano</a:t>
            </a:r>
            <a:r>
              <a:rPr sz="2400" spc="3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Marshall</a:t>
            </a:r>
            <a:r>
              <a:rPr sz="2400" spc="3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(1947):</a:t>
            </a:r>
            <a:r>
              <a:rPr sz="2400" spc="3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Comitato</a:t>
            </a:r>
            <a:r>
              <a:rPr sz="2400" spc="37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nazionale </a:t>
            </a:r>
            <a:r>
              <a:rPr sz="2400" dirty="0">
                <a:latin typeface="Verdana"/>
                <a:cs typeface="Verdana"/>
              </a:rPr>
              <a:t>Europa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libera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Verdana"/>
                <a:cs typeface="Verdana"/>
              </a:rPr>
              <a:t>Radio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Europa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libera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</a:pPr>
            <a:r>
              <a:rPr sz="3525" baseline="1182" dirty="0">
                <a:latin typeface="Wingdings"/>
                <a:cs typeface="Wingdings"/>
              </a:rPr>
              <a:t></a:t>
            </a:r>
            <a:r>
              <a:rPr sz="3525" spc="397" baseline="1182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Verdana"/>
                <a:cs typeface="Verdana"/>
              </a:rPr>
              <a:t>Two-</a:t>
            </a:r>
            <a:r>
              <a:rPr sz="2400" b="1" dirty="0">
                <a:latin typeface="Verdana"/>
                <a:cs typeface="Verdana"/>
              </a:rPr>
              <a:t>way</a:t>
            </a:r>
            <a:r>
              <a:rPr sz="2400" b="1" spc="25" dirty="0">
                <a:latin typeface="Verdana"/>
                <a:cs typeface="Verdana"/>
              </a:rPr>
              <a:t> </a:t>
            </a:r>
            <a:r>
              <a:rPr sz="2400" b="1" spc="-10" dirty="0">
                <a:latin typeface="Verdana"/>
                <a:cs typeface="Verdana"/>
              </a:rPr>
              <a:t>asymmetric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00" dirty="0">
                <a:latin typeface="Verdana"/>
                <a:cs typeface="Verdana"/>
              </a:rPr>
              <a:t> </a:t>
            </a:r>
            <a:r>
              <a:rPr sz="3200" spc="-20" dirty="0">
                <a:latin typeface="Verdana"/>
                <a:cs typeface="Verdana"/>
              </a:rPr>
              <a:t>(1891-</a:t>
            </a:r>
            <a:r>
              <a:rPr sz="3200" dirty="0">
                <a:latin typeface="Verdana"/>
                <a:cs typeface="Verdana"/>
              </a:rPr>
              <a:t>1995)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1/5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79912" y="4509119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016926" y="4686300"/>
            <a:ext cx="7042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</a:t>
            </a:r>
            <a:r>
              <a:rPr sz="3200" spc="-25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63781" y="342900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66764" y="3607308"/>
            <a:ext cx="11055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58519" algn="l"/>
              </a:tabLst>
            </a:pPr>
            <a:r>
              <a:rPr sz="3200" spc="-20" dirty="0">
                <a:latin typeface="Verdana"/>
                <a:cs typeface="Verdana"/>
              </a:rPr>
              <a:t>A</a:t>
            </a:r>
            <a:r>
              <a:rPr sz="1800" spc="-20" dirty="0">
                <a:latin typeface="Verdana"/>
                <a:cs typeface="Verdana"/>
              </a:rPr>
              <a:t>nna</a:t>
            </a:r>
            <a:r>
              <a:rPr sz="1800" dirty="0">
                <a:latin typeface="Verdana"/>
                <a:cs typeface="Verdana"/>
              </a:rPr>
              <a:t>	</a:t>
            </a:r>
            <a:r>
              <a:rPr sz="3200" spc="-50" dirty="0">
                <a:latin typeface="Verdana"/>
                <a:cs typeface="Verdana"/>
              </a:rPr>
              <a:t>F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9791" y="342900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22548" y="3607308"/>
            <a:ext cx="9264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Eli</a:t>
            </a:r>
            <a:r>
              <a:rPr sz="3200" spc="-10" dirty="0">
                <a:latin typeface="Verdana"/>
                <a:cs typeface="Verdana"/>
              </a:rPr>
              <a:t> </a:t>
            </a:r>
            <a:r>
              <a:rPr sz="3200" spc="-5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30752" y="3874101"/>
            <a:ext cx="1274445" cy="853440"/>
            <a:chOff x="3730752" y="3874101"/>
            <a:chExt cx="1274445" cy="8534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30752" y="4261103"/>
              <a:ext cx="420624" cy="4236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0932" y="4284115"/>
              <a:ext cx="225045" cy="2250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32960" y="4264151"/>
              <a:ext cx="371856" cy="4632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139882" y="3874109"/>
              <a:ext cx="822325" cy="678815"/>
            </a:xfrm>
            <a:custGeom>
              <a:avLst/>
              <a:gdLst/>
              <a:ahLst/>
              <a:cxnLst/>
              <a:rect l="l" t="t" r="r" b="b"/>
              <a:pathLst>
                <a:path w="822325" h="678814">
                  <a:moveTo>
                    <a:pt x="432168" y="58953"/>
                  </a:moveTo>
                  <a:lnTo>
                    <a:pt x="410400" y="46253"/>
                  </a:lnTo>
                  <a:lnTo>
                    <a:pt x="331101" y="0"/>
                  </a:lnTo>
                  <a:lnTo>
                    <a:pt x="323329" y="2044"/>
                  </a:lnTo>
                  <a:lnTo>
                    <a:pt x="316255" y="14160"/>
                  </a:lnTo>
                  <a:lnTo>
                    <a:pt x="318312" y="21932"/>
                  </a:lnTo>
                  <a:lnTo>
                    <a:pt x="359994" y="46253"/>
                  </a:lnTo>
                  <a:lnTo>
                    <a:pt x="72186" y="46253"/>
                  </a:lnTo>
                  <a:lnTo>
                    <a:pt x="113868" y="21932"/>
                  </a:lnTo>
                  <a:lnTo>
                    <a:pt x="115912" y="14160"/>
                  </a:lnTo>
                  <a:lnTo>
                    <a:pt x="108851" y="2044"/>
                  </a:lnTo>
                  <a:lnTo>
                    <a:pt x="101066" y="0"/>
                  </a:lnTo>
                  <a:lnTo>
                    <a:pt x="50419" y="29552"/>
                  </a:lnTo>
                  <a:lnTo>
                    <a:pt x="50419" y="58953"/>
                  </a:lnTo>
                  <a:lnTo>
                    <a:pt x="31610" y="69926"/>
                  </a:lnTo>
                  <a:lnTo>
                    <a:pt x="50406" y="58953"/>
                  </a:lnTo>
                  <a:lnTo>
                    <a:pt x="50419" y="29552"/>
                  </a:lnTo>
                  <a:lnTo>
                    <a:pt x="0" y="58953"/>
                  </a:lnTo>
                  <a:lnTo>
                    <a:pt x="101066" y="117906"/>
                  </a:lnTo>
                  <a:lnTo>
                    <a:pt x="108839" y="115862"/>
                  </a:lnTo>
                  <a:lnTo>
                    <a:pt x="115912" y="103746"/>
                  </a:lnTo>
                  <a:lnTo>
                    <a:pt x="113868" y="95961"/>
                  </a:lnTo>
                  <a:lnTo>
                    <a:pt x="72186" y="71653"/>
                  </a:lnTo>
                  <a:lnTo>
                    <a:pt x="359981" y="71653"/>
                  </a:lnTo>
                  <a:lnTo>
                    <a:pt x="318312" y="95961"/>
                  </a:lnTo>
                  <a:lnTo>
                    <a:pt x="316255" y="103746"/>
                  </a:lnTo>
                  <a:lnTo>
                    <a:pt x="323329" y="115862"/>
                  </a:lnTo>
                  <a:lnTo>
                    <a:pt x="331101" y="117906"/>
                  </a:lnTo>
                  <a:lnTo>
                    <a:pt x="410400" y="71653"/>
                  </a:lnTo>
                  <a:lnTo>
                    <a:pt x="432168" y="58953"/>
                  </a:lnTo>
                  <a:close/>
                </a:path>
                <a:path w="822325" h="678814">
                  <a:moveTo>
                    <a:pt x="822147" y="425767"/>
                  </a:moveTo>
                  <a:lnTo>
                    <a:pt x="800658" y="412216"/>
                  </a:lnTo>
                  <a:lnTo>
                    <a:pt x="675830" y="610362"/>
                  </a:lnTo>
                  <a:lnTo>
                    <a:pt x="677481" y="562127"/>
                  </a:lnTo>
                  <a:lnTo>
                    <a:pt x="671995" y="556260"/>
                  </a:lnTo>
                  <a:lnTo>
                    <a:pt x="657974" y="555777"/>
                  </a:lnTo>
                  <a:lnTo>
                    <a:pt x="652094" y="561263"/>
                  </a:lnTo>
                  <a:lnTo>
                    <a:pt x="648106" y="678192"/>
                  </a:lnTo>
                  <a:lnTo>
                    <a:pt x="676021" y="663638"/>
                  </a:lnTo>
                  <a:lnTo>
                    <a:pt x="751852" y="624116"/>
                  </a:lnTo>
                  <a:lnTo>
                    <a:pt x="754265" y="616445"/>
                  </a:lnTo>
                  <a:lnTo>
                    <a:pt x="747788" y="603999"/>
                  </a:lnTo>
                  <a:lnTo>
                    <a:pt x="740117" y="601586"/>
                  </a:lnTo>
                  <a:lnTo>
                    <a:pt x="697318" y="623900"/>
                  </a:lnTo>
                  <a:lnTo>
                    <a:pt x="822147" y="4257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4788024" y="198884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46035" y="2199132"/>
            <a:ext cx="68008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S </a:t>
            </a:r>
            <a:r>
              <a:rPr sz="3200" spc="-50" dirty="0">
                <a:latin typeface="Verdana"/>
                <a:cs typeface="Verdana"/>
              </a:rPr>
              <a:t>F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99791" y="1988840"/>
            <a:ext cx="1224280" cy="936625"/>
          </a:xfrm>
          <a:custGeom>
            <a:avLst/>
            <a:gdLst/>
            <a:ahLst/>
            <a:cxnLst/>
            <a:rect l="l" t="t" r="r" b="b"/>
            <a:pathLst>
              <a:path w="1224279" h="936625">
                <a:moveTo>
                  <a:pt x="0" y="468052"/>
                </a:moveTo>
                <a:lnTo>
                  <a:pt x="2246" y="427666"/>
                </a:lnTo>
                <a:lnTo>
                  <a:pt x="8864" y="388235"/>
                </a:lnTo>
                <a:lnTo>
                  <a:pt x="19668" y="349898"/>
                </a:lnTo>
                <a:lnTo>
                  <a:pt x="34476" y="312796"/>
                </a:lnTo>
                <a:lnTo>
                  <a:pt x="53104" y="277070"/>
                </a:lnTo>
                <a:lnTo>
                  <a:pt x="75367" y="242859"/>
                </a:lnTo>
                <a:lnTo>
                  <a:pt x="101083" y="210305"/>
                </a:lnTo>
                <a:lnTo>
                  <a:pt x="130067" y="179548"/>
                </a:lnTo>
                <a:lnTo>
                  <a:pt x="162136" y="150728"/>
                </a:lnTo>
                <a:lnTo>
                  <a:pt x="197106" y="123986"/>
                </a:lnTo>
                <a:lnTo>
                  <a:pt x="234793" y="99463"/>
                </a:lnTo>
                <a:lnTo>
                  <a:pt x="275014" y="77299"/>
                </a:lnTo>
                <a:lnTo>
                  <a:pt x="317585" y="57634"/>
                </a:lnTo>
                <a:lnTo>
                  <a:pt x="362322" y="40609"/>
                </a:lnTo>
                <a:lnTo>
                  <a:pt x="409041" y="26364"/>
                </a:lnTo>
                <a:lnTo>
                  <a:pt x="457559" y="15040"/>
                </a:lnTo>
                <a:lnTo>
                  <a:pt x="507692" y="6778"/>
                </a:lnTo>
                <a:lnTo>
                  <a:pt x="559256" y="1718"/>
                </a:lnTo>
                <a:lnTo>
                  <a:pt x="612068" y="0"/>
                </a:lnTo>
                <a:lnTo>
                  <a:pt x="664879" y="1718"/>
                </a:lnTo>
                <a:lnTo>
                  <a:pt x="716443" y="6778"/>
                </a:lnTo>
                <a:lnTo>
                  <a:pt x="766576" y="15040"/>
                </a:lnTo>
                <a:lnTo>
                  <a:pt x="815094" y="26364"/>
                </a:lnTo>
                <a:lnTo>
                  <a:pt x="861813" y="40609"/>
                </a:lnTo>
                <a:lnTo>
                  <a:pt x="906550" y="57634"/>
                </a:lnTo>
                <a:lnTo>
                  <a:pt x="949121" y="77299"/>
                </a:lnTo>
                <a:lnTo>
                  <a:pt x="989342" y="99463"/>
                </a:lnTo>
                <a:lnTo>
                  <a:pt x="1027029" y="123986"/>
                </a:lnTo>
                <a:lnTo>
                  <a:pt x="1061999" y="150728"/>
                </a:lnTo>
                <a:lnTo>
                  <a:pt x="1094068" y="179548"/>
                </a:lnTo>
                <a:lnTo>
                  <a:pt x="1123052" y="210305"/>
                </a:lnTo>
                <a:lnTo>
                  <a:pt x="1148768" y="242859"/>
                </a:lnTo>
                <a:lnTo>
                  <a:pt x="1171031" y="277070"/>
                </a:lnTo>
                <a:lnTo>
                  <a:pt x="1189659" y="312796"/>
                </a:lnTo>
                <a:lnTo>
                  <a:pt x="1204467" y="349898"/>
                </a:lnTo>
                <a:lnTo>
                  <a:pt x="1215271" y="388235"/>
                </a:lnTo>
                <a:lnTo>
                  <a:pt x="1221889" y="427666"/>
                </a:lnTo>
                <a:lnTo>
                  <a:pt x="1224136" y="468052"/>
                </a:lnTo>
                <a:lnTo>
                  <a:pt x="1221889" y="508437"/>
                </a:lnTo>
                <a:lnTo>
                  <a:pt x="1215271" y="547868"/>
                </a:lnTo>
                <a:lnTo>
                  <a:pt x="1204467" y="586205"/>
                </a:lnTo>
                <a:lnTo>
                  <a:pt x="1189659" y="623307"/>
                </a:lnTo>
                <a:lnTo>
                  <a:pt x="1171031" y="659033"/>
                </a:lnTo>
                <a:lnTo>
                  <a:pt x="1148768" y="693244"/>
                </a:lnTo>
                <a:lnTo>
                  <a:pt x="1123052" y="725798"/>
                </a:lnTo>
                <a:lnTo>
                  <a:pt x="1094068" y="756555"/>
                </a:lnTo>
                <a:lnTo>
                  <a:pt x="1061999" y="785375"/>
                </a:lnTo>
                <a:lnTo>
                  <a:pt x="1027029" y="812117"/>
                </a:lnTo>
                <a:lnTo>
                  <a:pt x="989342" y="836640"/>
                </a:lnTo>
                <a:lnTo>
                  <a:pt x="949121" y="858804"/>
                </a:lnTo>
                <a:lnTo>
                  <a:pt x="906550" y="878469"/>
                </a:lnTo>
                <a:lnTo>
                  <a:pt x="861813" y="895494"/>
                </a:lnTo>
                <a:lnTo>
                  <a:pt x="815094" y="909739"/>
                </a:lnTo>
                <a:lnTo>
                  <a:pt x="766576" y="921063"/>
                </a:lnTo>
                <a:lnTo>
                  <a:pt x="716443" y="929325"/>
                </a:lnTo>
                <a:lnTo>
                  <a:pt x="664879" y="934385"/>
                </a:lnTo>
                <a:lnTo>
                  <a:pt x="612068" y="936104"/>
                </a:lnTo>
                <a:lnTo>
                  <a:pt x="559256" y="934385"/>
                </a:lnTo>
                <a:lnTo>
                  <a:pt x="507692" y="929325"/>
                </a:lnTo>
                <a:lnTo>
                  <a:pt x="457559" y="921063"/>
                </a:lnTo>
                <a:lnTo>
                  <a:pt x="409041" y="909739"/>
                </a:lnTo>
                <a:lnTo>
                  <a:pt x="362322" y="895494"/>
                </a:lnTo>
                <a:lnTo>
                  <a:pt x="317585" y="878469"/>
                </a:lnTo>
                <a:lnTo>
                  <a:pt x="275014" y="858804"/>
                </a:lnTo>
                <a:lnTo>
                  <a:pt x="234793" y="836640"/>
                </a:lnTo>
                <a:lnTo>
                  <a:pt x="197106" y="812117"/>
                </a:lnTo>
                <a:lnTo>
                  <a:pt x="162136" y="785375"/>
                </a:lnTo>
                <a:lnTo>
                  <a:pt x="130067" y="756555"/>
                </a:lnTo>
                <a:lnTo>
                  <a:pt x="101083" y="725798"/>
                </a:lnTo>
                <a:lnTo>
                  <a:pt x="75367" y="693244"/>
                </a:lnTo>
                <a:lnTo>
                  <a:pt x="53104" y="659033"/>
                </a:lnTo>
                <a:lnTo>
                  <a:pt x="34476" y="623307"/>
                </a:lnTo>
                <a:lnTo>
                  <a:pt x="19668" y="586205"/>
                </a:lnTo>
                <a:lnTo>
                  <a:pt x="8864" y="547868"/>
                </a:lnTo>
                <a:lnTo>
                  <a:pt x="2246" y="508437"/>
                </a:lnTo>
                <a:lnTo>
                  <a:pt x="0" y="468052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39894" y="2433942"/>
            <a:ext cx="432434" cy="118110"/>
          </a:xfrm>
          <a:custGeom>
            <a:avLst/>
            <a:gdLst/>
            <a:ahLst/>
            <a:cxnLst/>
            <a:rect l="l" t="t" r="r" b="b"/>
            <a:pathLst>
              <a:path w="432435" h="118110">
                <a:moveTo>
                  <a:pt x="101063" y="0"/>
                </a:moveTo>
                <a:lnTo>
                  <a:pt x="0" y="58954"/>
                </a:lnTo>
                <a:lnTo>
                  <a:pt x="101061" y="117908"/>
                </a:lnTo>
                <a:lnTo>
                  <a:pt x="108838" y="115862"/>
                </a:lnTo>
                <a:lnTo>
                  <a:pt x="115906" y="103745"/>
                </a:lnTo>
                <a:lnTo>
                  <a:pt x="113861" y="95968"/>
                </a:lnTo>
                <a:lnTo>
                  <a:pt x="72181" y="71654"/>
                </a:lnTo>
                <a:lnTo>
                  <a:pt x="25203" y="71654"/>
                </a:lnTo>
                <a:lnTo>
                  <a:pt x="25203" y="46254"/>
                </a:lnTo>
                <a:lnTo>
                  <a:pt x="72177" y="46254"/>
                </a:lnTo>
                <a:lnTo>
                  <a:pt x="113858" y="21940"/>
                </a:lnTo>
                <a:lnTo>
                  <a:pt x="115906" y="14164"/>
                </a:lnTo>
                <a:lnTo>
                  <a:pt x="108840" y="2047"/>
                </a:lnTo>
                <a:lnTo>
                  <a:pt x="101063" y="0"/>
                </a:lnTo>
                <a:close/>
              </a:path>
              <a:path w="432435" h="118110">
                <a:moveTo>
                  <a:pt x="381753" y="58954"/>
                </a:moveTo>
                <a:lnTo>
                  <a:pt x="318301" y="95968"/>
                </a:lnTo>
                <a:lnTo>
                  <a:pt x="316254" y="103745"/>
                </a:lnTo>
                <a:lnTo>
                  <a:pt x="323323" y="115862"/>
                </a:lnTo>
                <a:lnTo>
                  <a:pt x="331099" y="117908"/>
                </a:lnTo>
                <a:lnTo>
                  <a:pt x="410391" y="71654"/>
                </a:lnTo>
                <a:lnTo>
                  <a:pt x="406959" y="71654"/>
                </a:lnTo>
                <a:lnTo>
                  <a:pt x="406959" y="69924"/>
                </a:lnTo>
                <a:lnTo>
                  <a:pt x="400559" y="69924"/>
                </a:lnTo>
                <a:lnTo>
                  <a:pt x="381753" y="58954"/>
                </a:lnTo>
                <a:close/>
              </a:path>
              <a:path w="432435" h="118110">
                <a:moveTo>
                  <a:pt x="72177" y="46254"/>
                </a:moveTo>
                <a:lnTo>
                  <a:pt x="25203" y="46254"/>
                </a:lnTo>
                <a:lnTo>
                  <a:pt x="25203" y="71654"/>
                </a:lnTo>
                <a:lnTo>
                  <a:pt x="72181" y="71654"/>
                </a:lnTo>
                <a:lnTo>
                  <a:pt x="69216" y="69924"/>
                </a:lnTo>
                <a:lnTo>
                  <a:pt x="31601" y="69924"/>
                </a:lnTo>
                <a:lnTo>
                  <a:pt x="31601" y="47984"/>
                </a:lnTo>
                <a:lnTo>
                  <a:pt x="69211" y="47984"/>
                </a:lnTo>
                <a:lnTo>
                  <a:pt x="72177" y="46254"/>
                </a:lnTo>
                <a:close/>
              </a:path>
              <a:path w="432435" h="118110">
                <a:moveTo>
                  <a:pt x="359982" y="46254"/>
                </a:moveTo>
                <a:lnTo>
                  <a:pt x="72177" y="46254"/>
                </a:lnTo>
                <a:lnTo>
                  <a:pt x="50410" y="58954"/>
                </a:lnTo>
                <a:lnTo>
                  <a:pt x="72181" y="71654"/>
                </a:lnTo>
                <a:lnTo>
                  <a:pt x="359982" y="71654"/>
                </a:lnTo>
                <a:lnTo>
                  <a:pt x="381753" y="58954"/>
                </a:lnTo>
                <a:lnTo>
                  <a:pt x="359982" y="46254"/>
                </a:lnTo>
                <a:close/>
              </a:path>
              <a:path w="432435" h="118110">
                <a:moveTo>
                  <a:pt x="410392" y="46254"/>
                </a:moveTo>
                <a:lnTo>
                  <a:pt x="406959" y="46254"/>
                </a:lnTo>
                <a:lnTo>
                  <a:pt x="406959" y="71654"/>
                </a:lnTo>
                <a:lnTo>
                  <a:pt x="410391" y="71654"/>
                </a:lnTo>
                <a:lnTo>
                  <a:pt x="432163" y="58954"/>
                </a:lnTo>
                <a:lnTo>
                  <a:pt x="410392" y="46254"/>
                </a:lnTo>
                <a:close/>
              </a:path>
              <a:path w="432435" h="118110">
                <a:moveTo>
                  <a:pt x="31603" y="47984"/>
                </a:moveTo>
                <a:lnTo>
                  <a:pt x="31601" y="69924"/>
                </a:lnTo>
                <a:lnTo>
                  <a:pt x="50405" y="58954"/>
                </a:lnTo>
                <a:lnTo>
                  <a:pt x="31603" y="47984"/>
                </a:lnTo>
                <a:close/>
              </a:path>
              <a:path w="432435" h="118110">
                <a:moveTo>
                  <a:pt x="50410" y="58954"/>
                </a:moveTo>
                <a:lnTo>
                  <a:pt x="31599" y="69924"/>
                </a:lnTo>
                <a:lnTo>
                  <a:pt x="69216" y="69924"/>
                </a:lnTo>
                <a:lnTo>
                  <a:pt x="50410" y="58954"/>
                </a:lnTo>
                <a:close/>
              </a:path>
              <a:path w="432435" h="118110">
                <a:moveTo>
                  <a:pt x="400559" y="47984"/>
                </a:moveTo>
                <a:lnTo>
                  <a:pt x="381753" y="58954"/>
                </a:lnTo>
                <a:lnTo>
                  <a:pt x="400559" y="69924"/>
                </a:lnTo>
                <a:lnTo>
                  <a:pt x="400559" y="47984"/>
                </a:lnTo>
                <a:close/>
              </a:path>
              <a:path w="432435" h="118110">
                <a:moveTo>
                  <a:pt x="406959" y="47984"/>
                </a:moveTo>
                <a:lnTo>
                  <a:pt x="400559" y="47984"/>
                </a:lnTo>
                <a:lnTo>
                  <a:pt x="400559" y="69924"/>
                </a:lnTo>
                <a:lnTo>
                  <a:pt x="406959" y="69924"/>
                </a:lnTo>
                <a:lnTo>
                  <a:pt x="406959" y="47984"/>
                </a:lnTo>
                <a:close/>
              </a:path>
              <a:path w="432435" h="118110">
                <a:moveTo>
                  <a:pt x="69211" y="47984"/>
                </a:moveTo>
                <a:lnTo>
                  <a:pt x="31603" y="47984"/>
                </a:lnTo>
                <a:lnTo>
                  <a:pt x="50410" y="58954"/>
                </a:lnTo>
                <a:lnTo>
                  <a:pt x="69211" y="47984"/>
                </a:lnTo>
                <a:close/>
              </a:path>
              <a:path w="432435" h="118110">
                <a:moveTo>
                  <a:pt x="331099" y="0"/>
                </a:moveTo>
                <a:lnTo>
                  <a:pt x="323323" y="2047"/>
                </a:lnTo>
                <a:lnTo>
                  <a:pt x="316254" y="14164"/>
                </a:lnTo>
                <a:lnTo>
                  <a:pt x="318301" y="21940"/>
                </a:lnTo>
                <a:lnTo>
                  <a:pt x="381753" y="58954"/>
                </a:lnTo>
                <a:lnTo>
                  <a:pt x="400559" y="47984"/>
                </a:lnTo>
                <a:lnTo>
                  <a:pt x="406959" y="47984"/>
                </a:lnTo>
                <a:lnTo>
                  <a:pt x="406959" y="46254"/>
                </a:lnTo>
                <a:lnTo>
                  <a:pt x="410392" y="46254"/>
                </a:lnTo>
                <a:lnTo>
                  <a:pt x="331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75855" y="299695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1" y="36004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36096" y="2996952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0"/>
                </a:moveTo>
                <a:lnTo>
                  <a:pt x="1" y="36004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78531" y="2165604"/>
            <a:ext cx="11423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M</a:t>
            </a:r>
            <a:r>
              <a:rPr sz="1200" dirty="0">
                <a:latin typeface="Verdana"/>
                <a:cs typeface="Verdana"/>
              </a:rPr>
              <a:t>artha</a:t>
            </a:r>
            <a:r>
              <a:rPr sz="1200" spc="225" dirty="0">
                <a:latin typeface="Verdana"/>
                <a:cs typeface="Verdana"/>
              </a:rPr>
              <a:t> </a:t>
            </a:r>
            <a:r>
              <a:rPr sz="3200" spc="-60" dirty="0">
                <a:latin typeface="Verdana"/>
                <a:cs typeface="Verdana"/>
              </a:rPr>
              <a:t>B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732183" y="2649966"/>
            <a:ext cx="432434" cy="118110"/>
          </a:xfrm>
          <a:custGeom>
            <a:avLst/>
            <a:gdLst/>
            <a:ahLst/>
            <a:cxnLst/>
            <a:rect l="l" t="t" r="r" b="b"/>
            <a:pathLst>
              <a:path w="432434" h="118110">
                <a:moveTo>
                  <a:pt x="101066" y="0"/>
                </a:moveTo>
                <a:lnTo>
                  <a:pt x="0" y="58954"/>
                </a:lnTo>
                <a:lnTo>
                  <a:pt x="101061" y="117908"/>
                </a:lnTo>
                <a:lnTo>
                  <a:pt x="108833" y="115862"/>
                </a:lnTo>
                <a:lnTo>
                  <a:pt x="115906" y="103745"/>
                </a:lnTo>
                <a:lnTo>
                  <a:pt x="113860" y="95967"/>
                </a:lnTo>
                <a:lnTo>
                  <a:pt x="72181" y="71654"/>
                </a:lnTo>
                <a:lnTo>
                  <a:pt x="25202" y="71654"/>
                </a:lnTo>
                <a:lnTo>
                  <a:pt x="25203" y="46254"/>
                </a:lnTo>
                <a:lnTo>
                  <a:pt x="72177" y="46254"/>
                </a:lnTo>
                <a:lnTo>
                  <a:pt x="113860" y="21939"/>
                </a:lnTo>
                <a:lnTo>
                  <a:pt x="115906" y="14163"/>
                </a:lnTo>
                <a:lnTo>
                  <a:pt x="108839" y="2045"/>
                </a:lnTo>
                <a:lnTo>
                  <a:pt x="101066" y="0"/>
                </a:lnTo>
                <a:close/>
              </a:path>
              <a:path w="432434" h="118110">
                <a:moveTo>
                  <a:pt x="381755" y="58954"/>
                </a:moveTo>
                <a:lnTo>
                  <a:pt x="318300" y="95967"/>
                </a:lnTo>
                <a:lnTo>
                  <a:pt x="316254" y="103745"/>
                </a:lnTo>
                <a:lnTo>
                  <a:pt x="323323" y="115862"/>
                </a:lnTo>
                <a:lnTo>
                  <a:pt x="331099" y="117908"/>
                </a:lnTo>
                <a:lnTo>
                  <a:pt x="410391" y="71654"/>
                </a:lnTo>
                <a:lnTo>
                  <a:pt x="406959" y="71654"/>
                </a:lnTo>
                <a:lnTo>
                  <a:pt x="406959" y="69923"/>
                </a:lnTo>
                <a:lnTo>
                  <a:pt x="400559" y="69923"/>
                </a:lnTo>
                <a:lnTo>
                  <a:pt x="381755" y="58954"/>
                </a:lnTo>
                <a:close/>
              </a:path>
              <a:path w="432434" h="118110">
                <a:moveTo>
                  <a:pt x="72177" y="46254"/>
                </a:moveTo>
                <a:lnTo>
                  <a:pt x="25203" y="46254"/>
                </a:lnTo>
                <a:lnTo>
                  <a:pt x="25202" y="71654"/>
                </a:lnTo>
                <a:lnTo>
                  <a:pt x="72181" y="71654"/>
                </a:lnTo>
                <a:lnTo>
                  <a:pt x="69214" y="69923"/>
                </a:lnTo>
                <a:lnTo>
                  <a:pt x="31601" y="69923"/>
                </a:lnTo>
                <a:lnTo>
                  <a:pt x="31601" y="47984"/>
                </a:lnTo>
                <a:lnTo>
                  <a:pt x="69211" y="47984"/>
                </a:lnTo>
                <a:lnTo>
                  <a:pt x="72177" y="46254"/>
                </a:lnTo>
                <a:close/>
              </a:path>
              <a:path w="432434" h="118110">
                <a:moveTo>
                  <a:pt x="359984" y="46254"/>
                </a:moveTo>
                <a:lnTo>
                  <a:pt x="72177" y="46254"/>
                </a:lnTo>
                <a:lnTo>
                  <a:pt x="50410" y="58954"/>
                </a:lnTo>
                <a:lnTo>
                  <a:pt x="72181" y="71654"/>
                </a:lnTo>
                <a:lnTo>
                  <a:pt x="359980" y="71654"/>
                </a:lnTo>
                <a:lnTo>
                  <a:pt x="381752" y="58954"/>
                </a:lnTo>
                <a:lnTo>
                  <a:pt x="359984" y="46254"/>
                </a:lnTo>
                <a:close/>
              </a:path>
              <a:path w="432434" h="118110">
                <a:moveTo>
                  <a:pt x="410392" y="46254"/>
                </a:moveTo>
                <a:lnTo>
                  <a:pt x="406959" y="46254"/>
                </a:lnTo>
                <a:lnTo>
                  <a:pt x="406959" y="71654"/>
                </a:lnTo>
                <a:lnTo>
                  <a:pt x="410391" y="71654"/>
                </a:lnTo>
                <a:lnTo>
                  <a:pt x="432163" y="58954"/>
                </a:lnTo>
                <a:lnTo>
                  <a:pt x="410392" y="46254"/>
                </a:lnTo>
                <a:close/>
              </a:path>
              <a:path w="432434" h="118110">
                <a:moveTo>
                  <a:pt x="31603" y="47984"/>
                </a:moveTo>
                <a:lnTo>
                  <a:pt x="31601" y="69923"/>
                </a:lnTo>
                <a:lnTo>
                  <a:pt x="50405" y="58954"/>
                </a:lnTo>
                <a:lnTo>
                  <a:pt x="31603" y="47984"/>
                </a:lnTo>
                <a:close/>
              </a:path>
              <a:path w="432434" h="118110">
                <a:moveTo>
                  <a:pt x="50410" y="58954"/>
                </a:moveTo>
                <a:lnTo>
                  <a:pt x="31601" y="69923"/>
                </a:lnTo>
                <a:lnTo>
                  <a:pt x="69214" y="69923"/>
                </a:lnTo>
                <a:lnTo>
                  <a:pt x="50410" y="58954"/>
                </a:lnTo>
                <a:close/>
              </a:path>
              <a:path w="432434" h="118110">
                <a:moveTo>
                  <a:pt x="400559" y="47984"/>
                </a:moveTo>
                <a:lnTo>
                  <a:pt x="381755" y="58954"/>
                </a:lnTo>
                <a:lnTo>
                  <a:pt x="400559" y="69923"/>
                </a:lnTo>
                <a:lnTo>
                  <a:pt x="400559" y="47984"/>
                </a:lnTo>
                <a:close/>
              </a:path>
              <a:path w="432434" h="118110">
                <a:moveTo>
                  <a:pt x="406959" y="47984"/>
                </a:moveTo>
                <a:lnTo>
                  <a:pt x="400559" y="47984"/>
                </a:lnTo>
                <a:lnTo>
                  <a:pt x="400559" y="69923"/>
                </a:lnTo>
                <a:lnTo>
                  <a:pt x="406959" y="69923"/>
                </a:lnTo>
                <a:lnTo>
                  <a:pt x="406959" y="47984"/>
                </a:lnTo>
                <a:close/>
              </a:path>
              <a:path w="432434" h="118110">
                <a:moveTo>
                  <a:pt x="69211" y="47984"/>
                </a:moveTo>
                <a:lnTo>
                  <a:pt x="31603" y="47984"/>
                </a:lnTo>
                <a:lnTo>
                  <a:pt x="50410" y="58954"/>
                </a:lnTo>
                <a:lnTo>
                  <a:pt x="69211" y="47984"/>
                </a:lnTo>
                <a:close/>
              </a:path>
              <a:path w="432434" h="118110">
                <a:moveTo>
                  <a:pt x="331099" y="0"/>
                </a:moveTo>
                <a:lnTo>
                  <a:pt x="323323" y="2045"/>
                </a:lnTo>
                <a:lnTo>
                  <a:pt x="316254" y="14163"/>
                </a:lnTo>
                <a:lnTo>
                  <a:pt x="318301" y="21939"/>
                </a:lnTo>
                <a:lnTo>
                  <a:pt x="381755" y="58954"/>
                </a:lnTo>
                <a:lnTo>
                  <a:pt x="400559" y="47984"/>
                </a:lnTo>
                <a:lnTo>
                  <a:pt x="406959" y="47984"/>
                </a:lnTo>
                <a:lnTo>
                  <a:pt x="406959" y="46254"/>
                </a:lnTo>
                <a:lnTo>
                  <a:pt x="410392" y="46254"/>
                </a:lnTo>
                <a:lnTo>
                  <a:pt x="331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75372" y="3284983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>
                <a:moveTo>
                  <a:pt x="360040" y="0"/>
                </a:moveTo>
                <a:lnTo>
                  <a:pt x="0" y="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04247" y="3730086"/>
            <a:ext cx="360680" cy="118110"/>
          </a:xfrm>
          <a:custGeom>
            <a:avLst/>
            <a:gdLst/>
            <a:ahLst/>
            <a:cxnLst/>
            <a:rect l="l" t="t" r="r" b="b"/>
            <a:pathLst>
              <a:path w="360679" h="118110">
                <a:moveTo>
                  <a:pt x="309689" y="58954"/>
                </a:moveTo>
                <a:lnTo>
                  <a:pt x="246236" y="95968"/>
                </a:lnTo>
                <a:lnTo>
                  <a:pt x="244190" y="103745"/>
                </a:lnTo>
                <a:lnTo>
                  <a:pt x="251258" y="115862"/>
                </a:lnTo>
                <a:lnTo>
                  <a:pt x="259034" y="117908"/>
                </a:lnTo>
                <a:lnTo>
                  <a:pt x="338327" y="71654"/>
                </a:lnTo>
                <a:lnTo>
                  <a:pt x="334893" y="71654"/>
                </a:lnTo>
                <a:lnTo>
                  <a:pt x="334893" y="69924"/>
                </a:lnTo>
                <a:lnTo>
                  <a:pt x="328495" y="69924"/>
                </a:lnTo>
                <a:lnTo>
                  <a:pt x="309689" y="58954"/>
                </a:lnTo>
                <a:close/>
              </a:path>
              <a:path w="360679" h="118110">
                <a:moveTo>
                  <a:pt x="287917" y="46254"/>
                </a:moveTo>
                <a:lnTo>
                  <a:pt x="0" y="46254"/>
                </a:lnTo>
                <a:lnTo>
                  <a:pt x="0" y="71654"/>
                </a:lnTo>
                <a:lnTo>
                  <a:pt x="287917" y="71654"/>
                </a:lnTo>
                <a:lnTo>
                  <a:pt x="309689" y="58954"/>
                </a:lnTo>
                <a:lnTo>
                  <a:pt x="287917" y="46254"/>
                </a:lnTo>
                <a:close/>
              </a:path>
              <a:path w="360679" h="118110">
                <a:moveTo>
                  <a:pt x="338328" y="46254"/>
                </a:moveTo>
                <a:lnTo>
                  <a:pt x="334893" y="46254"/>
                </a:lnTo>
                <a:lnTo>
                  <a:pt x="334893" y="71654"/>
                </a:lnTo>
                <a:lnTo>
                  <a:pt x="338327" y="71654"/>
                </a:lnTo>
                <a:lnTo>
                  <a:pt x="360099" y="58954"/>
                </a:lnTo>
                <a:lnTo>
                  <a:pt x="338328" y="46254"/>
                </a:lnTo>
                <a:close/>
              </a:path>
              <a:path w="360679" h="118110">
                <a:moveTo>
                  <a:pt x="328495" y="47984"/>
                </a:moveTo>
                <a:lnTo>
                  <a:pt x="309689" y="58954"/>
                </a:lnTo>
                <a:lnTo>
                  <a:pt x="328495" y="69924"/>
                </a:lnTo>
                <a:lnTo>
                  <a:pt x="328495" y="47984"/>
                </a:lnTo>
                <a:close/>
              </a:path>
              <a:path w="360679" h="118110">
                <a:moveTo>
                  <a:pt x="334893" y="47984"/>
                </a:moveTo>
                <a:lnTo>
                  <a:pt x="328495" y="47984"/>
                </a:lnTo>
                <a:lnTo>
                  <a:pt x="328495" y="69924"/>
                </a:lnTo>
                <a:lnTo>
                  <a:pt x="334893" y="69924"/>
                </a:lnTo>
                <a:lnTo>
                  <a:pt x="334893" y="47984"/>
                </a:lnTo>
                <a:close/>
              </a:path>
              <a:path w="360679" h="118110">
                <a:moveTo>
                  <a:pt x="259035" y="0"/>
                </a:moveTo>
                <a:lnTo>
                  <a:pt x="251258" y="2045"/>
                </a:lnTo>
                <a:lnTo>
                  <a:pt x="244190" y="14163"/>
                </a:lnTo>
                <a:lnTo>
                  <a:pt x="246236" y="21940"/>
                </a:lnTo>
                <a:lnTo>
                  <a:pt x="309689" y="58954"/>
                </a:lnTo>
                <a:lnTo>
                  <a:pt x="328495" y="47984"/>
                </a:lnTo>
                <a:lnTo>
                  <a:pt x="334893" y="47984"/>
                </a:lnTo>
                <a:lnTo>
                  <a:pt x="334893" y="46254"/>
                </a:lnTo>
                <a:lnTo>
                  <a:pt x="338328" y="46254"/>
                </a:lnTo>
                <a:lnTo>
                  <a:pt x="2590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459051" y="2526284"/>
            <a:ext cx="1342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matrimonio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459051" y="3102355"/>
            <a:ext cx="1367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sorella/frat.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31059" y="3678428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figlia/o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2/5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71599" y="2276872"/>
            <a:ext cx="2664460" cy="2160270"/>
          </a:xfrm>
          <a:custGeom>
            <a:avLst/>
            <a:gdLst/>
            <a:ahLst/>
            <a:cxnLst/>
            <a:rect l="l" t="t" r="r" b="b"/>
            <a:pathLst>
              <a:path w="2664460" h="2160270">
                <a:moveTo>
                  <a:pt x="0" y="1080120"/>
                </a:moveTo>
                <a:lnTo>
                  <a:pt x="1057" y="1036678"/>
                </a:lnTo>
                <a:lnTo>
                  <a:pt x="4204" y="993671"/>
                </a:lnTo>
                <a:lnTo>
                  <a:pt x="9400" y="951132"/>
                </a:lnTo>
                <a:lnTo>
                  <a:pt x="16606" y="909094"/>
                </a:lnTo>
                <a:lnTo>
                  <a:pt x="25781" y="867587"/>
                </a:lnTo>
                <a:lnTo>
                  <a:pt x="36886" y="826645"/>
                </a:lnTo>
                <a:lnTo>
                  <a:pt x="49881" y="786299"/>
                </a:lnTo>
                <a:lnTo>
                  <a:pt x="64726" y="746583"/>
                </a:lnTo>
                <a:lnTo>
                  <a:pt x="81381" y="707528"/>
                </a:lnTo>
                <a:lnTo>
                  <a:pt x="99808" y="669166"/>
                </a:lnTo>
                <a:lnTo>
                  <a:pt x="119965" y="631531"/>
                </a:lnTo>
                <a:lnTo>
                  <a:pt x="141813" y="594653"/>
                </a:lnTo>
                <a:lnTo>
                  <a:pt x="165313" y="558565"/>
                </a:lnTo>
                <a:lnTo>
                  <a:pt x="190424" y="523301"/>
                </a:lnTo>
                <a:lnTo>
                  <a:pt x="217106" y="488891"/>
                </a:lnTo>
                <a:lnTo>
                  <a:pt x="245321" y="455368"/>
                </a:lnTo>
                <a:lnTo>
                  <a:pt x="275028" y="422765"/>
                </a:lnTo>
                <a:lnTo>
                  <a:pt x="306187" y="391113"/>
                </a:lnTo>
                <a:lnTo>
                  <a:pt x="338758" y="360445"/>
                </a:lnTo>
                <a:lnTo>
                  <a:pt x="372702" y="330794"/>
                </a:lnTo>
                <a:lnTo>
                  <a:pt x="407979" y="302191"/>
                </a:lnTo>
                <a:lnTo>
                  <a:pt x="444549" y="274669"/>
                </a:lnTo>
                <a:lnTo>
                  <a:pt x="482373" y="248259"/>
                </a:lnTo>
                <a:lnTo>
                  <a:pt x="521410" y="222995"/>
                </a:lnTo>
                <a:lnTo>
                  <a:pt x="561621" y="198909"/>
                </a:lnTo>
                <a:lnTo>
                  <a:pt x="602966" y="176032"/>
                </a:lnTo>
                <a:lnTo>
                  <a:pt x="645404" y="154397"/>
                </a:lnTo>
                <a:lnTo>
                  <a:pt x="688898" y="134037"/>
                </a:lnTo>
                <a:lnTo>
                  <a:pt x="733405" y="114984"/>
                </a:lnTo>
                <a:lnTo>
                  <a:pt x="778888" y="97269"/>
                </a:lnTo>
                <a:lnTo>
                  <a:pt x="825305" y="80925"/>
                </a:lnTo>
                <a:lnTo>
                  <a:pt x="872618" y="65985"/>
                </a:lnTo>
                <a:lnTo>
                  <a:pt x="920786" y="52480"/>
                </a:lnTo>
                <a:lnTo>
                  <a:pt x="969769" y="40444"/>
                </a:lnTo>
                <a:lnTo>
                  <a:pt x="1019529" y="29907"/>
                </a:lnTo>
                <a:lnTo>
                  <a:pt x="1070024" y="20903"/>
                </a:lnTo>
                <a:lnTo>
                  <a:pt x="1121216" y="13464"/>
                </a:lnTo>
                <a:lnTo>
                  <a:pt x="1173063" y="7622"/>
                </a:lnTo>
                <a:lnTo>
                  <a:pt x="1225528" y="3409"/>
                </a:lnTo>
                <a:lnTo>
                  <a:pt x="1278569" y="857"/>
                </a:lnTo>
                <a:lnTo>
                  <a:pt x="1332148" y="0"/>
                </a:lnTo>
                <a:lnTo>
                  <a:pt x="1385726" y="857"/>
                </a:lnTo>
                <a:lnTo>
                  <a:pt x="1438767" y="3409"/>
                </a:lnTo>
                <a:lnTo>
                  <a:pt x="1491232" y="7622"/>
                </a:lnTo>
                <a:lnTo>
                  <a:pt x="1543079" y="13464"/>
                </a:lnTo>
                <a:lnTo>
                  <a:pt x="1594271" y="20903"/>
                </a:lnTo>
                <a:lnTo>
                  <a:pt x="1644766" y="29907"/>
                </a:lnTo>
                <a:lnTo>
                  <a:pt x="1694526" y="40444"/>
                </a:lnTo>
                <a:lnTo>
                  <a:pt x="1743509" y="52480"/>
                </a:lnTo>
                <a:lnTo>
                  <a:pt x="1791677" y="65985"/>
                </a:lnTo>
                <a:lnTo>
                  <a:pt x="1838990" y="80925"/>
                </a:lnTo>
                <a:lnTo>
                  <a:pt x="1885407" y="97269"/>
                </a:lnTo>
                <a:lnTo>
                  <a:pt x="1930890" y="114984"/>
                </a:lnTo>
                <a:lnTo>
                  <a:pt x="1975397" y="134037"/>
                </a:lnTo>
                <a:lnTo>
                  <a:pt x="2018891" y="154397"/>
                </a:lnTo>
                <a:lnTo>
                  <a:pt x="2061330" y="176032"/>
                </a:lnTo>
                <a:lnTo>
                  <a:pt x="2102674" y="198909"/>
                </a:lnTo>
                <a:lnTo>
                  <a:pt x="2142885" y="222995"/>
                </a:lnTo>
                <a:lnTo>
                  <a:pt x="2181922" y="248259"/>
                </a:lnTo>
                <a:lnTo>
                  <a:pt x="2219746" y="274669"/>
                </a:lnTo>
                <a:lnTo>
                  <a:pt x="2256316" y="302191"/>
                </a:lnTo>
                <a:lnTo>
                  <a:pt x="2291593" y="330794"/>
                </a:lnTo>
                <a:lnTo>
                  <a:pt x="2325537" y="360445"/>
                </a:lnTo>
                <a:lnTo>
                  <a:pt x="2358108" y="391113"/>
                </a:lnTo>
                <a:lnTo>
                  <a:pt x="2389267" y="422765"/>
                </a:lnTo>
                <a:lnTo>
                  <a:pt x="2418974" y="455368"/>
                </a:lnTo>
                <a:lnTo>
                  <a:pt x="2447189" y="488891"/>
                </a:lnTo>
                <a:lnTo>
                  <a:pt x="2473871" y="523301"/>
                </a:lnTo>
                <a:lnTo>
                  <a:pt x="2498982" y="558565"/>
                </a:lnTo>
                <a:lnTo>
                  <a:pt x="2522482" y="594653"/>
                </a:lnTo>
                <a:lnTo>
                  <a:pt x="2544330" y="631531"/>
                </a:lnTo>
                <a:lnTo>
                  <a:pt x="2564487" y="669166"/>
                </a:lnTo>
                <a:lnTo>
                  <a:pt x="2582914" y="707528"/>
                </a:lnTo>
                <a:lnTo>
                  <a:pt x="2599569" y="746583"/>
                </a:lnTo>
                <a:lnTo>
                  <a:pt x="2614415" y="786299"/>
                </a:lnTo>
                <a:lnTo>
                  <a:pt x="2627409" y="826645"/>
                </a:lnTo>
                <a:lnTo>
                  <a:pt x="2638514" y="867587"/>
                </a:lnTo>
                <a:lnTo>
                  <a:pt x="2647690" y="909094"/>
                </a:lnTo>
                <a:lnTo>
                  <a:pt x="2654895" y="951132"/>
                </a:lnTo>
                <a:lnTo>
                  <a:pt x="2660091" y="993671"/>
                </a:lnTo>
                <a:lnTo>
                  <a:pt x="2663238" y="1036678"/>
                </a:lnTo>
                <a:lnTo>
                  <a:pt x="2664296" y="1080120"/>
                </a:lnTo>
                <a:lnTo>
                  <a:pt x="2663238" y="1123561"/>
                </a:lnTo>
                <a:lnTo>
                  <a:pt x="2660091" y="1166568"/>
                </a:lnTo>
                <a:lnTo>
                  <a:pt x="2654895" y="1209107"/>
                </a:lnTo>
                <a:lnTo>
                  <a:pt x="2647690" y="1251145"/>
                </a:lnTo>
                <a:lnTo>
                  <a:pt x="2638514" y="1292652"/>
                </a:lnTo>
                <a:lnTo>
                  <a:pt x="2627409" y="1333594"/>
                </a:lnTo>
                <a:lnTo>
                  <a:pt x="2614415" y="1373940"/>
                </a:lnTo>
                <a:lnTo>
                  <a:pt x="2599569" y="1413656"/>
                </a:lnTo>
                <a:lnTo>
                  <a:pt x="2582914" y="1452711"/>
                </a:lnTo>
                <a:lnTo>
                  <a:pt x="2564487" y="1491073"/>
                </a:lnTo>
                <a:lnTo>
                  <a:pt x="2544330" y="1528709"/>
                </a:lnTo>
                <a:lnTo>
                  <a:pt x="2522482" y="1565586"/>
                </a:lnTo>
                <a:lnTo>
                  <a:pt x="2498982" y="1601674"/>
                </a:lnTo>
                <a:lnTo>
                  <a:pt x="2473871" y="1636938"/>
                </a:lnTo>
                <a:lnTo>
                  <a:pt x="2447189" y="1671348"/>
                </a:lnTo>
                <a:lnTo>
                  <a:pt x="2418974" y="1704871"/>
                </a:lnTo>
                <a:lnTo>
                  <a:pt x="2389267" y="1737474"/>
                </a:lnTo>
                <a:lnTo>
                  <a:pt x="2358108" y="1769126"/>
                </a:lnTo>
                <a:lnTo>
                  <a:pt x="2325537" y="1799794"/>
                </a:lnTo>
                <a:lnTo>
                  <a:pt x="2291593" y="1829445"/>
                </a:lnTo>
                <a:lnTo>
                  <a:pt x="2256316" y="1858048"/>
                </a:lnTo>
                <a:lnTo>
                  <a:pt x="2219746" y="1885571"/>
                </a:lnTo>
                <a:lnTo>
                  <a:pt x="2181922" y="1911980"/>
                </a:lnTo>
                <a:lnTo>
                  <a:pt x="2142885" y="1937244"/>
                </a:lnTo>
                <a:lnTo>
                  <a:pt x="2102674" y="1961330"/>
                </a:lnTo>
                <a:lnTo>
                  <a:pt x="2061330" y="1984207"/>
                </a:lnTo>
                <a:lnTo>
                  <a:pt x="2018891" y="2005842"/>
                </a:lnTo>
                <a:lnTo>
                  <a:pt x="1975397" y="2026202"/>
                </a:lnTo>
                <a:lnTo>
                  <a:pt x="1930890" y="2045256"/>
                </a:lnTo>
                <a:lnTo>
                  <a:pt x="1885407" y="2062970"/>
                </a:lnTo>
                <a:lnTo>
                  <a:pt x="1838990" y="2079314"/>
                </a:lnTo>
                <a:lnTo>
                  <a:pt x="1791677" y="2094254"/>
                </a:lnTo>
                <a:lnTo>
                  <a:pt x="1743509" y="2107759"/>
                </a:lnTo>
                <a:lnTo>
                  <a:pt x="1694526" y="2119795"/>
                </a:lnTo>
                <a:lnTo>
                  <a:pt x="1644766" y="2130332"/>
                </a:lnTo>
                <a:lnTo>
                  <a:pt x="1594271" y="2139336"/>
                </a:lnTo>
                <a:lnTo>
                  <a:pt x="1543079" y="2146775"/>
                </a:lnTo>
                <a:lnTo>
                  <a:pt x="1491232" y="2152617"/>
                </a:lnTo>
                <a:lnTo>
                  <a:pt x="1438767" y="2156830"/>
                </a:lnTo>
                <a:lnTo>
                  <a:pt x="1385726" y="2159382"/>
                </a:lnTo>
                <a:lnTo>
                  <a:pt x="1332148" y="2160240"/>
                </a:lnTo>
                <a:lnTo>
                  <a:pt x="1278569" y="2159382"/>
                </a:lnTo>
                <a:lnTo>
                  <a:pt x="1225528" y="2156830"/>
                </a:lnTo>
                <a:lnTo>
                  <a:pt x="1173063" y="2152617"/>
                </a:lnTo>
                <a:lnTo>
                  <a:pt x="1121216" y="2146775"/>
                </a:lnTo>
                <a:lnTo>
                  <a:pt x="1070024" y="2139336"/>
                </a:lnTo>
                <a:lnTo>
                  <a:pt x="1019529" y="2130332"/>
                </a:lnTo>
                <a:lnTo>
                  <a:pt x="969769" y="2119795"/>
                </a:lnTo>
                <a:lnTo>
                  <a:pt x="920786" y="2107759"/>
                </a:lnTo>
                <a:lnTo>
                  <a:pt x="872618" y="2094254"/>
                </a:lnTo>
                <a:lnTo>
                  <a:pt x="825305" y="2079314"/>
                </a:lnTo>
                <a:lnTo>
                  <a:pt x="778888" y="2062970"/>
                </a:lnTo>
                <a:lnTo>
                  <a:pt x="733405" y="2045256"/>
                </a:lnTo>
                <a:lnTo>
                  <a:pt x="688898" y="2026202"/>
                </a:lnTo>
                <a:lnTo>
                  <a:pt x="645404" y="2005842"/>
                </a:lnTo>
                <a:lnTo>
                  <a:pt x="602966" y="1984207"/>
                </a:lnTo>
                <a:lnTo>
                  <a:pt x="561621" y="1961330"/>
                </a:lnTo>
                <a:lnTo>
                  <a:pt x="521410" y="1937244"/>
                </a:lnTo>
                <a:lnTo>
                  <a:pt x="482373" y="1911980"/>
                </a:lnTo>
                <a:lnTo>
                  <a:pt x="444549" y="1885571"/>
                </a:lnTo>
                <a:lnTo>
                  <a:pt x="407979" y="1858048"/>
                </a:lnTo>
                <a:lnTo>
                  <a:pt x="372702" y="1829445"/>
                </a:lnTo>
                <a:lnTo>
                  <a:pt x="338758" y="1799794"/>
                </a:lnTo>
                <a:lnTo>
                  <a:pt x="306187" y="1769126"/>
                </a:lnTo>
                <a:lnTo>
                  <a:pt x="275028" y="1737474"/>
                </a:lnTo>
                <a:lnTo>
                  <a:pt x="245321" y="1704871"/>
                </a:lnTo>
                <a:lnTo>
                  <a:pt x="217106" y="1671348"/>
                </a:lnTo>
                <a:lnTo>
                  <a:pt x="190424" y="1636938"/>
                </a:lnTo>
                <a:lnTo>
                  <a:pt x="165313" y="1601674"/>
                </a:lnTo>
                <a:lnTo>
                  <a:pt x="141813" y="1565586"/>
                </a:lnTo>
                <a:lnTo>
                  <a:pt x="119965" y="1528709"/>
                </a:lnTo>
                <a:lnTo>
                  <a:pt x="99808" y="1491073"/>
                </a:lnTo>
                <a:lnTo>
                  <a:pt x="81381" y="1452711"/>
                </a:lnTo>
                <a:lnTo>
                  <a:pt x="64726" y="1413656"/>
                </a:lnTo>
                <a:lnTo>
                  <a:pt x="49881" y="1373940"/>
                </a:lnTo>
                <a:lnTo>
                  <a:pt x="36886" y="1333594"/>
                </a:lnTo>
                <a:lnTo>
                  <a:pt x="25781" y="1292652"/>
                </a:lnTo>
                <a:lnTo>
                  <a:pt x="16606" y="1251145"/>
                </a:lnTo>
                <a:lnTo>
                  <a:pt x="9400" y="1209107"/>
                </a:lnTo>
                <a:lnTo>
                  <a:pt x="4204" y="1166568"/>
                </a:lnTo>
                <a:lnTo>
                  <a:pt x="1057" y="1123561"/>
                </a:lnTo>
                <a:lnTo>
                  <a:pt x="0" y="108012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98411" y="2814828"/>
            <a:ext cx="1258570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250"/>
              </a:spcBef>
            </a:pPr>
            <a:r>
              <a:rPr sz="3200" spc="-10" dirty="0">
                <a:latin typeface="Verdana"/>
                <a:cs typeface="Verdana"/>
              </a:rPr>
              <a:t>S</a:t>
            </a:r>
            <a:r>
              <a:rPr sz="2000" spc="-10" dirty="0">
                <a:latin typeface="Verdana"/>
                <a:cs typeface="Verdana"/>
              </a:rPr>
              <a:t>igmund </a:t>
            </a:r>
            <a:r>
              <a:rPr sz="3200" spc="-10" dirty="0">
                <a:latin typeface="Verdana"/>
                <a:cs typeface="Verdana"/>
              </a:rPr>
              <a:t>Freud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2040" y="2348880"/>
            <a:ext cx="2664460" cy="2160270"/>
          </a:xfrm>
          <a:custGeom>
            <a:avLst/>
            <a:gdLst/>
            <a:ahLst/>
            <a:cxnLst/>
            <a:rect l="l" t="t" r="r" b="b"/>
            <a:pathLst>
              <a:path w="2664459" h="2160270">
                <a:moveTo>
                  <a:pt x="0" y="1080120"/>
                </a:moveTo>
                <a:lnTo>
                  <a:pt x="1057" y="1036678"/>
                </a:lnTo>
                <a:lnTo>
                  <a:pt x="4204" y="993671"/>
                </a:lnTo>
                <a:lnTo>
                  <a:pt x="9400" y="951132"/>
                </a:lnTo>
                <a:lnTo>
                  <a:pt x="16606" y="909094"/>
                </a:lnTo>
                <a:lnTo>
                  <a:pt x="25781" y="867587"/>
                </a:lnTo>
                <a:lnTo>
                  <a:pt x="36886" y="826645"/>
                </a:lnTo>
                <a:lnTo>
                  <a:pt x="49881" y="786299"/>
                </a:lnTo>
                <a:lnTo>
                  <a:pt x="64726" y="746583"/>
                </a:lnTo>
                <a:lnTo>
                  <a:pt x="81381" y="707528"/>
                </a:lnTo>
                <a:lnTo>
                  <a:pt x="99808" y="669166"/>
                </a:lnTo>
                <a:lnTo>
                  <a:pt x="119965" y="631531"/>
                </a:lnTo>
                <a:lnTo>
                  <a:pt x="141813" y="594653"/>
                </a:lnTo>
                <a:lnTo>
                  <a:pt x="165313" y="558565"/>
                </a:lnTo>
                <a:lnTo>
                  <a:pt x="190424" y="523301"/>
                </a:lnTo>
                <a:lnTo>
                  <a:pt x="217106" y="488891"/>
                </a:lnTo>
                <a:lnTo>
                  <a:pt x="245321" y="455368"/>
                </a:lnTo>
                <a:lnTo>
                  <a:pt x="275028" y="422765"/>
                </a:lnTo>
                <a:lnTo>
                  <a:pt x="306187" y="391113"/>
                </a:lnTo>
                <a:lnTo>
                  <a:pt x="338758" y="360445"/>
                </a:lnTo>
                <a:lnTo>
                  <a:pt x="372702" y="330794"/>
                </a:lnTo>
                <a:lnTo>
                  <a:pt x="407979" y="302191"/>
                </a:lnTo>
                <a:lnTo>
                  <a:pt x="444549" y="274669"/>
                </a:lnTo>
                <a:lnTo>
                  <a:pt x="482373" y="248259"/>
                </a:lnTo>
                <a:lnTo>
                  <a:pt x="521410" y="222995"/>
                </a:lnTo>
                <a:lnTo>
                  <a:pt x="561621" y="198909"/>
                </a:lnTo>
                <a:lnTo>
                  <a:pt x="602966" y="176032"/>
                </a:lnTo>
                <a:lnTo>
                  <a:pt x="645404" y="154397"/>
                </a:lnTo>
                <a:lnTo>
                  <a:pt x="688898" y="134037"/>
                </a:lnTo>
                <a:lnTo>
                  <a:pt x="733405" y="114984"/>
                </a:lnTo>
                <a:lnTo>
                  <a:pt x="778888" y="97269"/>
                </a:lnTo>
                <a:lnTo>
                  <a:pt x="825305" y="80925"/>
                </a:lnTo>
                <a:lnTo>
                  <a:pt x="872618" y="65985"/>
                </a:lnTo>
                <a:lnTo>
                  <a:pt x="920786" y="52480"/>
                </a:lnTo>
                <a:lnTo>
                  <a:pt x="969769" y="40444"/>
                </a:lnTo>
                <a:lnTo>
                  <a:pt x="1019529" y="29907"/>
                </a:lnTo>
                <a:lnTo>
                  <a:pt x="1070024" y="20903"/>
                </a:lnTo>
                <a:lnTo>
                  <a:pt x="1121216" y="13464"/>
                </a:lnTo>
                <a:lnTo>
                  <a:pt x="1173063" y="7622"/>
                </a:lnTo>
                <a:lnTo>
                  <a:pt x="1225528" y="3409"/>
                </a:lnTo>
                <a:lnTo>
                  <a:pt x="1278569" y="857"/>
                </a:lnTo>
                <a:lnTo>
                  <a:pt x="1332148" y="0"/>
                </a:lnTo>
                <a:lnTo>
                  <a:pt x="1385726" y="857"/>
                </a:lnTo>
                <a:lnTo>
                  <a:pt x="1438767" y="3409"/>
                </a:lnTo>
                <a:lnTo>
                  <a:pt x="1491232" y="7622"/>
                </a:lnTo>
                <a:lnTo>
                  <a:pt x="1543079" y="13464"/>
                </a:lnTo>
                <a:lnTo>
                  <a:pt x="1594271" y="20903"/>
                </a:lnTo>
                <a:lnTo>
                  <a:pt x="1644766" y="29907"/>
                </a:lnTo>
                <a:lnTo>
                  <a:pt x="1694526" y="40444"/>
                </a:lnTo>
                <a:lnTo>
                  <a:pt x="1743509" y="52480"/>
                </a:lnTo>
                <a:lnTo>
                  <a:pt x="1791677" y="65985"/>
                </a:lnTo>
                <a:lnTo>
                  <a:pt x="1838990" y="80925"/>
                </a:lnTo>
                <a:lnTo>
                  <a:pt x="1885407" y="97269"/>
                </a:lnTo>
                <a:lnTo>
                  <a:pt x="1930890" y="114984"/>
                </a:lnTo>
                <a:lnTo>
                  <a:pt x="1975397" y="134037"/>
                </a:lnTo>
                <a:lnTo>
                  <a:pt x="2018891" y="154397"/>
                </a:lnTo>
                <a:lnTo>
                  <a:pt x="2061330" y="176032"/>
                </a:lnTo>
                <a:lnTo>
                  <a:pt x="2102674" y="198909"/>
                </a:lnTo>
                <a:lnTo>
                  <a:pt x="2142885" y="222995"/>
                </a:lnTo>
                <a:lnTo>
                  <a:pt x="2181922" y="248259"/>
                </a:lnTo>
                <a:lnTo>
                  <a:pt x="2219746" y="274669"/>
                </a:lnTo>
                <a:lnTo>
                  <a:pt x="2256316" y="302191"/>
                </a:lnTo>
                <a:lnTo>
                  <a:pt x="2291593" y="330794"/>
                </a:lnTo>
                <a:lnTo>
                  <a:pt x="2325537" y="360445"/>
                </a:lnTo>
                <a:lnTo>
                  <a:pt x="2358108" y="391113"/>
                </a:lnTo>
                <a:lnTo>
                  <a:pt x="2389267" y="422765"/>
                </a:lnTo>
                <a:lnTo>
                  <a:pt x="2418974" y="455368"/>
                </a:lnTo>
                <a:lnTo>
                  <a:pt x="2447189" y="488891"/>
                </a:lnTo>
                <a:lnTo>
                  <a:pt x="2473871" y="523301"/>
                </a:lnTo>
                <a:lnTo>
                  <a:pt x="2498982" y="558565"/>
                </a:lnTo>
                <a:lnTo>
                  <a:pt x="2522482" y="594653"/>
                </a:lnTo>
                <a:lnTo>
                  <a:pt x="2544330" y="631531"/>
                </a:lnTo>
                <a:lnTo>
                  <a:pt x="2564487" y="669166"/>
                </a:lnTo>
                <a:lnTo>
                  <a:pt x="2582914" y="707528"/>
                </a:lnTo>
                <a:lnTo>
                  <a:pt x="2599569" y="746583"/>
                </a:lnTo>
                <a:lnTo>
                  <a:pt x="2614415" y="786299"/>
                </a:lnTo>
                <a:lnTo>
                  <a:pt x="2627409" y="826645"/>
                </a:lnTo>
                <a:lnTo>
                  <a:pt x="2638514" y="867587"/>
                </a:lnTo>
                <a:lnTo>
                  <a:pt x="2647690" y="909094"/>
                </a:lnTo>
                <a:lnTo>
                  <a:pt x="2654895" y="951132"/>
                </a:lnTo>
                <a:lnTo>
                  <a:pt x="2660091" y="993671"/>
                </a:lnTo>
                <a:lnTo>
                  <a:pt x="2663238" y="1036678"/>
                </a:lnTo>
                <a:lnTo>
                  <a:pt x="2664296" y="1080120"/>
                </a:lnTo>
                <a:lnTo>
                  <a:pt x="2663238" y="1123561"/>
                </a:lnTo>
                <a:lnTo>
                  <a:pt x="2660091" y="1166568"/>
                </a:lnTo>
                <a:lnTo>
                  <a:pt x="2654895" y="1209107"/>
                </a:lnTo>
                <a:lnTo>
                  <a:pt x="2647690" y="1251145"/>
                </a:lnTo>
                <a:lnTo>
                  <a:pt x="2638514" y="1292652"/>
                </a:lnTo>
                <a:lnTo>
                  <a:pt x="2627409" y="1333594"/>
                </a:lnTo>
                <a:lnTo>
                  <a:pt x="2614415" y="1373940"/>
                </a:lnTo>
                <a:lnTo>
                  <a:pt x="2599569" y="1413656"/>
                </a:lnTo>
                <a:lnTo>
                  <a:pt x="2582914" y="1452711"/>
                </a:lnTo>
                <a:lnTo>
                  <a:pt x="2564487" y="1491073"/>
                </a:lnTo>
                <a:lnTo>
                  <a:pt x="2544330" y="1528709"/>
                </a:lnTo>
                <a:lnTo>
                  <a:pt x="2522482" y="1565586"/>
                </a:lnTo>
                <a:lnTo>
                  <a:pt x="2498982" y="1601674"/>
                </a:lnTo>
                <a:lnTo>
                  <a:pt x="2473871" y="1636938"/>
                </a:lnTo>
                <a:lnTo>
                  <a:pt x="2447189" y="1671348"/>
                </a:lnTo>
                <a:lnTo>
                  <a:pt x="2418974" y="1704871"/>
                </a:lnTo>
                <a:lnTo>
                  <a:pt x="2389267" y="1737474"/>
                </a:lnTo>
                <a:lnTo>
                  <a:pt x="2358108" y="1769126"/>
                </a:lnTo>
                <a:lnTo>
                  <a:pt x="2325537" y="1799794"/>
                </a:lnTo>
                <a:lnTo>
                  <a:pt x="2291593" y="1829445"/>
                </a:lnTo>
                <a:lnTo>
                  <a:pt x="2256316" y="1858048"/>
                </a:lnTo>
                <a:lnTo>
                  <a:pt x="2219746" y="1885571"/>
                </a:lnTo>
                <a:lnTo>
                  <a:pt x="2181922" y="1911980"/>
                </a:lnTo>
                <a:lnTo>
                  <a:pt x="2142885" y="1937244"/>
                </a:lnTo>
                <a:lnTo>
                  <a:pt x="2102674" y="1961330"/>
                </a:lnTo>
                <a:lnTo>
                  <a:pt x="2061330" y="1984207"/>
                </a:lnTo>
                <a:lnTo>
                  <a:pt x="2018891" y="2005842"/>
                </a:lnTo>
                <a:lnTo>
                  <a:pt x="1975397" y="2026202"/>
                </a:lnTo>
                <a:lnTo>
                  <a:pt x="1930890" y="2045256"/>
                </a:lnTo>
                <a:lnTo>
                  <a:pt x="1885407" y="2062970"/>
                </a:lnTo>
                <a:lnTo>
                  <a:pt x="1838990" y="2079314"/>
                </a:lnTo>
                <a:lnTo>
                  <a:pt x="1791677" y="2094254"/>
                </a:lnTo>
                <a:lnTo>
                  <a:pt x="1743509" y="2107759"/>
                </a:lnTo>
                <a:lnTo>
                  <a:pt x="1694526" y="2119795"/>
                </a:lnTo>
                <a:lnTo>
                  <a:pt x="1644766" y="2130332"/>
                </a:lnTo>
                <a:lnTo>
                  <a:pt x="1594271" y="2139336"/>
                </a:lnTo>
                <a:lnTo>
                  <a:pt x="1543079" y="2146775"/>
                </a:lnTo>
                <a:lnTo>
                  <a:pt x="1491232" y="2152617"/>
                </a:lnTo>
                <a:lnTo>
                  <a:pt x="1438767" y="2156830"/>
                </a:lnTo>
                <a:lnTo>
                  <a:pt x="1385726" y="2159382"/>
                </a:lnTo>
                <a:lnTo>
                  <a:pt x="1332148" y="2160240"/>
                </a:lnTo>
                <a:lnTo>
                  <a:pt x="1278569" y="2159382"/>
                </a:lnTo>
                <a:lnTo>
                  <a:pt x="1225528" y="2156830"/>
                </a:lnTo>
                <a:lnTo>
                  <a:pt x="1173063" y="2152617"/>
                </a:lnTo>
                <a:lnTo>
                  <a:pt x="1121216" y="2146775"/>
                </a:lnTo>
                <a:lnTo>
                  <a:pt x="1070024" y="2139336"/>
                </a:lnTo>
                <a:lnTo>
                  <a:pt x="1019529" y="2130332"/>
                </a:lnTo>
                <a:lnTo>
                  <a:pt x="969769" y="2119795"/>
                </a:lnTo>
                <a:lnTo>
                  <a:pt x="920786" y="2107759"/>
                </a:lnTo>
                <a:lnTo>
                  <a:pt x="872618" y="2094254"/>
                </a:lnTo>
                <a:lnTo>
                  <a:pt x="825305" y="2079314"/>
                </a:lnTo>
                <a:lnTo>
                  <a:pt x="778888" y="2062970"/>
                </a:lnTo>
                <a:lnTo>
                  <a:pt x="733405" y="2045256"/>
                </a:lnTo>
                <a:lnTo>
                  <a:pt x="688898" y="2026202"/>
                </a:lnTo>
                <a:lnTo>
                  <a:pt x="645404" y="2005842"/>
                </a:lnTo>
                <a:lnTo>
                  <a:pt x="602966" y="1984207"/>
                </a:lnTo>
                <a:lnTo>
                  <a:pt x="561621" y="1961330"/>
                </a:lnTo>
                <a:lnTo>
                  <a:pt x="521410" y="1937244"/>
                </a:lnTo>
                <a:lnTo>
                  <a:pt x="482373" y="1911980"/>
                </a:lnTo>
                <a:lnTo>
                  <a:pt x="444549" y="1885571"/>
                </a:lnTo>
                <a:lnTo>
                  <a:pt x="407979" y="1858048"/>
                </a:lnTo>
                <a:lnTo>
                  <a:pt x="372702" y="1829445"/>
                </a:lnTo>
                <a:lnTo>
                  <a:pt x="338758" y="1799794"/>
                </a:lnTo>
                <a:lnTo>
                  <a:pt x="306187" y="1769126"/>
                </a:lnTo>
                <a:lnTo>
                  <a:pt x="275028" y="1737474"/>
                </a:lnTo>
                <a:lnTo>
                  <a:pt x="245321" y="1704871"/>
                </a:lnTo>
                <a:lnTo>
                  <a:pt x="217106" y="1671348"/>
                </a:lnTo>
                <a:lnTo>
                  <a:pt x="190424" y="1636938"/>
                </a:lnTo>
                <a:lnTo>
                  <a:pt x="165313" y="1601674"/>
                </a:lnTo>
                <a:lnTo>
                  <a:pt x="141813" y="1565586"/>
                </a:lnTo>
                <a:lnTo>
                  <a:pt x="119965" y="1528709"/>
                </a:lnTo>
                <a:lnTo>
                  <a:pt x="99808" y="1491073"/>
                </a:lnTo>
                <a:lnTo>
                  <a:pt x="81381" y="1452711"/>
                </a:lnTo>
                <a:lnTo>
                  <a:pt x="64726" y="1413656"/>
                </a:lnTo>
                <a:lnTo>
                  <a:pt x="49881" y="1373940"/>
                </a:lnTo>
                <a:lnTo>
                  <a:pt x="36886" y="1333594"/>
                </a:lnTo>
                <a:lnTo>
                  <a:pt x="25781" y="1292652"/>
                </a:lnTo>
                <a:lnTo>
                  <a:pt x="16606" y="1251145"/>
                </a:lnTo>
                <a:lnTo>
                  <a:pt x="9400" y="1209107"/>
                </a:lnTo>
                <a:lnTo>
                  <a:pt x="4204" y="1166568"/>
                </a:lnTo>
                <a:lnTo>
                  <a:pt x="1057" y="1123561"/>
                </a:lnTo>
                <a:lnTo>
                  <a:pt x="0" y="108012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14836" y="2814828"/>
            <a:ext cx="1672589" cy="995044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3790"/>
              </a:lnSpc>
              <a:spcBef>
                <a:spcPts val="250"/>
              </a:spcBef>
            </a:pPr>
            <a:r>
              <a:rPr sz="3200" spc="-10" dirty="0">
                <a:latin typeface="Verdana"/>
                <a:cs typeface="Verdana"/>
              </a:rPr>
              <a:t>Edward Bernays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51036" y="3429000"/>
            <a:ext cx="1080135" cy="0"/>
          </a:xfrm>
          <a:custGeom>
            <a:avLst/>
            <a:gdLst/>
            <a:ahLst/>
            <a:cxnLst/>
            <a:rect l="l" t="t" r="r" b="b"/>
            <a:pathLst>
              <a:path w="1080135">
                <a:moveTo>
                  <a:pt x="0" y="0"/>
                </a:moveTo>
                <a:lnTo>
                  <a:pt x="1080120" y="1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28782" y="5473700"/>
            <a:ext cx="72872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2400" dirty="0">
                <a:latin typeface="Verdana"/>
                <a:cs typeface="Verdana"/>
                <a:sym typeface="Wingdings" panose="05000000000000000000" pitchFamily="2" charset="2"/>
              </a:rPr>
              <a:t> </a:t>
            </a:r>
            <a:r>
              <a:rPr sz="2400" dirty="0" err="1">
                <a:latin typeface="Verdana"/>
                <a:cs typeface="Verdana"/>
              </a:rPr>
              <a:t>Orientamento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alle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scienze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psico-</a:t>
            </a:r>
            <a:r>
              <a:rPr sz="2400" spc="-10" dirty="0">
                <a:latin typeface="Verdana"/>
                <a:cs typeface="Verdana"/>
              </a:rPr>
              <a:t>sociologiche</a:t>
            </a:r>
            <a:endParaRPr sz="24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1356" rIns="0" bIns="0" rtlCol="0">
            <a:spAutoFit/>
          </a:bodyPr>
          <a:lstStyle/>
          <a:p>
            <a:pPr marL="101536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Verdana"/>
                <a:cs typeface="Verdana"/>
              </a:rPr>
              <a:t>Edward</a:t>
            </a:r>
            <a:r>
              <a:rPr spc="-95" dirty="0">
                <a:latin typeface="Verdana"/>
                <a:cs typeface="Verdana"/>
              </a:rPr>
              <a:t> </a:t>
            </a:r>
            <a:r>
              <a:rPr dirty="0">
                <a:latin typeface="Verdana"/>
                <a:cs typeface="Verdana"/>
              </a:rPr>
              <a:t>Bernays</a:t>
            </a:r>
            <a:r>
              <a:rPr spc="-90" dirty="0">
                <a:latin typeface="Verdana"/>
                <a:cs typeface="Verdana"/>
              </a:rPr>
              <a:t> </a:t>
            </a:r>
            <a:r>
              <a:rPr spc="-25" dirty="0">
                <a:latin typeface="Verdana"/>
                <a:cs typeface="Verdana"/>
              </a:rPr>
              <a:t>3/5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93444"/>
            <a:ext cx="8072120" cy="123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  <a:tabLst>
                <a:tab pos="1525270" algn="l"/>
                <a:tab pos="2978150" algn="l"/>
                <a:tab pos="4262755" algn="l"/>
                <a:tab pos="4804410" algn="l"/>
                <a:tab pos="6033135" algn="l"/>
                <a:tab pos="6530340" algn="l"/>
                <a:tab pos="7806690" algn="l"/>
              </a:tabLst>
            </a:pPr>
            <a:r>
              <a:rPr sz="2200" spc="-10" dirty="0">
                <a:latin typeface="Verdana"/>
                <a:cs typeface="Verdana"/>
              </a:rPr>
              <a:t>Secondo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Barneys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(1945)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ci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furono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4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periodi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dirty="0">
                <a:latin typeface="Verdana"/>
                <a:cs typeface="Verdana"/>
              </a:rPr>
              <a:t>evoluzione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RP: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  <a:tabLst>
                <a:tab pos="526415" algn="l"/>
                <a:tab pos="2264410" algn="l"/>
                <a:tab pos="3503929" algn="l"/>
                <a:tab pos="4110354" algn="l"/>
                <a:tab pos="5922645" algn="l"/>
                <a:tab pos="7891145" algn="l"/>
              </a:tabLst>
            </a:pPr>
            <a:r>
              <a:rPr sz="2200" spc="-25" dirty="0">
                <a:latin typeface="Verdana"/>
                <a:cs typeface="Verdana"/>
              </a:rPr>
              <a:t>1.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1900-1914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periodo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del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giornalismo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scandalistico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50" dirty="0">
                <a:latin typeface="Verdana"/>
                <a:cs typeface="Verdana"/>
              </a:rPr>
              <a:t>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84477" y="2646171"/>
            <a:ext cx="7226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Verdana"/>
                <a:cs typeface="Verdana"/>
              </a:rPr>
              <a:t>reale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600451"/>
            <a:ext cx="807085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954405">
              <a:lnSpc>
                <a:spcPct val="113599"/>
              </a:lnSpc>
              <a:spcBef>
                <a:spcPts val="100"/>
              </a:spcBef>
              <a:tabLst>
                <a:tab pos="1440815" algn="l"/>
                <a:tab pos="3046095" algn="l"/>
                <a:tab pos="3787140" algn="l"/>
                <a:tab pos="4793615" algn="l"/>
                <a:tab pos="5674995" algn="l"/>
                <a:tab pos="6589395" algn="l"/>
              </a:tabLst>
            </a:pPr>
            <a:r>
              <a:rPr sz="2200" spc="-10" dirty="0">
                <a:latin typeface="Verdana"/>
                <a:cs typeface="Verdana"/>
              </a:rPr>
              <a:t>della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pubblicità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che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vuole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dare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della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vita </a:t>
            </a:r>
            <a:r>
              <a:rPr sz="2200" dirty="0">
                <a:latin typeface="Verdana"/>
                <a:cs typeface="Verdana"/>
              </a:rPr>
              <a:t>un’immagine</a:t>
            </a:r>
            <a:r>
              <a:rPr sz="2200" spc="-1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particolarmente</a:t>
            </a:r>
            <a:r>
              <a:rPr sz="2200" spc="-10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positiva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840"/>
              </a:spcBef>
              <a:buAutoNum type="arabicPeriod" startAt="2"/>
              <a:tabLst>
                <a:tab pos="526415" algn="l"/>
              </a:tabLst>
            </a:pPr>
            <a:r>
              <a:rPr sz="2200" spc="-20" dirty="0">
                <a:latin typeface="Verdana"/>
                <a:cs typeface="Verdana"/>
              </a:rPr>
              <a:t>1914-</a:t>
            </a:r>
            <a:r>
              <a:rPr sz="2200" dirty="0">
                <a:latin typeface="Verdana"/>
                <a:cs typeface="Verdana"/>
              </a:rPr>
              <a:t>1918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rendere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popolare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guerra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865"/>
              </a:spcBef>
              <a:buAutoNum type="arabicPeriod" startAt="2"/>
              <a:tabLst>
                <a:tab pos="526415" algn="l"/>
                <a:tab pos="2339340" algn="l"/>
                <a:tab pos="3354704" algn="l"/>
                <a:tab pos="4976495" algn="l"/>
                <a:tab pos="6592570" algn="l"/>
              </a:tabLst>
            </a:pPr>
            <a:r>
              <a:rPr sz="2200" spc="-20" dirty="0">
                <a:latin typeface="Verdana"/>
                <a:cs typeface="Verdana"/>
              </a:rPr>
              <a:t>1919-1929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0" dirty="0">
                <a:latin typeface="Verdana"/>
                <a:cs typeface="Verdana"/>
              </a:rPr>
              <a:t>vasta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diffusione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pubblicità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industriale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4173220"/>
            <a:ext cx="8070850" cy="17018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27050" algn="just">
              <a:lnSpc>
                <a:spcPct val="100000"/>
              </a:lnSpc>
              <a:spcBef>
                <a:spcPts val="1060"/>
              </a:spcBef>
            </a:pPr>
            <a:r>
              <a:rPr sz="2200" dirty="0">
                <a:latin typeface="Verdana"/>
                <a:cs typeface="Verdana"/>
              </a:rPr>
              <a:t>(utilizzando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stesse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strategie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guerra)</a:t>
            </a:r>
            <a:endParaRPr sz="2200">
              <a:latin typeface="Verdana"/>
              <a:cs typeface="Verdana"/>
            </a:endParaRPr>
          </a:p>
          <a:p>
            <a:pPr marL="527050" marR="5080" indent="-514350" algn="just">
              <a:lnSpc>
                <a:spcPct val="113599"/>
              </a:lnSpc>
              <a:spcBef>
                <a:spcPts val="600"/>
              </a:spcBef>
            </a:pPr>
            <a:r>
              <a:rPr sz="2200" dirty="0">
                <a:latin typeface="Verdana"/>
                <a:cs typeface="Verdana"/>
              </a:rPr>
              <a:t>4.</a:t>
            </a:r>
            <a:r>
              <a:rPr sz="2200" spc="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Dal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1929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iniziano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vere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proprie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attività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5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RP,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che </a:t>
            </a:r>
            <a:r>
              <a:rPr sz="2200" dirty="0">
                <a:latin typeface="Verdana"/>
                <a:cs typeface="Verdana"/>
              </a:rPr>
              <a:t>cercano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miscelare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interessi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privati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350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le </a:t>
            </a:r>
            <a:r>
              <a:rPr sz="2200" dirty="0">
                <a:latin typeface="Verdana"/>
                <a:cs typeface="Verdana"/>
              </a:rPr>
              <a:t>responsabilità</a:t>
            </a:r>
            <a:r>
              <a:rPr sz="2200" spc="-1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pubbliche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4/5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33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</a:tabLst>
            </a:pPr>
            <a:r>
              <a:rPr dirty="0"/>
              <a:t>Rapporto</a:t>
            </a:r>
            <a:r>
              <a:rPr spc="-55" dirty="0"/>
              <a:t> </a:t>
            </a:r>
            <a:r>
              <a:rPr dirty="0"/>
              <a:t>con</a:t>
            </a:r>
            <a:r>
              <a:rPr spc="-50" dirty="0"/>
              <a:t> </a:t>
            </a:r>
            <a:r>
              <a:rPr dirty="0"/>
              <a:t>i</a:t>
            </a:r>
            <a:r>
              <a:rPr spc="-50" dirty="0"/>
              <a:t> </a:t>
            </a:r>
            <a:r>
              <a:rPr dirty="0"/>
              <a:t>giornalisti</a:t>
            </a:r>
            <a:r>
              <a:rPr spc="-55" dirty="0"/>
              <a:t> </a:t>
            </a:r>
            <a:r>
              <a:rPr dirty="0"/>
              <a:t>(press</a:t>
            </a:r>
            <a:r>
              <a:rPr spc="-50" dirty="0"/>
              <a:t> </a:t>
            </a:r>
            <a:r>
              <a:rPr dirty="0"/>
              <a:t>agent)</a:t>
            </a:r>
            <a:r>
              <a:rPr spc="-55" dirty="0"/>
              <a:t> </a:t>
            </a:r>
            <a:r>
              <a:rPr dirty="0"/>
              <a:t>per</a:t>
            </a:r>
            <a:r>
              <a:rPr spc="-55" dirty="0"/>
              <a:t> </a:t>
            </a:r>
            <a:r>
              <a:rPr spc="-10" dirty="0"/>
              <a:t>grandi </a:t>
            </a:r>
            <a:r>
              <a:rPr dirty="0"/>
              <a:t>artisti</a:t>
            </a:r>
            <a:r>
              <a:rPr spc="-60" dirty="0"/>
              <a:t> </a:t>
            </a:r>
            <a:r>
              <a:rPr dirty="0"/>
              <a:t>(Caruso,</a:t>
            </a:r>
            <a:r>
              <a:rPr spc="-60" dirty="0"/>
              <a:t> </a:t>
            </a:r>
            <a:r>
              <a:rPr spc="-10" dirty="0"/>
              <a:t>Nijinksky)</a:t>
            </a: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</a:tabLst>
            </a:pPr>
            <a:r>
              <a:rPr dirty="0"/>
              <a:t>Lavora</a:t>
            </a:r>
            <a:r>
              <a:rPr spc="254" dirty="0"/>
              <a:t> </a:t>
            </a:r>
            <a:r>
              <a:rPr dirty="0"/>
              <a:t>per</a:t>
            </a:r>
            <a:r>
              <a:rPr spc="260" dirty="0"/>
              <a:t> </a:t>
            </a:r>
            <a:r>
              <a:rPr dirty="0"/>
              <a:t>il</a:t>
            </a:r>
            <a:r>
              <a:rPr spc="260" dirty="0"/>
              <a:t> </a:t>
            </a:r>
            <a:r>
              <a:rPr dirty="0"/>
              <a:t>ministero</a:t>
            </a:r>
            <a:r>
              <a:rPr spc="265" dirty="0"/>
              <a:t> </a:t>
            </a:r>
            <a:r>
              <a:rPr dirty="0"/>
              <a:t>della</a:t>
            </a:r>
            <a:r>
              <a:rPr spc="254" dirty="0"/>
              <a:t> </a:t>
            </a:r>
            <a:r>
              <a:rPr dirty="0"/>
              <a:t>guerra</a:t>
            </a:r>
            <a:r>
              <a:rPr spc="250" dirty="0"/>
              <a:t> </a:t>
            </a:r>
            <a:r>
              <a:rPr dirty="0"/>
              <a:t>USA</a:t>
            </a:r>
            <a:r>
              <a:rPr spc="260" dirty="0"/>
              <a:t> </a:t>
            </a:r>
            <a:r>
              <a:rPr dirty="0"/>
              <a:t>(I</a:t>
            </a:r>
            <a:r>
              <a:rPr spc="260" dirty="0"/>
              <a:t> </a:t>
            </a:r>
            <a:r>
              <a:rPr spc="-20" dirty="0"/>
              <a:t>GM):</a:t>
            </a:r>
          </a:p>
          <a:p>
            <a:pPr marL="355600">
              <a:lnSpc>
                <a:spcPct val="100000"/>
              </a:lnSpc>
              <a:spcBef>
                <a:spcPts val="1415"/>
              </a:spcBef>
            </a:pPr>
            <a:r>
              <a:rPr i="1" spc="-20" dirty="0">
                <a:latin typeface="Verdana"/>
                <a:cs typeface="Verdana"/>
              </a:rPr>
              <a:t>Four-</a:t>
            </a:r>
            <a:r>
              <a:rPr i="1" dirty="0">
                <a:latin typeface="Verdana"/>
                <a:cs typeface="Verdana"/>
              </a:rPr>
              <a:t>Minute</a:t>
            </a:r>
            <a:r>
              <a:rPr i="1" spc="-20" dirty="0">
                <a:latin typeface="Verdana"/>
                <a:cs typeface="Verdana"/>
              </a:rPr>
              <a:t> </a:t>
            </a:r>
            <a:r>
              <a:rPr i="1" spc="-25" dirty="0">
                <a:latin typeface="Verdana"/>
                <a:cs typeface="Verdana"/>
              </a:rPr>
              <a:t>men</a:t>
            </a: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  <a:tab pos="5749290" algn="l"/>
              </a:tabLst>
            </a:pPr>
            <a:r>
              <a:rPr dirty="0"/>
              <a:t>Ufficio</a:t>
            </a:r>
            <a:r>
              <a:rPr spc="-50" dirty="0"/>
              <a:t> </a:t>
            </a:r>
            <a:r>
              <a:rPr dirty="0"/>
              <a:t>stampa</a:t>
            </a:r>
            <a:r>
              <a:rPr spc="-55" dirty="0"/>
              <a:t> </a:t>
            </a:r>
            <a:r>
              <a:rPr dirty="0"/>
              <a:t>conferenza</a:t>
            </a:r>
            <a:r>
              <a:rPr spc="-55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spc="-20" dirty="0"/>
              <a:t>pace</a:t>
            </a:r>
            <a:r>
              <a:rPr dirty="0"/>
              <a:t>	di</a:t>
            </a:r>
            <a:r>
              <a:rPr spc="-15" dirty="0"/>
              <a:t> </a:t>
            </a:r>
            <a:r>
              <a:rPr spc="-10" dirty="0"/>
              <a:t>Parigi</a:t>
            </a:r>
          </a:p>
          <a:p>
            <a:pPr marL="354965" indent="-342265">
              <a:lnSpc>
                <a:spcPct val="100000"/>
              </a:lnSpc>
              <a:spcBef>
                <a:spcPts val="2020"/>
              </a:spcBef>
              <a:buFont typeface="Symbol"/>
              <a:buChar char=""/>
              <a:tabLst>
                <a:tab pos="354965" algn="l"/>
              </a:tabLst>
            </a:pPr>
            <a:r>
              <a:rPr dirty="0"/>
              <a:t>Reinserimento</a:t>
            </a:r>
            <a:r>
              <a:rPr spc="-105" dirty="0"/>
              <a:t> </a:t>
            </a:r>
            <a:r>
              <a:rPr dirty="0"/>
              <a:t>lavorativo</a:t>
            </a:r>
            <a:r>
              <a:rPr spc="-100" dirty="0"/>
              <a:t> </a:t>
            </a:r>
            <a:r>
              <a:rPr dirty="0"/>
              <a:t>dei</a:t>
            </a:r>
            <a:r>
              <a:rPr spc="-100" dirty="0"/>
              <a:t> </a:t>
            </a:r>
            <a:r>
              <a:rPr dirty="0"/>
              <a:t>veterani</a:t>
            </a:r>
            <a:r>
              <a:rPr spc="-100" dirty="0"/>
              <a:t> </a:t>
            </a:r>
            <a:r>
              <a:rPr dirty="0"/>
              <a:t>di</a:t>
            </a:r>
            <a:r>
              <a:rPr spc="-95" dirty="0"/>
              <a:t> </a:t>
            </a:r>
            <a:r>
              <a:rPr spc="-10" dirty="0"/>
              <a:t>guerra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5/5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3803"/>
            <a:ext cx="80714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spc="-50" dirty="0">
                <a:latin typeface="Symbol"/>
                <a:cs typeface="Symbol"/>
              </a:rPr>
              <a:t>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dirty="0">
                <a:latin typeface="Verdana"/>
                <a:cs typeface="Verdana"/>
              </a:rPr>
              <a:t>1920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National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Association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for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the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Advancement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of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2114803"/>
            <a:ext cx="1697355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92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Coloured convention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48330" y="2114803"/>
            <a:ext cx="4962525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1610" marR="5080" indent="-168910">
              <a:lnSpc>
                <a:spcPct val="149200"/>
              </a:lnSpc>
              <a:spcBef>
                <a:spcPts val="100"/>
              </a:spcBef>
              <a:tabLst>
                <a:tab pos="1693545" algn="l"/>
                <a:tab pos="1859914" algn="l"/>
                <a:tab pos="2264410" algn="l"/>
                <a:tab pos="3188335" algn="l"/>
                <a:tab pos="3413125" algn="l"/>
                <a:tab pos="4134485" algn="l"/>
              </a:tabLst>
            </a:pPr>
            <a:r>
              <a:rPr sz="2400" spc="-10" dirty="0">
                <a:latin typeface="Verdana"/>
                <a:cs typeface="Verdana"/>
              </a:rPr>
              <a:t>People):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Atlanta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(Georgia) regionale</a:t>
            </a:r>
            <a:r>
              <a:rPr sz="2400" dirty="0">
                <a:latin typeface="Verdana"/>
                <a:cs typeface="Verdana"/>
              </a:rPr>
              <a:t>		</a:t>
            </a:r>
            <a:r>
              <a:rPr sz="2400" spc="-50" dirty="0">
                <a:latin typeface="Verdana"/>
                <a:cs typeface="Verdana"/>
              </a:rPr>
              <a:t>-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tutela</a:t>
            </a:r>
            <a:r>
              <a:rPr sz="2400" dirty="0">
                <a:latin typeface="Verdana"/>
                <a:cs typeface="Verdana"/>
              </a:rPr>
              <a:t>		</a:t>
            </a:r>
            <a:r>
              <a:rPr sz="2400" spc="-25" dirty="0">
                <a:latin typeface="Verdana"/>
                <a:cs typeface="Verdana"/>
              </a:rPr>
              <a:t>dei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diritti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7151" y="2114803"/>
            <a:ext cx="910590" cy="111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4305">
              <a:lnSpc>
                <a:spcPct val="1492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prima degli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3385820"/>
            <a:ext cx="4483100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afroamericani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1923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Procter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&amp;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Gamble</a:t>
            </a:r>
            <a:endParaRPr sz="240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2014"/>
              </a:spcBef>
              <a:buFont typeface="Symbol"/>
              <a:buChar char=""/>
              <a:tabLst>
                <a:tab pos="354965" algn="l"/>
                <a:tab pos="1604010" algn="l"/>
                <a:tab pos="3016885" algn="l"/>
              </a:tabLst>
            </a:pPr>
            <a:r>
              <a:rPr sz="2400" spc="-20" dirty="0">
                <a:latin typeface="Verdana"/>
                <a:cs typeface="Verdana"/>
              </a:rPr>
              <a:t>1928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Calvin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Coolidge: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67159" y="4629404"/>
            <a:ext cx="1509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riscaldare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4102" y="4629404"/>
            <a:ext cx="1184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Verdana"/>
                <a:cs typeface="Verdana"/>
              </a:rPr>
              <a:t>identità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5174996"/>
            <a:ext cx="612076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presidente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(freddo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distante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OP)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040"/>
              </a:spcBef>
              <a:tabLst>
                <a:tab pos="354965" algn="l"/>
              </a:tabLst>
            </a:pPr>
            <a:r>
              <a:rPr sz="2400" spc="-50" dirty="0">
                <a:latin typeface="Symbol"/>
                <a:cs typeface="Symbol"/>
              </a:rPr>
              <a:t>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20" dirty="0">
                <a:latin typeface="Verdana"/>
                <a:cs typeface="Verdana"/>
              </a:rPr>
              <a:t>Treno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Broadwey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casa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Bianca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737" y="345947"/>
            <a:ext cx="5979795" cy="982980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724535">
              <a:lnSpc>
                <a:spcPts val="3700"/>
              </a:lnSpc>
              <a:spcBef>
                <a:spcPts val="335"/>
              </a:spcBef>
            </a:pPr>
            <a:r>
              <a:rPr sz="3200" dirty="0">
                <a:latin typeface="Verdana"/>
                <a:cs typeface="Verdana"/>
              </a:rPr>
              <a:t>1928</a:t>
            </a:r>
            <a:r>
              <a:rPr sz="3200" spc="-6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Calvin</a:t>
            </a:r>
            <a:r>
              <a:rPr sz="3200" spc="-7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Coolidge: </a:t>
            </a:r>
            <a:r>
              <a:rPr sz="3200" dirty="0">
                <a:latin typeface="Verdana"/>
                <a:cs typeface="Verdana"/>
              </a:rPr>
              <a:t>riscaldare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identità</a:t>
            </a:r>
            <a:r>
              <a:rPr sz="3200" spc="-9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presidente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59" y="1412747"/>
            <a:ext cx="37592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2300" algn="l"/>
                <a:tab pos="1469390" algn="l"/>
                <a:tab pos="1965325" algn="l"/>
                <a:tab pos="2846705" algn="l"/>
              </a:tabLst>
            </a:pPr>
            <a:r>
              <a:rPr sz="2000" i="1" spc="-25" dirty="0">
                <a:latin typeface="Verdana"/>
                <a:cs typeface="Verdana"/>
              </a:rPr>
              <a:t>Nel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0" dirty="0">
                <a:latin typeface="Verdana"/>
                <a:cs typeface="Verdana"/>
              </a:rPr>
              <a:t>1928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5" dirty="0">
                <a:latin typeface="Verdana"/>
                <a:cs typeface="Verdana"/>
              </a:rPr>
              <a:t>gli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0" dirty="0">
                <a:latin typeface="Verdana"/>
                <a:cs typeface="Verdana"/>
              </a:rPr>
              <a:t>viene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chiesto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59" y="1793747"/>
            <a:ext cx="39103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6564" algn="l"/>
                <a:tab pos="2712720" algn="l"/>
              </a:tabLst>
            </a:pPr>
            <a:r>
              <a:rPr sz="2000" i="1" spc="-10" dirty="0">
                <a:latin typeface="Verdana"/>
                <a:cs typeface="Verdana"/>
              </a:rPr>
              <a:t>presidente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lang="it-IT" sz="2000" i="1" spc="-20" dirty="0">
                <a:latin typeface="Verdana"/>
                <a:cs typeface="Verdana"/>
              </a:rPr>
              <a:t>Calvin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Coolidge,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5270" y="1336547"/>
            <a:ext cx="37966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9725" marR="5080" indent="-327660">
              <a:lnSpc>
                <a:spcPct val="125000"/>
              </a:lnSpc>
              <a:spcBef>
                <a:spcPts val="100"/>
              </a:spcBef>
              <a:tabLst>
                <a:tab pos="440055" algn="l"/>
                <a:tab pos="2104390" algn="l"/>
                <a:tab pos="2185670" algn="l"/>
                <a:tab pos="3403600" algn="l"/>
              </a:tabLst>
            </a:pPr>
            <a:r>
              <a:rPr sz="2000" i="1" spc="-25" dirty="0">
                <a:latin typeface="Verdana"/>
                <a:cs typeface="Verdana"/>
              </a:rPr>
              <a:t>di</a:t>
            </a:r>
            <a:r>
              <a:rPr sz="2000" i="1" dirty="0">
                <a:latin typeface="Verdana"/>
                <a:cs typeface="Verdana"/>
              </a:rPr>
              <a:t>		</a:t>
            </a:r>
            <a:r>
              <a:rPr sz="2000" i="1" spc="-10" dirty="0">
                <a:latin typeface="Verdana"/>
                <a:cs typeface="Verdana"/>
              </a:rPr>
              <a:t>“riscaldare”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10" dirty="0">
                <a:latin typeface="Verdana"/>
                <a:cs typeface="Verdana"/>
              </a:rPr>
              <a:t>l’identità</a:t>
            </a:r>
            <a:r>
              <a:rPr sz="2000" i="1" dirty="0">
                <a:latin typeface="Verdana"/>
                <a:cs typeface="Verdana"/>
              </a:rPr>
              <a:t>	</a:t>
            </a:r>
            <a:r>
              <a:rPr sz="2000" i="1" spc="-25" dirty="0">
                <a:latin typeface="Verdana"/>
                <a:cs typeface="Verdana"/>
              </a:rPr>
              <a:t>del </a:t>
            </a:r>
            <a:r>
              <a:rPr sz="2000" i="1" spc="-10" dirty="0">
                <a:latin typeface="Verdana"/>
                <a:cs typeface="Verdana"/>
              </a:rPr>
              <a:t>considerato</a:t>
            </a:r>
            <a:r>
              <a:rPr sz="2000" i="1" dirty="0">
                <a:latin typeface="Verdana"/>
                <a:cs typeface="Verdana"/>
              </a:rPr>
              <a:t>		</a:t>
            </a:r>
            <a:r>
              <a:rPr sz="2000" i="1" spc="-10" dirty="0">
                <a:latin typeface="Verdana"/>
                <a:cs typeface="Verdana"/>
              </a:rPr>
              <a:t>dall’opinione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3159" y="2098547"/>
            <a:ext cx="7729220" cy="462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i="1" dirty="0">
                <a:latin typeface="Verdana"/>
                <a:cs typeface="Verdana"/>
              </a:rPr>
              <a:t>pubblica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freddo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distante.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Bernays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prenota,</a:t>
            </a:r>
            <a:r>
              <a:rPr sz="2000" i="1" spc="11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tarda</a:t>
            </a:r>
            <a:r>
              <a:rPr sz="2000" i="1" spc="12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notte, </a:t>
            </a:r>
            <a:r>
              <a:rPr sz="2000" i="1" dirty="0">
                <a:latin typeface="Verdana"/>
                <a:cs typeface="Verdana"/>
              </a:rPr>
              <a:t>un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intero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treno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partenza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da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New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York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per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Washington </a:t>
            </a:r>
            <a:r>
              <a:rPr sz="2000" i="1" dirty="0">
                <a:latin typeface="Verdana"/>
                <a:cs typeface="Verdana"/>
              </a:rPr>
              <a:t>dopo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la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chiusura</a:t>
            </a:r>
            <a:r>
              <a:rPr sz="2000" i="1" spc="-10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dei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teatri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-9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Broadway,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-10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lo</a:t>
            </a:r>
            <a:r>
              <a:rPr sz="2000" i="1" spc="-9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riempie</a:t>
            </a:r>
            <a:r>
              <a:rPr sz="2000" i="1" spc="-90" dirty="0">
                <a:latin typeface="Verdana"/>
                <a:cs typeface="Verdana"/>
              </a:rPr>
              <a:t>  </a:t>
            </a:r>
            <a:r>
              <a:rPr sz="2000" i="1" spc="-25" dirty="0">
                <a:latin typeface="Verdana"/>
                <a:cs typeface="Verdana"/>
              </a:rPr>
              <a:t>di </a:t>
            </a:r>
            <a:r>
              <a:rPr sz="2000" i="1" dirty="0">
                <a:latin typeface="Verdana"/>
                <a:cs typeface="Verdana"/>
              </a:rPr>
              <a:t>celebrità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(attori,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cantanti,</a:t>
            </a:r>
            <a:r>
              <a:rPr sz="2000" i="1" spc="-5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scrittori):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sotto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-5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obiettivi</a:t>
            </a:r>
            <a:r>
              <a:rPr sz="2000" i="1" spc="-45" dirty="0">
                <a:latin typeface="Verdana"/>
                <a:cs typeface="Verdana"/>
              </a:rPr>
              <a:t>  </a:t>
            </a:r>
            <a:r>
              <a:rPr sz="2000" i="1" spc="-25" dirty="0">
                <a:latin typeface="Verdana"/>
                <a:cs typeface="Verdana"/>
              </a:rPr>
              <a:t>di </a:t>
            </a:r>
            <a:r>
              <a:rPr sz="2000" i="1" dirty="0">
                <a:latin typeface="Verdana"/>
                <a:cs typeface="Verdana"/>
              </a:rPr>
              <a:t>fotografi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ogni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testata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microfoni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33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tutte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le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radio</a:t>
            </a:r>
            <a:r>
              <a:rPr sz="2000" i="1" spc="330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del </a:t>
            </a:r>
            <a:r>
              <a:rPr sz="2000" i="1" dirty="0">
                <a:latin typeface="Verdana"/>
                <a:cs typeface="Verdana"/>
              </a:rPr>
              <a:t>Paese,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invitati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prendono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la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prima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colazione</a:t>
            </a:r>
            <a:r>
              <a:rPr sz="2000" i="1" spc="-8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alla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spc="-20" dirty="0">
                <a:latin typeface="Verdana"/>
                <a:cs typeface="Verdana"/>
              </a:rPr>
              <a:t>Casa </a:t>
            </a:r>
            <a:r>
              <a:rPr sz="2000" i="1" dirty="0">
                <a:latin typeface="Verdana"/>
                <a:cs typeface="Verdana"/>
              </a:rPr>
              <a:t>Bianca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con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il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presidente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Mrs</a:t>
            </a:r>
            <a:r>
              <a:rPr sz="2000" i="1" spc="28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Coolidge,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mentre</a:t>
            </a:r>
            <a:r>
              <a:rPr sz="2000" i="1" spc="28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il</a:t>
            </a:r>
            <a:r>
              <a:rPr sz="2000" i="1" spc="29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famoso </a:t>
            </a:r>
            <a:r>
              <a:rPr sz="2000" i="1" dirty="0">
                <a:latin typeface="Verdana"/>
                <a:cs typeface="Verdana"/>
              </a:rPr>
              <a:t>cantante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Al</a:t>
            </a:r>
            <a:r>
              <a:rPr sz="2000" i="1" spc="43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Jolson</a:t>
            </a:r>
            <a:r>
              <a:rPr sz="2000" i="1" spc="4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canta</a:t>
            </a:r>
            <a:r>
              <a:rPr sz="2000" i="1" spc="434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in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diretta</a:t>
            </a:r>
            <a:r>
              <a:rPr sz="2000" i="1" spc="4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“Keep</a:t>
            </a:r>
            <a:r>
              <a:rPr sz="2000" i="1" spc="44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Cool…idge”</a:t>
            </a:r>
            <a:r>
              <a:rPr sz="2000" i="1" spc="425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(un </a:t>
            </a:r>
            <a:r>
              <a:rPr sz="2000" i="1" dirty="0">
                <a:latin typeface="Verdana"/>
                <a:cs typeface="Verdana"/>
              </a:rPr>
              <a:t>gioco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di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parole,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keep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cool,</a:t>
            </a:r>
            <a:r>
              <a:rPr sz="2000" i="1" spc="-75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“stai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dirty="0">
                <a:latin typeface="Verdana"/>
                <a:cs typeface="Verdana"/>
              </a:rPr>
              <a:t>buono”),</a:t>
            </a:r>
            <a:r>
              <a:rPr sz="2000" i="1" spc="-80" dirty="0">
                <a:latin typeface="Verdana"/>
                <a:cs typeface="Verdana"/>
              </a:rPr>
              <a:t>  </a:t>
            </a:r>
            <a:r>
              <a:rPr sz="2000" i="1" spc="-10" dirty="0">
                <a:latin typeface="Verdana"/>
                <a:cs typeface="Verdana"/>
              </a:rPr>
              <a:t>appositamente </a:t>
            </a:r>
            <a:r>
              <a:rPr sz="2000" i="1" dirty="0">
                <a:latin typeface="Verdana"/>
                <a:cs typeface="Verdana"/>
              </a:rPr>
              <a:t>scritta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da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Bernays,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e...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gli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americani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si</a:t>
            </a:r>
            <a:r>
              <a:rPr sz="2000" i="1" spc="39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riconciliano</a:t>
            </a:r>
            <a:r>
              <a:rPr sz="2000" i="1" spc="395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con</a:t>
            </a:r>
            <a:r>
              <a:rPr sz="2000" i="1" spc="385" dirty="0">
                <a:latin typeface="Verdana"/>
                <a:cs typeface="Verdana"/>
              </a:rPr>
              <a:t> </a:t>
            </a:r>
            <a:r>
              <a:rPr sz="2000" i="1" spc="-25" dirty="0">
                <a:latin typeface="Verdana"/>
                <a:cs typeface="Verdana"/>
              </a:rPr>
              <a:t>il </a:t>
            </a:r>
            <a:r>
              <a:rPr sz="2000" i="1" dirty="0">
                <a:latin typeface="Verdana"/>
                <a:cs typeface="Verdana"/>
              </a:rPr>
              <a:t>loro</a:t>
            </a:r>
            <a:r>
              <a:rPr sz="2000" i="1" spc="-15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presidente.</a:t>
            </a:r>
            <a:endParaRPr sz="2000" dirty="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790"/>
              </a:spcBef>
            </a:pPr>
            <a:r>
              <a:rPr sz="2000" i="1" dirty="0">
                <a:latin typeface="Verdana"/>
                <a:cs typeface="Verdana"/>
              </a:rPr>
              <a:t>GOREL,</a:t>
            </a:r>
            <a:r>
              <a:rPr sz="2000" i="1" spc="-30" dirty="0">
                <a:latin typeface="Verdana"/>
                <a:cs typeface="Verdana"/>
              </a:rPr>
              <a:t> </a:t>
            </a:r>
            <a:r>
              <a:rPr sz="2000" i="1" spc="-10" dirty="0">
                <a:latin typeface="Verdana"/>
                <a:cs typeface="Verdana"/>
              </a:rPr>
              <a:t>Falconi</a:t>
            </a:r>
            <a:endParaRPr sz="20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088" y="329691"/>
            <a:ext cx="7724140" cy="767903"/>
          </a:xfrm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178879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Edward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Bernays</a:t>
            </a:r>
            <a:r>
              <a:rPr sz="3200" spc="-125" dirty="0">
                <a:latin typeface="Verdana"/>
                <a:cs typeface="Verdana"/>
              </a:rPr>
              <a:t> </a:t>
            </a:r>
            <a:r>
              <a:rPr lang="it-IT" sz="3200" spc="-25" dirty="0">
                <a:latin typeface="Verdana"/>
                <a:cs typeface="Verdana"/>
              </a:rPr>
              <a:t>5</a:t>
            </a:r>
            <a:r>
              <a:rPr sz="3200" spc="-25" dirty="0">
                <a:latin typeface="Verdana"/>
                <a:cs typeface="Verdana"/>
              </a:rPr>
              <a:t>/</a:t>
            </a:r>
            <a:r>
              <a:rPr lang="it-IT" sz="3200" spc="-25" dirty="0">
                <a:latin typeface="Verdana"/>
                <a:cs typeface="Verdana"/>
              </a:rPr>
              <a:t>6</a:t>
            </a:r>
            <a:endParaRPr sz="32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0547"/>
            <a:ext cx="7995920" cy="4698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480" indent="-342900">
              <a:lnSpc>
                <a:spcPct val="120000"/>
              </a:lnSpc>
              <a:spcBef>
                <a:spcPts val="100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1929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campagna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diritti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donne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(incluso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il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fumo)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aperta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marcia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di </a:t>
            </a:r>
            <a:r>
              <a:rPr sz="1800" dirty="0">
                <a:latin typeface="Verdana"/>
                <a:cs typeface="Verdana"/>
              </a:rPr>
              <a:t>personaggi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famosi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lungo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Fifth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Avenue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96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American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0" dirty="0">
                <a:latin typeface="Verdana"/>
                <a:cs typeface="Verdana"/>
              </a:rPr>
              <a:t>Tobacco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Company</a:t>
            </a:r>
            <a:endParaRPr sz="1800" dirty="0">
              <a:latin typeface="Verdana"/>
              <a:cs typeface="Verdana"/>
            </a:endParaRPr>
          </a:p>
          <a:p>
            <a:pPr marL="355600" marR="633095" indent="-342900">
              <a:lnSpc>
                <a:spcPct val="120000"/>
              </a:lnSpc>
              <a:spcBef>
                <a:spcPts val="405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1930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General</a:t>
            </a:r>
            <a:r>
              <a:rPr sz="1800" spc="-7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Electric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e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Westinghouse:</a:t>
            </a:r>
            <a:r>
              <a:rPr sz="1800" spc="-8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commemorazione</a:t>
            </a:r>
            <a:r>
              <a:rPr sz="1800" spc="-7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del </a:t>
            </a:r>
            <a:r>
              <a:rPr sz="1800" dirty="0">
                <a:latin typeface="Verdana"/>
                <a:cs typeface="Verdana"/>
              </a:rPr>
              <a:t>cinquantenario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scoperta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luce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elettrica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Anni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30: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ferrovie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tedesche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1960: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Action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for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Smoking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and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Health</a:t>
            </a:r>
            <a:endParaRPr sz="1800" dirty="0">
              <a:latin typeface="Verdana"/>
              <a:cs typeface="Verdana"/>
            </a:endParaRPr>
          </a:p>
          <a:p>
            <a:pPr marL="355600" marR="5080" indent="-342900">
              <a:lnSpc>
                <a:spcPct val="120400"/>
              </a:lnSpc>
              <a:spcBef>
                <a:spcPts val="400"/>
              </a:spcBef>
              <a:buFont typeface="Symbol"/>
              <a:buChar char=""/>
              <a:tabLst>
                <a:tab pos="355600" algn="l"/>
              </a:tabLst>
            </a:pPr>
            <a:r>
              <a:rPr sz="1800" dirty="0">
                <a:latin typeface="Verdana"/>
                <a:cs typeface="Verdana"/>
              </a:rPr>
              <a:t>La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sua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battaglia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finale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(persa)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fu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promozione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2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una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legge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il </a:t>
            </a:r>
            <a:r>
              <a:rPr sz="1800" dirty="0">
                <a:latin typeface="Verdana"/>
                <a:cs typeface="Verdana"/>
              </a:rPr>
              <a:t>riconoscimento</a:t>
            </a:r>
            <a:r>
              <a:rPr sz="1800" spc="-6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giuridico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delle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relazioni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pubbliche,</a:t>
            </a:r>
            <a:r>
              <a:rPr sz="1800" spc="-6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insieme </a:t>
            </a:r>
            <a:r>
              <a:rPr sz="1800" dirty="0">
                <a:latin typeface="Verdana"/>
                <a:cs typeface="Verdana"/>
              </a:rPr>
              <a:t>all’istituzione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dell’obbligo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di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registrazione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pubblica</a:t>
            </a:r>
            <a:r>
              <a:rPr sz="1800" spc="-5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</a:t>
            </a:r>
            <a:r>
              <a:rPr sz="1800" spc="-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apposito </a:t>
            </a:r>
            <a:r>
              <a:rPr sz="1800" dirty="0">
                <a:latin typeface="Verdana"/>
                <a:cs typeface="Verdana"/>
              </a:rPr>
              <a:t>albo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per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gli</a:t>
            </a:r>
            <a:r>
              <a:rPr sz="1800" spc="-10" dirty="0">
                <a:latin typeface="Verdana"/>
                <a:cs typeface="Verdana"/>
              </a:rPr>
              <a:t> operatori</a:t>
            </a:r>
            <a:endParaRPr sz="18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840"/>
              </a:spcBef>
              <a:buFont typeface="Symbol"/>
              <a:buChar char=""/>
              <a:tabLst>
                <a:tab pos="354965" algn="l"/>
              </a:tabLst>
            </a:pPr>
            <a:r>
              <a:rPr sz="1800" dirty="0">
                <a:latin typeface="Verdana"/>
                <a:cs typeface="Verdana"/>
              </a:rPr>
              <a:t>1995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i="1" dirty="0">
                <a:latin typeface="Verdana"/>
                <a:cs typeface="Verdana"/>
              </a:rPr>
              <a:t>Life:</a:t>
            </a:r>
            <a:r>
              <a:rPr sz="1800" i="1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tra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cinquanta</a:t>
            </a:r>
            <a:r>
              <a:rPr sz="1800" spc="-4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americani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più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influenti</a:t>
            </a:r>
            <a:r>
              <a:rPr sz="1800" spc="-2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del</a:t>
            </a:r>
            <a:r>
              <a:rPr sz="1800" spc="-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XX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secolo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750" dirty="0">
                <a:latin typeface="Wingdings"/>
                <a:cs typeface="Wingdings"/>
              </a:rPr>
              <a:t></a:t>
            </a:r>
            <a:r>
              <a:rPr sz="1750" spc="1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Two-</a:t>
            </a:r>
            <a:r>
              <a:rPr sz="1800" b="1" dirty="0">
                <a:latin typeface="Verdana"/>
                <a:cs typeface="Verdana"/>
              </a:rPr>
              <a:t>way</a:t>
            </a:r>
            <a:r>
              <a:rPr sz="1800" b="1" spc="20" dirty="0">
                <a:latin typeface="Verdana"/>
                <a:cs typeface="Verdana"/>
              </a:rPr>
              <a:t> </a:t>
            </a:r>
            <a:r>
              <a:rPr sz="1800" b="1" spc="-10" dirty="0">
                <a:latin typeface="Verdana"/>
                <a:cs typeface="Verdana"/>
              </a:rPr>
              <a:t>asymmetric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241" y="422147"/>
            <a:ext cx="7064375" cy="84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3825"/>
              </a:lnSpc>
              <a:spcBef>
                <a:spcPts val="100"/>
              </a:spcBef>
              <a:tabLst>
                <a:tab pos="1238885" algn="l"/>
              </a:tabLst>
            </a:pPr>
            <a:r>
              <a:rPr sz="3200" spc="-10" dirty="0">
                <a:latin typeface="Verdana"/>
                <a:cs typeface="Verdana"/>
              </a:rPr>
              <a:t>Torch</a:t>
            </a:r>
            <a:r>
              <a:rPr sz="3200" dirty="0">
                <a:latin typeface="Verdana"/>
                <a:cs typeface="Verdana"/>
              </a:rPr>
              <a:t>	of</a:t>
            </a:r>
            <a:r>
              <a:rPr sz="3200" spc="-2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Freedom</a:t>
            </a:r>
            <a:endParaRPr sz="3200" dirty="0">
              <a:latin typeface="Verdana"/>
              <a:cs typeface="Verdana"/>
            </a:endParaRPr>
          </a:p>
          <a:p>
            <a:pPr algn="ctr">
              <a:lnSpc>
                <a:spcPts val="2625"/>
              </a:lnSpc>
            </a:pPr>
            <a:r>
              <a:rPr sz="2200" spc="-10" dirty="0">
                <a:latin typeface="Verdana"/>
                <a:cs typeface="Verdana"/>
                <a:hlinkClick r:id="rId2"/>
              </a:rPr>
              <a:t>www.youtube.com/watch?v=vL1PPGCJnuo&amp;t=54s</a:t>
            </a:r>
            <a:endParaRPr sz="2200" dirty="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71686" y="1417637"/>
            <a:ext cx="6400626" cy="480089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1DB9A9-3281-D552-E3FC-7F92F5EB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088" y="329691"/>
            <a:ext cx="7724140" cy="984885"/>
          </a:xfrm>
        </p:spPr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Campagna Mediatica contro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Jacobo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Árbenz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(1951-1954)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5BCEFE-AEA1-21B9-BF17-E8D3A3B7A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744" y="1410355"/>
            <a:ext cx="8071484" cy="5447645"/>
          </a:xfrm>
        </p:spPr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Negli anni '50, Barnes organizzò una campagna lobbistica per la United </a:t>
            </a:r>
            <a:r>
              <a:rPr lang="it-IT" sz="2200" dirty="0" err="1"/>
              <a:t>Fruit</a:t>
            </a:r>
            <a:r>
              <a:rPr lang="it-IT" sz="2200" dirty="0"/>
              <a:t> Company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Nel 1951, il presidente del Guatemala, </a:t>
            </a:r>
            <a:r>
              <a:rPr lang="it-IT" sz="2200" dirty="0" err="1"/>
              <a:t>Jacobo</a:t>
            </a:r>
            <a:r>
              <a:rPr lang="it-IT" sz="2200" dirty="0"/>
              <a:t> </a:t>
            </a:r>
            <a:r>
              <a:rPr lang="it-IT" sz="2200" dirty="0" err="1"/>
              <a:t>Árbenz</a:t>
            </a:r>
            <a:r>
              <a:rPr lang="it-IT" sz="2200" dirty="0"/>
              <a:t>, nazionalizzò le terre dell'azienda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Barnes lanciò una campagna diffamatoria negli USA, dipingendolo come una minaccia comunista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In realtà, </a:t>
            </a:r>
            <a:r>
              <a:rPr lang="it-IT" sz="2200" dirty="0" err="1"/>
              <a:t>Árbenz</a:t>
            </a:r>
            <a:r>
              <a:rPr lang="it-IT" sz="2200" dirty="0"/>
              <a:t> era un socialista democratico, senza legami con Mosca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it-IT" sz="2200" dirty="0"/>
              <a:t>La campagna contribuì alla sua destituzione nel 1954, orchestrata dalla CIA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1596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4DD4CE9-6BC8-0B01-6D47-623D2DBD3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396921"/>
            <a:ext cx="5067147" cy="1708242"/>
          </a:xfrm>
        </p:spPr>
        <p:txBody>
          <a:bodyPr anchor="ctr"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Ida B. Wells-Barnett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16876A-C02E-F3C4-533E-174CFD1B9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2" y="738058"/>
            <a:ext cx="5067147" cy="6163879"/>
          </a:xfrm>
        </p:spPr>
        <p:txBody>
          <a:bodyPr anchor="ctr">
            <a:normAutofit fontScale="92500" lnSpcReduction="10000"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Nata nel 1862 nel Mississippi, pochi mesi prima dell’abolizione della schiavitù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Dopo la morte dei genitori per febbre gialla, si mantenne lavorando come insegnante e scrivendo articoli di denuncia sociale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Nel 1884, su un treno in Tennessee, le fu ordinato di lasciare il posto riservato ai bianchi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Si rifiutò e fu fisicamente rimossa, avviando una battaglia legale contro la compagnia ferroviaria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Attraverso il </a:t>
            </a:r>
            <a:r>
              <a:rPr lang="it-IT" sz="2000" i="1" dirty="0"/>
              <a:t>Memphis Free Speech</a:t>
            </a:r>
            <a:r>
              <a:rPr lang="it-IT" sz="2000" dirty="0"/>
              <a:t>, denunciò le violenze razziali e le ingiustizie contro la comunità afroamericana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Viaggiò in Europa per sensibilizzare l’opinione pubblica sulla realtà del razzismo negli USA.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Tx/>
              <a:buChar char="-"/>
            </a:pPr>
            <a:r>
              <a:rPr lang="it-IT" sz="2000" dirty="0"/>
              <a:t>Fondò associazioni per i diritti civili e l’emancipazione delle donne nere, utilizzando i media per dare voce agli emarginati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GB" sz="12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43DFAF0-3795-43A8-826B-49FA71446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71" r="12670" b="-1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3056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5610">
              <a:lnSpc>
                <a:spcPct val="100000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asymmetric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874011"/>
            <a:ext cx="8072120" cy="266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 algn="just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Approccio</a:t>
            </a:r>
            <a:r>
              <a:rPr sz="2400" spc="-8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scientifico</a:t>
            </a:r>
            <a:endParaRPr sz="2400">
              <a:latin typeface="Verdana"/>
              <a:cs typeface="Verdana"/>
            </a:endParaRPr>
          </a:p>
          <a:p>
            <a:pPr marL="355600" marR="5080" indent="-342900" algn="just">
              <a:lnSpc>
                <a:spcPct val="199600"/>
              </a:lnSpc>
              <a:spcBef>
                <a:spcPts val="660"/>
              </a:spcBef>
              <a:buFont typeface="Symbol"/>
              <a:buChar char=""/>
              <a:tabLst>
                <a:tab pos="355600" algn="l"/>
              </a:tabLst>
            </a:pPr>
            <a:r>
              <a:rPr sz="2400" dirty="0">
                <a:latin typeface="Verdana"/>
                <a:cs typeface="Verdana"/>
              </a:rPr>
              <a:t>Indagini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pubblica</a:t>
            </a:r>
            <a:r>
              <a:rPr sz="2400" spc="350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opinione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345" dirty="0">
                <a:latin typeface="Verdana"/>
                <a:cs typeface="Verdana"/>
              </a:rPr>
              <a:t>   </a:t>
            </a:r>
            <a:r>
              <a:rPr sz="2400" spc="-10" dirty="0">
                <a:latin typeface="Verdana"/>
                <a:cs typeface="Verdana"/>
              </a:rPr>
              <a:t>conoscere </a:t>
            </a:r>
            <a:r>
              <a:rPr sz="2400" dirty="0">
                <a:latin typeface="Verdana"/>
                <a:cs typeface="Verdana"/>
              </a:rPr>
              <a:t>atteggiamenti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propensioni</a:t>
            </a:r>
            <a:r>
              <a:rPr sz="2400" spc="4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prima</a:t>
            </a:r>
            <a:r>
              <a:rPr sz="2400" spc="4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4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progettare </a:t>
            </a:r>
            <a:r>
              <a:rPr sz="2400" dirty="0">
                <a:latin typeface="Verdana"/>
                <a:cs typeface="Verdana"/>
              </a:rPr>
              <a:t>una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campagna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5744" y="230123"/>
            <a:ext cx="409257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785" marR="5080" indent="-680720">
              <a:lnSpc>
                <a:spcPct val="114999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symmetric </a:t>
            </a:r>
            <a:r>
              <a:rPr sz="3200" dirty="0">
                <a:latin typeface="Verdana"/>
                <a:cs typeface="Verdana"/>
              </a:rPr>
              <a:t>Dagli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anni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50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140203"/>
            <a:ext cx="6685280" cy="8851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55600" marR="5080" indent="-342900">
              <a:lnSpc>
                <a:spcPct val="101400"/>
              </a:lnSpc>
              <a:spcBef>
                <a:spcPts val="50"/>
              </a:spcBef>
            </a:pP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idee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informazioni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ai </a:t>
            </a:r>
            <a:r>
              <a:rPr sz="2800" spc="-10" dirty="0">
                <a:latin typeface="Verdana"/>
                <a:cs typeface="Verdana"/>
              </a:rPr>
              <a:t>pubblici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618227"/>
            <a:ext cx="6249035" cy="8820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75"/>
              </a:spcBef>
            </a:pP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idee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informazioni all’organizzazione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5737" y="3068637"/>
            <a:ext cx="431800" cy="1224280"/>
          </a:xfrm>
          <a:custGeom>
            <a:avLst/>
            <a:gdLst/>
            <a:ahLst/>
            <a:cxnLst/>
            <a:rect l="l" t="t" r="r" b="b"/>
            <a:pathLst>
              <a:path w="431800" h="1224279">
                <a:moveTo>
                  <a:pt x="0" y="215900"/>
                </a:moveTo>
                <a:lnTo>
                  <a:pt x="215900" y="0"/>
                </a:lnTo>
                <a:lnTo>
                  <a:pt x="431800" y="215900"/>
                </a:lnTo>
                <a:lnTo>
                  <a:pt x="323850" y="215900"/>
                </a:lnTo>
                <a:lnTo>
                  <a:pt x="323850" y="1008062"/>
                </a:lnTo>
                <a:lnTo>
                  <a:pt x="431800" y="1008062"/>
                </a:lnTo>
                <a:lnTo>
                  <a:pt x="215900" y="1223962"/>
                </a:lnTo>
                <a:lnTo>
                  <a:pt x="0" y="1008062"/>
                </a:lnTo>
                <a:lnTo>
                  <a:pt x="107950" y="1008062"/>
                </a:lnTo>
                <a:lnTo>
                  <a:pt x="107950" y="21590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33803"/>
            <a:ext cx="7889875" cy="34547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1945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Standard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</a:rPr>
              <a:t>Oil: Louisiana Story</a:t>
            </a:r>
          </a:p>
          <a:p>
            <a:pPr>
              <a:lnSpc>
                <a:spcPct val="100000"/>
              </a:lnSpc>
              <a:spcBef>
                <a:spcPts val="2555"/>
              </a:spcBef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 marL="354965" marR="5080" indent="-342265">
              <a:spcBef>
                <a:spcPts val="100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1954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</a:rPr>
              <a:t>General Eletric e poi National Manufactures Association: discorsi per lavoratori fabbriche e operatori economici</a:t>
            </a:r>
          </a:p>
          <a:p>
            <a:pPr>
              <a:lnSpc>
                <a:spcPct val="100000"/>
              </a:lnSpc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75"/>
              </a:spcBef>
              <a:buFont typeface="Symbol"/>
              <a:buChar char=""/>
            </a:pPr>
            <a:endParaRPr sz="24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Symbol"/>
              <a:buChar char=""/>
              <a:tabLst>
                <a:tab pos="354965" algn="l"/>
              </a:tabLst>
            </a:pPr>
            <a:r>
              <a:rPr sz="2400" dirty="0">
                <a:latin typeface="Verdana"/>
                <a:cs typeface="Verdana"/>
              </a:rPr>
              <a:t>1955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spc="-55" dirty="0">
                <a:latin typeface="Verdana"/>
                <a:cs typeface="Verdana"/>
              </a:rPr>
              <a:t>AT&amp;T: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utilizzare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bene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televisione</a:t>
            </a:r>
            <a:endParaRPr sz="24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25744" y="230123"/>
            <a:ext cx="4092575" cy="114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785" marR="5080" indent="-680720">
              <a:lnSpc>
                <a:spcPct val="114999"/>
              </a:lnSpc>
              <a:spcBef>
                <a:spcPts val="100"/>
              </a:spcBef>
            </a:pPr>
            <a:r>
              <a:rPr sz="3200" spc="-105" dirty="0">
                <a:latin typeface="Verdana"/>
                <a:cs typeface="Verdana"/>
              </a:rPr>
              <a:t>Two-</a:t>
            </a:r>
            <a:r>
              <a:rPr sz="3200" dirty="0">
                <a:latin typeface="Verdana"/>
                <a:cs typeface="Verdana"/>
              </a:rPr>
              <a:t>way</a:t>
            </a:r>
            <a:r>
              <a:rPr sz="3200" spc="-85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symmetric </a:t>
            </a:r>
            <a:r>
              <a:rPr sz="3200" dirty="0">
                <a:latin typeface="Verdana"/>
                <a:cs typeface="Verdana"/>
              </a:rPr>
              <a:t>Dagli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anni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50</a:t>
            </a:r>
            <a:endParaRPr sz="3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984885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Verdana"/>
                <a:cs typeface="Verdana"/>
              </a:rPr>
              <a:t>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4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modelli</a:t>
            </a:r>
            <a:r>
              <a:rPr sz="3200" spc="-3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di</a:t>
            </a:r>
            <a:r>
              <a:rPr sz="3200" spc="-40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Grunig</a:t>
            </a:r>
            <a:r>
              <a:rPr sz="3200" spc="-30" dirty="0">
                <a:latin typeface="Verdana"/>
                <a:cs typeface="Verdana"/>
              </a:rPr>
              <a:t> </a:t>
            </a:r>
            <a:r>
              <a:rPr sz="3200" spc="-10" dirty="0">
                <a:latin typeface="Verdana"/>
                <a:cs typeface="Verdana"/>
              </a:rPr>
              <a:t>(1984)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0112" y="1557337"/>
            <a:ext cx="1631314" cy="891540"/>
          </a:xfrm>
          <a:custGeom>
            <a:avLst/>
            <a:gdLst/>
            <a:ahLst/>
            <a:cxnLst/>
            <a:rect l="l" t="t" r="r" b="b"/>
            <a:pathLst>
              <a:path w="1631314" h="891539">
                <a:moveTo>
                  <a:pt x="0" y="0"/>
                </a:moveTo>
                <a:lnTo>
                  <a:pt x="1630770" y="89109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93762" y="1550987"/>
          <a:ext cx="7559674" cy="4751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0905">
                <a:tc>
                  <a:txBody>
                    <a:bodyPr/>
                    <a:lstStyle/>
                    <a:p>
                      <a:pPr marL="84772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Modelli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Criteri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 marR="208915" indent="635" algn="ctr">
                        <a:lnSpc>
                          <a:spcPct val="1157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Press </a:t>
                      </a:r>
                      <a:r>
                        <a:rPr sz="1400" b="1" dirty="0">
                          <a:latin typeface="Verdana"/>
                          <a:cs typeface="Verdana"/>
                        </a:rPr>
                        <a:t>agentry</a:t>
                      </a:r>
                      <a:r>
                        <a:rPr sz="1400" b="1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50" dirty="0">
                          <a:latin typeface="Verdana"/>
                          <a:cs typeface="Verdana"/>
                        </a:rPr>
                        <a:t>–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Publicity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 marR="162560" indent="282575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Public information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815" marR="163195" indent="128270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Two-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way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asymmetric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0504" marR="222885" indent="68580">
                        <a:lnSpc>
                          <a:spcPct val="118600"/>
                        </a:lnSpc>
                        <a:spcBef>
                          <a:spcPts val="136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Two-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way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symmetric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727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725">
                <a:tc>
                  <a:txBody>
                    <a:bodyPr/>
                    <a:lstStyle/>
                    <a:p>
                      <a:pPr marL="35877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b="1" spc="-10" dirty="0">
                          <a:latin typeface="Verdana"/>
                          <a:cs typeface="Verdana"/>
                        </a:rPr>
                        <a:t>Obiettivo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640" marR="159385" indent="6985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Promozione Propaganda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Informazione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960" marR="215900" indent="-92710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Persuasione scientifica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marR="108585" indent="-231140">
                        <a:lnSpc>
                          <a:spcPct val="118600"/>
                        </a:lnSpc>
                        <a:spcBef>
                          <a:spcPts val="20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Comprensione reciproca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905">
                <a:tc>
                  <a:txBody>
                    <a:bodyPr/>
                    <a:lstStyle/>
                    <a:p>
                      <a:pPr marL="71120" marR="62865" indent="130175">
                        <a:lnSpc>
                          <a:spcPct val="120000"/>
                        </a:lnSpc>
                        <a:spcBef>
                          <a:spcPts val="1330"/>
                        </a:spcBef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Natura</a:t>
                      </a:r>
                      <a:r>
                        <a:rPr sz="1400" b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20" dirty="0">
                          <a:latin typeface="Verdana"/>
                          <a:cs typeface="Verdana"/>
                        </a:rPr>
                        <a:t>della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comunicazione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68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4620" marR="127000" algn="ctr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una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via:</a:t>
                      </a:r>
                      <a:r>
                        <a:rPr sz="1400" spc="5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verità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non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è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essenziale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4160" marR="257175" indent="31750" algn="just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una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via: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la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verità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è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importante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5275" marR="287655" indent="1270" algn="just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due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vie: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effetti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non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equilibrati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7180" marR="289560" algn="ctr">
                        <a:lnSpc>
                          <a:spcPct val="115700"/>
                        </a:lnSpc>
                        <a:spcBef>
                          <a:spcPts val="44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due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vie: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effetti equilibrati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71120" marR="62865" indent="233679">
                        <a:lnSpc>
                          <a:spcPct val="120000"/>
                        </a:lnSpc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Modello</a:t>
                      </a:r>
                      <a:r>
                        <a:rPr sz="1400" b="1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25" dirty="0">
                          <a:latin typeface="Verdana"/>
                          <a:cs typeface="Verdana"/>
                        </a:rPr>
                        <a:t>di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comunicazione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23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67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Emittente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50" dirty="0">
                          <a:latin typeface="Wingdings"/>
                          <a:cs typeface="Wingdings"/>
                        </a:rPr>
                        <a:t>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marL="32067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Ricevente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marL="2197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400" dirty="0">
                          <a:latin typeface="Wingdings"/>
                          <a:cs typeface="Wingdings"/>
                        </a:rPr>
                        <a:t></a:t>
                      </a:r>
                      <a:r>
                        <a:rPr sz="14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Feedback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Gruppo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spc="-25" dirty="0">
                          <a:latin typeface="Wingdings"/>
                          <a:cs typeface="Wingdings"/>
                        </a:rPr>
                        <a:t></a:t>
                      </a:r>
                      <a:endParaRPr sz="1400">
                        <a:latin typeface="Wingdings"/>
                        <a:cs typeface="Wingding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Gruppo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0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73075" marR="194310" indent="-271780">
                        <a:lnSpc>
                          <a:spcPct val="118600"/>
                        </a:lnSpc>
                      </a:pPr>
                      <a:r>
                        <a:rPr sz="1400" b="1" dirty="0">
                          <a:latin typeface="Verdana"/>
                          <a:cs typeface="Verdana"/>
                        </a:rPr>
                        <a:t>Natura</a:t>
                      </a:r>
                      <a:r>
                        <a:rPr sz="1400" b="1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b="1" spc="-10" dirty="0">
                          <a:latin typeface="Verdana"/>
                          <a:cs typeface="Verdana"/>
                        </a:rPr>
                        <a:t>della ricerca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Poca:</a:t>
                      </a:r>
                      <a:endParaRPr sz="14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N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pubblico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1454" marR="203200" indent="-635" algn="ctr">
                        <a:lnSpc>
                          <a:spcPct val="115700"/>
                        </a:lnSpc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Poca: valutazione dell’efficacia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255" marR="127635" algn="ctr">
                        <a:lnSpc>
                          <a:spcPct val="114799"/>
                        </a:lnSpc>
                        <a:spcBef>
                          <a:spcPts val="6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Formativa: valutazione degli atteggiamenti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6535" marR="209550" algn="ctr">
                        <a:lnSpc>
                          <a:spcPct val="114799"/>
                        </a:lnSpc>
                        <a:spcBef>
                          <a:spcPts val="670"/>
                        </a:spcBef>
                      </a:pPr>
                      <a:r>
                        <a:rPr sz="1400" spc="-10" dirty="0">
                          <a:latin typeface="Verdana"/>
                          <a:cs typeface="Verdana"/>
                        </a:rPr>
                        <a:t>Formativa: valutazione delle competenze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9143" y="589788"/>
            <a:ext cx="50660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1115" algn="l"/>
              </a:tabLst>
            </a:pPr>
            <a:r>
              <a:rPr sz="3200" spc="-10" dirty="0">
                <a:latin typeface="Verdana"/>
                <a:cs typeface="Verdana"/>
              </a:rPr>
              <a:t>Major</a:t>
            </a:r>
            <a:r>
              <a:rPr sz="3200" dirty="0">
                <a:latin typeface="Verdana"/>
                <a:cs typeface="Verdana"/>
              </a:rPr>
              <a:t>	motivations</a:t>
            </a:r>
            <a:r>
              <a:rPr sz="3200" spc="-105" dirty="0">
                <a:latin typeface="Verdana"/>
                <a:cs typeface="Verdana"/>
              </a:rPr>
              <a:t> </a:t>
            </a:r>
            <a:r>
              <a:rPr sz="3200" dirty="0">
                <a:latin typeface="Verdana"/>
                <a:cs typeface="Verdana"/>
              </a:rPr>
              <a:t>for</a:t>
            </a:r>
            <a:r>
              <a:rPr sz="3200" spc="-90" dirty="0">
                <a:latin typeface="Verdana"/>
                <a:cs typeface="Verdana"/>
              </a:rPr>
              <a:t> </a:t>
            </a:r>
            <a:r>
              <a:rPr sz="3200" spc="-25" dirty="0">
                <a:latin typeface="Verdana"/>
                <a:cs typeface="Verdana"/>
              </a:rPr>
              <a:t>PR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3779"/>
            <a:ext cx="7986395" cy="459920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  <a:tabLst>
                <a:tab pos="354965" algn="l"/>
              </a:tabLst>
            </a:pPr>
            <a:r>
              <a:rPr sz="2200" spc="-50" dirty="0">
                <a:latin typeface="Verdana"/>
                <a:cs typeface="Verdana"/>
              </a:rPr>
              <a:t>-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b="1" spc="-10" dirty="0">
                <a:latin typeface="Verdana"/>
                <a:cs typeface="Verdana"/>
              </a:rPr>
              <a:t>Recruitment</a:t>
            </a:r>
            <a:endParaRPr sz="2200" dirty="0">
              <a:latin typeface="Verdana"/>
              <a:cs typeface="Verdana"/>
            </a:endParaRPr>
          </a:p>
          <a:p>
            <a:pPr marL="12700" marR="611505">
              <a:lnSpc>
                <a:spcPct val="106300"/>
              </a:lnSpc>
              <a:spcBef>
                <a:spcPts val="505"/>
              </a:spcBef>
            </a:pPr>
            <a:r>
              <a:rPr sz="2200" dirty="0">
                <a:latin typeface="Verdana"/>
                <a:cs typeface="Verdana"/>
              </a:rPr>
              <a:t>92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%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recruiters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oggi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usano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social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media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(2015: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78 </a:t>
            </a:r>
            <a:r>
              <a:rPr sz="2200" dirty="0">
                <a:latin typeface="Verdana"/>
                <a:cs typeface="Verdana"/>
              </a:rPr>
              <a:t>Linkedin,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55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FB,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47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Twitter)</a:t>
            </a:r>
            <a:endParaRPr sz="2200" dirty="0">
              <a:latin typeface="Verdana"/>
              <a:cs typeface="Verdana"/>
            </a:endParaRPr>
          </a:p>
          <a:p>
            <a:pPr marL="354965" indent="-342265">
              <a:lnSpc>
                <a:spcPct val="100000"/>
              </a:lnSpc>
              <a:spcBef>
                <a:spcPts val="745"/>
              </a:spcBef>
              <a:buFont typeface="Verdana"/>
              <a:buChar char="-"/>
              <a:tabLst>
                <a:tab pos="354965" algn="l"/>
              </a:tabLst>
            </a:pPr>
            <a:r>
              <a:rPr sz="2200" b="1" spc="-10" dirty="0">
                <a:latin typeface="Verdana"/>
                <a:cs typeface="Verdana"/>
              </a:rPr>
              <a:t>Legitimacy</a:t>
            </a:r>
            <a:endParaRPr sz="22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200" dirty="0">
                <a:latin typeface="Verdana"/>
                <a:cs typeface="Verdana"/>
              </a:rPr>
              <a:t>Status</a:t>
            </a:r>
            <a:r>
              <a:rPr sz="2200" spc="-2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conferral</a:t>
            </a:r>
            <a:endParaRPr sz="2200" dirty="0">
              <a:latin typeface="Verdana"/>
              <a:cs typeface="Verdana"/>
            </a:endParaRPr>
          </a:p>
          <a:p>
            <a:pPr marL="12700" marR="3177540" indent="-635">
              <a:lnSpc>
                <a:spcPts val="3310"/>
              </a:lnSpc>
              <a:spcBef>
                <a:spcPts val="200"/>
              </a:spcBef>
            </a:pPr>
            <a:r>
              <a:rPr sz="2200" dirty="0">
                <a:latin typeface="Verdana"/>
                <a:cs typeface="Verdana"/>
              </a:rPr>
              <a:t>Search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Engine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Optimitation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(SEO) </a:t>
            </a:r>
            <a:r>
              <a:rPr sz="2200" b="1" spc="-10" dirty="0">
                <a:latin typeface="Verdana"/>
                <a:cs typeface="Verdana"/>
              </a:rPr>
              <a:t>Agitation</a:t>
            </a:r>
            <a:endParaRPr sz="2200" dirty="0">
              <a:latin typeface="Verdana"/>
              <a:cs typeface="Verdan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Verdana"/>
              <a:buChar char="-"/>
              <a:tabLst>
                <a:tab pos="355600" algn="l"/>
              </a:tabLst>
            </a:pPr>
            <a:r>
              <a:rPr sz="2200" b="1" spc="-10" dirty="0">
                <a:latin typeface="Verdana"/>
                <a:cs typeface="Verdana"/>
              </a:rPr>
              <a:t>Advocacy</a:t>
            </a:r>
            <a:endParaRPr sz="2200" dirty="0">
              <a:latin typeface="Verdana"/>
              <a:cs typeface="Verdana"/>
            </a:endParaRPr>
          </a:p>
          <a:p>
            <a:pPr marL="12700" marR="5080">
              <a:lnSpc>
                <a:spcPct val="106300"/>
              </a:lnSpc>
              <a:spcBef>
                <a:spcPts val="480"/>
              </a:spcBef>
            </a:pPr>
            <a:r>
              <a:rPr sz="2200" dirty="0">
                <a:latin typeface="Verdana"/>
                <a:cs typeface="Verdana"/>
              </a:rPr>
              <a:t>Propaganda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(ogni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istituzione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procedimento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destinato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a </a:t>
            </a:r>
            <a:r>
              <a:rPr sz="2200" dirty="0">
                <a:latin typeface="Verdana"/>
                <a:cs typeface="Verdana"/>
              </a:rPr>
              <a:t>diffondere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dottrina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sistema)</a:t>
            </a:r>
            <a:endParaRPr sz="2200" dirty="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770"/>
              </a:spcBef>
              <a:buChar char="-"/>
              <a:tabLst>
                <a:tab pos="240665" algn="l"/>
              </a:tabLst>
            </a:pPr>
            <a:r>
              <a:rPr sz="2200" b="1" spc="-10" dirty="0">
                <a:latin typeface="Verdana"/>
                <a:cs typeface="Verdana"/>
              </a:rPr>
              <a:t>Profit</a:t>
            </a:r>
            <a:endParaRPr sz="22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619375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Recruitment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08277" y="1772816"/>
            <a:ext cx="3327445" cy="4479573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2796" rIns="0" bIns="0" rtlCol="0">
            <a:spAutoFit/>
          </a:bodyPr>
          <a:lstStyle/>
          <a:p>
            <a:pPr marL="295021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Verdana"/>
                <a:cs typeface="Verdana"/>
              </a:rPr>
              <a:t>Agitation</a:t>
            </a:r>
            <a:endParaRPr sz="32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783" y="1639824"/>
            <a:ext cx="3689460" cy="505098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732" rIns="0" bIns="0" rtlCol="0">
            <a:spAutoFit/>
          </a:bodyPr>
          <a:lstStyle/>
          <a:p>
            <a:pPr marL="27870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Advocacy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2863" y="1283739"/>
            <a:ext cx="3758271" cy="5158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2498</Words>
  <Application>Microsoft Office PowerPoint</Application>
  <PresentationFormat>Presentazione su schermo (4:3)</PresentationFormat>
  <Paragraphs>272</Paragraphs>
  <Slides>48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48</vt:i4>
      </vt:variant>
    </vt:vector>
  </HeadingPairs>
  <TitlesOfParts>
    <vt:vector size="55" baseType="lpstr">
      <vt:lpstr>Arial MT</vt:lpstr>
      <vt:lpstr>Calibri</vt:lpstr>
      <vt:lpstr>Symbol</vt:lpstr>
      <vt:lpstr>Times New Roman</vt:lpstr>
      <vt:lpstr>Verdana</vt:lpstr>
      <vt:lpstr>Wingdings</vt:lpstr>
      <vt:lpstr>Office Theme</vt:lpstr>
      <vt:lpstr>Storia delle RP</vt:lpstr>
      <vt:lpstr>Le origini: informazioni per influenzare il punto di vista e le azioni delle persone (Invernizzi, 2005)</vt:lpstr>
      <vt:lpstr>Età mediatiche (Marino D’amore, 2014)</vt:lpstr>
      <vt:lpstr>Propaganda Fide</vt:lpstr>
      <vt:lpstr>Cutlip (1958)</vt:lpstr>
      <vt:lpstr>Le origini (1/2): tra Seicento e Ottocento (Cutlip 1995 in Falconi 2003)</vt:lpstr>
      <vt:lpstr>Daniel Boone https://www.youtube.com/watch?v=VLMCO-JZqWs</vt:lpstr>
      <vt:lpstr>Es. Teatro</vt:lpstr>
      <vt:lpstr>Un esempio successivo: la satira italiana sulle colonie</vt:lpstr>
      <vt:lpstr>Un esempio successivo: la satira italiana sulle colonie</vt:lpstr>
      <vt:lpstr>Le origini (2/2): tra Seicento e Ottocento (Cutlip 1995 in Falconi 2003)</vt:lpstr>
      <vt:lpstr>Es. illustrazioni epiche sulla Guerra d’Indipendenza</vt:lpstr>
      <vt:lpstr>Forza grandi immagine epiche</vt:lpstr>
      <vt:lpstr>Fino ad oggi</vt:lpstr>
      <vt:lpstr>https://www.archives.gov/research</vt:lpstr>
      <vt:lpstr>Presentazione standard di PowerPoint</vt:lpstr>
      <vt:lpstr>Samuel Adams (1722 – 1803) La rivoluzione americana (Cutlip, 1995)</vt:lpstr>
      <vt:lpstr>Creazione pseudoventi: Boston Tea Party - 16 dicembre 1773</vt:lpstr>
      <vt:lpstr>www.bostonteapartyship.com/</vt:lpstr>
      <vt:lpstr>Prima metà 800 fino al 900</vt:lpstr>
      <vt:lpstr>codyarchive.org</vt:lpstr>
      <vt:lpstr>1900 -1904: prime società specializzate</vt:lpstr>
      <vt:lpstr>Ivy Ledbetter Lee (1877-1934) 1/4</vt:lpstr>
      <vt:lpstr>Ivy Ledbetter Lee (1877-1934) 2/4</vt:lpstr>
      <vt:lpstr>Ivy Ledbetter Lee (1877-1934) 3/4</vt:lpstr>
      <vt:lpstr>Il Massacro di Ludlow (1914)</vt:lpstr>
      <vt:lpstr>Ivy Ledbetter Lee (1877-1934) 4/4</vt:lpstr>
      <vt:lpstr>Arthur Page (1883-1960) 1/3</vt:lpstr>
      <vt:lpstr>Arthur Page (1883-1960) 2/3</vt:lpstr>
      <vt:lpstr>Arthur Page (1883-1960) 3/3</vt:lpstr>
      <vt:lpstr>Edward Bernays (1891-1995) 1/5</vt:lpstr>
      <vt:lpstr>Edward Bernays 2/5</vt:lpstr>
      <vt:lpstr>Edward Bernays 3/5</vt:lpstr>
      <vt:lpstr>Edward Bernays 4/5</vt:lpstr>
      <vt:lpstr>Edward Bernays 5/5</vt:lpstr>
      <vt:lpstr>1928 Calvin Coolidge: riscaldare identità presidente</vt:lpstr>
      <vt:lpstr>Edward Bernays 5/6</vt:lpstr>
      <vt:lpstr>Torch of Freedom www.youtube.com/watch?v=vL1PPGCJnuo&amp;t=54s</vt:lpstr>
      <vt:lpstr>La Campagna Mediatica contro Jacobo Árbenz (1951-1954)</vt:lpstr>
      <vt:lpstr>Ida B. Wells-Barnett</vt:lpstr>
      <vt:lpstr>Two-way asymmetric</vt:lpstr>
      <vt:lpstr>Two-way symmetric Dagli anni 50</vt:lpstr>
      <vt:lpstr>Two-way symmetric Dagli anni 50</vt:lpstr>
      <vt:lpstr>I 4 modelli di Grunig (1984)</vt:lpstr>
      <vt:lpstr>Major motivations for PR</vt:lpstr>
      <vt:lpstr>Recruitment</vt:lpstr>
      <vt:lpstr>Agitation</vt:lpstr>
      <vt:lpstr>Advocacy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lezione_4</dc:title>
  <dc:creator>pc</dc:creator>
  <cp:lastModifiedBy>nicola strizzolo</cp:lastModifiedBy>
  <cp:revision>4</cp:revision>
  <dcterms:created xsi:type="dcterms:W3CDTF">2025-03-03T06:06:43Z</dcterms:created>
  <dcterms:modified xsi:type="dcterms:W3CDTF">2025-03-03T09:44:01Z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2019-11-08T00:00:00Z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2025-03-03T00:00:00Z</vt:filetime>
  </property>
  <property fmtid="{D5CDD505-2E9C-101B-9397-08002B2CF9AE}" pid="5" name="Producer">
    <vt:lpwstr>macOS Versione 10.14.6 (Build 18G103) Quartz PDFContext</vt:lpwstr>
  </property>
</Properties>
</file>