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Perandory SemiCondensed" charset="1" panose="00000000000000000000"/>
      <p:regular r:id="rId12"/>
    </p:embeddedFont>
    <p:embeddedFont>
      <p:font typeface="Canva Sans" charset="1" panose="020B0503030501040103"/>
      <p:regular r:id="rId13"/>
    </p:embeddedFont>
    <p:embeddedFont>
      <p:font typeface="Canva Sans Bold" charset="1" panose="020B0803030501040103"/>
      <p:regular r:id="rId14"/>
    </p:embeddedFont>
    <p:embeddedFont>
      <p:font typeface="Canva Sans Italics" charset="1" panose="020B0503030501040103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7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222" r="0" b="-1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582969" y="0"/>
            <a:ext cx="12705031" cy="10287000"/>
            <a:chOff x="0" y="0"/>
            <a:chExt cx="3346181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46181" cy="2709333"/>
            </a:xfrm>
            <a:custGeom>
              <a:avLst/>
              <a:gdLst/>
              <a:ahLst/>
              <a:cxnLst/>
              <a:rect r="r" b="b" t="t" l="l"/>
              <a:pathLst>
                <a:path h="2709333" w="3346181">
                  <a:moveTo>
                    <a:pt x="0" y="0"/>
                  </a:moveTo>
                  <a:lnTo>
                    <a:pt x="3346181" y="0"/>
                  </a:lnTo>
                  <a:lnTo>
                    <a:pt x="3346181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346181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0800000">
            <a:off x="16361742" y="1084152"/>
            <a:ext cx="1212595" cy="8118697"/>
            <a:chOff x="0" y="0"/>
            <a:chExt cx="319367" cy="213825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9367" cy="2138258"/>
            </a:xfrm>
            <a:custGeom>
              <a:avLst/>
              <a:gdLst/>
              <a:ahLst/>
              <a:cxnLst/>
              <a:rect r="r" b="b" t="t" l="l"/>
              <a:pathLst>
                <a:path h="2138258" w="319367">
                  <a:moveTo>
                    <a:pt x="0" y="0"/>
                  </a:moveTo>
                  <a:lnTo>
                    <a:pt x="319367" y="0"/>
                  </a:lnTo>
                  <a:lnTo>
                    <a:pt x="319367" y="2138258"/>
                  </a:lnTo>
                  <a:lnTo>
                    <a:pt x="0" y="2138258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319367" cy="21763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368910" y="8260260"/>
            <a:ext cx="5948481" cy="942589"/>
            <a:chOff x="0" y="0"/>
            <a:chExt cx="2564706" cy="4064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564706" cy="406400"/>
            </a:xfrm>
            <a:custGeom>
              <a:avLst/>
              <a:gdLst/>
              <a:ahLst/>
              <a:cxnLst/>
              <a:rect r="r" b="b" t="t" l="l"/>
              <a:pathLst>
                <a:path h="406400" w="2564706">
                  <a:moveTo>
                    <a:pt x="2361506" y="0"/>
                  </a:moveTo>
                  <a:cubicBezTo>
                    <a:pt x="2473730" y="0"/>
                    <a:pt x="2564706" y="90976"/>
                    <a:pt x="2564706" y="203200"/>
                  </a:cubicBezTo>
                  <a:cubicBezTo>
                    <a:pt x="2564706" y="315424"/>
                    <a:pt x="2473730" y="406400"/>
                    <a:pt x="2361506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ln w="19050" cap="sq">
              <a:solidFill>
                <a:srgbClr val="DBC6B9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564706" cy="444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95605" y="6946635"/>
            <a:ext cx="3284063" cy="2627251"/>
          </a:xfrm>
          <a:custGeom>
            <a:avLst/>
            <a:gdLst/>
            <a:ahLst/>
            <a:cxnLst/>
            <a:rect r="r" b="b" t="t" l="l"/>
            <a:pathLst>
              <a:path h="2627251" w="3284063">
                <a:moveTo>
                  <a:pt x="0" y="0"/>
                </a:moveTo>
                <a:lnTo>
                  <a:pt x="3284063" y="0"/>
                </a:lnTo>
                <a:lnTo>
                  <a:pt x="3284063" y="2627250"/>
                </a:lnTo>
                <a:lnTo>
                  <a:pt x="0" y="26272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676199" y="4145460"/>
            <a:ext cx="3291840" cy="4114800"/>
          </a:xfrm>
          <a:custGeom>
            <a:avLst/>
            <a:gdLst/>
            <a:ahLst/>
            <a:cxnLst/>
            <a:rect r="r" b="b" t="t" l="l"/>
            <a:pathLst>
              <a:path h="4114800" w="3291840">
                <a:moveTo>
                  <a:pt x="0" y="0"/>
                </a:moveTo>
                <a:lnTo>
                  <a:pt x="3291840" y="0"/>
                </a:lnTo>
                <a:lnTo>
                  <a:pt x="329184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5582969" y="157130"/>
            <a:ext cx="8824318" cy="3386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105"/>
              </a:lnSpc>
            </a:pPr>
            <a:r>
              <a:rPr lang="en-US" sz="18646">
                <a:solidFill>
                  <a:srgbClr val="DBC6B9"/>
                </a:solidFill>
                <a:latin typeface="Perandory SemiCondensed"/>
                <a:ea typeface="Perandory SemiCondensed"/>
                <a:cs typeface="Perandory SemiCondensed"/>
                <a:sym typeface="Perandory SemiCondensed"/>
              </a:rPr>
              <a:t>medioevo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368910" y="8478824"/>
            <a:ext cx="5948481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DBC6B9"/>
                </a:solidFill>
                <a:latin typeface="Canva Sans"/>
                <a:ea typeface="Canva Sans"/>
                <a:cs typeface="Canva Sans"/>
                <a:sym typeface="Canva Sans"/>
              </a:rPr>
              <a:t>Mariagrazia Dragoni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879668" y="3353559"/>
            <a:ext cx="8528664" cy="2303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35"/>
              </a:lnSpc>
            </a:pPr>
          </a:p>
          <a:p>
            <a:pPr algn="ctr">
              <a:lnSpc>
                <a:spcPts val="9035"/>
              </a:lnSpc>
            </a:pPr>
            <a:r>
              <a:rPr lang="en-US" sz="6453">
                <a:solidFill>
                  <a:srgbClr val="DBC6B9"/>
                </a:solidFill>
                <a:latin typeface="Perandory SemiCondensed"/>
                <a:ea typeface="Perandory SemiCondensed"/>
                <a:cs typeface="Perandory SemiCondensed"/>
                <a:sym typeface="Perandory SemiCondensed"/>
              </a:rPr>
              <a:t>campli e sant’onofrio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222" r="0" b="-1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5400000">
            <a:off x="5451702" y="-2549298"/>
            <a:ext cx="7384596" cy="18288000"/>
            <a:chOff x="0" y="0"/>
            <a:chExt cx="1944914" cy="48165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44914" cy="4816592"/>
            </a:xfrm>
            <a:custGeom>
              <a:avLst/>
              <a:gdLst/>
              <a:ahLst/>
              <a:cxnLst/>
              <a:rect r="r" b="b" t="t" l="l"/>
              <a:pathLst>
                <a:path h="4816592" w="1944914">
                  <a:moveTo>
                    <a:pt x="0" y="0"/>
                  </a:moveTo>
                  <a:lnTo>
                    <a:pt x="1944914" y="0"/>
                  </a:lnTo>
                  <a:lnTo>
                    <a:pt x="1944914" y="4816592"/>
                  </a:lnTo>
                  <a:lnTo>
                    <a:pt x="0" y="4816592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944914" cy="4854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0800000">
            <a:off x="5754840" y="811747"/>
            <a:ext cx="2172349" cy="8663506"/>
            <a:chOff x="0" y="0"/>
            <a:chExt cx="572141" cy="22817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72141" cy="2281746"/>
            </a:xfrm>
            <a:custGeom>
              <a:avLst/>
              <a:gdLst/>
              <a:ahLst/>
              <a:cxnLst/>
              <a:rect r="r" b="b" t="t" l="l"/>
              <a:pathLst>
                <a:path h="2281746" w="572141">
                  <a:moveTo>
                    <a:pt x="0" y="0"/>
                  </a:moveTo>
                  <a:lnTo>
                    <a:pt x="572141" y="0"/>
                  </a:lnTo>
                  <a:lnTo>
                    <a:pt x="572141" y="2281746"/>
                  </a:lnTo>
                  <a:lnTo>
                    <a:pt x="0" y="2281746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572141" cy="2319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97388" y="811747"/>
            <a:ext cx="2172349" cy="8663506"/>
            <a:chOff x="0" y="0"/>
            <a:chExt cx="572141" cy="228174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72141" cy="2281746"/>
            </a:xfrm>
            <a:custGeom>
              <a:avLst/>
              <a:gdLst/>
              <a:ahLst/>
              <a:cxnLst/>
              <a:rect r="r" b="b" t="t" l="l"/>
              <a:pathLst>
                <a:path h="2281746" w="572141">
                  <a:moveTo>
                    <a:pt x="0" y="0"/>
                  </a:moveTo>
                  <a:lnTo>
                    <a:pt x="572141" y="0"/>
                  </a:lnTo>
                  <a:lnTo>
                    <a:pt x="572141" y="2281746"/>
                  </a:lnTo>
                  <a:lnTo>
                    <a:pt x="0" y="2281746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572141" cy="2319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2551710"/>
            <a:ext cx="6898489" cy="6856271"/>
            <a:chOff x="0" y="0"/>
            <a:chExt cx="2824782" cy="280749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824782" cy="2807494"/>
            </a:xfrm>
            <a:custGeom>
              <a:avLst/>
              <a:gdLst/>
              <a:ahLst/>
              <a:cxnLst/>
              <a:rect r="r" b="b" t="t" l="l"/>
              <a:pathLst>
                <a:path h="2807494" w="2824782">
                  <a:moveTo>
                    <a:pt x="0" y="0"/>
                  </a:moveTo>
                  <a:lnTo>
                    <a:pt x="2824782" y="0"/>
                  </a:lnTo>
                  <a:lnTo>
                    <a:pt x="2824782" y="2807494"/>
                  </a:lnTo>
                  <a:lnTo>
                    <a:pt x="0" y="2807494"/>
                  </a:lnTo>
                  <a:close/>
                </a:path>
              </a:pathLst>
            </a:custGeom>
            <a:blipFill>
              <a:blip r:embed="rId3"/>
              <a:stretch>
                <a:fillRect l="-41105" t="0" r="-41105" b="0"/>
              </a:stretch>
            </a:blipFill>
            <a:ln w="19050" cap="sq">
              <a:solidFill>
                <a:srgbClr val="C6AB99"/>
              </a:solidFill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9144000" y="2120545"/>
            <a:ext cx="8479487" cy="4737750"/>
            <a:chOff x="0" y="0"/>
            <a:chExt cx="2233281" cy="124780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233281" cy="1247803"/>
            </a:xfrm>
            <a:custGeom>
              <a:avLst/>
              <a:gdLst/>
              <a:ahLst/>
              <a:cxnLst/>
              <a:rect r="r" b="b" t="t" l="l"/>
              <a:pathLst>
                <a:path h="1247803" w="2233281">
                  <a:moveTo>
                    <a:pt x="7304" y="0"/>
                  </a:moveTo>
                  <a:lnTo>
                    <a:pt x="2225976" y="0"/>
                  </a:lnTo>
                  <a:cubicBezTo>
                    <a:pt x="2230010" y="0"/>
                    <a:pt x="2233281" y="3270"/>
                    <a:pt x="2233281" y="7304"/>
                  </a:cubicBezTo>
                  <a:lnTo>
                    <a:pt x="2233281" y="1240498"/>
                  </a:lnTo>
                  <a:cubicBezTo>
                    <a:pt x="2233281" y="1244532"/>
                    <a:pt x="2230010" y="1247803"/>
                    <a:pt x="2225976" y="1247803"/>
                  </a:cubicBezTo>
                  <a:lnTo>
                    <a:pt x="7304" y="1247803"/>
                  </a:lnTo>
                  <a:cubicBezTo>
                    <a:pt x="3270" y="1247803"/>
                    <a:pt x="0" y="1244532"/>
                    <a:pt x="0" y="1240498"/>
                  </a:cubicBezTo>
                  <a:lnTo>
                    <a:pt x="0" y="7304"/>
                  </a:lnTo>
                  <a:cubicBezTo>
                    <a:pt x="0" y="3270"/>
                    <a:pt x="3270" y="0"/>
                    <a:pt x="7304" y="0"/>
                  </a:cubicBezTo>
                  <a:close/>
                </a:path>
              </a:pathLst>
            </a:custGeom>
            <a:ln w="19050" cap="sq">
              <a:solidFill>
                <a:srgbClr val="DBC6B9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2233281" cy="12859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1028700" y="293820"/>
            <a:ext cx="13080922" cy="2608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89"/>
              </a:lnSpc>
            </a:pPr>
            <a:r>
              <a:rPr lang="en-US" sz="7278">
                <a:solidFill>
                  <a:srgbClr val="DBC6B9"/>
                </a:solidFill>
                <a:latin typeface="Perandory SemiCondensed"/>
                <a:ea typeface="Perandory SemiCondensed"/>
                <a:cs typeface="Perandory SemiCondensed"/>
                <a:sym typeface="Perandory SemiCondensed"/>
              </a:rPr>
              <a:t>dall'Età Tardoantica all'Alto Medioevo </a:t>
            </a:r>
          </a:p>
          <a:p>
            <a:pPr algn="l">
              <a:lnSpc>
                <a:spcPts val="10189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9513245" y="2413381"/>
            <a:ext cx="8110242" cy="3667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23"/>
              </a:lnSpc>
            </a:pPr>
            <a:r>
              <a:rPr lang="en-US" sz="2588">
                <a:solidFill>
                  <a:srgbClr val="DBC6B9"/>
                </a:solidFill>
                <a:latin typeface="Canva Sans"/>
                <a:ea typeface="Canva Sans"/>
                <a:cs typeface="Canva Sans"/>
                <a:sym typeface="Canva Sans"/>
              </a:rPr>
              <a:t>Tra il </a:t>
            </a:r>
            <a:r>
              <a:rPr lang="en-US" sz="2588" b="true">
                <a:solidFill>
                  <a:srgbClr val="DBC6B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 e il IX secolo d.C.</a:t>
            </a:r>
            <a:r>
              <a:rPr lang="en-US" sz="2588">
                <a:solidFill>
                  <a:srgbClr val="DBC6B9"/>
                </a:solidFill>
                <a:latin typeface="Canva Sans"/>
                <a:ea typeface="Canva Sans"/>
                <a:cs typeface="Canva Sans"/>
                <a:sym typeface="Canva Sans"/>
              </a:rPr>
              <a:t> (pieno Alto Medioevo), l'area che comprende le odierne località di Campi (da intendersi nel contesto del territorio camplese-campovalanese) e Sant'Onofrio ha vissuto una profonda fase di trasformazione sociale, politica e territoriale.</a:t>
            </a:r>
          </a:p>
          <a:p>
            <a:pPr algn="l">
              <a:lnSpc>
                <a:spcPts val="3623"/>
              </a:lnSpc>
            </a:pPr>
          </a:p>
          <a:p>
            <a:pPr algn="l">
              <a:lnSpc>
                <a:spcPts val="3623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222" r="0" b="-1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667151" y="-780051"/>
            <a:ext cx="14638990" cy="11847102"/>
            <a:chOff x="0" y="0"/>
            <a:chExt cx="3855536" cy="312022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855536" cy="3120224"/>
            </a:xfrm>
            <a:custGeom>
              <a:avLst/>
              <a:gdLst/>
              <a:ahLst/>
              <a:cxnLst/>
              <a:rect r="r" b="b" t="t" l="l"/>
              <a:pathLst>
                <a:path h="3120224" w="3855536">
                  <a:moveTo>
                    <a:pt x="0" y="0"/>
                  </a:moveTo>
                  <a:lnTo>
                    <a:pt x="3855536" y="0"/>
                  </a:lnTo>
                  <a:lnTo>
                    <a:pt x="3855536" y="3120224"/>
                  </a:lnTo>
                  <a:lnTo>
                    <a:pt x="0" y="3120224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855536" cy="3158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10800000">
            <a:off x="14845511" y="811747"/>
            <a:ext cx="2172349" cy="8663506"/>
            <a:chOff x="0" y="0"/>
            <a:chExt cx="572141" cy="22817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72141" cy="2281746"/>
            </a:xfrm>
            <a:custGeom>
              <a:avLst/>
              <a:gdLst/>
              <a:ahLst/>
              <a:cxnLst/>
              <a:rect r="r" b="b" t="t" l="l"/>
              <a:pathLst>
                <a:path h="2281746" w="572141">
                  <a:moveTo>
                    <a:pt x="0" y="0"/>
                  </a:moveTo>
                  <a:lnTo>
                    <a:pt x="572141" y="0"/>
                  </a:lnTo>
                  <a:lnTo>
                    <a:pt x="572141" y="2281746"/>
                  </a:lnTo>
                  <a:lnTo>
                    <a:pt x="0" y="2281746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572141" cy="2319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647992" y="811747"/>
            <a:ext cx="7112142" cy="8663506"/>
            <a:chOff x="0" y="0"/>
            <a:chExt cx="1092845" cy="133122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92845" cy="1331226"/>
            </a:xfrm>
            <a:custGeom>
              <a:avLst/>
              <a:gdLst/>
              <a:ahLst/>
              <a:cxnLst/>
              <a:rect r="r" b="b" t="t" l="l"/>
              <a:pathLst>
                <a:path h="1331226" w="1092845">
                  <a:moveTo>
                    <a:pt x="0" y="0"/>
                  </a:moveTo>
                  <a:lnTo>
                    <a:pt x="1092845" y="0"/>
                  </a:lnTo>
                  <a:lnTo>
                    <a:pt x="1092845" y="1331226"/>
                  </a:lnTo>
                  <a:lnTo>
                    <a:pt x="0" y="1331226"/>
                  </a:lnTo>
                  <a:close/>
                </a:path>
              </a:pathLst>
            </a:custGeom>
            <a:blipFill>
              <a:blip r:embed="rId3"/>
              <a:stretch>
                <a:fillRect l="-26133" t="0" r="-26133" b="0"/>
              </a:stretch>
            </a:blipFill>
            <a:ln w="19050" cap="sq">
              <a:solidFill>
                <a:srgbClr val="C6AB99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1028700" y="811747"/>
            <a:ext cx="9206822" cy="8663506"/>
            <a:chOff x="0" y="0"/>
            <a:chExt cx="2424842" cy="228174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424842" cy="2281746"/>
            </a:xfrm>
            <a:custGeom>
              <a:avLst/>
              <a:gdLst/>
              <a:ahLst/>
              <a:cxnLst/>
              <a:rect r="r" b="b" t="t" l="l"/>
              <a:pathLst>
                <a:path h="2281746" w="2424842">
                  <a:moveTo>
                    <a:pt x="6727" y="0"/>
                  </a:moveTo>
                  <a:lnTo>
                    <a:pt x="2418115" y="0"/>
                  </a:lnTo>
                  <a:cubicBezTo>
                    <a:pt x="2419899" y="0"/>
                    <a:pt x="2421610" y="709"/>
                    <a:pt x="2422872" y="1970"/>
                  </a:cubicBezTo>
                  <a:cubicBezTo>
                    <a:pt x="2424133" y="3232"/>
                    <a:pt x="2424842" y="4943"/>
                    <a:pt x="2424842" y="6727"/>
                  </a:cubicBezTo>
                  <a:lnTo>
                    <a:pt x="2424842" y="2275019"/>
                  </a:lnTo>
                  <a:cubicBezTo>
                    <a:pt x="2424842" y="2276803"/>
                    <a:pt x="2424133" y="2278514"/>
                    <a:pt x="2422872" y="2279776"/>
                  </a:cubicBezTo>
                  <a:cubicBezTo>
                    <a:pt x="2421610" y="2281038"/>
                    <a:pt x="2419899" y="2281746"/>
                    <a:pt x="2418115" y="2281746"/>
                  </a:cubicBezTo>
                  <a:lnTo>
                    <a:pt x="6727" y="2281746"/>
                  </a:lnTo>
                  <a:cubicBezTo>
                    <a:pt x="4943" y="2281746"/>
                    <a:pt x="3232" y="2281038"/>
                    <a:pt x="1970" y="2279776"/>
                  </a:cubicBezTo>
                  <a:cubicBezTo>
                    <a:pt x="709" y="2278514"/>
                    <a:pt x="0" y="2276803"/>
                    <a:pt x="0" y="2275019"/>
                  </a:cubicBezTo>
                  <a:lnTo>
                    <a:pt x="0" y="6727"/>
                  </a:lnTo>
                  <a:cubicBezTo>
                    <a:pt x="0" y="4943"/>
                    <a:pt x="709" y="3232"/>
                    <a:pt x="1970" y="1970"/>
                  </a:cubicBezTo>
                  <a:cubicBezTo>
                    <a:pt x="3232" y="709"/>
                    <a:pt x="4943" y="0"/>
                    <a:pt x="6727" y="0"/>
                  </a:cubicBezTo>
                  <a:close/>
                </a:path>
              </a:pathLst>
            </a:custGeom>
            <a:ln w="19050" cap="sq">
              <a:solidFill>
                <a:srgbClr val="DBC6B9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424842" cy="2319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321975" y="857250"/>
            <a:ext cx="9326017" cy="3036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08"/>
              </a:lnSpc>
            </a:pPr>
            <a:r>
              <a:rPr lang="en-US" sz="5648">
                <a:solidFill>
                  <a:srgbClr val="DBC6B9"/>
                </a:solidFill>
                <a:latin typeface="Perandory SemiCondensed"/>
                <a:ea typeface="Perandory SemiCondensed"/>
                <a:cs typeface="Perandory SemiCondensed"/>
                <a:sym typeface="Perandory SemiCondensed"/>
              </a:rPr>
              <a:t>Dominazione Bizantina e Longobarda:</a:t>
            </a:r>
          </a:p>
          <a:p>
            <a:pPr algn="l">
              <a:lnSpc>
                <a:spcPts val="7908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332525" y="6985061"/>
            <a:ext cx="7444776" cy="1934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DBC6B9"/>
                </a:solidFill>
                <a:latin typeface="Canva Sans"/>
                <a:ea typeface="Canva Sans"/>
                <a:cs typeface="Canva Sans"/>
                <a:sym typeface="Canva Sans"/>
              </a:rPr>
              <a:t>Tra il VII e l'VIII secolo, la popolazione abbandonò i fondovalle esposti alle scorrerie militari e alle epidemie per riorganizzarsi attorno a </a:t>
            </a:r>
            <a:r>
              <a:rPr lang="en-US" sz="2199" b="true">
                <a:solidFill>
                  <a:srgbClr val="DBC6B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curtes</a:t>
            </a:r>
            <a:r>
              <a:rPr lang="en-US" sz="2199">
                <a:solidFill>
                  <a:srgbClr val="DBC6B9"/>
                </a:solidFill>
                <a:latin typeface="Canva Sans"/>
                <a:ea typeface="Canva Sans"/>
                <a:cs typeface="Canva Sans"/>
                <a:sym typeface="Canva Sans"/>
              </a:rPr>
              <a:t> agrarie, alture fortificate e insediamenti monastici.</a:t>
            </a:r>
          </a:p>
          <a:p>
            <a:pPr algn="l">
              <a:lnSpc>
                <a:spcPts val="3079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332525" y="2876548"/>
            <a:ext cx="9315468" cy="2340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53"/>
              </a:lnSpc>
            </a:pPr>
            <a:r>
              <a:rPr lang="en-US" sz="2252">
                <a:solidFill>
                  <a:srgbClr val="DBC6B9"/>
                </a:solidFill>
                <a:latin typeface="Canva Sans"/>
                <a:ea typeface="Canva Sans"/>
                <a:cs typeface="Canva Sans"/>
                <a:sym typeface="Canva Sans"/>
              </a:rPr>
              <a:t>A seguito della Guerra Gotica (535-553 d.C.) e dell'invasione longobarda guidata da Alboino (dal 568 d.C.), il teramano divenne una complessa terra di confine (</a:t>
            </a:r>
            <a:r>
              <a:rPr lang="en-US" sz="2252" i="true">
                <a:solidFill>
                  <a:srgbClr val="DBC6B9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limes</a:t>
            </a:r>
            <a:r>
              <a:rPr lang="en-US" sz="2252">
                <a:solidFill>
                  <a:srgbClr val="DBC6B9"/>
                </a:solidFill>
                <a:latin typeface="Canva Sans"/>
                <a:ea typeface="Canva Sans"/>
                <a:cs typeface="Canva Sans"/>
                <a:sym typeface="Canva Sans"/>
              </a:rPr>
              <a:t>) tra il controllo bizantino (fascia costiera ed enclave adriatiche) e il </a:t>
            </a:r>
            <a:r>
              <a:rPr lang="en-US" sz="2252" b="true">
                <a:solidFill>
                  <a:srgbClr val="DBC6B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Ducato di Spoleto</a:t>
            </a:r>
            <a:r>
              <a:rPr lang="en-US" sz="2252">
                <a:solidFill>
                  <a:srgbClr val="DBC6B9"/>
                </a:solidFill>
                <a:latin typeface="Canva Sans"/>
                <a:ea typeface="Canva Sans"/>
                <a:cs typeface="Canva Sans"/>
                <a:sym typeface="Canva Sans"/>
              </a:rPr>
              <a:t> longobardo.</a:t>
            </a:r>
          </a:p>
          <a:p>
            <a:pPr algn="l">
              <a:lnSpc>
                <a:spcPts val="3153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332525" y="4935323"/>
            <a:ext cx="9326017" cy="3036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08"/>
              </a:lnSpc>
            </a:pPr>
            <a:r>
              <a:rPr lang="en-US" sz="5648">
                <a:solidFill>
                  <a:srgbClr val="DBC6B9"/>
                </a:solidFill>
                <a:latin typeface="Perandory SemiCondensed"/>
                <a:ea typeface="Perandory SemiCondensed"/>
                <a:cs typeface="Perandory SemiCondensed"/>
                <a:sym typeface="Perandory SemiCondensed"/>
              </a:rPr>
              <a:t>Incastellamento e Popolamento Rurale</a:t>
            </a:r>
          </a:p>
          <a:p>
            <a:pPr algn="l">
              <a:lnSpc>
                <a:spcPts val="7908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222" r="0" b="-1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4496320" y="-5160675"/>
            <a:ext cx="9295359" cy="18288000"/>
            <a:chOff x="0" y="0"/>
            <a:chExt cx="2448161" cy="48165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48160" cy="4816592"/>
            </a:xfrm>
            <a:custGeom>
              <a:avLst/>
              <a:gdLst/>
              <a:ahLst/>
              <a:cxnLst/>
              <a:rect r="r" b="b" t="t" l="l"/>
              <a:pathLst>
                <a:path h="4816592" w="2448160">
                  <a:moveTo>
                    <a:pt x="0" y="0"/>
                  </a:moveTo>
                  <a:lnTo>
                    <a:pt x="2448160" y="0"/>
                  </a:lnTo>
                  <a:lnTo>
                    <a:pt x="2448160" y="4816592"/>
                  </a:lnTo>
                  <a:lnTo>
                    <a:pt x="0" y="4816592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448161" cy="485469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-5400000">
            <a:off x="3715443" y="5406614"/>
            <a:ext cx="2026485" cy="7399970"/>
            <a:chOff x="0" y="0"/>
            <a:chExt cx="533725" cy="194896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33724" cy="1948963"/>
            </a:xfrm>
            <a:custGeom>
              <a:avLst/>
              <a:gdLst/>
              <a:ahLst/>
              <a:cxnLst/>
              <a:rect r="r" b="b" t="t" l="l"/>
              <a:pathLst>
                <a:path h="1948963" w="533724">
                  <a:moveTo>
                    <a:pt x="0" y="0"/>
                  </a:moveTo>
                  <a:lnTo>
                    <a:pt x="533724" y="0"/>
                  </a:lnTo>
                  <a:lnTo>
                    <a:pt x="533724" y="1948963"/>
                  </a:lnTo>
                  <a:lnTo>
                    <a:pt x="0" y="1948963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533725" cy="198706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8700" y="3994535"/>
            <a:ext cx="7399970" cy="5480718"/>
            <a:chOff x="0" y="0"/>
            <a:chExt cx="1137072" cy="84216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37072" cy="842162"/>
            </a:xfrm>
            <a:custGeom>
              <a:avLst/>
              <a:gdLst/>
              <a:ahLst/>
              <a:cxnLst/>
              <a:rect r="r" b="b" t="t" l="l"/>
              <a:pathLst>
                <a:path h="842162" w="1137072">
                  <a:moveTo>
                    <a:pt x="0" y="0"/>
                  </a:moveTo>
                  <a:lnTo>
                    <a:pt x="1137072" y="0"/>
                  </a:lnTo>
                  <a:lnTo>
                    <a:pt x="1137072" y="842162"/>
                  </a:lnTo>
                  <a:lnTo>
                    <a:pt x="0" y="842162"/>
                  </a:lnTo>
                  <a:close/>
                </a:path>
              </a:pathLst>
            </a:custGeom>
            <a:blipFill>
              <a:blip r:embed="rId3"/>
              <a:stretch>
                <a:fillRect l="0" t="-4007" r="0" b="-4007"/>
              </a:stretch>
            </a:blipFill>
            <a:ln w="19050" cap="sq">
              <a:solidFill>
                <a:srgbClr val="C6AB99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9170433" y="1028700"/>
            <a:ext cx="8088867" cy="8446553"/>
            <a:chOff x="0" y="0"/>
            <a:chExt cx="2130401" cy="222460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30401" cy="2224606"/>
            </a:xfrm>
            <a:custGeom>
              <a:avLst/>
              <a:gdLst/>
              <a:ahLst/>
              <a:cxnLst/>
              <a:rect r="r" b="b" t="t" l="l"/>
              <a:pathLst>
                <a:path h="2224606" w="2130401">
                  <a:moveTo>
                    <a:pt x="7657" y="0"/>
                  </a:moveTo>
                  <a:lnTo>
                    <a:pt x="2122744" y="0"/>
                  </a:lnTo>
                  <a:cubicBezTo>
                    <a:pt x="2124775" y="0"/>
                    <a:pt x="2126723" y="807"/>
                    <a:pt x="2128158" y="2243"/>
                  </a:cubicBezTo>
                  <a:cubicBezTo>
                    <a:pt x="2129594" y="3679"/>
                    <a:pt x="2130401" y="5626"/>
                    <a:pt x="2130401" y="7657"/>
                  </a:cubicBezTo>
                  <a:lnTo>
                    <a:pt x="2130401" y="2216950"/>
                  </a:lnTo>
                  <a:cubicBezTo>
                    <a:pt x="2130401" y="2218980"/>
                    <a:pt x="2129594" y="2220928"/>
                    <a:pt x="2128158" y="2222364"/>
                  </a:cubicBezTo>
                  <a:cubicBezTo>
                    <a:pt x="2126723" y="2223800"/>
                    <a:pt x="2124775" y="2224606"/>
                    <a:pt x="2122744" y="2224606"/>
                  </a:cubicBezTo>
                  <a:lnTo>
                    <a:pt x="7657" y="2224606"/>
                  </a:lnTo>
                  <a:cubicBezTo>
                    <a:pt x="3428" y="2224606"/>
                    <a:pt x="0" y="2221178"/>
                    <a:pt x="0" y="2216950"/>
                  </a:cubicBezTo>
                  <a:lnTo>
                    <a:pt x="0" y="7657"/>
                  </a:lnTo>
                  <a:cubicBezTo>
                    <a:pt x="0" y="5626"/>
                    <a:pt x="807" y="3679"/>
                    <a:pt x="2243" y="2243"/>
                  </a:cubicBezTo>
                  <a:cubicBezTo>
                    <a:pt x="3679" y="807"/>
                    <a:pt x="5626" y="0"/>
                    <a:pt x="7657" y="0"/>
                  </a:cubicBezTo>
                  <a:close/>
                </a:path>
              </a:pathLst>
            </a:custGeom>
            <a:solidFill>
              <a:srgbClr val="1E1E1E"/>
            </a:solidFill>
            <a:ln w="19050" cap="sq">
              <a:solidFill>
                <a:srgbClr val="DBC6B9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130401" cy="22627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028700" y="722671"/>
            <a:ext cx="7594309" cy="4168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11000">
                <a:solidFill>
                  <a:srgbClr val="DBC6B9"/>
                </a:solidFill>
                <a:latin typeface="Perandory SemiCondensed"/>
                <a:ea typeface="Perandory SemiCondensed"/>
                <a:cs typeface="Perandory SemiCondensed"/>
                <a:sym typeface="Perandory SemiCondensed"/>
              </a:rPr>
              <a:t>Monachesimo Benedettino</a:t>
            </a:r>
          </a:p>
          <a:p>
            <a:pPr algn="l">
              <a:lnSpc>
                <a:spcPts val="10450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9742531" y="3890253"/>
            <a:ext cx="6783087" cy="3124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39"/>
              </a:lnSpc>
            </a:pPr>
            <a:r>
              <a:rPr lang="en-US" sz="2527">
                <a:solidFill>
                  <a:srgbClr val="DBC6B9"/>
                </a:solidFill>
                <a:latin typeface="Canva Sans"/>
                <a:ea typeface="Canva Sans"/>
                <a:cs typeface="Canva Sans"/>
                <a:sym typeface="Canva Sans"/>
              </a:rPr>
              <a:t>È la testimonianza architettonico-religiosa più rilevante e diretta del periodo. Fondata dai monaci Benedettini verso l'</a:t>
            </a:r>
            <a:r>
              <a:rPr lang="en-US" sz="2527" b="true">
                <a:solidFill>
                  <a:srgbClr val="DBC6B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VIII secolo d.C.</a:t>
            </a:r>
            <a:r>
              <a:rPr lang="en-US" sz="2527">
                <a:solidFill>
                  <a:srgbClr val="DBC6B9"/>
                </a:solidFill>
                <a:latin typeface="Canva Sans"/>
                <a:ea typeface="Canva Sans"/>
                <a:cs typeface="Canva Sans"/>
                <a:sym typeface="Canva Sans"/>
              </a:rPr>
              <a:t> sulle rovine di un antico tempio pagano/romano, divenne il perno religioso e feudale della piana. </a:t>
            </a:r>
          </a:p>
          <a:p>
            <a:pPr algn="l">
              <a:lnSpc>
                <a:spcPts val="3539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9742531" y="1732643"/>
            <a:ext cx="6783087" cy="2063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0"/>
              </a:lnSpc>
            </a:pPr>
            <a:r>
              <a:rPr lang="en-US" sz="5421">
                <a:solidFill>
                  <a:srgbClr val="DBC6B9"/>
                </a:solidFill>
                <a:latin typeface="Perandory SemiCondensed"/>
                <a:ea typeface="Perandory SemiCondensed"/>
                <a:cs typeface="Perandory SemiCondensed"/>
                <a:sym typeface="Perandory SemiCondensed"/>
              </a:rPr>
              <a:t>La Chiesa di San Pietro a Campovalano (VIII Secolo)</a:t>
            </a:r>
          </a:p>
          <a:p>
            <a:pPr algn="l">
              <a:lnSpc>
                <a:spcPts val="5150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222" r="0" b="-1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53926" y="526591"/>
            <a:ext cx="5443124" cy="8731709"/>
            <a:chOff x="0" y="0"/>
            <a:chExt cx="1040767" cy="166956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40767" cy="1669569"/>
            </a:xfrm>
            <a:custGeom>
              <a:avLst/>
              <a:gdLst/>
              <a:ahLst/>
              <a:cxnLst/>
              <a:rect r="r" b="b" t="t" l="l"/>
              <a:pathLst>
                <a:path h="1669569" w="1040767">
                  <a:moveTo>
                    <a:pt x="0" y="0"/>
                  </a:moveTo>
                  <a:lnTo>
                    <a:pt x="1040767" y="0"/>
                  </a:lnTo>
                  <a:lnTo>
                    <a:pt x="1040767" y="1669569"/>
                  </a:lnTo>
                  <a:lnTo>
                    <a:pt x="0" y="1669569"/>
                  </a:lnTo>
                  <a:close/>
                </a:path>
              </a:pathLst>
            </a:custGeom>
            <a:blipFill>
              <a:blip r:embed="rId3"/>
              <a:stretch>
                <a:fillRect l="-50260" t="0" r="-50260" b="0"/>
              </a:stretch>
            </a:blipFill>
            <a:ln w="19050" cap="sq">
              <a:solidFill>
                <a:srgbClr val="C6AB99"/>
              </a:solidFill>
              <a:prstDash val="solid"/>
              <a:miter/>
            </a:ln>
          </p:spPr>
        </p:sp>
      </p:grpSp>
      <p:sp>
        <p:nvSpPr>
          <p:cNvPr name="TextBox 5" id="5"/>
          <p:cNvSpPr txBox="true"/>
          <p:nvPr/>
        </p:nvSpPr>
        <p:spPr>
          <a:xfrm rot="0">
            <a:off x="6831172" y="2507481"/>
            <a:ext cx="9523926" cy="5285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25"/>
              </a:lnSpc>
            </a:pPr>
            <a:r>
              <a:rPr lang="en-US" sz="3375">
                <a:solidFill>
                  <a:srgbClr val="DBC6B9"/>
                </a:solidFill>
                <a:latin typeface="Canva Sans"/>
                <a:ea typeface="Canva Sans"/>
                <a:cs typeface="Canva Sans"/>
                <a:sym typeface="Canva Sans"/>
              </a:rPr>
              <a:t>All'interno della struttura della Chiesa di San Pietro a Campovalano e conservati presso musei regionali (tra cui il </a:t>
            </a:r>
            <a:r>
              <a:rPr lang="en-US" sz="3375" i="true">
                <a:solidFill>
                  <a:srgbClr val="DBC6B9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Museo Nazionale d'Abruzzo</a:t>
            </a:r>
            <a:r>
              <a:rPr lang="en-US" sz="3375">
                <a:solidFill>
                  <a:srgbClr val="DBC6B9"/>
                </a:solidFill>
                <a:latin typeface="Canva Sans"/>
                <a:ea typeface="Canva Sans"/>
                <a:cs typeface="Canva Sans"/>
                <a:sym typeface="Canva Sans"/>
              </a:rPr>
              <a:t>), sono state rinvenute </a:t>
            </a:r>
            <a:r>
              <a:rPr lang="en-US" sz="3375" b="true">
                <a:solidFill>
                  <a:srgbClr val="DBC6B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transenne di finestra a doppia imposta</a:t>
            </a:r>
            <a:r>
              <a:rPr lang="en-US" sz="3375">
                <a:solidFill>
                  <a:srgbClr val="DBC6B9"/>
                </a:solidFill>
                <a:latin typeface="Canva Sans"/>
                <a:ea typeface="Canva Sans"/>
                <a:cs typeface="Canva Sans"/>
                <a:sym typeface="Canva Sans"/>
              </a:rPr>
              <a:t> e lastre scolpite risalenti all'VIII secolo, caratterizzate da motivi geometrici, intrecci vegetali e rosette tipici della scultura longobarda-carolingia.</a:t>
            </a:r>
          </a:p>
          <a:p>
            <a:pPr algn="l">
              <a:lnSpc>
                <a:spcPts val="4725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6831172" y="760562"/>
            <a:ext cx="11211461" cy="18135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55"/>
              </a:lnSpc>
            </a:pPr>
            <a:r>
              <a:rPr lang="en-US" sz="7005">
                <a:solidFill>
                  <a:srgbClr val="DBC6B9"/>
                </a:solidFill>
                <a:latin typeface="Perandory SemiCondensed"/>
                <a:ea typeface="Perandory SemiCondensed"/>
                <a:cs typeface="Perandory SemiCondensed"/>
                <a:sym typeface="Perandory SemiCondensed"/>
              </a:rPr>
              <a:t>Plutei e Transenne Altomedievali</a:t>
            </a:r>
          </a:p>
          <a:p>
            <a:pPr algn="l">
              <a:lnSpc>
                <a:spcPts val="6655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222" r="0" b="-1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582969" y="0"/>
            <a:ext cx="12705031" cy="10287000"/>
            <a:chOff x="0" y="0"/>
            <a:chExt cx="3346181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46181" cy="2709333"/>
            </a:xfrm>
            <a:custGeom>
              <a:avLst/>
              <a:gdLst/>
              <a:ahLst/>
              <a:cxnLst/>
              <a:rect r="r" b="b" t="t" l="l"/>
              <a:pathLst>
                <a:path h="2709333" w="3346181">
                  <a:moveTo>
                    <a:pt x="0" y="0"/>
                  </a:moveTo>
                  <a:lnTo>
                    <a:pt x="3346181" y="0"/>
                  </a:lnTo>
                  <a:lnTo>
                    <a:pt x="3346181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1E1E1E">
                    <a:alpha val="0"/>
                  </a:srgbClr>
                </a:gs>
                <a:gs pos="50000">
                  <a:srgbClr val="1E1E1E">
                    <a:alpha val="84500"/>
                  </a:srgbClr>
                </a:gs>
                <a:gs pos="100000">
                  <a:srgbClr val="1E1E1E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346181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5277781" y="2938659"/>
            <a:ext cx="7732438" cy="3393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05"/>
              </a:lnSpc>
            </a:pPr>
            <a:r>
              <a:rPr lang="en-US" sz="18646">
                <a:solidFill>
                  <a:srgbClr val="DBC6B9"/>
                </a:solidFill>
                <a:latin typeface="Perandory SemiCondensed"/>
                <a:ea typeface="Perandory SemiCondensed"/>
                <a:cs typeface="Perandory SemiCondensed"/>
                <a:sym typeface="Perandory SemiCondensed"/>
              </a:rPr>
              <a:t>grazie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DAHXuFQSRO0</dc:identifier>
  <dcterms:modified xsi:type="dcterms:W3CDTF">2011-08-01T06:04:30Z</dcterms:modified>
  <cp:revision>1</cp:revision>
  <dc:title>medioevo</dc:title>
</cp:coreProperties>
</file>