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CKHhnS5F_08&amp;t=65s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170432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C2D3F"/>
                </a:solidFill>
                <a:latin typeface="Calibri"/>
              </a:defRPr>
            </a:pPr>
            <a:r>
              <a:rPr sz="2600" b="1">
                <a:solidFill>
                  <a:srgbClr val="1C2D3F"/>
                </a:solidFill>
                <a:latin typeface="Calibri"/>
              </a:rPr>
              <a:t>Le funzioni del linguaggio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" y="1993392"/>
            <a:ext cx="6400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100" b="1">
                <a:solidFill>
                  <a:srgbClr val="00708C"/>
                </a:solidFill>
                <a:latin typeface="Calibri"/>
              </a:defRPr>
            </a:pPr>
            <a:r>
              <a:rPr sz="1100" b="1">
                <a:solidFill>
                  <a:srgbClr val="00708C"/>
                </a:solidFill>
                <a:latin typeface="Calibri"/>
              </a:rPr>
              <a:t>Dalla teoria linguistica alla comunicazione istituzionale pubblica</a:t>
            </a:r>
          </a:p>
        </p:txBody>
      </p:sp>
      <p:pic>
        <p:nvPicPr>
          <p:cNvPr id="5" name="Picture 4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1234440"/>
            <a:ext cx="2697480" cy="2697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2688" y="2788920"/>
            <a:ext cx="594360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 sz="1700" b="1">
                <a:solidFill>
                  <a:srgbClr val="1C2D3F"/>
                </a:solidFill>
                <a:latin typeface="Calibri"/>
              </a:rPr>
              <a:t>Non basta chiedere “che cosa dice” un messaggio.</a:t>
            </a:r>
            <a:br/>
            <a:r>
              <a:rPr sz="1700" b="1">
                <a:solidFill>
                  <a:srgbClr val="1C2D3F"/>
                </a:solidFill>
                <a:latin typeface="Calibri"/>
              </a:rPr>
              <a:t>Occorre chiedere anche: che cosa fa?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3977639"/>
            <a:ext cx="58521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0">
                <a:solidFill>
                  <a:srgbClr val="5B6873"/>
                </a:solidFill>
                <a:latin typeface="Calibri"/>
              </a:defRPr>
            </a:pPr>
            <a:r>
              <a:rPr sz="1150" b="0">
                <a:solidFill>
                  <a:srgbClr val="5B6873"/>
                </a:solidFill>
                <a:latin typeface="Calibri"/>
              </a:rPr>
              <a:t>Funzioni linguistiche • funzioni sociali • effetti pragmatici • responsabilità pubblica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5166360"/>
            <a:ext cx="53035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1C2D3F"/>
                </a:solidFill>
                <a:latin typeface="Calibri"/>
              </a:defRPr>
            </a:pPr>
            <a:r>
              <a:rPr sz="1050" b="1">
                <a:solidFill>
                  <a:srgbClr val="1C2D3F"/>
                </a:solidFill>
                <a:latin typeface="Calibri"/>
              </a:rPr>
              <a:t>Comunicazione Istituzionale Pubblica</a:t>
            </a:r>
          </a:p>
          <a:p>
            <a:pPr>
              <a:defRPr sz="950" b="0">
                <a:solidFill>
                  <a:srgbClr val="5B6873"/>
                </a:solidFill>
                <a:latin typeface="Calibri"/>
              </a:defRPr>
            </a:pPr>
            <a:r>
              <a:rPr sz="950" b="0">
                <a:solidFill>
                  <a:srgbClr val="5B6873"/>
                </a:solidFill>
                <a:latin typeface="Calibri"/>
              </a:rPr>
              <a:t>Nicola Strizzolo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25328" y="1207008"/>
            <a:ext cx="201168" cy="425196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991088" y="1755648"/>
            <a:ext cx="201168" cy="3337560"/>
          </a:xfrm>
          <a:prstGeom prst="rect">
            <a:avLst/>
          </a:prstGeom>
          <a:solidFill>
            <a:srgbClr val="0070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356848" y="2304288"/>
            <a:ext cx="201168" cy="2423160"/>
          </a:xfrm>
          <a:prstGeom prst="rect">
            <a:avLst/>
          </a:prstGeom>
          <a:solidFill>
            <a:srgbClr val="1C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Perché studiare le funzioni del linguaggio in questo corso?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3383280" cy="137160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572768"/>
            <a:ext cx="3090672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1. Comprendere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Un messaggio istituzionale deve rendere intelligibili fatti, regole, servizi e decisioni.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463040"/>
            <a:ext cx="3383280" cy="13716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35424" y="1572768"/>
            <a:ext cx="3090672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2. Orientare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Il linguaggio può chiedere, autorizzare, vietare, invitare, rassicurare, mobilitare.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463040"/>
            <a:ext cx="3383280" cy="13716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93024" y="1572768"/>
            <a:ext cx="3090672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DDA735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3. Relazionare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Ogni formulazione comunica anche distanza, competenza, rispetto, affidabilità e ruolo.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29184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Domanda guida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703320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Quando un’istituzione parla, quale funzione sta svolgendo — e quale relazione sta costruendo?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Jakobson: sei funzioni, sei fuochi del processo comunicativo</a:t>
            </a:r>
          </a:p>
        </p:txBody>
      </p:sp>
      <p:pic>
        <p:nvPicPr>
          <p:cNvPr id="4" name="Picture 3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417320"/>
            <a:ext cx="6035040" cy="319870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086600" y="1417320"/>
            <a:ext cx="2011680" cy="96012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32904" y="1527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Referenziale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 contesto / ciò di cui si parla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35440" y="1417320"/>
            <a:ext cx="2011680" cy="960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81744" y="1527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Emotiva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sull’emittente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2560320"/>
            <a:ext cx="2011680" cy="960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32904" y="2670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Conativa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 destinatario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35440" y="2560320"/>
            <a:ext cx="2011680" cy="960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81744" y="2670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Fàtica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 contatto/canale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86600" y="3703320"/>
            <a:ext cx="2011680" cy="960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232904" y="3813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7846A0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Metalinguistica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 codice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35440" y="3703320"/>
            <a:ext cx="2011680" cy="960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81744" y="3813048"/>
            <a:ext cx="1719072" cy="740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DDA735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Poetica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centrata sulla forma del messaggio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4032" y="4983480"/>
            <a:ext cx="4114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Una stessa comunicazione può svolgere più funzioni contemporaneamente: cambia la funzione dominante.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Le sei funzioni: dalla definizione all’uso istituzionale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71600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REFERENZIALE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8920" y="1371600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Fornire informazioni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6440" y="1371600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“Il termine per la domanda è il 30 novembre.”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901952"/>
            <a:ext cx="10698480" cy="9144"/>
          </a:xfrm>
          <a:prstGeom prst="rect">
            <a:avLst/>
          </a:prstGeom>
          <a:solidFill>
            <a:srgbClr val="D3DDE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130552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CONATIVA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2130552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Orientare un’azione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6440" y="2130552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“Accedi con SPID e completa la richiesta.”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660904"/>
            <a:ext cx="10698480" cy="9144"/>
          </a:xfrm>
          <a:prstGeom prst="rect">
            <a:avLst/>
          </a:prstGeom>
          <a:solidFill>
            <a:srgbClr val="D3DDE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FÀTICA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2889504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Aprire/mantenere il contatto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2889504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“Abbiamo ricevuto la tua segnalazione.”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419856"/>
            <a:ext cx="10698480" cy="9144"/>
          </a:xfrm>
          <a:prstGeom prst="rect">
            <a:avLst/>
          </a:prstGeom>
          <a:solidFill>
            <a:srgbClr val="D3DDE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3648456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METALINGUISTICA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8920" y="3648456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Spiegare il codice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6440" y="3648456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“Per ISEE si intende l’Indicatore…”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4178807"/>
            <a:ext cx="10698480" cy="9144"/>
          </a:xfrm>
          <a:prstGeom prst="rect">
            <a:avLst/>
          </a:prstGeom>
          <a:solidFill>
            <a:srgbClr val="D3DDE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" y="4407408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EMOTIVA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8920" y="4407408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Manifestare atteggiamento/tono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6440" y="4407408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“Comprendiamo il disagio causato dal disservizio.”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4937760"/>
            <a:ext cx="10698480" cy="9144"/>
          </a:xfrm>
          <a:prstGeom prst="rect">
            <a:avLst/>
          </a:prstGeom>
          <a:solidFill>
            <a:srgbClr val="D3DDE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5166359"/>
            <a:ext cx="2057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POETICA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8920" y="5166359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Rendere forma e formulazione memorabili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6440" y="5166359"/>
            <a:ext cx="55778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Titoli, payoff, formule sintetiche e campagne.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5989320"/>
            <a:ext cx="106070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Nella comunicazione pubblica la “funzione poetica” non coincide con l’ornamento: riguarda anche ordine, ritmo, leggibilità e capacità di far ricordare l’informazione.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Le funzioni non sono “caselle”: convivono nello stesso messaggio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10698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ALLERTA ARANCIONE dalle 14:00. Evita gli spostamenti non necessari. Aggiornamenti su comune.it/allerta.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2240280" cy="118872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0704" y="2852928"/>
            <a:ext cx="1947672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Referenziale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Allerta, orario, fonte di aggiornamento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2743200"/>
            <a:ext cx="2240280" cy="11887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83864" y="2852928"/>
            <a:ext cx="1947672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Conativa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“Evita…”: orienta il comportamento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2743200"/>
            <a:ext cx="2240280" cy="11887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07024" y="2852928"/>
            <a:ext cx="1947672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Fàtica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Mantiene il collegamento con aggiornamenti successivi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2743200"/>
            <a:ext cx="2240280" cy="11887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30183" y="2852928"/>
            <a:ext cx="1947672" cy="96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7846A0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Metalinguistica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Se necessario, spiega che cosa significa “allerta arancione”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4800600"/>
            <a:ext cx="6675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La funzione dominante dipende dall’obiettivo e dal contesto.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Dalle funzioni linguistiche alle funzioni sociali</a:t>
            </a:r>
          </a:p>
        </p:txBody>
      </p:sp>
      <p:pic>
        <p:nvPicPr>
          <p:cNvPr id="4" name="Picture 3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371600"/>
            <a:ext cx="3246120" cy="3246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7240" y="1508760"/>
            <a:ext cx="66294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Ogni atto comunicativo implica molto più del semplice flusso di informazioni da emittente a destinatario.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88920"/>
            <a:ext cx="64008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Il linguaggio descrive il mondo.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Costruisce identità e relazioni.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Regola comportamenti e aspettative.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Coordina le interazioni.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Può parlare della comunicazione stessa.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Ricci Bitti &amp; Zani: una prospettiva sociale e pragmatica.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Quando comunichiamo, che cosa facciamo?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1325880"/>
            <a:ext cx="502920" cy="502920"/>
          </a:xfrm>
          <a:prstGeom prst="ellipse">
            <a:avLst/>
          </a:prstGeom>
          <a:solidFill>
            <a:schemeClr val="accent1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822960" y="1353312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1316736"/>
            <a:ext cx="397763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REFERENZIALE / RAPPRESENTAZIONALE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0" y="1316736"/>
            <a:ext cx="5212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descriviamo uno stato di cose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240280"/>
            <a:ext cx="502920" cy="502920"/>
          </a:xfrm>
          <a:prstGeom prst="ellipse">
            <a:avLst/>
          </a:prstGeom>
          <a:solidFill>
            <a:schemeClr val="accent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267712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231136"/>
            <a:ext cx="397763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INTERPERSONALE / ESPRESSIVA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7840" y="2231136"/>
            <a:ext cx="5212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definiamo identità e relazione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3154680"/>
            <a:ext cx="502920" cy="502920"/>
          </a:xfrm>
          <a:prstGeom prst="ellipse">
            <a:avLst/>
          </a:prstGeom>
          <a:solidFill>
            <a:srgbClr val="FFC000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182112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145536"/>
            <a:ext cx="397763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AUTO ED ETERO-REGOLAZIONE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3145536"/>
            <a:ext cx="5212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orientiamo azioni nostre e altrui</a:t>
            </a:r>
          </a:p>
        </p:txBody>
      </p:sp>
      <p:sp>
        <p:nvSpPr>
          <p:cNvPr id="16" name="Oval 15"/>
          <p:cNvSpPr/>
          <p:nvPr/>
        </p:nvSpPr>
        <p:spPr>
          <a:xfrm>
            <a:off x="822960" y="4069080"/>
            <a:ext cx="502920" cy="502920"/>
          </a:xfrm>
          <a:prstGeom prst="ellipse">
            <a:avLst/>
          </a:prstGeom>
          <a:solidFill>
            <a:srgbClr val="00B050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096512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4059936"/>
            <a:ext cx="397763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COORDINAZIONE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059936"/>
            <a:ext cx="5212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organizziamo la sequenza dell’interazione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" y="4983480"/>
            <a:ext cx="502920" cy="502920"/>
          </a:xfrm>
          <a:prstGeom prst="ellipse">
            <a:avLst/>
          </a:prstGeom>
          <a:solidFill>
            <a:schemeClr val="accent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" y="5010912"/>
            <a:ext cx="502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974336"/>
            <a:ext cx="397763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METACOMUNICAZIONE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7840" y="4974336"/>
            <a:ext cx="5212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segnaliamo come interpretare la comunicazione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Referenziale / rappresentazionale: descrivere il reale</a:t>
            </a:r>
          </a:p>
        </p:txBody>
      </p:sp>
      <p:pic>
        <p:nvPicPr>
          <p:cNvPr id="4" name="Picture 3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17320"/>
            <a:ext cx="3154680" cy="3154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17320"/>
            <a:ext cx="6720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Il valore dell’informazione non dipende soltanto dal fatto che “esista”.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40280"/>
            <a:ext cx="676656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Rilevanza: serve davvero al destinatario?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Accessibilità: può essere trovata e compresa?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Attendibilità: fonte, data e responsabilità sono riconoscibili?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Tempestività: arriva quando può essere utilizzata?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Riduzione dell’incertezza: aiuta a decidere che cosa fare?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486400"/>
            <a:ext cx="69037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Per una PA, informare bene significa rendere l’informazione utilizzabile, non soltanto pubblicarla.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Potere informativo: chi controlla l’accesso a ciò che serve?</a:t>
            </a:r>
          </a:p>
        </p:txBody>
      </p:sp>
      <p:pic>
        <p:nvPicPr>
          <p:cNvPr id="4" name="Picture 3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1417320"/>
            <a:ext cx="34290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17320"/>
            <a:ext cx="67665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L’informazione è una risorsa di potere quando è rilevante, scarsa, esclusiva o difficile da verificare.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Gatekeeping: selezionare che cosa passa, quando passa e con quale visibilità.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Agenda setting e priming ricordano che la selezione dell’informazione orienta l’attenzione pubblica.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Nella PA l’asimmetria informativa rende centrali trasparenza, accesso, motivazione e tracciabilità.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166360"/>
            <a:ext cx="6812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Dal “possesso” dell’informazione alla responsabilità di renderla accessibile.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Interpersonale: ogni messaggio dice anche “chi siamo”</a:t>
            </a:r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79" y="1417320"/>
            <a:ext cx="306324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17320"/>
            <a:ext cx="67665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Un’istituzione comunica contemporaneamente: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48840"/>
            <a:ext cx="3154680" cy="123444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2258568"/>
            <a:ext cx="286207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CONTENUTO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la decisione, il servizio, la regola, l’informazione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2148840"/>
            <a:ext cx="315468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06824" y="2258568"/>
            <a:ext cx="286207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IDENTITÀ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competenza, affidabilità, apertura, distanza, autorevolezza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703320"/>
            <a:ext cx="653796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23544" y="3813048"/>
            <a:ext cx="624535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DDA735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RELAZIONE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come considera il cittadino: utente passivo, interlocutore, titolare di diritti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03520"/>
            <a:ext cx="6583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Tono, lessico e forma costruiscono reputazione insieme ai comportamenti dell’ente.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Auto ed etero-regolazione: il linguaggio orienta l’azione</a:t>
            </a:r>
          </a:p>
        </p:txBody>
      </p:sp>
      <p:pic>
        <p:nvPicPr>
          <p:cNvPr id="4" name="Picture 3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0" y="1371600"/>
            <a:ext cx="3246120" cy="32461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77240" y="1508760"/>
            <a:ext cx="3154680" cy="1645920"/>
          </a:xfrm>
          <a:prstGeom prst="roundRect">
            <a:avLst/>
          </a:prstGeom>
          <a:solidFill>
            <a:srgbClr val="EEF7F9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23544" y="1618488"/>
            <a:ext cx="2862072" cy="142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AUTORITÀ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“È obbligatorio…” • “È vietato…” • “Si dispone…”</a:t>
            </a:r>
            <a:br/>
            <a:r>
              <a:rPr>
                <a:solidFill/>
                <a:latin typeface="Calibri"/>
              </a:rPr>
              <a:t>L’efficacia dipende da competenza, norma e procedura.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60520" y="1508760"/>
            <a:ext cx="3154680" cy="16459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06824" y="1618488"/>
            <a:ext cx="2862072" cy="142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SERVIZIO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“Per completare la domanda…” • “Presenta il documento…”</a:t>
            </a:r>
            <a:br/>
            <a:r>
              <a:rPr>
                <a:solidFill/>
                <a:latin typeface="Calibri"/>
              </a:rPr>
              <a:t>Il linguaggio guida un percorso operativo.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520440"/>
            <a:ext cx="65379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23544" y="3630168"/>
            <a:ext cx="6245352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DDA735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PERSUASIONE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“Proteggi te stesso e gli altri…”</a:t>
            </a:r>
            <a:br/>
            <a:r>
              <a:rPr>
                <a:solidFill/>
                <a:latin typeface="Calibri"/>
              </a:rPr>
              <a:t>Si cerca adesione, senza sostituire la scelta con la costrizione.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394960"/>
            <a:ext cx="6492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BE483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Da distinguere: autorità legittima, influenza, persuasione e manipolazione.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Il segno come tecnologia</a:t>
            </a:r>
          </a:p>
        </p:txBody>
      </p:sp>
      <p:pic>
        <p:nvPicPr>
          <p:cNvPr id="4" name="Picture 3" descr="imag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36576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9160" y="1463040"/>
            <a:ext cx="2743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Il segno permette di: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9160" y="2011680"/>
            <a:ext cx="64922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portare concetti senza trasportare gli oggetti;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conservare e ricordare;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comunicare a distanza e nel tempo;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coordinare persone che non sono nello stesso luogo;</a:t>
            </a:r>
          </a:p>
          <a:p>
            <a:pPr>
              <a:spcAft>
                <a:spcPts val="600"/>
              </a:spcAft>
              <a:defRPr sz="17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far agire attraverso istruzioni, simboli, procedure e promesse.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09160" y="5212080"/>
            <a:ext cx="6446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Nella PA: moduli, segnaletica, notifiche, protocolli, bandi, mappe, codici e interfacce sono infrastrutture simboliche dell’azione.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Quando dire è fare: gli atti linguistici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700" b="1">
                <a:solidFill>
                  <a:srgbClr val="1C2D3F"/>
                </a:solidFill>
                <a:latin typeface="Calibri"/>
              </a:defRPr>
            </a:pPr>
            <a:r>
              <a:rPr lang="en-GB" sz="1700" b="1" dirty="0">
                <a:solidFill>
                  <a:srgbClr val="1C2D3F"/>
                </a:solidFill>
                <a:latin typeface="Calibri"/>
              </a:rPr>
              <a:t>Austin e Searle: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alcune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espressioni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non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descrivono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soltanto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una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realtà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, ma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compiono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un’azione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(Austin) e, in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particolari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condizioni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,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possono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produrre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un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effetto</a:t>
            </a:r>
            <a:r>
              <a:rPr lang="en-GB" sz="1700" b="1" dirty="0">
                <a:solidFill>
                  <a:srgbClr val="1C2D3F"/>
                </a:solidFill>
                <a:latin typeface="Calibri"/>
              </a:rPr>
              <a:t> </a:t>
            </a:r>
            <a:r>
              <a:rPr lang="en-GB" sz="1700" b="1" dirty="0" err="1">
                <a:solidFill>
                  <a:srgbClr val="1C2D3F"/>
                </a:solidFill>
                <a:latin typeface="Calibri"/>
              </a:rPr>
              <a:t>istituzionale</a:t>
            </a:r>
            <a:r>
              <a:rPr lang="en-GB" sz="1700" b="1">
                <a:solidFill>
                  <a:srgbClr val="1C2D3F"/>
                </a:solidFill>
                <a:latin typeface="Calibri"/>
              </a:rPr>
              <a:t> (Searle).</a:t>
            </a:r>
            <a:endParaRPr dirty="0">
              <a:solidFill/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2960" y="2514600"/>
            <a:ext cx="251460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9264" y="2624328"/>
            <a:ext cx="222199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“È nominato…”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attribuisce un ruolo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11879" y="2514600"/>
            <a:ext cx="251460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58183" y="2624328"/>
            <a:ext cx="222199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“È autorizzato…”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produce un titolo/permesso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514600"/>
            <a:ext cx="251460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47104" y="2624328"/>
            <a:ext cx="222199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“Si dispone…”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attiva un comando istituzionale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19" y="2514600"/>
            <a:ext cx="2514600" cy="123444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36024" y="2624328"/>
            <a:ext cx="2221992" cy="101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“La domanda è accolta”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modifica lo status di un procedimento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251960"/>
            <a:ext cx="2468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Condizioni di validità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617720"/>
            <a:ext cx="52120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soggetto competente</a:t>
            </a:r>
          </a:p>
          <a:p>
            <a:pPr>
              <a:spcAft>
                <a:spcPts val="600"/>
              </a:spcAft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procedura corretta</a:t>
            </a:r>
          </a:p>
          <a:p>
            <a:pPr>
              <a:spcAft>
                <a:spcPts val="600"/>
              </a:spcAft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contesto appropriato</a:t>
            </a:r>
          </a:p>
          <a:p>
            <a:pPr>
              <a:spcAft>
                <a:spcPts val="600"/>
              </a:spcAft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forma riconoscibile e tracciabile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9320" y="4645152"/>
            <a:ext cx="52120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L’autorità della formula non deriva dalle parole in sé, ma dall’istituzione e dalle regole che le rendono efficaci.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Dal segno all’azione: non esiste un passaggio automatico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148840"/>
            <a:ext cx="1965960" cy="960120"/>
          </a:xfrm>
          <a:prstGeom prst="roundRect">
            <a:avLst/>
          </a:prstGeom>
          <a:solidFill>
            <a:schemeClr val="tx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96112" y="2414016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SEGNO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71800" y="2148840"/>
            <a:ext cx="1965960" cy="960120"/>
          </a:xfrm>
          <a:prstGeom prst="roundRect">
            <a:avLst/>
          </a:prstGeom>
          <a:solidFill>
            <a:srgbClr val="009EB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044952" y="2414016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INTERPRETAZIONE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2148840"/>
            <a:ext cx="2560320" cy="960120"/>
          </a:xfrm>
          <a:prstGeom prst="roundRect">
            <a:avLst/>
          </a:prstGeom>
          <a:solidFill>
            <a:srgbClr val="DDA735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96712" y="2414016"/>
            <a:ext cx="239572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RILEVANZA / EMOZIONE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2148840"/>
            <a:ext cx="1965960" cy="960120"/>
          </a:xfrm>
          <a:prstGeom prst="roundRect">
            <a:avLst/>
          </a:prstGeom>
          <a:solidFill>
            <a:srgbClr val="468F67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59952" y="2414016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SCELTA / AZIONE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788920" y="2633472"/>
            <a:ext cx="182880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956048" y="2633472"/>
            <a:ext cx="667512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183879" y="2633472"/>
            <a:ext cx="502921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14400" y="379476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Il messaggio attiva immagini mentali, conoscenze pregresse, aspettative e stati emotivi. Questi elementi rendono alcune interpretazioni e azioni più salienti di altre.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074920"/>
            <a:ext cx="9966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Influenza ≠ determinazione: gli effetti dipendono da contesto, credibilità, esperienza e possibilità alternative.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Il caso Iago: come si costruisce un’interpretazione</a:t>
            </a:r>
          </a:p>
        </p:txBody>
      </p:sp>
      <p:pic>
        <p:nvPicPr>
          <p:cNvPr id="4" name="Picture 3" descr="image9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463040"/>
            <a:ext cx="5212080" cy="28173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09360" y="146304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Perché usarlo qui?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2011680"/>
            <a:ext cx="498348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Iago non “ordina” a Otello che cosa pensare.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Seleziona indizi, introduce sospetti, collega eventi e reputazioni.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Lascia che sia Otello a completare l’inferenza.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L’emozione rende alcune interpretazioni progressivamente dominanti.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440680"/>
            <a:ext cx="5029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5C6874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Clic sull’immagine → filmato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5120640"/>
            <a:ext cx="48920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BE483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Caso-limite: influenza e manipolazione attraverso inferenze, non semplice trasmissione di informazioni.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Da Iago alla responsabilità istituzionale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4983480" cy="3246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9264" y="1572768"/>
            <a:ext cx="4690872" cy="3026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BE483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MANIPOLAZIONE</a:t>
            </a:r>
          </a:p>
          <a:p>
            <a:pPr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fonte opaca o interessata</a:t>
            </a:r>
            <a:br/>
            <a:r>
              <a:rPr>
                <a:solidFill/>
                <a:latin typeface="Calibri"/>
              </a:rPr>
              <a:t>• selezione tendenziosa degli indizi</a:t>
            </a:r>
            <a:br/>
            <a:r>
              <a:rPr>
                <a:solidFill/>
                <a:latin typeface="Calibri"/>
              </a:rPr>
              <a:t>• ambiguità funzionale allo scopo</a:t>
            </a:r>
            <a:br/>
            <a:r>
              <a:rPr>
                <a:solidFill/>
                <a:latin typeface="Calibri"/>
              </a:rPr>
              <a:t>• impossibilità o difficoltà di verifica</a:t>
            </a:r>
            <a:br/>
            <a:r>
              <a:rPr>
                <a:solidFill/>
                <a:latin typeface="Calibri"/>
              </a:rPr>
              <a:t>• pressione emotiva senza trasparenza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463040"/>
            <a:ext cx="4983480" cy="324612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18504" y="1572768"/>
            <a:ext cx="4690872" cy="3026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COMUNICAZIONE PUBBLICA RESPONSABILE</a:t>
            </a:r>
          </a:p>
          <a:p>
            <a:pPr>
              <a:defRPr sz="15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fonte riconoscibile</a:t>
            </a:r>
            <a:br/>
            <a:r>
              <a:rPr>
                <a:solidFill/>
                <a:latin typeface="Calibri"/>
              </a:rPr>
              <a:t>• dati e ragioni verificabili</a:t>
            </a:r>
            <a:br/>
            <a:r>
              <a:rPr>
                <a:solidFill/>
                <a:latin typeface="Calibri"/>
              </a:rPr>
              <a:t>• distinzione tra fatti e valutazioni</a:t>
            </a:r>
            <a:br/>
            <a:r>
              <a:rPr>
                <a:solidFill/>
                <a:latin typeface="Calibri"/>
              </a:rPr>
              <a:t>• possibilità di chiarimento e contestazione</a:t>
            </a:r>
            <a:br/>
            <a:r>
              <a:rPr>
                <a:solidFill/>
                <a:latin typeface="Calibri"/>
              </a:rPr>
              <a:t>• proporzione tra urgenza, tono e rischio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5166360"/>
            <a:ext cx="978408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La differenza non è l’assenza di influenza: è la presenza di responsabilità, verificabilità e rispetto dell’autonomia del cittadino.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Interpretazione o scelta: una rosa di possibilità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Un messaggio raramente produce una sola risposta possibile.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0" y="2240280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30368" y="2185416"/>
            <a:ext cx="566928" cy="411480"/>
          </a:xfrm>
          <a:prstGeom prst="roundRect">
            <a:avLst/>
          </a:prstGeom>
          <a:solidFill>
            <a:srgbClr val="009EB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3520440" y="2386584"/>
            <a:ext cx="1709928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797296" y="2386584"/>
            <a:ext cx="1197864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03520" y="2807208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30368" y="2752344"/>
            <a:ext cx="566928" cy="411480"/>
          </a:xfrm>
          <a:prstGeom prst="roundRect">
            <a:avLst/>
          </a:prstGeom>
          <a:solidFill>
            <a:srgbClr val="009EB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4023360" y="2953512"/>
            <a:ext cx="1207008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797296" y="2953512"/>
            <a:ext cx="694944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0" y="3374136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0368" y="3319272"/>
            <a:ext cx="566928" cy="411480"/>
          </a:xfrm>
          <a:prstGeom prst="roundRect">
            <a:avLst/>
          </a:prstGeom>
          <a:solidFill>
            <a:srgbClr val="DDA735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cxnSp>
        <p:nvCxnSpPr>
          <p:cNvPr id="15" name="Connector 14"/>
          <p:cNvCxnSpPr/>
          <p:nvPr/>
        </p:nvCxnSpPr>
        <p:spPr>
          <a:xfrm>
            <a:off x="4526280" y="3520440"/>
            <a:ext cx="704088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797296" y="3520440"/>
            <a:ext cx="192024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03520" y="3941064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30368" y="3886200"/>
            <a:ext cx="566928" cy="411480"/>
          </a:xfrm>
          <a:prstGeom prst="roundRect">
            <a:avLst/>
          </a:prstGeom>
          <a:solidFill>
            <a:srgbClr val="009EB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4023360" y="4087368"/>
            <a:ext cx="1207008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797296" y="4087368"/>
            <a:ext cx="694944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03520" y="4507992"/>
            <a:ext cx="411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230368" y="4453128"/>
            <a:ext cx="566928" cy="411480"/>
          </a:xfrm>
          <a:prstGeom prst="roundRect">
            <a:avLst/>
          </a:prstGeom>
          <a:solidFill>
            <a:srgbClr val="009EBE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3520440" y="4654296"/>
            <a:ext cx="1709928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797296" y="4654296"/>
            <a:ext cx="1197864" cy="0"/>
          </a:xfrm>
          <a:prstGeom prst="line">
            <a:avLst/>
          </a:prstGeom>
          <a:ln w="20320">
            <a:solidFill>
              <a:srgbClr val="5B68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22960" y="5257800"/>
            <a:ext cx="3291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Che cosa rende un’opzione più saliente?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3320" y="5074920"/>
            <a:ext cx="694944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argomenti e prove</a:t>
            </a:r>
          </a:p>
          <a:p>
            <a:pPr>
              <a:spcAft>
                <a:spcPts val="600"/>
              </a:spcAft>
              <a:defRPr sz="14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credibilità della fonte</a:t>
            </a:r>
          </a:p>
          <a:p>
            <a:pPr>
              <a:spcAft>
                <a:spcPts val="600"/>
              </a:spcAft>
              <a:defRPr sz="14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emozioni e urgenza</a:t>
            </a:r>
          </a:p>
          <a:p>
            <a:pPr>
              <a:spcAft>
                <a:spcPts val="600"/>
              </a:spcAft>
              <a:defRPr sz="14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esperienze precedenti</a:t>
            </a:r>
          </a:p>
          <a:p>
            <a:pPr>
              <a:spcAft>
                <a:spcPts val="600"/>
              </a:spcAft>
              <a:defRPr sz="14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norme e pressioni sociali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Emozioni e comunicazione pubblica: salienza, non automatismo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74720" cy="16002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7824" y="1527048"/>
            <a:ext cx="3182112" cy="138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BE483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PAURA / URGENZA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Può aumentare l’attenzione, ma un eccesso può produrre rifiuto, panico o assuefazione.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70832" y="1417320"/>
            <a:ext cx="3474720" cy="16002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17136" y="1527048"/>
            <a:ext cx="3182112" cy="138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468F67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FIDUCIA / RASSICURAZIONE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Può sostenere ascolto e adesione, ma non deve minimizzare il rischio o nascondere l’incertezza.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10144" y="1417320"/>
            <a:ext cx="3474720" cy="160020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56448" y="1527048"/>
            <a:ext cx="3182112" cy="138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DDA735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INDIGNAZIONE / EMPATIA</a:t>
            </a:r>
          </a:p>
          <a:p>
            <a:pPr>
              <a:defRPr sz="13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Può mobilitare e rendere rilevante un problema, ma richiede proporzione e rispetto dei pubblici.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57600"/>
            <a:ext cx="102412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Nella comunicazione istituzionale l’obiettivo non è “produrre emozioni” in astratto, ma costruire condizioni cognitive e relazionali perché il cittadino possa comprendere e agire.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5166360"/>
            <a:ext cx="95097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BE483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Criterio etico: rendere saliente ciò che è rilevante senza sfruttare vulnerabilità o opacizzare le alternative.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Coordinazione delle sequenze interattive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Comunicare significa anche organizzare chi parla, quando, con quale diritto e con quale possibilità di risposta.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423160"/>
            <a:ext cx="1874519" cy="13258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0664" y="2532888"/>
            <a:ext cx="1581911" cy="110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CITTADINO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domanda / segnala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468879" y="3090672"/>
            <a:ext cx="411481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880360" y="2423160"/>
            <a:ext cx="1874519" cy="13258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26664" y="2532888"/>
            <a:ext cx="1581911" cy="110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ENTE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riceve / protocolla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754879" y="3090672"/>
            <a:ext cx="411481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166360" y="2423160"/>
            <a:ext cx="1874519" cy="13258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12664" y="2532888"/>
            <a:ext cx="1581911" cy="110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UFFICIO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istruisce / chiarisce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040880" y="3090672"/>
            <a:ext cx="411480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452360" y="2423160"/>
            <a:ext cx="1874519" cy="13258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98664" y="2532888"/>
            <a:ext cx="1581911" cy="110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ENTE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risponde / motiva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326880" y="3090672"/>
            <a:ext cx="411480" cy="0"/>
          </a:xfrm>
          <a:prstGeom prst="line">
            <a:avLst/>
          </a:prstGeom>
          <a:ln w="27940">
            <a:solidFill>
              <a:srgbClr val="009E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9738360" y="2423160"/>
            <a:ext cx="1874519" cy="1325880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84664" y="2532888"/>
            <a:ext cx="1581911" cy="110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CITTADINO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integra / contesta / conclude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1024128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Tempi di risposta e feedback fanno parte della comunicazione.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La gerarchia distribuisce turni, voce e responsabilità.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Un processo può includere oppure escludere: accessibilità e possibilità di replica sono variabili decisive.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Metacomunicazione: comunicare sulla comunicazione</a:t>
            </a:r>
          </a:p>
        </p:txBody>
      </p:sp>
      <p:pic>
        <p:nvPicPr>
          <p:cNvPr id="4" name="Picture 3" descr="image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417320"/>
            <a:ext cx="36576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0600" y="1417320"/>
            <a:ext cx="6309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Marche che aiutano il cittadino a capire come interpretare il messaggio: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600" y="2240280"/>
            <a:ext cx="6309360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chi è la fonte e con quale competenza parla;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se il contenuto è definitivo, provvisorio, aggiornato o rettificato;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quanto è urgente o vincolante;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quale canale è autentico e quale no;</a:t>
            </a:r>
          </a:p>
          <a:p>
            <a:pPr>
              <a:spcAft>
                <a:spcPts val="600"/>
              </a:spcAft>
              <a:defRPr sz="16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dove trovare chiarimenti, versione completa o riferimenti normativi.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5166360"/>
            <a:ext cx="6217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Logo, dominio istituzionale, data, protocollo, firma, “ultimo aggiornamento”, FAQ e link ufficiali sono dispositivi metacomunicativi.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Caso integrato: un messaggio di servizio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La tua domanda è incompleta. Entro 10 giorni accedi all’area personale e allega il documento mancante. Se non riesci, contatta l’URP. Ultimo aggiornamento: 21 ottobre.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92608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303580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Referenziale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Quale informazione riduce l’incertezza?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292608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26864" y="303580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Conativa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Quale azione è richiesta?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21040" y="292608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67344" y="303580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Fàtica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Come viene mantenuto il contatto?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25196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436168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Metalinguistica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Quali termini richiedono spiegazione?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425196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26864" y="436168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Interpersonale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Che relazione costruisce il tono?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4251960"/>
            <a:ext cx="3520440" cy="1078992"/>
          </a:xfrm>
          <a:prstGeom prst="roundRect">
            <a:avLst/>
          </a:prstGeom>
          <a:solidFill>
            <a:srgbClr val="F7F9FA"/>
          </a:solidFill>
          <a:ln>
            <a:solidFill>
              <a:srgbClr val="D3DD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Calibri"/>
              </a:defRPr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67344" y="4361688"/>
            <a:ext cx="3227832" cy="859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09EBE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Metacomunicativa</a:t>
            </a:r>
          </a:p>
          <a:p>
            <a:pPr>
              <a:defRPr sz="12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Che cosa segnala fonte, data e stato del messaggio?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Griglia per analizzare il linguaggio istituzionale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2588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1. Qual è la funzione dominante del messaggio?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929384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2. Quali altre funzioni svolge contemporaneamente?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532888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3. Che cosa rende l’informazione rilevante e verificabile?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136391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4. Quale relazione costruisce tra istituzione e pubblico?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39896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5. Orienta un’azione? Con autorità, persuasione o entrambe?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434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6. Quali inferenze lascia al destinatario?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946904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D3F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7. Come coordina risposta, tempi e possibilità di replica?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550408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8. Quali marche metacomunicative rendono riconoscibili fonte e valore del messaggio?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185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C2D3F"/>
                </a:solidFill>
                <a:latin typeface="Calibri"/>
              </a:defRPr>
            </a:pPr>
            <a:r>
              <a:rPr sz="2000" b="1">
                <a:solidFill>
                  <a:srgbClr val="1C2D3F"/>
                </a:solidFill>
                <a:latin typeface="Calibri"/>
              </a:rPr>
              <a:t>Che cosa portiamo nel resto del corso?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Il linguaggio non trasferisce soltanto contenuti: svolge funzioni diverse nello stesso messaggio.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Informare significa anche selezionare, rendere accessibile e assumere responsabilità sulla fonte.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Le formulazioni istituzionali costruiscono identità e relazione con i cittadini.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Alcuni enunciati pubblici producono effetti perché inseriti in regole, ruoli e procedure.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Influenza e interpretazione non sono meccaniche: contesto, credibilità ed emozioni orientano le scelte.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Coordinazione e metacomunicazione rendono visibili tempi, ruoli, autenticità e possibilità di risposta.</a:t>
            </a:r>
          </a:p>
          <a:p>
            <a:pPr>
              <a:spcAft>
                <a:spcPts val="600"/>
              </a:spcAft>
              <a:defRPr sz="1800">
                <a:solidFill>
                  <a:srgbClr val="232323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• Una comunicazione pubblica responsabile riduce opacità e manipolazione, senza rinunciare all’efficacia.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715000"/>
            <a:ext cx="10241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00708C"/>
                </a:solidFill>
                <a:latin typeface="Calibri"/>
              </a:defRPr>
            </a:pPr>
            <a:r>
              <a:rPr>
                <a:solidFill/>
                <a:latin typeface="Calibri"/>
              </a:rPr>
              <a:t>Obiettivo: saper leggere non solo che cosa un’istituzione dice, ma che cosa fa attraverso il linguaggio.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9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6528816"/>
            <a:ext cx="11109960" cy="9144"/>
          </a:xfrm>
          <a:prstGeom prst="rect">
            <a:avLst/>
          </a:prstGeom>
          <a:solidFill>
            <a:srgbClr val="D3D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09960" y="6547104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B6873"/>
                </a:solidFill>
                <a:latin typeface="Calibri"/>
              </a:defRPr>
            </a:pPr>
            <a:r>
              <a:rPr sz="850">
                <a:solidFill>
                  <a:srgbClr val="5B6873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1861</Words>
  <Application>Microsoft Office PowerPoint</Application>
  <PresentationFormat>Widescreen</PresentationFormat>
  <Paragraphs>259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/>
  <cp:keywords/>
  <dc:description>generated using python-pptx</dc:description>
  <cp:lastModifiedBy>nicola strizzolo</cp:lastModifiedBy>
  <cp:revision>3</cp:revision>
  <dcterms:created xsi:type="dcterms:W3CDTF">2013-01-27T09:14:16Z</dcterms:created>
  <dcterms:modified xsi:type="dcterms:W3CDTF">2026-10-26T21:26:05Z</dcterms:modified>
  <cp:category/>
</cp:coreProperties>
</file>