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6"/>
  </p:handoutMasterIdLst>
  <p:sldIdLst>
    <p:sldId id="257" r:id="rId2"/>
    <p:sldId id="310" r:id="rId3"/>
    <p:sldId id="311" r:id="rId4"/>
    <p:sldId id="312" r:id="rId5"/>
    <p:sldId id="313" r:id="rId6"/>
    <p:sldId id="256" r:id="rId7"/>
    <p:sldId id="258" r:id="rId8"/>
    <p:sldId id="259" r:id="rId9"/>
    <p:sldId id="260" r:id="rId10"/>
    <p:sldId id="296" r:id="rId11"/>
    <p:sldId id="297" r:id="rId12"/>
    <p:sldId id="261" r:id="rId13"/>
    <p:sldId id="298" r:id="rId14"/>
    <p:sldId id="292" r:id="rId15"/>
    <p:sldId id="337" r:id="rId81"/>
    <p:sldId id="294" r:id="rId16"/>
    <p:sldId id="262" r:id="rId17"/>
    <p:sldId id="263" r:id="rId18"/>
    <p:sldId id="314" r:id="rId19"/>
    <p:sldId id="315" r:id="rId20"/>
    <p:sldId id="316" r:id="rId21"/>
    <p:sldId id="317" r:id="rId22"/>
    <p:sldId id="318" r:id="rId23"/>
    <p:sldId id="319" r:id="rId24"/>
    <p:sldId id="346" r:id="rId90"/>
    <p:sldId id="264" r:id="rId25"/>
    <p:sldId id="265" r:id="rId26"/>
    <p:sldId id="320" r:id="rId27"/>
    <p:sldId id="266" r:id="rId28"/>
    <p:sldId id="267" r:id="rId29"/>
    <p:sldId id="290" r:id="rId30"/>
    <p:sldId id="293" r:id="rId31"/>
    <p:sldId id="268" r:id="rId32"/>
    <p:sldId id="321" r:id="rId33"/>
    <p:sldId id="338" r:id="rId82"/>
    <p:sldId id="322" r:id="rId34"/>
    <p:sldId id="339" r:id="rId83"/>
    <p:sldId id="323" r:id="rId35"/>
    <p:sldId id="302" r:id="rId36"/>
    <p:sldId id="301" r:id="rId37"/>
    <p:sldId id="340" r:id="rId84"/>
    <p:sldId id="303" r:id="rId38"/>
    <p:sldId id="304" r:id="rId39"/>
    <p:sldId id="305" r:id="rId40"/>
    <p:sldId id="341" r:id="rId85"/>
    <p:sldId id="306" r:id="rId41"/>
    <p:sldId id="342" r:id="rId86"/>
    <p:sldId id="269" r:id="rId42"/>
    <p:sldId id="270" r:id="rId43"/>
    <p:sldId id="271" r:id="rId44"/>
    <p:sldId id="272" r:id="rId45"/>
    <p:sldId id="273" r:id="rId46"/>
    <p:sldId id="295" r:id="rId47"/>
    <p:sldId id="291" r:id="rId48"/>
    <p:sldId id="275" r:id="rId49"/>
    <p:sldId id="276" r:id="rId50"/>
    <p:sldId id="343" r:id="rId87"/>
    <p:sldId id="307" r:id="rId51"/>
    <p:sldId id="282" r:id="rId52"/>
    <p:sldId id="283" r:id="rId53"/>
    <p:sldId id="308" r:id="rId54"/>
    <p:sldId id="309" r:id="rId55"/>
    <p:sldId id="277" r:id="rId56"/>
    <p:sldId id="347" r:id="rId91"/>
    <p:sldId id="278" r:id="rId57"/>
    <p:sldId id="279" r:id="rId58"/>
    <p:sldId id="344" r:id="rId88"/>
    <p:sldId id="284" r:id="rId59"/>
    <p:sldId id="285" r:id="rId60"/>
    <p:sldId id="280" r:id="rId61"/>
    <p:sldId id="345" r:id="rId89"/>
    <p:sldId id="324" r:id="rId62"/>
    <p:sldId id="325" r:id="rId63"/>
    <p:sldId id="326" r:id="rId64"/>
    <p:sldId id="327" r:id="rId65"/>
    <p:sldId id="328" r:id="rId66"/>
    <p:sldId id="329" r:id="rId67"/>
    <p:sldId id="330" r:id="rId68"/>
    <p:sldId id="281" r:id="rId69"/>
    <p:sldId id="331" r:id="rId70"/>
    <p:sldId id="332" r:id="rId71"/>
    <p:sldId id="333" r:id="rId72"/>
    <p:sldId id="334" r:id="rId73"/>
    <p:sldId id="335" r:id="rId74"/>
    <p:sldId id="348" r:id="rId92"/>
    <p:sldId id="336" r:id="rId75"/>
  </p:sldIdLst>
  <p:sldSz cx="9144000" cy="6858000" type="screen4x3"/>
  <p:notesSz cx="6797675" cy="9874250"/>
  <p:defaultTex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6785" autoAdjust="0"/>
    <p:restoredTop sz="94660"/>
  </p:normalViewPr>
  <p:slideViewPr>
    <p:cSldViewPr>
      <p:cViewPr varScale="1">
        <p:scale>
          <a:sx n="112" d="100"/>
          <a:sy n="112" d="100"/>
        </p:scale>
        <p:origin x="2536" y="496"/>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81" Type="http://schemas.openxmlformats.org/officeDocument/2006/relationships/slide" Target="slides/slide200.xml"/><Relationship Id="rId82" Type="http://schemas.openxmlformats.org/officeDocument/2006/relationships/slide" Target="slides/slide201.xml"/><Relationship Id="rId83" Type="http://schemas.openxmlformats.org/officeDocument/2006/relationships/slide" Target="slides/slide202.xml"/><Relationship Id="rId84" Type="http://schemas.openxmlformats.org/officeDocument/2006/relationships/slide" Target="slides/slide203.xml"/><Relationship Id="rId85" Type="http://schemas.openxmlformats.org/officeDocument/2006/relationships/slide" Target="slides/slide204.xml"/><Relationship Id="rId86" Type="http://schemas.openxmlformats.org/officeDocument/2006/relationships/slide" Target="slides/slide205.xml"/><Relationship Id="rId87" Type="http://schemas.openxmlformats.org/officeDocument/2006/relationships/slide" Target="slides/slide206.xml"/><Relationship Id="rId88" Type="http://schemas.openxmlformats.org/officeDocument/2006/relationships/slide" Target="slides/slide207.xml"/><Relationship Id="rId89" Type="http://schemas.openxmlformats.org/officeDocument/2006/relationships/slide" Target="slides/slide208.xml"/><Relationship Id="rId90" Type="http://schemas.openxmlformats.org/officeDocument/2006/relationships/slide" Target="slides/slide209.xml"/><Relationship Id="rId91" Type="http://schemas.openxmlformats.org/officeDocument/2006/relationships/slide" Target="slides/slide210.xml"/><Relationship Id="rId92" Type="http://schemas.openxmlformats.org/officeDocument/2006/relationships/slide" Target="slides/slide2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44EDE345-6074-1A7B-4300-65B69A5CF3F2}"/>
              </a:ext>
            </a:extLst>
          </p:cNvPr>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it-IT"/>
          </a:p>
        </p:txBody>
      </p:sp>
      <p:sp>
        <p:nvSpPr>
          <p:cNvPr id="48131" name="Rectangle 3">
            <a:extLst>
              <a:ext uri="{FF2B5EF4-FFF2-40B4-BE49-F238E27FC236}">
                <a16:creationId xmlns:a16="http://schemas.microsoft.com/office/drawing/2014/main" id="{9F4BC505-0DAD-7141-22B6-2888B4F39E54}"/>
              </a:ext>
            </a:extLst>
          </p:cNvPr>
          <p:cNvSpPr>
            <a:spLocks noGrp="1" noChangeArrowheads="1"/>
          </p:cNvSpPr>
          <p:nvPr>
            <p:ph type="dt" sz="quarter" idx="1"/>
          </p:nvPr>
        </p:nvSpPr>
        <p:spPr bwMode="auto">
          <a:xfrm>
            <a:off x="3851275"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it-IT"/>
          </a:p>
        </p:txBody>
      </p:sp>
      <p:sp>
        <p:nvSpPr>
          <p:cNvPr id="48132" name="Rectangle 4">
            <a:extLst>
              <a:ext uri="{FF2B5EF4-FFF2-40B4-BE49-F238E27FC236}">
                <a16:creationId xmlns:a16="http://schemas.microsoft.com/office/drawing/2014/main" id="{7354B807-7BDA-714E-74D3-030679837B3C}"/>
              </a:ext>
            </a:extLst>
          </p:cNvPr>
          <p:cNvSpPr>
            <a:spLocks noGrp="1" noChangeArrowheads="1"/>
          </p:cNvSpPr>
          <p:nvPr>
            <p:ph type="ftr" sz="quarter" idx="2"/>
          </p:nvPr>
        </p:nvSpPr>
        <p:spPr bwMode="auto">
          <a:xfrm>
            <a:off x="0" y="9380538"/>
            <a:ext cx="2946400"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it-IT"/>
          </a:p>
        </p:txBody>
      </p:sp>
      <p:sp>
        <p:nvSpPr>
          <p:cNvPr id="48133" name="Rectangle 5">
            <a:extLst>
              <a:ext uri="{FF2B5EF4-FFF2-40B4-BE49-F238E27FC236}">
                <a16:creationId xmlns:a16="http://schemas.microsoft.com/office/drawing/2014/main" id="{28811D26-63D8-DFC8-B884-610D84772BEE}"/>
              </a:ext>
            </a:extLst>
          </p:cNvPr>
          <p:cNvSpPr>
            <a:spLocks noGrp="1" noChangeArrowheads="1"/>
          </p:cNvSpPr>
          <p:nvPr>
            <p:ph type="sldNum" sz="quarter" idx="3"/>
          </p:nvPr>
        </p:nvSpPr>
        <p:spPr bwMode="auto">
          <a:xfrm>
            <a:off x="3851275" y="9380538"/>
            <a:ext cx="2946400"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761D1D1-ECC0-EF49-9C1D-5CC1DFDBE70D}" type="slidenum">
              <a:rPr lang="it-IT" altLang="it-IT"/>
              <a:pPr/>
              <a:t>‹N›</a:t>
            </a:fld>
            <a:endParaRPr lang="it-IT" altLang="it-IT"/>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a:extLst>
              <a:ext uri="{FF2B5EF4-FFF2-40B4-BE49-F238E27FC236}">
                <a16:creationId xmlns:a16="http://schemas.microsoft.com/office/drawing/2014/main" id="{FE4D3A65-BD94-FBF3-1712-684974F7F2D4}"/>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440069F5-3B9C-B1DE-60B5-95E7CF1F3B1B}"/>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1EF292EA-1E2E-E524-3B8A-DC065B5809D9}"/>
              </a:ext>
            </a:extLst>
          </p:cNvPr>
          <p:cNvSpPr>
            <a:spLocks noGrp="1" noChangeArrowheads="1"/>
          </p:cNvSpPr>
          <p:nvPr>
            <p:ph type="sldNum" sz="quarter" idx="12"/>
          </p:nvPr>
        </p:nvSpPr>
        <p:spPr>
          <a:ln/>
        </p:spPr>
        <p:txBody>
          <a:bodyPr/>
          <a:lstStyle>
            <a:lvl1pPr>
              <a:defRPr/>
            </a:lvl1pPr>
          </a:lstStyle>
          <a:p>
            <a:fld id="{1D58B790-AEB6-8543-BCB5-342AB2D058A6}" type="slidenum">
              <a:rPr lang="it-IT" altLang="it-IT"/>
              <a:pPr/>
              <a:t>‹N›</a:t>
            </a:fld>
            <a:endParaRPr lang="it-IT" altLang="it-IT"/>
          </a:p>
        </p:txBody>
      </p:sp>
    </p:spTree>
    <p:extLst>
      <p:ext uri="{BB962C8B-B14F-4D97-AF65-F5344CB8AC3E}">
        <p14:creationId xmlns:p14="http://schemas.microsoft.com/office/powerpoint/2010/main" val="4095219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67D9F44D-24D6-121C-4AFB-D4D2CCE9C143}"/>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68B56256-0FAA-84D5-B09B-A65DAC51E843}"/>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CF4AADD6-1705-39E6-C684-8041608521B6}"/>
              </a:ext>
            </a:extLst>
          </p:cNvPr>
          <p:cNvSpPr>
            <a:spLocks noGrp="1" noChangeArrowheads="1"/>
          </p:cNvSpPr>
          <p:nvPr>
            <p:ph type="sldNum" sz="quarter" idx="12"/>
          </p:nvPr>
        </p:nvSpPr>
        <p:spPr>
          <a:ln/>
        </p:spPr>
        <p:txBody>
          <a:bodyPr/>
          <a:lstStyle>
            <a:lvl1pPr>
              <a:defRPr/>
            </a:lvl1pPr>
          </a:lstStyle>
          <a:p>
            <a:fld id="{0C96A3CA-676E-614A-B4E4-406CE53D0695}" type="slidenum">
              <a:rPr lang="it-IT" altLang="it-IT"/>
              <a:pPr/>
              <a:t>‹N›</a:t>
            </a:fld>
            <a:endParaRPr lang="it-IT" altLang="it-IT"/>
          </a:p>
        </p:txBody>
      </p:sp>
    </p:spTree>
    <p:extLst>
      <p:ext uri="{BB962C8B-B14F-4D97-AF65-F5344CB8AC3E}">
        <p14:creationId xmlns:p14="http://schemas.microsoft.com/office/powerpoint/2010/main" val="2669883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a:extLst>
              <a:ext uri="{FF2B5EF4-FFF2-40B4-BE49-F238E27FC236}">
                <a16:creationId xmlns:a16="http://schemas.microsoft.com/office/drawing/2014/main" id="{A84FC61B-2286-FC96-D01F-892B95B43316}"/>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F4B4E6AD-81AE-27E0-7C56-C4E46176636C}"/>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42DEB60D-FB48-FDA2-EA02-DEE30BB5BBA8}"/>
              </a:ext>
            </a:extLst>
          </p:cNvPr>
          <p:cNvSpPr>
            <a:spLocks noGrp="1" noChangeArrowheads="1"/>
          </p:cNvSpPr>
          <p:nvPr>
            <p:ph type="sldNum" sz="quarter" idx="12"/>
          </p:nvPr>
        </p:nvSpPr>
        <p:spPr>
          <a:ln/>
        </p:spPr>
        <p:txBody>
          <a:bodyPr/>
          <a:lstStyle>
            <a:lvl1pPr>
              <a:defRPr/>
            </a:lvl1pPr>
          </a:lstStyle>
          <a:p>
            <a:fld id="{B5350232-8DB8-2148-A33B-640A5D73C6BC}" type="slidenum">
              <a:rPr lang="it-IT" altLang="it-IT"/>
              <a:pPr/>
              <a:t>‹N›</a:t>
            </a:fld>
            <a:endParaRPr lang="it-IT" altLang="it-IT"/>
          </a:p>
        </p:txBody>
      </p:sp>
    </p:spTree>
    <p:extLst>
      <p:ext uri="{BB962C8B-B14F-4D97-AF65-F5344CB8AC3E}">
        <p14:creationId xmlns:p14="http://schemas.microsoft.com/office/powerpoint/2010/main" val="230285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a:extLst>
              <a:ext uri="{FF2B5EF4-FFF2-40B4-BE49-F238E27FC236}">
                <a16:creationId xmlns:a16="http://schemas.microsoft.com/office/drawing/2014/main" id="{B0F8D787-18D3-C991-2233-547078BD3AF4}"/>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6A625E3D-B98D-C11C-35F4-4CDC4C58B871}"/>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9DD1F095-A51E-8DD7-6AF7-1B4C243190DE}"/>
              </a:ext>
            </a:extLst>
          </p:cNvPr>
          <p:cNvSpPr>
            <a:spLocks noGrp="1" noChangeArrowheads="1"/>
          </p:cNvSpPr>
          <p:nvPr>
            <p:ph type="sldNum" sz="quarter" idx="12"/>
          </p:nvPr>
        </p:nvSpPr>
        <p:spPr>
          <a:ln/>
        </p:spPr>
        <p:txBody>
          <a:bodyPr/>
          <a:lstStyle>
            <a:lvl1pPr>
              <a:defRPr/>
            </a:lvl1pPr>
          </a:lstStyle>
          <a:p>
            <a:fld id="{DCDFCFA0-29B3-D845-9CDA-538267A50623}" type="slidenum">
              <a:rPr lang="it-IT" altLang="it-IT"/>
              <a:pPr/>
              <a:t>‹N›</a:t>
            </a:fld>
            <a:endParaRPr lang="it-IT" altLang="it-IT"/>
          </a:p>
        </p:txBody>
      </p:sp>
    </p:spTree>
    <p:extLst>
      <p:ext uri="{BB962C8B-B14F-4D97-AF65-F5344CB8AC3E}">
        <p14:creationId xmlns:p14="http://schemas.microsoft.com/office/powerpoint/2010/main" val="1700647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a:extLst>
              <a:ext uri="{FF2B5EF4-FFF2-40B4-BE49-F238E27FC236}">
                <a16:creationId xmlns:a16="http://schemas.microsoft.com/office/drawing/2014/main" id="{EBE22808-BDDF-D3C4-83D9-29CA2B582CE5}"/>
              </a:ext>
            </a:extLst>
          </p:cNvPr>
          <p:cNvSpPr>
            <a:spLocks noGrp="1" noChangeArrowheads="1"/>
          </p:cNvSpPr>
          <p:nvPr>
            <p:ph type="dt" sz="half" idx="10"/>
          </p:nvPr>
        </p:nvSpPr>
        <p:spPr>
          <a:ln/>
        </p:spPr>
        <p:txBody>
          <a:bodyPr/>
          <a:lstStyle>
            <a:lvl1pPr>
              <a:defRPr/>
            </a:lvl1pPr>
          </a:lstStyle>
          <a:p>
            <a:pPr>
              <a:defRPr/>
            </a:pPr>
            <a:endParaRPr lang="it-IT"/>
          </a:p>
        </p:txBody>
      </p:sp>
      <p:sp>
        <p:nvSpPr>
          <p:cNvPr id="8" name="Rectangle 5">
            <a:extLst>
              <a:ext uri="{FF2B5EF4-FFF2-40B4-BE49-F238E27FC236}">
                <a16:creationId xmlns:a16="http://schemas.microsoft.com/office/drawing/2014/main" id="{B9C80322-93E1-EF3D-D3EF-A2F504CE2C10}"/>
              </a:ext>
            </a:extLst>
          </p:cNvPr>
          <p:cNvSpPr>
            <a:spLocks noGrp="1" noChangeArrowheads="1"/>
          </p:cNvSpPr>
          <p:nvPr>
            <p:ph type="ftr" sz="quarter" idx="11"/>
          </p:nvPr>
        </p:nvSpPr>
        <p:spPr>
          <a:ln/>
        </p:spPr>
        <p:txBody>
          <a:bodyPr/>
          <a:lstStyle>
            <a:lvl1pPr>
              <a:defRPr/>
            </a:lvl1pPr>
          </a:lstStyle>
          <a:p>
            <a:pPr>
              <a:defRPr/>
            </a:pPr>
            <a:endParaRPr lang="it-IT"/>
          </a:p>
        </p:txBody>
      </p:sp>
      <p:sp>
        <p:nvSpPr>
          <p:cNvPr id="9" name="Rectangle 6">
            <a:extLst>
              <a:ext uri="{FF2B5EF4-FFF2-40B4-BE49-F238E27FC236}">
                <a16:creationId xmlns:a16="http://schemas.microsoft.com/office/drawing/2014/main" id="{F3EF4798-8F13-F482-C369-28F1D48092A8}"/>
              </a:ext>
            </a:extLst>
          </p:cNvPr>
          <p:cNvSpPr>
            <a:spLocks noGrp="1" noChangeArrowheads="1"/>
          </p:cNvSpPr>
          <p:nvPr>
            <p:ph type="sldNum" sz="quarter" idx="12"/>
          </p:nvPr>
        </p:nvSpPr>
        <p:spPr>
          <a:ln/>
        </p:spPr>
        <p:txBody>
          <a:bodyPr/>
          <a:lstStyle>
            <a:lvl1pPr>
              <a:defRPr/>
            </a:lvl1pPr>
          </a:lstStyle>
          <a:p>
            <a:fld id="{D4E50483-9ECF-E245-8BAD-76D194DDE00A}" type="slidenum">
              <a:rPr lang="it-IT" altLang="it-IT"/>
              <a:pPr/>
              <a:t>‹N›</a:t>
            </a:fld>
            <a:endParaRPr lang="it-IT" altLang="it-IT"/>
          </a:p>
        </p:txBody>
      </p:sp>
    </p:spTree>
    <p:extLst>
      <p:ext uri="{BB962C8B-B14F-4D97-AF65-F5344CB8AC3E}">
        <p14:creationId xmlns:p14="http://schemas.microsoft.com/office/powerpoint/2010/main" val="1231333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a:extLst>
              <a:ext uri="{FF2B5EF4-FFF2-40B4-BE49-F238E27FC236}">
                <a16:creationId xmlns:a16="http://schemas.microsoft.com/office/drawing/2014/main" id="{7B2425AB-AAED-2CAE-7E00-AC6621EF8802}"/>
              </a:ext>
            </a:extLst>
          </p:cNvPr>
          <p:cNvSpPr>
            <a:spLocks noGrp="1" noChangeArrowheads="1"/>
          </p:cNvSpPr>
          <p:nvPr>
            <p:ph type="dt" sz="half" idx="10"/>
          </p:nvPr>
        </p:nvSpPr>
        <p:spPr>
          <a:ln/>
        </p:spPr>
        <p:txBody>
          <a:bodyPr/>
          <a:lstStyle>
            <a:lvl1pPr>
              <a:defRPr/>
            </a:lvl1pPr>
          </a:lstStyle>
          <a:p>
            <a:pPr>
              <a:defRPr/>
            </a:pPr>
            <a:endParaRPr lang="it-IT"/>
          </a:p>
        </p:txBody>
      </p:sp>
      <p:sp>
        <p:nvSpPr>
          <p:cNvPr id="4" name="Rectangle 5">
            <a:extLst>
              <a:ext uri="{FF2B5EF4-FFF2-40B4-BE49-F238E27FC236}">
                <a16:creationId xmlns:a16="http://schemas.microsoft.com/office/drawing/2014/main" id="{776762D5-0A2A-3255-7012-7130BC545C15}"/>
              </a:ext>
            </a:extLst>
          </p:cNvPr>
          <p:cNvSpPr>
            <a:spLocks noGrp="1" noChangeArrowheads="1"/>
          </p:cNvSpPr>
          <p:nvPr>
            <p:ph type="ftr" sz="quarter" idx="11"/>
          </p:nvPr>
        </p:nvSpPr>
        <p:spPr>
          <a:ln/>
        </p:spPr>
        <p:txBody>
          <a:bodyPr/>
          <a:lstStyle>
            <a:lvl1pPr>
              <a:defRPr/>
            </a:lvl1pPr>
          </a:lstStyle>
          <a:p>
            <a:pPr>
              <a:defRPr/>
            </a:pPr>
            <a:endParaRPr lang="it-IT"/>
          </a:p>
        </p:txBody>
      </p:sp>
      <p:sp>
        <p:nvSpPr>
          <p:cNvPr id="5" name="Rectangle 6">
            <a:extLst>
              <a:ext uri="{FF2B5EF4-FFF2-40B4-BE49-F238E27FC236}">
                <a16:creationId xmlns:a16="http://schemas.microsoft.com/office/drawing/2014/main" id="{36CFAAE6-90C8-EC48-179D-ECE52CBC5661}"/>
              </a:ext>
            </a:extLst>
          </p:cNvPr>
          <p:cNvSpPr>
            <a:spLocks noGrp="1" noChangeArrowheads="1"/>
          </p:cNvSpPr>
          <p:nvPr>
            <p:ph type="sldNum" sz="quarter" idx="12"/>
          </p:nvPr>
        </p:nvSpPr>
        <p:spPr>
          <a:ln/>
        </p:spPr>
        <p:txBody>
          <a:bodyPr/>
          <a:lstStyle>
            <a:lvl1pPr>
              <a:defRPr/>
            </a:lvl1pPr>
          </a:lstStyle>
          <a:p>
            <a:fld id="{CE624365-858B-7246-B0C3-760FEC91AA90}" type="slidenum">
              <a:rPr lang="it-IT" altLang="it-IT"/>
              <a:pPr/>
              <a:t>‹N›</a:t>
            </a:fld>
            <a:endParaRPr lang="it-IT" altLang="it-IT"/>
          </a:p>
        </p:txBody>
      </p:sp>
    </p:spTree>
    <p:extLst>
      <p:ext uri="{BB962C8B-B14F-4D97-AF65-F5344CB8AC3E}">
        <p14:creationId xmlns:p14="http://schemas.microsoft.com/office/powerpoint/2010/main" val="325636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9339209-3D39-957B-A283-DFEB57AFE6A5}"/>
              </a:ext>
            </a:extLst>
          </p:cNvPr>
          <p:cNvSpPr>
            <a:spLocks noGrp="1" noChangeArrowheads="1"/>
          </p:cNvSpPr>
          <p:nvPr>
            <p:ph type="dt" sz="half" idx="10"/>
          </p:nvPr>
        </p:nvSpPr>
        <p:spPr>
          <a:ln/>
        </p:spPr>
        <p:txBody>
          <a:bodyPr/>
          <a:lstStyle>
            <a:lvl1pPr>
              <a:defRPr/>
            </a:lvl1pPr>
          </a:lstStyle>
          <a:p>
            <a:pPr>
              <a:defRPr/>
            </a:pPr>
            <a:endParaRPr lang="it-IT"/>
          </a:p>
        </p:txBody>
      </p:sp>
      <p:sp>
        <p:nvSpPr>
          <p:cNvPr id="3" name="Rectangle 5">
            <a:extLst>
              <a:ext uri="{FF2B5EF4-FFF2-40B4-BE49-F238E27FC236}">
                <a16:creationId xmlns:a16="http://schemas.microsoft.com/office/drawing/2014/main" id="{06057EFD-1B57-42CF-EFFE-2C3C8B6AAEF6}"/>
              </a:ext>
            </a:extLst>
          </p:cNvPr>
          <p:cNvSpPr>
            <a:spLocks noGrp="1" noChangeArrowheads="1"/>
          </p:cNvSpPr>
          <p:nvPr>
            <p:ph type="ftr" sz="quarter" idx="11"/>
          </p:nvPr>
        </p:nvSpPr>
        <p:spPr>
          <a:ln/>
        </p:spPr>
        <p:txBody>
          <a:bodyPr/>
          <a:lstStyle>
            <a:lvl1pPr>
              <a:defRPr/>
            </a:lvl1pPr>
          </a:lstStyle>
          <a:p>
            <a:pPr>
              <a:defRPr/>
            </a:pPr>
            <a:endParaRPr lang="it-IT"/>
          </a:p>
        </p:txBody>
      </p:sp>
      <p:sp>
        <p:nvSpPr>
          <p:cNvPr id="4" name="Rectangle 6">
            <a:extLst>
              <a:ext uri="{FF2B5EF4-FFF2-40B4-BE49-F238E27FC236}">
                <a16:creationId xmlns:a16="http://schemas.microsoft.com/office/drawing/2014/main" id="{F02B4389-1F40-5DCD-407B-C48C49464A64}"/>
              </a:ext>
            </a:extLst>
          </p:cNvPr>
          <p:cNvSpPr>
            <a:spLocks noGrp="1" noChangeArrowheads="1"/>
          </p:cNvSpPr>
          <p:nvPr>
            <p:ph type="sldNum" sz="quarter" idx="12"/>
          </p:nvPr>
        </p:nvSpPr>
        <p:spPr>
          <a:ln/>
        </p:spPr>
        <p:txBody>
          <a:bodyPr/>
          <a:lstStyle>
            <a:lvl1pPr>
              <a:defRPr/>
            </a:lvl1pPr>
          </a:lstStyle>
          <a:p>
            <a:fld id="{9A4AE46D-DD65-BF4C-9F29-14287246429A}" type="slidenum">
              <a:rPr lang="it-IT" altLang="it-IT"/>
              <a:pPr/>
              <a:t>‹N›</a:t>
            </a:fld>
            <a:endParaRPr lang="it-IT" altLang="it-IT"/>
          </a:p>
        </p:txBody>
      </p:sp>
    </p:spTree>
    <p:extLst>
      <p:ext uri="{BB962C8B-B14F-4D97-AF65-F5344CB8AC3E}">
        <p14:creationId xmlns:p14="http://schemas.microsoft.com/office/powerpoint/2010/main" val="907943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56BCEC39-5AA7-8DC7-9CD4-BB4C1254B65D}"/>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CE087E13-F481-7A3F-D0D5-CF821E23E545}"/>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62AD5153-46C2-0661-2805-C7259C9BF390}"/>
              </a:ext>
            </a:extLst>
          </p:cNvPr>
          <p:cNvSpPr>
            <a:spLocks noGrp="1" noChangeArrowheads="1"/>
          </p:cNvSpPr>
          <p:nvPr>
            <p:ph type="sldNum" sz="quarter" idx="12"/>
          </p:nvPr>
        </p:nvSpPr>
        <p:spPr>
          <a:ln/>
        </p:spPr>
        <p:txBody>
          <a:bodyPr/>
          <a:lstStyle>
            <a:lvl1pPr>
              <a:defRPr/>
            </a:lvl1pPr>
          </a:lstStyle>
          <a:p>
            <a:fld id="{79EB1C99-D0E2-DD43-BD0F-563D3157ED15}" type="slidenum">
              <a:rPr lang="it-IT" altLang="it-IT"/>
              <a:pPr/>
              <a:t>‹N›</a:t>
            </a:fld>
            <a:endParaRPr lang="it-IT" altLang="it-IT"/>
          </a:p>
        </p:txBody>
      </p:sp>
    </p:spTree>
    <p:extLst>
      <p:ext uri="{BB962C8B-B14F-4D97-AF65-F5344CB8AC3E}">
        <p14:creationId xmlns:p14="http://schemas.microsoft.com/office/powerpoint/2010/main" val="3696090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a:extLst>
              <a:ext uri="{FF2B5EF4-FFF2-40B4-BE49-F238E27FC236}">
                <a16:creationId xmlns:a16="http://schemas.microsoft.com/office/drawing/2014/main" id="{A695D3E8-151C-E3C4-52F7-2C34A97C8682}"/>
              </a:ext>
            </a:extLst>
          </p:cNvPr>
          <p:cNvSpPr>
            <a:spLocks noGrp="1" noChangeArrowheads="1"/>
          </p:cNvSpPr>
          <p:nvPr>
            <p:ph type="dt" sz="half" idx="10"/>
          </p:nvPr>
        </p:nvSpPr>
        <p:spPr>
          <a:ln/>
        </p:spPr>
        <p:txBody>
          <a:bodyPr/>
          <a:lstStyle>
            <a:lvl1pPr>
              <a:defRPr/>
            </a:lvl1pPr>
          </a:lstStyle>
          <a:p>
            <a:pPr>
              <a:defRPr/>
            </a:pPr>
            <a:endParaRPr lang="it-IT"/>
          </a:p>
        </p:txBody>
      </p:sp>
      <p:sp>
        <p:nvSpPr>
          <p:cNvPr id="6" name="Rectangle 5">
            <a:extLst>
              <a:ext uri="{FF2B5EF4-FFF2-40B4-BE49-F238E27FC236}">
                <a16:creationId xmlns:a16="http://schemas.microsoft.com/office/drawing/2014/main" id="{EF5020F1-A44C-9A7A-DF42-1A653DDEEC96}"/>
              </a:ext>
            </a:extLst>
          </p:cNvPr>
          <p:cNvSpPr>
            <a:spLocks noGrp="1" noChangeArrowheads="1"/>
          </p:cNvSpPr>
          <p:nvPr>
            <p:ph type="ftr" sz="quarter" idx="11"/>
          </p:nvPr>
        </p:nvSpPr>
        <p:spPr>
          <a:ln/>
        </p:spPr>
        <p:txBody>
          <a:bodyPr/>
          <a:lstStyle>
            <a:lvl1pPr>
              <a:defRPr/>
            </a:lvl1pPr>
          </a:lstStyle>
          <a:p>
            <a:pPr>
              <a:defRPr/>
            </a:pPr>
            <a:endParaRPr lang="it-IT"/>
          </a:p>
        </p:txBody>
      </p:sp>
      <p:sp>
        <p:nvSpPr>
          <p:cNvPr id="7" name="Rectangle 6">
            <a:extLst>
              <a:ext uri="{FF2B5EF4-FFF2-40B4-BE49-F238E27FC236}">
                <a16:creationId xmlns:a16="http://schemas.microsoft.com/office/drawing/2014/main" id="{B84D9D1E-F47A-7332-EBA1-E5B30ABC2064}"/>
              </a:ext>
            </a:extLst>
          </p:cNvPr>
          <p:cNvSpPr>
            <a:spLocks noGrp="1" noChangeArrowheads="1"/>
          </p:cNvSpPr>
          <p:nvPr>
            <p:ph type="sldNum" sz="quarter" idx="12"/>
          </p:nvPr>
        </p:nvSpPr>
        <p:spPr>
          <a:ln/>
        </p:spPr>
        <p:txBody>
          <a:bodyPr/>
          <a:lstStyle>
            <a:lvl1pPr>
              <a:defRPr/>
            </a:lvl1pPr>
          </a:lstStyle>
          <a:p>
            <a:fld id="{4D4A6BF5-BE23-2B42-8266-2F7B1C8A00F9}" type="slidenum">
              <a:rPr lang="it-IT" altLang="it-IT"/>
              <a:pPr/>
              <a:t>‹N›</a:t>
            </a:fld>
            <a:endParaRPr lang="it-IT" altLang="it-IT"/>
          </a:p>
        </p:txBody>
      </p:sp>
    </p:spTree>
    <p:extLst>
      <p:ext uri="{BB962C8B-B14F-4D97-AF65-F5344CB8AC3E}">
        <p14:creationId xmlns:p14="http://schemas.microsoft.com/office/powerpoint/2010/main" val="831661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9F21B1B3-B900-1B14-7E90-7CFA4F349184}"/>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9813F1A6-D028-AD8C-AAF6-CA9BD478B53C}"/>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055AC560-FE5D-BDD2-3EE7-EF7BF04C8F29}"/>
              </a:ext>
            </a:extLst>
          </p:cNvPr>
          <p:cNvSpPr>
            <a:spLocks noGrp="1" noChangeArrowheads="1"/>
          </p:cNvSpPr>
          <p:nvPr>
            <p:ph type="sldNum" sz="quarter" idx="12"/>
          </p:nvPr>
        </p:nvSpPr>
        <p:spPr>
          <a:ln/>
        </p:spPr>
        <p:txBody>
          <a:bodyPr/>
          <a:lstStyle>
            <a:lvl1pPr>
              <a:defRPr/>
            </a:lvl1pPr>
          </a:lstStyle>
          <a:p>
            <a:fld id="{E992280B-48B6-3C48-935E-D197DBFBCA8B}" type="slidenum">
              <a:rPr lang="it-IT" altLang="it-IT"/>
              <a:pPr/>
              <a:t>‹N›</a:t>
            </a:fld>
            <a:endParaRPr lang="it-IT" altLang="it-IT"/>
          </a:p>
        </p:txBody>
      </p:sp>
    </p:spTree>
    <p:extLst>
      <p:ext uri="{BB962C8B-B14F-4D97-AF65-F5344CB8AC3E}">
        <p14:creationId xmlns:p14="http://schemas.microsoft.com/office/powerpoint/2010/main" val="1098552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BB7E2704-0F4F-6A7C-EE43-2085AFCD35F5}"/>
              </a:ext>
            </a:extLst>
          </p:cNvPr>
          <p:cNvSpPr>
            <a:spLocks noGrp="1" noChangeArrowheads="1"/>
          </p:cNvSpPr>
          <p:nvPr>
            <p:ph type="dt" sz="half" idx="10"/>
          </p:nvPr>
        </p:nvSpPr>
        <p:spPr>
          <a:ln/>
        </p:spPr>
        <p:txBody>
          <a:bodyPr/>
          <a:lstStyle>
            <a:lvl1pPr>
              <a:defRPr/>
            </a:lvl1pPr>
          </a:lstStyle>
          <a:p>
            <a:pPr>
              <a:defRPr/>
            </a:pPr>
            <a:endParaRPr lang="it-IT"/>
          </a:p>
        </p:txBody>
      </p:sp>
      <p:sp>
        <p:nvSpPr>
          <p:cNvPr id="5" name="Rectangle 5">
            <a:extLst>
              <a:ext uri="{FF2B5EF4-FFF2-40B4-BE49-F238E27FC236}">
                <a16:creationId xmlns:a16="http://schemas.microsoft.com/office/drawing/2014/main" id="{0A4A6F5B-6CAA-178B-5329-6692E3C4F30F}"/>
              </a:ext>
            </a:extLst>
          </p:cNvPr>
          <p:cNvSpPr>
            <a:spLocks noGrp="1" noChangeArrowheads="1"/>
          </p:cNvSpPr>
          <p:nvPr>
            <p:ph type="ftr" sz="quarter" idx="11"/>
          </p:nvPr>
        </p:nvSpPr>
        <p:spPr>
          <a:ln/>
        </p:spPr>
        <p:txBody>
          <a:bodyPr/>
          <a:lstStyle>
            <a:lvl1pPr>
              <a:defRPr/>
            </a:lvl1pPr>
          </a:lstStyle>
          <a:p>
            <a:pPr>
              <a:defRPr/>
            </a:pPr>
            <a:endParaRPr lang="it-IT"/>
          </a:p>
        </p:txBody>
      </p:sp>
      <p:sp>
        <p:nvSpPr>
          <p:cNvPr id="6" name="Rectangle 6">
            <a:extLst>
              <a:ext uri="{FF2B5EF4-FFF2-40B4-BE49-F238E27FC236}">
                <a16:creationId xmlns:a16="http://schemas.microsoft.com/office/drawing/2014/main" id="{D5A08201-DE36-7C98-0C8C-A606E34B2418}"/>
              </a:ext>
            </a:extLst>
          </p:cNvPr>
          <p:cNvSpPr>
            <a:spLocks noGrp="1" noChangeArrowheads="1"/>
          </p:cNvSpPr>
          <p:nvPr>
            <p:ph type="sldNum" sz="quarter" idx="12"/>
          </p:nvPr>
        </p:nvSpPr>
        <p:spPr>
          <a:ln/>
        </p:spPr>
        <p:txBody>
          <a:bodyPr/>
          <a:lstStyle>
            <a:lvl1pPr>
              <a:defRPr/>
            </a:lvl1pPr>
          </a:lstStyle>
          <a:p>
            <a:fld id="{06EF3527-1A3A-F24D-9295-F3B7B0CB4A61}" type="slidenum">
              <a:rPr lang="it-IT" altLang="it-IT"/>
              <a:pPr/>
              <a:t>‹N›</a:t>
            </a:fld>
            <a:endParaRPr lang="it-IT" altLang="it-IT"/>
          </a:p>
        </p:txBody>
      </p:sp>
    </p:spTree>
    <p:extLst>
      <p:ext uri="{BB962C8B-B14F-4D97-AF65-F5344CB8AC3E}">
        <p14:creationId xmlns:p14="http://schemas.microsoft.com/office/powerpoint/2010/main" val="1092793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3" name="Rectangle 4">
            <a:extLst>
              <a:ext uri="{FF2B5EF4-FFF2-40B4-BE49-F238E27FC236}">
                <a16:creationId xmlns:a16="http://schemas.microsoft.com/office/drawing/2014/main" id="{27008FC4-A456-9D43-E187-4D4E1CD43197}"/>
              </a:ext>
            </a:extLst>
          </p:cNvPr>
          <p:cNvSpPr>
            <a:spLocks noGrp="1" noChangeArrowheads="1"/>
          </p:cNvSpPr>
          <p:nvPr>
            <p:ph type="dt" sz="half" idx="10"/>
          </p:nvPr>
        </p:nvSpPr>
        <p:spPr>
          <a:ln/>
        </p:spPr>
        <p:txBody>
          <a:bodyPr/>
          <a:lstStyle>
            <a:lvl1pPr>
              <a:defRPr/>
            </a:lvl1pPr>
          </a:lstStyle>
          <a:p>
            <a:pPr>
              <a:defRPr/>
            </a:pPr>
            <a:endParaRPr lang="it-IT"/>
          </a:p>
        </p:txBody>
      </p:sp>
      <p:sp>
        <p:nvSpPr>
          <p:cNvPr id="4" name="Rectangle 5">
            <a:extLst>
              <a:ext uri="{FF2B5EF4-FFF2-40B4-BE49-F238E27FC236}">
                <a16:creationId xmlns:a16="http://schemas.microsoft.com/office/drawing/2014/main" id="{C9861A6E-A166-00B9-2166-E5C94F655F39}"/>
              </a:ext>
            </a:extLst>
          </p:cNvPr>
          <p:cNvSpPr>
            <a:spLocks noGrp="1" noChangeArrowheads="1"/>
          </p:cNvSpPr>
          <p:nvPr>
            <p:ph type="ftr" sz="quarter" idx="11"/>
          </p:nvPr>
        </p:nvSpPr>
        <p:spPr>
          <a:ln/>
        </p:spPr>
        <p:txBody>
          <a:bodyPr/>
          <a:lstStyle>
            <a:lvl1pPr>
              <a:defRPr/>
            </a:lvl1pPr>
          </a:lstStyle>
          <a:p>
            <a:pPr>
              <a:defRPr/>
            </a:pPr>
            <a:endParaRPr lang="it-IT"/>
          </a:p>
        </p:txBody>
      </p:sp>
      <p:sp>
        <p:nvSpPr>
          <p:cNvPr id="5" name="Rectangle 6">
            <a:extLst>
              <a:ext uri="{FF2B5EF4-FFF2-40B4-BE49-F238E27FC236}">
                <a16:creationId xmlns:a16="http://schemas.microsoft.com/office/drawing/2014/main" id="{E1833572-96B1-9265-F7CA-4711DFACF2AB}"/>
              </a:ext>
            </a:extLst>
          </p:cNvPr>
          <p:cNvSpPr>
            <a:spLocks noGrp="1" noChangeArrowheads="1"/>
          </p:cNvSpPr>
          <p:nvPr>
            <p:ph type="sldNum" sz="quarter" idx="12"/>
          </p:nvPr>
        </p:nvSpPr>
        <p:spPr>
          <a:ln/>
        </p:spPr>
        <p:txBody>
          <a:bodyPr/>
          <a:lstStyle>
            <a:lvl1pPr>
              <a:defRPr/>
            </a:lvl1pPr>
          </a:lstStyle>
          <a:p>
            <a:fld id="{5EFB6691-4ECC-5E4C-86D2-6FAC730367DF}" type="slidenum">
              <a:rPr lang="it-IT" altLang="it-IT"/>
              <a:pPr/>
              <a:t>‹N›</a:t>
            </a:fld>
            <a:endParaRPr lang="it-IT" altLang="it-IT"/>
          </a:p>
        </p:txBody>
      </p:sp>
    </p:spTree>
    <p:extLst>
      <p:ext uri="{BB962C8B-B14F-4D97-AF65-F5344CB8AC3E}">
        <p14:creationId xmlns:p14="http://schemas.microsoft.com/office/powerpoint/2010/main" val="4210914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14A2B8F-BD7F-B079-592C-ACFD13E9AEA7}"/>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1027" name="Rectangle 3">
            <a:extLst>
              <a:ext uri="{FF2B5EF4-FFF2-40B4-BE49-F238E27FC236}">
                <a16:creationId xmlns:a16="http://schemas.microsoft.com/office/drawing/2014/main" id="{06993451-44A8-76F1-4A36-B9A38227289D}"/>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1028" name="Rectangle 4">
            <a:extLst>
              <a:ext uri="{FF2B5EF4-FFF2-40B4-BE49-F238E27FC236}">
                <a16:creationId xmlns:a16="http://schemas.microsoft.com/office/drawing/2014/main" id="{1DFB855B-5B8A-B8D5-EBA9-2FE5D6076D72}"/>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it-IT"/>
          </a:p>
        </p:txBody>
      </p:sp>
      <p:sp>
        <p:nvSpPr>
          <p:cNvPr id="1029" name="Rectangle 5">
            <a:extLst>
              <a:ext uri="{FF2B5EF4-FFF2-40B4-BE49-F238E27FC236}">
                <a16:creationId xmlns:a16="http://schemas.microsoft.com/office/drawing/2014/main" id="{35E9C7E9-119E-2203-694B-C872563FE4CE}"/>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it-IT"/>
          </a:p>
        </p:txBody>
      </p:sp>
      <p:sp>
        <p:nvSpPr>
          <p:cNvPr id="1030" name="Rectangle 6">
            <a:extLst>
              <a:ext uri="{FF2B5EF4-FFF2-40B4-BE49-F238E27FC236}">
                <a16:creationId xmlns:a16="http://schemas.microsoft.com/office/drawing/2014/main" id="{81FA0085-EC83-98D4-7FDB-AFA827D360D8}"/>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61A6B36-CF28-AA40-BE38-28CDA22BF9D5}"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640080" y="1828800"/>
            <a:ext cx="7863840" cy="1280160"/>
          </a:xfrm>
          <a:prstGeom prst="rect">
            <a:avLst/>
          </a:prstGeom>
          <a:noFill/>
          <a:ln>
            <a:noFill/>
          </a:ln>
        </p:spPr>
        <p:txBody>
          <a:bodyPr wrap="square" lIns="18288" tIns="18288" rIns="18288" bIns="18288" anchor="b" rtlCol="0"/>
          <a:lstStyle/>
          <a:p>
            <a:pPr algn="l">
              <a:spcBef>
                <a:spcPts val="0"/>
              </a:spcBef>
              <a:spcAft>
                <a:spcPts val="0"/>
              </a:spcAft>
              <a:buNone/>
            </a:pPr>
            <a:r>
              <a:rPr lang="it-IT" b="1" sz="3600" dirty="0">
                <a:solidFill>
                  <a:srgbClr val="161616"/>
                </a:solidFill>
                <a:latin typeface="Arial"/>
                <a:cs typeface="Arial"/>
              </a:rPr>
              <a:t>Chimica dell’olio di oliva</a:t>
            </a:r>
            <a:endParaRPr lang="it-IT" sz="3600"/>
          </a:p>
        </p:txBody>
      </p:sp>
      <p:sp>
        <p:nvSpPr>
          <p:cNvPr id="4" name="Shape 4"/>
          <p:cNvSpPr txBox="1"/>
          <p:nvPr/>
        </p:nvSpPr>
        <p:spPr>
          <a:xfrm>
            <a:off x="640080" y="3200400"/>
            <a:ext cx="7863840" cy="146304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b="1" sz="2250" dirty="0">
                <a:solidFill>
                  <a:srgbClr val="7A1F2B"/>
                </a:solidFill>
                <a:latin typeface="Arial"/>
                <a:cs typeface="Arial"/>
              </a:rPr>
              <a:t>composizione chimica dell’olio</a:t>
            </a:r>
            <a:endParaRPr lang="it-IT" sz="2250"/>
          </a:p>
          <a:p>
            <a:pPr algn="l" marL="256032" indent="-228600">
              <a:spcBef>
                <a:spcPts val="0"/>
              </a:spcBef>
              <a:spcAft>
                <a:spcPts val="600"/>
              </a:spcAft>
              <a:buClr>
                <a:srgbClr val="B8860B"/>
              </a:buClr>
              <a:buFont typeface="Arial"/>
              <a:buChar char="•"/>
            </a:pPr>
            <a:r>
              <a:rPr lang="it-IT" b="1" sz="2250" dirty="0">
                <a:solidFill>
                  <a:srgbClr val="7A1F2B"/>
                </a:solidFill>
                <a:latin typeface="Arial"/>
                <a:cs typeface="Arial"/>
              </a:rPr>
              <a:t>parametri analitici di qualità</a:t>
            </a:r>
            <a:endParaRPr lang="it-IT" sz="2250"/>
          </a:p>
          <a:p>
            <a:pPr algn="l" marL="256032" indent="-228600">
              <a:spcBef>
                <a:spcPts val="0"/>
              </a:spcBef>
              <a:spcAft>
                <a:spcPts val="600"/>
              </a:spcAft>
              <a:buClr>
                <a:srgbClr val="B8860B"/>
              </a:buClr>
              <a:buFont typeface="Arial"/>
              <a:buChar char="•"/>
            </a:pPr>
            <a:r>
              <a:rPr lang="it-IT" b="1" sz="2250" dirty="0">
                <a:solidFill>
                  <a:srgbClr val="7A1F2B"/>
                </a:solidFill>
                <a:latin typeface="Arial"/>
                <a:cs typeface="Arial"/>
              </a:rPr>
              <a:t>procedure analitiche</a:t>
            </a:r>
            <a:endParaRPr lang="it-IT" sz="2250"/>
          </a:p>
        </p:txBody>
      </p:sp>
      <p:sp>
        <p:nvSpPr>
          <p:cNvPr id="5" name="Shape 5"/>
          <p:cNvSpPr txBox="1"/>
          <p:nvPr/>
        </p:nvSpPr>
        <p:spPr>
          <a:xfrm>
            <a:off x="640080" y="5943600"/>
            <a:ext cx="5486400" cy="365760"/>
          </a:xfrm>
          <a:prstGeom prst="rect">
            <a:avLst/>
          </a:prstGeom>
          <a:noFill/>
          <a:ln>
            <a:noFill/>
          </a:ln>
        </p:spPr>
        <p:txBody>
          <a:bodyPr wrap="square" lIns="18288" tIns="18288" rIns="18288" bIns="18288" anchor="t" rtlCol="0"/>
          <a:lstStyle/>
          <a:p>
            <a:pPr algn="l">
              <a:spcBef>
                <a:spcPts val="0"/>
              </a:spcBef>
              <a:spcAft>
                <a:spcPts val="0"/>
              </a:spcAft>
              <a:buNone/>
            </a:pPr>
            <a:r>
              <a:rPr lang="it-IT" sz="1450" dirty="0">
                <a:solidFill>
                  <a:srgbClr val="404040"/>
                </a:solidFill>
                <a:latin typeface="Arial"/>
                <a:cs typeface="Arial"/>
              </a:rPr>
              <a:t>Analisi chimiche · UD 2</a:t>
            </a:r>
            <a:endParaRPr lang="it-IT" sz="145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Definizione merceologica di olio extra vergine di oliva</a:t>
            </a:r>
            <a:endParaRPr lang="it-IT" sz="2200"/>
          </a:p>
        </p:txBody>
      </p:sp>
      <p:sp>
        <p:nvSpPr>
          <p:cNvPr id="4" name="Shape 4"/>
          <p:cNvSpPr txBox="1"/>
          <p:nvPr/>
        </p:nvSpPr>
        <p:spPr>
          <a:xfrm>
            <a:off x="457200" y="1188720"/>
            <a:ext cx="8229600" cy="914400"/>
          </a:xfrm>
          <a:prstGeom prst="rect">
            <a:avLst/>
          </a:prstGeom>
          <a:noFill/>
          <a:ln>
            <a:noFill/>
          </a:ln>
        </p:spPr>
        <p:txBody>
          <a:bodyPr wrap="square" lIns="18288" tIns="18288" rIns="18288" bIns="18288" anchor="t" rtlCol="0"/>
          <a:lstStyle/>
          <a:p>
            <a:pPr algn="l">
              <a:spcBef>
                <a:spcPts val="0"/>
              </a:spcBef>
              <a:spcAft>
                <a:spcPts val="400"/>
              </a:spcAft>
              <a:buNone/>
            </a:pPr>
            <a:r>
              <a:rPr lang="it-IT" sz="1700" dirty="0">
                <a:solidFill>
                  <a:srgbClr val="404040"/>
                </a:solidFill>
                <a:latin typeface="Arial"/>
                <a:cs typeface="Arial"/>
              </a:rPr>
              <a:t>Reg. (UE) n. 1308/2013 (OCM unica), All. VII, parte VIII, e </a:t>
            </a:r>
            <a:r>
              <a:rPr lang="it-IT" b="1" sz="1700" dirty="0">
                <a:solidFill>
                  <a:srgbClr val="161616"/>
                </a:solidFill>
                <a:latin typeface="Arial"/>
                <a:cs typeface="Arial"/>
              </a:rPr>
              <a:t>Reg. delegato (UE) 2022/2104</a:t>
            </a:r>
            <a:r>
              <a:rPr lang="it-IT" sz="1700" dirty="0">
                <a:solidFill>
                  <a:srgbClr val="404040"/>
                </a:solidFill>
                <a:latin typeface="Arial"/>
                <a:cs typeface="Arial"/>
              </a:rPr>
              <a:t> (norme di commercializzazione):</a:t>
            </a:r>
            <a:endParaRPr lang="it-IT" sz="1700"/>
          </a:p>
          <a:p>
            <a:pPr algn="l">
              <a:spcBef>
                <a:spcPts val="0"/>
              </a:spcBef>
              <a:spcAft>
                <a:spcPts val="0"/>
              </a:spcAft>
              <a:buNone/>
            </a:pPr>
            <a:r>
              <a:rPr lang="it-IT" i="1" sz="1700" dirty="0">
                <a:solidFill>
                  <a:srgbClr val="161616"/>
                </a:solidFill>
                <a:latin typeface="Arial"/>
                <a:cs typeface="Arial"/>
              </a:rPr>
              <a:t>“Olio di oliva di categoria superiore ottenuto direttamente dalle olive e unicamente mediante procedimenti meccanici”.</a:t>
            </a:r>
            <a:endParaRPr lang="it-IT" sz="1700"/>
          </a:p>
        </p:txBody>
      </p:sp>
      <p:sp>
        <p:nvSpPr>
          <p:cNvPr id="5" name="Shape 5"/>
          <p:cNvSpPr/>
          <p:nvPr/>
        </p:nvSpPr>
        <p:spPr>
          <a:xfrm>
            <a:off x="457200" y="2331720"/>
            <a:ext cx="3977640" cy="301752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800" dirty="0">
                <a:solidFill>
                  <a:srgbClr val="B8860B"/>
                </a:solidFill>
                <a:latin typeface="Arial"/>
                <a:cs typeface="Arial"/>
              </a:rPr>
              <a:t>1. Requisiti chimico-fisici</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acidità libera (in acido oleico) ≤ 0,80 %</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numero di perossidi ≤ 20,0 meq O₂/kg</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K232 ≤ 2,50; K268 (o K270) ≤ 0,22; ΔK ≤ 0,01</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esteri etilici degli acidi grassi ≤ 35 mg/kg</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tutti i criteri di purezza dell’All. I</a:t>
            </a:r>
            <a:endParaRPr lang="it-IT" sz="1500"/>
          </a:p>
        </p:txBody>
      </p:sp>
      <p:sp>
        <p:nvSpPr>
          <p:cNvPr id="6" name="Shape 6"/>
          <p:cNvSpPr/>
          <p:nvPr/>
        </p:nvSpPr>
        <p:spPr>
          <a:xfrm>
            <a:off x="4709160" y="2331720"/>
            <a:ext cx="3977640" cy="301752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2. Requisiti organolettici (panel test)</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mediana del difetto = 0,0</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mediana del fruttato &gt; 0,0</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valutazione di un panel riconosciuto da uno Stato membro (COI/T.20/Doc. No 15)</a:t>
            </a:r>
            <a:endParaRPr lang="it-IT" sz="1500"/>
          </a:p>
        </p:txBody>
      </p:sp>
      <p:sp>
        <p:nvSpPr>
          <p:cNvPr id="7" name="Shape 7"/>
          <p:cNvSpPr txBox="1"/>
          <p:nvPr/>
        </p:nvSpPr>
        <p:spPr>
          <a:xfrm>
            <a:off x="457200" y="5532120"/>
            <a:ext cx="8229600" cy="731520"/>
          </a:xfrm>
          <a:prstGeom prst="rect">
            <a:avLst/>
          </a:prstGeom>
          <a:noFill/>
          <a:ln>
            <a:noFill/>
          </a:ln>
        </p:spPr>
        <p:txBody>
          <a:bodyPr wrap="square" lIns="18288" tIns="18288" rIns="18288" bIns="18288" anchor="t" rtlCol="0"/>
          <a:lstStyle/>
          <a:p>
            <a:pPr algn="l">
              <a:spcBef>
                <a:spcPts val="0"/>
              </a:spcBef>
              <a:spcAft>
                <a:spcPts val="0"/>
              </a:spcAft>
              <a:buNone/>
            </a:pPr>
            <a:r>
              <a:rPr lang="it-IT" i="1" sz="1450" dirty="0">
                <a:solidFill>
                  <a:srgbClr val="404040"/>
                </a:solidFill>
                <a:latin typeface="Arial"/>
                <a:cs typeface="Arial"/>
              </a:rPr>
              <a:t>Metodi di analisi e controlli di conformità: Reg. di esecuzione (UE) 2022/2105, che rimanda ai metodi del Consiglio Oleicolo Internazionale (COI) o a norme ISO equivalenti.</a:t>
            </a:r>
            <a:endParaRPr lang="it-IT" sz="145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Cosa significa “solo procedimenti meccanici”</a:t>
            </a:r>
            <a:endParaRPr lang="it-IT" sz="2200"/>
          </a:p>
        </p:txBody>
      </p:sp>
      <p:sp>
        <p:nvSpPr>
          <p:cNvPr id="4" name="Shape 4"/>
          <p:cNvSpPr txBox="1"/>
          <p:nvPr/>
        </p:nvSpPr>
        <p:spPr>
          <a:xfrm>
            <a:off x="457200" y="1188720"/>
            <a:ext cx="8229600" cy="4023360"/>
          </a:xfrm>
          <a:prstGeom prst="rect">
            <a:avLst/>
          </a:prstGeom>
          <a:noFill/>
          <a:ln>
            <a:noFill/>
          </a:ln>
        </p:spPr>
        <p:txBody>
          <a:bodyPr wrap="square" lIns="18288" tIns="18288" rIns="18288" bIns="18288" anchor="t" rtlCol="0"/>
          <a:lstStyle/>
          <a:p>
            <a:pPr algn="l">
              <a:spcBef>
                <a:spcPts val="0"/>
              </a:spcBef>
              <a:spcAft>
                <a:spcPts val="800"/>
              </a:spcAft>
              <a:buNone/>
            </a:pPr>
            <a:r>
              <a:rPr lang="it-IT" sz="1700" dirty="0">
                <a:solidFill>
                  <a:srgbClr val="404040"/>
                </a:solidFill>
                <a:latin typeface="Arial"/>
                <a:cs typeface="Arial"/>
              </a:rPr>
              <a:t>Dal punto di vista normativo e tecnologico la definizione comporta che:</a:t>
            </a:r>
            <a:endParaRPr lang="it-IT" sz="1700"/>
          </a:p>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l’olio sia ottenuto direttamente dal frutto dell’olivo, senza solventi, senza estrazione con calore e senza trasformazioni chimiche (es. riesterificazione);</a:t>
            </a:r>
            <a:endParaRPr lang="it-IT" sz="1700"/>
          </a:p>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le fasi ammesse siano “blande”: lavaggio, defogliazione, frangitura, gramolatura, separazione (pressione o, più spesso, centrifugazione), decantazione/filtrazione;</a:t>
            </a:r>
            <a:endParaRPr lang="it-IT" sz="1700"/>
          </a:p>
          <a:p>
            <a:pPr algn="l" marL="256032" indent="-228600">
              <a:spcBef>
                <a:spcPts val="0"/>
              </a:spcBef>
              <a:spcAft>
                <a:spcPts val="0"/>
              </a:spcAft>
              <a:buClr>
                <a:srgbClr val="B8860B"/>
              </a:buClr>
              <a:buFont typeface="Arial"/>
              <a:buChar char="•"/>
            </a:pPr>
            <a:r>
              <a:rPr lang="it-IT" sz="1700" dirty="0">
                <a:solidFill>
                  <a:srgbClr val="404040"/>
                </a:solidFill>
                <a:latin typeface="Arial"/>
                <a:cs typeface="Arial"/>
              </a:rPr>
              <a:t>i processi fisici non alterino le caratteristiche chimico-fisiche e organolettiche dell’olio.</a:t>
            </a:r>
            <a:endParaRPr lang="it-IT" sz="1700"/>
          </a:p>
        </p:txBody>
      </p:sp>
      <p:sp>
        <p:nvSpPr>
          <p:cNvPr id="5" name="Shape 5"/>
          <p:cNvSpPr/>
          <p:nvPr/>
        </p:nvSpPr>
        <p:spPr>
          <a:xfrm>
            <a:off x="457200" y="4846320"/>
            <a:ext cx="8229600" cy="1371600"/>
          </a:xfrm>
          <a:prstGeom prst="rect">
            <a:avLst/>
          </a:prstGeom>
          <a:solidFill>
            <a:srgbClr val="F1E3BF"/>
          </a:solidFill>
          <a:ln w="12700">
            <a:solidFill>
              <a:srgbClr val="B8860B"/>
            </a:solidFill>
          </a:ln>
        </p:spPr>
        <p:txBody>
          <a:bodyPr wrap="square" lIns="137160" tIns="137160" rIns="137160" bIns="137160" anchor="t" rtlCol="0"/>
          <a:lstStyle/>
          <a:p>
            <a:pPr algn="l">
              <a:spcBef>
                <a:spcPts val="0"/>
              </a:spcBef>
              <a:spcAft>
                <a:spcPts val="400"/>
              </a:spcAft>
              <a:buNone/>
            </a:pPr>
            <a:r>
              <a:rPr lang="it-IT" b="1" sz="1700" dirty="0">
                <a:solidFill>
                  <a:srgbClr val="B8860B"/>
                </a:solidFill>
                <a:latin typeface="Arial"/>
                <a:cs typeface="Arial"/>
              </a:rPr>
              <a:t>Indicazioni facoltative in etichetta (Reg. 2022/2104)</a:t>
            </a:r>
            <a:endParaRPr lang="it-IT" sz="1700"/>
          </a:p>
          <a:p>
            <a:pPr algn="l">
              <a:spcBef>
                <a:spcPts val="0"/>
              </a:spcBef>
              <a:spcAft>
                <a:spcPts val="0"/>
              </a:spcAft>
              <a:buNone/>
            </a:pPr>
            <a:r>
              <a:rPr lang="it-IT" b="1" sz="1550" dirty="0">
                <a:solidFill>
                  <a:srgbClr val="161616"/>
                </a:solidFill>
                <a:latin typeface="Arial"/>
                <a:cs typeface="Arial"/>
              </a:rPr>
              <a:t>“estratto a freddo” </a:t>
            </a:r>
            <a:r>
              <a:rPr lang="it-IT" sz="1550" dirty="0">
                <a:solidFill>
                  <a:srgbClr val="404040"/>
                </a:solidFill>
                <a:latin typeface="Arial"/>
                <a:cs typeface="Arial"/>
              </a:rPr>
              <a:t>e </a:t>
            </a:r>
            <a:r>
              <a:rPr lang="it-IT" b="1" sz="1550" dirty="0">
                <a:solidFill>
                  <a:srgbClr val="161616"/>
                </a:solidFill>
                <a:latin typeface="Arial"/>
                <a:cs typeface="Arial"/>
              </a:rPr>
              <a:t>“prima spremitura a freddo”</a:t>
            </a:r>
            <a:r>
              <a:rPr lang="it-IT" sz="1550" dirty="0">
                <a:solidFill>
                  <a:srgbClr val="404040"/>
                </a:solidFill>
                <a:latin typeface="Arial"/>
                <a:cs typeface="Arial"/>
              </a:rPr>
              <a:t> sono ammesse solo se la temperatura della pasta di olive non supera i 27 °C durante la lavorazione.</a:t>
            </a:r>
            <a:endParaRPr lang="it-IT" sz="15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0548EF5-B963-AA67-3EF6-5BE83D20762C}"/>
              </a:ext>
            </a:extLst>
          </p:cNvPr>
          <p:cNvSpPr txBox="1"/>
          <p:nvPr/>
        </p:nvSpPr>
        <p:spPr>
          <a:xfrm>
            <a:off x="13523" y="116633"/>
            <a:ext cx="4918517" cy="2677656"/>
          </a:xfrm>
          <a:prstGeom prst="rect">
            <a:avLst/>
          </a:prstGeom>
          <a:noFill/>
        </p:spPr>
        <p:txBody>
          <a:bodyPr wrap="square" rtlCol="0">
            <a:spAutoFit/>
          </a:bodyPr>
          <a:lstStyle/>
          <a:p>
            <a:r>
              <a:rPr lang="it-IT" b="1" dirty="0"/>
              <a:t>Impianto di frangitura/frangitore</a:t>
            </a:r>
          </a:p>
          <a:p>
            <a:endParaRPr lang="it-IT" sz="1500" dirty="0"/>
          </a:p>
          <a:p>
            <a:pPr algn="l"/>
            <a:r>
              <a:rPr lang="it-IT" sz="1500" dirty="0"/>
              <a:t>Il frutto deve essere schiacciato in modo meccanico (a coltelli, dischi o mole) per ottenere la “pasta d’olive”.</a:t>
            </a:r>
          </a:p>
          <a:p>
            <a:pPr algn="l"/>
            <a:r>
              <a:rPr lang="it-IT" sz="1500" dirty="0"/>
              <a:t>Deve essere curato il riscaldamento indesiderato: temperatura eccessiva durante la frangitura può deteriorare gli aromi, i composti fenolici e aumentare i difetti. </a:t>
            </a:r>
          </a:p>
          <a:p>
            <a:pPr algn="l"/>
            <a:r>
              <a:rPr lang="it-IT" sz="1500" dirty="0"/>
              <a:t>Bisogna minimizzare i danni alle olive (es. olive schiacciate troppo presto, olive danneggiate) che aumentano l’acidità libera e peggiorano la qualità. </a:t>
            </a:r>
          </a:p>
        </p:txBody>
      </p:sp>
      <p:pic>
        <p:nvPicPr>
          <p:cNvPr id="5" name="Immagine 4" descr="Immagine che contiene macchina, Ricambio auto, acciaio, metallo&#10;&#10;Il contenuto generato dall'IA potrebbe non essere corretto.">
            <a:extLst>
              <a:ext uri="{FF2B5EF4-FFF2-40B4-BE49-F238E27FC236}">
                <a16:creationId xmlns:a16="http://schemas.microsoft.com/office/drawing/2014/main" id="{ADD691F6-66FF-C73E-AA2C-3517F009C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4663" y="382016"/>
            <a:ext cx="3874874" cy="2507701"/>
          </a:xfrm>
          <a:prstGeom prst="rect">
            <a:avLst/>
          </a:prstGeom>
        </p:spPr>
      </p:pic>
      <p:sp>
        <p:nvSpPr>
          <p:cNvPr id="6" name="CasellaDiTesto 5">
            <a:extLst>
              <a:ext uri="{FF2B5EF4-FFF2-40B4-BE49-F238E27FC236}">
                <a16:creationId xmlns:a16="http://schemas.microsoft.com/office/drawing/2014/main" id="{B2CE7CB0-DE32-BB33-10FB-3966B6529D7B}"/>
              </a:ext>
            </a:extLst>
          </p:cNvPr>
          <p:cNvSpPr txBox="1"/>
          <p:nvPr/>
        </p:nvSpPr>
        <p:spPr>
          <a:xfrm>
            <a:off x="6012160" y="30065"/>
            <a:ext cx="2403222" cy="369332"/>
          </a:xfrm>
          <a:prstGeom prst="rect">
            <a:avLst/>
          </a:prstGeom>
          <a:noFill/>
        </p:spPr>
        <p:txBody>
          <a:bodyPr wrap="none" rtlCol="0">
            <a:spAutoFit/>
          </a:bodyPr>
          <a:lstStyle/>
          <a:p>
            <a:r>
              <a:rPr b="1" sz="2400" lang="it-IT" dirty="0">
                <a:solidFill>
                  <a:srgbClr val="161616"/>
                </a:solidFill>
              </a:rPr>
              <a:t>Frangitore a martelli</a:t>
            </a:r>
          </a:p>
        </p:txBody>
      </p:sp>
      <p:sp>
        <p:nvSpPr>
          <p:cNvPr id="8" name="CasellaDiTesto 7">
            <a:extLst>
              <a:ext uri="{FF2B5EF4-FFF2-40B4-BE49-F238E27FC236}">
                <a16:creationId xmlns:a16="http://schemas.microsoft.com/office/drawing/2014/main" id="{E158DED3-0A7A-BC99-FE81-82B9EDAFF172}"/>
              </a:ext>
            </a:extLst>
          </p:cNvPr>
          <p:cNvSpPr txBox="1"/>
          <p:nvPr/>
        </p:nvSpPr>
        <p:spPr>
          <a:xfrm>
            <a:off x="13523" y="2996947"/>
            <a:ext cx="2904985" cy="3816429"/>
          </a:xfrm>
          <a:prstGeom prst="rect">
            <a:avLst/>
          </a:prstGeom>
          <a:noFill/>
        </p:spPr>
        <p:txBody>
          <a:bodyPr wrap="square">
            <a:spAutoFit/>
          </a:bodyPr>
          <a:lstStyle/>
          <a:p>
            <a:r>
              <a:rPr lang="it-IT" b="1" dirty="0"/>
              <a:t>Gramolatura</a:t>
            </a:r>
          </a:p>
          <a:p>
            <a:endParaRPr lang="it-IT" sz="1600" dirty="0"/>
          </a:p>
          <a:p>
            <a:pPr algn="l"/>
            <a:r>
              <a:rPr lang="it-IT" sz="1600" dirty="0"/>
              <a:t>La pasta viene mescolata lentamente per permettere la coalescenza delle gocce d’olio e facilitarne la separazione. </a:t>
            </a:r>
          </a:p>
          <a:p>
            <a:pPr algn="l"/>
            <a:endParaRPr lang="it-IT" sz="1600" dirty="0"/>
          </a:p>
          <a:p>
            <a:pPr algn="l"/>
            <a:r>
              <a:rPr lang="it-IT" sz="1600" dirty="0"/>
              <a:t>Anche qui la temperatura e il tempo sono critici: tempi troppo lunghi o temperature troppo elevate aumentano l’ossidazione, la perdita di composti aromatici, e il rischio di difetti.</a:t>
            </a:r>
          </a:p>
        </p:txBody>
      </p:sp>
      <p:pic>
        <p:nvPicPr>
          <p:cNvPr id="10" name="Immagine 9" descr="Immagine che contiene macchina, Alluminio, acciaio, interno&#10;&#10;Il contenuto generato dall'IA potrebbe non essere corretto.">
            <a:extLst>
              <a:ext uri="{FF2B5EF4-FFF2-40B4-BE49-F238E27FC236}">
                <a16:creationId xmlns:a16="http://schemas.microsoft.com/office/drawing/2014/main" id="{C966E74F-D8AA-ED19-B8C4-433399048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4574" y="3140968"/>
            <a:ext cx="3089594" cy="1658052"/>
          </a:xfrm>
          <a:prstGeom prst="rect">
            <a:avLst/>
          </a:prstGeom>
        </p:spPr>
      </p:pic>
      <p:pic>
        <p:nvPicPr>
          <p:cNvPr id="12" name="Immagine 11" descr="Immagine che contiene bicicletta, terreno&#10;&#10;Il contenuto generato dall'IA potrebbe non essere corretto.">
            <a:extLst>
              <a:ext uri="{FF2B5EF4-FFF2-40B4-BE49-F238E27FC236}">
                <a16:creationId xmlns:a16="http://schemas.microsoft.com/office/drawing/2014/main" id="{3353ADCD-6FBB-61FF-816B-EC50F78701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6176" y="4574108"/>
            <a:ext cx="2790160" cy="2095252"/>
          </a:xfrm>
          <a:prstGeom prst="rect">
            <a:avLst/>
          </a:prstGeom>
        </p:spPr>
      </p:pic>
    </p:spTree>
    <p:extLst>
      <p:ext uri="{BB962C8B-B14F-4D97-AF65-F5344CB8AC3E}">
        <p14:creationId xmlns:p14="http://schemas.microsoft.com/office/powerpoint/2010/main" val="4152813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9777C4B-E8E7-5D28-2994-2DA5F2942619}"/>
              </a:ext>
            </a:extLst>
          </p:cNvPr>
          <p:cNvSpPr txBox="1"/>
          <p:nvPr/>
        </p:nvSpPr>
        <p:spPr>
          <a:xfrm>
            <a:off x="226182" y="332656"/>
            <a:ext cx="5400600" cy="2719206"/>
          </a:xfrm>
          <a:prstGeom prst="rect">
            <a:avLst/>
          </a:prstGeom>
          <a:noFill/>
        </p:spPr>
        <p:txBody>
          <a:bodyPr wrap="square">
            <a:spAutoFit/>
          </a:bodyPr>
          <a:lstStyle/>
          <a:p>
            <a:pPr lvl="0">
              <a:lnSpc>
                <a:spcPct val="115000"/>
              </a:lnSpc>
              <a:spcAft>
                <a:spcPts val="800"/>
              </a:spcAft>
              <a:tabLst>
                <a:tab pos="457200" algn="l"/>
              </a:tabLst>
            </a:pPr>
            <a:r>
              <a:rPr lang="it-IT" sz="1600" b="1" kern="0" dirty="0">
                <a:solidFill>
                  <a:srgbClr val="161616"/>
                </a:solidFill>
                <a:effectLst/>
                <a:ea typeface="Arial" pitchFamily="18" charset="0"/>
                <a:cs typeface="Arial" pitchFamily="34" charset="0"/>
              </a:rPr>
              <a:t>Separazione meccanica (centrifugazione/pressione)</a:t>
            </a:r>
            <a:r>
              <a:rPr lang="it-IT" sz="1600" kern="0" dirty="0">
                <a:solidFill>
                  <a:srgbClr val="161616"/>
                </a:solidFill>
                <a:effectLst/>
                <a:ea typeface="Arial" pitchFamily="18" charset="0"/>
                <a:cs typeface="Arial" pitchFamily="34" charset="0"/>
              </a:rPr>
              <a:t>l passaggio da pasta a “olio + acqua + sansa” avviene tramite mezzi meccanici (spremitura tradizionale o più comunemente centrifugazione).</a:t>
            </a:r>
            <a:endParaRPr lang="it-IT" sz="1600" kern="100" dirty="0">
              <a:solidFill>
                <a:srgbClr val="161616"/>
              </a:solidFill>
              <a:ea typeface="Arial" pitchFamily="18" charset="0"/>
              <a:cs typeface="Arial" pitchFamily="34" charset="0"/>
            </a:endParaRPr>
          </a:p>
          <a:p>
            <a:pPr lvl="0" algn="l">
              <a:lnSpc>
                <a:spcPct val="115000"/>
              </a:lnSpc>
              <a:spcAft>
                <a:spcPts val="800"/>
              </a:spcAft>
              <a:tabLst>
                <a:tab pos="457200" algn="l"/>
              </a:tabLst>
            </a:pPr>
            <a:r>
              <a:rPr lang="it-IT" sz="1600" kern="0" dirty="0">
                <a:solidFill>
                  <a:srgbClr val="161616"/>
                </a:solidFill>
                <a:effectLst/>
                <a:ea typeface="Arial" pitchFamily="18" charset="0"/>
                <a:cs typeface="Arial" pitchFamily="34" charset="0"/>
              </a:rPr>
              <a:t>L’uso di centrifughe a due fasi/tre fasi, gestione dell’acqua di vegetazione, ottimizzazione dell’efficienza estrattiva sono importanti: ad esempio, la tecnologia può essere migliorata per aumentare la resa senza compromettere la qualità. </a:t>
            </a:r>
            <a:endParaRPr lang="it-IT" sz="1600" kern="100" dirty="0">
              <a:solidFill>
                <a:srgbClr val="161616"/>
              </a:solidFill>
              <a:effectLst/>
              <a:ea typeface="Arial" pitchFamily="34" charset="0"/>
              <a:cs typeface="Arial" pitchFamily="34" charset="0"/>
            </a:endParaRPr>
          </a:p>
        </p:txBody>
      </p:sp>
      <p:pic>
        <p:nvPicPr>
          <p:cNvPr id="7" name="Immagine 6" descr="Immagine che contiene macchina, acciaio, interno, ingegneria&#10;&#10;Il contenuto generato dall'IA potrebbe non essere corretto.">
            <a:extLst>
              <a:ext uri="{FF2B5EF4-FFF2-40B4-BE49-F238E27FC236}">
                <a16:creationId xmlns:a16="http://schemas.microsoft.com/office/drawing/2014/main" id="{C195F63C-D560-FB3D-86D5-9AC592002D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3573016"/>
            <a:ext cx="3341977" cy="2520280"/>
          </a:xfrm>
          <a:prstGeom prst="rect">
            <a:avLst/>
          </a:prstGeom>
        </p:spPr>
      </p:pic>
      <p:pic>
        <p:nvPicPr>
          <p:cNvPr id="9" name="Immagine 8" descr="Immagine che contiene stampante, macchina, ingegneria&#10;&#10;Il contenuto generato dall'IA potrebbe non essere corretto.">
            <a:extLst>
              <a:ext uri="{FF2B5EF4-FFF2-40B4-BE49-F238E27FC236}">
                <a16:creationId xmlns:a16="http://schemas.microsoft.com/office/drawing/2014/main" id="{5559E5C2-ADD1-0F93-4E0F-2D9BA5484A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3246" y="4223552"/>
            <a:ext cx="4343778" cy="1869744"/>
          </a:xfrm>
          <a:prstGeom prst="rect">
            <a:avLst/>
          </a:prstGeom>
        </p:spPr>
      </p:pic>
      <p:pic>
        <p:nvPicPr>
          <p:cNvPr id="11" name="Immagine 10" descr="Immagine che contiene macchina, argento&#10;&#10;Il contenuto generato dall'IA potrebbe non essere corretto.">
            <a:extLst>
              <a:ext uri="{FF2B5EF4-FFF2-40B4-BE49-F238E27FC236}">
                <a16:creationId xmlns:a16="http://schemas.microsoft.com/office/drawing/2014/main" id="{84C50D94-14F1-1218-A486-FFBCAB04E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4091" y="880211"/>
            <a:ext cx="2575469" cy="2520280"/>
          </a:xfrm>
          <a:prstGeom prst="rect">
            <a:avLst/>
          </a:prstGeom>
        </p:spPr>
      </p:pic>
    </p:spTree>
    <p:extLst>
      <p:ext uri="{BB962C8B-B14F-4D97-AF65-F5344CB8AC3E}">
        <p14:creationId xmlns:p14="http://schemas.microsoft.com/office/powerpoint/2010/main" val="1938787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Categorie commerciali: parametri di qualità</a:t>
            </a:r>
            <a:endParaRPr lang="it-IT" sz="2400"/>
          </a:p>
        </p:txBody>
      </p:sp>
      <p:graphicFrame>
        <p:nvGraphicFramePr>
          <p:cNvPr id="4" name="Tabella 4"/>
          <p:cNvGraphicFramePr>
            <a:graphicFrameLocks noGrp="1"/>
          </p:cNvGraphicFramePr>
          <p:nvPr/>
        </p:nvGraphicFramePr>
        <p:xfrm>
          <a:off x="457200" y="1188720"/>
          <a:ext cx="8229600" cy="4114800"/>
        </p:xfrm>
        <a:graphic>
          <a:graphicData uri="http://schemas.openxmlformats.org/drawingml/2006/table">
            <a:tbl>
              <a:tblPr firstRow="1" bandRow="1"/>
              <a:tblGrid>
                <a:gridCol w="2468880"/>
                <a:gridCol w="914400"/>
                <a:gridCol w="1005840"/>
                <a:gridCol w="822960"/>
                <a:gridCol w="1005840"/>
                <a:gridCol w="822960"/>
                <a:gridCol w="1188720"/>
              </a:tblGrid>
              <a:tr h="457200">
                <a:tc>
                  <a:txBody>
                    <a:bodyPr/>
                    <a:lstStyle/>
                    <a:p>
                      <a:pPr algn="ctr">
                        <a:spcBef>
                          <a:spcPts val="0"/>
                        </a:spcBef>
                        <a:spcAft>
                          <a:spcPts val="0"/>
                        </a:spcAft>
                        <a:buNone/>
                      </a:pPr>
                      <a:r>
                        <a:rPr lang="it-IT" b="1" sz="1250" dirty="0">
                          <a:solidFill>
                            <a:srgbClr val="FFFFFF"/>
                          </a:solidFill>
                          <a:latin typeface="Arial"/>
                          <a:cs typeface="Arial"/>
                        </a:rPr>
                        <a:t>Categoria</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Acidità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N. perossidi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K232</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K268/270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ΔK</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Md / Mf</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457200">
                <a:tc>
                  <a:txBody>
                    <a:bodyPr/>
                    <a:lstStyle/>
                    <a:p>
                      <a:pPr algn="ctr">
                        <a:spcBef>
                          <a:spcPts val="0"/>
                        </a:spcBef>
                        <a:spcAft>
                          <a:spcPts val="0"/>
                        </a:spcAft>
                        <a:buNone/>
                      </a:pPr>
                      <a:r>
                        <a:rPr lang="it-IT" sz="1250" dirty="0">
                          <a:solidFill>
                            <a:srgbClr val="404040"/>
                          </a:solidFill>
                          <a:latin typeface="Arial"/>
                          <a:cs typeface="Arial"/>
                        </a:rPr>
                        <a:t>Extra vergine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0,80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20,0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2,50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0,22</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0,01</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0 / &gt; 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57200">
                <a:tc>
                  <a:txBody>
                    <a:bodyPr/>
                    <a:lstStyle/>
                    <a:p>
                      <a:pPr algn="ctr">
                        <a:spcBef>
                          <a:spcPts val="0"/>
                        </a:spcBef>
                        <a:spcAft>
                          <a:spcPts val="0"/>
                        </a:spcAft>
                        <a:buNone/>
                      </a:pPr>
                      <a:r>
                        <a:rPr lang="it-IT" sz="1250" dirty="0">
                          <a:solidFill>
                            <a:srgbClr val="404040"/>
                          </a:solidFill>
                          <a:latin typeface="Arial"/>
                          <a:cs typeface="Arial"/>
                        </a:rPr>
                        <a:t>Vergine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2,0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20,0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2,60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0,25</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0,01</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3,5 / &gt; 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57200">
                <a:tc>
                  <a:txBody>
                    <a:bodyPr/>
                    <a:lstStyle/>
                    <a:p>
                      <a:pPr algn="ctr">
                        <a:spcBef>
                          <a:spcPts val="0"/>
                        </a:spcBef>
                        <a:spcAft>
                          <a:spcPts val="0"/>
                        </a:spcAft>
                        <a:buNone/>
                      </a:pPr>
                      <a:r>
                        <a:rPr lang="it-IT" sz="1250" dirty="0">
                          <a:solidFill>
                            <a:srgbClr val="404040"/>
                          </a:solidFill>
                          <a:latin typeface="Arial"/>
                          <a:cs typeface="Arial"/>
                        </a:rPr>
                        <a:t>Lampante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&gt; 2,0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&gt; 3,5</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57200">
                <a:tc>
                  <a:txBody>
                    <a:bodyPr/>
                    <a:lstStyle/>
                    <a:p>
                      <a:pPr algn="ctr">
                        <a:spcBef>
                          <a:spcPts val="0"/>
                        </a:spcBef>
                        <a:spcAft>
                          <a:spcPts val="0"/>
                        </a:spcAft>
                        <a:buNone/>
                      </a:pPr>
                      <a:r>
                        <a:rPr lang="it-IT" sz="1250" dirty="0">
                          <a:solidFill>
                            <a:srgbClr val="404040"/>
                          </a:solidFill>
                          <a:latin typeface="Arial"/>
                          <a:cs typeface="Arial"/>
                        </a:rPr>
                        <a:t>Olio di oliva raffinato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0,30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5,0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1,25</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0,16</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57200">
                <a:tc>
                  <a:txBody>
                    <a:bodyPr/>
                    <a:lstStyle/>
                    <a:p>
                      <a:pPr algn="ctr">
                        <a:spcBef>
                          <a:spcPts val="0"/>
                        </a:spcBef>
                        <a:spcAft>
                          <a:spcPts val="0"/>
                        </a:spcAft>
                        <a:buNone/>
                      </a:pPr>
                      <a:r>
                        <a:rPr lang="it-IT" sz="1250" dirty="0">
                          <a:solidFill>
                            <a:srgbClr val="404040"/>
                          </a:solidFill>
                          <a:latin typeface="Arial"/>
                          <a:cs typeface="Arial"/>
                        </a:rPr>
                        <a:t>Olio di oliva (raffinato + vergini)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1,00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15,0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1,15</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0,15</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57200">
                <a:tc>
                  <a:txBody>
                    <a:bodyPr/>
                    <a:lstStyle/>
                    <a:p>
                      <a:pPr algn="ctr">
                        <a:spcBef>
                          <a:spcPts val="0"/>
                        </a:spcBef>
                        <a:spcAft>
                          <a:spcPts val="0"/>
                        </a:spcAft>
                        <a:buNone/>
                      </a:pPr>
                      <a:r>
                        <a:rPr lang="it-IT" sz="1250" dirty="0">
                          <a:solidFill>
                            <a:srgbClr val="404040"/>
                          </a:solidFill>
                          <a:latin typeface="Arial"/>
                          <a:cs typeface="Arial"/>
                        </a:rPr>
                        <a:t>Olio di sansa greggio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57200">
                <a:tc>
                  <a:txBody>
                    <a:bodyPr/>
                    <a:lstStyle/>
                    <a:p>
                      <a:pPr algn="ctr">
                        <a:spcBef>
                          <a:spcPts val="0"/>
                        </a:spcBef>
                        <a:spcAft>
                          <a:spcPts val="0"/>
                        </a:spcAft>
                        <a:buNone/>
                      </a:pPr>
                      <a:r>
                        <a:rPr lang="it-IT" sz="1250" dirty="0">
                          <a:solidFill>
                            <a:srgbClr val="404040"/>
                          </a:solidFill>
                          <a:latin typeface="Arial"/>
                          <a:cs typeface="Arial"/>
                        </a:rPr>
                        <a:t>Olio di sansa raffinato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0,30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5,0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2,00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0,20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57200">
                <a:tc>
                  <a:txBody>
                    <a:bodyPr/>
                    <a:lstStyle/>
                    <a:p>
                      <a:pPr algn="ctr">
                        <a:spcBef>
                          <a:spcPts val="0"/>
                        </a:spcBef>
                        <a:spcAft>
                          <a:spcPts val="0"/>
                        </a:spcAft>
                        <a:buNone/>
                      </a:pPr>
                      <a:r>
                        <a:rPr lang="it-IT" sz="1250" dirty="0">
                          <a:solidFill>
                            <a:srgbClr val="404040"/>
                          </a:solidFill>
                          <a:latin typeface="Arial"/>
                          <a:cs typeface="Arial"/>
                        </a:rPr>
                        <a:t>Olio di sansa di oliva</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1,00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15,0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1,70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0,18</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bl>
          </a:graphicData>
        </a:graphic>
      </p:graphicFrame>
      <p:sp>
        <p:nvSpPr>
          <p:cNvPr id="5" name="Shape 5"/>
          <p:cNvSpPr txBox="1"/>
          <p:nvPr/>
        </p:nvSpPr>
        <p:spPr>
          <a:xfrm>
            <a:off x="457200" y="5532120"/>
            <a:ext cx="8229600" cy="731520"/>
          </a:xfrm>
          <a:prstGeom prst="rect">
            <a:avLst/>
          </a:prstGeom>
          <a:noFill/>
          <a:ln>
            <a:noFill/>
          </a:ln>
        </p:spPr>
        <p:txBody>
          <a:bodyPr wrap="square" lIns="18288" tIns="18288" rIns="18288" bIns="18288" anchor="t" rtlCol="0"/>
          <a:lstStyle/>
          <a:p>
            <a:pPr algn="l">
              <a:spcBef>
                <a:spcPts val="0"/>
              </a:spcBef>
              <a:spcAft>
                <a:spcPts val="0"/>
              </a:spcAft>
              <a:buNone/>
            </a:pPr>
            <a:r>
              <a:rPr lang="it-IT" i="1" sz="1200" dirty="0">
                <a:solidFill>
                  <a:srgbClr val="404040"/>
                </a:solidFill>
                <a:latin typeface="Arial"/>
                <a:cs typeface="Arial"/>
              </a:rPr>
              <a:t>Md = mediana del difetto; Mf = mediana del fruttato. Per EVOO anche esteri etilici ≤ 35 mg/kg. Fonte: Reg. delegato (UE) 2022/2104, All. I, tab. A.</a:t>
            </a:r>
            <a:endParaRPr lang="it-IT"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Il quadro normativo vigente</a:t>
            </a:r>
            <a:endParaRPr lang="it-IT" sz="2600"/>
          </a:p>
        </p:txBody>
      </p:sp>
      <p:graphicFrame>
        <p:nvGraphicFramePr>
          <p:cNvPr id="4" name="Tabella 4"/>
          <p:cNvGraphicFramePr>
            <a:graphicFrameLocks noGrp="1"/>
          </p:cNvGraphicFramePr>
          <p:nvPr/>
        </p:nvGraphicFramePr>
        <p:xfrm>
          <a:off x="457200" y="1234440"/>
          <a:ext cx="8229600" cy="3886200"/>
        </p:xfrm>
        <a:graphic>
          <a:graphicData uri="http://schemas.openxmlformats.org/drawingml/2006/table">
            <a:tbl>
              <a:tblPr firstRow="1" bandRow="1"/>
              <a:tblGrid>
                <a:gridCol w="3108960"/>
                <a:gridCol w="5120640"/>
              </a:tblGrid>
              <a:tr h="411480">
                <a:tc>
                  <a:txBody>
                    <a:bodyPr/>
                    <a:lstStyle/>
                    <a:p>
                      <a:pPr algn="ctr">
                        <a:spcBef>
                          <a:spcPts val="0"/>
                        </a:spcBef>
                        <a:spcAft>
                          <a:spcPts val="0"/>
                        </a:spcAft>
                        <a:buNone/>
                      </a:pPr>
                      <a:r>
                        <a:rPr lang="it-IT" b="1" sz="1300" dirty="0">
                          <a:solidFill>
                            <a:srgbClr val="FFFFFF"/>
                          </a:solidFill>
                          <a:latin typeface="Arial"/>
                          <a:cs typeface="Arial"/>
                        </a:rPr>
                        <a:t>Atto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00" dirty="0">
                          <a:solidFill>
                            <a:srgbClr val="FFFFFF"/>
                          </a:solidFill>
                          <a:latin typeface="Arial"/>
                          <a:cs typeface="Arial"/>
                        </a:rPr>
                        <a:t>Contenuto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640080">
                <a:tc>
                  <a:txBody>
                    <a:bodyPr/>
                    <a:lstStyle/>
                    <a:p>
                      <a:pPr algn="ctr">
                        <a:spcBef>
                          <a:spcPts val="0"/>
                        </a:spcBef>
                        <a:spcAft>
                          <a:spcPts val="0"/>
                        </a:spcAft>
                        <a:buNone/>
                      </a:pPr>
                      <a:r>
                        <a:rPr lang="it-IT" sz="1300" dirty="0">
                          <a:solidFill>
                            <a:srgbClr val="404040"/>
                          </a:solidFill>
                          <a:latin typeface="Arial"/>
                          <a:cs typeface="Arial"/>
                        </a:rPr>
                        <a:t>Reg. (UE) 1308/2013, All. VII parte VIII</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definizioni e denominazioni delle categorie di oli di oliva e di sansa</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777240">
                <a:tc>
                  <a:txBody>
                    <a:bodyPr/>
                    <a:lstStyle/>
                    <a:p>
                      <a:pPr algn="ctr">
                        <a:spcBef>
                          <a:spcPts val="0"/>
                        </a:spcBef>
                        <a:spcAft>
                          <a:spcPts val="0"/>
                        </a:spcAft>
                        <a:buNone/>
                      </a:pPr>
                      <a:r>
                        <a:rPr lang="it-IT" sz="1300" dirty="0">
                          <a:solidFill>
                            <a:srgbClr val="404040"/>
                          </a:solidFill>
                          <a:latin typeface="Arial"/>
                          <a:cs typeface="Arial"/>
                        </a:rPr>
                        <a:t>Reg. delegato (UE) 2022/2104</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norme di commercializzazione: caratteristiche chimico-fisiche e organolettiche (All. I), etichettatura, miscele</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777240">
                <a:tc>
                  <a:txBody>
                    <a:bodyPr/>
                    <a:lstStyle/>
                    <a:p>
                      <a:pPr algn="ctr">
                        <a:spcBef>
                          <a:spcPts val="0"/>
                        </a:spcBef>
                        <a:spcAft>
                          <a:spcPts val="0"/>
                        </a:spcAft>
                        <a:buNone/>
                      </a:pPr>
                      <a:r>
                        <a:rPr lang="it-IT" sz="1300" dirty="0">
                          <a:solidFill>
                            <a:srgbClr val="404040"/>
                          </a:solidFill>
                          <a:latin typeface="Arial"/>
                          <a:cs typeface="Arial"/>
                        </a:rPr>
                        <a:t>Reg. di esecuzione (UE) 2022/2105</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controlli di conformità, campionamento e metodi di analisi (rimando ai metodi COI/ISO)</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640080">
                <a:tc>
                  <a:txBody>
                    <a:bodyPr/>
                    <a:lstStyle/>
                    <a:p>
                      <a:pPr algn="ctr">
                        <a:spcBef>
                          <a:spcPts val="0"/>
                        </a:spcBef>
                        <a:spcAft>
                          <a:spcPts val="0"/>
                        </a:spcAft>
                        <a:buNone/>
                      </a:pPr>
                      <a:r>
                        <a:rPr lang="it-IT" sz="1300" dirty="0">
                          <a:solidFill>
                            <a:srgbClr val="404040"/>
                          </a:solidFill>
                          <a:latin typeface="Arial"/>
                          <a:cs typeface="Arial"/>
                        </a:rPr>
                        <a:t>Norma commerciale COI (COI/T.15/NC No 3)</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00" dirty="0">
                          <a:solidFill>
                            <a:srgbClr val="404040"/>
                          </a:solidFill>
                          <a:latin typeface="Arial"/>
                          <a:cs typeface="Arial"/>
                        </a:rPr>
                        <a:t>riferimento internazionale; metodi COI/T.20/Doc. …</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640080">
                <a:tc>
                  <a:txBody>
                    <a:bodyPr/>
                    <a:lstStyle/>
                    <a:p>
                      <a:pPr algn="ctr">
                        <a:spcBef>
                          <a:spcPts val="0"/>
                        </a:spcBef>
                        <a:spcAft>
                          <a:spcPts val="0"/>
                        </a:spcAft>
                        <a:buNone/>
                      </a:pPr>
                      <a:r>
                        <a:rPr lang="it-IT" sz="1300" dirty="0">
                          <a:solidFill>
                            <a:srgbClr val="404040"/>
                          </a:solidFill>
                          <a:latin typeface="Arial"/>
                          <a:cs typeface="Arial"/>
                        </a:rPr>
                        <a:t>Reg. (UE) 432/2012</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00" dirty="0">
                          <a:solidFill>
                            <a:srgbClr val="404040"/>
                          </a:solidFill>
                          <a:latin typeface="Arial"/>
                          <a:cs typeface="Arial"/>
                        </a:rPr>
                        <a:t>indicazione sulla salute per i polifenoli dell’olio di oliva</a:t>
                      </a:r>
                      <a:endParaRPr lang="it-IT" sz="13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sp>
        <p:nvSpPr>
          <p:cNvPr id="5" name="Shape 5"/>
          <p:cNvSpPr/>
          <p:nvPr/>
        </p:nvSpPr>
        <p:spPr>
          <a:xfrm>
            <a:off x="457200" y="5349240"/>
            <a:ext cx="8229600" cy="1005840"/>
          </a:xfrm>
          <a:prstGeom prst="rect">
            <a:avLst/>
          </a:prstGeom>
          <a:solidFill>
            <a:srgbClr val="EFDCDF"/>
          </a:solidFill>
          <a:ln w="12700">
            <a:solidFill>
              <a:srgbClr val="7A1F2B"/>
            </a:solidFill>
          </a:ln>
        </p:spPr>
        <p:txBody>
          <a:bodyPr wrap="square" lIns="137160" tIns="137160" rIns="137160" bIns="137160" anchor="ctr" rtlCol="0"/>
          <a:lstStyle/>
          <a:p>
            <a:pPr algn="l">
              <a:spcBef>
                <a:spcPts val="0"/>
              </a:spcBef>
              <a:spcAft>
                <a:spcPts val="0"/>
              </a:spcAft>
              <a:buNone/>
            </a:pPr>
            <a:r>
              <a:rPr lang="it-IT" b="1" sz="1400" dirty="0">
                <a:solidFill>
                  <a:srgbClr val="7A1F2B"/>
                </a:solidFill>
                <a:latin typeface="Arial"/>
                <a:cs typeface="Arial"/>
              </a:rPr>
              <a:t>Abrogati: </a:t>
            </a:r>
            <a:r>
              <a:rPr lang="it-IT" sz="1400" dirty="0">
                <a:solidFill>
                  <a:srgbClr val="161616"/>
                </a:solidFill>
                <a:latin typeface="Arial"/>
                <a:cs typeface="Arial"/>
              </a:rPr>
              <a:t>Reg. (CEE) 2568/91 e Reg. (UE) 29/2012, sostituiti dal 2022 dai Reg. 2022/2104 e 2022/2105; il Reg. (CE) 1513/2001 è superato dalle definizioni dell’OCM (Reg. 1308/2013).</a:t>
            </a:r>
            <a:endParaRPr lang="it-IT"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a:extLst>
              <a:ext uri="{FF2B5EF4-FFF2-40B4-BE49-F238E27FC236}">
                <a16:creationId xmlns:a16="http://schemas.microsoft.com/office/drawing/2014/main" id="{B8252EA5-671B-9751-01D2-FCFB8050419C}"/>
              </a:ext>
            </a:extLst>
          </p:cNvPr>
          <p:cNvSpPr>
            <a:spLocks noChangeArrowheads="1"/>
          </p:cNvSpPr>
          <p:nvPr/>
        </p:nvSpPr>
        <p:spPr bwMode="auto">
          <a:xfrm>
            <a:off x="220805" y="156294"/>
            <a:ext cx="8532812"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50000"/>
              </a:spcBef>
              <a:buFontTx/>
              <a:buNone/>
            </a:pPr>
            <a:r>
              <a:rPr lang="it-IT" altLang="it-IT" dirty="0" b="1" sz="2200">
                <a:solidFill>
                  <a:srgbClr val="161616"/>
                </a:solidFill>
              </a:rPr>
              <a:t>Frazione saponificabile </a:t>
            </a:r>
          </a:p>
          <a:p>
            <a:pPr algn="l" eaLnBrk="1" hangingPunct="1">
              <a:spcBef>
                <a:spcPct val="50000"/>
              </a:spcBef>
              <a:buFontTx/>
              <a:buNone/>
            </a:pPr>
            <a:r>
              <a:rPr lang="it-IT" altLang="it-IT" sz="1800" dirty="0"/>
              <a:t>E' costituita per la quasi totalità da </a:t>
            </a:r>
            <a:r>
              <a:rPr lang="it-IT" altLang="it-IT" sz="1800" b="1" dirty="0"/>
              <a:t>trigliceridi</a:t>
            </a:r>
            <a:r>
              <a:rPr lang="it-IT" altLang="it-IT" sz="1800" dirty="0"/>
              <a:t>, accompagnati da piccole quantità di </a:t>
            </a:r>
            <a:r>
              <a:rPr lang="it-IT" altLang="it-IT" sz="1800" b="1" dirty="0" err="1"/>
              <a:t>digliceridi</a:t>
            </a:r>
            <a:r>
              <a:rPr lang="it-IT" altLang="it-IT" sz="1800" dirty="0"/>
              <a:t> e </a:t>
            </a:r>
            <a:r>
              <a:rPr lang="it-IT" altLang="it-IT" sz="1800" b="1" dirty="0" err="1"/>
              <a:t>monogliceridi</a:t>
            </a:r>
            <a:r>
              <a:rPr lang="it-IT" altLang="it-IT" sz="1800" dirty="0"/>
              <a:t>, soprattutto negli oli più acidi (per esempio negli oli lampanti circa il 10% e negli oli estratti con solventi circa il 20%). </a:t>
            </a:r>
          </a:p>
          <a:p>
            <a:pPr algn="l" eaLnBrk="1" hangingPunct="1">
              <a:spcBef>
                <a:spcPct val="50000"/>
              </a:spcBef>
              <a:buFontTx/>
              <a:buNone/>
            </a:pPr>
            <a:r>
              <a:rPr lang="it-IT" altLang="it-IT" sz="1800" dirty="0"/>
              <a:t>L'85% degli acidi presenti nei gliceridi sono insaturi e di questi il  70 - 80% è costituito da </a:t>
            </a:r>
            <a:r>
              <a:rPr lang="it-IT" altLang="it-IT" sz="1800" b="1" dirty="0"/>
              <a:t>acido oleico</a:t>
            </a:r>
            <a:r>
              <a:rPr lang="it-IT" altLang="it-IT" sz="1800" dirty="0"/>
              <a:t> e circa il 10% da </a:t>
            </a:r>
            <a:r>
              <a:rPr lang="it-IT" altLang="it-IT" sz="1800" b="1" dirty="0"/>
              <a:t>linoleico</a:t>
            </a:r>
            <a:r>
              <a:rPr lang="it-IT" altLang="it-IT" sz="1800" dirty="0"/>
              <a:t>.</a:t>
            </a:r>
          </a:p>
          <a:p>
            <a:pPr algn="l" eaLnBrk="1" hangingPunct="1">
              <a:spcBef>
                <a:spcPct val="50000"/>
              </a:spcBef>
              <a:buFontTx/>
              <a:buNone/>
            </a:pPr>
            <a:r>
              <a:rPr lang="it-IT" altLang="it-IT" sz="1800" dirty="0"/>
              <a:t>Un </a:t>
            </a:r>
            <a:r>
              <a:rPr lang="it-IT" altLang="it-IT" sz="1800" b="1" u="sng" dirty="0"/>
              <a:t>buon indice di qualità è il rapporto fra questi due acidi e nell'olio extra vergine di oliva il rapporto fra acido oleico e acido linoleico deve essere maggiore o uguale a 7</a:t>
            </a:r>
            <a:r>
              <a:rPr lang="it-IT" altLang="it-IT" sz="1800" dirty="0"/>
              <a:t>. </a:t>
            </a:r>
          </a:p>
          <a:p>
            <a:pPr algn="l" eaLnBrk="1" hangingPunct="1">
              <a:spcBef>
                <a:spcPct val="50000"/>
              </a:spcBef>
              <a:buFontTx/>
              <a:buNone/>
            </a:pPr>
            <a:endParaRPr lang="it-IT" altLang="it-IT" sz="1800" dirty="0"/>
          </a:p>
        </p:txBody>
      </p:sp>
      <p:pic>
        <p:nvPicPr>
          <p:cNvPr id="3" name="Immagine 2" descr="Immagine che contiene schermata&#10;&#10;Il contenuto generato dall'IA potrebbe non essere corretto.">
            <a:extLst>
              <a:ext uri="{FF2B5EF4-FFF2-40B4-BE49-F238E27FC236}">
                <a16:creationId xmlns:a16="http://schemas.microsoft.com/office/drawing/2014/main" id="{89FA00D0-A2F5-8D38-5BDF-3777B298D2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833" y="3840162"/>
            <a:ext cx="3777768" cy="2721050"/>
          </a:xfrm>
          <a:prstGeom prst="rect">
            <a:avLst/>
          </a:prstGeom>
        </p:spPr>
      </p:pic>
      <p:pic>
        <p:nvPicPr>
          <p:cNvPr id="5" name="Immagine 4" descr="Immagine che contiene schermata, mappa, diagramma&#10;&#10;Il contenuto generato dall'IA potrebbe non essere corretto.">
            <a:extLst>
              <a:ext uri="{FF2B5EF4-FFF2-40B4-BE49-F238E27FC236}">
                <a16:creationId xmlns:a16="http://schemas.microsoft.com/office/drawing/2014/main" id="{AF4D9BC1-59F3-4900-66E7-1326DB8364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6416" y="3840162"/>
            <a:ext cx="3815711" cy="274044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a:extLst>
              <a:ext uri="{FF2B5EF4-FFF2-40B4-BE49-F238E27FC236}">
                <a16:creationId xmlns:a16="http://schemas.microsoft.com/office/drawing/2014/main" id="{124124D0-140C-266B-B2A6-5B44C907EF73}"/>
              </a:ext>
            </a:extLst>
          </p:cNvPr>
          <p:cNvSpPr>
            <a:spLocks noChangeArrowheads="1"/>
          </p:cNvSpPr>
          <p:nvPr/>
        </p:nvSpPr>
        <p:spPr bwMode="auto">
          <a:xfrm>
            <a:off x="8325" y="188640"/>
            <a:ext cx="8424863" cy="420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lIns="228528"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en-GB" altLang="it-IT" dirty="0" err="1" b="1" sz="2200">
                <a:solidFill>
                  <a:srgbClr val="161616"/>
                </a:solidFill>
              </a:rPr>
              <a:t>Acidi</a:t>
            </a:r>
            <a:r>
              <a:rPr lang="en-GB" altLang="it-IT" dirty="0" b="1" sz="2200">
                <a:solidFill>
                  <a:srgbClr val="161616"/>
                </a:solidFill>
              </a:rPr>
              <a:t> </a:t>
            </a:r>
            <a:r>
              <a:rPr lang="en-GB" altLang="it-IT" dirty="0" err="1" b="1" sz="2200">
                <a:solidFill>
                  <a:srgbClr val="161616"/>
                </a:solidFill>
              </a:rPr>
              <a:t>grassi</a:t>
            </a:r>
            <a:endParaRPr lang="en-GB" altLang="it-IT" sz="1800" b="1" u="sng" dirty="0"/>
          </a:p>
          <a:p>
            <a:pPr algn="l" eaLnBrk="1" hangingPunct="1">
              <a:spcBef>
                <a:spcPct val="0"/>
              </a:spcBef>
              <a:buFontTx/>
              <a:buNone/>
            </a:pPr>
            <a:endParaRPr lang="en-GB" altLang="it-IT" sz="1800" b="1" dirty="0"/>
          </a:p>
          <a:p>
            <a:pPr algn="l" eaLnBrk="1" hangingPunct="1">
              <a:spcBef>
                <a:spcPct val="0"/>
              </a:spcBef>
              <a:buFontTx/>
              <a:buNone/>
            </a:pPr>
            <a:r>
              <a:rPr lang="it-IT" altLang="it-IT" sz="1800" dirty="0"/>
              <a:t>Gli acidi grassi sono costituiti da </a:t>
            </a:r>
            <a:r>
              <a:rPr lang="it-IT" altLang="it-IT" sz="1800" b="1" dirty="0"/>
              <a:t>catene di carbonio</a:t>
            </a:r>
            <a:r>
              <a:rPr lang="it-IT" altLang="it-IT" sz="1800" dirty="0"/>
              <a:t> in numero da 4 a 30 con un </a:t>
            </a:r>
            <a:r>
              <a:rPr lang="it-IT" altLang="it-IT" sz="1800" b="1" u="sng" dirty="0"/>
              <a:t>gruppo carbossilico (-COOH)</a:t>
            </a:r>
            <a:r>
              <a:rPr lang="it-IT" altLang="it-IT" sz="1800" dirty="0"/>
              <a:t>. </a:t>
            </a:r>
          </a:p>
          <a:p>
            <a:pPr algn="l" eaLnBrk="1" hangingPunct="1">
              <a:spcBef>
                <a:spcPct val="0"/>
              </a:spcBef>
              <a:buFontTx/>
              <a:buNone/>
            </a:pPr>
            <a:endParaRPr lang="it-IT" altLang="it-IT" sz="1800" dirty="0"/>
          </a:p>
          <a:p>
            <a:pPr algn="l" eaLnBrk="1" hangingPunct="1">
              <a:spcBef>
                <a:spcPct val="0"/>
              </a:spcBef>
              <a:buFontTx/>
              <a:buNone/>
            </a:pPr>
            <a:r>
              <a:rPr lang="it-IT" altLang="it-IT" sz="1800" dirty="0"/>
              <a:t>Gli atomi di carbonio sono uniti a formare una catena generalmente attraverso un singolo legame C-C. </a:t>
            </a:r>
          </a:p>
          <a:p>
            <a:pPr algn="l" eaLnBrk="1" hangingPunct="1">
              <a:spcBef>
                <a:spcPct val="0"/>
              </a:spcBef>
              <a:buFontTx/>
              <a:buNone/>
            </a:pPr>
            <a:endParaRPr lang="it-IT" altLang="it-IT" sz="1800" dirty="0"/>
          </a:p>
          <a:p>
            <a:pPr algn="l" eaLnBrk="1" hangingPunct="1">
              <a:spcBef>
                <a:spcPct val="0"/>
              </a:spcBef>
              <a:buFontTx/>
              <a:buNone/>
            </a:pPr>
            <a:r>
              <a:rPr lang="it-IT" altLang="it-IT" sz="1800" dirty="0"/>
              <a:t>I due atomi di carbonio possono essere legati anche attraverso un doppio legame (C=C). </a:t>
            </a:r>
          </a:p>
          <a:p>
            <a:pPr algn="l" eaLnBrk="1" hangingPunct="1">
              <a:spcBef>
                <a:spcPct val="0"/>
              </a:spcBef>
              <a:buFontTx/>
              <a:buNone/>
            </a:pPr>
            <a:endParaRPr lang="it-IT" altLang="it-IT" sz="1800" dirty="0"/>
          </a:p>
          <a:p>
            <a:pPr algn="l" eaLnBrk="1" hangingPunct="1">
              <a:spcBef>
                <a:spcPct val="0"/>
              </a:spcBef>
              <a:buFontTx/>
              <a:buNone/>
            </a:pPr>
            <a:r>
              <a:rPr lang="it-IT" altLang="it-IT" sz="1800" dirty="0"/>
              <a:t>Nel caso in cui non siano presenti doppi legami l’acido grasso è definito saturo (ad esempio il palmitico e lo stearico). </a:t>
            </a:r>
          </a:p>
          <a:p>
            <a:pPr algn="l" eaLnBrk="1" hangingPunct="1">
              <a:spcBef>
                <a:spcPct val="0"/>
              </a:spcBef>
              <a:buFontTx/>
              <a:buNone/>
            </a:pPr>
            <a:endParaRPr lang="it-IT" altLang="it-IT" sz="1800" dirty="0"/>
          </a:p>
          <a:p>
            <a:pPr algn="l" eaLnBrk="1" hangingPunct="1">
              <a:spcBef>
                <a:spcPct val="0"/>
              </a:spcBef>
              <a:buFontTx/>
              <a:buNone/>
            </a:pPr>
            <a:endParaRPr lang="it-IT" altLang="it-IT" sz="1800" dirty="0"/>
          </a:p>
        </p:txBody>
      </p:sp>
      <p:pic>
        <p:nvPicPr>
          <p:cNvPr id="3" name="Immagine 2" descr="Immagine che contiene schermata, testo, Carattere&#10;&#10;Il contenuto generato dall'IA potrebbe non essere corretto.">
            <a:extLst>
              <a:ext uri="{FF2B5EF4-FFF2-40B4-BE49-F238E27FC236}">
                <a16:creationId xmlns:a16="http://schemas.microsoft.com/office/drawing/2014/main" id="{370CE247-49EE-98C1-2492-9649FBC88E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4099899"/>
            <a:ext cx="4771504" cy="255506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a:extLst>
              <a:ext uri="{FF2B5EF4-FFF2-40B4-BE49-F238E27FC236}">
                <a16:creationId xmlns:a16="http://schemas.microsoft.com/office/drawing/2014/main" id="{65A4A3F8-4036-D02F-460F-BF2170077328}"/>
              </a:ext>
            </a:extLst>
          </p:cNvPr>
          <p:cNvSpPr>
            <a:spLocks noChangeArrowheads="1"/>
          </p:cNvSpPr>
          <p:nvPr/>
        </p:nvSpPr>
        <p:spPr bwMode="auto">
          <a:xfrm>
            <a:off x="179388" y="260350"/>
            <a:ext cx="8785100"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lang="it-IT" altLang="it-IT" dirty="0" b="1" sz="2200">
                <a:solidFill>
                  <a:srgbClr val="161616"/>
                </a:solidFill>
              </a:rPr>
              <a:t>Acidi grassi insaturi</a:t>
            </a:r>
          </a:p>
          <a:p>
            <a:pPr eaLnBrk="1" hangingPunct="1">
              <a:spcBef>
                <a:spcPct val="50000"/>
              </a:spcBef>
              <a:buNone/>
            </a:pPr>
            <a:r>
              <a:rPr lang="it-IT" altLang="it-IT" sz="1800" dirty="0"/>
              <a:t>Se è presente un doppio legame è definito monoinsaturo (ad esempio l’acido oleico); se sono presenti due o più doppi legami legami è detto polinsaturo (acido linoleico, acido linolenico). </a:t>
            </a:r>
          </a:p>
          <a:p>
            <a:pPr eaLnBrk="1" hangingPunct="1">
              <a:spcBef>
                <a:spcPct val="50000"/>
              </a:spcBef>
              <a:buFontTx/>
              <a:buNone/>
            </a:pPr>
            <a:r>
              <a:rPr lang="it-IT" altLang="it-IT" sz="1800" dirty="0"/>
              <a:t>Gli acidi grassi polinsaturi sono presenti in quantità, ottimali per il nostro organismo:</a:t>
            </a:r>
          </a:p>
          <a:p>
            <a:pPr eaLnBrk="1" hangingPunct="1">
              <a:spcBef>
                <a:spcPct val="50000"/>
              </a:spcBef>
            </a:pPr>
            <a:r>
              <a:rPr lang="it-IT" altLang="it-IT" sz="1800" dirty="0"/>
              <a:t> infatti pur essendo acidi essenziali (non sintetizzabili dall'uomo, ma indispensabili per alcuni suoi metabolismi) </a:t>
            </a:r>
          </a:p>
          <a:p>
            <a:pPr eaLnBrk="1" hangingPunct="1">
              <a:spcBef>
                <a:spcPct val="50000"/>
              </a:spcBef>
              <a:buNone/>
            </a:pPr>
            <a:endParaRPr lang="it-IT" altLang="it-IT" sz="1800" dirty="0"/>
          </a:p>
          <a:p>
            <a:pPr eaLnBrk="1" hangingPunct="1">
              <a:spcBef>
                <a:spcPct val="50000"/>
              </a:spcBef>
            </a:pPr>
            <a:r>
              <a:rPr lang="it-IT" altLang="it-IT" sz="1800" dirty="0"/>
              <a:t>sono facilmente </a:t>
            </a:r>
            <a:r>
              <a:rPr lang="it-IT" altLang="it-IT" sz="1800" dirty="0" err="1"/>
              <a:t>autossidabili</a:t>
            </a:r>
            <a:r>
              <a:rPr lang="it-IT" altLang="it-IT" sz="1800" dirty="0"/>
              <a:t> con produzione di </a:t>
            </a:r>
            <a:r>
              <a:rPr lang="it-IT" altLang="it-IT" sz="1800" b="1" u="sng" dirty="0"/>
              <a:t>perossidi</a:t>
            </a:r>
            <a:r>
              <a:rPr lang="it-IT" altLang="it-IT" sz="1800" dirty="0"/>
              <a:t> e </a:t>
            </a:r>
            <a:r>
              <a:rPr lang="it-IT" altLang="it-IT" sz="1800" b="1" u="sng" dirty="0"/>
              <a:t>relativi prodotti di decomposizione</a:t>
            </a:r>
            <a:r>
              <a:rPr lang="it-IT" altLang="it-IT" sz="1800" dirty="0"/>
              <a:t>, sostanze nocive all'organismo umano, tanto che un loro accumulo nei tessuti è stato correlato tra le cause di insorgenza di neoplasie.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a:extLst>
              <a:ext uri="{FF2B5EF4-FFF2-40B4-BE49-F238E27FC236}">
                <a16:creationId xmlns:a16="http://schemas.microsoft.com/office/drawing/2014/main" id="{96678DCF-161A-B38C-B742-DA9A3F9237DD}"/>
              </a:ext>
            </a:extLst>
          </p:cNvPr>
          <p:cNvSpPr>
            <a:spLocks noChangeArrowheads="1"/>
          </p:cNvSpPr>
          <p:nvPr/>
        </p:nvSpPr>
        <p:spPr bwMode="auto">
          <a:xfrm>
            <a:off x="684213" y="476250"/>
            <a:ext cx="8135937" cy="549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it-IT" sz="1800" b="1" dirty="0"/>
              <a:t>Negli oli, gli acidi grassi sono generalmente legati con il glicerolo a formare i trigliceridi</a:t>
            </a:r>
            <a:r>
              <a:rPr lang="it-IT" altLang="it-IT" sz="1800" dirty="0"/>
              <a:t>. </a:t>
            </a:r>
          </a:p>
          <a:p>
            <a:pPr eaLnBrk="1" hangingPunct="1">
              <a:spcBef>
                <a:spcPct val="0"/>
              </a:spcBef>
              <a:buFontTx/>
              <a:buNone/>
            </a:pPr>
            <a:endParaRPr lang="it-IT" altLang="it-IT" sz="1800" dirty="0"/>
          </a:p>
          <a:p>
            <a:pPr eaLnBrk="1" hangingPunct="1">
              <a:spcBef>
                <a:spcPct val="0"/>
              </a:spcBef>
              <a:buFontTx/>
              <a:buNone/>
            </a:pPr>
            <a:r>
              <a:rPr lang="it-IT" altLang="it-IT" sz="1800" dirty="0"/>
              <a:t>Gli acidi grassi liberi sono i responsabili dell’acidità dell’olio. </a:t>
            </a:r>
          </a:p>
          <a:p>
            <a:pPr eaLnBrk="1" hangingPunct="1">
              <a:spcBef>
                <a:spcPct val="0"/>
              </a:spcBef>
              <a:buFontTx/>
              <a:buNone/>
            </a:pPr>
            <a:endParaRPr lang="it-IT" altLang="it-IT" sz="1800" dirty="0"/>
          </a:p>
          <a:p>
            <a:pPr eaLnBrk="1" hangingPunct="1">
              <a:spcBef>
                <a:spcPct val="0"/>
              </a:spcBef>
            </a:pPr>
            <a:r>
              <a:rPr lang="it-IT" altLang="it-IT" sz="1800" dirty="0"/>
              <a:t> Nel caso in cui due doppi legami siano separati da un legame singolo (-C=C-C=C-) si parla di doppi legami coniugati (</a:t>
            </a:r>
            <a:r>
              <a:rPr lang="it-IT" altLang="it-IT" sz="1800" b="1" u="sng" dirty="0"/>
              <a:t>dieni coniugati</a:t>
            </a:r>
            <a:r>
              <a:rPr lang="it-IT" altLang="it-IT" sz="1800" dirty="0"/>
              <a:t>). </a:t>
            </a:r>
          </a:p>
          <a:p>
            <a:pPr eaLnBrk="1" hangingPunct="1">
              <a:spcBef>
                <a:spcPct val="0"/>
              </a:spcBef>
              <a:buFontTx/>
              <a:buNone/>
            </a:pPr>
            <a:endParaRPr lang="it-IT" altLang="it-IT" sz="1800" dirty="0"/>
          </a:p>
          <a:p>
            <a:pPr eaLnBrk="1" hangingPunct="1">
              <a:spcBef>
                <a:spcPct val="0"/>
              </a:spcBef>
              <a:buFontTx/>
              <a:buNone/>
            </a:pPr>
            <a:endParaRPr lang="it-IT" altLang="it-IT" sz="1800" dirty="0"/>
          </a:p>
          <a:p>
            <a:pPr eaLnBrk="1" hangingPunct="1">
              <a:spcBef>
                <a:spcPct val="0"/>
              </a:spcBef>
            </a:pPr>
            <a:r>
              <a:rPr lang="it-IT" altLang="it-IT" sz="1800" dirty="0"/>
              <a:t> Nel caso in cui siano presenti 3 doppi legami, alternati a legami singoli, si parla di </a:t>
            </a:r>
            <a:r>
              <a:rPr lang="it-IT" altLang="it-IT" sz="1800" b="1" u="sng" dirty="0" err="1"/>
              <a:t>trieni</a:t>
            </a:r>
            <a:r>
              <a:rPr lang="it-IT" altLang="it-IT" sz="1800" b="1" u="sng" dirty="0"/>
              <a:t> coniugati</a:t>
            </a:r>
            <a:r>
              <a:rPr lang="it-IT" altLang="it-IT" sz="1800" dirty="0"/>
              <a:t> (-C=C-C=C-C=C-). Gli acidi grassi si trovano indicati con questa simbologia:</a:t>
            </a:r>
          </a:p>
          <a:p>
            <a:pPr eaLnBrk="1" hangingPunct="1">
              <a:spcBef>
                <a:spcPct val="0"/>
              </a:spcBef>
            </a:pPr>
            <a:endParaRPr lang="it-IT" altLang="it-IT" sz="1800" dirty="0"/>
          </a:p>
          <a:p>
            <a:pPr eaLnBrk="1" hangingPunct="1">
              <a:spcBef>
                <a:spcPct val="0"/>
              </a:spcBef>
              <a:buFontTx/>
              <a:buNone/>
            </a:pPr>
            <a:r>
              <a:rPr lang="it-IT" altLang="it-IT" sz="2000" b="1" dirty="0"/>
              <a:t>  				</a:t>
            </a:r>
            <a:r>
              <a:rPr lang="it-IT" altLang="it-IT" sz="2400" b="1" dirty="0" err="1"/>
              <a:t>Cx:y</a:t>
            </a:r>
            <a:r>
              <a:rPr lang="it-IT" altLang="it-IT" sz="2400" dirty="0"/>
              <a:t> </a:t>
            </a:r>
          </a:p>
          <a:p>
            <a:pPr eaLnBrk="1" hangingPunct="1">
              <a:spcBef>
                <a:spcPct val="0"/>
              </a:spcBef>
              <a:buFontTx/>
              <a:buNone/>
            </a:pPr>
            <a:endParaRPr lang="it-IT" altLang="it-IT" sz="2400" dirty="0"/>
          </a:p>
          <a:p>
            <a:pPr eaLnBrk="1" hangingPunct="1">
              <a:spcBef>
                <a:spcPct val="0"/>
              </a:spcBef>
              <a:buFontTx/>
              <a:buNone/>
            </a:pPr>
            <a:endParaRPr lang="it-IT" altLang="it-IT" sz="1800" dirty="0"/>
          </a:p>
          <a:p>
            <a:pPr eaLnBrk="1" hangingPunct="1">
              <a:spcBef>
                <a:spcPct val="0"/>
              </a:spcBef>
              <a:buFontTx/>
              <a:buNone/>
            </a:pPr>
            <a:r>
              <a:rPr lang="it-IT" altLang="it-IT" sz="1800" dirty="0"/>
              <a:t>dove x è il numero di atomi di carbonio e y il numero di doppi legami </a:t>
            </a:r>
          </a:p>
          <a:p>
            <a:pPr eaLnBrk="1" hangingPunct="1">
              <a:spcBef>
                <a:spcPct val="0"/>
              </a:spcBef>
              <a:buFontTx/>
              <a:buNone/>
            </a:pPr>
            <a:endParaRPr lang="it-IT" altLang="it-IT" sz="1800" dirty="0"/>
          </a:p>
          <a:p>
            <a:pPr eaLnBrk="1" hangingPunct="1">
              <a:spcBef>
                <a:spcPct val="0"/>
              </a:spcBef>
              <a:buFontTx/>
              <a:buNone/>
            </a:pPr>
            <a:r>
              <a:rPr lang="it-IT" altLang="it-IT" sz="1800" dirty="0"/>
              <a:t>(ad esempio C18:3 acido grasso a 18 atomi di carbonio con 3 doppi legami).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a:extLst>
              <a:ext uri="{FF2B5EF4-FFF2-40B4-BE49-F238E27FC236}">
                <a16:creationId xmlns:a16="http://schemas.microsoft.com/office/drawing/2014/main" id="{C5B4E845-F070-E554-C431-5387757A24F1}"/>
              </a:ext>
            </a:extLst>
          </p:cNvPr>
          <p:cNvSpPr>
            <a:spLocks noChangeArrowheads="1"/>
          </p:cNvSpPr>
          <p:nvPr/>
        </p:nvSpPr>
        <p:spPr bwMode="auto">
          <a:xfrm>
            <a:off x="0" y="0"/>
            <a:ext cx="9144000" cy="533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nvGrpSpPr>
          <p:cNvPr id="9219" name="Group 9">
            <a:extLst>
              <a:ext uri="{FF2B5EF4-FFF2-40B4-BE49-F238E27FC236}">
                <a16:creationId xmlns:a16="http://schemas.microsoft.com/office/drawing/2014/main" id="{3602AF07-742D-F078-A0B9-BC2D0A1DA3FD}"/>
              </a:ext>
            </a:extLst>
          </p:cNvPr>
          <p:cNvGrpSpPr>
            <a:grpSpLocks/>
          </p:cNvGrpSpPr>
          <p:nvPr/>
        </p:nvGrpSpPr>
        <p:grpSpPr bwMode="auto">
          <a:xfrm>
            <a:off x="0" y="0"/>
            <a:ext cx="9144000" cy="5734050"/>
            <a:chOff x="0" y="0"/>
            <a:chExt cx="5760" cy="3725"/>
          </a:xfrm>
        </p:grpSpPr>
        <p:grpSp>
          <p:nvGrpSpPr>
            <p:cNvPr id="9220" name="Group 7">
              <a:extLst>
                <a:ext uri="{FF2B5EF4-FFF2-40B4-BE49-F238E27FC236}">
                  <a16:creationId xmlns:a16="http://schemas.microsoft.com/office/drawing/2014/main" id="{E4162980-1052-F605-370F-FA56F3E1050C}"/>
                </a:ext>
              </a:extLst>
            </p:cNvPr>
            <p:cNvGrpSpPr>
              <a:grpSpLocks/>
            </p:cNvGrpSpPr>
            <p:nvPr/>
          </p:nvGrpSpPr>
          <p:grpSpPr bwMode="auto">
            <a:xfrm>
              <a:off x="0" y="0"/>
              <a:ext cx="5760" cy="3725"/>
              <a:chOff x="0" y="0"/>
              <a:chExt cx="5760" cy="3725"/>
            </a:xfrm>
          </p:grpSpPr>
          <p:pic>
            <p:nvPicPr>
              <p:cNvPr id="9222" name="Picture 4" descr="english002">
                <a:extLst>
                  <a:ext uri="{FF2B5EF4-FFF2-40B4-BE49-F238E27FC236}">
                    <a16:creationId xmlns:a16="http://schemas.microsoft.com/office/drawing/2014/main" id="{DA6620F3-A3F2-8CA4-CC7B-3F651AE41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
                <a:ext cx="5760" cy="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
            <p:nvSpPr>
              <p:cNvPr id="9223" name="Rectangle 6">
                <a:extLst>
                  <a:ext uri="{FF2B5EF4-FFF2-40B4-BE49-F238E27FC236}">
                    <a16:creationId xmlns:a16="http://schemas.microsoft.com/office/drawing/2014/main" id="{02DD9025-FA0A-CB7E-B3FE-8C2CAC00DE3E}"/>
                  </a:ext>
                </a:extLst>
              </p:cNvPr>
              <p:cNvSpPr>
                <a:spLocks noChangeArrowheads="1"/>
              </p:cNvSpPr>
              <p:nvPr/>
            </p:nvSpPr>
            <p:spPr bwMode="auto">
              <a:xfrm>
                <a:off x="0" y="0"/>
                <a:ext cx="5760" cy="38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9221" name="Rectangle 8">
              <a:extLst>
                <a:ext uri="{FF2B5EF4-FFF2-40B4-BE49-F238E27FC236}">
                  <a16:creationId xmlns:a16="http://schemas.microsoft.com/office/drawing/2014/main" id="{CE3AADE1-4F03-F80E-36C5-AD174AC5CBDC}"/>
                </a:ext>
              </a:extLst>
            </p:cNvPr>
            <p:cNvSpPr>
              <a:spLocks noChangeArrowheads="1"/>
            </p:cNvSpPr>
            <p:nvPr/>
          </p:nvSpPr>
          <p:spPr bwMode="auto">
            <a:xfrm>
              <a:off x="144" y="384"/>
              <a:ext cx="288" cy="43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Senza nome">
            <a:extLst>
              <a:ext uri="{FF2B5EF4-FFF2-40B4-BE49-F238E27FC236}">
                <a16:creationId xmlns:a16="http://schemas.microsoft.com/office/drawing/2014/main" id="{723266EE-206D-0353-2947-2D7F49811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981075"/>
            <a:ext cx="8893175" cy="44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Criteri di purezza (1): acidi grassi e trigliceridi</a:t>
            </a:r>
            <a:endParaRPr lang="it-IT" sz="2200"/>
          </a:p>
        </p:txBody>
      </p:sp>
      <p:graphicFrame>
        <p:nvGraphicFramePr>
          <p:cNvPr id="4" name="Tabella 4"/>
          <p:cNvGraphicFramePr>
            <a:graphicFrameLocks noGrp="1"/>
          </p:cNvGraphicFramePr>
          <p:nvPr/>
        </p:nvGraphicFramePr>
        <p:xfrm>
          <a:off x="457200" y="1188720"/>
          <a:ext cx="4572000" cy="4041648"/>
        </p:xfrm>
        <a:graphic>
          <a:graphicData uri="http://schemas.openxmlformats.org/drawingml/2006/table">
            <a:tbl>
              <a:tblPr firstRow="1" bandRow="1"/>
              <a:tblGrid>
                <a:gridCol w="3108960"/>
                <a:gridCol w="1463040"/>
              </a:tblGrid>
              <a:tr h="384048">
                <a:tc>
                  <a:txBody>
                    <a:bodyPr/>
                    <a:lstStyle/>
                    <a:p>
                      <a:pPr algn="ctr">
                        <a:spcBef>
                          <a:spcPts val="0"/>
                        </a:spcBef>
                        <a:spcAft>
                          <a:spcPts val="0"/>
                        </a:spcAft>
                        <a:buNone/>
                      </a:pPr>
                      <a:r>
                        <a:rPr lang="it-IT" b="1" sz="1250" dirty="0">
                          <a:solidFill>
                            <a:srgbClr val="FFFFFF"/>
                          </a:solidFill>
                          <a:latin typeface="Arial"/>
                          <a:cs typeface="Arial"/>
                        </a:rPr>
                        <a:t>Parametro (EVOO)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Limite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365760">
                <a:tc>
                  <a:txBody>
                    <a:bodyPr/>
                    <a:lstStyle/>
                    <a:p>
                      <a:pPr algn="ctr">
                        <a:spcBef>
                          <a:spcPts val="0"/>
                        </a:spcBef>
                        <a:spcAft>
                          <a:spcPts val="0"/>
                        </a:spcAft>
                        <a:buNone/>
                      </a:pPr>
                      <a:r>
                        <a:rPr lang="it-IT" sz="1250" dirty="0">
                          <a:solidFill>
                            <a:srgbClr val="404040"/>
                          </a:solidFill>
                          <a:latin typeface="Arial"/>
                          <a:cs typeface="Arial"/>
                        </a:rPr>
                        <a:t>Acido miristico (C14:0)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0,03 %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Acido linolenico (C18:3)</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1,00 %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250" dirty="0">
                          <a:solidFill>
                            <a:srgbClr val="404040"/>
                          </a:solidFill>
                          <a:latin typeface="Arial"/>
                          <a:cs typeface="Arial"/>
                        </a:rPr>
                        <a:t>Acido arachico (C20:0)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0,60 %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Acido eicosenoico (C20:1)</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0,50 %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250" dirty="0">
                          <a:solidFill>
                            <a:srgbClr val="404040"/>
                          </a:solidFill>
                          <a:latin typeface="Arial"/>
                          <a:cs typeface="Arial"/>
                        </a:rPr>
                        <a:t>Acido beenico (C22:0)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0,20 %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Acido lignocerico (C24:0)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0,20 %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250" dirty="0">
                          <a:solidFill>
                            <a:srgbClr val="404040"/>
                          </a:solidFill>
                          <a:latin typeface="Arial"/>
                          <a:cs typeface="Arial"/>
                        </a:rPr>
                        <a:t>Isomeri trans C18:1</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0,05 %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Isomeri trans C18:2 + C18:3</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0,05 %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250" dirty="0">
                          <a:solidFill>
                            <a:srgbClr val="404040"/>
                          </a:solidFill>
                          <a:latin typeface="Arial"/>
                          <a:cs typeface="Arial"/>
                        </a:rPr>
                        <a:t>ΔECN42 (trigliceridi)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|0,20|</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Acidi saturi in posizione 2</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1,5 %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bl>
          </a:graphicData>
        </a:graphic>
      </p:graphicFrame>
      <p:sp>
        <p:nvSpPr>
          <p:cNvPr id="5" name="Shape 5"/>
          <p:cNvSpPr txBox="1"/>
          <p:nvPr/>
        </p:nvSpPr>
        <p:spPr>
          <a:xfrm>
            <a:off x="5303520" y="1234440"/>
            <a:ext cx="3383280" cy="4937760"/>
          </a:xfrm>
          <a:prstGeom prst="rect">
            <a:avLst/>
          </a:prstGeom>
          <a:noFill/>
          <a:ln>
            <a:noFill/>
          </a:ln>
        </p:spPr>
        <p:txBody>
          <a:bodyPr wrap="square" lIns="18288" tIns="18288" rIns="18288" bIns="18288" anchor="t" rtlCol="0"/>
          <a:lstStyle/>
          <a:p>
            <a:pPr algn="l">
              <a:spcBef>
                <a:spcPts val="0"/>
              </a:spcBef>
              <a:spcAft>
                <a:spcPts val="1000"/>
              </a:spcAft>
              <a:buNone/>
            </a:pPr>
            <a:r>
              <a:rPr lang="it-IT" b="1" sz="1400" dirty="0">
                <a:solidFill>
                  <a:srgbClr val="161616"/>
                </a:solidFill>
                <a:latin typeface="Arial"/>
                <a:cs typeface="Arial"/>
              </a:rPr>
              <a:t>Perché servono: </a:t>
            </a:r>
            <a:r>
              <a:rPr lang="it-IT" sz="1400" dirty="0">
                <a:solidFill>
                  <a:srgbClr val="404040"/>
                </a:solidFill>
                <a:latin typeface="Arial"/>
                <a:cs typeface="Arial"/>
              </a:rPr>
              <a:t>i limiti su acidi grassi minori ed eicosenoico rivelano oli di semi; gli isomeri trans e il ΔECN42 rivelano oli raffinati o esterificati; gli acidi saturi in posizione 2 rivelano grassi riesterificati.</a:t>
            </a:r>
            <a:endParaRPr lang="it-IT" sz="1400"/>
          </a:p>
          <a:p>
            <a:pPr algn="l">
              <a:spcBef>
                <a:spcPts val="0"/>
              </a:spcBef>
              <a:spcAft>
                <a:spcPts val="0"/>
              </a:spcAft>
              <a:buNone/>
            </a:pPr>
            <a:r>
              <a:rPr lang="it-IT" sz="1400" dirty="0">
                <a:solidFill>
                  <a:srgbClr val="404040"/>
                </a:solidFill>
                <a:latin typeface="Arial"/>
                <a:cs typeface="Arial"/>
              </a:rPr>
              <a:t>Il ΔECN42 confronta i trigliceridi a numero equivalente di carbonio 42 misurati in HPLC con quelli calcolati dalla composizione acidica (COI/T.20/Doc. No 20).</a:t>
            </a:r>
            <a:endParaRPr lang="it-IT" sz="1400"/>
          </a:p>
        </p:txBody>
      </p:sp>
      <p:sp>
        <p:nvSpPr>
          <p:cNvPr id="6" name="Shape 6"/>
          <p:cNvSpPr txBox="1"/>
          <p:nvPr/>
        </p:nvSpPr>
        <p:spPr>
          <a:xfrm>
            <a:off x="457200" y="644652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000" dirty="0">
                <a:solidFill>
                  <a:srgbClr val="6A6A6A"/>
                </a:solidFill>
                <a:latin typeface="Arial"/>
                <a:cs typeface="Arial"/>
              </a:rPr>
              <a:t>Valori per l’olio extra vergine: Reg. delegato (UE) 2022/2104, All. I, tab. B (e successive modifiche). Composizione acidica: COI/T.20/Doc. No 33.</a:t>
            </a:r>
            <a:endParaRPr lang="it-IT"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Isomeri trans degli acidi grassi</a:t>
            </a:r>
            <a:endParaRPr lang="it-IT" sz="2400"/>
          </a:p>
        </p:txBody>
      </p:sp>
      <p:sp>
        <p:nvSpPr>
          <p:cNvPr id="4" name="Shape 4"/>
          <p:cNvSpPr txBox="1"/>
          <p:nvPr/>
        </p:nvSpPr>
        <p:spPr>
          <a:xfrm>
            <a:off x="457200" y="1234440"/>
            <a:ext cx="8229600" cy="1188720"/>
          </a:xfrm>
          <a:prstGeom prst="rect">
            <a:avLst/>
          </a:prstGeom>
          <a:noFill/>
          <a:ln>
            <a:noFill/>
          </a:ln>
        </p:spPr>
        <p:txBody>
          <a:bodyPr wrap="square" lIns="18288" tIns="18288" rIns="18288" bIns="18288" anchor="t" rtlCol="0"/>
          <a:lstStyle/>
          <a:p>
            <a:pPr algn="l">
              <a:spcBef>
                <a:spcPts val="0"/>
              </a:spcBef>
              <a:spcAft>
                <a:spcPts val="0"/>
              </a:spcAft>
              <a:buNone/>
            </a:pPr>
            <a:r>
              <a:rPr lang="it-IT" sz="1700" dirty="0">
                <a:solidFill>
                  <a:srgbClr val="404040"/>
                </a:solidFill>
                <a:latin typeface="Arial"/>
                <a:cs typeface="Arial"/>
              </a:rPr>
              <a:t>La formazione di isomeri cis → trans negli acidi grassi dell’olio di oliva non avviene spontaneamente in condizioni normali, ma richiede fattori specifici che alterano la struttura chimica dei doppi legami. I casi principali:</a:t>
            </a:r>
            <a:endParaRPr lang="it-IT" sz="1700"/>
          </a:p>
        </p:txBody>
      </p:sp>
      <p:sp>
        <p:nvSpPr>
          <p:cNvPr id="5" name="Shape 5"/>
          <p:cNvSpPr/>
          <p:nvPr/>
        </p:nvSpPr>
        <p:spPr>
          <a:xfrm>
            <a:off x="457200" y="2514600"/>
            <a:ext cx="3977640" cy="256032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800" dirty="0">
                <a:solidFill>
                  <a:srgbClr val="B8860B"/>
                </a:solidFill>
                <a:latin typeface="Arial"/>
                <a:cs typeface="Arial"/>
              </a:rPr>
              <a:t>Trattamenti termici intensi</a:t>
            </a:r>
            <a:endParaRPr lang="it-IT" sz="1800"/>
          </a:p>
          <a:p>
            <a:pPr algn="l" marL="256032" indent="-228600">
              <a:spcBef>
                <a:spcPts val="0"/>
              </a:spcBef>
              <a:spcAft>
                <a:spcPts val="400"/>
              </a:spcAft>
              <a:buClr>
                <a:srgbClr val="B8860B"/>
              </a:buClr>
              <a:buFont typeface="Arial"/>
              <a:buChar char="•"/>
            </a:pPr>
            <a:r>
              <a:rPr lang="it-IT" sz="1550" dirty="0">
                <a:solidFill>
                  <a:srgbClr val="404040"/>
                </a:solidFill>
                <a:latin typeface="Arial"/>
                <a:cs typeface="Arial"/>
              </a:rPr>
              <a:t>raffinazione: nella deodorazione in corrente di vapore ad alta temperatura (180–270 °C) i doppi legami cis possono isomerizzare in trans</a:t>
            </a:r>
            <a:endParaRPr lang="it-IT" sz="1550"/>
          </a:p>
        </p:txBody>
      </p:sp>
      <p:sp>
        <p:nvSpPr>
          <p:cNvPr id="6" name="Shape 6"/>
          <p:cNvSpPr/>
          <p:nvPr/>
        </p:nvSpPr>
        <p:spPr>
          <a:xfrm>
            <a:off x="4709160" y="2514600"/>
            <a:ext cx="3977640" cy="256032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Gramolatura a caldo o eccessiva</a:t>
            </a:r>
            <a:endParaRPr lang="it-IT" sz="1800"/>
          </a:p>
          <a:p>
            <a:pPr algn="l" marL="256032" indent="-228600">
              <a:spcBef>
                <a:spcPts val="0"/>
              </a:spcBef>
              <a:spcAft>
                <a:spcPts val="400"/>
              </a:spcAft>
              <a:buClr>
                <a:srgbClr val="B8860B"/>
              </a:buClr>
              <a:buFont typeface="Arial"/>
              <a:buChar char="•"/>
            </a:pPr>
            <a:r>
              <a:rPr lang="it-IT" sz="1550" dirty="0">
                <a:solidFill>
                  <a:srgbClr val="404040"/>
                </a:solidFill>
                <a:latin typeface="Arial"/>
                <a:cs typeface="Arial"/>
              </a:rPr>
              <a:t>se la pasta supera i ~27 °C, ossidazione e isomerizzazione aumentano leggermente, in misura molto minore rispetto alla raffinazione</a:t>
            </a:r>
            <a:endParaRPr lang="it-IT" sz="1550"/>
          </a:p>
        </p:txBody>
      </p:sp>
      <p:sp>
        <p:nvSpPr>
          <p:cNvPr id="7" name="Shape 7"/>
          <p:cNvSpPr/>
          <p:nvPr/>
        </p:nvSpPr>
        <p:spPr>
          <a:xfrm>
            <a:off x="457200" y="5303520"/>
            <a:ext cx="8229600" cy="77724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800" dirty="0">
                <a:solidFill>
                  <a:srgbClr val="161616"/>
                </a:solidFill>
                <a:latin typeface="Arial"/>
                <a:cs typeface="Arial"/>
              </a:rPr>
              <a:t>Limiti EVOO: trans C18:1 ≤ 0,05 %     trans C18:2 + C18:3 ≤ 0,05 %</a:t>
            </a:r>
            <a:endParaRPr lang="it-IT" sz="1800"/>
          </a:p>
        </p:txBody>
      </p:sp>
      <p:sp>
        <p:nvSpPr>
          <p:cNvPr id="8" name="Shape 8"/>
          <p:cNvSpPr txBox="1"/>
          <p:nvPr/>
        </p:nvSpPr>
        <p:spPr>
          <a:xfrm>
            <a:off x="457200" y="6126480"/>
            <a:ext cx="8229600" cy="365760"/>
          </a:xfrm>
          <a:prstGeom prst="rect">
            <a:avLst/>
          </a:prstGeom>
          <a:noFill/>
          <a:ln>
            <a:noFill/>
          </a:ln>
        </p:spPr>
        <p:txBody>
          <a:bodyPr wrap="square" lIns="18288" tIns="18288" rIns="18288" bIns="18288" anchor="t" rtlCol="0"/>
          <a:lstStyle/>
          <a:p>
            <a:pPr algn="l">
              <a:spcBef>
                <a:spcPts val="0"/>
              </a:spcBef>
              <a:spcAft>
                <a:spcPts val="0"/>
              </a:spcAft>
              <a:buNone/>
            </a:pPr>
            <a:r>
              <a:rPr lang="it-IT" i="1" sz="1350" dirty="0">
                <a:solidFill>
                  <a:srgbClr val="404040"/>
                </a:solidFill>
                <a:latin typeface="Arial"/>
                <a:cs typeface="Arial"/>
              </a:rPr>
              <a:t>La separazione degli isomeri trans richiede colonne GC molto polari (cianopropilsilossano, 50–100 m).</a:t>
            </a:r>
            <a:endParaRPr lang="it-IT" sz="135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a:extLst>
              <a:ext uri="{FF2B5EF4-FFF2-40B4-BE49-F238E27FC236}">
                <a16:creationId xmlns:a16="http://schemas.microsoft.com/office/drawing/2014/main" id="{37C40BB8-7AEF-5168-94FF-2544D755B375}"/>
              </a:ext>
            </a:extLst>
          </p:cNvPr>
          <p:cNvSpPr>
            <a:spLocks noChangeArrowheads="1"/>
          </p:cNvSpPr>
          <p:nvPr/>
        </p:nvSpPr>
        <p:spPr bwMode="auto">
          <a:xfrm>
            <a:off x="35496" y="32023"/>
            <a:ext cx="8815387"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lIns="228528"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en-GB" altLang="it-IT" dirty="0" err="1" b="1" sz="2200">
                <a:solidFill>
                  <a:srgbClr val="161616"/>
                </a:solidFill>
              </a:rPr>
              <a:t>Gliceridi</a:t>
            </a:r>
            <a:endParaRPr lang="en-GB" altLang="it-IT" sz="2000" b="1" u="sng" dirty="0"/>
          </a:p>
          <a:p>
            <a:pPr algn="l" eaLnBrk="1" hangingPunct="1">
              <a:spcBef>
                <a:spcPct val="0"/>
              </a:spcBef>
              <a:buFontTx/>
              <a:buNone/>
            </a:pPr>
            <a:endParaRPr lang="en-GB" altLang="it-IT" sz="2000" b="1" dirty="0"/>
          </a:p>
          <a:p>
            <a:pPr algn="l" eaLnBrk="1" hangingPunct="1">
              <a:spcBef>
                <a:spcPct val="0"/>
              </a:spcBef>
              <a:buFontTx/>
              <a:buNone/>
            </a:pPr>
            <a:r>
              <a:rPr lang="it-IT" altLang="it-IT" sz="1800" dirty="0"/>
              <a:t>I gliceridi sono formati dalla combinazione di una molecola di glicerolo con una o più molecole di acidi grassi. </a:t>
            </a:r>
          </a:p>
          <a:p>
            <a:pPr algn="l" eaLnBrk="1" hangingPunct="1">
              <a:spcBef>
                <a:spcPct val="0"/>
              </a:spcBef>
              <a:buFontTx/>
              <a:buNone/>
            </a:pPr>
            <a:endParaRPr lang="it-IT" altLang="it-IT" sz="1800" dirty="0"/>
          </a:p>
          <a:p>
            <a:pPr algn="l" eaLnBrk="1" hangingPunct="1">
              <a:spcBef>
                <a:spcPct val="0"/>
              </a:spcBef>
              <a:buFontTx/>
              <a:buNone/>
            </a:pPr>
            <a:r>
              <a:rPr lang="it-IT" altLang="it-IT" sz="1800" dirty="0"/>
              <a:t>Nel caso in cui sia presente un acido grasso si parla di </a:t>
            </a:r>
            <a:r>
              <a:rPr lang="it-IT" altLang="it-IT" sz="1800" dirty="0" err="1"/>
              <a:t>monogliceridi</a:t>
            </a:r>
            <a:r>
              <a:rPr lang="it-IT" altLang="it-IT" sz="1800" dirty="0"/>
              <a:t>, due,   </a:t>
            </a:r>
            <a:r>
              <a:rPr lang="it-IT" altLang="it-IT" sz="1800" dirty="0" err="1"/>
              <a:t>digliceridi</a:t>
            </a:r>
            <a:r>
              <a:rPr lang="it-IT" altLang="it-IT" sz="1800" dirty="0"/>
              <a:t> o tre, trigliceridi. </a:t>
            </a:r>
            <a:endParaRPr lang="en-GB" altLang="it-IT" sz="1800" dirty="0"/>
          </a:p>
        </p:txBody>
      </p:sp>
      <p:grpSp>
        <p:nvGrpSpPr>
          <p:cNvPr id="13315" name="Group 11">
            <a:extLst>
              <a:ext uri="{FF2B5EF4-FFF2-40B4-BE49-F238E27FC236}">
                <a16:creationId xmlns:a16="http://schemas.microsoft.com/office/drawing/2014/main" id="{554A5EFA-EB98-36F6-6CB9-5571D7F8CCB8}"/>
              </a:ext>
            </a:extLst>
          </p:cNvPr>
          <p:cNvGrpSpPr>
            <a:grpSpLocks/>
          </p:cNvGrpSpPr>
          <p:nvPr/>
        </p:nvGrpSpPr>
        <p:grpSpPr bwMode="auto">
          <a:xfrm>
            <a:off x="590326" y="2348880"/>
            <a:ext cx="7705725" cy="4175125"/>
            <a:chOff x="288" y="1200"/>
            <a:chExt cx="5136" cy="3072"/>
          </a:xfrm>
        </p:grpSpPr>
        <p:grpSp>
          <p:nvGrpSpPr>
            <p:cNvPr id="13316" name="Group 9">
              <a:extLst>
                <a:ext uri="{FF2B5EF4-FFF2-40B4-BE49-F238E27FC236}">
                  <a16:creationId xmlns:a16="http://schemas.microsoft.com/office/drawing/2014/main" id="{DEC26EA2-CCD1-7C72-B105-07307FC3999C}"/>
                </a:ext>
              </a:extLst>
            </p:cNvPr>
            <p:cNvGrpSpPr>
              <a:grpSpLocks/>
            </p:cNvGrpSpPr>
            <p:nvPr/>
          </p:nvGrpSpPr>
          <p:grpSpPr bwMode="auto">
            <a:xfrm>
              <a:off x="385" y="1253"/>
              <a:ext cx="4899" cy="3019"/>
              <a:chOff x="385" y="1253"/>
              <a:chExt cx="4899" cy="3019"/>
            </a:xfrm>
          </p:grpSpPr>
          <p:pic>
            <p:nvPicPr>
              <p:cNvPr id="13318" name="Picture 4" descr="english004">
                <a:extLst>
                  <a:ext uri="{FF2B5EF4-FFF2-40B4-BE49-F238E27FC236}">
                    <a16:creationId xmlns:a16="http://schemas.microsoft.com/office/drawing/2014/main" id="{C2E9C630-ADC0-4069-3ECB-563FEF48A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 y="1253"/>
                <a:ext cx="4899" cy="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
            <p:nvSpPr>
              <p:cNvPr id="13319" name="Rectangle 8">
                <a:extLst>
                  <a:ext uri="{FF2B5EF4-FFF2-40B4-BE49-F238E27FC236}">
                    <a16:creationId xmlns:a16="http://schemas.microsoft.com/office/drawing/2014/main" id="{2CEB7EC7-F64C-4430-155F-9DD563216D71}"/>
                  </a:ext>
                </a:extLst>
              </p:cNvPr>
              <p:cNvSpPr>
                <a:spLocks noChangeArrowheads="1"/>
              </p:cNvSpPr>
              <p:nvPr/>
            </p:nvSpPr>
            <p:spPr bwMode="auto">
              <a:xfrm>
                <a:off x="480" y="1440"/>
                <a:ext cx="288" cy="43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13317" name="Rectangle 10">
              <a:extLst>
                <a:ext uri="{FF2B5EF4-FFF2-40B4-BE49-F238E27FC236}">
                  <a16:creationId xmlns:a16="http://schemas.microsoft.com/office/drawing/2014/main" id="{AA85007D-9436-931C-D45D-F925F7432E73}"/>
                </a:ext>
              </a:extLst>
            </p:cNvPr>
            <p:cNvSpPr>
              <a:spLocks noChangeArrowheads="1"/>
            </p:cNvSpPr>
            <p:nvPr/>
          </p:nvSpPr>
          <p:spPr bwMode="auto">
            <a:xfrm>
              <a:off x="288" y="1200"/>
              <a:ext cx="5136" cy="384"/>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Gliceridi: digliceridi come indice di freschezza</a:t>
            </a:r>
            <a:endParaRPr lang="it-IT" sz="2200"/>
          </a:p>
        </p:txBody>
      </p:sp>
      <p:sp>
        <p:nvSpPr>
          <p:cNvPr id="4" name="Shape 4"/>
          <p:cNvSpPr txBox="1"/>
          <p:nvPr/>
        </p:nvSpPr>
        <p:spPr>
          <a:xfrm>
            <a:off x="457200" y="1188720"/>
            <a:ext cx="8229600" cy="3566160"/>
          </a:xfrm>
          <a:prstGeom prst="rect">
            <a:avLst/>
          </a:prstGeom>
          <a:noFill/>
          <a:ln>
            <a:noFill/>
          </a:ln>
        </p:spPr>
        <p:txBody>
          <a:bodyPr wrap="square" lIns="18288" tIns="18288" rIns="18288" bIns="18288" anchor="t" rtlCol="0"/>
          <a:lstStyle/>
          <a:p>
            <a:pPr algn="l">
              <a:spcBef>
                <a:spcPts val="0"/>
              </a:spcBef>
              <a:spcAft>
                <a:spcPts val="600"/>
              </a:spcAft>
              <a:buNone/>
            </a:pPr>
            <a:r>
              <a:rPr lang="it-IT" sz="1550" dirty="0">
                <a:solidFill>
                  <a:srgbClr val="404040"/>
                </a:solidFill>
                <a:latin typeface="Arial"/>
                <a:cs typeface="Arial"/>
              </a:rPr>
              <a:t>Nei grassi naturali gli acidi grassi si trovano sotto forma di trigliceridi. Gli atomi di C del glicerolo sono numerati 1, 2 e 3; C2 è l’atomo centrale.</a:t>
            </a:r>
            <a:endParaRPr lang="it-IT" sz="1550"/>
          </a:p>
          <a:p>
            <a:pPr algn="l">
              <a:spcBef>
                <a:spcPts val="0"/>
              </a:spcBef>
              <a:spcAft>
                <a:spcPts val="600"/>
              </a:spcAft>
              <a:buNone/>
            </a:pPr>
            <a:r>
              <a:rPr lang="it-IT" sz="1550" dirty="0">
                <a:solidFill>
                  <a:srgbClr val="404040"/>
                </a:solidFill>
                <a:latin typeface="Arial"/>
                <a:cs typeface="Arial"/>
              </a:rPr>
              <a:t>Negli oli di buona qualità e di recente produzione sono presenti solo tracce di </a:t>
            </a:r>
            <a:r>
              <a:rPr lang="it-IT" b="1" sz="1550" dirty="0">
                <a:solidFill>
                  <a:srgbClr val="161616"/>
                </a:solidFill>
                <a:latin typeface="Arial"/>
                <a:cs typeface="Arial"/>
              </a:rPr>
              <a:t>1,2-digliceridi</a:t>
            </a:r>
            <a:r>
              <a:rPr lang="it-IT" sz="1550" dirty="0">
                <a:solidFill>
                  <a:srgbClr val="404040"/>
                </a:solidFill>
                <a:latin typeface="Arial"/>
                <a:cs typeface="Arial"/>
              </a:rPr>
              <a:t>, intermedi della biosintesi dei trigliceridi e in parte prodotti di lipolisi.</a:t>
            </a:r>
            <a:endParaRPr lang="it-IT" sz="1550"/>
          </a:p>
          <a:p>
            <a:pPr algn="l">
              <a:spcBef>
                <a:spcPts val="0"/>
              </a:spcBef>
              <a:spcAft>
                <a:spcPts val="600"/>
              </a:spcAft>
              <a:buNone/>
            </a:pPr>
            <a:r>
              <a:rPr lang="it-IT" sz="1550" dirty="0">
                <a:solidFill>
                  <a:srgbClr val="404040"/>
                </a:solidFill>
                <a:latin typeface="Arial"/>
                <a:cs typeface="Arial"/>
              </a:rPr>
              <a:t>Durante l’invecchiamento gli 1,2-digliceridi isomerizzano ad </a:t>
            </a:r>
            <a:r>
              <a:rPr lang="it-IT" b="1" sz="1550" dirty="0">
                <a:solidFill>
                  <a:srgbClr val="161616"/>
                </a:solidFill>
                <a:latin typeface="Arial"/>
                <a:cs typeface="Arial"/>
              </a:rPr>
              <a:t>1,3-digliceridi</a:t>
            </a:r>
            <a:r>
              <a:rPr lang="it-IT" sz="1550" dirty="0">
                <a:solidFill>
                  <a:srgbClr val="404040"/>
                </a:solidFill>
                <a:latin typeface="Arial"/>
                <a:cs typeface="Arial"/>
              </a:rPr>
              <a:t> (migrazione dell’acile): l’aumento degli 1,3-DAG indica conservazione prolungata o cattiva.</a:t>
            </a:r>
            <a:endParaRPr lang="it-IT" sz="1550"/>
          </a:p>
          <a:p>
            <a:pPr algn="l">
              <a:spcBef>
                <a:spcPts val="0"/>
              </a:spcBef>
              <a:spcAft>
                <a:spcPts val="0"/>
              </a:spcAft>
              <a:buNone/>
            </a:pPr>
            <a:r>
              <a:rPr lang="it-IT" sz="1550" dirty="0">
                <a:solidFill>
                  <a:srgbClr val="404040"/>
                </a:solidFill>
                <a:latin typeface="Arial"/>
                <a:cs typeface="Arial"/>
              </a:rPr>
              <a:t>Negli oli di buona qualità il rapporto 1,2/1,3 è &gt; 1; oli con bassa acidità ma rapporto </a:t>
            </a:r>
            <a:r>
              <a:rPr lang="it-IT" b="1" sz="1550" dirty="0">
                <a:solidFill>
                  <a:srgbClr val="7A1F2B"/>
                </a:solidFill>
                <a:latin typeface="Arial"/>
                <a:cs typeface="Arial"/>
              </a:rPr>
              <a:t>1,2/1,3 &lt; 1</a:t>
            </a:r>
            <a:r>
              <a:rPr lang="it-IT" sz="1550" dirty="0">
                <a:solidFill>
                  <a:srgbClr val="404040"/>
                </a:solidFill>
                <a:latin typeface="Arial"/>
                <a:cs typeface="Arial"/>
              </a:rPr>
              <a:t> possono derivare da una deacidificazione fraudolenta.</a:t>
            </a:r>
            <a:endParaRPr lang="it-IT" sz="1550"/>
          </a:p>
        </p:txBody>
      </p:sp>
      <p:sp>
        <p:nvSpPr>
          <p:cNvPr id="5" name="Shape 5"/>
          <p:cNvSpPr/>
          <p:nvPr/>
        </p:nvSpPr>
        <p:spPr>
          <a:xfrm>
            <a:off x="457200" y="4846320"/>
            <a:ext cx="8229600" cy="137160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700" dirty="0">
                <a:solidFill>
                  <a:srgbClr val="B8860B"/>
                </a:solidFill>
                <a:latin typeface="Arial"/>
                <a:cs typeface="Arial"/>
              </a:rPr>
              <a:t>Metodo</a:t>
            </a:r>
            <a:endParaRPr lang="it-IT" sz="17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GC capillare dei trigliceridi e dei digliceridi, dopo silanizzazione (COI/T.20/Doc. No 32, 2024); acidi saturi in posizione 2 per idrolisi con lipasi pancreatica (COI/T.20/Doc. No 23)</a:t>
            </a:r>
            <a:endParaRPr lang="it-IT" sz="15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B19EBCE-13BD-6583-A4E5-E4BAEA08E2CF}"/>
              </a:ext>
            </a:extLst>
          </p:cNvPr>
          <p:cNvSpPr txBox="1"/>
          <p:nvPr/>
        </p:nvSpPr>
        <p:spPr>
          <a:xfrm>
            <a:off x="320040" y="76562"/>
            <a:ext cx="7272808" cy="400110"/>
          </a:xfrm>
          <a:prstGeom prst="rect">
            <a:avLst/>
          </a:prstGeom>
          <a:noFill/>
        </p:spPr>
        <p:txBody>
          <a:bodyPr wrap="square" rtlCol="0">
            <a:spAutoFit/>
          </a:bodyPr>
          <a:lstStyle/>
          <a:p>
            <a:r>
              <a:rPr b="1" sz="2000" lang="it-IT" dirty="0">
                <a:solidFill>
                  <a:srgbClr val="161616"/>
                </a:solidFill>
              </a:rPr>
              <a:t>Metodi di analisi per acidi grassi e gliceridi </a:t>
            </a:r>
          </a:p>
        </p:txBody>
      </p:sp>
      <p:pic>
        <p:nvPicPr>
          <p:cNvPr id="4" name="Immagine 3" descr="Immagine che contiene diagramma, testo, schermata, Piano&#10;&#10;Il contenuto generato dall'IA potrebbe non essere corretto.">
            <a:extLst>
              <a:ext uri="{FF2B5EF4-FFF2-40B4-BE49-F238E27FC236}">
                <a16:creationId xmlns:a16="http://schemas.microsoft.com/office/drawing/2014/main" id="{EA2E4263-48ED-24A9-D760-006B8F1736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58" y="2112071"/>
            <a:ext cx="5171186" cy="2973114"/>
          </a:xfrm>
          <a:prstGeom prst="rect">
            <a:avLst/>
          </a:prstGeom>
        </p:spPr>
      </p:pic>
      <p:sp>
        <p:nvSpPr>
          <p:cNvPr id="5" name="CasellaDiTesto 4">
            <a:extLst>
              <a:ext uri="{FF2B5EF4-FFF2-40B4-BE49-F238E27FC236}">
                <a16:creationId xmlns:a16="http://schemas.microsoft.com/office/drawing/2014/main" id="{9855B643-7F97-D8E2-A11B-6E45849C3498}"/>
              </a:ext>
            </a:extLst>
          </p:cNvPr>
          <p:cNvSpPr txBox="1"/>
          <p:nvPr/>
        </p:nvSpPr>
        <p:spPr>
          <a:xfrm>
            <a:off x="107504" y="693566"/>
            <a:ext cx="8550696" cy="646331"/>
          </a:xfrm>
          <a:prstGeom prst="rect">
            <a:avLst/>
          </a:prstGeom>
          <a:noFill/>
        </p:spPr>
        <p:txBody>
          <a:bodyPr wrap="square" rtlCol="0">
            <a:spAutoFit/>
          </a:bodyPr>
          <a:lstStyle/>
          <a:p>
            <a:r>
              <a:rPr lang="it-IT" dirty="0"/>
              <a:t>Il metodo di elezione per l’analisi degli acidi grassi dell’olio di oliva e la gas-cromatografia.</a:t>
            </a:r>
          </a:p>
        </p:txBody>
      </p:sp>
      <p:sp>
        <p:nvSpPr>
          <p:cNvPr id="12" name="CasellaDiTesto 11">
            <a:extLst>
              <a:ext uri="{FF2B5EF4-FFF2-40B4-BE49-F238E27FC236}">
                <a16:creationId xmlns:a16="http://schemas.microsoft.com/office/drawing/2014/main" id="{E1C9C510-711D-635D-648D-B8E324D93FE4}"/>
              </a:ext>
            </a:extLst>
          </p:cNvPr>
          <p:cNvSpPr txBox="1"/>
          <p:nvPr/>
        </p:nvSpPr>
        <p:spPr>
          <a:xfrm>
            <a:off x="5436097" y="1334373"/>
            <a:ext cx="3248372" cy="5509200"/>
          </a:xfrm>
          <a:prstGeom prst="rect">
            <a:avLst/>
          </a:prstGeom>
          <a:noFill/>
        </p:spPr>
        <p:txBody>
          <a:bodyPr wrap="square" rtlCol="0">
            <a:spAutoFit/>
          </a:bodyPr>
          <a:lstStyle/>
          <a:p>
            <a:r>
              <a:rPr lang="it-IT" sz="1600" dirty="0"/>
              <a:t>L’analisi del profilo degli acidi grassi comporta:</a:t>
            </a:r>
          </a:p>
          <a:p>
            <a:r>
              <a:rPr lang="it-IT" sz="1600" b="1" dirty="0"/>
              <a:t>l’estrazione</a:t>
            </a:r>
            <a:r>
              <a:rPr lang="it-IT" sz="1600" dirty="0"/>
              <a:t>, la </a:t>
            </a:r>
            <a:r>
              <a:rPr lang="it-IT" sz="1600" b="1" dirty="0"/>
              <a:t>preparazione</a:t>
            </a:r>
            <a:r>
              <a:rPr lang="it-IT" sz="1600" dirty="0"/>
              <a:t> e la </a:t>
            </a:r>
            <a:r>
              <a:rPr lang="it-IT" sz="1600" b="1" dirty="0"/>
              <a:t>quantificazione</a:t>
            </a:r>
            <a:r>
              <a:rPr lang="it-IT" sz="1600" dirty="0"/>
              <a:t> degli esteri metilici degli acidi grassi (FAME)</a:t>
            </a:r>
            <a:endParaRPr lang="it-IT" sz="1600" b="1" dirty="0"/>
          </a:p>
          <a:p>
            <a:r>
              <a:rPr lang="it-IT" sz="1600" dirty="0"/>
              <a:t>La preparazione dei FAME a partire dai lipidi estratti è stata effettuata seguendo la norma UNI EN ISO 12966-2:2017</a:t>
            </a:r>
          </a:p>
          <a:p>
            <a:endParaRPr lang="it-IT" sz="1600" dirty="0"/>
          </a:p>
          <a:p>
            <a:r>
              <a:rPr lang="it-IT" sz="1600" dirty="0"/>
              <a:t>I lipidi estratti sono stati esterificati per convertire gli acidi grassi nei loro corrispondenti </a:t>
            </a:r>
            <a:r>
              <a:rPr lang="it-IT" sz="1600" dirty="0" err="1"/>
              <a:t>metil</a:t>
            </a:r>
            <a:r>
              <a:rPr lang="it-IT" sz="1600" dirty="0"/>
              <a:t> esteri, necessari per l’analisi mediante gascromatografia.</a:t>
            </a:r>
          </a:p>
          <a:p>
            <a:endParaRPr lang="it-IT" sz="1600" dirty="0"/>
          </a:p>
          <a:p>
            <a:r>
              <a:rPr lang="it-IT" sz="1600" dirty="0"/>
              <a:t>I FAME sono stati quindi analizzati utilizzando gascromatografia capillare con rivelatore a ionizzazione di fiamma (GC-FID), seguendo la norma UNI EN ISO 12966-4:2015</a:t>
            </a:r>
          </a:p>
        </p:txBody>
      </p:sp>
    </p:spTree>
    <p:extLst>
      <p:ext uri="{BB962C8B-B14F-4D97-AF65-F5344CB8AC3E}">
        <p14:creationId xmlns:p14="http://schemas.microsoft.com/office/powerpoint/2010/main" val="2386500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5FF2222-3AFE-0D58-F4F5-F0D63CC78DF4}"/>
              </a:ext>
            </a:extLst>
          </p:cNvPr>
          <p:cNvSpPr txBox="1"/>
          <p:nvPr/>
        </p:nvSpPr>
        <p:spPr>
          <a:xfrm>
            <a:off x="269776" y="116632"/>
            <a:ext cx="8604448" cy="6186309"/>
          </a:xfrm>
          <a:prstGeom prst="rect">
            <a:avLst/>
          </a:prstGeom>
          <a:noFill/>
        </p:spPr>
        <p:txBody>
          <a:bodyPr wrap="square" rtlCol="0">
            <a:spAutoFit/>
          </a:bodyPr>
          <a:lstStyle/>
          <a:p>
            <a:r>
              <a:rPr lang="it-IT" dirty="0"/>
              <a:t>Contenuti principali della norma UNI EN ISO 12966-2:2017</a:t>
            </a:r>
          </a:p>
          <a:p>
            <a:endParaRPr lang="it-IT" dirty="0"/>
          </a:p>
          <a:p>
            <a:r>
              <a:rPr lang="it-IT" b="1" dirty="0"/>
              <a:t>Scopo:</a:t>
            </a:r>
          </a:p>
          <a:p>
            <a:r>
              <a:rPr lang="it-IT" dirty="0"/>
              <a:t>Definire i metodi per preparare esteri metilici degli acidi grassi (FAME) partendo dai lipidi presenti negli oli o grassi.</a:t>
            </a:r>
          </a:p>
          <a:p>
            <a:r>
              <a:rPr lang="it-IT" dirty="0"/>
              <a:t>Garantire che i derivati siano adatti per l’analisi gascromatografica successiva.</a:t>
            </a:r>
          </a:p>
          <a:p>
            <a:endParaRPr lang="it-IT" dirty="0"/>
          </a:p>
          <a:p>
            <a:r>
              <a:rPr lang="it-IT" b="1" dirty="0"/>
              <a:t>Campo di applicazione:</a:t>
            </a:r>
          </a:p>
          <a:p>
            <a:r>
              <a:rPr lang="it-IT" dirty="0"/>
              <a:t>Oli vegetali e animali, grassi commestibili, margarine, prodotti alimentari contenenti lipidi.</a:t>
            </a:r>
          </a:p>
          <a:p>
            <a:endParaRPr lang="it-IT" dirty="0"/>
          </a:p>
          <a:p>
            <a:r>
              <a:rPr lang="it-IT" b="1" dirty="0"/>
              <a:t>Procedura generale:</a:t>
            </a:r>
          </a:p>
          <a:p>
            <a:r>
              <a:rPr lang="it-IT" dirty="0"/>
              <a:t>Estrazione dei lipidi dal campione (se non già isolati);</a:t>
            </a:r>
          </a:p>
          <a:p>
            <a:r>
              <a:rPr lang="it-IT" dirty="0"/>
              <a:t>Esterificazione degli acidi grassi in FAME tramite reagenti chimici (tipicamente metanolo e catalizzatori acidi o basici);</a:t>
            </a:r>
          </a:p>
          <a:p>
            <a:r>
              <a:rPr lang="it-IT" dirty="0"/>
              <a:t>Purificazione e raccolta dei FAME per l’analisi GC.</a:t>
            </a:r>
          </a:p>
          <a:p>
            <a:endParaRPr lang="it-IT" dirty="0"/>
          </a:p>
          <a:p>
            <a:r>
              <a:rPr lang="it-IT" b="1" dirty="0"/>
              <a:t>Obiettivi tecnologici:</a:t>
            </a:r>
          </a:p>
          <a:p>
            <a:r>
              <a:rPr lang="it-IT" dirty="0"/>
              <a:t>Ottenere derivati stabili e volatili;</a:t>
            </a:r>
          </a:p>
          <a:p>
            <a:r>
              <a:rPr lang="it-IT" dirty="0"/>
              <a:t>Evitare alterazioni degli acidi grassi durante la </a:t>
            </a:r>
            <a:r>
              <a:rPr lang="it-IT" dirty="0" err="1"/>
              <a:t>derivatizzazione</a:t>
            </a:r>
            <a:r>
              <a:rPr lang="it-IT" dirty="0"/>
              <a:t>;</a:t>
            </a:r>
          </a:p>
          <a:p>
            <a:r>
              <a:rPr lang="it-IT" dirty="0"/>
              <a:t>Consentire la quantificazione accurata dei singoli acidi grassi tramite gascromatografia.</a:t>
            </a:r>
          </a:p>
        </p:txBody>
      </p:sp>
    </p:spTree>
    <p:extLst>
      <p:ext uri="{BB962C8B-B14F-4D97-AF65-F5344CB8AC3E}">
        <p14:creationId xmlns:p14="http://schemas.microsoft.com/office/powerpoint/2010/main" val="921530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Preparazione dei FAME: principio chimico</a:t>
            </a:r>
            <a:endParaRPr lang="it-IT" sz="2400"/>
          </a:p>
        </p:txBody>
      </p:sp>
      <p:sp>
        <p:nvSpPr>
          <p:cNvPr id="4" name="Shape 4"/>
          <p:cNvSpPr txBox="1"/>
          <p:nvPr/>
        </p:nvSpPr>
        <p:spPr>
          <a:xfrm>
            <a:off x="457200" y="1188720"/>
            <a:ext cx="8229600" cy="1097280"/>
          </a:xfrm>
          <a:prstGeom prst="rect">
            <a:avLst/>
          </a:prstGeom>
          <a:noFill/>
          <a:ln>
            <a:noFill/>
          </a:ln>
        </p:spPr>
        <p:txBody>
          <a:bodyPr wrap="square" lIns="18288" tIns="18288" rIns="18288" bIns="18288" anchor="t" rtlCol="0"/>
          <a:lstStyle/>
          <a:p>
            <a:pPr algn="l">
              <a:spcBef>
                <a:spcPts val="0"/>
              </a:spcBef>
              <a:spcAft>
                <a:spcPts val="0"/>
              </a:spcAft>
              <a:buNone/>
            </a:pPr>
            <a:r>
              <a:rPr lang="it-IT" sz="1700" dirty="0">
                <a:solidFill>
                  <a:srgbClr val="404040"/>
                </a:solidFill>
                <a:latin typeface="Arial"/>
                <a:cs typeface="Arial"/>
              </a:rPr>
              <a:t>Trigliceridi e acidi grassi non sono abbastanza volatili per la GC: si convertono in </a:t>
            </a:r>
            <a:r>
              <a:rPr lang="it-IT" b="1" sz="1700" dirty="0">
                <a:solidFill>
                  <a:srgbClr val="161616"/>
                </a:solidFill>
                <a:latin typeface="Arial"/>
                <a:cs typeface="Arial"/>
              </a:rPr>
              <a:t>esteri metilici (FAME)</a:t>
            </a:r>
            <a:r>
              <a:rPr lang="it-IT" sz="1700" dirty="0">
                <a:solidFill>
                  <a:srgbClr val="404040"/>
                </a:solidFill>
                <a:latin typeface="Arial"/>
                <a:cs typeface="Arial"/>
              </a:rPr>
              <a:t>, volatili e termicamente stabili.</a:t>
            </a:r>
            <a:endParaRPr lang="it-IT" sz="1700"/>
          </a:p>
        </p:txBody>
      </p:sp>
      <p:sp>
        <p:nvSpPr>
          <p:cNvPr id="5" name="Shape 5"/>
          <p:cNvSpPr/>
          <p:nvPr/>
        </p:nvSpPr>
        <p:spPr>
          <a:xfrm>
            <a:off x="457200" y="2240280"/>
            <a:ext cx="8229600" cy="73152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000" dirty="0">
                <a:solidFill>
                  <a:srgbClr val="161616"/>
                </a:solidFill>
                <a:latin typeface="Arial"/>
                <a:cs typeface="Arial"/>
              </a:rPr>
              <a:t>trigliceride + 3 CH₃OH  →(KOH)→  3 R-COOCH₃ + glicerolo</a:t>
            </a:r>
            <a:endParaRPr lang="it-IT" sz="2000"/>
          </a:p>
        </p:txBody>
      </p:sp>
      <p:sp>
        <p:nvSpPr>
          <p:cNvPr id="6" name="Shape 6"/>
          <p:cNvSpPr/>
          <p:nvPr/>
        </p:nvSpPr>
        <p:spPr>
          <a:xfrm>
            <a:off x="457200" y="3154680"/>
            <a:ext cx="3977640" cy="265176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800" dirty="0">
                <a:solidFill>
                  <a:srgbClr val="B8860B"/>
                </a:solidFill>
                <a:latin typeface="Arial"/>
                <a:cs typeface="Arial"/>
              </a:rPr>
              <a:t>Transesterificazione basica</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KOH metanolico 2 M, temperatura ambiente, pochi minuti</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rapida e senza isomerizzazioni</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non metila gli acidi grassi liberi: adatta a oli con acidità ≤ 3,3 %</a:t>
            </a:r>
            <a:endParaRPr lang="it-IT" sz="1500"/>
          </a:p>
        </p:txBody>
      </p:sp>
      <p:sp>
        <p:nvSpPr>
          <p:cNvPr id="7" name="Shape 7"/>
          <p:cNvSpPr/>
          <p:nvPr/>
        </p:nvSpPr>
        <p:spPr>
          <a:xfrm>
            <a:off x="4709160" y="3154680"/>
            <a:ext cx="3977640" cy="265176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Esterificazione acida</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metanolo con BF₃ o H₂SO₄/HCl, a caldo</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metila anche gli acidi liberi (oli acidi, lampanti)</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più lenta; rischio di artefatti</a:t>
            </a:r>
            <a:endParaRPr lang="it-IT" sz="1500"/>
          </a:p>
        </p:txBody>
      </p:sp>
      <p:sp>
        <p:nvSpPr>
          <p:cNvPr id="8" name="Shape 8"/>
          <p:cNvSpPr txBox="1"/>
          <p:nvPr/>
        </p:nvSpPr>
        <p:spPr>
          <a:xfrm>
            <a:off x="457200" y="598932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100" dirty="0">
                <a:solidFill>
                  <a:srgbClr val="6A6A6A"/>
                </a:solidFill>
                <a:latin typeface="Arial"/>
                <a:cs typeface="Arial"/>
              </a:rPr>
              <a:t>Metodi: COI/T.20/Doc. No 33; UNI EN ISO 12966-2:2017 (preparazione); UNI EN ISO 12966-4:2015 (GC capillare).</a:t>
            </a:r>
            <a:endParaRPr lang="it-IT"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FAME: aspetti operativi</a:t>
            </a:r>
            <a:endParaRPr lang="it-IT" sz="2400"/>
          </a:p>
        </p:txBody>
      </p:sp>
      <p:sp>
        <p:nvSpPr>
          <p:cNvPr id="4" name="Shape 4"/>
          <p:cNvSpPr txBox="1"/>
          <p:nvPr/>
        </p:nvSpPr>
        <p:spPr>
          <a:xfrm>
            <a:off x="457200" y="1188720"/>
            <a:ext cx="8229600" cy="3840480"/>
          </a:xfrm>
          <a:prstGeom prst="rect">
            <a:avLst/>
          </a:prstGeom>
          <a:noFill/>
          <a:ln>
            <a:noFill/>
          </a:ln>
        </p:spPr>
        <p:txBody>
          <a:bodyPr wrap="square" lIns="18288" tIns="18288" rIns="18288" bIns="18288" anchor="t" rtlCol="0"/>
          <a:lstStyle/>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Pesare circa 0,1 g di olio in una provetta con tappo a vite: non serve l’estrazione, l’olio è già la frazione lipidica.</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Sciogliere in 2 mL di isoottano (o esano) e aggiungere 0,2 mL di KOH metanolico 2 M.</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Agitare vigorosamente 30 s e lasciar separare le fasi: il glicerolo e l’eccesso di reattivo passano nella fase metanolica.</a:t>
            </a:r>
            <a:endParaRPr lang="it-IT" sz="1700"/>
          </a:p>
          <a:p>
            <a:pPr algn="l" marL="256032" indent="-228600">
              <a:spcBef>
                <a:spcPts val="0"/>
              </a:spcBef>
              <a:spcAft>
                <a:spcPts val="800"/>
              </a:spcAft>
              <a:buClr>
                <a:srgbClr val="B8860B"/>
              </a:buClr>
              <a:buFont typeface="Arial"/>
              <a:buAutoNum type="arabicPeriod"/>
            </a:pPr>
            <a:r>
              <a:rPr lang="it-IT" sz="1700" dirty="0">
                <a:solidFill>
                  <a:srgbClr val="404040"/>
                </a:solidFill>
                <a:latin typeface="Arial"/>
                <a:cs typeface="Arial"/>
              </a:rPr>
              <a:t>Prelevare la fase superiore (isoottano con i FAME) e iniettare in GC-FID; eventualmente neutralizzare con NaHSO₄ per proteggere la colonna.</a:t>
            </a:r>
            <a:endParaRPr lang="it-IT" sz="1700"/>
          </a:p>
        </p:txBody>
      </p:sp>
      <p:sp>
        <p:nvSpPr>
          <p:cNvPr id="5" name="Shape 5"/>
          <p:cNvSpPr/>
          <p:nvPr/>
        </p:nvSpPr>
        <p:spPr>
          <a:xfrm>
            <a:off x="457200" y="4937760"/>
            <a:ext cx="8229600" cy="1188720"/>
          </a:xfrm>
          <a:prstGeom prst="rect">
            <a:avLst/>
          </a:prstGeom>
          <a:solidFill>
            <a:srgbClr val="F1E3BF"/>
          </a:solidFill>
          <a:ln w="12700">
            <a:solidFill>
              <a:srgbClr val="B8860B"/>
            </a:solidFill>
          </a:ln>
        </p:spPr>
        <p:txBody>
          <a:bodyPr wrap="square" lIns="137160" tIns="137160" rIns="137160" bIns="137160" anchor="ctr" rtlCol="0"/>
          <a:lstStyle/>
          <a:p>
            <a:pPr algn="l">
              <a:spcBef>
                <a:spcPts val="0"/>
              </a:spcBef>
              <a:spcAft>
                <a:spcPts val="0"/>
              </a:spcAft>
              <a:buNone/>
            </a:pPr>
            <a:r>
              <a:rPr lang="it-IT" b="1" sz="1550" dirty="0">
                <a:solidFill>
                  <a:srgbClr val="B8860B"/>
                </a:solidFill>
                <a:latin typeface="Arial"/>
                <a:cs typeface="Arial"/>
              </a:rPr>
              <a:t>Perché l’isoottano? </a:t>
            </a:r>
            <a:r>
              <a:rPr lang="it-IT" sz="1550" dirty="0">
                <a:solidFill>
                  <a:srgbClr val="161616"/>
                </a:solidFill>
                <a:latin typeface="Arial"/>
                <a:cs typeface="Arial"/>
              </a:rPr>
              <a:t>è apolare e immiscibile con metanolo e glicerolo: estrae selettivamente i FAME, lasciando nella fase polare i sottoprodotti ionici.</a:t>
            </a:r>
            <a:endParaRPr lang="it-IT" sz="155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Condizioni strumentali GC-FID</a:t>
            </a:r>
            <a:endParaRPr lang="it-IT" sz="2400"/>
          </a:p>
        </p:txBody>
      </p:sp>
      <p:graphicFrame>
        <p:nvGraphicFramePr>
          <p:cNvPr id="4" name="Tabella 4"/>
          <p:cNvGraphicFramePr>
            <a:graphicFrameLocks noGrp="1"/>
          </p:cNvGraphicFramePr>
          <p:nvPr/>
        </p:nvGraphicFramePr>
        <p:xfrm>
          <a:off x="457200" y="1188720"/>
          <a:ext cx="4937760" cy="2633472"/>
        </p:xfrm>
        <a:graphic>
          <a:graphicData uri="http://schemas.openxmlformats.org/drawingml/2006/table">
            <a:tbl>
              <a:tblPr firstRow="1" bandRow="1"/>
              <a:tblGrid>
                <a:gridCol w="2011680"/>
                <a:gridCol w="2926080"/>
              </a:tblGrid>
              <a:tr h="438912">
                <a:tc>
                  <a:txBody>
                    <a:bodyPr/>
                    <a:lstStyle/>
                    <a:p>
                      <a:pPr algn="ctr">
                        <a:spcBef>
                          <a:spcPts val="0"/>
                        </a:spcBef>
                        <a:spcAft>
                          <a:spcPts val="0"/>
                        </a:spcAft>
                        <a:buNone/>
                      </a:pPr>
                      <a:r>
                        <a:rPr lang="it-IT" b="1" sz="1500" dirty="0">
                          <a:solidFill>
                            <a:srgbClr val="FFFFFF"/>
                          </a:solidFill>
                          <a:latin typeface="Arial"/>
                          <a:cs typeface="Arial"/>
                        </a:rPr>
                        <a:t>Parametro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500" dirty="0">
                          <a:solidFill>
                            <a:srgbClr val="FFFFFF"/>
                          </a:solidFill>
                          <a:latin typeface="Arial"/>
                          <a:cs typeface="Arial"/>
                        </a:rPr>
                        <a:t>Condizione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438912">
                <a:tc>
                  <a:txBody>
                    <a:bodyPr/>
                    <a:lstStyle/>
                    <a:p>
                      <a:pPr algn="ctr">
                        <a:spcBef>
                          <a:spcPts val="0"/>
                        </a:spcBef>
                        <a:spcAft>
                          <a:spcPts val="0"/>
                        </a:spcAft>
                        <a:buNone/>
                      </a:pPr>
                      <a:r>
                        <a:rPr lang="it-IT" sz="1500" dirty="0">
                          <a:solidFill>
                            <a:srgbClr val="404040"/>
                          </a:solidFill>
                          <a:latin typeface="Arial"/>
                          <a:cs typeface="Arial"/>
                        </a:rPr>
                        <a:t>Rivelatore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FID, 250 °C</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38912">
                <a:tc>
                  <a:txBody>
                    <a:bodyPr/>
                    <a:lstStyle/>
                    <a:p>
                      <a:pPr algn="ctr">
                        <a:spcBef>
                          <a:spcPts val="0"/>
                        </a:spcBef>
                        <a:spcAft>
                          <a:spcPts val="0"/>
                        </a:spcAft>
                        <a:buNone/>
                      </a:pPr>
                      <a:r>
                        <a:rPr lang="it-IT" sz="1500" dirty="0">
                          <a:solidFill>
                            <a:srgbClr val="404040"/>
                          </a:solidFill>
                          <a:latin typeface="Arial"/>
                          <a:cs typeface="Arial"/>
                        </a:rPr>
                        <a:t>Colonna</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DB-WAX (polietilenglicole), 30 m</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38912">
                <a:tc>
                  <a:txBody>
                    <a:bodyPr/>
                    <a:lstStyle/>
                    <a:p>
                      <a:pPr algn="ctr">
                        <a:spcBef>
                          <a:spcPts val="0"/>
                        </a:spcBef>
                        <a:spcAft>
                          <a:spcPts val="0"/>
                        </a:spcAft>
                        <a:buNone/>
                      </a:pPr>
                      <a:r>
                        <a:rPr lang="it-IT" sz="1500" dirty="0">
                          <a:solidFill>
                            <a:srgbClr val="404040"/>
                          </a:solidFill>
                          <a:latin typeface="Arial"/>
                          <a:cs typeface="Arial"/>
                        </a:rPr>
                        <a:t>Gas di trasporto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He, 2 mL/min</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38912">
                <a:tc>
                  <a:txBody>
                    <a:bodyPr/>
                    <a:lstStyle/>
                    <a:p>
                      <a:pPr algn="ctr">
                        <a:spcBef>
                          <a:spcPts val="0"/>
                        </a:spcBef>
                        <a:spcAft>
                          <a:spcPts val="0"/>
                        </a:spcAft>
                        <a:buNone/>
                      </a:pPr>
                      <a:r>
                        <a:rPr lang="it-IT" sz="1500" dirty="0">
                          <a:solidFill>
                            <a:srgbClr val="404040"/>
                          </a:solidFill>
                          <a:latin typeface="Arial"/>
                          <a:cs typeface="Arial"/>
                        </a:rPr>
                        <a:t>Iniezione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1 µL, split 1:20, 250 °C</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38912">
                <a:tc>
                  <a:txBody>
                    <a:bodyPr/>
                    <a:lstStyle/>
                    <a:p>
                      <a:pPr algn="ctr">
                        <a:spcBef>
                          <a:spcPts val="0"/>
                        </a:spcBef>
                        <a:spcAft>
                          <a:spcPts val="0"/>
                        </a:spcAft>
                        <a:buNone/>
                      </a:pPr>
                      <a:r>
                        <a:rPr lang="it-IT" sz="1500" dirty="0">
                          <a:solidFill>
                            <a:srgbClr val="404040"/>
                          </a:solidFill>
                          <a:latin typeface="Arial"/>
                          <a:cs typeface="Arial"/>
                        </a:rPr>
                        <a:t>Programma</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100 °C → 230 °C a 5 °C/min</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sp>
        <p:nvSpPr>
          <p:cNvPr id="5" name="Shape 5"/>
          <p:cNvSpPr txBox="1"/>
          <p:nvPr/>
        </p:nvSpPr>
        <p:spPr>
          <a:xfrm>
            <a:off x="5486400" y="1188720"/>
            <a:ext cx="3200400" cy="4206240"/>
          </a:xfrm>
          <a:prstGeom prst="rect">
            <a:avLst/>
          </a:prstGeom>
          <a:noFill/>
          <a:ln>
            <a:noFill/>
          </a:ln>
        </p:spPr>
        <p:txBody>
          <a:bodyPr wrap="square" lIns="18288" tIns="18288" rIns="18288" bIns="18288" anchor="t" rtlCol="0"/>
          <a:lstStyle/>
          <a:p>
            <a:pPr algn="l">
              <a:spcBef>
                <a:spcPts val="0"/>
              </a:spcBef>
              <a:spcAft>
                <a:spcPts val="400"/>
              </a:spcAft>
              <a:buNone/>
            </a:pPr>
            <a:r>
              <a:rPr lang="it-IT" b="1" sz="1700" dirty="0">
                <a:solidFill>
                  <a:srgbClr val="161616"/>
                </a:solidFill>
                <a:latin typeface="Arial"/>
                <a:cs typeface="Arial"/>
              </a:rPr>
              <a:t>Principio della separazione</a:t>
            </a:r>
            <a:endParaRPr lang="it-IT" sz="1700"/>
          </a:p>
          <a:p>
            <a:pPr algn="l">
              <a:spcBef>
                <a:spcPts val="0"/>
              </a:spcBef>
              <a:spcAft>
                <a:spcPts val="1000"/>
              </a:spcAft>
              <a:buNone/>
            </a:pPr>
            <a:r>
              <a:rPr lang="it-IT" sz="1500" dirty="0">
                <a:solidFill>
                  <a:srgbClr val="404040"/>
                </a:solidFill>
                <a:latin typeface="Arial"/>
                <a:cs typeface="Arial"/>
              </a:rPr>
              <a:t>I FAME si separano per volatilità e polarità: su fase polare eluiscono per numero di atomi di C e, a parità di C, per numero crescente di doppi legami.</a:t>
            </a:r>
            <a:endParaRPr lang="it-IT" sz="1500"/>
          </a:p>
          <a:p>
            <a:pPr algn="l">
              <a:spcBef>
                <a:spcPts val="0"/>
              </a:spcBef>
              <a:spcAft>
                <a:spcPts val="400"/>
              </a:spcAft>
              <a:buNone/>
            </a:pPr>
            <a:r>
              <a:rPr lang="it-IT" b="1" sz="1700" dirty="0">
                <a:solidFill>
                  <a:srgbClr val="161616"/>
                </a:solidFill>
                <a:latin typeface="Arial"/>
                <a:cs typeface="Arial"/>
              </a:rPr>
              <a:t>Rivelatore FID</a:t>
            </a:r>
            <a:endParaRPr lang="it-IT" sz="1700"/>
          </a:p>
          <a:p>
            <a:pPr algn="l">
              <a:spcBef>
                <a:spcPts val="0"/>
              </a:spcBef>
              <a:spcAft>
                <a:spcPts val="0"/>
              </a:spcAft>
              <a:buNone/>
            </a:pPr>
            <a:r>
              <a:rPr lang="it-IT" sz="1500" dirty="0">
                <a:solidFill>
                  <a:srgbClr val="404040"/>
                </a:solidFill>
                <a:latin typeface="Arial"/>
                <a:cs typeface="Arial"/>
              </a:rPr>
              <a:t>La risposta è proporzionale al carbonio combusto: si usano le aree % (normalizzazione interna), eventualmente corrette con fattori di risposta.</a:t>
            </a:r>
            <a:endParaRPr lang="it-IT" sz="1500"/>
          </a:p>
        </p:txBody>
      </p:sp>
      <p:sp>
        <p:nvSpPr>
          <p:cNvPr id="6" name="Shape 6"/>
          <p:cNvSpPr/>
          <p:nvPr/>
        </p:nvSpPr>
        <p:spPr>
          <a:xfrm>
            <a:off x="457200" y="4114800"/>
            <a:ext cx="4846320" cy="1828800"/>
          </a:xfrm>
          <a:prstGeom prst="rect">
            <a:avLst/>
          </a:prstGeom>
          <a:solidFill>
            <a:srgbClr val="EFDCDF"/>
          </a:solidFill>
          <a:ln w="12700">
            <a:solidFill>
              <a:srgbClr val="7A1F2B"/>
            </a:solidFill>
          </a:ln>
        </p:spPr>
        <p:txBody>
          <a:bodyPr wrap="square" lIns="128016" tIns="128016" rIns="128016" bIns="128016" anchor="t" rtlCol="0"/>
          <a:lstStyle/>
          <a:p>
            <a:pPr algn="l">
              <a:spcBef>
                <a:spcPts val="0"/>
              </a:spcBef>
              <a:spcAft>
                <a:spcPts val="400"/>
              </a:spcAft>
              <a:buNone/>
            </a:pPr>
            <a:r>
              <a:rPr lang="it-IT" b="1" sz="1550" dirty="0">
                <a:solidFill>
                  <a:srgbClr val="7A1F2B"/>
                </a:solidFill>
                <a:latin typeface="Arial"/>
                <a:cs typeface="Arial"/>
              </a:rPr>
              <a:t>Attenzione</a:t>
            </a:r>
            <a:endParaRPr lang="it-IT" sz="1550"/>
          </a:p>
          <a:p>
            <a:pPr algn="l">
              <a:spcBef>
                <a:spcPts val="0"/>
              </a:spcBef>
              <a:spcAft>
                <a:spcPts val="0"/>
              </a:spcAft>
              <a:buNone/>
            </a:pPr>
            <a:r>
              <a:rPr lang="it-IT" sz="1450" dirty="0">
                <a:solidFill>
                  <a:srgbClr val="161616"/>
                </a:solidFill>
                <a:latin typeface="Arial"/>
                <a:cs typeface="Arial"/>
              </a:rPr>
              <a:t>Una colonna a polietilenglicole basta per il profilo principale; per gli isomeri trans e i limiti di purezza il metodo ufficiale richiede colonne a cianopropilsilossano (50–60 m).</a:t>
            </a:r>
            <a:endParaRPr lang="it-IT" sz="145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EC8F6781-D62A-7B4A-9D4B-F62962332FB4}"/>
              </a:ext>
            </a:extLst>
          </p:cNvPr>
          <p:cNvSpPr txBox="1"/>
          <p:nvPr/>
        </p:nvSpPr>
        <p:spPr>
          <a:xfrm>
            <a:off x="323528" y="908720"/>
            <a:ext cx="8352928" cy="1754326"/>
          </a:xfrm>
          <a:prstGeom prst="rect">
            <a:avLst/>
          </a:prstGeom>
          <a:noFill/>
        </p:spPr>
        <p:txBody>
          <a:bodyPr wrap="square" rtlCol="0">
            <a:spAutoFit/>
          </a:bodyPr>
          <a:lstStyle/>
          <a:p>
            <a:pPr algn="l"/>
            <a:r>
              <a:rPr lang="it-IT" dirty="0"/>
              <a:t>Ogni picco corrisponde a un acido grasso metilato (FAME) specifico.</a:t>
            </a:r>
          </a:p>
          <a:p>
            <a:pPr algn="l"/>
            <a:r>
              <a:rPr lang="it-IT" dirty="0"/>
              <a:t>L’area del picco è proporzionale alla quantità di quel FAME nel campione.</a:t>
            </a:r>
          </a:p>
          <a:p>
            <a:pPr algn="l"/>
            <a:r>
              <a:rPr lang="it-IT" dirty="0"/>
              <a:t>Sommando tutte le aree dei picchi, ottieni l’area totale.</a:t>
            </a:r>
          </a:p>
          <a:p>
            <a:pPr algn="l"/>
            <a:endParaRPr lang="it-IT" dirty="0"/>
          </a:p>
          <a:p>
            <a:pPr algn="l"/>
            <a:r>
              <a:rPr lang="it-IT" dirty="0"/>
              <a:t>Il contenuto percentuale di ciascun acido grasso si calcola come:</a:t>
            </a:r>
          </a:p>
          <a:p>
            <a:pPr algn="l"/>
            <a:r>
              <a:rPr lang="it-IT" dirty="0"/>
              <a:t>Percentuale del singolo acido grasso</a:t>
            </a:r>
          </a:p>
        </p:txBody>
      </p:sp>
      <p:sp>
        <p:nvSpPr>
          <p:cNvPr id="3" name="CasellaDiTesto 2">
            <a:extLst>
              <a:ext uri="{FF2B5EF4-FFF2-40B4-BE49-F238E27FC236}">
                <a16:creationId xmlns:a16="http://schemas.microsoft.com/office/drawing/2014/main" id="{A1763349-35C9-6A78-B059-930D2666A8B9}"/>
              </a:ext>
            </a:extLst>
          </p:cNvPr>
          <p:cNvSpPr txBox="1"/>
          <p:nvPr/>
        </p:nvSpPr>
        <p:spPr>
          <a:xfrm>
            <a:off x="323528" y="260648"/>
            <a:ext cx="4198585" cy="369332"/>
          </a:xfrm>
          <a:prstGeom prst="rect">
            <a:avLst/>
          </a:prstGeom>
          <a:noFill/>
        </p:spPr>
        <p:txBody>
          <a:bodyPr wrap="none" rtlCol="0">
            <a:spAutoFit/>
          </a:bodyPr>
          <a:lstStyle/>
          <a:p>
            <a:r>
              <a:rPr b="1" sz="2400" lang="it-IT" dirty="0">
                <a:solidFill>
                  <a:srgbClr val="161616"/>
                </a:solidFill>
              </a:rPr>
              <a:t>Calcolo del contenuto in acidi grassi</a:t>
            </a:r>
          </a:p>
        </p:txBody>
      </p:sp>
      <p:pic>
        <p:nvPicPr>
          <p:cNvPr id="5" name="Immagine 4" descr="Immagine che contiene testo, linea, Carattere, tipografia&#10;&#10;Il contenuto generato dall'IA potrebbe non essere corretto.">
            <a:extLst>
              <a:ext uri="{FF2B5EF4-FFF2-40B4-BE49-F238E27FC236}">
                <a16:creationId xmlns:a16="http://schemas.microsoft.com/office/drawing/2014/main" id="{4309E7F7-8D48-49AF-57A5-4B670B5C4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741180"/>
            <a:ext cx="2887061" cy="3909864"/>
          </a:xfrm>
          <a:prstGeom prst="rect">
            <a:avLst/>
          </a:prstGeom>
        </p:spPr>
      </p:pic>
      <mc:AlternateContent xmlns:mc="http://schemas.openxmlformats.org/markup-compatibility/2006" xmlns:a14="http://schemas.microsoft.com/office/drawing/2010/main">
        <mc:Choice Requires="a14">
          <p:sp>
            <p:nvSpPr>
              <p:cNvPr id="6" name="CasellaDiTesto 5">
                <a:extLst>
                  <a:ext uri="{FF2B5EF4-FFF2-40B4-BE49-F238E27FC236}">
                    <a16:creationId xmlns:a16="http://schemas.microsoft.com/office/drawing/2014/main" id="{51DB193F-BC48-40B6-EAEB-9BE6FD4E8E59}"/>
                  </a:ext>
                </a:extLst>
              </p:cNvPr>
              <p:cNvSpPr txBox="1"/>
              <p:nvPr/>
            </p:nvSpPr>
            <p:spPr>
              <a:xfrm>
                <a:off x="4139952" y="4018939"/>
                <a:ext cx="4181360" cy="677173"/>
              </a:xfrm>
              <a:prstGeom prst="rect">
                <a:avLst/>
              </a:prstGeom>
              <a:noFill/>
            </p:spPr>
            <p:txBody>
              <a:bodyPr wrap="square" lIns="0" tIns="0" rIns="0" bIns="0" rtlCol="0">
                <a:spAutoFit/>
              </a:bodyPr>
              <a:lstStyle/>
              <a:p>
                <a:r>
                  <a:rPr lang="it-IT" dirty="0">
                    <a:latin typeface="Arial" pitchFamily="18" charset="0"/>
                    <a:cs typeface="Arial" pitchFamily="18" charset="0"/>
                  </a:rPr>
                  <a:t>% FAME</a:t>
                </a:r>
                <a14:m>
                  <m:oMath xmlns:m="http://schemas.openxmlformats.org/officeDocument/2006/math">
                    <m:r>
                      <a:rPr lang="it-IT" b="0" i="0" smtClean="0">
                        <a:latin typeface="Cambria Math" pitchFamily="18" charset="0"/>
                      </a:rPr>
                      <m:t>1</m:t>
                    </m:r>
                    <m:r>
                      <a:rPr lang="it-IT" i="1" smtClean="0">
                        <a:latin typeface="Cambria Math" pitchFamily="18" charset="0"/>
                      </a:rPr>
                      <m:t>=</m:t>
                    </m:r>
                    <m:f>
                      <m:fPr>
                        <m:ctrlPr>
                          <a:rPr lang="it-IT" b="0" i="1" smtClean="0">
                            <a:latin typeface="Cambria Math" pitchFamily="18" charset="0"/>
                          </a:rPr>
                        </m:ctrlPr>
                      </m:fPr>
                      <m:num>
                        <m:r>
                          <a:rPr lang="it-IT" b="0" i="1" smtClean="0">
                            <a:latin typeface="Cambria Math" pitchFamily="18" charset="0"/>
                          </a:rPr>
                          <m:t>𝑎𝑟𝑒𝑎</m:t>
                        </m:r>
                        <m:r>
                          <a:rPr lang="it-IT" b="0" i="1" smtClean="0">
                            <a:latin typeface="Cambria Math" pitchFamily="18" charset="0"/>
                          </a:rPr>
                          <m:t> </m:t>
                        </m:r>
                        <m:r>
                          <a:rPr lang="it-IT" b="0" i="1" smtClean="0">
                            <a:latin typeface="Cambria Math" pitchFamily="18" charset="0"/>
                          </a:rPr>
                          <m:t>𝐹𝐴𝑀𝐸</m:t>
                        </m:r>
                        <m:r>
                          <a:rPr lang="it-IT" b="0" i="1" smtClean="0">
                            <a:latin typeface="Cambria Math" pitchFamily="18" charset="0"/>
                          </a:rPr>
                          <m:t>1</m:t>
                        </m:r>
                      </m:num>
                      <m:den>
                        <m:r>
                          <a:rPr lang="it-IT" b="0" i="1" smtClean="0">
                            <a:latin typeface="Cambria Math" pitchFamily="18" charset="0"/>
                          </a:rPr>
                          <m:t>𝑠𝑜𝑚𝑚𝑎</m:t>
                        </m:r>
                        <m:r>
                          <a:rPr lang="it-IT" b="0" i="1" smtClean="0">
                            <a:latin typeface="Cambria Math" pitchFamily="18" charset="0"/>
                          </a:rPr>
                          <m:t> </m:t>
                        </m:r>
                        <m:r>
                          <a:rPr lang="it-IT" b="0" i="1" smtClean="0">
                            <a:latin typeface="Cambria Math" pitchFamily="18" charset="0"/>
                          </a:rPr>
                          <m:t>𝑎𝑟𝑒𝑒</m:t>
                        </m:r>
                        <m:r>
                          <a:rPr lang="it-IT" b="0" i="1" smtClean="0">
                            <a:latin typeface="Cambria Math" pitchFamily="18" charset="0"/>
                          </a:rPr>
                          <m:t> </m:t>
                        </m:r>
                        <m:r>
                          <a:rPr lang="it-IT" b="0" i="1" smtClean="0">
                            <a:latin typeface="Cambria Math" pitchFamily="18" charset="0"/>
                          </a:rPr>
                          <m:t>𝑡𝑜𝑡𝑎𝑙𝑒</m:t>
                        </m:r>
                        <m:r>
                          <a:rPr lang="it-IT" b="0" i="1" smtClean="0">
                            <a:latin typeface="Cambria Math" pitchFamily="18" charset="0"/>
                          </a:rPr>
                          <m:t> </m:t>
                        </m:r>
                      </m:den>
                    </m:f>
                  </m:oMath>
                </a14:m>
                <a:r>
                  <a:rPr lang="it-IT" b="0" dirty="0">
                    <a:latin typeface="Arial" pitchFamily="18" charset="0"/>
                    <a:cs typeface="Arial" pitchFamily="18" charset="0"/>
                  </a:rPr>
                  <a:t>x100</a:t>
                </a:r>
              </a:p>
              <a:p>
                <a:endParaRPr lang="it-IT" dirty="0">
                  <a:latin typeface="Arial" pitchFamily="18" charset="0"/>
                  <a:cs typeface="Arial" pitchFamily="18" charset="0"/>
                </a:endParaRPr>
              </a:p>
            </p:txBody>
          </p:sp>
        </mc:Choice>
        <mc:Fallback xmlns="">
          <p:sp>
            <p:nvSpPr>
              <p:cNvPr id="6" name="CasellaDiTesto 5">
                <a:extLst>
                  <a:ext uri="{FF2B5EF4-FFF2-40B4-BE49-F238E27FC236}">
                    <a16:creationId xmlns:a16="http://schemas.microsoft.com/office/drawing/2014/main" id="{51DB193F-BC48-40B6-EAEB-9BE6FD4E8E59}"/>
                  </a:ext>
                </a:extLst>
              </p:cNvPr>
              <p:cNvSpPr txBox="1">
                <a:spLocks noRot="1" noChangeAspect="1" noMove="1" noResize="1" noEditPoints="1" noAdjustHandles="1" noChangeArrowheads="1" noChangeShapeType="1" noTextEdit="1"/>
              </p:cNvSpPr>
              <p:nvPr/>
            </p:nvSpPr>
            <p:spPr>
              <a:xfrm>
                <a:off x="4139952" y="4018939"/>
                <a:ext cx="4181360" cy="677173"/>
              </a:xfrm>
              <a:prstGeom prst="rect">
                <a:avLst/>
              </a:prstGeom>
              <a:blipFill>
                <a:blip r:embed="rId3"/>
                <a:stretch>
                  <a:fillRect l="-3323" t="-3704"/>
                </a:stretch>
              </a:blipFill>
            </p:spPr>
            <p:txBody>
              <a:bodyPr/>
              <a:lstStyle/>
              <a:p>
                <a:r>
                  <a:rPr lang="it-IT">
                    <a:noFill/>
                  </a:rPr>
                  <a:t> </a:t>
                </a:r>
              </a:p>
            </p:txBody>
          </p:sp>
        </mc:Fallback>
      </mc:AlternateContent>
    </p:spTree>
    <p:extLst>
      <p:ext uri="{BB962C8B-B14F-4D97-AF65-F5344CB8AC3E}">
        <p14:creationId xmlns:p14="http://schemas.microsoft.com/office/powerpoint/2010/main" val="4155674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Insaponificabile</a:t>
            </a:r>
            <a:endParaRPr lang="it-IT" sz="2600"/>
          </a:p>
        </p:txBody>
      </p:sp>
      <p:sp>
        <p:nvSpPr>
          <p:cNvPr id="4" name="Shape 4"/>
          <p:cNvSpPr txBox="1"/>
          <p:nvPr/>
        </p:nvSpPr>
        <p:spPr>
          <a:xfrm>
            <a:off x="457200" y="1188720"/>
            <a:ext cx="8229600" cy="1463040"/>
          </a:xfrm>
          <a:prstGeom prst="rect">
            <a:avLst/>
          </a:prstGeom>
          <a:noFill/>
          <a:ln>
            <a:noFill/>
          </a:ln>
        </p:spPr>
        <p:txBody>
          <a:bodyPr wrap="square" lIns="18288" tIns="18288" rIns="18288" bIns="18288" anchor="t" rtlCol="0"/>
          <a:lstStyle/>
          <a:p>
            <a:pPr algn="l">
              <a:spcBef>
                <a:spcPts val="0"/>
              </a:spcBef>
              <a:spcAft>
                <a:spcPts val="0"/>
              </a:spcAft>
              <a:buNone/>
            </a:pPr>
            <a:r>
              <a:rPr lang="it-IT" sz="1700" dirty="0">
                <a:solidFill>
                  <a:srgbClr val="404040"/>
                </a:solidFill>
                <a:latin typeface="Arial"/>
                <a:cs typeface="Arial"/>
              </a:rPr>
              <a:t>Microcomponenti che </a:t>
            </a:r>
            <a:r>
              <a:rPr lang="it-IT" b="1" sz="1700" dirty="0">
                <a:solidFill>
                  <a:srgbClr val="161616"/>
                </a:solidFill>
                <a:latin typeface="Arial"/>
                <a:cs typeface="Arial"/>
              </a:rPr>
              <a:t>non formano saponi</a:t>
            </a:r>
            <a:r>
              <a:rPr lang="it-IT" sz="1700" dirty="0">
                <a:solidFill>
                  <a:srgbClr val="404040"/>
                </a:solidFill>
                <a:latin typeface="Arial"/>
                <a:cs typeface="Arial"/>
              </a:rPr>
              <a:t> con una base forte (NaOH o KOH) concentrata a caldo. Anche se è circa l’1 % dell’olio, è importante dal punto di vista nutrizionale e analitico: molti suoi parametri consentono di controllare la genuinità.</a:t>
            </a:r>
            <a:endParaRPr lang="it-IT" sz="1700"/>
          </a:p>
        </p:txBody>
      </p:sp>
      <p:graphicFrame>
        <p:nvGraphicFramePr>
          <p:cNvPr id="5" name="Tabella 5"/>
          <p:cNvGraphicFramePr>
            <a:graphicFrameLocks noGrp="1"/>
          </p:cNvGraphicFramePr>
          <p:nvPr/>
        </p:nvGraphicFramePr>
        <p:xfrm>
          <a:off x="457200" y="2743200"/>
          <a:ext cx="8229600" cy="3154680"/>
        </p:xfrm>
        <a:graphic>
          <a:graphicData uri="http://schemas.openxmlformats.org/drawingml/2006/table">
            <a:tbl>
              <a:tblPr firstRow="1" bandRow="1"/>
              <a:tblGrid>
                <a:gridCol w="3840480"/>
                <a:gridCol w="4389120"/>
              </a:tblGrid>
              <a:tr h="411480">
                <a:tc>
                  <a:txBody>
                    <a:bodyPr/>
                    <a:lstStyle/>
                    <a:p>
                      <a:pPr algn="ctr">
                        <a:spcBef>
                          <a:spcPts val="0"/>
                        </a:spcBef>
                        <a:spcAft>
                          <a:spcPts val="0"/>
                        </a:spcAft>
                        <a:buNone/>
                      </a:pPr>
                      <a:r>
                        <a:rPr lang="it-IT" b="1" sz="1450" dirty="0">
                          <a:solidFill>
                            <a:srgbClr val="FFFFFF"/>
                          </a:solidFill>
                          <a:latin typeface="Arial"/>
                          <a:cs typeface="Arial"/>
                        </a:rPr>
                        <a:t>Componenti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450" dirty="0">
                          <a:solidFill>
                            <a:srgbClr val="FFFFFF"/>
                          </a:solidFill>
                          <a:latin typeface="Arial"/>
                          <a:cs typeface="Arial"/>
                        </a:rPr>
                        <a:t>Metodo ufficiale</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548640">
                <a:tc>
                  <a:txBody>
                    <a:bodyPr/>
                    <a:lstStyle/>
                    <a:p>
                      <a:pPr algn="ctr">
                        <a:spcBef>
                          <a:spcPts val="0"/>
                        </a:spcBef>
                        <a:spcAft>
                          <a:spcPts val="0"/>
                        </a:spcAft>
                        <a:buNone/>
                      </a:pPr>
                      <a:r>
                        <a:rPr lang="it-IT" sz="1450" dirty="0">
                          <a:solidFill>
                            <a:srgbClr val="404040"/>
                          </a:solidFill>
                          <a:latin typeface="Arial"/>
                          <a:cs typeface="Arial"/>
                        </a:rPr>
                        <a:t>Steroli, eritrodiolo e uvaolo, alcoli alifatici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COI/T.20/Doc. No 26/Rev. 5 (2020) – GC capillare</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548640">
                <a:tc>
                  <a:txBody>
                    <a:bodyPr/>
                    <a:lstStyle/>
                    <a:p>
                      <a:pPr algn="ctr">
                        <a:spcBef>
                          <a:spcPts val="0"/>
                        </a:spcBef>
                        <a:spcAft>
                          <a:spcPts val="0"/>
                        </a:spcAft>
                        <a:buNone/>
                      </a:pPr>
                      <a:r>
                        <a:rPr lang="it-IT" sz="1450" dirty="0">
                          <a:solidFill>
                            <a:srgbClr val="404040"/>
                          </a:solidFill>
                          <a:latin typeface="Arial"/>
                          <a:cs typeface="Arial"/>
                        </a:rPr>
                        <a:t>Cere (ed esteri etilici)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50" dirty="0">
                          <a:solidFill>
                            <a:srgbClr val="404040"/>
                          </a:solidFill>
                          <a:latin typeface="Arial"/>
                          <a:cs typeface="Arial"/>
                        </a:rPr>
                        <a:t>COI/T.20/Doc. No 28/Rev. 4 (2024) – GC capillare</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548640">
                <a:tc>
                  <a:txBody>
                    <a:bodyPr/>
                    <a:lstStyle/>
                    <a:p>
                      <a:pPr algn="ctr">
                        <a:spcBef>
                          <a:spcPts val="0"/>
                        </a:spcBef>
                        <a:spcAft>
                          <a:spcPts val="0"/>
                        </a:spcAft>
                        <a:buNone/>
                      </a:pPr>
                      <a:r>
                        <a:rPr lang="it-IT" sz="1450" dirty="0">
                          <a:solidFill>
                            <a:srgbClr val="404040"/>
                          </a:solidFill>
                          <a:latin typeface="Arial"/>
                          <a:cs typeface="Arial"/>
                        </a:rPr>
                        <a:t>Stigmastadieni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COI/T.20/Doc. No 11 – GC</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548640">
                <a:tc>
                  <a:txBody>
                    <a:bodyPr/>
                    <a:lstStyle/>
                    <a:p>
                      <a:pPr algn="ctr">
                        <a:spcBef>
                          <a:spcPts val="0"/>
                        </a:spcBef>
                        <a:spcAft>
                          <a:spcPts val="0"/>
                        </a:spcAft>
                        <a:buNone/>
                      </a:pPr>
                      <a:r>
                        <a:rPr lang="it-IT" sz="1450" dirty="0">
                          <a:solidFill>
                            <a:srgbClr val="404040"/>
                          </a:solidFill>
                          <a:latin typeface="Arial"/>
                          <a:cs typeface="Arial"/>
                        </a:rPr>
                        <a:t>Idrocarburi (squalene), tocoferoli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50" dirty="0">
                          <a:solidFill>
                            <a:srgbClr val="404040"/>
                          </a:solidFill>
                          <a:latin typeface="Arial"/>
                          <a:cs typeface="Arial"/>
                        </a:rPr>
                        <a:t>ISO 9936 (tocoferoli, HPLC); nessun limite di legge</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548640">
                <a:tc>
                  <a:txBody>
                    <a:bodyPr/>
                    <a:lstStyle/>
                    <a:p>
                      <a:pPr algn="ctr">
                        <a:spcBef>
                          <a:spcPts val="0"/>
                        </a:spcBef>
                        <a:spcAft>
                          <a:spcPts val="0"/>
                        </a:spcAft>
                        <a:buNone/>
                      </a:pPr>
                      <a:r>
                        <a:rPr lang="it-IT" sz="1450" dirty="0">
                          <a:solidFill>
                            <a:srgbClr val="404040"/>
                          </a:solidFill>
                          <a:latin typeface="Arial"/>
                          <a:cs typeface="Arial"/>
                        </a:rPr>
                        <a:t>Fenoli (frazione polare, non dell’insaponificabile)</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COI/T.20/Doc. No 29/Rev. 2 (2022) – HPLC-DAD</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sp>
        <p:nvSpPr>
          <p:cNvPr id="6" name="Shape 6"/>
          <p:cNvSpPr txBox="1"/>
          <p:nvPr/>
        </p:nvSpPr>
        <p:spPr>
          <a:xfrm>
            <a:off x="457200" y="6035040"/>
            <a:ext cx="8229600" cy="457200"/>
          </a:xfrm>
          <a:prstGeom prst="rect">
            <a:avLst/>
          </a:prstGeom>
          <a:noFill/>
          <a:ln>
            <a:noFill/>
          </a:ln>
        </p:spPr>
        <p:txBody>
          <a:bodyPr wrap="square" lIns="18288" tIns="18288" rIns="18288" bIns="18288" anchor="t" rtlCol="0"/>
          <a:lstStyle/>
          <a:p>
            <a:pPr algn="l">
              <a:spcBef>
                <a:spcPts val="0"/>
              </a:spcBef>
              <a:spcAft>
                <a:spcPts val="0"/>
              </a:spcAft>
              <a:buNone/>
            </a:pPr>
            <a:r>
              <a:rPr lang="it-IT" i="1" sz="1350" dirty="0">
                <a:solidFill>
                  <a:srgbClr val="404040"/>
                </a:solidFill>
                <a:latin typeface="Arial"/>
                <a:cs typeface="Arial"/>
              </a:rPr>
              <a:t>Il documento No 29 riguarda i fenoli, non i tocoferoli; eritrodiolo e uvaolo si determinano con gli steroli (Doc. No 26).</a:t>
            </a:r>
            <a:endParaRPr lang="it-IT" sz="135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Steroli</a:t>
            </a:r>
            <a:endParaRPr lang="it-IT" sz="2600"/>
          </a:p>
        </p:txBody>
      </p:sp>
      <p:sp>
        <p:nvSpPr>
          <p:cNvPr id="4" name="Shape 4"/>
          <p:cNvSpPr txBox="1"/>
          <p:nvPr/>
        </p:nvSpPr>
        <p:spPr>
          <a:xfrm>
            <a:off x="457200" y="1188720"/>
            <a:ext cx="8229600" cy="3291840"/>
          </a:xfrm>
          <a:prstGeom prst="rect">
            <a:avLst/>
          </a:prstGeom>
          <a:noFill/>
          <a:ln>
            <a:noFill/>
          </a:ln>
        </p:spPr>
        <p:txBody>
          <a:bodyPr wrap="square" lIns="18288" tIns="18288" rIns="18288" bIns="18288" anchor="t" rtlCol="0"/>
          <a:lstStyle/>
          <a:p>
            <a:pPr algn="l">
              <a:spcBef>
                <a:spcPts val="0"/>
              </a:spcBef>
              <a:spcAft>
                <a:spcPts val="800"/>
              </a:spcAft>
              <a:buNone/>
            </a:pPr>
            <a:r>
              <a:rPr lang="it-IT" sz="1700" dirty="0">
                <a:solidFill>
                  <a:srgbClr val="404040"/>
                </a:solidFill>
                <a:latin typeface="Arial"/>
                <a:cs typeface="Arial"/>
              </a:rPr>
              <a:t>Sono sintetizzati a partire dallo squalene e sono presenti in quantità notevoli. La loro composizione percentuale è caratteristica della specie botanica e poco influenzata dalla varietà: per questo è importante ai fini analitici e permette, per esempio, di riconoscere l’aggiunta fraudolenta di olio di colza o di cartamo.</a:t>
            </a:r>
            <a:endParaRPr lang="it-IT" sz="1700"/>
          </a:p>
          <a:p>
            <a:pPr algn="l">
              <a:spcBef>
                <a:spcPts val="0"/>
              </a:spcBef>
              <a:spcAft>
                <a:spcPts val="800"/>
              </a:spcAft>
              <a:buNone/>
            </a:pPr>
            <a:r>
              <a:rPr lang="it-IT" sz="1700" dirty="0">
                <a:solidFill>
                  <a:srgbClr val="404040"/>
                </a:solidFill>
                <a:latin typeface="Arial"/>
                <a:cs typeface="Arial"/>
              </a:rPr>
              <a:t>Nell’olio di oliva il β-sitosterolo apparente è il </a:t>
            </a:r>
            <a:r>
              <a:rPr lang="it-IT" b="1" sz="1700" dirty="0">
                <a:solidFill>
                  <a:srgbClr val="7A1F2B"/>
                </a:solidFill>
                <a:latin typeface="Arial"/>
                <a:cs typeface="Arial"/>
              </a:rPr>
              <a:t>93–97 %</a:t>
            </a:r>
            <a:r>
              <a:rPr lang="it-IT" sz="1700" dirty="0">
                <a:solidFill>
                  <a:srgbClr val="404040"/>
                </a:solidFill>
                <a:latin typeface="Arial"/>
                <a:cs typeface="Arial"/>
              </a:rPr>
              <a:t> degli steroli; valori inferiori segnalano la presenza di oli di semi.</a:t>
            </a:r>
            <a:endParaRPr lang="it-IT" sz="1700"/>
          </a:p>
          <a:p>
            <a:pPr algn="l">
              <a:spcBef>
                <a:spcPts val="0"/>
              </a:spcBef>
              <a:spcAft>
                <a:spcPts val="0"/>
              </a:spcAft>
              <a:buNone/>
            </a:pPr>
            <a:r>
              <a:rPr lang="it-IT" sz="1700" dirty="0">
                <a:solidFill>
                  <a:srgbClr val="404040"/>
                </a:solidFill>
                <a:latin typeface="Arial"/>
                <a:cs typeface="Arial"/>
              </a:rPr>
              <a:t>Gli steroli svolgono il loro ruolo biochimico nelle membrane cellulari. La frazione sterolica è quindi un indice di purezza dell’olio.</a:t>
            </a:r>
            <a:endParaRPr lang="it-IT" sz="1700"/>
          </a:p>
        </p:txBody>
      </p:sp>
      <p:graphicFrame>
        <p:nvGraphicFramePr>
          <p:cNvPr id="5" name="Tabella 5"/>
          <p:cNvGraphicFramePr>
            <a:graphicFrameLocks noGrp="1"/>
          </p:cNvGraphicFramePr>
          <p:nvPr/>
        </p:nvGraphicFramePr>
        <p:xfrm>
          <a:off x="457200" y="4526280"/>
          <a:ext cx="8229600" cy="1737360"/>
        </p:xfrm>
        <a:graphic>
          <a:graphicData uri="http://schemas.openxmlformats.org/drawingml/2006/table">
            <a:tbl>
              <a:tblPr firstRow="1" bandRow="1"/>
              <a:tblGrid>
                <a:gridCol w="5029200"/>
                <a:gridCol w="3200400"/>
              </a:tblGrid>
              <a:tr h="347472">
                <a:tc>
                  <a:txBody>
                    <a:bodyPr/>
                    <a:lstStyle/>
                    <a:p>
                      <a:pPr algn="ctr">
                        <a:spcBef>
                          <a:spcPts val="0"/>
                        </a:spcBef>
                        <a:spcAft>
                          <a:spcPts val="0"/>
                        </a:spcAft>
                        <a:buNone/>
                      </a:pPr>
                      <a:r>
                        <a:rPr lang="it-IT" b="1" sz="1450" dirty="0">
                          <a:solidFill>
                            <a:srgbClr val="FFFFFF"/>
                          </a:solidFill>
                          <a:latin typeface="Arial"/>
                          <a:cs typeface="Arial"/>
                        </a:rPr>
                        <a:t>Categoria</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450" dirty="0">
                          <a:solidFill>
                            <a:srgbClr val="FFFFFF"/>
                          </a:solidFill>
                          <a:latin typeface="Arial"/>
                          <a:cs typeface="Arial"/>
                        </a:rPr>
                        <a:t>Steroli totali (mg/kg)</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347472">
                <a:tc>
                  <a:txBody>
                    <a:bodyPr/>
                    <a:lstStyle/>
                    <a:p>
                      <a:pPr algn="ctr">
                        <a:spcBef>
                          <a:spcPts val="0"/>
                        </a:spcBef>
                        <a:spcAft>
                          <a:spcPts val="0"/>
                        </a:spcAft>
                        <a:buNone/>
                      </a:pPr>
                      <a:r>
                        <a:rPr lang="it-IT" sz="1450" dirty="0">
                          <a:solidFill>
                            <a:srgbClr val="404040"/>
                          </a:solidFill>
                          <a:latin typeface="Arial"/>
                          <a:cs typeface="Arial"/>
                        </a:rPr>
                        <a:t>Oli di oliva vergini, raffinato, olio di oliva</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 1000</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47472">
                <a:tc>
                  <a:txBody>
                    <a:bodyPr/>
                    <a:lstStyle/>
                    <a:p>
                      <a:pPr algn="ctr">
                        <a:spcBef>
                          <a:spcPts val="0"/>
                        </a:spcBef>
                        <a:spcAft>
                          <a:spcPts val="0"/>
                        </a:spcAft>
                        <a:buNone/>
                      </a:pPr>
                      <a:r>
                        <a:rPr lang="it-IT" sz="1450" dirty="0">
                          <a:solidFill>
                            <a:srgbClr val="404040"/>
                          </a:solidFill>
                          <a:latin typeface="Arial"/>
                          <a:cs typeface="Arial"/>
                        </a:rPr>
                        <a:t>Olio di sansa greggio</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50" dirty="0">
                          <a:solidFill>
                            <a:srgbClr val="404040"/>
                          </a:solidFill>
                          <a:latin typeface="Arial"/>
                          <a:cs typeface="Arial"/>
                        </a:rPr>
                        <a:t>≥ 2500</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47472">
                <a:tc>
                  <a:txBody>
                    <a:bodyPr/>
                    <a:lstStyle/>
                    <a:p>
                      <a:pPr algn="ctr">
                        <a:spcBef>
                          <a:spcPts val="0"/>
                        </a:spcBef>
                        <a:spcAft>
                          <a:spcPts val="0"/>
                        </a:spcAft>
                        <a:buNone/>
                      </a:pPr>
                      <a:r>
                        <a:rPr lang="it-IT" sz="1450" dirty="0">
                          <a:solidFill>
                            <a:srgbClr val="404040"/>
                          </a:solidFill>
                          <a:latin typeface="Arial"/>
                          <a:cs typeface="Arial"/>
                        </a:rPr>
                        <a:t>Olio di sansa raffinato</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 1800</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47472">
                <a:tc>
                  <a:txBody>
                    <a:bodyPr/>
                    <a:lstStyle/>
                    <a:p>
                      <a:pPr algn="ctr">
                        <a:spcBef>
                          <a:spcPts val="0"/>
                        </a:spcBef>
                        <a:spcAft>
                          <a:spcPts val="0"/>
                        </a:spcAft>
                        <a:buNone/>
                      </a:pPr>
                      <a:r>
                        <a:rPr lang="it-IT" sz="1450" dirty="0">
                          <a:solidFill>
                            <a:srgbClr val="404040"/>
                          </a:solidFill>
                          <a:latin typeface="Arial"/>
                          <a:cs typeface="Arial"/>
                        </a:rPr>
                        <a:t>Olio di sansa di oliva</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50" dirty="0">
                          <a:solidFill>
                            <a:srgbClr val="404040"/>
                          </a:solidFill>
                          <a:latin typeface="Arial"/>
                          <a:cs typeface="Arial"/>
                        </a:rPr>
                        <a:t>≥ 1600</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AF7A5B6-F60D-AC96-D3CE-BDD0EEB4C3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3212976"/>
            <a:ext cx="3733942" cy="3312368"/>
          </a:xfrm>
          <a:prstGeom prst="rect">
            <a:avLst/>
          </a:prstGeom>
        </p:spPr>
      </p:pic>
      <p:sp>
        <p:nvSpPr>
          <p:cNvPr id="6" name="CasellaDiTesto 5">
            <a:extLst>
              <a:ext uri="{FF2B5EF4-FFF2-40B4-BE49-F238E27FC236}">
                <a16:creationId xmlns:a16="http://schemas.microsoft.com/office/drawing/2014/main" id="{24CA2345-49D0-1F81-CEA0-CFEAD8F8075C}"/>
              </a:ext>
            </a:extLst>
          </p:cNvPr>
          <p:cNvSpPr txBox="1"/>
          <p:nvPr/>
        </p:nvSpPr>
        <p:spPr>
          <a:xfrm>
            <a:off x="323528" y="1628800"/>
            <a:ext cx="3733942" cy="1477328"/>
          </a:xfrm>
          <a:prstGeom prst="rect">
            <a:avLst/>
          </a:prstGeom>
          <a:noFill/>
        </p:spPr>
        <p:txBody>
          <a:bodyPr wrap="square" rtlCol="0">
            <a:spAutoFit/>
          </a:bodyPr>
          <a:lstStyle/>
          <a:p>
            <a:pPr algn="l"/>
            <a:r>
              <a:rPr lang="it-IT" dirty="0"/>
              <a:t>Beta-sitosterolo è noto per la sua capacità di ridurre l'assorbimento del colesterolo nell'intestino contribuendo a mantenere un corretto profilo dei lipidi ematici</a:t>
            </a:r>
          </a:p>
        </p:txBody>
      </p:sp>
      <p:sp>
        <p:nvSpPr>
          <p:cNvPr id="8" name="CasellaDiTesto 7">
            <a:extLst>
              <a:ext uri="{FF2B5EF4-FFF2-40B4-BE49-F238E27FC236}">
                <a16:creationId xmlns:a16="http://schemas.microsoft.com/office/drawing/2014/main" id="{8D9079B7-C48E-2545-7315-1027852BBDC7}"/>
              </a:ext>
            </a:extLst>
          </p:cNvPr>
          <p:cNvSpPr txBox="1"/>
          <p:nvPr/>
        </p:nvSpPr>
        <p:spPr>
          <a:xfrm>
            <a:off x="755576" y="332656"/>
            <a:ext cx="2501582" cy="369332"/>
          </a:xfrm>
          <a:prstGeom prst="rect">
            <a:avLst/>
          </a:prstGeom>
          <a:noFill/>
        </p:spPr>
        <p:txBody>
          <a:bodyPr wrap="none" rtlCol="0">
            <a:spAutoFit/>
          </a:bodyPr>
          <a:lstStyle/>
          <a:p>
            <a:r>
              <a:rPr b="1" sz="2400" lang="it-IT" dirty="0">
                <a:solidFill>
                  <a:srgbClr val="161616"/>
                </a:solidFill>
              </a:rPr>
              <a:t>Beta sitosterolo</a:t>
            </a:r>
          </a:p>
        </p:txBody>
      </p:sp>
    </p:spTree>
    <p:extLst>
      <p:ext uri="{BB962C8B-B14F-4D97-AF65-F5344CB8AC3E}">
        <p14:creationId xmlns:p14="http://schemas.microsoft.com/office/powerpoint/2010/main" val="1813611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Eritrodiolo e uvaolo</a:t>
            </a:r>
            <a:endParaRPr lang="it-IT" sz="2600"/>
          </a:p>
        </p:txBody>
      </p:sp>
      <p:sp>
        <p:nvSpPr>
          <p:cNvPr id="4" name="Shape 4"/>
          <p:cNvSpPr txBox="1"/>
          <p:nvPr/>
        </p:nvSpPr>
        <p:spPr>
          <a:xfrm>
            <a:off x="457200" y="1188720"/>
            <a:ext cx="4846320" cy="4114800"/>
          </a:xfrm>
          <a:prstGeom prst="rect">
            <a:avLst/>
          </a:prstGeom>
          <a:noFill/>
          <a:ln>
            <a:noFill/>
          </a:ln>
        </p:spPr>
        <p:txBody>
          <a:bodyPr wrap="square" lIns="18288" tIns="18288" rIns="18288" bIns="18288" anchor="t" rtlCol="0"/>
          <a:lstStyle/>
          <a:p>
            <a:pPr algn="l">
              <a:spcBef>
                <a:spcPts val="0"/>
              </a:spcBef>
              <a:spcAft>
                <a:spcPts val="800"/>
              </a:spcAft>
              <a:buNone/>
            </a:pPr>
            <a:r>
              <a:rPr lang="it-IT" sz="1700" dirty="0">
                <a:solidFill>
                  <a:srgbClr val="404040"/>
                </a:solidFill>
                <a:latin typeface="Arial"/>
                <a:cs typeface="Arial"/>
              </a:rPr>
              <a:t>Sono </a:t>
            </a:r>
            <a:r>
              <a:rPr lang="it-IT" b="1" sz="1700" dirty="0">
                <a:solidFill>
                  <a:srgbClr val="161616"/>
                </a:solidFill>
                <a:latin typeface="Arial"/>
                <a:cs typeface="Arial"/>
              </a:rPr>
              <a:t>dialcoli triterpenici</a:t>
            </a:r>
            <a:r>
              <a:rPr lang="it-IT" sz="1700" dirty="0">
                <a:solidFill>
                  <a:srgbClr val="404040"/>
                </a:solidFill>
                <a:latin typeface="Arial"/>
                <a:cs typeface="Arial"/>
              </a:rPr>
              <a:t> (due funzioni alcoliche) naturalmente presenti negli oli di pressione, concentrati soprattutto nella buccia e nel nocciolo della drupa.</a:t>
            </a:r>
            <a:endParaRPr lang="it-IT" sz="1700"/>
          </a:p>
          <a:p>
            <a:pPr algn="l">
              <a:spcBef>
                <a:spcPts val="0"/>
              </a:spcBef>
              <a:spcAft>
                <a:spcPts val="800"/>
              </a:spcAft>
              <a:buNone/>
            </a:pPr>
            <a:r>
              <a:rPr lang="it-IT" sz="1700" dirty="0">
                <a:solidFill>
                  <a:srgbClr val="404040"/>
                </a:solidFill>
                <a:latin typeface="Arial"/>
                <a:cs typeface="Arial"/>
              </a:rPr>
              <a:t>Negli oli estratti con solvente il loro contenuto è molto maggiore, per l’azione drastica del solvente sui tessuti.</a:t>
            </a:r>
            <a:endParaRPr lang="it-IT" sz="1700"/>
          </a:p>
          <a:p>
            <a:pPr algn="l">
              <a:spcBef>
                <a:spcPts val="0"/>
              </a:spcBef>
              <a:spcAft>
                <a:spcPts val="0"/>
              </a:spcAft>
              <a:buNone/>
            </a:pPr>
            <a:r>
              <a:rPr lang="it-IT" sz="1700" dirty="0">
                <a:solidFill>
                  <a:srgbClr val="404040"/>
                </a:solidFill>
                <a:latin typeface="Arial"/>
                <a:cs typeface="Arial"/>
              </a:rPr>
              <a:t>Valori elevati in un olio di pressione possono quindi indicare una miscelazione fraudolenta con olio estratto con solvente.</a:t>
            </a:r>
            <a:endParaRPr lang="it-IT" sz="1700"/>
          </a:p>
        </p:txBody>
      </p:sp>
      <p:sp>
        <p:nvSpPr>
          <p:cNvPr id="5" name="Shape 5"/>
          <p:cNvSpPr/>
          <p:nvPr/>
        </p:nvSpPr>
        <p:spPr>
          <a:xfrm>
            <a:off x="5486400" y="1371600"/>
            <a:ext cx="3200400" cy="128016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700" dirty="0">
                <a:solidFill>
                  <a:srgbClr val="161616"/>
                </a:solidFill>
                <a:latin typeface="Arial"/>
                <a:cs typeface="Arial"/>
              </a:rPr>
              <a:t>EVOO: eritrodiolo + uvaolo ≤ 4,5 % degli steroli totali</a:t>
            </a:r>
            <a:endParaRPr lang="it-IT" sz="1700"/>
          </a:p>
        </p:txBody>
      </p:sp>
      <p:sp>
        <p:nvSpPr>
          <p:cNvPr id="6" name="Shape 6"/>
          <p:cNvSpPr/>
          <p:nvPr/>
        </p:nvSpPr>
        <p:spPr>
          <a:xfrm>
            <a:off x="5486400" y="2926080"/>
            <a:ext cx="3200400" cy="237744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Metodo</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determinati insieme agli steroli nell’insaponificabile (COI/T.20/Doc. No 26/Rev. 5)</a:t>
            </a:r>
            <a:endParaRPr lang="it-IT" sz="15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a:extLst>
              <a:ext uri="{FF2B5EF4-FFF2-40B4-BE49-F238E27FC236}">
                <a16:creationId xmlns:a16="http://schemas.microsoft.com/office/drawing/2014/main" id="{E3941A5B-6050-4815-9280-1622867406C2}"/>
              </a:ext>
            </a:extLst>
          </p:cNvPr>
          <p:cNvSpPr>
            <a:spLocks noChangeArrowheads="1"/>
          </p:cNvSpPr>
          <p:nvPr/>
        </p:nvSpPr>
        <p:spPr bwMode="auto">
          <a:xfrm>
            <a:off x="0" y="123825"/>
            <a:ext cx="8793163"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lIns="228528"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en-GB" altLang="it-IT" b="1" sz="2200">
                <a:solidFill>
                  <a:srgbClr val="161616"/>
                </a:solidFill>
              </a:rPr>
              <a:t>Cere</a:t>
            </a:r>
          </a:p>
          <a:p>
            <a:pPr algn="l" eaLnBrk="1" hangingPunct="1">
              <a:spcBef>
                <a:spcPct val="0"/>
              </a:spcBef>
              <a:buFontTx/>
              <a:buNone/>
            </a:pPr>
            <a:endParaRPr lang="en-GB" altLang="it-IT" sz="1800" b="1" u="sng"/>
          </a:p>
          <a:p>
            <a:pPr algn="l" eaLnBrk="1" hangingPunct="1">
              <a:spcBef>
                <a:spcPct val="0"/>
              </a:spcBef>
              <a:buFontTx/>
              <a:buNone/>
            </a:pPr>
            <a:r>
              <a:rPr lang="it-IT" altLang="it-IT" sz="1800" b="1"/>
              <a:t>Le cere si trovano sulla buccia della drupa</a:t>
            </a:r>
            <a:r>
              <a:rPr lang="it-IT" altLang="it-IT" sz="1800"/>
              <a:t> e svolgono diverse funzioni, tra le quali un controllo sulla perdita di acqua per evaporazione dai tessuti sottostanti, la resistenza all’acqua, e la protezione nei confronti di alcuni parassiti. Inoltre le cere proteggono il frutto da microrganismi patogeni, sia per quanto riguardo la penetrazione e lo sviluppo.</a:t>
            </a:r>
          </a:p>
          <a:p>
            <a:pPr algn="l" eaLnBrk="1" hangingPunct="1">
              <a:spcBef>
                <a:spcPct val="0"/>
              </a:spcBef>
              <a:buFontTx/>
              <a:buNone/>
            </a:pPr>
            <a:endParaRPr lang="en-GB" altLang="it-IT" sz="1800" b="1"/>
          </a:p>
          <a:p>
            <a:pPr algn="l" eaLnBrk="1" hangingPunct="1">
              <a:spcBef>
                <a:spcPct val="0"/>
              </a:spcBef>
              <a:buFontTx/>
              <a:buNone/>
            </a:pPr>
            <a:r>
              <a:rPr lang="it-IT" altLang="it-IT" sz="1800"/>
              <a:t>Le cere, presenti in minima quantità, raggiungono valori alti negli </a:t>
            </a:r>
            <a:r>
              <a:rPr lang="it-IT" altLang="it-IT" sz="1800" b="1"/>
              <a:t>oli di sansa</a:t>
            </a:r>
            <a:r>
              <a:rPr lang="it-IT" altLang="it-IT" sz="1800"/>
              <a:t> </a:t>
            </a:r>
            <a:r>
              <a:rPr lang="it-IT" altLang="it-IT" sz="1800" b="1"/>
              <a:t>(maggiori del 2%)</a:t>
            </a:r>
            <a:r>
              <a:rPr lang="it-IT" altLang="it-IT" sz="1800"/>
              <a:t> per i quali sono un fattore di riconoscimento. </a:t>
            </a:r>
          </a:p>
          <a:p>
            <a:pPr algn="l" eaLnBrk="1" hangingPunct="1">
              <a:spcBef>
                <a:spcPct val="0"/>
              </a:spcBef>
              <a:buFontTx/>
              <a:buNone/>
            </a:pPr>
            <a:endParaRPr lang="it-IT" altLang="it-IT" sz="1800"/>
          </a:p>
          <a:p>
            <a:pPr algn="l" eaLnBrk="1" hangingPunct="1">
              <a:spcBef>
                <a:spcPct val="0"/>
              </a:spcBef>
              <a:buFontTx/>
              <a:buNone/>
            </a:pPr>
            <a:r>
              <a:rPr lang="it-IT" altLang="it-IT" sz="1800"/>
              <a:t>Queste molecole sono di </a:t>
            </a:r>
            <a:r>
              <a:rPr lang="it-IT" altLang="it-IT" sz="1800" b="1" u="sng"/>
              <a:t>notevole interesse analitico.</a:t>
            </a:r>
          </a:p>
          <a:p>
            <a:pPr algn="l" eaLnBrk="1" hangingPunct="1">
              <a:spcBef>
                <a:spcPct val="0"/>
              </a:spcBef>
              <a:buFontTx/>
              <a:buNone/>
            </a:pPr>
            <a:endParaRPr lang="it-IT" altLang="it-IT" sz="1800" b="1"/>
          </a:p>
          <a:p>
            <a:pPr algn="l" eaLnBrk="1" hangingPunct="1">
              <a:spcBef>
                <a:spcPct val="0"/>
              </a:spcBef>
              <a:buFontTx/>
              <a:buNone/>
            </a:pPr>
            <a:r>
              <a:rPr lang="it-IT" altLang="it-IT" sz="1800" b="1"/>
              <a:t>Le cere sono molecole formate dalla combinazione di un alcol alifatico con un acido grasso.</a:t>
            </a:r>
            <a:r>
              <a:rPr lang="it-IT" altLang="it-IT" sz="1800"/>
              <a:t> </a:t>
            </a:r>
          </a:p>
          <a:p>
            <a:pPr algn="l" eaLnBrk="1" hangingPunct="1">
              <a:spcBef>
                <a:spcPct val="0"/>
              </a:spcBef>
              <a:buFontTx/>
              <a:buNone/>
            </a:pPr>
            <a:endParaRPr lang="it-IT" altLang="it-IT" sz="1800"/>
          </a:p>
          <a:p>
            <a:pPr algn="l" eaLnBrk="1" hangingPunct="1">
              <a:spcBef>
                <a:spcPct val="0"/>
              </a:spcBef>
              <a:buFontTx/>
              <a:buNone/>
            </a:pPr>
            <a:r>
              <a:rPr lang="it-IT" altLang="it-IT" sz="1800"/>
              <a:t>Una frode recente è quella di commercializzare olio di sansa come olio di oliva dopo averlo decerato facendo precipitare le cere con acetone a freddo e separandole per filtrazione o centrifugazione</a:t>
            </a:r>
            <a:r>
              <a:rPr lang="it-IT" altLang="it-IT" sz="1800" b="1" u="sng"/>
              <a:t>;</a:t>
            </a:r>
          </a:p>
          <a:p>
            <a:pPr algn="l" eaLnBrk="1" hangingPunct="1">
              <a:spcBef>
                <a:spcPct val="0"/>
              </a:spcBef>
              <a:buFontTx/>
              <a:buNone/>
            </a:pPr>
            <a:endParaRPr lang="it-IT" altLang="it-IT" sz="1800" b="1" u="sng"/>
          </a:p>
          <a:p>
            <a:pPr algn="l" eaLnBrk="1" hangingPunct="1">
              <a:spcBef>
                <a:spcPct val="0"/>
              </a:spcBef>
              <a:buFontTx/>
              <a:buNone/>
            </a:pPr>
            <a:r>
              <a:rPr lang="it-IT" altLang="it-IT" sz="1800" b="1" u="sng"/>
              <a:t>è possibile individuare la frode andando a determinare analiticamente la composizione percentuale degli alcoli superiori (C26, C28, C30), modificata dalle suddette operazioni.</a:t>
            </a:r>
            <a:r>
              <a:rPr lang="it-IT" altLang="it-IT" sz="180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Steroli e dialcoli: principio del metodo</a:t>
            </a:r>
            <a:endParaRPr lang="it-IT" sz="2400"/>
          </a:p>
        </p:txBody>
      </p:sp>
      <p:sp>
        <p:nvSpPr>
          <p:cNvPr id="4" name="Shape 4"/>
          <p:cNvSpPr/>
          <p:nvPr/>
        </p:nvSpPr>
        <p:spPr>
          <a:xfrm>
            <a:off x="457200" y="1234440"/>
            <a:ext cx="2286000" cy="804672"/>
          </a:xfrm>
          <a:prstGeom prst="roundRect">
            <a:avLst>
              <a:gd name="adj" fmla="val 10000"/>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350" dirty="0">
                <a:solidFill>
                  <a:srgbClr val="161616"/>
                </a:solidFill>
                <a:latin typeface="Arial"/>
                <a:cs typeface="Arial"/>
              </a:rPr>
              <a:t>1 · Saponificazione</a:t>
            </a:r>
            <a:endParaRPr lang="it-IT" sz="1350"/>
          </a:p>
        </p:txBody>
      </p:sp>
      <p:sp>
        <p:nvSpPr>
          <p:cNvPr id="5" name="Shape 5"/>
          <p:cNvSpPr txBox="1"/>
          <p:nvPr/>
        </p:nvSpPr>
        <p:spPr>
          <a:xfrm>
            <a:off x="2926080" y="1234440"/>
            <a:ext cx="5760720" cy="804672"/>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KOH etanolico a caldo, con α-colestanolo come standard interno: i trigliceridi diventano saponi idrosolubili</a:t>
            </a:r>
            <a:endParaRPr lang="it-IT" sz="1400"/>
          </a:p>
        </p:txBody>
      </p:sp>
      <p:cxnSp>
        <p:nvCxnSpPr>
          <p:cNvPr id="6" name="Connettore 6"/>
          <p:cNvCxnSpPr/>
          <p:nvPr/>
        </p:nvCxnSpPr>
        <p:spPr>
          <a:xfrm>
            <a:off x="1600200" y="2039112"/>
            <a:ext cx="0" cy="128016"/>
          </a:xfrm>
          <a:prstGeom prst="line">
            <a:avLst/>
          </a:prstGeom>
          <a:ln w="19050">
            <a:solidFill>
              <a:srgbClr val="B8860B"/>
            </a:solidFill>
            <a:tailEnd type="triangle" w="med" len="med"/>
          </a:ln>
        </p:spPr>
      </p:cxnSp>
      <p:sp>
        <p:nvSpPr>
          <p:cNvPr id="7" name="Shape 7"/>
          <p:cNvSpPr/>
          <p:nvPr/>
        </p:nvSpPr>
        <p:spPr>
          <a:xfrm>
            <a:off x="457200" y="2167128"/>
            <a:ext cx="2286000" cy="804672"/>
          </a:xfrm>
          <a:prstGeom prst="roundRect">
            <a:avLst>
              <a:gd name="adj" fmla="val 10000"/>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350" dirty="0">
                <a:solidFill>
                  <a:srgbClr val="161616"/>
                </a:solidFill>
                <a:latin typeface="Arial"/>
                <a:cs typeface="Arial"/>
              </a:rPr>
              <a:t>2 · Estrazione</a:t>
            </a:r>
            <a:endParaRPr lang="it-IT" sz="1350"/>
          </a:p>
        </p:txBody>
      </p:sp>
      <p:sp>
        <p:nvSpPr>
          <p:cNvPr id="8" name="Shape 8"/>
          <p:cNvSpPr txBox="1"/>
          <p:nvPr/>
        </p:nvSpPr>
        <p:spPr>
          <a:xfrm>
            <a:off x="2926080" y="2167128"/>
            <a:ext cx="5760720" cy="804672"/>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l’insaponificabile si estrae con etere etilico (o esano)</a:t>
            </a:r>
            <a:endParaRPr lang="it-IT" sz="1400"/>
          </a:p>
        </p:txBody>
      </p:sp>
      <p:cxnSp>
        <p:nvCxnSpPr>
          <p:cNvPr id="9" name="Connettore 9"/>
          <p:cNvCxnSpPr/>
          <p:nvPr/>
        </p:nvCxnSpPr>
        <p:spPr>
          <a:xfrm>
            <a:off x="1600200" y="2971800"/>
            <a:ext cx="0" cy="128016"/>
          </a:xfrm>
          <a:prstGeom prst="line">
            <a:avLst/>
          </a:prstGeom>
          <a:ln w="19050">
            <a:solidFill>
              <a:srgbClr val="B8860B"/>
            </a:solidFill>
            <a:tailEnd type="triangle" w="med" len="med"/>
          </a:ln>
        </p:spPr>
      </p:cxnSp>
      <p:sp>
        <p:nvSpPr>
          <p:cNvPr id="10" name="Shape 10"/>
          <p:cNvSpPr/>
          <p:nvPr/>
        </p:nvSpPr>
        <p:spPr>
          <a:xfrm>
            <a:off x="457200" y="3099816"/>
            <a:ext cx="2286000" cy="804672"/>
          </a:xfrm>
          <a:prstGeom prst="roundRect">
            <a:avLst>
              <a:gd name="adj" fmla="val 10000"/>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350" dirty="0">
                <a:solidFill>
                  <a:srgbClr val="161616"/>
                </a:solidFill>
                <a:latin typeface="Arial"/>
                <a:cs typeface="Arial"/>
              </a:rPr>
              <a:t>3 · Isolamento</a:t>
            </a:r>
            <a:endParaRPr lang="it-IT" sz="1350"/>
          </a:p>
        </p:txBody>
      </p:sp>
      <p:sp>
        <p:nvSpPr>
          <p:cNvPr id="11" name="Shape 11"/>
          <p:cNvSpPr txBox="1"/>
          <p:nvPr/>
        </p:nvSpPr>
        <p:spPr>
          <a:xfrm>
            <a:off x="2926080" y="3099816"/>
            <a:ext cx="5760720" cy="804672"/>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TLC su gel di silice basico o HPLC: si separano steroli + dialcoli dagli alcoli alifatici</a:t>
            </a:r>
            <a:endParaRPr lang="it-IT" sz="1400"/>
          </a:p>
        </p:txBody>
      </p:sp>
      <p:cxnSp>
        <p:nvCxnSpPr>
          <p:cNvPr id="12" name="Connettore 12"/>
          <p:cNvCxnSpPr/>
          <p:nvPr/>
        </p:nvCxnSpPr>
        <p:spPr>
          <a:xfrm>
            <a:off x="1600200" y="3904488"/>
            <a:ext cx="0" cy="128016"/>
          </a:xfrm>
          <a:prstGeom prst="line">
            <a:avLst/>
          </a:prstGeom>
          <a:ln w="19050">
            <a:solidFill>
              <a:srgbClr val="B8860B"/>
            </a:solidFill>
            <a:tailEnd type="triangle" w="med" len="med"/>
          </a:ln>
        </p:spPr>
      </p:cxnSp>
      <p:sp>
        <p:nvSpPr>
          <p:cNvPr id="13" name="Shape 13"/>
          <p:cNvSpPr/>
          <p:nvPr/>
        </p:nvSpPr>
        <p:spPr>
          <a:xfrm>
            <a:off x="457200" y="4032504"/>
            <a:ext cx="2286000" cy="804672"/>
          </a:xfrm>
          <a:prstGeom prst="roundRect">
            <a:avLst>
              <a:gd name="adj" fmla="val 10000"/>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350" dirty="0">
                <a:solidFill>
                  <a:srgbClr val="161616"/>
                </a:solidFill>
                <a:latin typeface="Arial"/>
                <a:cs typeface="Arial"/>
              </a:rPr>
              <a:t>4 · Derivatizzazione</a:t>
            </a:r>
            <a:endParaRPr lang="it-IT" sz="1350"/>
          </a:p>
        </p:txBody>
      </p:sp>
      <p:sp>
        <p:nvSpPr>
          <p:cNvPr id="14" name="Shape 14"/>
          <p:cNvSpPr txBox="1"/>
          <p:nvPr/>
        </p:nvSpPr>
        <p:spPr>
          <a:xfrm>
            <a:off x="2926080" y="4032504"/>
            <a:ext cx="5760720" cy="804672"/>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silanizzazione dei gruppi –OH a trimetilsilileteri (TMS), più volatili</a:t>
            </a:r>
            <a:endParaRPr lang="it-IT" sz="1400"/>
          </a:p>
        </p:txBody>
      </p:sp>
      <p:cxnSp>
        <p:nvCxnSpPr>
          <p:cNvPr id="15" name="Connettore 15"/>
          <p:cNvCxnSpPr/>
          <p:nvPr/>
        </p:nvCxnSpPr>
        <p:spPr>
          <a:xfrm>
            <a:off x="1600200" y="4837176"/>
            <a:ext cx="0" cy="128016"/>
          </a:xfrm>
          <a:prstGeom prst="line">
            <a:avLst/>
          </a:prstGeom>
          <a:ln w="19050">
            <a:solidFill>
              <a:srgbClr val="B8860B"/>
            </a:solidFill>
            <a:tailEnd type="triangle" w="med" len="med"/>
          </a:ln>
        </p:spPr>
      </p:cxnSp>
      <p:sp>
        <p:nvSpPr>
          <p:cNvPr id="16" name="Shape 16"/>
          <p:cNvSpPr/>
          <p:nvPr/>
        </p:nvSpPr>
        <p:spPr>
          <a:xfrm>
            <a:off x="457200" y="4965192"/>
            <a:ext cx="2286000" cy="804672"/>
          </a:xfrm>
          <a:prstGeom prst="roundRect">
            <a:avLst>
              <a:gd name="adj" fmla="val 10000"/>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350" dirty="0">
                <a:solidFill>
                  <a:srgbClr val="161616"/>
                </a:solidFill>
                <a:latin typeface="Arial"/>
                <a:cs typeface="Arial"/>
              </a:rPr>
              <a:t>5 · GC-FID</a:t>
            </a:r>
            <a:endParaRPr lang="it-IT" sz="1350"/>
          </a:p>
        </p:txBody>
      </p:sp>
      <p:sp>
        <p:nvSpPr>
          <p:cNvPr id="17" name="Shape 17"/>
          <p:cNvSpPr txBox="1"/>
          <p:nvPr/>
        </p:nvSpPr>
        <p:spPr>
          <a:xfrm>
            <a:off x="2926080" y="4965192"/>
            <a:ext cx="5760720" cy="804672"/>
          </a:xfrm>
          <a:prstGeom prst="rect">
            <a:avLst/>
          </a:prstGeom>
          <a:noFill/>
          <a:ln>
            <a:noFill/>
          </a:ln>
        </p:spPr>
        <p:txBody>
          <a:bodyPr wrap="square" lIns="18288" tIns="18288" rIns="18288" bIns="18288" anchor="ctr" rtlCol="0"/>
          <a:lstStyle/>
          <a:p>
            <a:pPr algn="l">
              <a:spcBef>
                <a:spcPts val="0"/>
              </a:spcBef>
              <a:spcAft>
                <a:spcPts val="0"/>
              </a:spcAft>
              <a:buNone/>
            </a:pPr>
            <a:r>
              <a:rPr lang="it-IT" sz="1400" dirty="0">
                <a:solidFill>
                  <a:srgbClr val="404040"/>
                </a:solidFill>
                <a:latin typeface="Arial"/>
                <a:cs typeface="Arial"/>
              </a:rPr>
              <a:t>colonna capillare apolare; quantificazione rispetto allo standard interno</a:t>
            </a:r>
            <a:endParaRPr lang="it-IT" sz="1400"/>
          </a:p>
        </p:txBody>
      </p:sp>
      <p:sp>
        <p:nvSpPr>
          <p:cNvPr id="18" name="Shape 18"/>
          <p:cNvSpPr txBox="1"/>
          <p:nvPr/>
        </p:nvSpPr>
        <p:spPr>
          <a:xfrm>
            <a:off x="457200" y="603504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000" dirty="0">
                <a:solidFill>
                  <a:srgbClr val="6A6A6A"/>
                </a:solidFill>
                <a:latin typeface="Arial"/>
                <a:cs typeface="Arial"/>
              </a:rPr>
              <a:t>COI/T.20/Doc. No 26/Rev. 5 (2020).</a:t>
            </a:r>
            <a:endParaRPr lang="it-IT" sz="1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Cere ed esteri etilici: principio del metodo</a:t>
            </a:r>
            <a:endParaRPr lang="it-IT" sz="2400"/>
          </a:p>
        </p:txBody>
      </p:sp>
      <p:sp>
        <p:nvSpPr>
          <p:cNvPr id="4" name="Shape 4"/>
          <p:cNvSpPr txBox="1"/>
          <p:nvPr/>
        </p:nvSpPr>
        <p:spPr>
          <a:xfrm>
            <a:off x="457200" y="1188720"/>
            <a:ext cx="8229600" cy="1737360"/>
          </a:xfrm>
          <a:prstGeom prst="rect">
            <a:avLst/>
          </a:prstGeom>
          <a:noFill/>
          <a:ln>
            <a:noFill/>
          </a:ln>
        </p:spPr>
        <p:txBody>
          <a:bodyPr wrap="square" lIns="18288" tIns="18288" rIns="18288" bIns="18288" anchor="t" rtlCol="0"/>
          <a:lstStyle/>
          <a:p>
            <a:pPr algn="l">
              <a:spcBef>
                <a:spcPts val="0"/>
              </a:spcBef>
              <a:spcAft>
                <a:spcPts val="0"/>
              </a:spcAft>
              <a:buNone/>
            </a:pPr>
            <a:r>
              <a:rPr lang="it-IT" sz="1700" dirty="0">
                <a:solidFill>
                  <a:srgbClr val="404040"/>
                </a:solidFill>
                <a:latin typeface="Arial"/>
                <a:cs typeface="Arial"/>
              </a:rPr>
              <a:t>Le </a:t>
            </a:r>
            <a:r>
              <a:rPr lang="it-IT" b="1" sz="1700" dirty="0">
                <a:solidFill>
                  <a:srgbClr val="161616"/>
                </a:solidFill>
                <a:latin typeface="Arial"/>
                <a:cs typeface="Arial"/>
              </a:rPr>
              <a:t>cere</a:t>
            </a:r>
            <a:r>
              <a:rPr lang="it-IT" sz="1700" dirty="0">
                <a:solidFill>
                  <a:srgbClr val="404040"/>
                </a:solidFill>
                <a:latin typeface="Arial"/>
                <a:cs typeface="Arial"/>
              </a:rPr>
              <a:t> (esteri di alcoli alifatici a lunga catena con acidi grassi) sono marcatori di olio di sansa; gli </a:t>
            </a:r>
            <a:r>
              <a:rPr lang="it-IT" b="1" sz="1700" dirty="0">
                <a:solidFill>
                  <a:srgbClr val="161616"/>
                </a:solidFill>
                <a:latin typeface="Arial"/>
                <a:cs typeface="Arial"/>
              </a:rPr>
              <a:t>esteri etilici</a:t>
            </a:r>
            <a:r>
              <a:rPr lang="it-IT" sz="1700" dirty="0">
                <a:solidFill>
                  <a:srgbClr val="404040"/>
                </a:solidFill>
                <a:latin typeface="Arial"/>
                <a:cs typeface="Arial"/>
              </a:rPr>
              <a:t> degli acidi grassi si formano da etanolo prodotto da fermentazioni anomale delle olive: marcatori di olive alterate o di oli “deodorati” a bassa temperatura.</a:t>
            </a:r>
            <a:endParaRPr lang="it-IT" sz="1700"/>
          </a:p>
        </p:txBody>
      </p:sp>
      <p:sp>
        <p:nvSpPr>
          <p:cNvPr id="5" name="Shape 5"/>
          <p:cNvSpPr txBox="1"/>
          <p:nvPr/>
        </p:nvSpPr>
        <p:spPr>
          <a:xfrm>
            <a:off x="457200" y="2971800"/>
            <a:ext cx="8229600" cy="237744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AutoNum type="arabicPeriod"/>
            </a:pPr>
            <a:r>
              <a:rPr lang="it-IT" sz="1550" dirty="0">
                <a:solidFill>
                  <a:srgbClr val="404040"/>
                </a:solidFill>
                <a:latin typeface="Arial"/>
                <a:cs typeface="Arial"/>
              </a:rPr>
              <a:t>Aggiunta degli standard interni (es. arachidato di laurile per le cere; eptadecanoato di metile per gli esteri).</a:t>
            </a:r>
            <a:endParaRPr lang="it-IT" sz="1550"/>
          </a:p>
          <a:p>
            <a:pPr algn="l" marL="256032" indent="-228600">
              <a:spcBef>
                <a:spcPts val="0"/>
              </a:spcBef>
              <a:spcAft>
                <a:spcPts val="600"/>
              </a:spcAft>
              <a:buClr>
                <a:srgbClr val="B8860B"/>
              </a:buClr>
              <a:buFont typeface="Arial"/>
              <a:buAutoNum type="arabicPeriod"/>
            </a:pPr>
            <a:r>
              <a:rPr lang="it-IT" sz="1550" dirty="0">
                <a:solidFill>
                  <a:srgbClr val="404040"/>
                </a:solidFill>
                <a:latin typeface="Arial"/>
                <a:cs typeface="Arial"/>
              </a:rPr>
              <a:t>Frazionamento su colonnina di gel di silice (o SPE): gli esteri, poco polari, eluiscono prima dei trigliceridi.</a:t>
            </a:r>
            <a:endParaRPr lang="it-IT" sz="1550"/>
          </a:p>
          <a:p>
            <a:pPr algn="l" marL="256032" indent="-228600">
              <a:spcBef>
                <a:spcPts val="0"/>
              </a:spcBef>
              <a:spcAft>
                <a:spcPts val="600"/>
              </a:spcAft>
              <a:buClr>
                <a:srgbClr val="B8860B"/>
              </a:buClr>
              <a:buFont typeface="Arial"/>
              <a:buAutoNum type="arabicPeriod"/>
            </a:pPr>
            <a:r>
              <a:rPr lang="it-IT" sz="1550" dirty="0">
                <a:solidFill>
                  <a:srgbClr val="404040"/>
                </a:solidFill>
                <a:latin typeface="Arial"/>
                <a:cs typeface="Arial"/>
              </a:rPr>
              <a:t>GC capillare con iniezione on-column e rivelatore FID; quantificazione per somma degli esteri C40–C46 (cere) e degli esteri etilici C16–C18.</a:t>
            </a:r>
            <a:endParaRPr lang="it-IT" sz="1550"/>
          </a:p>
        </p:txBody>
      </p:sp>
      <p:sp>
        <p:nvSpPr>
          <p:cNvPr id="6" name="Shape 6"/>
          <p:cNvSpPr/>
          <p:nvPr/>
        </p:nvSpPr>
        <p:spPr>
          <a:xfrm>
            <a:off x="457200" y="5440680"/>
            <a:ext cx="8229600" cy="68580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700" dirty="0">
                <a:solidFill>
                  <a:srgbClr val="161616"/>
                </a:solidFill>
                <a:latin typeface="Arial"/>
                <a:cs typeface="Arial"/>
              </a:rPr>
              <a:t>Limiti EVOO: cere C42+C44+C46 ≤ 150 mg/kg;  esteri etilici ≤ 35 mg/kg</a:t>
            </a:r>
            <a:endParaRPr lang="it-IT" sz="1700"/>
          </a:p>
        </p:txBody>
      </p:sp>
      <p:sp>
        <p:nvSpPr>
          <p:cNvPr id="7" name="Shape 7"/>
          <p:cNvSpPr txBox="1"/>
          <p:nvPr/>
        </p:nvSpPr>
        <p:spPr>
          <a:xfrm>
            <a:off x="457200" y="621792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100" dirty="0">
                <a:solidFill>
                  <a:srgbClr val="6A6A6A"/>
                </a:solidFill>
                <a:latin typeface="Arial"/>
                <a:cs typeface="Arial"/>
              </a:rPr>
              <a:t>COI/T.20/Doc. No 28/Rev. 4 (2024); Reg. delegato (UE) 2022/2104, All. I.</a:t>
            </a:r>
            <a:endParaRPr lang="it-IT"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a:extLst>
              <a:ext uri="{FF2B5EF4-FFF2-40B4-BE49-F238E27FC236}">
                <a16:creationId xmlns:a16="http://schemas.microsoft.com/office/drawing/2014/main" id="{4DC6E3CE-C443-C8F9-33D3-D82D649CACC8}"/>
              </a:ext>
            </a:extLst>
          </p:cNvPr>
          <p:cNvSpPr>
            <a:spLocks noChangeArrowheads="1"/>
          </p:cNvSpPr>
          <p:nvPr/>
        </p:nvSpPr>
        <p:spPr bwMode="auto">
          <a:xfrm>
            <a:off x="0" y="-30163"/>
            <a:ext cx="9144000" cy="532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lIns="228528"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it-IT" altLang="it-IT" b="1" sz="2200">
                <a:solidFill>
                  <a:srgbClr val="161616"/>
                </a:solidFill>
              </a:rPr>
              <a:t>Fenoli</a:t>
            </a:r>
          </a:p>
          <a:p>
            <a:pPr algn="l" eaLnBrk="1" hangingPunct="1">
              <a:spcBef>
                <a:spcPct val="0"/>
              </a:spcBef>
              <a:buFontTx/>
              <a:buNone/>
            </a:pPr>
            <a:endParaRPr lang="en-GB" altLang="it-IT" sz="2000" b="1"/>
          </a:p>
          <a:p>
            <a:pPr algn="l" eaLnBrk="1" hangingPunct="1">
              <a:spcBef>
                <a:spcPct val="0"/>
              </a:spcBef>
              <a:buFontTx/>
              <a:buNone/>
            </a:pPr>
            <a:r>
              <a:rPr lang="it-IT" altLang="it-IT" sz="1800"/>
              <a:t>I composti fenolici sono presenti nell’olio di oliva in quantità variabili </a:t>
            </a:r>
            <a:r>
              <a:rPr lang="it-IT" altLang="it-IT" sz="1800" b="1" u="sng"/>
              <a:t>(50 – 700 mg/Kg)</a:t>
            </a:r>
            <a:r>
              <a:rPr lang="it-IT" altLang="it-IT" sz="1800"/>
              <a:t>  e hanno un importante ruolo per quanto riguarda:</a:t>
            </a:r>
          </a:p>
          <a:p>
            <a:pPr algn="l" eaLnBrk="1" hangingPunct="1">
              <a:spcBef>
                <a:spcPct val="0"/>
              </a:spcBef>
              <a:buFontTx/>
              <a:buNone/>
            </a:pPr>
            <a:endParaRPr lang="it-IT" altLang="it-IT" sz="1800"/>
          </a:p>
          <a:p>
            <a:pPr algn="l" eaLnBrk="1" hangingPunct="1">
              <a:spcBef>
                <a:spcPct val="0"/>
              </a:spcBef>
            </a:pPr>
            <a:r>
              <a:rPr lang="it-IT" altLang="it-IT" sz="1800"/>
              <a:t> la stabilità del prodotto </a:t>
            </a:r>
          </a:p>
          <a:p>
            <a:pPr algn="l" eaLnBrk="1" hangingPunct="1">
              <a:spcBef>
                <a:spcPct val="0"/>
              </a:spcBef>
            </a:pPr>
            <a:r>
              <a:rPr lang="it-IT" altLang="it-IT" sz="1800"/>
              <a:t>caratteristiche di salubrità </a:t>
            </a:r>
          </a:p>
          <a:p>
            <a:pPr algn="l" eaLnBrk="1" hangingPunct="1">
              <a:spcBef>
                <a:spcPct val="0"/>
              </a:spcBef>
            </a:pPr>
            <a:r>
              <a:rPr lang="it-IT" altLang="it-IT" sz="1800"/>
              <a:t> sapore</a:t>
            </a:r>
          </a:p>
          <a:p>
            <a:pPr algn="l" eaLnBrk="1" hangingPunct="1">
              <a:spcBef>
                <a:spcPct val="0"/>
              </a:spcBef>
            </a:pPr>
            <a:endParaRPr lang="it-IT" altLang="it-IT" sz="1800"/>
          </a:p>
          <a:p>
            <a:pPr algn="l" eaLnBrk="1" hangingPunct="1">
              <a:spcBef>
                <a:spcPct val="0"/>
              </a:spcBef>
              <a:buFontTx/>
              <a:buNone/>
            </a:pPr>
            <a:r>
              <a:rPr lang="it-IT" altLang="it-IT" sz="1800"/>
              <a:t>La composizione fenolica dipende da:</a:t>
            </a:r>
          </a:p>
          <a:p>
            <a:pPr algn="l" eaLnBrk="1" hangingPunct="1">
              <a:spcBef>
                <a:spcPct val="0"/>
              </a:spcBef>
              <a:buFontTx/>
              <a:buNone/>
            </a:pPr>
            <a:endParaRPr lang="it-IT" altLang="it-IT" sz="1800"/>
          </a:p>
          <a:p>
            <a:pPr algn="l" eaLnBrk="1" hangingPunct="1">
              <a:spcBef>
                <a:spcPct val="0"/>
              </a:spcBef>
            </a:pPr>
            <a:r>
              <a:rPr lang="it-IT" altLang="it-IT" sz="1800" b="1"/>
              <a:t>cultivar</a:t>
            </a:r>
            <a:r>
              <a:rPr lang="it-IT" altLang="it-IT" sz="1800"/>
              <a:t> </a:t>
            </a:r>
          </a:p>
          <a:p>
            <a:pPr algn="l" eaLnBrk="1" hangingPunct="1">
              <a:spcBef>
                <a:spcPct val="0"/>
              </a:spcBef>
            </a:pPr>
            <a:r>
              <a:rPr lang="it-IT" altLang="it-IT" sz="1800" b="1"/>
              <a:t>stadio di maturazione</a:t>
            </a:r>
            <a:r>
              <a:rPr lang="it-IT" altLang="it-IT" sz="1800"/>
              <a:t>, </a:t>
            </a:r>
          </a:p>
          <a:p>
            <a:pPr algn="l" eaLnBrk="1" hangingPunct="1">
              <a:spcBef>
                <a:spcPct val="0"/>
              </a:spcBef>
              <a:buFontTx/>
              <a:buNone/>
            </a:pPr>
            <a:endParaRPr lang="it-IT" altLang="it-IT" sz="1800"/>
          </a:p>
          <a:p>
            <a:pPr algn="l" eaLnBrk="1" hangingPunct="1">
              <a:spcBef>
                <a:spcPct val="0"/>
              </a:spcBef>
              <a:buFontTx/>
              <a:buNone/>
            </a:pPr>
            <a:r>
              <a:rPr lang="it-IT" altLang="it-IT" sz="1800"/>
              <a:t>inoltre è influenzata da:</a:t>
            </a:r>
          </a:p>
          <a:p>
            <a:pPr algn="l" eaLnBrk="1" hangingPunct="1">
              <a:spcBef>
                <a:spcPct val="0"/>
              </a:spcBef>
              <a:buFontTx/>
              <a:buNone/>
            </a:pPr>
            <a:endParaRPr lang="it-IT" altLang="it-IT" sz="1800"/>
          </a:p>
          <a:p>
            <a:pPr algn="l" eaLnBrk="1" hangingPunct="1">
              <a:spcBef>
                <a:spcPct val="0"/>
              </a:spcBef>
            </a:pPr>
            <a:r>
              <a:rPr lang="it-IT" altLang="it-IT" sz="1800" b="1"/>
              <a:t>processo di molitura</a:t>
            </a:r>
            <a:r>
              <a:rPr lang="it-IT" altLang="it-IT" sz="1800"/>
              <a:t> </a:t>
            </a:r>
          </a:p>
          <a:p>
            <a:pPr algn="l" eaLnBrk="1" hangingPunct="1">
              <a:spcBef>
                <a:spcPct val="0"/>
              </a:spcBef>
            </a:pPr>
            <a:r>
              <a:rPr lang="it-IT" altLang="it-IT" sz="1800" b="1"/>
              <a:t>condizioni e tempi di conservazione. </a:t>
            </a:r>
            <a:endParaRPr lang="en-GB" altLang="it-IT" sz="1800" b="1"/>
          </a:p>
          <a:p>
            <a:pPr algn="l">
              <a:spcBef>
                <a:spcPct val="0"/>
              </a:spcBef>
              <a:buFontTx/>
              <a:buNone/>
            </a:pPr>
            <a:endParaRPr lang="en-GB" altLang="it-IT" sz="1800" b="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Cosa sono i polifenoli nell’EVOO</a:t>
            </a:r>
          </a:p>
        </p:txBody>
      </p:sp>
      <p:sp>
        <p:nvSpPr>
          <p:cNvPr id="3" name="Content Placeholder 2"/>
          <p:cNvSpPr>
            <a:spLocks noGrp="1"/>
          </p:cNvSpPr>
          <p:nvPr>
            <p:ph idx="1"/>
          </p:nvPr>
        </p:nvSpPr>
        <p:spPr/>
        <p:txBody>
          <a:bodyPr/>
          <a:lstStyle/>
          <a:p>
            <a:r>
              <a:t>Composti fenolici presenti naturalmente nel frutto dell’olivo.</a:t>
            </a:r>
          </a:p>
          <a:p>
            <a:r>
              <a:t>Appartengono ai fitochimici secondari con funzioni antiossidanti.</a:t>
            </a:r>
          </a:p>
          <a:p>
            <a:r>
              <a:t>Principali classi: alcoli fenolici (tirosolo, idrossitirosolo), secoiridoidi (oleuropeina, oleocanthal), lignani e flavonoidi.</a:t>
            </a:r>
          </a:p>
          <a:p>
            <a:r>
              <a:t>Contribuiscono a gusto, stabilità e qualità dell’olio.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Polifenoli e salute</a:t>
            </a:r>
            <a:endParaRPr lang="it-IT" sz="2600"/>
          </a:p>
        </p:txBody>
      </p:sp>
      <p:sp>
        <p:nvSpPr>
          <p:cNvPr id="4" name="Shape 4"/>
          <p:cNvSpPr txBox="1"/>
          <p:nvPr/>
        </p:nvSpPr>
        <p:spPr>
          <a:xfrm>
            <a:off x="457200" y="1188720"/>
            <a:ext cx="8229600" cy="201168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Azione antiossidante: neutralizzano i radicali liberi e riducono lo stress ossidativo.</a:t>
            </a:r>
            <a:endParaRPr lang="it-IT" sz="1700"/>
          </a:p>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Azione antinfiammatoria (es. oleocantale) e protettiva sul sistema cardiovascolare.</a:t>
            </a:r>
            <a:endParaRPr lang="it-IT" sz="1700"/>
          </a:p>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Possibili effetti neuroprotettivi, oggetto di ricerca.</a:t>
            </a:r>
            <a:endParaRPr lang="it-IT" sz="1700"/>
          </a:p>
        </p:txBody>
      </p:sp>
      <p:sp>
        <p:nvSpPr>
          <p:cNvPr id="5" name="Shape 5"/>
          <p:cNvSpPr/>
          <p:nvPr/>
        </p:nvSpPr>
        <p:spPr>
          <a:xfrm>
            <a:off x="457200" y="3246120"/>
            <a:ext cx="8229600" cy="2834640"/>
          </a:xfrm>
          <a:prstGeom prst="rect">
            <a:avLst/>
          </a:prstGeom>
          <a:solidFill>
            <a:srgbClr val="F1E3BF"/>
          </a:solidFill>
          <a:ln w="12700">
            <a:solidFill>
              <a:srgbClr val="B8860B"/>
            </a:solidFill>
          </a:ln>
        </p:spPr>
        <p:txBody>
          <a:bodyPr wrap="square" lIns="164592" tIns="164592" rIns="164592" bIns="164592" anchor="t" rtlCol="0"/>
          <a:lstStyle/>
          <a:p>
            <a:pPr algn="l">
              <a:spcBef>
                <a:spcPts val="0"/>
              </a:spcBef>
              <a:spcAft>
                <a:spcPts val="800"/>
              </a:spcAft>
              <a:buNone/>
            </a:pPr>
            <a:r>
              <a:rPr lang="it-IT" b="1" sz="1800" dirty="0">
                <a:solidFill>
                  <a:srgbClr val="B8860B"/>
                </a:solidFill>
                <a:latin typeface="Arial"/>
                <a:cs typeface="Arial"/>
              </a:rPr>
              <a:t>Indicazione sulla salute autorizzata – Reg. (UE) 432/2012 (parere EFSA 2011)</a:t>
            </a:r>
            <a:endParaRPr lang="it-IT" sz="1800"/>
          </a:p>
          <a:p>
            <a:pPr algn="l">
              <a:spcBef>
                <a:spcPts val="0"/>
              </a:spcBef>
              <a:spcAft>
                <a:spcPts val="800"/>
              </a:spcAft>
              <a:buNone/>
            </a:pPr>
            <a:r>
              <a:rPr lang="it-IT" i="1" sz="1700" dirty="0">
                <a:solidFill>
                  <a:srgbClr val="161616"/>
                </a:solidFill>
                <a:latin typeface="Arial"/>
                <a:cs typeface="Arial"/>
              </a:rPr>
              <a:t>“I polifenoli dell’olio di oliva contribuiscono alla protezione dei lipidi ematici dallo stress ossidativo.”</a:t>
            </a:r>
            <a:endParaRPr lang="it-IT" sz="1700"/>
          </a:p>
          <a:p>
            <a:pPr algn="l">
              <a:spcBef>
                <a:spcPts val="0"/>
              </a:spcBef>
              <a:spcAft>
                <a:spcPts val="0"/>
              </a:spcAft>
              <a:buNone/>
            </a:pPr>
            <a:r>
              <a:rPr lang="it-IT" sz="1600" dirty="0">
                <a:solidFill>
                  <a:srgbClr val="404040"/>
                </a:solidFill>
                <a:latin typeface="Arial"/>
                <a:cs typeface="Arial"/>
              </a:rPr>
              <a:t>Condizione: almeno </a:t>
            </a:r>
            <a:r>
              <a:rPr lang="it-IT" b="1" sz="1600" dirty="0">
                <a:solidFill>
                  <a:srgbClr val="161616"/>
                </a:solidFill>
                <a:latin typeface="Arial"/>
                <a:cs typeface="Arial"/>
              </a:rPr>
              <a:t>5 mg di idrossitirosolo e suoi derivati</a:t>
            </a:r>
            <a:r>
              <a:rPr lang="it-IT" sz="1600" dirty="0">
                <a:solidFill>
                  <a:srgbClr val="404040"/>
                </a:solidFill>
                <a:latin typeface="Arial"/>
                <a:cs typeface="Arial"/>
              </a:rPr>
              <a:t> (es. complesso dell’oleuropeina e tirosolo) per </a:t>
            </a:r>
            <a:r>
              <a:rPr lang="it-IT" b="1" sz="1600" dirty="0">
                <a:solidFill>
                  <a:srgbClr val="161616"/>
                </a:solidFill>
                <a:latin typeface="Arial"/>
                <a:cs typeface="Arial"/>
              </a:rPr>
              <a:t>20 g di olio</a:t>
            </a:r>
            <a:r>
              <a:rPr lang="it-IT" sz="1600" dirty="0">
                <a:solidFill>
                  <a:srgbClr val="404040"/>
                </a:solidFill>
                <a:latin typeface="Arial"/>
                <a:cs typeface="Arial"/>
              </a:rPr>
              <a:t>, cioè ≥ 250 mg/kg; l’effetto si ottiene con un consumo giornaliero di 20 g.</a:t>
            </a:r>
            <a:endParaRPr lang="it-IT" sz="16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Polifenoli, qualità e conservazione</a:t>
            </a:r>
          </a:p>
        </p:txBody>
      </p:sp>
      <p:sp>
        <p:nvSpPr>
          <p:cNvPr id="3" name="Content Placeholder 2"/>
          <p:cNvSpPr>
            <a:spLocks noGrp="1"/>
          </p:cNvSpPr>
          <p:nvPr>
            <p:ph idx="1"/>
          </p:nvPr>
        </p:nvSpPr>
        <p:spPr/>
        <p:txBody>
          <a:bodyPr/>
          <a:lstStyle/>
          <a:p>
            <a:r>
              <a:rPr dirty="0"/>
              <a:t>Alto </a:t>
            </a:r>
            <a:r>
              <a:rPr dirty="0" err="1"/>
              <a:t>contenuto</a:t>
            </a:r>
            <a:r>
              <a:rPr dirty="0"/>
              <a:t> di </a:t>
            </a:r>
            <a:r>
              <a:rPr dirty="0" err="1"/>
              <a:t>polifenoli</a:t>
            </a:r>
            <a:r>
              <a:rPr dirty="0"/>
              <a:t> = </a:t>
            </a:r>
            <a:r>
              <a:rPr dirty="0" err="1"/>
              <a:t>maggiore</a:t>
            </a:r>
            <a:r>
              <a:rPr dirty="0"/>
              <a:t> </a:t>
            </a:r>
            <a:r>
              <a:rPr dirty="0" err="1"/>
              <a:t>stabilità</a:t>
            </a:r>
            <a:r>
              <a:rPr dirty="0"/>
              <a:t> </a:t>
            </a:r>
            <a:r>
              <a:rPr dirty="0" err="1"/>
              <a:t>ossidativa</a:t>
            </a:r>
            <a:r>
              <a:rPr dirty="0"/>
              <a:t> e </a:t>
            </a:r>
            <a:r>
              <a:rPr dirty="0" err="1"/>
              <a:t>qualità</a:t>
            </a:r>
            <a:r>
              <a:rPr dirty="0"/>
              <a:t> </a:t>
            </a:r>
            <a:r>
              <a:rPr dirty="0" err="1"/>
              <a:t>sensoriale</a:t>
            </a:r>
            <a:r>
              <a:rPr dirty="0"/>
              <a:t> (amaro, </a:t>
            </a:r>
            <a:r>
              <a:rPr dirty="0" err="1"/>
              <a:t>piccante</a:t>
            </a:r>
            <a:r>
              <a:rPr dirty="0"/>
              <a:t>).</a:t>
            </a:r>
          </a:p>
          <a:p>
            <a:r>
              <a:rPr dirty="0"/>
              <a:t>Fattori </a:t>
            </a:r>
            <a:r>
              <a:rPr dirty="0" err="1"/>
              <a:t>influenti</a:t>
            </a:r>
            <a:r>
              <a:rPr dirty="0"/>
              <a:t>: cultivar, </a:t>
            </a:r>
            <a:r>
              <a:rPr dirty="0" err="1"/>
              <a:t>grado</a:t>
            </a:r>
            <a:r>
              <a:rPr dirty="0"/>
              <a:t> di </a:t>
            </a:r>
            <a:r>
              <a:rPr dirty="0" err="1"/>
              <a:t>maturazione</a:t>
            </a:r>
            <a:r>
              <a:rPr dirty="0"/>
              <a:t>, </a:t>
            </a:r>
            <a:r>
              <a:rPr dirty="0" err="1"/>
              <a:t>metodo</a:t>
            </a:r>
            <a:r>
              <a:rPr dirty="0"/>
              <a:t> di </a:t>
            </a:r>
            <a:r>
              <a:rPr dirty="0" err="1"/>
              <a:t>estrazione</a:t>
            </a:r>
            <a:r>
              <a:rPr dirty="0"/>
              <a:t>, </a:t>
            </a:r>
            <a:r>
              <a:rPr dirty="0" err="1"/>
              <a:t>stoccaggio</a:t>
            </a:r>
            <a:r>
              <a:rPr dirty="0"/>
              <a:t>.</a:t>
            </a:r>
          </a:p>
          <a:p>
            <a:r>
              <a:rPr dirty="0"/>
              <a:t>Olive </a:t>
            </a:r>
            <a:r>
              <a:rPr dirty="0" err="1"/>
              <a:t>verdi</a:t>
            </a:r>
            <a:r>
              <a:rPr dirty="0"/>
              <a:t> e </a:t>
            </a:r>
            <a:r>
              <a:rPr dirty="0" err="1"/>
              <a:t>raccolta</a:t>
            </a:r>
            <a:r>
              <a:rPr dirty="0"/>
              <a:t> </a:t>
            </a:r>
            <a:r>
              <a:rPr dirty="0" err="1"/>
              <a:t>precoce</a:t>
            </a:r>
            <a:r>
              <a:rPr dirty="0"/>
              <a:t> → </a:t>
            </a:r>
            <a:r>
              <a:rPr dirty="0" err="1"/>
              <a:t>più</a:t>
            </a:r>
            <a:r>
              <a:rPr dirty="0"/>
              <a:t> </a:t>
            </a:r>
            <a:r>
              <a:rPr dirty="0" err="1"/>
              <a:t>polifenoli</a:t>
            </a:r>
            <a:r>
              <a:rPr dirty="0"/>
              <a:t>.</a:t>
            </a:r>
          </a:p>
          <a:p>
            <a:r>
              <a:rPr dirty="0"/>
              <a:t/>
            </a:r>
            <a:r>
              <a:rPr dirty="0" err="1"/>
              <a:t>Conservare</a:t>
            </a:r>
            <a:r>
              <a:rPr dirty="0"/>
              <a:t> al </a:t>
            </a:r>
            <a:r>
              <a:rPr dirty="0" err="1"/>
              <a:t>buio</a:t>
            </a:r>
            <a:r>
              <a:rPr dirty="0"/>
              <a:t> e al fresco per </a:t>
            </a:r>
            <a:r>
              <a:rPr dirty="0" err="1"/>
              <a:t>ridurre</a:t>
            </a:r>
            <a:r>
              <a:rPr dirty="0"/>
              <a:t> la </a:t>
            </a:r>
            <a:r>
              <a:rPr dirty="0" err="1"/>
              <a:t>perdita</a:t>
            </a:r>
            <a:r>
              <a:rPr dirty="0"/>
              <a:t> di </a:t>
            </a:r>
            <a:r>
              <a:rPr dirty="0" err="1"/>
              <a:t>composti</a:t>
            </a:r>
            <a:r>
              <a:rPr dirty="0"/>
              <a:t> </a:t>
            </a:r>
            <a:r>
              <a:rPr dirty="0" err="1"/>
              <a:t>fenolici</a:t>
            </a:r>
            <a:r>
              <a:rPr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a:extLst>
              <a:ext uri="{FF2B5EF4-FFF2-40B4-BE49-F238E27FC236}">
                <a16:creationId xmlns:a16="http://schemas.microsoft.com/office/drawing/2014/main" id="{5518CB25-77AF-947F-B384-33A02A641E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Metodi di analisi dei polifenoli: il quadro attuale</a:t>
            </a:r>
            <a:endParaRPr lang="it-IT" sz="2200"/>
          </a:p>
        </p:txBody>
      </p:sp>
      <p:graphicFrame>
        <p:nvGraphicFramePr>
          <p:cNvPr id="4" name="Tabella 4"/>
          <p:cNvGraphicFramePr>
            <a:graphicFrameLocks noGrp="1"/>
          </p:cNvGraphicFramePr>
          <p:nvPr/>
        </p:nvGraphicFramePr>
        <p:xfrm>
          <a:off x="457200" y="1188720"/>
          <a:ext cx="8229600" cy="3886200"/>
        </p:xfrm>
        <a:graphic>
          <a:graphicData uri="http://schemas.openxmlformats.org/drawingml/2006/table">
            <a:tbl>
              <a:tblPr firstRow="1" bandRow="1"/>
              <a:tblGrid>
                <a:gridCol w="3017520"/>
                <a:gridCol w="2834640"/>
                <a:gridCol w="2377440"/>
              </a:tblGrid>
              <a:tr h="411480">
                <a:tc>
                  <a:txBody>
                    <a:bodyPr/>
                    <a:lstStyle/>
                    <a:p>
                      <a:pPr algn="ctr">
                        <a:spcBef>
                          <a:spcPts val="0"/>
                        </a:spcBef>
                        <a:spcAft>
                          <a:spcPts val="0"/>
                        </a:spcAft>
                        <a:buNone/>
                      </a:pPr>
                      <a:r>
                        <a:rPr lang="it-IT" b="1" sz="1250" dirty="0">
                          <a:solidFill>
                            <a:srgbClr val="FFFFFF"/>
                          </a:solidFill>
                          <a:latin typeface="Arial"/>
                          <a:cs typeface="Arial"/>
                        </a:rPr>
                        <a:t>Approccio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Cosa misura</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Uso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548640">
                <a:tc>
                  <a:txBody>
                    <a:bodyPr/>
                    <a:lstStyle/>
                    <a:p>
                      <a:pPr algn="ctr">
                        <a:spcBef>
                          <a:spcPts val="0"/>
                        </a:spcBef>
                        <a:spcAft>
                          <a:spcPts val="0"/>
                        </a:spcAft>
                        <a:buNone/>
                      </a:pPr>
                      <a:r>
                        <a:rPr lang="it-IT" sz="1250" dirty="0">
                          <a:solidFill>
                            <a:srgbClr val="404040"/>
                          </a:solidFill>
                          <a:latin typeface="Arial"/>
                          <a:cs typeface="Arial"/>
                        </a:rPr>
                        <a:t>Folin-Ciocalteu (spettrofotometria)</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fenoli totali (potere riducente)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screening rapido; poco specifico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640080">
                <a:tc>
                  <a:txBody>
                    <a:bodyPr/>
                    <a:lstStyle/>
                    <a:p>
                      <a:pPr algn="ctr">
                        <a:spcBef>
                          <a:spcPts val="0"/>
                        </a:spcBef>
                        <a:spcAft>
                          <a:spcPts val="0"/>
                        </a:spcAft>
                        <a:buNone/>
                      </a:pPr>
                      <a:r>
                        <a:rPr lang="it-IT" sz="1250" dirty="0">
                          <a:solidFill>
                            <a:srgbClr val="404040"/>
                          </a:solidFill>
                          <a:latin typeface="Arial"/>
                          <a:cs typeface="Arial"/>
                        </a:rPr>
                        <a:t>HPLC-DAD a 280 nm (COI/T.20/Doc. No 29/Rev.2)</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profilo dei biofenoli, espresso come tirosolo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metodo ufficiale COI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548640">
                <a:tc>
                  <a:txBody>
                    <a:bodyPr/>
                    <a:lstStyle/>
                    <a:p>
                      <a:pPr algn="ctr">
                        <a:spcBef>
                          <a:spcPts val="0"/>
                        </a:spcBef>
                        <a:spcAft>
                          <a:spcPts val="0"/>
                        </a:spcAft>
                        <a:buNone/>
                      </a:pPr>
                      <a:r>
                        <a:rPr lang="it-IT" sz="1250" dirty="0">
                          <a:solidFill>
                            <a:srgbClr val="404040"/>
                          </a:solidFill>
                          <a:latin typeface="Arial"/>
                          <a:cs typeface="Arial"/>
                        </a:rPr>
                        <a:t>Idrolisi acida + HPLC/UHPLC</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idrossitirosolo e tirosolo totali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verifica dell’health claim</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640080">
                <a:tc>
                  <a:txBody>
                    <a:bodyPr/>
                    <a:lstStyle/>
                    <a:p>
                      <a:pPr algn="ctr">
                        <a:spcBef>
                          <a:spcPts val="0"/>
                        </a:spcBef>
                        <a:spcAft>
                          <a:spcPts val="0"/>
                        </a:spcAft>
                        <a:buNone/>
                      </a:pPr>
                      <a:r>
                        <a:rPr lang="it-IT" sz="1250" dirty="0">
                          <a:solidFill>
                            <a:srgbClr val="404040"/>
                          </a:solidFill>
                          <a:latin typeface="Arial"/>
                          <a:cs typeface="Arial"/>
                        </a:rPr>
                        <a:t>¹H-NMR quantitativa</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oleocantale, oleaceina, agliconi (forme dialdeidiche)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senza separazione cromatografica</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548640">
                <a:tc>
                  <a:txBody>
                    <a:bodyPr/>
                    <a:lstStyle/>
                    <a:p>
                      <a:pPr algn="ctr">
                        <a:spcBef>
                          <a:spcPts val="0"/>
                        </a:spcBef>
                        <a:spcAft>
                          <a:spcPts val="0"/>
                        </a:spcAft>
                        <a:buNone/>
                      </a:pPr>
                      <a:r>
                        <a:rPr lang="it-IT" sz="1250" dirty="0">
                          <a:solidFill>
                            <a:srgbClr val="404040"/>
                          </a:solidFill>
                          <a:latin typeface="Arial"/>
                          <a:cs typeface="Arial"/>
                        </a:rPr>
                        <a:t>LC-MS/MS e HRMS</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singoli composti e isomeri, con standard</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ricerca, autenticità</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548640">
                <a:tc>
                  <a:txBody>
                    <a:bodyPr/>
                    <a:lstStyle/>
                    <a:p>
                      <a:pPr algn="ctr">
                        <a:spcBef>
                          <a:spcPts val="0"/>
                        </a:spcBef>
                        <a:spcAft>
                          <a:spcPts val="0"/>
                        </a:spcAft>
                        <a:buNone/>
                      </a:pPr>
                      <a:r>
                        <a:rPr lang="it-IT" sz="1250" dirty="0">
                          <a:solidFill>
                            <a:srgbClr val="404040"/>
                          </a:solidFill>
                          <a:latin typeface="Arial"/>
                          <a:cs typeface="Arial"/>
                        </a:rPr>
                        <a:t>GC-MS dopo sililazione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fenoli semplici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superato per i secoiridoidi (termolabili)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bl>
          </a:graphicData>
        </a:graphic>
      </p:graphicFrame>
      <p:sp>
        <p:nvSpPr>
          <p:cNvPr id="5" name="Shape 5"/>
          <p:cNvSpPr txBox="1"/>
          <p:nvPr/>
        </p:nvSpPr>
        <p:spPr>
          <a:xfrm>
            <a:off x="457200" y="603504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000" dirty="0">
                <a:solidFill>
                  <a:srgbClr val="6A6A6A"/>
                </a:solidFill>
                <a:latin typeface="Arial"/>
                <a:cs typeface="Arial"/>
              </a:rPr>
              <a:t>Fonti: COI/T.20/Doc. No 29/Rev.2 (2022); Bongiorno et al., Mass Spectrom. Rev. (2023); Karkoula et al., J. Agric. Food Chem. (2012).</a:t>
            </a:r>
            <a:endParaRPr lang="it-IT" sz="10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a:extLst>
              <a:ext uri="{FF2B5EF4-FFF2-40B4-BE49-F238E27FC236}">
                <a16:creationId xmlns:a16="http://schemas.microsoft.com/office/drawing/2014/main" id="{C519A7FC-9A0C-BAD5-D92E-CBBC548720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Metodo ufficiale COI: HPLC-DAD a 280 nm</a:t>
            </a:r>
            <a:endParaRPr lang="it-IT" sz="2400"/>
          </a:p>
        </p:txBody>
      </p:sp>
      <p:sp>
        <p:nvSpPr>
          <p:cNvPr id="4" name="Shape 4"/>
          <p:cNvSpPr txBox="1"/>
          <p:nvPr/>
        </p:nvSpPr>
        <p:spPr>
          <a:xfrm>
            <a:off x="457200" y="1188720"/>
            <a:ext cx="4937760" cy="4846320"/>
          </a:xfrm>
          <a:prstGeom prst="rect">
            <a:avLst/>
          </a:prstGeom>
          <a:noFill/>
          <a:ln>
            <a:noFill/>
          </a:ln>
        </p:spPr>
        <p:txBody>
          <a:bodyPr wrap="square" lIns="18288" tIns="18288" rIns="18288" bIns="18288" anchor="t" rtlCol="0"/>
          <a:lstStyle/>
          <a:p>
            <a:pPr algn="l" marL="256032" indent="-228600">
              <a:spcBef>
                <a:spcPts val="0"/>
              </a:spcBef>
              <a:spcAft>
                <a:spcPts val="500"/>
              </a:spcAft>
              <a:buClr>
                <a:srgbClr val="B8860B"/>
              </a:buClr>
              <a:buFont typeface="Arial"/>
              <a:buAutoNum type="arabicPeriod"/>
            </a:pPr>
            <a:r>
              <a:rPr lang="it-IT" sz="1350" dirty="0">
                <a:solidFill>
                  <a:srgbClr val="404040"/>
                </a:solidFill>
                <a:latin typeface="Arial"/>
                <a:cs typeface="Arial"/>
              </a:rPr>
              <a:t>2,0 g di olio + standard interno (acido siringico) + 5 mL di metanolo/acqua 80:20.</a:t>
            </a:r>
            <a:endParaRPr lang="it-IT" sz="1350"/>
          </a:p>
          <a:p>
            <a:pPr algn="l" marL="256032" indent="-228600">
              <a:spcBef>
                <a:spcPts val="0"/>
              </a:spcBef>
              <a:spcAft>
                <a:spcPts val="500"/>
              </a:spcAft>
              <a:buClr>
                <a:srgbClr val="B8860B"/>
              </a:buClr>
              <a:buFont typeface="Arial"/>
              <a:buAutoNum type="arabicPeriod"/>
            </a:pPr>
            <a:r>
              <a:rPr lang="it-IT" sz="1350" dirty="0">
                <a:solidFill>
                  <a:srgbClr val="404040"/>
                </a:solidFill>
                <a:latin typeface="Arial"/>
                <a:cs typeface="Arial"/>
              </a:rPr>
              <a:t>Agitazione, ultrasuoni 15 min, centrifugazione 5000 giri/min per 25 min; filtrazione del surnatante (PVDF 0,45 µm).</a:t>
            </a:r>
            <a:endParaRPr lang="it-IT" sz="1350"/>
          </a:p>
          <a:p>
            <a:pPr algn="l" marL="256032" indent="-228600">
              <a:spcBef>
                <a:spcPts val="0"/>
              </a:spcBef>
              <a:spcAft>
                <a:spcPts val="500"/>
              </a:spcAft>
              <a:buClr>
                <a:srgbClr val="B8860B"/>
              </a:buClr>
              <a:buFont typeface="Arial"/>
              <a:buAutoNum type="arabicPeriod"/>
            </a:pPr>
            <a:r>
              <a:rPr lang="it-IT" sz="1350" dirty="0">
                <a:solidFill>
                  <a:srgbClr val="404040"/>
                </a:solidFill>
                <a:latin typeface="Arial"/>
                <a:cs typeface="Arial"/>
              </a:rPr>
              <a:t>HPLC in fase inversa (C18, 25 cm), gradiente acqua acidificata con H₃PO₄ / metanolo / acetonitrile.</a:t>
            </a:r>
            <a:endParaRPr lang="it-IT" sz="1350"/>
          </a:p>
          <a:p>
            <a:pPr algn="l" marL="256032" indent="-228600">
              <a:spcBef>
                <a:spcPts val="0"/>
              </a:spcBef>
              <a:spcAft>
                <a:spcPts val="500"/>
              </a:spcAft>
              <a:buClr>
                <a:srgbClr val="B8860B"/>
              </a:buClr>
              <a:buFont typeface="Arial"/>
              <a:buAutoNum type="arabicPeriod"/>
            </a:pPr>
            <a:r>
              <a:rPr lang="it-IT" sz="1350" dirty="0">
                <a:solidFill>
                  <a:srgbClr val="404040"/>
                </a:solidFill>
                <a:latin typeface="Arial"/>
                <a:cs typeface="Arial"/>
              </a:rPr>
              <a:t>Rivelazione a 280 nm (DAD per l’identificazione dagli spettri UV).</a:t>
            </a:r>
            <a:endParaRPr lang="it-IT" sz="1350"/>
          </a:p>
          <a:p>
            <a:pPr algn="l" marL="256032" indent="-228600">
              <a:spcBef>
                <a:spcPts val="0"/>
              </a:spcBef>
              <a:spcAft>
                <a:spcPts val="500"/>
              </a:spcAft>
              <a:buClr>
                <a:srgbClr val="B8860B"/>
              </a:buClr>
              <a:buFont typeface="Arial"/>
              <a:buAutoNum type="arabicPeriod"/>
            </a:pPr>
            <a:r>
              <a:rPr lang="it-IT" sz="1350" dirty="0">
                <a:solidFill>
                  <a:srgbClr val="404040"/>
                </a:solidFill>
                <a:latin typeface="Arial"/>
                <a:cs typeface="Arial"/>
              </a:rPr>
              <a:t>Quantificazione: somma delle aree dei biofenoli rispetto allo standard interno, con fattore di risposta relativo acido siringico/tirosolo; risultato in mg/kg di tirosolo.</a:t>
            </a:r>
            <a:endParaRPr lang="it-IT" sz="1350"/>
          </a:p>
        </p:txBody>
      </p:sp>
      <p:sp>
        <p:nvSpPr>
          <p:cNvPr id="5" name="Shape 5"/>
          <p:cNvSpPr/>
          <p:nvPr/>
        </p:nvSpPr>
        <p:spPr>
          <a:xfrm>
            <a:off x="5623560" y="1188720"/>
            <a:ext cx="3063240" cy="484632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600" dirty="0">
                <a:solidFill>
                  <a:srgbClr val="7A1F2B"/>
                </a:solidFill>
                <a:latin typeface="Arial"/>
                <a:cs typeface="Arial"/>
              </a:rPr>
              <a:t>Principio e limiti</a:t>
            </a:r>
            <a:endParaRPr lang="it-IT" sz="1600"/>
          </a:p>
          <a:p>
            <a:pPr algn="l" marL="256032" indent="-228600">
              <a:spcBef>
                <a:spcPts val="0"/>
              </a:spcBef>
              <a:spcAft>
                <a:spcPts val="400"/>
              </a:spcAft>
              <a:buClr>
                <a:srgbClr val="B8860B"/>
              </a:buClr>
              <a:buFont typeface="Arial"/>
              <a:buChar char="•"/>
            </a:pPr>
            <a:r>
              <a:rPr lang="it-IT" sz="1300" dirty="0">
                <a:solidFill>
                  <a:srgbClr val="404040"/>
                </a:solidFill>
                <a:latin typeface="Arial"/>
                <a:cs typeface="Arial"/>
              </a:rPr>
              <a:t>a 280 nm assorbe l’anello aromatico di tutti i fenoli: un solo standard per l’intero profilo</a:t>
            </a:r>
            <a:endParaRPr lang="it-IT" sz="1300"/>
          </a:p>
          <a:p>
            <a:pPr algn="l" marL="256032" indent="-228600">
              <a:spcBef>
                <a:spcPts val="0"/>
              </a:spcBef>
              <a:spcAft>
                <a:spcPts val="400"/>
              </a:spcAft>
              <a:buClr>
                <a:srgbClr val="B8860B"/>
              </a:buClr>
              <a:buFont typeface="Arial"/>
              <a:buChar char="•"/>
            </a:pPr>
            <a:r>
              <a:rPr lang="it-IT" sz="1300" dirty="0">
                <a:solidFill>
                  <a:srgbClr val="404040"/>
                </a:solidFill>
                <a:latin typeface="Arial"/>
                <a:cs typeface="Arial"/>
              </a:rPr>
              <a:t>ma ogni fenolo ha un’assorbività diversa: il valore “come tirosolo” è convenzionale</a:t>
            </a:r>
            <a:endParaRPr lang="it-IT" sz="1300"/>
          </a:p>
          <a:p>
            <a:pPr algn="l" marL="256032" indent="-228600">
              <a:spcBef>
                <a:spcPts val="0"/>
              </a:spcBef>
              <a:spcAft>
                <a:spcPts val="400"/>
              </a:spcAft>
              <a:buClr>
                <a:srgbClr val="B8860B"/>
              </a:buClr>
              <a:buFont typeface="Arial"/>
              <a:buChar char="•"/>
            </a:pPr>
            <a:r>
              <a:rPr lang="it-IT" sz="1300" dirty="0">
                <a:solidFill>
                  <a:srgbClr val="404040"/>
                </a:solidFill>
                <a:latin typeface="Arial"/>
                <a:cs typeface="Arial"/>
              </a:rPr>
              <a:t>secoiridoidi con molti isomeri e picchi coeluiti</a:t>
            </a:r>
            <a:endParaRPr lang="it-IT" sz="1300"/>
          </a:p>
          <a:p>
            <a:pPr algn="l" marL="256032" indent="-228600">
              <a:spcBef>
                <a:spcPts val="0"/>
              </a:spcBef>
              <a:spcAft>
                <a:spcPts val="400"/>
              </a:spcAft>
              <a:buClr>
                <a:srgbClr val="B8860B"/>
              </a:buClr>
              <a:buFont typeface="Arial"/>
              <a:buChar char="•"/>
            </a:pPr>
            <a:r>
              <a:rPr lang="it-IT" sz="1300" dirty="0">
                <a:solidFill>
                  <a:srgbClr val="404040"/>
                </a:solidFill>
                <a:latin typeface="Arial"/>
                <a:cs typeface="Arial"/>
              </a:rPr>
              <a:t>non dà direttamente il valore per l’health claim</a:t>
            </a:r>
            <a:endParaRPr lang="it-IT" sz="1300"/>
          </a:p>
        </p:txBody>
      </p:sp>
      <p:sp>
        <p:nvSpPr>
          <p:cNvPr id="6" name="Shape 6"/>
          <p:cNvSpPr txBox="1"/>
          <p:nvPr/>
        </p:nvSpPr>
        <p:spPr>
          <a:xfrm>
            <a:off x="457200" y="617220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000" dirty="0">
                <a:solidFill>
                  <a:srgbClr val="6A6A6A"/>
                </a:solidFill>
                <a:latin typeface="Arial"/>
                <a:cs typeface="Arial"/>
              </a:rPr>
              <a:t>COI/T.20/Doc. No 29/Rev.2 (2022).</a:t>
            </a:r>
            <a:endParaRPr lang="it-IT" sz="1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Metodi con idrolisi: idrossitirosolo e tirosolo totali</a:t>
            </a:r>
            <a:endParaRPr lang="it-IT" sz="2200"/>
          </a:p>
        </p:txBody>
      </p:sp>
      <p:sp>
        <p:nvSpPr>
          <p:cNvPr id="4" name="Shape 4"/>
          <p:cNvSpPr txBox="1"/>
          <p:nvPr/>
        </p:nvSpPr>
        <p:spPr>
          <a:xfrm>
            <a:off x="457200" y="1188720"/>
            <a:ext cx="8229600" cy="1371600"/>
          </a:xfrm>
          <a:prstGeom prst="rect">
            <a:avLst/>
          </a:prstGeom>
          <a:noFill/>
          <a:ln>
            <a:noFill/>
          </a:ln>
        </p:spPr>
        <p:txBody>
          <a:bodyPr wrap="square" lIns="18288" tIns="18288" rIns="18288" bIns="18288" anchor="t" rtlCol="0"/>
          <a:lstStyle/>
          <a:p>
            <a:pPr algn="l">
              <a:spcBef>
                <a:spcPts val="0"/>
              </a:spcBef>
              <a:spcAft>
                <a:spcPts val="0"/>
              </a:spcAft>
              <a:buNone/>
            </a:pPr>
            <a:r>
              <a:rPr lang="it-IT" sz="1700" dirty="0">
                <a:solidFill>
                  <a:srgbClr val="404040"/>
                </a:solidFill>
                <a:latin typeface="Arial"/>
                <a:cs typeface="Arial"/>
              </a:rPr>
              <a:t>L’health claim riguarda “idrossitirosolo e suoi derivati”. Poiché i secoiridoidi sono esteri o acetali di idrossitirosolo e tirosolo, un’</a:t>
            </a:r>
            <a:r>
              <a:rPr lang="it-IT" b="1" sz="1700" dirty="0">
                <a:solidFill>
                  <a:srgbClr val="161616"/>
                </a:solidFill>
                <a:latin typeface="Arial"/>
                <a:cs typeface="Arial"/>
              </a:rPr>
              <a:t>idrolisi acida</a:t>
            </a:r>
            <a:r>
              <a:rPr lang="it-IT" sz="1700" dirty="0">
                <a:solidFill>
                  <a:srgbClr val="404040"/>
                </a:solidFill>
                <a:latin typeface="Arial"/>
                <a:cs typeface="Arial"/>
              </a:rPr>
              <a:t> li converte tutti nei due alcoli fenolici, facili da quantificare con standard puri.</a:t>
            </a:r>
            <a:endParaRPr lang="it-IT" sz="1700"/>
          </a:p>
        </p:txBody>
      </p:sp>
      <p:sp>
        <p:nvSpPr>
          <p:cNvPr id="5" name="Shape 5"/>
          <p:cNvSpPr/>
          <p:nvPr/>
        </p:nvSpPr>
        <p:spPr>
          <a:xfrm>
            <a:off x="457200" y="2697480"/>
            <a:ext cx="8229600" cy="73152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600" dirty="0">
                <a:solidFill>
                  <a:srgbClr val="161616"/>
                </a:solidFill>
                <a:latin typeface="Arial"/>
                <a:cs typeface="Arial"/>
              </a:rPr>
              <a:t>secoiridoidi (oleaceina, oleuropeina aglicone…)  →(H₂SO₄ o HCl, calore)→  idrossitirosolo + tirosolo</a:t>
            </a:r>
            <a:endParaRPr lang="it-IT" sz="1600"/>
          </a:p>
        </p:txBody>
      </p:sp>
      <p:sp>
        <p:nvSpPr>
          <p:cNvPr id="6" name="Shape 6"/>
          <p:cNvSpPr/>
          <p:nvPr/>
        </p:nvSpPr>
        <p:spPr>
          <a:xfrm>
            <a:off x="457200" y="3657600"/>
            <a:ext cx="3977640" cy="228600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800" dirty="0">
                <a:solidFill>
                  <a:srgbClr val="B8860B"/>
                </a:solidFill>
                <a:latin typeface="Arial"/>
                <a:cs typeface="Arial"/>
              </a:rPr>
              <a:t>Vantaggi</a:t>
            </a:r>
            <a:endParaRPr lang="it-IT" sz="1800"/>
          </a:p>
          <a:p>
            <a:pPr algn="l" marL="256032" indent="-228600">
              <a:spcBef>
                <a:spcPts val="0"/>
              </a:spcBef>
              <a:spcAft>
                <a:spcPts val="400"/>
              </a:spcAft>
              <a:buClr>
                <a:srgbClr val="B8860B"/>
              </a:buClr>
              <a:buFont typeface="Arial"/>
              <a:buChar char="•"/>
            </a:pPr>
            <a:r>
              <a:rPr lang="it-IT" sz="1550" dirty="0">
                <a:solidFill>
                  <a:srgbClr val="404040"/>
                </a:solidFill>
                <a:latin typeface="Arial"/>
                <a:cs typeface="Arial"/>
              </a:rPr>
              <a:t>quantificazione accurata con due soli standard</a:t>
            </a:r>
            <a:endParaRPr lang="it-IT" sz="1550"/>
          </a:p>
          <a:p>
            <a:pPr algn="l" marL="256032" indent="-228600">
              <a:spcBef>
                <a:spcPts val="0"/>
              </a:spcBef>
              <a:spcAft>
                <a:spcPts val="400"/>
              </a:spcAft>
              <a:buClr>
                <a:srgbClr val="B8860B"/>
              </a:buClr>
              <a:buFont typeface="Arial"/>
              <a:buChar char="•"/>
            </a:pPr>
            <a:r>
              <a:rPr lang="it-IT" sz="1550" dirty="0">
                <a:solidFill>
                  <a:srgbClr val="404040"/>
                </a:solidFill>
                <a:latin typeface="Arial"/>
                <a:cs typeface="Arial"/>
              </a:rPr>
              <a:t>dato direttamente confrontabile con 250 mg/kg (5 mg/20 g)</a:t>
            </a:r>
            <a:endParaRPr lang="it-IT" sz="1550"/>
          </a:p>
        </p:txBody>
      </p:sp>
      <p:sp>
        <p:nvSpPr>
          <p:cNvPr id="7" name="Shape 7"/>
          <p:cNvSpPr/>
          <p:nvPr/>
        </p:nvSpPr>
        <p:spPr>
          <a:xfrm>
            <a:off x="4709160" y="3657600"/>
            <a:ext cx="3977640" cy="228600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Limiti</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perde l’informazione sui singoli composti (es. oleocantale)</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condizioni di idrolisi da standardizzare; manca ancora un metodo ufficiale unico</a:t>
            </a:r>
            <a:endParaRPr lang="it-IT" sz="1500"/>
          </a:p>
        </p:txBody>
      </p:sp>
      <p:sp>
        <p:nvSpPr>
          <p:cNvPr id="8" name="Shape 8"/>
          <p:cNvSpPr txBox="1"/>
          <p:nvPr/>
        </p:nvSpPr>
        <p:spPr>
          <a:xfrm>
            <a:off x="457200" y="608076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100" dirty="0">
                <a:solidFill>
                  <a:srgbClr val="6A6A6A"/>
                </a:solidFill>
                <a:latin typeface="Arial"/>
                <a:cs typeface="Arial"/>
              </a:rPr>
              <a:t>Es. Mastralexi et al., J. Agric. Food Chem. 2014; Tsimidou et al., Molecules 2019.</a:t>
            </a:r>
            <a:endParaRPr lang="it-IT" sz="11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a:extLst>
              <a:ext uri="{FF2B5EF4-FFF2-40B4-BE49-F238E27FC236}">
                <a16:creationId xmlns:a16="http://schemas.microsoft.com/office/drawing/2014/main" id="{98675F03-5242-ADD4-C252-6C9E6EB098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3375"/>
            <a:ext cx="9144000" cy="603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a:extLst>
              <a:ext uri="{FF2B5EF4-FFF2-40B4-BE49-F238E27FC236}">
                <a16:creationId xmlns:a16="http://schemas.microsoft.com/office/drawing/2014/main" id="{DEEB163D-98C7-60A1-5772-8125523B75EC}"/>
              </a:ext>
            </a:extLst>
          </p:cNvPr>
          <p:cNvSpPr>
            <a:spLocks noChangeArrowheads="1"/>
          </p:cNvSpPr>
          <p:nvPr/>
        </p:nvSpPr>
        <p:spPr bwMode="auto">
          <a:xfrm>
            <a:off x="0" y="104775"/>
            <a:ext cx="8893175" cy="17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lIns="228528"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spcBef>
                <a:spcPct val="0"/>
              </a:spcBef>
              <a:buFontTx/>
              <a:buNone/>
            </a:pPr>
            <a:r>
              <a:rPr lang="it-IT" altLang="it-IT" b="1" sz="2200">
                <a:solidFill>
                  <a:srgbClr val="161616"/>
                </a:solidFill>
              </a:rPr>
              <a:t>Componenti dell’aroma</a:t>
            </a:r>
          </a:p>
          <a:p>
            <a:pPr algn="ctr" eaLnBrk="1" hangingPunct="1">
              <a:spcBef>
                <a:spcPct val="0"/>
              </a:spcBef>
              <a:buFontTx/>
              <a:buNone/>
            </a:pPr>
            <a:endParaRPr lang="en-GB" altLang="it-IT" sz="1600" b="1"/>
          </a:p>
          <a:p>
            <a:pPr algn="l" eaLnBrk="1" hangingPunct="1">
              <a:spcBef>
                <a:spcPct val="0"/>
              </a:spcBef>
              <a:buFontTx/>
              <a:buNone/>
            </a:pPr>
            <a:r>
              <a:rPr lang="it-IT" altLang="it-IT" sz="1600"/>
              <a:t>Le sostanze che conferiscono l’aroma dell’olio sono circa </a:t>
            </a:r>
            <a:r>
              <a:rPr lang="it-IT" altLang="it-IT" sz="1600" b="1"/>
              <a:t>150 molecole appartenenti a diversi classi di composti chimici quali aldeidi chetoni, esteri.</a:t>
            </a:r>
            <a:r>
              <a:rPr lang="it-IT" altLang="it-IT" sz="1600"/>
              <a:t> Sebbene la loro concentrazione sia relativamente bassa essi sono I principali responsabili delle caratteristiche aromatiche e di flavour tipiche dei diversi oli. Fra i più significativi abbiamo: 2 - esanale, trans, 2 - esenolo, acetato di esenile.</a:t>
            </a:r>
          </a:p>
        </p:txBody>
      </p:sp>
      <p:grpSp>
        <p:nvGrpSpPr>
          <p:cNvPr id="28675" name="Group 9">
            <a:extLst>
              <a:ext uri="{FF2B5EF4-FFF2-40B4-BE49-F238E27FC236}">
                <a16:creationId xmlns:a16="http://schemas.microsoft.com/office/drawing/2014/main" id="{4FB8E308-4787-1822-AC8F-DB2A8F703CB7}"/>
              </a:ext>
            </a:extLst>
          </p:cNvPr>
          <p:cNvGrpSpPr>
            <a:grpSpLocks/>
          </p:cNvGrpSpPr>
          <p:nvPr/>
        </p:nvGrpSpPr>
        <p:grpSpPr bwMode="auto">
          <a:xfrm>
            <a:off x="0" y="1905000"/>
            <a:ext cx="9756775" cy="4991100"/>
            <a:chOff x="0" y="1200"/>
            <a:chExt cx="4848" cy="3144"/>
          </a:xfrm>
        </p:grpSpPr>
        <p:grpSp>
          <p:nvGrpSpPr>
            <p:cNvPr id="28676" name="Group 7">
              <a:extLst>
                <a:ext uri="{FF2B5EF4-FFF2-40B4-BE49-F238E27FC236}">
                  <a16:creationId xmlns:a16="http://schemas.microsoft.com/office/drawing/2014/main" id="{30D64D78-3011-1104-2D70-1C0A2182833C}"/>
                </a:ext>
              </a:extLst>
            </p:cNvPr>
            <p:cNvGrpSpPr>
              <a:grpSpLocks/>
            </p:cNvGrpSpPr>
            <p:nvPr/>
          </p:nvGrpSpPr>
          <p:grpSpPr bwMode="auto">
            <a:xfrm>
              <a:off x="0" y="1200"/>
              <a:ext cx="4848" cy="3144"/>
              <a:chOff x="0" y="1200"/>
              <a:chExt cx="4848" cy="3144"/>
            </a:xfrm>
          </p:grpSpPr>
          <p:pic>
            <p:nvPicPr>
              <p:cNvPr id="28678" name="Picture 5" descr="amelio english006">
                <a:extLst>
                  <a:ext uri="{FF2B5EF4-FFF2-40B4-BE49-F238E27FC236}">
                    <a16:creationId xmlns:a16="http://schemas.microsoft.com/office/drawing/2014/main" id="{99321C57-6FF9-49FB-22E7-BB2B51E5BC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07"/>
                <a:ext cx="4468" cy="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
            <p:nvSpPr>
              <p:cNvPr id="28679" name="Rectangle 6">
                <a:extLst>
                  <a:ext uri="{FF2B5EF4-FFF2-40B4-BE49-F238E27FC236}">
                    <a16:creationId xmlns:a16="http://schemas.microsoft.com/office/drawing/2014/main" id="{D90AEA5A-1A2C-04BB-06B7-0FD3CB498336}"/>
                  </a:ext>
                </a:extLst>
              </p:cNvPr>
              <p:cNvSpPr>
                <a:spLocks noChangeArrowheads="1"/>
              </p:cNvSpPr>
              <p:nvPr/>
            </p:nvSpPr>
            <p:spPr bwMode="auto">
              <a:xfrm>
                <a:off x="0" y="1200"/>
                <a:ext cx="4848" cy="24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28677" name="Rectangle 8">
              <a:extLst>
                <a:ext uri="{FF2B5EF4-FFF2-40B4-BE49-F238E27FC236}">
                  <a16:creationId xmlns:a16="http://schemas.microsoft.com/office/drawing/2014/main" id="{7D8074F9-6483-5CFD-1205-64820395AA5B}"/>
                </a:ext>
              </a:extLst>
            </p:cNvPr>
            <p:cNvSpPr>
              <a:spLocks noChangeArrowheads="1"/>
            </p:cNvSpPr>
            <p:nvPr/>
          </p:nvSpPr>
          <p:spPr bwMode="auto">
            <a:xfrm>
              <a:off x="144" y="1440"/>
              <a:ext cx="288" cy="43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9">
            <a:extLst>
              <a:ext uri="{FF2B5EF4-FFF2-40B4-BE49-F238E27FC236}">
                <a16:creationId xmlns:a16="http://schemas.microsoft.com/office/drawing/2014/main" id="{40EA45C9-F1ED-740F-0532-7C88246FE088}"/>
              </a:ext>
            </a:extLst>
          </p:cNvPr>
          <p:cNvGrpSpPr>
            <a:grpSpLocks/>
          </p:cNvGrpSpPr>
          <p:nvPr/>
        </p:nvGrpSpPr>
        <p:grpSpPr bwMode="auto">
          <a:xfrm>
            <a:off x="900113" y="2924175"/>
            <a:ext cx="7235825" cy="3933825"/>
            <a:chOff x="0" y="2032"/>
            <a:chExt cx="3936" cy="2288"/>
          </a:xfrm>
        </p:grpSpPr>
        <p:grpSp>
          <p:nvGrpSpPr>
            <p:cNvPr id="29700" name="Group 7">
              <a:extLst>
                <a:ext uri="{FF2B5EF4-FFF2-40B4-BE49-F238E27FC236}">
                  <a16:creationId xmlns:a16="http://schemas.microsoft.com/office/drawing/2014/main" id="{4E322F0D-BB7B-D84E-0573-AECE79426050}"/>
                </a:ext>
              </a:extLst>
            </p:cNvPr>
            <p:cNvGrpSpPr>
              <a:grpSpLocks/>
            </p:cNvGrpSpPr>
            <p:nvPr/>
          </p:nvGrpSpPr>
          <p:grpSpPr bwMode="auto">
            <a:xfrm>
              <a:off x="0" y="2032"/>
              <a:ext cx="3936" cy="2288"/>
              <a:chOff x="0" y="2016"/>
              <a:chExt cx="3936" cy="2288"/>
            </a:xfrm>
          </p:grpSpPr>
          <p:pic>
            <p:nvPicPr>
              <p:cNvPr id="29702" name="Picture 5" descr="amelio english003">
                <a:extLst>
                  <a:ext uri="{FF2B5EF4-FFF2-40B4-BE49-F238E27FC236}">
                    <a16:creationId xmlns:a16="http://schemas.microsoft.com/office/drawing/2014/main" id="{ED79311E-3865-5C7F-9811-65279F9FAD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9"/>
                <a:ext cx="3742" cy="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
            <p:nvSpPr>
              <p:cNvPr id="29703" name="Rectangle 6">
                <a:extLst>
                  <a:ext uri="{FF2B5EF4-FFF2-40B4-BE49-F238E27FC236}">
                    <a16:creationId xmlns:a16="http://schemas.microsoft.com/office/drawing/2014/main" id="{11FBBE2B-63C7-DDE8-6F75-D16C5CAB7A64}"/>
                  </a:ext>
                </a:extLst>
              </p:cNvPr>
              <p:cNvSpPr>
                <a:spLocks noChangeArrowheads="1"/>
              </p:cNvSpPr>
              <p:nvPr/>
            </p:nvSpPr>
            <p:spPr bwMode="auto">
              <a:xfrm>
                <a:off x="0" y="2016"/>
                <a:ext cx="3936" cy="24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29701" name="Rectangle 8">
              <a:extLst>
                <a:ext uri="{FF2B5EF4-FFF2-40B4-BE49-F238E27FC236}">
                  <a16:creationId xmlns:a16="http://schemas.microsoft.com/office/drawing/2014/main" id="{912DE4CE-C94D-BDB7-A5BD-6CE1821DABD4}"/>
                </a:ext>
              </a:extLst>
            </p:cNvPr>
            <p:cNvSpPr>
              <a:spLocks noChangeArrowheads="1"/>
            </p:cNvSpPr>
            <p:nvPr/>
          </p:nvSpPr>
          <p:spPr bwMode="auto">
            <a:xfrm>
              <a:off x="96" y="2208"/>
              <a:ext cx="288" cy="43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29699" name="Rectangle 4">
            <a:extLst>
              <a:ext uri="{FF2B5EF4-FFF2-40B4-BE49-F238E27FC236}">
                <a16:creationId xmlns:a16="http://schemas.microsoft.com/office/drawing/2014/main" id="{7229C2C2-FFBB-B48A-F657-CC24FC2D465D}"/>
              </a:ext>
            </a:extLst>
          </p:cNvPr>
          <p:cNvSpPr>
            <a:spLocks noChangeArrowheads="1"/>
          </p:cNvSpPr>
          <p:nvPr/>
        </p:nvSpPr>
        <p:spPr bwMode="auto">
          <a:xfrm>
            <a:off x="0" y="0"/>
            <a:ext cx="9144000" cy="322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lIns="228528"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it-IT" altLang="it-IT" b="1" sz="2200">
                <a:solidFill>
                  <a:srgbClr val="161616"/>
                </a:solidFill>
              </a:rPr>
              <a:t>Tocoferoli e vitamine liposolubili </a:t>
            </a:r>
          </a:p>
          <a:p>
            <a:pPr algn="l" eaLnBrk="1" hangingPunct="1">
              <a:spcBef>
                <a:spcPct val="0"/>
              </a:spcBef>
              <a:buFontTx/>
              <a:buNone/>
            </a:pPr>
            <a:endParaRPr lang="en-GB" altLang="it-IT" sz="1600" b="1"/>
          </a:p>
          <a:p>
            <a:pPr algn="l" eaLnBrk="1" hangingPunct="1">
              <a:spcBef>
                <a:spcPct val="0"/>
              </a:spcBef>
              <a:buFontTx/>
              <a:buNone/>
            </a:pPr>
            <a:r>
              <a:rPr lang="it-IT" altLang="it-IT" sz="1600"/>
              <a:t>Sono presenti </a:t>
            </a:r>
            <a:r>
              <a:rPr lang="it-IT" altLang="it-IT" sz="1600" b="1"/>
              <a:t>provitamina A</a:t>
            </a:r>
            <a:r>
              <a:rPr lang="it-IT" altLang="it-IT" sz="1600"/>
              <a:t> (beta - carotene), </a:t>
            </a:r>
            <a:r>
              <a:rPr lang="it-IT" altLang="it-IT" sz="1600" b="1"/>
              <a:t>vitamina F</a:t>
            </a:r>
            <a:r>
              <a:rPr lang="it-IT" altLang="it-IT" sz="1600"/>
              <a:t> (acido linoleico + acido linolenico), </a:t>
            </a:r>
            <a:r>
              <a:rPr lang="it-IT" altLang="it-IT" sz="1600" b="1"/>
              <a:t>vitamina E</a:t>
            </a:r>
            <a:r>
              <a:rPr lang="it-IT" altLang="it-IT" sz="1600"/>
              <a:t> (</a:t>
            </a:r>
            <a:r>
              <a:rPr lang="it-IT" altLang="it-IT" sz="1600">
                <a:latin typeface="Symbol" pitchFamily="2" charset="2"/>
              </a:rPr>
              <a:t>a</a:t>
            </a:r>
            <a:r>
              <a:rPr lang="it-IT" altLang="it-IT" sz="1600"/>
              <a:t> - tocoferolo) che ha una spiccata azione antiossidante, esaltata dalla presenza dei fosfolipidi, ed è presente negli oli vergini in quantità che varia da 150 a 200 mg/kg di olio, assente invece negli oli rettificati. </a:t>
            </a:r>
            <a:r>
              <a:rPr lang="en-GB" altLang="it-IT" sz="1600"/>
              <a:t>E' presente anche la </a:t>
            </a:r>
            <a:r>
              <a:rPr lang="en-GB" altLang="it-IT" sz="1600" b="1"/>
              <a:t>vitamina C</a:t>
            </a:r>
            <a:r>
              <a:rPr lang="en-GB" altLang="it-IT" sz="1600"/>
              <a:t> sotto forma di ascorbil palmitato e la </a:t>
            </a:r>
            <a:r>
              <a:rPr lang="en-GB" altLang="it-IT" sz="1600" b="1"/>
              <a:t>vitamina D</a:t>
            </a:r>
            <a:r>
              <a:rPr lang="en-GB" altLang="it-IT" sz="1600"/>
              <a:t>. </a:t>
            </a:r>
          </a:p>
          <a:p>
            <a:pPr algn="l" eaLnBrk="1" hangingPunct="1">
              <a:spcBef>
                <a:spcPct val="0"/>
              </a:spcBef>
              <a:buFontTx/>
              <a:buNone/>
            </a:pPr>
            <a:endParaRPr lang="en-GB" altLang="it-IT" sz="1600" b="1"/>
          </a:p>
          <a:p>
            <a:pPr algn="l" eaLnBrk="1" hangingPunct="1">
              <a:spcBef>
                <a:spcPct val="0"/>
              </a:spcBef>
              <a:buFontTx/>
              <a:buNone/>
            </a:pPr>
            <a:r>
              <a:rPr lang="it-IT" altLang="it-IT" sz="1600"/>
              <a:t>Questi composti sono presenti nell’olio di oliva ad una concentrazione di </a:t>
            </a:r>
            <a:r>
              <a:rPr lang="it-IT" altLang="it-IT" sz="1600" b="1"/>
              <a:t>150 – 250mg/Kg</a:t>
            </a:r>
            <a:r>
              <a:rPr lang="it-IT" altLang="it-IT" sz="1600"/>
              <a:t>, </a:t>
            </a:r>
          </a:p>
          <a:p>
            <a:pPr algn="l" eaLnBrk="1" hangingPunct="1">
              <a:spcBef>
                <a:spcPct val="0"/>
              </a:spcBef>
              <a:buFontTx/>
              <a:buNone/>
            </a:pPr>
            <a:endParaRPr lang="it-IT" altLang="it-IT" sz="1600"/>
          </a:p>
          <a:p>
            <a:pPr algn="l" eaLnBrk="1" hangingPunct="1">
              <a:spcBef>
                <a:spcPct val="0"/>
              </a:spcBef>
              <a:buFontTx/>
              <a:buNone/>
            </a:pPr>
            <a:r>
              <a:rPr lang="it-IT" altLang="it-IT" sz="1600"/>
              <a:t>Normalmente sono presenti nella forma </a:t>
            </a:r>
            <a:r>
              <a:rPr lang="en-GB" altLang="it-IT" sz="1600"/>
              <a:t>α</a:t>
            </a:r>
            <a:r>
              <a:rPr lang="it-IT" altLang="it-IT" sz="1600"/>
              <a:t>, </a:t>
            </a:r>
            <a:r>
              <a:rPr lang="en-GB" altLang="it-IT" sz="1600"/>
              <a:t>β</a:t>
            </a:r>
            <a:r>
              <a:rPr lang="it-IT" altLang="it-IT" sz="1600"/>
              <a:t>, </a:t>
            </a:r>
            <a:r>
              <a:rPr lang="en-GB" altLang="it-IT" sz="1600"/>
              <a:t>γ</a:t>
            </a:r>
            <a:r>
              <a:rPr lang="it-IT" altLang="it-IT" sz="1600"/>
              <a:t> e </a:t>
            </a:r>
            <a:r>
              <a:rPr lang="en-GB" altLang="it-IT" sz="1600"/>
              <a:t>δ</a:t>
            </a:r>
            <a:r>
              <a:rPr lang="it-IT" altLang="it-IT" sz="1600"/>
              <a:t>. Di queste, la forma </a:t>
            </a:r>
            <a:r>
              <a:rPr lang="en-GB" altLang="it-IT" sz="1600"/>
              <a:t>α</a:t>
            </a:r>
            <a:r>
              <a:rPr lang="it-IT" altLang="it-IT" sz="1600"/>
              <a:t> (vit. E) è la più abbondante (90/95%). </a:t>
            </a:r>
            <a:r>
              <a:rPr lang="it-IT" altLang="it-IT" sz="1600" b="1"/>
              <a:t>I tocoferoli sono responsabili dell’attività antiossidante negli oli espostti alla luce. Hanno una elevata protezione nei confronti delle radiazioni UV.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a:extLst>
              <a:ext uri="{FF2B5EF4-FFF2-40B4-BE49-F238E27FC236}">
                <a16:creationId xmlns:a16="http://schemas.microsoft.com/office/drawing/2014/main" id="{61A35352-F57F-5A52-6950-BF4D57BC6C73}"/>
              </a:ext>
            </a:extLst>
          </p:cNvPr>
          <p:cNvSpPr>
            <a:spLocks noChangeArrowheads="1"/>
          </p:cNvSpPr>
          <p:nvPr/>
        </p:nvSpPr>
        <p:spPr bwMode="auto">
          <a:xfrm>
            <a:off x="0" y="36513"/>
            <a:ext cx="9144000"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lIns="228528"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it-IT" altLang="it-IT" b="1" sz="2200">
                <a:solidFill>
                  <a:srgbClr val="161616"/>
                </a:solidFill>
              </a:rPr>
              <a:t>Idrocarburi</a:t>
            </a:r>
          </a:p>
          <a:p>
            <a:pPr algn="l" eaLnBrk="1" hangingPunct="1">
              <a:spcBef>
                <a:spcPct val="0"/>
              </a:spcBef>
              <a:buFontTx/>
              <a:buNone/>
            </a:pPr>
            <a:endParaRPr lang="en-GB" altLang="it-IT" sz="1800" b="1"/>
          </a:p>
          <a:p>
            <a:pPr algn="l" eaLnBrk="1" hangingPunct="1">
              <a:spcBef>
                <a:spcPct val="0"/>
              </a:spcBef>
              <a:buFontTx/>
              <a:buNone/>
            </a:pPr>
            <a:r>
              <a:rPr lang="it-IT" altLang="it-IT" sz="1800"/>
              <a:t>Gli idrocarburi costituiscono circa la metà dell'insaponificabile (30 - 40%.; Queste molecole sono composte esclusivamente da atomi di carbonio e idrogeno. </a:t>
            </a:r>
          </a:p>
          <a:p>
            <a:pPr algn="l" eaLnBrk="1" hangingPunct="1">
              <a:spcBef>
                <a:spcPct val="0"/>
              </a:spcBef>
              <a:buFontTx/>
              <a:buNone/>
            </a:pPr>
            <a:r>
              <a:rPr lang="it-IT" altLang="it-IT" sz="1800"/>
              <a:t>Quelli saturi, da C11 a C35, sono a catena lineare o ramificata.</a:t>
            </a:r>
          </a:p>
          <a:p>
            <a:pPr algn="l" eaLnBrk="1" hangingPunct="1">
              <a:spcBef>
                <a:spcPct val="0"/>
              </a:spcBef>
              <a:buFontTx/>
              <a:buNone/>
            </a:pPr>
            <a:r>
              <a:rPr lang="it-IT" altLang="it-IT" sz="1800"/>
              <a:t>Il principale idrocarburo presente nell’olio di oliva è lo </a:t>
            </a:r>
            <a:r>
              <a:rPr lang="it-IT" altLang="it-IT" sz="1800" b="1"/>
              <a:t>squalene</a:t>
            </a:r>
            <a:r>
              <a:rPr lang="it-IT" altLang="it-IT" sz="1800"/>
              <a:t> (C30). Lo squalene è un importante intermedio nella sintesi biologica degli </a:t>
            </a:r>
            <a:r>
              <a:rPr lang="it-IT" altLang="it-IT" sz="1800" b="1"/>
              <a:t>steroli</a:t>
            </a:r>
            <a:r>
              <a:rPr lang="it-IT" altLang="it-IT" sz="1800"/>
              <a:t>, esso è presente in ad una concentrazione di circa 1500 – 2000 mg/Kg;  il </a:t>
            </a:r>
            <a:r>
              <a:rPr lang="en-GB" altLang="it-IT" sz="1800"/>
              <a:t>β</a:t>
            </a:r>
            <a:r>
              <a:rPr lang="it-IT" altLang="it-IT" sz="1800" i="1"/>
              <a:t>-carotene</a:t>
            </a:r>
            <a:r>
              <a:rPr lang="it-IT" altLang="it-IT" sz="1800"/>
              <a:t> (C40), è il precursore della vitamina A, responsabile del colore giallo-arancio, la sua concentrazione è di  0,3 – 4 mg/Kg. </a:t>
            </a:r>
          </a:p>
        </p:txBody>
      </p:sp>
      <p:grpSp>
        <p:nvGrpSpPr>
          <p:cNvPr id="30723" name="Group 9">
            <a:extLst>
              <a:ext uri="{FF2B5EF4-FFF2-40B4-BE49-F238E27FC236}">
                <a16:creationId xmlns:a16="http://schemas.microsoft.com/office/drawing/2014/main" id="{B78993A6-26BC-DB68-054E-D03B8C34DC2B}"/>
              </a:ext>
            </a:extLst>
          </p:cNvPr>
          <p:cNvGrpSpPr>
            <a:grpSpLocks/>
          </p:cNvGrpSpPr>
          <p:nvPr/>
        </p:nvGrpSpPr>
        <p:grpSpPr bwMode="auto">
          <a:xfrm>
            <a:off x="590550" y="2913063"/>
            <a:ext cx="8374063" cy="3900487"/>
            <a:chOff x="0" y="2160"/>
            <a:chExt cx="3648" cy="2008"/>
          </a:xfrm>
        </p:grpSpPr>
        <p:grpSp>
          <p:nvGrpSpPr>
            <p:cNvPr id="30724" name="Group 7">
              <a:extLst>
                <a:ext uri="{FF2B5EF4-FFF2-40B4-BE49-F238E27FC236}">
                  <a16:creationId xmlns:a16="http://schemas.microsoft.com/office/drawing/2014/main" id="{4F53F84E-E88F-7956-F0F5-B6EDB1151986}"/>
                </a:ext>
              </a:extLst>
            </p:cNvPr>
            <p:cNvGrpSpPr>
              <a:grpSpLocks/>
            </p:cNvGrpSpPr>
            <p:nvPr/>
          </p:nvGrpSpPr>
          <p:grpSpPr bwMode="auto">
            <a:xfrm>
              <a:off x="0" y="2160"/>
              <a:ext cx="3648" cy="2008"/>
              <a:chOff x="0" y="2160"/>
              <a:chExt cx="3648" cy="2008"/>
            </a:xfrm>
          </p:grpSpPr>
          <p:pic>
            <p:nvPicPr>
              <p:cNvPr id="30726" name="Picture 5" descr="amelio english004">
                <a:extLst>
                  <a:ext uri="{FF2B5EF4-FFF2-40B4-BE49-F238E27FC236}">
                    <a16:creationId xmlns:a16="http://schemas.microsoft.com/office/drawing/2014/main" id="{8800C563-8A02-72C8-49BC-B8B317A35E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0"/>
                <a:ext cx="3560" cy="2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
            <p:nvSpPr>
              <p:cNvPr id="30727" name="Rectangle 6">
                <a:extLst>
                  <a:ext uri="{FF2B5EF4-FFF2-40B4-BE49-F238E27FC236}">
                    <a16:creationId xmlns:a16="http://schemas.microsoft.com/office/drawing/2014/main" id="{3B8EB5C3-F112-DFF9-D917-01DB95F95C53}"/>
                  </a:ext>
                </a:extLst>
              </p:cNvPr>
              <p:cNvSpPr>
                <a:spLocks noChangeArrowheads="1"/>
              </p:cNvSpPr>
              <p:nvPr/>
            </p:nvSpPr>
            <p:spPr bwMode="auto">
              <a:xfrm>
                <a:off x="0" y="2160"/>
                <a:ext cx="3648" cy="19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30725" name="Rectangle 8">
              <a:extLst>
                <a:ext uri="{FF2B5EF4-FFF2-40B4-BE49-F238E27FC236}">
                  <a16:creationId xmlns:a16="http://schemas.microsoft.com/office/drawing/2014/main" id="{106E62F9-028F-A247-DB79-77ADA033AF9F}"/>
                </a:ext>
              </a:extLst>
            </p:cNvPr>
            <p:cNvSpPr>
              <a:spLocks noChangeArrowheads="1"/>
            </p:cNvSpPr>
            <p:nvPr/>
          </p:nvSpPr>
          <p:spPr bwMode="auto">
            <a:xfrm>
              <a:off x="96" y="2208"/>
              <a:ext cx="288" cy="43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a:extLst>
              <a:ext uri="{FF2B5EF4-FFF2-40B4-BE49-F238E27FC236}">
                <a16:creationId xmlns:a16="http://schemas.microsoft.com/office/drawing/2014/main" id="{C4D8E360-6FBF-0714-8D4E-F609DD50921A}"/>
              </a:ext>
            </a:extLst>
          </p:cNvPr>
          <p:cNvSpPr>
            <a:spLocks noChangeArrowheads="1"/>
          </p:cNvSpPr>
          <p:nvPr/>
        </p:nvSpPr>
        <p:spPr bwMode="auto">
          <a:xfrm>
            <a:off x="250825" y="620713"/>
            <a:ext cx="8564563"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endParaRPr lang="it-IT" altLang="it-IT" sz="1800"/>
          </a:p>
          <a:p>
            <a:pPr algn="l" eaLnBrk="1" hangingPunct="1">
              <a:spcBef>
                <a:spcPct val="0"/>
              </a:spcBef>
              <a:buFontTx/>
              <a:buNone/>
            </a:pPr>
            <a:r>
              <a:rPr lang="it-IT" altLang="it-IT" sz="1800"/>
              <a:t>Inoltre sono presenti piccole concentrazioni di idrocarburi policiclici aromatici (PAH). I PAH sono di origine antropica, anche se non è esclusa una piccola componente derivata da vie metaboliche biologiche. </a:t>
            </a:r>
          </a:p>
        </p:txBody>
      </p:sp>
      <p:sp>
        <p:nvSpPr>
          <p:cNvPr id="31747" name="Rectangle 6">
            <a:extLst>
              <a:ext uri="{FF2B5EF4-FFF2-40B4-BE49-F238E27FC236}">
                <a16:creationId xmlns:a16="http://schemas.microsoft.com/office/drawing/2014/main" id="{87859494-F8F0-9A76-7921-E2705E32A7D5}"/>
              </a:ext>
            </a:extLst>
          </p:cNvPr>
          <p:cNvSpPr>
            <a:spLocks noChangeArrowheads="1"/>
          </p:cNvSpPr>
          <p:nvPr/>
        </p:nvSpPr>
        <p:spPr bwMode="auto">
          <a:xfrm>
            <a:off x="320040" y="188913"/>
            <a:ext cx="1390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b="1" sz="2000" lang="it-IT" altLang="it-IT" u="sng">
                <a:solidFill>
                  <a:srgbClr val="161616"/>
                </a:solidFill>
              </a:rPr>
              <a:t>Idrocarburi</a:t>
            </a:r>
          </a:p>
        </p:txBody>
      </p:sp>
      <p:grpSp>
        <p:nvGrpSpPr>
          <p:cNvPr id="31748" name="Group 10">
            <a:extLst>
              <a:ext uri="{FF2B5EF4-FFF2-40B4-BE49-F238E27FC236}">
                <a16:creationId xmlns:a16="http://schemas.microsoft.com/office/drawing/2014/main" id="{B716D697-71BD-EBF1-1834-2DFBFA53179A}"/>
              </a:ext>
            </a:extLst>
          </p:cNvPr>
          <p:cNvGrpSpPr>
            <a:grpSpLocks/>
          </p:cNvGrpSpPr>
          <p:nvPr/>
        </p:nvGrpSpPr>
        <p:grpSpPr bwMode="auto">
          <a:xfrm>
            <a:off x="611188" y="1811338"/>
            <a:ext cx="8204200" cy="4841875"/>
            <a:chOff x="0" y="1344"/>
            <a:chExt cx="4320" cy="2847"/>
          </a:xfrm>
        </p:grpSpPr>
        <p:grpSp>
          <p:nvGrpSpPr>
            <p:cNvPr id="31749" name="Group 8">
              <a:extLst>
                <a:ext uri="{FF2B5EF4-FFF2-40B4-BE49-F238E27FC236}">
                  <a16:creationId xmlns:a16="http://schemas.microsoft.com/office/drawing/2014/main" id="{FE2F7677-D8BF-7358-E677-9CE580E1A6EB}"/>
                </a:ext>
              </a:extLst>
            </p:cNvPr>
            <p:cNvGrpSpPr>
              <a:grpSpLocks/>
            </p:cNvGrpSpPr>
            <p:nvPr/>
          </p:nvGrpSpPr>
          <p:grpSpPr bwMode="auto">
            <a:xfrm>
              <a:off x="0" y="1344"/>
              <a:ext cx="4320" cy="2847"/>
              <a:chOff x="0" y="1344"/>
              <a:chExt cx="4320" cy="2847"/>
            </a:xfrm>
          </p:grpSpPr>
          <p:pic>
            <p:nvPicPr>
              <p:cNvPr id="31751" name="Picture 5" descr="amelio english005">
                <a:extLst>
                  <a:ext uri="{FF2B5EF4-FFF2-40B4-BE49-F238E27FC236}">
                    <a16:creationId xmlns:a16="http://schemas.microsoft.com/office/drawing/2014/main" id="{29AF4C03-CC3D-598B-5FF6-B571057D3A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4"/>
                <a:ext cx="4037" cy="2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
            <p:nvSpPr>
              <p:cNvPr id="31752" name="Rectangle 7">
                <a:extLst>
                  <a:ext uri="{FF2B5EF4-FFF2-40B4-BE49-F238E27FC236}">
                    <a16:creationId xmlns:a16="http://schemas.microsoft.com/office/drawing/2014/main" id="{E1C26DB7-7A63-F2C2-E97C-2170B6CB4137}"/>
                  </a:ext>
                </a:extLst>
              </p:cNvPr>
              <p:cNvSpPr>
                <a:spLocks noChangeArrowheads="1"/>
              </p:cNvSpPr>
              <p:nvPr/>
            </p:nvSpPr>
            <p:spPr bwMode="auto">
              <a:xfrm>
                <a:off x="0" y="1344"/>
                <a:ext cx="4320" cy="24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31750" name="Rectangle 9">
              <a:extLst>
                <a:ext uri="{FF2B5EF4-FFF2-40B4-BE49-F238E27FC236}">
                  <a16:creationId xmlns:a16="http://schemas.microsoft.com/office/drawing/2014/main" id="{E5C83D83-67F5-F032-247A-CE60804FC8A9}"/>
                </a:ext>
              </a:extLst>
            </p:cNvPr>
            <p:cNvSpPr>
              <a:spLocks noChangeArrowheads="1"/>
            </p:cNvSpPr>
            <p:nvPr/>
          </p:nvSpPr>
          <p:spPr bwMode="auto">
            <a:xfrm>
              <a:off x="144" y="1536"/>
              <a:ext cx="288" cy="43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a:extLst>
              <a:ext uri="{FF2B5EF4-FFF2-40B4-BE49-F238E27FC236}">
                <a16:creationId xmlns:a16="http://schemas.microsoft.com/office/drawing/2014/main" id="{A6E1C241-FB97-5B17-0372-9552953BB416}"/>
              </a:ext>
            </a:extLst>
          </p:cNvPr>
          <p:cNvSpPr>
            <a:spLocks noChangeArrowheads="1"/>
          </p:cNvSpPr>
          <p:nvPr/>
        </p:nvSpPr>
        <p:spPr bwMode="auto">
          <a:xfrm>
            <a:off x="0" y="260350"/>
            <a:ext cx="882015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it-IT" altLang="it-IT" b="1" sz="2200">
                <a:solidFill>
                  <a:srgbClr val="161616"/>
                </a:solidFill>
              </a:rPr>
              <a:t>Alcoli</a:t>
            </a:r>
            <a:r>
              <a:rPr lang="it-IT" altLang="it-IT" b="1" sz="2200">
                <a:solidFill>
                  <a:srgbClr val="161616"/>
                </a:solidFill>
              </a:rPr>
              <a:t> </a:t>
            </a:r>
          </a:p>
          <a:p>
            <a:pPr algn="l" eaLnBrk="1" hangingPunct="1">
              <a:spcBef>
                <a:spcPct val="0"/>
              </a:spcBef>
              <a:buFontTx/>
              <a:buNone/>
            </a:pPr>
            <a:endParaRPr lang="it-IT" altLang="it-IT" sz="1800"/>
          </a:p>
          <a:p>
            <a:pPr algn="l" eaLnBrk="1" hangingPunct="1">
              <a:spcBef>
                <a:spcPct val="0"/>
              </a:spcBef>
              <a:buFontTx/>
              <a:buNone/>
            </a:pPr>
            <a:r>
              <a:rPr lang="it-IT" altLang="it-IT" sz="1800"/>
              <a:t>Gli alcoli si trovano in piccolissime quantità alcoli alifatici da C22 a C30; in quantità maggiori (500 mg/l, circa il 25 - 30% dell'insaponificabile) sono presenti gli alcoli triterpenici, importanti per riconoscere l'olio di sansa decerato. </a:t>
            </a:r>
          </a:p>
        </p:txBody>
      </p:sp>
      <p:sp>
        <p:nvSpPr>
          <p:cNvPr id="32771" name="Rectangle 6">
            <a:extLst>
              <a:ext uri="{FF2B5EF4-FFF2-40B4-BE49-F238E27FC236}">
                <a16:creationId xmlns:a16="http://schemas.microsoft.com/office/drawing/2014/main" id="{6402CFAB-AABC-E3A8-05CF-BF2E31563F29}"/>
              </a:ext>
            </a:extLst>
          </p:cNvPr>
          <p:cNvSpPr>
            <a:spLocks noChangeArrowheads="1"/>
          </p:cNvSpPr>
          <p:nvPr/>
        </p:nvSpPr>
        <p:spPr bwMode="auto">
          <a:xfrm>
            <a:off x="0" y="2740025"/>
            <a:ext cx="8893175"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lIns="228528" bIns="0"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en-GB" altLang="it-IT" sz="1800" b="1" u="sng"/>
              <a:t>Xenobiotici</a:t>
            </a:r>
            <a:endParaRPr lang="en-GB" altLang="it-IT" sz="1800"/>
          </a:p>
          <a:p>
            <a:pPr algn="l" eaLnBrk="1" hangingPunct="1">
              <a:spcBef>
                <a:spcPct val="0"/>
              </a:spcBef>
              <a:buFontTx/>
              <a:buNone/>
            </a:pPr>
            <a:r>
              <a:rPr lang="it-IT" altLang="it-IT" sz="1800"/>
              <a:t>Con il termine ‘xenobiotici’ si intendono quei composti provenienti dall’attività antropica e pertanto queste molecole sono considerate estranee al prodotto olio. Tra questi composti i </a:t>
            </a:r>
            <a:r>
              <a:rPr lang="it-IT" altLang="it-IT" sz="1800" b="1"/>
              <a:t>PAH (es. benzo[a]pirene) e gli idrocarburi monoaromatici</a:t>
            </a:r>
            <a:r>
              <a:rPr lang="it-IT" altLang="it-IT" sz="1800"/>
              <a:t> (benzene, toluene, xilene etc) che possono essere ritrovati come contaminanti ambientali ma possono anche essere dovuti alla contaminazione di processo (ad esempio estrazione con solvente).  Altri contaminanti possono essere I </a:t>
            </a:r>
            <a:r>
              <a:rPr lang="it-IT" altLang="it-IT" sz="1800" b="1"/>
              <a:t>solventi alogenati</a:t>
            </a:r>
            <a:r>
              <a:rPr lang="it-IT" altLang="it-IT" sz="1800"/>
              <a:t> e i </a:t>
            </a:r>
            <a:r>
              <a:rPr lang="it-IT" altLang="it-IT" sz="1800" b="1"/>
              <a:t>pesticidi</a:t>
            </a:r>
            <a:r>
              <a:rPr lang="it-IT" altLang="it-IT" sz="1800"/>
              <a:t> usati ad esempio per combattere la mosca dell’olivo (</a:t>
            </a:r>
            <a:r>
              <a:rPr lang="it-IT" altLang="it-IT" sz="1800" i="1"/>
              <a:t>Bactrocera oleae Gmel</a:t>
            </a:r>
            <a:r>
              <a:rPr lang="it-IT" altLang="it-IT" sz="1800"/>
              <a:t>.). E’ da tenere presente che  i processi di raffinazione eliminano solitamente la maggior parte dei fitosanitari.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8BEDB88D-78A8-127E-BBA0-0C745153E94B}"/>
              </a:ext>
            </a:extLst>
          </p:cNvPr>
          <p:cNvSpPr>
            <a:spLocks noChangeArrowheads="1"/>
          </p:cNvSpPr>
          <p:nvPr/>
        </p:nvSpPr>
        <p:spPr bwMode="auto">
          <a:xfrm>
            <a:off x="0" y="476250"/>
            <a:ext cx="9144000"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lnSpc>
                <a:spcPct val="120000"/>
              </a:lnSpc>
              <a:spcBef>
                <a:spcPct val="0"/>
              </a:spcBef>
              <a:buFontTx/>
              <a:buNone/>
            </a:pPr>
            <a:r>
              <a:rPr lang="it-IT" altLang="it-IT" b="1" sz="2200">
                <a:solidFill>
                  <a:srgbClr val="161616"/>
                </a:solidFill>
              </a:rPr>
              <a:t>Pigmenti colorati</a:t>
            </a:r>
            <a:r>
              <a:rPr lang="it-IT" altLang="it-IT" b="1" sz="2200">
                <a:solidFill>
                  <a:srgbClr val="161616"/>
                </a:solidFill>
              </a:rPr>
              <a:t> </a:t>
            </a:r>
          </a:p>
          <a:p>
            <a:pPr algn="l" eaLnBrk="1" hangingPunct="1">
              <a:lnSpc>
                <a:spcPct val="120000"/>
              </a:lnSpc>
              <a:spcBef>
                <a:spcPct val="0"/>
              </a:spcBef>
              <a:buFontTx/>
              <a:buNone/>
            </a:pPr>
            <a:endParaRPr lang="it-IT" altLang="it-IT" sz="2000"/>
          </a:p>
          <a:p>
            <a:pPr algn="l" eaLnBrk="1" hangingPunct="1">
              <a:lnSpc>
                <a:spcPct val="120000"/>
              </a:lnSpc>
              <a:spcBef>
                <a:spcPct val="0"/>
              </a:spcBef>
              <a:buFontTx/>
              <a:buNone/>
            </a:pPr>
            <a:r>
              <a:rPr lang="it-IT" altLang="it-IT" sz="1800"/>
              <a:t>Come pigmenti sono presenti </a:t>
            </a:r>
            <a:r>
              <a:rPr lang="it-IT" altLang="it-IT" sz="1800" b="1"/>
              <a:t>carotenoidi</a:t>
            </a:r>
            <a:r>
              <a:rPr lang="it-IT" altLang="it-IT" sz="1800"/>
              <a:t> e </a:t>
            </a:r>
            <a:r>
              <a:rPr lang="it-IT" altLang="it-IT" sz="1800" b="1"/>
              <a:t>clorofilla</a:t>
            </a:r>
            <a:r>
              <a:rPr lang="it-IT" altLang="it-IT" sz="1800"/>
              <a:t>; la quantità di carotenoidi è influenzata da fattori biologici (ambiente) e tecnologici (sistemi di estrazione, modo e duata della conservazione), ma mediamente varia da 1 a 20 mg/kg di olio; fra i carotenoidi (ne sono presenti circa 80 composti) il più importante è il beta - carotene o provitamina A. Anche la presenza di clorofilla è variabile e molto dipende dal grado di maturazione delle olive (ne sono ricche le olive non ancora invaiate) e dal sistema di estrazione (ne sono ricchi gli oli di seconda pressione); mediamente in un olio di 1 - 2 mesi la quantità di clorofilla può variare da 1 a 10 ppm (si arriva a 50 ppm nei «verdoni»), ma con il tempo degrada trasformandosi in composti di colore giallo, tanto che un olio di 7 -8 mesi ne può essere privo.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1AD1A901-B12B-2199-3C31-6409261C41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4627563"/>
            <a:ext cx="2514600" cy="223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pic>
        <p:nvPicPr>
          <p:cNvPr id="34819" name="Picture 4">
            <a:extLst>
              <a:ext uri="{FF2B5EF4-FFF2-40B4-BE49-F238E27FC236}">
                <a16:creationId xmlns:a16="http://schemas.microsoft.com/office/drawing/2014/main" id="{30A3EC90-7DA7-0D13-755D-E9170DB68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452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Parametri di qualità: metodi di riferimento</a:t>
            </a:r>
            <a:endParaRPr lang="it-IT" sz="2400"/>
          </a:p>
        </p:txBody>
      </p:sp>
      <p:graphicFrame>
        <p:nvGraphicFramePr>
          <p:cNvPr id="4" name="Tabella 4"/>
          <p:cNvGraphicFramePr>
            <a:graphicFrameLocks noGrp="1"/>
          </p:cNvGraphicFramePr>
          <p:nvPr/>
        </p:nvGraphicFramePr>
        <p:xfrm>
          <a:off x="457200" y="1188720"/>
          <a:ext cx="8229600" cy="3739896"/>
        </p:xfrm>
        <a:graphic>
          <a:graphicData uri="http://schemas.openxmlformats.org/drawingml/2006/table">
            <a:tbl>
              <a:tblPr firstRow="1" bandRow="1"/>
              <a:tblGrid>
                <a:gridCol w="2743200"/>
                <a:gridCol w="2560320"/>
                <a:gridCol w="2926080"/>
              </a:tblGrid>
              <a:tr h="411480">
                <a:tc>
                  <a:txBody>
                    <a:bodyPr/>
                    <a:lstStyle/>
                    <a:p>
                      <a:pPr algn="ctr">
                        <a:spcBef>
                          <a:spcPts val="0"/>
                        </a:spcBef>
                        <a:spcAft>
                          <a:spcPts val="0"/>
                        </a:spcAft>
                        <a:buNone/>
                      </a:pPr>
                      <a:r>
                        <a:rPr lang="it-IT" b="1" sz="1350" dirty="0">
                          <a:solidFill>
                            <a:srgbClr val="FFFFFF"/>
                          </a:solidFill>
                          <a:latin typeface="Arial"/>
                          <a:cs typeface="Arial"/>
                        </a:rPr>
                        <a:t>Parametro</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50" dirty="0">
                          <a:solidFill>
                            <a:srgbClr val="FFFFFF"/>
                          </a:solidFill>
                          <a:latin typeface="Arial"/>
                          <a:cs typeface="Arial"/>
                        </a:rPr>
                        <a:t>Metodo COI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350" dirty="0">
                          <a:solidFill>
                            <a:srgbClr val="FFFFFF"/>
                          </a:solidFill>
                          <a:latin typeface="Arial"/>
                          <a:cs typeface="Arial"/>
                        </a:rPr>
                        <a:t>Principio</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475488">
                <a:tc>
                  <a:txBody>
                    <a:bodyPr/>
                    <a:lstStyle/>
                    <a:p>
                      <a:pPr algn="ctr">
                        <a:spcBef>
                          <a:spcPts val="0"/>
                        </a:spcBef>
                        <a:spcAft>
                          <a:spcPts val="0"/>
                        </a:spcAft>
                        <a:buNone/>
                      </a:pPr>
                      <a:r>
                        <a:rPr lang="it-IT" sz="1350" dirty="0">
                          <a:solidFill>
                            <a:srgbClr val="404040"/>
                          </a:solidFill>
                          <a:latin typeface="Arial"/>
                          <a:cs typeface="Arial"/>
                        </a:rPr>
                        <a:t>Acidità libera</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COI/T.20/Doc. No 34</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titolazione acido-base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75488">
                <a:tc>
                  <a:txBody>
                    <a:bodyPr/>
                    <a:lstStyle/>
                    <a:p>
                      <a:pPr algn="ctr">
                        <a:spcBef>
                          <a:spcPts val="0"/>
                        </a:spcBef>
                        <a:spcAft>
                          <a:spcPts val="0"/>
                        </a:spcAft>
                        <a:buNone/>
                      </a:pPr>
                      <a:r>
                        <a:rPr lang="it-IT" sz="1350" dirty="0">
                          <a:solidFill>
                            <a:srgbClr val="404040"/>
                          </a:solidFill>
                          <a:latin typeface="Arial"/>
                          <a:cs typeface="Arial"/>
                        </a:rPr>
                        <a:t>Numero di perossidi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COI/T.20/Doc. No 35</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titolazione iodometrica (redox)</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75488">
                <a:tc>
                  <a:txBody>
                    <a:bodyPr/>
                    <a:lstStyle/>
                    <a:p>
                      <a:pPr algn="ctr">
                        <a:spcBef>
                          <a:spcPts val="0"/>
                        </a:spcBef>
                        <a:spcAft>
                          <a:spcPts val="0"/>
                        </a:spcAft>
                        <a:buNone/>
                      </a:pPr>
                      <a:r>
                        <a:rPr lang="it-IT" sz="1350" dirty="0">
                          <a:solidFill>
                            <a:srgbClr val="404040"/>
                          </a:solidFill>
                          <a:latin typeface="Arial"/>
                          <a:cs typeface="Arial"/>
                        </a:rPr>
                        <a:t>K232, K268/270, ΔK</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COI/T.20/Doc. No 19</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spettrofotometria UV</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75488">
                <a:tc>
                  <a:txBody>
                    <a:bodyPr/>
                    <a:lstStyle/>
                    <a:p>
                      <a:pPr algn="ctr">
                        <a:spcBef>
                          <a:spcPts val="0"/>
                        </a:spcBef>
                        <a:spcAft>
                          <a:spcPts val="0"/>
                        </a:spcAft>
                        <a:buNone/>
                      </a:pPr>
                      <a:r>
                        <a:rPr lang="it-IT" sz="1350" dirty="0">
                          <a:solidFill>
                            <a:srgbClr val="404040"/>
                          </a:solidFill>
                          <a:latin typeface="Arial"/>
                          <a:cs typeface="Arial"/>
                        </a:rPr>
                        <a:t>Esteri etilici, cere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COI/T.20/Doc. No 28</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GC capillare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75488">
                <a:tc>
                  <a:txBody>
                    <a:bodyPr/>
                    <a:lstStyle/>
                    <a:p>
                      <a:pPr algn="ctr">
                        <a:spcBef>
                          <a:spcPts val="0"/>
                        </a:spcBef>
                        <a:spcAft>
                          <a:spcPts val="0"/>
                        </a:spcAft>
                        <a:buNone/>
                      </a:pPr>
                      <a:r>
                        <a:rPr lang="it-IT" sz="1350" dirty="0">
                          <a:solidFill>
                            <a:srgbClr val="404040"/>
                          </a:solidFill>
                          <a:latin typeface="Arial"/>
                          <a:cs typeface="Arial"/>
                        </a:rPr>
                        <a:t>Composizione acidica</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COI/T.20/Doc. No 33</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GC dei FAME</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75488">
                <a:tc>
                  <a:txBody>
                    <a:bodyPr/>
                    <a:lstStyle/>
                    <a:p>
                      <a:pPr algn="ctr">
                        <a:spcBef>
                          <a:spcPts val="0"/>
                        </a:spcBef>
                        <a:spcAft>
                          <a:spcPts val="0"/>
                        </a:spcAft>
                        <a:buNone/>
                      </a:pPr>
                      <a:r>
                        <a:rPr lang="it-IT" sz="1350" dirty="0">
                          <a:solidFill>
                            <a:srgbClr val="404040"/>
                          </a:solidFill>
                          <a:latin typeface="Arial"/>
                          <a:cs typeface="Arial"/>
                        </a:rPr>
                        <a:t>Valutazione organolettica</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COI/T.20/Doc. No 15</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350" dirty="0">
                          <a:solidFill>
                            <a:srgbClr val="404040"/>
                          </a:solidFill>
                          <a:latin typeface="Arial"/>
                          <a:cs typeface="Arial"/>
                        </a:rPr>
                        <a:t>panel test</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75488">
                <a:tc>
                  <a:txBody>
                    <a:bodyPr/>
                    <a:lstStyle/>
                    <a:p>
                      <a:pPr algn="ctr">
                        <a:spcBef>
                          <a:spcPts val="0"/>
                        </a:spcBef>
                        <a:spcAft>
                          <a:spcPts val="0"/>
                        </a:spcAft>
                        <a:buNone/>
                      </a:pPr>
                      <a:r>
                        <a:rPr lang="it-IT" sz="1350" dirty="0">
                          <a:solidFill>
                            <a:srgbClr val="404040"/>
                          </a:solidFill>
                          <a:latin typeface="Arial"/>
                          <a:cs typeface="Arial"/>
                        </a:rPr>
                        <a:t>Biofenoli</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COI/T.20/Doc. No 29</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350" dirty="0">
                          <a:solidFill>
                            <a:srgbClr val="404040"/>
                          </a:solidFill>
                          <a:latin typeface="Arial"/>
                          <a:cs typeface="Arial"/>
                        </a:rPr>
                        <a:t>HPLC-DAD</a:t>
                      </a:r>
                      <a:endParaRPr lang="it-IT" sz="13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sp>
        <p:nvSpPr>
          <p:cNvPr id="5" name="Shape 5"/>
          <p:cNvSpPr txBox="1"/>
          <p:nvPr/>
        </p:nvSpPr>
        <p:spPr>
          <a:xfrm>
            <a:off x="457200" y="5212080"/>
            <a:ext cx="8229600" cy="822960"/>
          </a:xfrm>
          <a:prstGeom prst="rect">
            <a:avLst/>
          </a:prstGeom>
          <a:noFill/>
          <a:ln>
            <a:noFill/>
          </a:ln>
        </p:spPr>
        <p:txBody>
          <a:bodyPr wrap="square" lIns="18288" tIns="18288" rIns="18288" bIns="18288" anchor="t" rtlCol="0"/>
          <a:lstStyle/>
          <a:p>
            <a:pPr algn="l">
              <a:spcBef>
                <a:spcPts val="0"/>
              </a:spcBef>
              <a:spcAft>
                <a:spcPts val="0"/>
              </a:spcAft>
              <a:buNone/>
            </a:pPr>
            <a:r>
              <a:rPr lang="it-IT" i="1" sz="1300" dirty="0">
                <a:solidFill>
                  <a:srgbClr val="404040"/>
                </a:solidFill>
                <a:latin typeface="Arial"/>
                <a:cs typeface="Arial"/>
              </a:rPr>
              <a:t>Il Reg. di esecuzione (UE) 2022/2105 stabilisce i metodi da usare nei controlli di conformità (metodi COI o norme ISO equivalenti, es. ISO 660 per l’acidità e ISO 3960 per i perossidi).</a:t>
            </a:r>
            <a:endParaRPr lang="it-IT" sz="13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a:extLst>
              <a:ext uri="{FF2B5EF4-FFF2-40B4-BE49-F238E27FC236}">
                <a16:creationId xmlns:a16="http://schemas.microsoft.com/office/drawing/2014/main" id="{72CE5FC3-050E-E46C-05D5-88385A1D99C9}"/>
              </a:ext>
            </a:extLst>
          </p:cNvPr>
          <p:cNvSpPr>
            <a:spLocks noChangeArrowheads="1"/>
          </p:cNvSpPr>
          <p:nvPr/>
        </p:nvSpPr>
        <p:spPr bwMode="auto">
          <a:xfrm>
            <a:off x="0" y="0"/>
            <a:ext cx="8820150" cy="380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50000"/>
              </a:spcBef>
              <a:buFontTx/>
              <a:buNone/>
            </a:pPr>
            <a:r>
              <a:rPr lang="en-US" altLang="it-IT" b="1" sz="2200">
                <a:solidFill>
                  <a:srgbClr val="161616"/>
                </a:solidFill>
              </a:rPr>
              <a:t>Acidità</a:t>
            </a:r>
          </a:p>
          <a:p>
            <a:pPr algn="l" eaLnBrk="1" hangingPunct="1">
              <a:spcBef>
                <a:spcPct val="50000"/>
              </a:spcBef>
              <a:buFontTx/>
              <a:buNone/>
            </a:pPr>
            <a:endParaRPr lang="en-US" altLang="it-IT" sz="1800"/>
          </a:p>
          <a:p>
            <a:pPr algn="l" eaLnBrk="1" hangingPunct="1">
              <a:spcBef>
                <a:spcPct val="50000"/>
              </a:spcBef>
              <a:buFontTx/>
              <a:buNone/>
            </a:pPr>
            <a:r>
              <a:rPr lang="en-US" altLang="it-IT" sz="1800"/>
              <a:t>L’acidità esprime la </a:t>
            </a:r>
            <a:r>
              <a:rPr lang="en-US" altLang="it-IT" sz="1800" b="1" u="sng"/>
              <a:t>percentuale (in peso)</a:t>
            </a:r>
            <a:r>
              <a:rPr lang="en-US" altLang="it-IT" sz="1800"/>
              <a:t> di acidi grassi liberi nell’olio in esame. </a:t>
            </a:r>
          </a:p>
          <a:p>
            <a:pPr algn="l" eaLnBrk="1" hangingPunct="1">
              <a:spcBef>
                <a:spcPct val="50000"/>
              </a:spcBef>
              <a:buFontTx/>
              <a:buNone/>
            </a:pPr>
            <a:r>
              <a:rPr lang="en-US" altLang="it-IT" sz="1800"/>
              <a:t>Gli acidi grassi liberi sono presenti anche in oli ottenuti da olive sane, ma una volta che si sono formati i triglicerdi, essi vanno incontro ad una progressiva deacilazione, con conseguente aumento dell’acidità libera. Questo è dovuto all’azione di enzimi </a:t>
            </a:r>
            <a:r>
              <a:rPr lang="en-US" altLang="it-IT" sz="1800" b="1"/>
              <a:t>(lipasi)</a:t>
            </a:r>
            <a:r>
              <a:rPr lang="en-US" altLang="it-IT" sz="1800"/>
              <a:t> naturalmente presenti nel frutto. </a:t>
            </a:r>
          </a:p>
          <a:p>
            <a:pPr algn="l" eaLnBrk="1" hangingPunct="1">
              <a:spcBef>
                <a:spcPct val="50000"/>
              </a:spcBef>
              <a:buFontTx/>
              <a:buNone/>
            </a:pPr>
            <a:r>
              <a:rPr lang="en-US" altLang="it-IT" sz="1800"/>
              <a:t>Le lipasi sono responsabili del distacco degli acidi grassi dai trigliceridi (lipolisi). </a:t>
            </a:r>
          </a:p>
          <a:p>
            <a:pPr algn="l" eaLnBrk="1" hangingPunct="1">
              <a:spcBef>
                <a:spcPct val="50000"/>
              </a:spcBef>
              <a:buFontTx/>
              <a:buNone/>
            </a:pPr>
            <a:r>
              <a:rPr lang="en-US" altLang="it-IT" sz="1800"/>
              <a:t>Lo stesso meccanismo lipolitico può essere causato da enzimi prodotti da microrganismi che crescono sul frutto. Quindi la conservazione delle olive in fase pre-molitura in ambienti puliti può influire sulla qualità dell’olio. </a:t>
            </a:r>
            <a:endParaRPr lang="en-US" altLang="it-IT" sz="1800" b="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a:extLst>
              <a:ext uri="{FF2B5EF4-FFF2-40B4-BE49-F238E27FC236}">
                <a16:creationId xmlns:a16="http://schemas.microsoft.com/office/drawing/2014/main" id="{8744D03E-1EA0-49E5-1C37-CFB0D57E8198}"/>
              </a:ext>
            </a:extLst>
          </p:cNvPr>
          <p:cNvSpPr>
            <a:spLocks noChangeArrowheads="1"/>
          </p:cNvSpPr>
          <p:nvPr/>
        </p:nvSpPr>
        <p:spPr bwMode="auto">
          <a:xfrm>
            <a:off x="179388" y="387350"/>
            <a:ext cx="8964612"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en-US" altLang="it-IT" sz="1800" b="1"/>
              <a:t>L’acidità viene determinata attraverso una titolazione acido-base.</a:t>
            </a:r>
          </a:p>
          <a:p>
            <a:pPr algn="l" eaLnBrk="1" hangingPunct="1">
              <a:spcBef>
                <a:spcPct val="0"/>
              </a:spcBef>
              <a:buFontTx/>
              <a:buNone/>
            </a:pPr>
            <a:endParaRPr lang="en-US" altLang="it-IT" sz="1800" b="1"/>
          </a:p>
          <a:p>
            <a:pPr algn="l" eaLnBrk="1" hangingPunct="1">
              <a:spcBef>
                <a:spcPct val="0"/>
              </a:spcBef>
              <a:buFontTx/>
              <a:buNone/>
            </a:pPr>
            <a:endParaRPr lang="en-US" altLang="it-IT" sz="1800" b="1"/>
          </a:p>
          <a:p>
            <a:pPr algn="l" eaLnBrk="1" hangingPunct="1">
              <a:spcBef>
                <a:spcPct val="0"/>
              </a:spcBef>
              <a:buFontTx/>
              <a:buNone/>
            </a:pPr>
            <a:r>
              <a:rPr lang="en-US" altLang="it-IT" sz="1800"/>
              <a:t>Ad una quantità nota di olio viene aggiunto un solvente opportuno (lipofilo) e un indicatore acido-base (fenolftaleina). Alla soluzione vengono poi aggiunti volumi noti di KOH ad una concentrazione nota. L’indicatore diventa rosa persistente appena tutti gli acidi grassi liberi hanno reagito con il KOH.</a:t>
            </a:r>
          </a:p>
          <a:p>
            <a:pPr algn="l" eaLnBrk="1" hangingPunct="1">
              <a:spcBef>
                <a:spcPct val="0"/>
              </a:spcBef>
              <a:buFontTx/>
              <a:buNone/>
            </a:pPr>
            <a:r>
              <a:rPr lang="en-US" altLang="it-IT" sz="1800"/>
              <a:t>A questo punto si calcola la quantità di KOH utilizzata e si risale all’acidità.</a:t>
            </a:r>
          </a:p>
          <a:p>
            <a:pPr algn="l" eaLnBrk="1" hangingPunct="1">
              <a:spcBef>
                <a:spcPct val="0"/>
              </a:spcBef>
              <a:buFontTx/>
              <a:buNone/>
            </a:pPr>
            <a:endParaRPr lang="en-US" altLang="it-IT" sz="1800"/>
          </a:p>
          <a:p>
            <a:pPr algn="l" eaLnBrk="1" hangingPunct="1">
              <a:spcBef>
                <a:spcPct val="0"/>
              </a:spcBef>
              <a:buFontTx/>
              <a:buNone/>
            </a:pPr>
            <a:r>
              <a:rPr lang="en-US" altLang="it-IT" sz="1800"/>
              <a:t>L’acidità indica, in un olio nuovo la qualità delle olive mentre in un olio conservato lo stato di conservazione.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Acidità: reagenti e procedura</a:t>
            </a:r>
            <a:endParaRPr lang="it-IT" sz="2400"/>
          </a:p>
        </p:txBody>
      </p:sp>
      <p:sp>
        <p:nvSpPr>
          <p:cNvPr id="4" name="Shape 4"/>
          <p:cNvSpPr/>
          <p:nvPr/>
        </p:nvSpPr>
        <p:spPr>
          <a:xfrm>
            <a:off x="457200" y="1188720"/>
            <a:ext cx="3017520" cy="457200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800" dirty="0">
                <a:solidFill>
                  <a:srgbClr val="B8860B"/>
                </a:solidFill>
                <a:latin typeface="Arial"/>
                <a:cs typeface="Arial"/>
              </a:rPr>
              <a:t>Reagenti</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etere etilico / etanolo 95 % (1:1), neutralizzati</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KOH 0,1 M (etanolica o acquosa) a titolo noto</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fenolftaleina 10 g/L in etanolo</a:t>
            </a:r>
            <a:endParaRPr lang="it-IT" sz="1500"/>
          </a:p>
        </p:txBody>
      </p:sp>
      <p:sp>
        <p:nvSpPr>
          <p:cNvPr id="5" name="Shape 5"/>
          <p:cNvSpPr txBox="1"/>
          <p:nvPr/>
        </p:nvSpPr>
        <p:spPr>
          <a:xfrm>
            <a:off x="3749040" y="1188720"/>
            <a:ext cx="4937760" cy="4846320"/>
          </a:xfrm>
          <a:prstGeom prst="rect">
            <a:avLst/>
          </a:prstGeom>
          <a:noFill/>
          <a:ln>
            <a:noFill/>
          </a:ln>
        </p:spPr>
        <p:txBody>
          <a:bodyPr wrap="square" lIns="18288" tIns="18288" rIns="18288" bIns="18288" anchor="t" rtlCol="0"/>
          <a:lstStyle/>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Pesare circa 5 g di olio in una beuta da 250 mL.</a:t>
            </a:r>
            <a:endParaRPr lang="it-IT" sz="1550"/>
          </a:p>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Neutralizzare 50 mL di solvente con poche gocce di KOH, in presenza di fenolftaleina, fino a colorazione rosa pallido.</a:t>
            </a:r>
            <a:endParaRPr lang="it-IT" sz="1550"/>
          </a:p>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Aggiungere il solvente all’olio e sciogliere agitando: la soluzione torna incolore per gli acidi grassi liberi.</a:t>
            </a:r>
            <a:endParaRPr lang="it-IT" sz="1550"/>
          </a:p>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Titolare con KOH 0,1 M fino a colorazione rosa persistente per almeno 10 s.</a:t>
            </a:r>
            <a:endParaRPr lang="it-IT" sz="1550"/>
          </a:p>
        </p:txBody>
      </p:sp>
      <p:sp>
        <p:nvSpPr>
          <p:cNvPr id="6" name="Shape 6"/>
          <p:cNvSpPr txBox="1"/>
          <p:nvPr/>
        </p:nvSpPr>
        <p:spPr>
          <a:xfrm>
            <a:off x="457200" y="5943600"/>
            <a:ext cx="8229600" cy="457200"/>
          </a:xfrm>
          <a:prstGeom prst="rect">
            <a:avLst/>
          </a:prstGeom>
          <a:noFill/>
          <a:ln>
            <a:noFill/>
          </a:ln>
        </p:spPr>
        <p:txBody>
          <a:bodyPr wrap="square" lIns="18288" tIns="18288" rIns="18288" bIns="18288" anchor="t" rtlCol="0"/>
          <a:lstStyle/>
          <a:p>
            <a:pPr algn="l">
              <a:spcBef>
                <a:spcPts val="0"/>
              </a:spcBef>
              <a:spcAft>
                <a:spcPts val="0"/>
              </a:spcAft>
              <a:buNone/>
            </a:pPr>
            <a:r>
              <a:rPr lang="it-IT" i="1" sz="1400" dirty="0">
                <a:solidFill>
                  <a:srgbClr val="404040"/>
                </a:solidFill>
                <a:latin typeface="Arial"/>
                <a:cs typeface="Arial"/>
              </a:rPr>
              <a:t>La neutralizzazione preliminare del solvente elimina l’errore dovuto all’acidità dei reagenti (equivale a una prova in bianco).</a:t>
            </a:r>
            <a:endParaRPr lang="it-IT" sz="14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Acidità: espressione dei risultati</a:t>
            </a:r>
            <a:endParaRPr lang="it-IT" sz="2400"/>
          </a:p>
        </p:txBody>
      </p:sp>
      <p:sp>
        <p:nvSpPr>
          <p:cNvPr id="4" name="Shape 4"/>
          <p:cNvSpPr/>
          <p:nvPr/>
        </p:nvSpPr>
        <p:spPr>
          <a:xfrm>
            <a:off x="457200" y="1234440"/>
            <a:ext cx="8229600" cy="82296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250" dirty="0">
                <a:solidFill>
                  <a:srgbClr val="161616"/>
                </a:solidFill>
                <a:latin typeface="Arial"/>
                <a:cs typeface="Arial"/>
              </a:rPr>
              <a:t>acidità (% acido oleico) = V · c · M / (10 · m)</a:t>
            </a:r>
            <a:endParaRPr lang="it-IT" sz="2250"/>
          </a:p>
        </p:txBody>
      </p:sp>
      <p:sp>
        <p:nvSpPr>
          <p:cNvPr id="5" name="Shape 5"/>
          <p:cNvSpPr txBox="1"/>
          <p:nvPr/>
        </p:nvSpPr>
        <p:spPr>
          <a:xfrm>
            <a:off x="457200" y="2240280"/>
            <a:ext cx="8229600" cy="1463040"/>
          </a:xfrm>
          <a:prstGeom prst="rect">
            <a:avLst/>
          </a:prstGeom>
          <a:noFill/>
          <a:ln>
            <a:noFill/>
          </a:ln>
        </p:spPr>
        <p:txBody>
          <a:bodyPr wrap="square" lIns="18288" tIns="18288" rIns="18288" bIns="18288" anchor="t" rtlCol="0"/>
          <a:lstStyle/>
          <a:p>
            <a:pPr algn="l">
              <a:spcBef>
                <a:spcPts val="0"/>
              </a:spcBef>
              <a:spcAft>
                <a:spcPts val="400"/>
              </a:spcAft>
              <a:buNone/>
            </a:pPr>
            <a:r>
              <a:rPr lang="it-IT" sz="1600" dirty="0">
                <a:solidFill>
                  <a:srgbClr val="404040"/>
                </a:solidFill>
                <a:latin typeface="Arial"/>
                <a:cs typeface="Arial"/>
              </a:rPr>
              <a:t>V = mL di KOH consumati; c = concentrazione di KOH (mol/L); M = 282 g/mol (acido oleico); m = massa di olio (g).</a:t>
            </a:r>
            <a:endParaRPr lang="it-IT" sz="1600"/>
          </a:p>
          <a:p>
            <a:pPr algn="l">
              <a:spcBef>
                <a:spcPts val="0"/>
              </a:spcBef>
              <a:spcAft>
                <a:spcPts val="0"/>
              </a:spcAft>
              <a:buNone/>
            </a:pPr>
            <a:r>
              <a:rPr lang="it-IT" sz="1550" dirty="0">
                <a:solidFill>
                  <a:srgbClr val="404040"/>
                </a:solidFill>
                <a:latin typeface="Arial"/>
                <a:cs typeface="Arial"/>
              </a:rPr>
              <a:t>Equivale a V·c·(M/1000)·(100/m): moli di KOH = moli di acido, convertite in grammi di acido oleico su 100 g di olio.</a:t>
            </a:r>
            <a:endParaRPr lang="it-IT" sz="1550"/>
          </a:p>
        </p:txBody>
      </p:sp>
      <p:sp>
        <p:nvSpPr>
          <p:cNvPr id="6" name="Shape 6"/>
          <p:cNvSpPr/>
          <p:nvPr/>
        </p:nvSpPr>
        <p:spPr>
          <a:xfrm>
            <a:off x="457200" y="3749040"/>
            <a:ext cx="8229600" cy="2286000"/>
          </a:xfrm>
          <a:prstGeom prst="rect">
            <a:avLst/>
          </a:prstGeom>
          <a:solidFill>
            <a:srgbClr val="F1E3BF"/>
          </a:solidFill>
          <a:ln w="12700">
            <a:solidFill>
              <a:srgbClr val="B8860B"/>
            </a:solidFill>
          </a:ln>
        </p:spPr>
        <p:txBody>
          <a:bodyPr wrap="square" lIns="164592" tIns="164592" rIns="164592" bIns="164592" anchor="t" rtlCol="0"/>
          <a:lstStyle/>
          <a:p>
            <a:pPr algn="l">
              <a:spcBef>
                <a:spcPts val="0"/>
              </a:spcBef>
              <a:spcAft>
                <a:spcPts val="600"/>
              </a:spcAft>
              <a:buNone/>
            </a:pPr>
            <a:r>
              <a:rPr lang="it-IT" b="1" sz="1800" dirty="0">
                <a:solidFill>
                  <a:srgbClr val="B8860B"/>
                </a:solidFill>
                <a:latin typeface="Arial"/>
                <a:cs typeface="Arial"/>
              </a:rPr>
              <a:t>Esempio</a:t>
            </a:r>
            <a:endParaRPr lang="it-IT" sz="1800"/>
          </a:p>
          <a:p>
            <a:pPr algn="l">
              <a:spcBef>
                <a:spcPts val="0"/>
              </a:spcBef>
              <a:spcAft>
                <a:spcPts val="600"/>
              </a:spcAft>
              <a:buNone/>
            </a:pPr>
            <a:r>
              <a:rPr lang="it-IT" sz="1700" dirty="0">
                <a:solidFill>
                  <a:srgbClr val="404040"/>
                </a:solidFill>
                <a:latin typeface="Arial"/>
                <a:cs typeface="Arial"/>
              </a:rPr>
              <a:t>m = 5,02 g; V = 0,95 mL; c = 0,100 mol/L</a:t>
            </a:r>
            <a:endParaRPr lang="it-IT" sz="1700"/>
          </a:p>
          <a:p>
            <a:pPr algn="l">
              <a:spcBef>
                <a:spcPts val="0"/>
              </a:spcBef>
              <a:spcAft>
                <a:spcPts val="0"/>
              </a:spcAft>
              <a:buNone/>
            </a:pPr>
            <a:r>
              <a:rPr lang="it-IT" sz="1700" dirty="0">
                <a:solidFill>
                  <a:srgbClr val="404040"/>
                </a:solidFill>
                <a:latin typeface="Arial"/>
                <a:cs typeface="Arial"/>
              </a:rPr>
              <a:t>acidità = 0,95 × 0,100 × 282 / (10 × 5,02) = </a:t>
            </a:r>
            <a:r>
              <a:rPr lang="it-IT" b="1" sz="1700" dirty="0">
                <a:solidFill>
                  <a:srgbClr val="161616"/>
                </a:solidFill>
                <a:latin typeface="Arial"/>
                <a:cs typeface="Arial"/>
              </a:rPr>
              <a:t>0,53 %</a:t>
            </a:r>
            <a:r>
              <a:rPr lang="it-IT" sz="1700" dirty="0">
                <a:solidFill>
                  <a:srgbClr val="404040"/>
                </a:solidFill>
                <a:latin typeface="Arial"/>
                <a:cs typeface="Arial"/>
              </a:rPr>
              <a:t>  →  compatibile con extra vergine (≤ 0,80 %)</a:t>
            </a:r>
            <a:endParaRPr lang="it-IT" sz="17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a:extLst>
              <a:ext uri="{FF2B5EF4-FFF2-40B4-BE49-F238E27FC236}">
                <a16:creationId xmlns:a16="http://schemas.microsoft.com/office/drawing/2014/main" id="{5E79F421-D5AC-4DF1-5622-E7DEF5B4F699}"/>
              </a:ext>
            </a:extLst>
          </p:cNvPr>
          <p:cNvSpPr txBox="1">
            <a:spLocks noChangeArrowheads="1"/>
          </p:cNvSpPr>
          <p:nvPr/>
        </p:nvSpPr>
        <p:spPr bwMode="auto">
          <a:xfrm>
            <a:off x="107950" y="204788"/>
            <a:ext cx="8893175"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it-IT" altLang="it-IT" b="1" sz="2200">
                <a:solidFill>
                  <a:srgbClr val="161616"/>
                </a:solidFill>
              </a:rPr>
              <a:t>Olio di oliva raffinato</a:t>
            </a:r>
            <a:r>
              <a:rPr lang="it-IT" altLang="it-IT" b="1" sz="2200">
                <a:solidFill>
                  <a:srgbClr val="161616"/>
                </a:solidFill>
              </a:rPr>
              <a:t> </a:t>
            </a:r>
          </a:p>
          <a:p>
            <a:pPr algn="l" eaLnBrk="1" hangingPunct="1">
              <a:spcBef>
                <a:spcPct val="0"/>
              </a:spcBef>
              <a:buFontTx/>
              <a:buNone/>
            </a:pPr>
            <a:endParaRPr lang="it-IT" altLang="it-IT" sz="1600"/>
          </a:p>
          <a:p>
            <a:pPr algn="l" eaLnBrk="1" hangingPunct="1">
              <a:spcBef>
                <a:spcPct val="0"/>
              </a:spcBef>
              <a:buFontTx/>
              <a:buNone/>
            </a:pPr>
            <a:r>
              <a:rPr lang="it-IT" altLang="it-IT" sz="1600"/>
              <a:t>Olio di oliva ottenuto dalla raffinazione dell'olio di oliva vergine, con un tenore di acidità libera, espresso in acido oleico, non superiore a 0,3 g per 100 g e avente le altre caratteristiche conformi a quelle previste per questa categoria.</a:t>
            </a:r>
          </a:p>
          <a:p>
            <a:pPr algn="l" eaLnBrk="1" hangingPunct="1">
              <a:spcBef>
                <a:spcPct val="0"/>
              </a:spcBef>
              <a:buFontTx/>
              <a:buNone/>
            </a:pPr>
            <a:r>
              <a:rPr lang="it-IT" altLang="it-IT" sz="1600"/>
              <a:t> </a:t>
            </a:r>
          </a:p>
          <a:p>
            <a:pPr algn="l" eaLnBrk="1" hangingPunct="1">
              <a:spcBef>
                <a:spcPct val="0"/>
              </a:spcBef>
              <a:buFontTx/>
              <a:buNone/>
            </a:pPr>
            <a:r>
              <a:rPr lang="it-IT" altLang="it-IT" sz="1600" b="1"/>
              <a:t>OLIO DI OLIVA - COMPOSTO DI OLI DI OLIVA RAFFINATI E OLI DI OLIVA VERGINI</a:t>
            </a:r>
            <a:r>
              <a:rPr lang="it-IT" altLang="it-IT" sz="1600"/>
              <a:t> </a:t>
            </a:r>
          </a:p>
          <a:p>
            <a:pPr algn="l" eaLnBrk="1" hangingPunct="1">
              <a:spcBef>
                <a:spcPct val="0"/>
              </a:spcBef>
              <a:buFontTx/>
              <a:buNone/>
            </a:pPr>
            <a:endParaRPr lang="it-IT" altLang="it-IT" sz="1600"/>
          </a:p>
          <a:p>
            <a:pPr algn="l" eaLnBrk="1" hangingPunct="1">
              <a:spcBef>
                <a:spcPct val="0"/>
              </a:spcBef>
              <a:buFontTx/>
              <a:buNone/>
            </a:pPr>
            <a:r>
              <a:rPr lang="it-IT" altLang="it-IT" sz="1600"/>
              <a:t>Olio di oliva ottenuto dal taglio di olio di oliva raffinato con olio di oliva vergine diverso dall'olio lampante, con un tenore di acidità libera, espresso in acido oleico, non superiore a 1 g per 100 g e avente le altre caratteristiche conformi a quelle previste per questa categoria.</a:t>
            </a:r>
          </a:p>
          <a:p>
            <a:pPr algn="l" eaLnBrk="1" hangingPunct="1">
              <a:spcBef>
                <a:spcPct val="0"/>
              </a:spcBef>
              <a:buFontTx/>
              <a:buNone/>
            </a:pPr>
            <a:r>
              <a:rPr lang="it-IT" altLang="it-IT" sz="1600"/>
              <a:t> </a:t>
            </a:r>
          </a:p>
          <a:p>
            <a:pPr algn="l" eaLnBrk="1" hangingPunct="1">
              <a:spcBef>
                <a:spcPct val="0"/>
              </a:spcBef>
              <a:buFontTx/>
              <a:buNone/>
            </a:pPr>
            <a:r>
              <a:rPr lang="it-IT" altLang="it-IT" sz="1600" b="1"/>
              <a:t>OLIO DI SANSA DI OLIVA GREGGIO </a:t>
            </a:r>
          </a:p>
          <a:p>
            <a:pPr algn="l" eaLnBrk="1" hangingPunct="1">
              <a:spcBef>
                <a:spcPct val="0"/>
              </a:spcBef>
              <a:buFontTx/>
              <a:buNone/>
            </a:pPr>
            <a:endParaRPr lang="it-IT" altLang="it-IT" sz="1600" b="1"/>
          </a:p>
          <a:p>
            <a:pPr algn="l" eaLnBrk="1" hangingPunct="1">
              <a:spcBef>
                <a:spcPct val="0"/>
              </a:spcBef>
              <a:buFontTx/>
              <a:buNone/>
            </a:pPr>
            <a:r>
              <a:rPr lang="it-IT" altLang="it-IT" sz="1600"/>
              <a:t>Olio ottenuto dalla sansa d'oliva mediante trattamento con solventi o mediante processi fisici, oppure olio corrispondente all'olio di oliva lampante, fatte salve talune specifiche caratteristiche escluso l'olio ottenuto attraverso la riesterificazione e le miscele con oli di altra natura, e avente le altre caratteristiche conformi a quelle previste per questa categoria.</a:t>
            </a:r>
          </a:p>
          <a:p>
            <a:pPr algn="l" eaLnBrk="1" hangingPunct="1">
              <a:spcBef>
                <a:spcPct val="0"/>
              </a:spcBef>
              <a:buFontTx/>
              <a:buNone/>
            </a:pPr>
            <a:r>
              <a:rPr lang="it-IT" altLang="it-IT" sz="1600"/>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3817E27-3062-83EE-CE9A-70ECBB216021}"/>
              </a:ext>
            </a:extLst>
          </p:cNvPr>
          <p:cNvSpPr>
            <a:spLocks noChangeArrowheads="1"/>
          </p:cNvSpPr>
          <p:nvPr/>
        </p:nvSpPr>
        <p:spPr bwMode="auto">
          <a:xfrm>
            <a:off x="323850" y="911225"/>
            <a:ext cx="8820150"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it-IT" altLang="it-IT" b="1" sz="2200">
                <a:solidFill>
                  <a:srgbClr val="161616"/>
                </a:solidFill>
              </a:rPr>
              <a:t>Olio di sansa di oliva raffinato </a:t>
            </a:r>
          </a:p>
          <a:p>
            <a:pPr eaLnBrk="1" hangingPunct="1">
              <a:spcBef>
                <a:spcPct val="0"/>
              </a:spcBef>
              <a:buFontTx/>
              <a:buNone/>
            </a:pPr>
            <a:endParaRPr lang="it-IT" altLang="it-IT" sz="1800" b="1"/>
          </a:p>
          <a:p>
            <a:pPr eaLnBrk="1" hangingPunct="1">
              <a:spcBef>
                <a:spcPct val="0"/>
              </a:spcBef>
              <a:buFontTx/>
              <a:buNone/>
            </a:pPr>
            <a:r>
              <a:rPr lang="it-IT" altLang="it-IT" sz="1800"/>
              <a:t>Olio ottenuto dalla raffinazione dell'olio di sansa di oliva greggio, con un tenore di acidità libera, espresso in acido oleico, non superiore a 0,3 g per 100 g e avente le altre caratteristiche conformi a quelle previste per questa categoria.</a:t>
            </a:r>
          </a:p>
          <a:p>
            <a:pPr eaLnBrk="1" hangingPunct="1">
              <a:spcBef>
                <a:spcPct val="0"/>
              </a:spcBef>
              <a:buFontTx/>
              <a:buNone/>
            </a:pPr>
            <a:r>
              <a:rPr lang="it-IT" altLang="it-IT" sz="1800"/>
              <a:t> </a:t>
            </a:r>
          </a:p>
          <a:p>
            <a:pPr eaLnBrk="1" hangingPunct="1">
              <a:spcBef>
                <a:spcPct val="0"/>
              </a:spcBef>
              <a:buFontTx/>
              <a:buNone/>
            </a:pPr>
            <a:r>
              <a:rPr lang="it-IT" altLang="it-IT" sz="1800" b="1"/>
              <a:t>OLIO DI SANSA DI OLIVA</a:t>
            </a:r>
            <a:r>
              <a:rPr lang="it-IT" altLang="it-IT" sz="1800"/>
              <a:t> </a:t>
            </a:r>
          </a:p>
          <a:p>
            <a:pPr eaLnBrk="1" hangingPunct="1">
              <a:spcBef>
                <a:spcPct val="0"/>
              </a:spcBef>
              <a:buFontTx/>
              <a:buNone/>
            </a:pPr>
            <a:endParaRPr lang="it-IT" altLang="it-IT" sz="1800"/>
          </a:p>
          <a:p>
            <a:pPr eaLnBrk="1" hangingPunct="1">
              <a:spcBef>
                <a:spcPct val="0"/>
              </a:spcBef>
              <a:buFontTx/>
              <a:buNone/>
            </a:pPr>
            <a:r>
              <a:rPr lang="it-IT" altLang="it-IT" sz="1800"/>
              <a:t>Olio ottenuto dal taglio di olio di sansa di oliva raffinato e di olio di oliva vergine diverso dall'olio lampante, con un tenore di acidità libera, espresso in acido oleico, non superiore a 1 g per 100 g e avente le altre caratteristiche conformi a quelle previste per questa categoria.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a:extLst>
              <a:ext uri="{FF2B5EF4-FFF2-40B4-BE49-F238E27FC236}">
                <a16:creationId xmlns:a16="http://schemas.microsoft.com/office/drawing/2014/main" id="{FD768A9C-2E84-B707-6034-019831C6592F}"/>
              </a:ext>
            </a:extLst>
          </p:cNvPr>
          <p:cNvSpPr>
            <a:spLocks noChangeArrowheads="1"/>
          </p:cNvSpPr>
          <p:nvPr/>
        </p:nvSpPr>
        <p:spPr bwMode="auto">
          <a:xfrm>
            <a:off x="0" y="0"/>
            <a:ext cx="91440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50000"/>
              </a:spcBef>
              <a:buFontTx/>
              <a:buNone/>
            </a:pPr>
            <a:r>
              <a:rPr lang="en-US" altLang="it-IT" b="1" sz="2200">
                <a:solidFill>
                  <a:srgbClr val="161616"/>
                </a:solidFill>
              </a:rPr>
              <a:t>Il numero di perossidi</a:t>
            </a:r>
          </a:p>
          <a:p>
            <a:pPr algn="l" eaLnBrk="1" hangingPunct="1">
              <a:spcBef>
                <a:spcPct val="50000"/>
              </a:spcBef>
              <a:buFontTx/>
              <a:buNone/>
            </a:pPr>
            <a:r>
              <a:rPr lang="en-US" altLang="it-IT" sz="1800"/>
              <a:t>I perossidi si formano a causa di reazione di ossidazione indotte dall’ossigeno disciolto nell’olio in presenza di altri fattori contemporaneamente presenti come ad esempio i </a:t>
            </a:r>
            <a:r>
              <a:rPr lang="en-US" altLang="it-IT" sz="1800" b="1"/>
              <a:t>pigmenti (clorofille e feofitine), oppure metalli che agiscono da catilizzatori</a:t>
            </a:r>
            <a:r>
              <a:rPr lang="en-US" altLang="it-IT" sz="1800"/>
              <a:t>. </a:t>
            </a:r>
          </a:p>
          <a:p>
            <a:pPr algn="l" eaLnBrk="1" hangingPunct="1">
              <a:spcBef>
                <a:spcPct val="50000"/>
              </a:spcBef>
              <a:buFontTx/>
              <a:buNone/>
            </a:pPr>
            <a:r>
              <a:rPr lang="en-US" altLang="it-IT" sz="1800"/>
              <a:t>In particolare si possono distingure due tipi di ossidazione:</a:t>
            </a:r>
          </a:p>
          <a:p>
            <a:pPr algn="l" eaLnBrk="1" hangingPunct="1">
              <a:spcBef>
                <a:spcPct val="50000"/>
              </a:spcBef>
              <a:buFontTx/>
              <a:buNone/>
            </a:pPr>
            <a:endParaRPr lang="en-US" altLang="it-IT" sz="1800"/>
          </a:p>
          <a:p>
            <a:pPr algn="l" eaLnBrk="1" hangingPunct="1">
              <a:spcBef>
                <a:spcPct val="50000"/>
              </a:spcBef>
              <a:buFontTx/>
              <a:buNone/>
            </a:pPr>
            <a:r>
              <a:rPr lang="en-US" altLang="it-IT" sz="1800"/>
              <a:t>L’</a:t>
            </a:r>
            <a:r>
              <a:rPr lang="en-US" altLang="it-IT" sz="1800" b="1"/>
              <a:t>auto-ossidazione </a:t>
            </a:r>
            <a:r>
              <a:rPr lang="en-US" altLang="it-IT" sz="1800"/>
              <a:t> e la </a:t>
            </a:r>
            <a:r>
              <a:rPr lang="en-US" altLang="it-IT" sz="1800" b="1"/>
              <a:t>foto-ossidazione</a:t>
            </a:r>
            <a:r>
              <a:rPr lang="en-US" altLang="it-IT" sz="1800"/>
              <a:t>. In entrambi i casi si giunge alla formazione di perossidi. </a:t>
            </a:r>
          </a:p>
          <a:p>
            <a:pPr algn="l" eaLnBrk="1" hangingPunct="1">
              <a:spcBef>
                <a:spcPct val="50000"/>
              </a:spcBef>
              <a:buFontTx/>
              <a:buNone/>
            </a:pPr>
            <a:r>
              <a:rPr lang="en-US" altLang="it-IT" sz="1800"/>
              <a:t>Il meccansimo di formazione dei perossidi passa attraverso la generazione  di un radicale libero da parte di un acido grasso insaturo che reagendo con una molecola di ossigeno froma il radicale perossidico.</a:t>
            </a:r>
          </a:p>
          <a:p>
            <a:pPr algn="l" eaLnBrk="1" hangingPunct="1">
              <a:spcBef>
                <a:spcPct val="50000"/>
              </a:spcBef>
              <a:buFontTx/>
              <a:buNone/>
            </a:pPr>
            <a:r>
              <a:rPr lang="en-US" altLang="it-IT" sz="1800"/>
              <a:t>Questo reagisce con un altra molecola di acido grasso fromando un idroperossido (autoossidazione).</a:t>
            </a:r>
          </a:p>
          <a:p>
            <a:pPr algn="l" eaLnBrk="1" hangingPunct="1">
              <a:spcBef>
                <a:spcPct val="50000"/>
              </a:spcBef>
              <a:buFontTx/>
              <a:buNone/>
            </a:pPr>
            <a:endParaRPr lang="en-US" altLang="it-IT" sz="1800"/>
          </a:p>
          <a:p>
            <a:pPr algn="l" eaLnBrk="1" hangingPunct="1">
              <a:spcBef>
                <a:spcPct val="50000"/>
              </a:spcBef>
              <a:buFontTx/>
              <a:buNone/>
            </a:pPr>
            <a:r>
              <a:rPr lang="en-US" altLang="it-IT" sz="1800"/>
              <a:t>Nel caso della fotoossidazione la radiazione UV attiva una molecola di pigmento (clorofilla) che inizia il processo di ossidazione utilizzando l’ossigeno disciolto nell’olio.</a:t>
            </a:r>
          </a:p>
        </p:txBody>
      </p:sp>
      <p:sp>
        <p:nvSpPr>
          <p:cNvPr id="43011" name="Rectangle 7">
            <a:extLst>
              <a:ext uri="{FF2B5EF4-FFF2-40B4-BE49-F238E27FC236}">
                <a16:creationId xmlns:a16="http://schemas.microsoft.com/office/drawing/2014/main" id="{CD0451A3-7E67-DADF-10B6-5568534A537C}"/>
              </a:ext>
            </a:extLst>
          </p:cNvPr>
          <p:cNvSpPr>
            <a:spLocks noChangeArrowheads="1"/>
          </p:cNvSpPr>
          <p:nvPr/>
        </p:nvSpPr>
        <p:spPr bwMode="auto">
          <a:xfrm>
            <a:off x="-36513" y="5826125"/>
            <a:ext cx="9144001"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en-GB" altLang="it-IT" sz="1800"/>
              <a:t>I metalli favoriscono l’ossidazione, ma senza il contributo della radiazione UV, la presenza di sostanze come i polifenoli, i tocoferoli, il beta-carotene si oppongono efficaciemente alla propagazione dell’ossidazione.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11">
            <a:extLst>
              <a:ext uri="{FF2B5EF4-FFF2-40B4-BE49-F238E27FC236}">
                <a16:creationId xmlns:a16="http://schemas.microsoft.com/office/drawing/2014/main" id="{AB9CD871-DC80-FDDA-4226-CBDECDF648E8}"/>
              </a:ext>
            </a:extLst>
          </p:cNvPr>
          <p:cNvGrpSpPr>
            <a:grpSpLocks/>
          </p:cNvGrpSpPr>
          <p:nvPr/>
        </p:nvGrpSpPr>
        <p:grpSpPr bwMode="auto">
          <a:xfrm>
            <a:off x="0" y="0"/>
            <a:ext cx="9144000" cy="6386513"/>
            <a:chOff x="0" y="0"/>
            <a:chExt cx="5760" cy="4023"/>
          </a:xfrm>
        </p:grpSpPr>
        <p:grpSp>
          <p:nvGrpSpPr>
            <p:cNvPr id="44035" name="Group 8">
              <a:extLst>
                <a:ext uri="{FF2B5EF4-FFF2-40B4-BE49-F238E27FC236}">
                  <a16:creationId xmlns:a16="http://schemas.microsoft.com/office/drawing/2014/main" id="{F4D85730-A637-C2B4-26EF-0167A539043D}"/>
                </a:ext>
              </a:extLst>
            </p:cNvPr>
            <p:cNvGrpSpPr>
              <a:grpSpLocks/>
            </p:cNvGrpSpPr>
            <p:nvPr/>
          </p:nvGrpSpPr>
          <p:grpSpPr bwMode="auto">
            <a:xfrm>
              <a:off x="0" y="0"/>
              <a:ext cx="5760" cy="4023"/>
              <a:chOff x="0" y="0"/>
              <a:chExt cx="5760" cy="4023"/>
            </a:xfrm>
          </p:grpSpPr>
          <p:pic>
            <p:nvPicPr>
              <p:cNvPr id="44038" name="Picture 4" descr="english009">
                <a:extLst>
                  <a:ext uri="{FF2B5EF4-FFF2-40B4-BE49-F238E27FC236}">
                    <a16:creationId xmlns:a16="http://schemas.microsoft.com/office/drawing/2014/main" id="{CBCB4CEB-4A95-6CF8-4024-BF776A0BD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0" cy="2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pic>
            <p:nvPicPr>
              <p:cNvPr id="44039" name="Picture 5" descr="english010">
                <a:extLst>
                  <a:ext uri="{FF2B5EF4-FFF2-40B4-BE49-F238E27FC236}">
                    <a16:creationId xmlns:a16="http://schemas.microsoft.com/office/drawing/2014/main" id="{4014D84B-EA0C-DE65-0B4E-50944A19CE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5"/>
                <a:ext cx="5760" cy="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
            <p:nvSpPr>
              <p:cNvPr id="44040" name="Rectangle 6">
                <a:extLst>
                  <a:ext uri="{FF2B5EF4-FFF2-40B4-BE49-F238E27FC236}">
                    <a16:creationId xmlns:a16="http://schemas.microsoft.com/office/drawing/2014/main" id="{45D87860-600A-71EF-CC05-1CEF6805F71F}"/>
                  </a:ext>
                </a:extLst>
              </p:cNvPr>
              <p:cNvSpPr>
                <a:spLocks noChangeArrowheads="1"/>
              </p:cNvSpPr>
              <p:nvPr/>
            </p:nvSpPr>
            <p:spPr bwMode="auto">
              <a:xfrm>
                <a:off x="0" y="2160"/>
                <a:ext cx="5760" cy="24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sp>
            <p:nvSpPr>
              <p:cNvPr id="44041" name="Rectangle 7">
                <a:extLst>
                  <a:ext uri="{FF2B5EF4-FFF2-40B4-BE49-F238E27FC236}">
                    <a16:creationId xmlns:a16="http://schemas.microsoft.com/office/drawing/2014/main" id="{9220C254-0DE3-E7B3-9D97-5FB421F305E7}"/>
                  </a:ext>
                </a:extLst>
              </p:cNvPr>
              <p:cNvSpPr>
                <a:spLocks noChangeArrowheads="1"/>
              </p:cNvSpPr>
              <p:nvPr/>
            </p:nvSpPr>
            <p:spPr bwMode="auto">
              <a:xfrm>
                <a:off x="0" y="0"/>
                <a:ext cx="5760" cy="19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44036" name="Rectangle 9">
              <a:extLst>
                <a:ext uri="{FF2B5EF4-FFF2-40B4-BE49-F238E27FC236}">
                  <a16:creationId xmlns:a16="http://schemas.microsoft.com/office/drawing/2014/main" id="{7A508269-CD4B-2FA7-9360-81D4740ACA20}"/>
                </a:ext>
              </a:extLst>
            </p:cNvPr>
            <p:cNvSpPr>
              <a:spLocks noChangeArrowheads="1"/>
            </p:cNvSpPr>
            <p:nvPr/>
          </p:nvSpPr>
          <p:spPr bwMode="auto">
            <a:xfrm>
              <a:off x="144" y="144"/>
              <a:ext cx="288" cy="43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sp>
          <p:nvSpPr>
            <p:cNvPr id="44037" name="Rectangle 10">
              <a:extLst>
                <a:ext uri="{FF2B5EF4-FFF2-40B4-BE49-F238E27FC236}">
                  <a16:creationId xmlns:a16="http://schemas.microsoft.com/office/drawing/2014/main" id="{A0238837-2199-F2F9-77DF-4064E10F4BAF}"/>
                </a:ext>
              </a:extLst>
            </p:cNvPr>
            <p:cNvSpPr>
              <a:spLocks noChangeArrowheads="1"/>
            </p:cNvSpPr>
            <p:nvPr/>
          </p:nvSpPr>
          <p:spPr bwMode="auto">
            <a:xfrm>
              <a:off x="144" y="2208"/>
              <a:ext cx="288" cy="432"/>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a:extLst>
              <a:ext uri="{FF2B5EF4-FFF2-40B4-BE49-F238E27FC236}">
                <a16:creationId xmlns:a16="http://schemas.microsoft.com/office/drawing/2014/main" id="{F1E05485-9B1C-B4EF-B486-67A38C5F317F}"/>
              </a:ext>
            </a:extLst>
          </p:cNvPr>
          <p:cNvSpPr>
            <a:spLocks noChangeArrowheads="1"/>
          </p:cNvSpPr>
          <p:nvPr/>
        </p:nvSpPr>
        <p:spPr bwMode="auto">
          <a:xfrm>
            <a:off x="0" y="620713"/>
            <a:ext cx="9144000" cy="585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l" eaLnBrk="1" hangingPunct="1">
              <a:spcBef>
                <a:spcPct val="0"/>
              </a:spcBef>
              <a:buFontTx/>
              <a:buNone/>
            </a:pPr>
            <a:r>
              <a:rPr lang="en-US" altLang="it-IT" sz="1800"/>
              <a:t>Il contenuto di perossidi nell’olio in esame è espresso come </a:t>
            </a:r>
            <a:r>
              <a:rPr lang="en-US" altLang="it-IT" sz="1800" b="1"/>
              <a:t>Il numero di perossidi.</a:t>
            </a:r>
          </a:p>
          <a:p>
            <a:pPr algn="l" eaLnBrk="1" hangingPunct="1">
              <a:spcBef>
                <a:spcPct val="0"/>
              </a:spcBef>
              <a:buFontTx/>
              <a:buNone/>
            </a:pPr>
            <a:r>
              <a:rPr lang="en-US" altLang="it-IT" sz="1800"/>
              <a:t>Ad un &gt; stato di degradazione ossidativa dell’olio corrisponde un &gt; numero di perossidi.</a:t>
            </a:r>
          </a:p>
          <a:p>
            <a:pPr algn="l" eaLnBrk="1" hangingPunct="1">
              <a:spcBef>
                <a:spcPct val="0"/>
              </a:spcBef>
              <a:buFontTx/>
              <a:buNone/>
            </a:pPr>
            <a:endParaRPr lang="en-US" altLang="it-IT" sz="1800"/>
          </a:p>
          <a:p>
            <a:pPr algn="l" eaLnBrk="1" hangingPunct="1">
              <a:spcBef>
                <a:spcPct val="0"/>
              </a:spcBef>
              <a:buFontTx/>
              <a:buNone/>
            </a:pPr>
            <a:r>
              <a:rPr lang="en-US" altLang="it-IT" sz="1800"/>
              <a:t>Da parte loro i perossidi sono soggetti ad andare incontro ad ulteriore ossidazione con formazione di aldeidi, chetoni etc..</a:t>
            </a:r>
          </a:p>
          <a:p>
            <a:pPr algn="l" eaLnBrk="1" hangingPunct="1">
              <a:spcBef>
                <a:spcPct val="0"/>
              </a:spcBef>
              <a:buFontTx/>
              <a:buNone/>
            </a:pPr>
            <a:r>
              <a:rPr lang="en-US" altLang="it-IT" sz="1800"/>
              <a:t>Questi composti, denominati composti di </a:t>
            </a:r>
            <a:r>
              <a:rPr lang="en-US" altLang="it-IT" sz="1800" b="1"/>
              <a:t>ossidazione secondaria</a:t>
            </a:r>
            <a:r>
              <a:rPr lang="en-US" altLang="it-IT" sz="1800"/>
              <a:t>, sono responsabile dell’</a:t>
            </a:r>
            <a:r>
              <a:rPr lang="en-US" altLang="it-IT" sz="1800" b="1"/>
              <a:t>irrancidimento</a:t>
            </a:r>
            <a:r>
              <a:rPr lang="en-US" altLang="it-IT" sz="1800"/>
              <a:t> dell’olio.</a:t>
            </a:r>
          </a:p>
          <a:p>
            <a:pPr algn="l" eaLnBrk="1" hangingPunct="1">
              <a:spcBef>
                <a:spcPct val="0"/>
              </a:spcBef>
              <a:buFontTx/>
              <a:buNone/>
            </a:pPr>
            <a:endParaRPr lang="en-US" altLang="it-IT" sz="1800"/>
          </a:p>
          <a:p>
            <a:pPr algn="l" eaLnBrk="1" hangingPunct="1">
              <a:spcBef>
                <a:spcPct val="0"/>
              </a:spcBef>
              <a:buFontTx/>
              <a:buNone/>
            </a:pPr>
            <a:r>
              <a:rPr lang="en-US" altLang="it-IT" sz="1800"/>
              <a:t>Alcuni enzimi (lipoossigenasi) naturalmente presenti nel frutto sono responsabili di una concentrazione ‘naturale’ di perossidi nell’oliva prima della spremitura. </a:t>
            </a:r>
            <a:r>
              <a:rPr lang="en-US" altLang="it-IT" sz="1800" b="1"/>
              <a:t>Particolari circostanze ambientali (temperatura inferiore allo zero o infestazioni), oppure una cattiva modalità di raccolta o di conservazione delle olive provocano ulteriori processi ossidativi.</a:t>
            </a:r>
          </a:p>
          <a:p>
            <a:pPr algn="l" eaLnBrk="1" hangingPunct="1">
              <a:spcBef>
                <a:spcPct val="0"/>
              </a:spcBef>
              <a:buFontTx/>
              <a:buNone/>
            </a:pPr>
            <a:endParaRPr lang="en-US" altLang="it-IT" sz="1800" b="1"/>
          </a:p>
          <a:p>
            <a:pPr algn="l" eaLnBrk="1" hangingPunct="1">
              <a:spcBef>
                <a:spcPct val="0"/>
              </a:spcBef>
              <a:buFontTx/>
              <a:buNone/>
            </a:pPr>
            <a:r>
              <a:rPr lang="en-US" altLang="it-IT" sz="1800"/>
              <a:t>Anche durante la frangitura i perossidi possono aumentare nel caso in cui si verifichino errori di processo o a causa di scarsa igiene nelle presse o nelle vasche.</a:t>
            </a:r>
          </a:p>
          <a:p>
            <a:pPr algn="l" eaLnBrk="1" hangingPunct="1">
              <a:spcBef>
                <a:spcPct val="0"/>
              </a:spcBef>
              <a:buFontTx/>
              <a:buNone/>
            </a:pPr>
            <a:endParaRPr lang="en-US" altLang="it-IT" sz="1800"/>
          </a:p>
          <a:p>
            <a:pPr algn="l" eaLnBrk="1" hangingPunct="1">
              <a:spcBef>
                <a:spcPct val="0"/>
              </a:spcBef>
              <a:buFontTx/>
              <a:buNone/>
            </a:pPr>
            <a:r>
              <a:rPr lang="en-US" altLang="it-IT" sz="1800"/>
              <a:t>Infine, una esposizione dell’olio alla </a:t>
            </a:r>
            <a:r>
              <a:rPr lang="en-US" altLang="it-IT" sz="1800" b="1"/>
              <a:t>luce</a:t>
            </a:r>
            <a:r>
              <a:rPr lang="en-US" altLang="it-IT" sz="1800"/>
              <a:t>, al </a:t>
            </a:r>
            <a:r>
              <a:rPr lang="en-US" altLang="it-IT" sz="1800" b="1"/>
              <a:t>calore</a:t>
            </a:r>
            <a:r>
              <a:rPr lang="en-US" altLang="it-IT" sz="1800"/>
              <a:t>, e all’aria sono causa di un precoce processo ossidativo con fromazione di perossidi.</a:t>
            </a:r>
          </a:p>
          <a:p>
            <a:pPr algn="l" eaLnBrk="1" hangingPunct="1">
              <a:spcBef>
                <a:spcPct val="0"/>
              </a:spcBef>
              <a:buFontTx/>
              <a:buNone/>
            </a:pPr>
            <a:endParaRPr lang="en-US" altLang="it-IT" sz="1800"/>
          </a:p>
          <a:p>
            <a:pPr algn="l" eaLnBrk="1" hangingPunct="1">
              <a:spcBef>
                <a:spcPct val="0"/>
              </a:spcBef>
              <a:buFontTx/>
              <a:buNone/>
            </a:pPr>
            <a:r>
              <a:rPr lang="en-US" altLang="it-IT" sz="1800"/>
              <a:t>Il numero di perossidi è determinato attraverso una titolazione di ossido-riduzione.</a:t>
            </a:r>
            <a:endParaRPr lang="it-IT" altLang="it-IT" sz="1800"/>
          </a:p>
        </p:txBody>
      </p:sp>
      <p:sp>
        <p:nvSpPr>
          <p:cNvPr id="45059" name="Rectangle 5">
            <a:extLst>
              <a:ext uri="{FF2B5EF4-FFF2-40B4-BE49-F238E27FC236}">
                <a16:creationId xmlns:a16="http://schemas.microsoft.com/office/drawing/2014/main" id="{84A9F6AB-78F6-76D9-3FAC-919BEF84D5C6}"/>
              </a:ext>
            </a:extLst>
          </p:cNvPr>
          <p:cNvSpPr>
            <a:spLocks noChangeArrowheads="1"/>
          </p:cNvSpPr>
          <p:nvPr/>
        </p:nvSpPr>
        <p:spPr bwMode="auto">
          <a:xfrm>
            <a:off x="320040" y="0"/>
            <a:ext cx="2559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50000"/>
              </a:spcBef>
              <a:buFontTx/>
              <a:buNone/>
            </a:pPr>
            <a:r>
              <a:rPr b="1" sz="2000" lang="en-US" altLang="it-IT">
                <a:solidFill>
                  <a:srgbClr val="161616"/>
                </a:solidFill>
              </a:rPr>
              <a:t>Il numero di perossidi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Numero di perossidi: reagenti e procedura</a:t>
            </a:r>
            <a:endParaRPr lang="it-IT" sz="2400"/>
          </a:p>
        </p:txBody>
      </p:sp>
      <p:sp>
        <p:nvSpPr>
          <p:cNvPr id="4" name="Shape 4"/>
          <p:cNvSpPr/>
          <p:nvPr/>
        </p:nvSpPr>
        <p:spPr>
          <a:xfrm>
            <a:off x="457200" y="1188720"/>
            <a:ext cx="3017520" cy="475488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800" dirty="0">
                <a:solidFill>
                  <a:srgbClr val="B8860B"/>
                </a:solidFill>
                <a:latin typeface="Arial"/>
                <a:cs typeface="Arial"/>
              </a:rPr>
              <a:t>Reagenti</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cloroformio (o isoottano, ISO 3960)</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acido acetico glaciale</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KI, soluzione acquosa satura, preparata al momento</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tiosolfato di sodio 0,01–0,002 N</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salda d’amido 10 g/L</a:t>
            </a:r>
            <a:endParaRPr lang="it-IT" sz="1500"/>
          </a:p>
        </p:txBody>
      </p:sp>
      <p:sp>
        <p:nvSpPr>
          <p:cNvPr id="5" name="Shape 5"/>
          <p:cNvSpPr txBox="1"/>
          <p:nvPr/>
        </p:nvSpPr>
        <p:spPr>
          <a:xfrm>
            <a:off x="3749040" y="1188720"/>
            <a:ext cx="4937760" cy="4846320"/>
          </a:xfrm>
          <a:prstGeom prst="rect">
            <a:avLst/>
          </a:prstGeom>
          <a:noFill/>
          <a:ln>
            <a:noFill/>
          </a:ln>
        </p:spPr>
        <p:txBody>
          <a:bodyPr wrap="square" lIns="18288" tIns="18288" rIns="18288" bIns="18288" anchor="t" rtlCol="0"/>
          <a:lstStyle/>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Pesare circa 2–5 g di olio in una beuta con tappo; sciogliere in cloroformio e aggiungere acido acetico (2:3).</a:t>
            </a:r>
            <a:endParaRPr lang="it-IT" sz="1550"/>
          </a:p>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Aggiungere 0,5–1 mL di KI saturo, tappare, agitare 1 min e lasciare al buio per 5 min esatti.</a:t>
            </a:r>
            <a:endParaRPr lang="it-IT" sz="1550"/>
          </a:p>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Aggiungere circa 75 mL di acqua e la salda d’amido.</a:t>
            </a:r>
            <a:endParaRPr lang="it-IT" sz="1550"/>
          </a:p>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Titolare con tiosolfato fino a scomparsa del colore blu.</a:t>
            </a:r>
            <a:endParaRPr lang="it-IT" sz="1550"/>
          </a:p>
          <a:p>
            <a:pPr algn="l" marL="256032" indent="-228600">
              <a:spcBef>
                <a:spcPts val="0"/>
              </a:spcBef>
              <a:spcAft>
                <a:spcPts val="700"/>
              </a:spcAft>
              <a:buClr>
                <a:srgbClr val="B8860B"/>
              </a:buClr>
              <a:buFont typeface="Arial"/>
              <a:buAutoNum type="arabicPeriod"/>
            </a:pPr>
            <a:r>
              <a:rPr lang="it-IT" sz="1550" dirty="0">
                <a:solidFill>
                  <a:srgbClr val="404040"/>
                </a:solidFill>
                <a:latin typeface="Arial"/>
                <a:cs typeface="Arial"/>
              </a:rPr>
              <a:t>Eseguire una prova in bianco senza olio.</a:t>
            </a:r>
            <a:endParaRPr lang="it-IT" sz="155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Numero di perossidi: espressione dei risultati</a:t>
            </a:r>
            <a:endParaRPr lang="it-IT" sz="2400"/>
          </a:p>
        </p:txBody>
      </p:sp>
      <p:sp>
        <p:nvSpPr>
          <p:cNvPr id="4" name="Shape 4"/>
          <p:cNvSpPr/>
          <p:nvPr/>
        </p:nvSpPr>
        <p:spPr>
          <a:xfrm>
            <a:off x="457200" y="1234440"/>
            <a:ext cx="8229600" cy="82296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000" dirty="0">
                <a:solidFill>
                  <a:srgbClr val="161616"/>
                </a:solidFill>
                <a:latin typeface="Arial"/>
                <a:cs typeface="Arial"/>
              </a:rPr>
              <a:t>NP (meq O₂/kg) = (V − V</a:t>
            </a:r>
            <a:r>
              <a:rPr lang="it-IT" b="1" baseline="-25000" sz="2000" dirty="0">
                <a:solidFill>
                  <a:srgbClr val="161616"/>
                </a:solidFill>
                <a:latin typeface="Arial"/>
                <a:cs typeface="Arial"/>
              </a:rPr>
              <a:t>0</a:t>
            </a:r>
            <a:r>
              <a:rPr lang="it-IT" b="1" sz="2000" dirty="0">
                <a:solidFill>
                  <a:srgbClr val="161616"/>
                </a:solidFill>
                <a:latin typeface="Arial"/>
                <a:cs typeface="Arial"/>
              </a:rPr>
              <a:t>) · N · 1000 / m</a:t>
            </a:r>
            <a:endParaRPr lang="it-IT" sz="2000"/>
          </a:p>
        </p:txBody>
      </p:sp>
      <p:sp>
        <p:nvSpPr>
          <p:cNvPr id="5" name="Shape 5"/>
          <p:cNvSpPr txBox="1"/>
          <p:nvPr/>
        </p:nvSpPr>
        <p:spPr>
          <a:xfrm>
            <a:off x="457200" y="2240280"/>
            <a:ext cx="8229600" cy="1097280"/>
          </a:xfrm>
          <a:prstGeom prst="rect">
            <a:avLst/>
          </a:prstGeom>
          <a:noFill/>
          <a:ln>
            <a:noFill/>
          </a:ln>
        </p:spPr>
        <p:txBody>
          <a:bodyPr wrap="square" lIns="18288" tIns="18288" rIns="18288" bIns="18288" anchor="t" rtlCol="0"/>
          <a:lstStyle/>
          <a:p>
            <a:pPr algn="l">
              <a:spcBef>
                <a:spcPts val="0"/>
              </a:spcBef>
              <a:spcAft>
                <a:spcPts val="0"/>
              </a:spcAft>
              <a:buNone/>
            </a:pPr>
            <a:r>
              <a:rPr lang="it-IT" sz="1450" dirty="0">
                <a:solidFill>
                  <a:srgbClr val="404040"/>
                </a:solidFill>
                <a:latin typeface="Arial"/>
                <a:cs typeface="Arial"/>
              </a:rPr>
              <a:t>V e V</a:t>
            </a:r>
            <a:r>
              <a:rPr lang="it-IT" baseline="-25000" sz="1450" dirty="0">
                <a:solidFill>
                  <a:srgbClr val="404040"/>
                </a:solidFill>
                <a:latin typeface="Arial"/>
                <a:cs typeface="Arial"/>
              </a:rPr>
              <a:t>0</a:t>
            </a:r>
            <a:r>
              <a:rPr lang="it-IT" sz="1450" dirty="0">
                <a:solidFill>
                  <a:srgbClr val="404040"/>
                </a:solidFill>
                <a:latin typeface="Arial"/>
                <a:cs typeface="Arial"/>
              </a:rPr>
              <a:t> = mL di tiosolfato per il campione e per il bianco; N = normalità del tiosolfato; m = massa di olio (g).</a:t>
            </a:r>
            <a:endParaRPr lang="it-IT" sz="1450"/>
          </a:p>
        </p:txBody>
      </p:sp>
      <p:sp>
        <p:nvSpPr>
          <p:cNvPr id="6" name="Shape 6"/>
          <p:cNvSpPr/>
          <p:nvPr/>
        </p:nvSpPr>
        <p:spPr>
          <a:xfrm>
            <a:off x="457200" y="3474720"/>
            <a:ext cx="8229600" cy="2468880"/>
          </a:xfrm>
          <a:prstGeom prst="rect">
            <a:avLst/>
          </a:prstGeom>
          <a:solidFill>
            <a:srgbClr val="F1E3BF"/>
          </a:solidFill>
          <a:ln w="12700">
            <a:solidFill>
              <a:srgbClr val="B8860B"/>
            </a:solidFill>
          </a:ln>
        </p:spPr>
        <p:txBody>
          <a:bodyPr wrap="square" lIns="164592" tIns="164592" rIns="164592" bIns="164592" anchor="t" rtlCol="0"/>
          <a:lstStyle/>
          <a:p>
            <a:pPr algn="l">
              <a:spcBef>
                <a:spcPts val="0"/>
              </a:spcBef>
              <a:spcAft>
                <a:spcPts val="600"/>
              </a:spcAft>
              <a:buNone/>
            </a:pPr>
            <a:r>
              <a:rPr lang="it-IT" b="1" sz="1600" dirty="0">
                <a:solidFill>
                  <a:srgbClr val="B8860B"/>
                </a:solidFill>
                <a:latin typeface="Arial"/>
                <a:cs typeface="Arial"/>
              </a:rPr>
              <a:t>Esempio</a:t>
            </a:r>
            <a:endParaRPr lang="it-IT" sz="1600"/>
          </a:p>
          <a:p>
            <a:pPr algn="l">
              <a:spcBef>
                <a:spcPts val="0"/>
              </a:spcBef>
              <a:spcAft>
                <a:spcPts val="600"/>
              </a:spcAft>
              <a:buNone/>
            </a:pPr>
            <a:r>
              <a:rPr lang="it-IT" sz="1500" dirty="0">
                <a:solidFill>
                  <a:srgbClr val="404040"/>
                </a:solidFill>
                <a:latin typeface="Arial"/>
                <a:cs typeface="Arial"/>
              </a:rPr>
              <a:t>m = 2,00 g; V = 3,40 mL; V₀ = 0,10 mL; N = 0,0100</a:t>
            </a:r>
            <a:endParaRPr lang="it-IT" sz="1500"/>
          </a:p>
          <a:p>
            <a:pPr algn="l">
              <a:spcBef>
                <a:spcPts val="0"/>
              </a:spcBef>
              <a:spcAft>
                <a:spcPts val="800"/>
              </a:spcAft>
              <a:buNone/>
            </a:pPr>
            <a:r>
              <a:rPr lang="it-IT" sz="1500" dirty="0">
                <a:solidFill>
                  <a:srgbClr val="404040"/>
                </a:solidFill>
                <a:latin typeface="Arial"/>
                <a:cs typeface="Arial"/>
              </a:rPr>
              <a:t>NP = 3,30 × 0,0100 × 1000 / 2,00 = </a:t>
            </a:r>
            <a:r>
              <a:rPr lang="it-IT" b="1" sz="1500" dirty="0">
                <a:solidFill>
                  <a:srgbClr val="161616"/>
                </a:solidFill>
                <a:latin typeface="Arial"/>
                <a:cs typeface="Arial"/>
              </a:rPr>
              <a:t>16,5 meq O₂/kg</a:t>
            </a:r>
            <a:r>
              <a:rPr lang="it-IT" sz="1500" dirty="0">
                <a:solidFill>
                  <a:srgbClr val="404040"/>
                </a:solidFill>
                <a:latin typeface="Arial"/>
                <a:cs typeface="Arial"/>
              </a:rPr>
              <a:t>  →  entro il limite EVOO (≤ 20)</a:t>
            </a:r>
            <a:endParaRPr lang="it-IT" sz="1500"/>
          </a:p>
          <a:p>
            <a:pPr algn="l">
              <a:spcBef>
                <a:spcPts val="0"/>
              </a:spcBef>
              <a:spcAft>
                <a:spcPts val="0"/>
              </a:spcAft>
              <a:buNone/>
            </a:pPr>
            <a:r>
              <a:rPr lang="it-IT" i="1" sz="1350" dirty="0">
                <a:solidFill>
                  <a:srgbClr val="404040"/>
                </a:solidFill>
                <a:latin typeface="Arial"/>
                <a:cs typeface="Arial"/>
              </a:rPr>
              <a:t>Il NP misura solo i prodotti primari: un olio molto ossidato può avere NP basso, perché gli idroperossidi si sono già decomposti. Va letto insieme a K232 e K270.</a:t>
            </a:r>
            <a:endParaRPr lang="it-IT" sz="135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Analisi spettrofotometrica nell’UV</a:t>
            </a:r>
            <a:endParaRPr lang="it-IT" sz="2400"/>
          </a:p>
        </p:txBody>
      </p:sp>
      <p:sp>
        <p:nvSpPr>
          <p:cNvPr id="4" name="Shape 4"/>
          <p:cNvSpPr txBox="1"/>
          <p:nvPr/>
        </p:nvSpPr>
        <p:spPr>
          <a:xfrm>
            <a:off x="457200" y="1188720"/>
            <a:ext cx="8229600" cy="4846320"/>
          </a:xfrm>
          <a:prstGeom prst="rect">
            <a:avLst/>
          </a:prstGeom>
          <a:noFill/>
          <a:ln>
            <a:noFill/>
          </a:ln>
        </p:spPr>
        <p:txBody>
          <a:bodyPr wrap="square" lIns="18288" tIns="18288" rIns="18288" bIns="18288" anchor="t" rtlCol="0"/>
          <a:lstStyle/>
          <a:p>
            <a:pPr algn="l">
              <a:spcBef>
                <a:spcPts val="0"/>
              </a:spcBef>
              <a:spcAft>
                <a:spcPts val="800"/>
              </a:spcAft>
              <a:buNone/>
            </a:pPr>
            <a:r>
              <a:rPr lang="it-IT" sz="1700" dirty="0">
                <a:solidFill>
                  <a:srgbClr val="404040"/>
                </a:solidFill>
                <a:latin typeface="Arial"/>
                <a:cs typeface="Arial"/>
              </a:rPr>
              <a:t>Si misura l’assorbanza dell’olio, diluito in un solvente trasparente nell’UV, a lunghezze d’onda fisse e si calcolano tre parametri: K232, K268 (o K270) e ΔK.</a:t>
            </a:r>
            <a:endParaRPr lang="it-IT" sz="1700"/>
          </a:p>
          <a:p>
            <a:pPr algn="l" marL="256032" indent="-228600">
              <a:spcBef>
                <a:spcPts val="0"/>
              </a:spcBef>
              <a:spcAft>
                <a:spcPts val="600"/>
              </a:spcAft>
              <a:buClr>
                <a:srgbClr val="B8860B"/>
              </a:buClr>
              <a:buFont typeface="Arial"/>
              <a:buChar char="•"/>
            </a:pPr>
            <a:r>
              <a:rPr lang="it-IT" b="1" sz="1700" dirty="0">
                <a:solidFill>
                  <a:srgbClr val="161616"/>
                </a:solidFill>
                <a:latin typeface="Arial"/>
                <a:cs typeface="Arial"/>
              </a:rPr>
              <a:t>K232: </a:t>
            </a:r>
            <a:r>
              <a:rPr lang="it-IT" sz="1700" dirty="0">
                <a:solidFill>
                  <a:srgbClr val="404040"/>
                </a:solidFill>
                <a:latin typeface="Arial"/>
                <a:cs typeface="Arial"/>
              </a:rPr>
              <a:t>dieni coniugati, formati dagli idroperossidi degli acidi grassi polinsaturi (ossidazione primaria).</a:t>
            </a:r>
            <a:endParaRPr lang="it-IT" sz="1700"/>
          </a:p>
          <a:p>
            <a:pPr algn="l" marL="256032" indent="-228600">
              <a:spcBef>
                <a:spcPts val="0"/>
              </a:spcBef>
              <a:spcAft>
                <a:spcPts val="600"/>
              </a:spcAft>
              <a:buClr>
                <a:srgbClr val="B8860B"/>
              </a:buClr>
              <a:buFont typeface="Arial"/>
              <a:buChar char="•"/>
            </a:pPr>
            <a:r>
              <a:rPr lang="it-IT" b="1" sz="1700" dirty="0">
                <a:solidFill>
                  <a:srgbClr val="161616"/>
                </a:solidFill>
                <a:latin typeface="Arial"/>
                <a:cs typeface="Arial"/>
              </a:rPr>
              <a:t>K268/K270: </a:t>
            </a:r>
            <a:r>
              <a:rPr lang="it-IT" sz="1700" dirty="0">
                <a:solidFill>
                  <a:srgbClr val="404040"/>
                </a:solidFill>
                <a:latin typeface="Arial"/>
                <a:cs typeface="Arial"/>
              </a:rPr>
              <a:t>trieni coniugati e composti carbonilici (ossidazione secondaria); aumentano molto con la decolorazione durante la raffinazione.</a:t>
            </a:r>
            <a:endParaRPr lang="it-IT" sz="1700"/>
          </a:p>
          <a:p>
            <a:pPr algn="l" marL="256032" indent="-228600">
              <a:spcBef>
                <a:spcPts val="0"/>
              </a:spcBef>
              <a:spcAft>
                <a:spcPts val="600"/>
              </a:spcAft>
              <a:buClr>
                <a:srgbClr val="B8860B"/>
              </a:buClr>
              <a:buFont typeface="Arial"/>
              <a:buChar char="•"/>
            </a:pPr>
            <a:r>
              <a:rPr lang="it-IT" b="1" sz="1700" dirty="0">
                <a:solidFill>
                  <a:srgbClr val="161616"/>
                </a:solidFill>
                <a:latin typeface="Arial"/>
                <a:cs typeface="Arial"/>
              </a:rPr>
              <a:t>ΔK: </a:t>
            </a:r>
            <a:r>
              <a:rPr lang="it-IT" sz="1700" dirty="0">
                <a:solidFill>
                  <a:srgbClr val="404040"/>
                </a:solidFill>
                <a:latin typeface="Arial"/>
                <a:cs typeface="Arial"/>
              </a:rPr>
              <a:t>evidenzia il picco stretto dei trieni coniugati tipico degli oli raffinati: è un indice di </a:t>
            </a:r>
            <a:r>
              <a:rPr lang="it-IT" b="1" sz="1700" dirty="0">
                <a:solidFill>
                  <a:srgbClr val="7A1F2B"/>
                </a:solidFill>
                <a:latin typeface="Arial"/>
                <a:cs typeface="Arial"/>
              </a:rPr>
              <a:t>purezza</a:t>
            </a:r>
            <a:r>
              <a:rPr lang="it-IT" sz="1700" dirty="0">
                <a:solidFill>
                  <a:srgbClr val="404040"/>
                </a:solidFill>
                <a:latin typeface="Arial"/>
                <a:cs typeface="Arial"/>
              </a:rPr>
              <a:t> (presenza di olio raffinato), influenzato solo in misura minore dall’invecchiamento.</a:t>
            </a:r>
            <a:endParaRPr lang="it-IT" sz="1700"/>
          </a:p>
          <a:p>
            <a:pPr algn="l" marL="256032" indent="-228600">
              <a:spcBef>
                <a:spcPts val="0"/>
              </a:spcBef>
              <a:spcAft>
                <a:spcPts val="0"/>
              </a:spcAft>
              <a:buClr>
                <a:srgbClr val="B8860B"/>
              </a:buClr>
              <a:buFont typeface="Arial"/>
              <a:buChar char="•"/>
            </a:pPr>
            <a:r>
              <a:rPr lang="it-IT" sz="1700" dirty="0">
                <a:solidFill>
                  <a:srgbClr val="404040"/>
                </a:solidFill>
                <a:latin typeface="Arial"/>
                <a:cs typeface="Arial"/>
              </a:rPr>
              <a:t>Se K270 supera il limite, il campione si passa su allumina, che trattiene i composti polari di ossidazione, e si misura di nuovo.</a:t>
            </a:r>
            <a:endParaRPr lang="it-IT" sz="17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t-IT" b="1" sz="2400">
                <a:solidFill>
                  <a:srgbClr val="161616"/>
                </a:solidFill>
              </a:rPr>
              <a:t>Analisi spettrofotometrica dell’olio d’oliva</a:t>
            </a:r>
          </a:p>
        </p:txBody>
      </p:sp>
      <p:sp>
        <p:nvSpPr>
          <p:cNvPr id="3" name="Subtitle 2"/>
          <p:cNvSpPr>
            <a:spLocks noGrp="1"/>
          </p:cNvSpPr>
          <p:nvPr>
            <p:ph type="subTitle" idx="1"/>
          </p:nvPr>
        </p:nvSpPr>
        <p:spPr/>
        <p:txBody>
          <a:bodyPr/>
          <a:lstStyle/>
          <a:p>
            <a:r>
              <a:t>Indici di ossidazione e purezza (K232, K270, ΔK)</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Significato chimico degli indici spettrofotometrici</a:t>
            </a:r>
          </a:p>
        </p:txBody>
      </p:sp>
      <p:sp>
        <p:nvSpPr>
          <p:cNvPr id="3" name="Content Placeholder 2"/>
          <p:cNvSpPr>
            <a:spLocks noGrp="1"/>
          </p:cNvSpPr>
          <p:nvPr>
            <p:ph idx="1"/>
          </p:nvPr>
        </p:nvSpPr>
        <p:spPr/>
        <p:txBody>
          <a:bodyPr/>
          <a:lstStyle/>
          <a:p>
            <a:r>
              <a:t>Gli indici K232, K270 e ΔK sono parametri UV utilizzati per valutare lo stato ossidativo e la purezza dell’olio d’oliva. Si basano sulle transizioni elettroniche dei doppi legami coniugati presenti negli acidi grassi ossidati, principali componenti della frazione lipidica dell’olio.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Indice K232</a:t>
            </a:r>
          </a:p>
        </p:txBody>
      </p:sp>
      <p:sp>
        <p:nvSpPr>
          <p:cNvPr id="3" name="Content Placeholder 2"/>
          <p:cNvSpPr>
            <a:spLocks noGrp="1"/>
          </p:cNvSpPr>
          <p:nvPr>
            <p:ph idx="1"/>
          </p:nvPr>
        </p:nvSpPr>
        <p:spPr/>
        <p:txBody>
          <a:bodyPr/>
          <a:lstStyle/>
          <a:p>
            <a:r>
              <a:t>Misurato a 232 nm (spettrofotometria UV)</a:t>
            </a:r>
          </a:p>
          <a:p>
            <a:r>
              <a:t>Indica la presenza di dieni coniugati – prodotti primari dell’ossidazione</a:t>
            </a:r>
          </a:p>
          <a:p>
            <a:r>
              <a:t>Aumenta nelle prime fasi dell’ossidazione o in oli da olive mature o mal conservate</a:t>
            </a:r>
          </a:p>
          <a:p>
            <a:r>
              <a:t>Limite EVO: ≤ 2.50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Indice K270</a:t>
            </a:r>
          </a:p>
        </p:txBody>
      </p:sp>
      <p:sp>
        <p:nvSpPr>
          <p:cNvPr id="3" name="Content Placeholder 2"/>
          <p:cNvSpPr>
            <a:spLocks noGrp="1"/>
          </p:cNvSpPr>
          <p:nvPr>
            <p:ph idx="1"/>
          </p:nvPr>
        </p:nvSpPr>
        <p:spPr/>
        <p:txBody>
          <a:bodyPr/>
          <a:lstStyle/>
          <a:p>
            <a:r>
              <a:t>Misurato a 270 nm</a:t>
            </a:r>
          </a:p>
          <a:p>
            <a:r>
              <a:t>Indica la presenza di trieni coniugati e prodotti secondari dell’ossidazione (aldeidi, chetoni, acidi carbonilici)</a:t>
            </a:r>
          </a:p>
          <a:p>
            <a:r>
              <a:t>Valori alti → ossidazione avanzata o miscelazione con oli raffinati</a:t>
            </a:r>
          </a:p>
          <a:p>
            <a:r>
              <a:t>Limite EVO: ≤ 0.22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Indice ΔK</a:t>
            </a:r>
            <a:endParaRPr lang="it-IT" sz="2600"/>
          </a:p>
        </p:txBody>
      </p:sp>
      <p:sp>
        <p:nvSpPr>
          <p:cNvPr id="4" name="Shape 4"/>
          <p:cNvSpPr txBox="1"/>
          <p:nvPr/>
        </p:nvSpPr>
        <p:spPr>
          <a:xfrm>
            <a:off x="457200" y="1188720"/>
            <a:ext cx="8229600" cy="3657600"/>
          </a:xfrm>
          <a:prstGeom prst="rect">
            <a:avLst/>
          </a:prstGeom>
          <a:noFill/>
          <a:ln>
            <a:noFill/>
          </a:ln>
        </p:spPr>
        <p:txBody>
          <a:bodyPr wrap="square" lIns="18288" tIns="18288" rIns="18288" bIns="18288" anchor="t" rtlCol="0"/>
          <a:lstStyle/>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Calcolato dalle assorbanze a m − 4, m e m + 4 nm (m = 270 nm in isoottano, 268 nm in cicloesano).</a:t>
            </a:r>
            <a:endParaRPr lang="it-IT" sz="1800"/>
          </a:p>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Misura la “forma” della banda: è alto quando c’è il picco stretto dei trieni coniugati.</a:t>
            </a:r>
            <a:endParaRPr lang="it-IT" sz="1800"/>
          </a:p>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Indice di purezza: valori alti indicano oli raffinati, decolorati o deodorati presenti nel campione.</a:t>
            </a:r>
            <a:endParaRPr lang="it-IT" sz="1800"/>
          </a:p>
        </p:txBody>
      </p:sp>
      <p:sp>
        <p:nvSpPr>
          <p:cNvPr id="5" name="Shape 5"/>
          <p:cNvSpPr/>
          <p:nvPr/>
        </p:nvSpPr>
        <p:spPr>
          <a:xfrm>
            <a:off x="457200" y="4206240"/>
            <a:ext cx="8229600" cy="77724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250" dirty="0">
                <a:solidFill>
                  <a:srgbClr val="161616"/>
                </a:solidFill>
                <a:latin typeface="Arial"/>
                <a:cs typeface="Arial"/>
              </a:rPr>
              <a:t>Limite EVOO: ΔK ≤ 0,01</a:t>
            </a:r>
            <a:endParaRPr lang="it-IT" sz="225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Evoluzione chimica dei parametri</a:t>
            </a:r>
          </a:p>
        </p:txBody>
      </p:sp>
      <p:sp>
        <p:nvSpPr>
          <p:cNvPr id="3" name="Content Placeholder 2"/>
          <p:cNvSpPr>
            <a:spLocks noGrp="1"/>
          </p:cNvSpPr>
          <p:nvPr>
            <p:ph idx="1"/>
          </p:nvPr>
        </p:nvSpPr>
        <p:spPr/>
        <p:txBody>
          <a:bodyPr/>
          <a:lstStyle/>
          <a:p>
            <a:r>
              <a:t>K232 → formazione di idroperossidi (prodotti primari)</a:t>
            </a:r>
          </a:p>
          <a:p>
            <a:r>
              <a:t>K270 → degradazione di idroperossidi in carbonili e trieni coniugati (prodotti secondari)</a:t>
            </a:r>
          </a:p>
          <a:p>
            <a:r>
              <a:t>ΔK → deviazioni nello spettro UV dovute a trattamenti o adulterazioni</a:t>
            </a:r>
          </a:p>
          <a:p>
            <a:r>
              <a:t>→ La progressione indica ossidazione, invecchiamento o adulterazione industriale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Sintesi dei parametri</a:t>
            </a:r>
          </a:p>
        </p:txBody>
      </p:sp>
      <p:sp>
        <p:nvSpPr>
          <p:cNvPr id="3" name="Content Placeholder 2"/>
          <p:cNvSpPr>
            <a:spLocks noGrp="1"/>
          </p:cNvSpPr>
          <p:nvPr>
            <p:ph idx="1"/>
          </p:nvPr>
        </p:nvSpPr>
        <p:spPr/>
        <p:txBody>
          <a:bodyPr/>
          <a:lstStyle/>
          <a:p>
            <a:r>
              <a:t>Parametro | λ (nm) | Cosa misura | Se alto indica | Limite EVO</a:t>
            </a:r>
          </a:p>
          <a:p>
            <a:r>
              <a:t>K232 | 232 | Prodotti primari | Ossidazione iniziale | ≤ 2.50</a:t>
            </a:r>
          </a:p>
          <a:p>
            <a:r>
              <a:t>K270 | 270 | Prodotti secondari | Ossidazione avanzata | ≤ 0.22</a:t>
            </a:r>
          </a:p>
          <a:p>
            <a:r>
              <a:t>ΔK | 266–274 | Purezza/adulterazione | Raffinazione o miscela | ≤ 0.01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8">
            <a:extLst>
              <a:ext uri="{FF2B5EF4-FFF2-40B4-BE49-F238E27FC236}">
                <a16:creationId xmlns:a16="http://schemas.microsoft.com/office/drawing/2014/main" id="{7C9BA626-B1F8-C027-1B4B-1880CD6D3A7A}"/>
              </a:ext>
            </a:extLst>
          </p:cNvPr>
          <p:cNvGrpSpPr>
            <a:grpSpLocks/>
          </p:cNvGrpSpPr>
          <p:nvPr/>
        </p:nvGrpSpPr>
        <p:grpSpPr bwMode="auto">
          <a:xfrm>
            <a:off x="0" y="0"/>
            <a:ext cx="9144000" cy="6858000"/>
            <a:chOff x="0" y="0"/>
            <a:chExt cx="5760" cy="4077"/>
          </a:xfrm>
        </p:grpSpPr>
        <p:grpSp>
          <p:nvGrpSpPr>
            <p:cNvPr id="49155" name="Group 6">
              <a:extLst>
                <a:ext uri="{FF2B5EF4-FFF2-40B4-BE49-F238E27FC236}">
                  <a16:creationId xmlns:a16="http://schemas.microsoft.com/office/drawing/2014/main" id="{32C8FD4B-CE66-A91D-545C-0A4A0C74230C}"/>
                </a:ext>
              </a:extLst>
            </p:cNvPr>
            <p:cNvGrpSpPr>
              <a:grpSpLocks/>
            </p:cNvGrpSpPr>
            <p:nvPr/>
          </p:nvGrpSpPr>
          <p:grpSpPr bwMode="auto">
            <a:xfrm>
              <a:off x="0" y="0"/>
              <a:ext cx="5760" cy="4077"/>
              <a:chOff x="0" y="0"/>
              <a:chExt cx="5760" cy="4077"/>
            </a:xfrm>
          </p:grpSpPr>
          <p:pic>
            <p:nvPicPr>
              <p:cNvPr id="49157" name="Picture 4" descr="english006">
                <a:extLst>
                  <a:ext uri="{FF2B5EF4-FFF2-40B4-BE49-F238E27FC236}">
                    <a16:creationId xmlns:a16="http://schemas.microsoft.com/office/drawing/2014/main" id="{8930FB4C-DD09-F9D4-899E-2C73C0FA1D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0" cy="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161616"/>
                    </a:solidFill>
                    <a:miter lim="800000"/>
                    <a:headEnd/>
                    <a:tailEnd/>
                  </a14:hiddenLine>
                </a:ext>
              </a:extLst>
            </p:spPr>
          </p:pic>
          <p:sp>
            <p:nvSpPr>
              <p:cNvPr id="49158" name="Rectangle 5">
                <a:extLst>
                  <a:ext uri="{FF2B5EF4-FFF2-40B4-BE49-F238E27FC236}">
                    <a16:creationId xmlns:a16="http://schemas.microsoft.com/office/drawing/2014/main" id="{1D140543-8494-C92B-9C17-E528069F8977}"/>
                  </a:ext>
                </a:extLst>
              </p:cNvPr>
              <p:cNvSpPr>
                <a:spLocks noChangeArrowheads="1"/>
              </p:cNvSpPr>
              <p:nvPr/>
            </p:nvSpPr>
            <p:spPr bwMode="auto">
              <a:xfrm>
                <a:off x="0" y="0"/>
                <a:ext cx="5760" cy="288"/>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
          <p:nvSpPr>
            <p:cNvPr id="49156" name="Rectangle 7">
              <a:extLst>
                <a:ext uri="{FF2B5EF4-FFF2-40B4-BE49-F238E27FC236}">
                  <a16:creationId xmlns:a16="http://schemas.microsoft.com/office/drawing/2014/main" id="{B5554590-4222-3D9F-584F-BCD2ABB2C12D}"/>
                </a:ext>
              </a:extLst>
            </p:cNvPr>
            <p:cNvSpPr>
              <a:spLocks noChangeArrowheads="1"/>
            </p:cNvSpPr>
            <p:nvPr/>
          </p:nvSpPr>
          <p:spPr bwMode="auto">
            <a:xfrm>
              <a:off x="96" y="336"/>
              <a:ext cx="336" cy="48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endParaRPr lang="it-IT" altLang="it-IT" sz="1800"/>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Materiali e strumenti</a:t>
            </a:r>
            <a:endParaRPr lang="it-IT" sz="2600"/>
          </a:p>
        </p:txBody>
      </p:sp>
      <p:sp>
        <p:nvSpPr>
          <p:cNvPr id="4" name="Shape 4"/>
          <p:cNvSpPr txBox="1"/>
          <p:nvPr/>
        </p:nvSpPr>
        <p:spPr>
          <a:xfrm>
            <a:off x="457200" y="1188720"/>
            <a:ext cx="8229600" cy="4114800"/>
          </a:xfrm>
          <a:prstGeom prst="rect">
            <a:avLst/>
          </a:prstGeom>
          <a:noFill/>
          <a:ln>
            <a:noFill/>
          </a:ln>
        </p:spPr>
        <p:txBody>
          <a:bodyPr wrap="square" lIns="18288" tIns="18288" rIns="18288" bIns="18288" anchor="t" rtlCol="0"/>
          <a:lstStyle/>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Spettrofotometro UV-Vis con cuvette in quarzo da 1 cm.</a:t>
            </a:r>
            <a:endParaRPr lang="it-IT" sz="1800"/>
          </a:p>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Bilancia analitica, matracci da 25 mL, pipette.</a:t>
            </a:r>
            <a:endParaRPr lang="it-IT" sz="1800"/>
          </a:p>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Solvente: </a:t>
            </a:r>
            <a:r>
              <a:rPr lang="it-IT" b="1" sz="1800" dirty="0">
                <a:solidFill>
                  <a:srgbClr val="161616"/>
                </a:solidFill>
                <a:latin typeface="Arial"/>
                <a:cs typeface="Arial"/>
              </a:rPr>
              <a:t>isoottano</a:t>
            </a:r>
            <a:r>
              <a:rPr lang="it-IT" sz="1800" dirty="0">
                <a:solidFill>
                  <a:srgbClr val="404040"/>
                </a:solidFill>
                <a:latin typeface="Arial"/>
                <a:cs typeface="Arial"/>
              </a:rPr>
              <a:t> (2,2,4-trimetilpentano) o </a:t>
            </a:r>
            <a:r>
              <a:rPr lang="it-IT" b="1" sz="1800" dirty="0">
                <a:solidFill>
                  <a:srgbClr val="161616"/>
                </a:solidFill>
                <a:latin typeface="Arial"/>
                <a:cs typeface="Arial"/>
              </a:rPr>
              <a:t>cicloesano</a:t>
            </a:r>
            <a:r>
              <a:rPr lang="it-IT" sz="1800" dirty="0">
                <a:solidFill>
                  <a:srgbClr val="404040"/>
                </a:solidFill>
                <a:latin typeface="Arial"/>
                <a:cs typeface="Arial"/>
              </a:rPr>
              <a:t> di grado spettrofotometrico, con assorbanza trascurabile nell’UV.</a:t>
            </a:r>
            <a:endParaRPr lang="it-IT" sz="1800"/>
          </a:p>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Olio limpido (filtrato se torbido) e vetreria pulita e asciutta.</a:t>
            </a:r>
            <a:endParaRPr lang="it-IT" sz="1800"/>
          </a:p>
        </p:txBody>
      </p:sp>
      <p:sp>
        <p:nvSpPr>
          <p:cNvPr id="5" name="Shape 5"/>
          <p:cNvSpPr txBox="1"/>
          <p:nvPr/>
        </p:nvSpPr>
        <p:spPr>
          <a:xfrm>
            <a:off x="457200" y="5120640"/>
            <a:ext cx="8229600" cy="548640"/>
          </a:xfrm>
          <a:prstGeom prst="rect">
            <a:avLst/>
          </a:prstGeom>
          <a:noFill/>
          <a:ln>
            <a:noFill/>
          </a:ln>
        </p:spPr>
        <p:txBody>
          <a:bodyPr wrap="square" lIns="18288" tIns="18288" rIns="18288" bIns="18288" anchor="t" rtlCol="0"/>
          <a:lstStyle/>
          <a:p>
            <a:pPr algn="l">
              <a:spcBef>
                <a:spcPts val="0"/>
              </a:spcBef>
              <a:spcAft>
                <a:spcPts val="0"/>
              </a:spcAft>
              <a:buNone/>
            </a:pPr>
            <a:r>
              <a:rPr lang="it-IT" i="1" sz="1500" dirty="0">
                <a:solidFill>
                  <a:srgbClr val="404040"/>
                </a:solidFill>
                <a:latin typeface="Arial"/>
                <a:cs typeface="Arial"/>
              </a:rPr>
              <a:t>Il solvente cambia la λ di misura del secondo parametro: 270 nm in isoottano, 268 nm in cicloesano (K268).</a:t>
            </a:r>
            <a:endParaRPr lang="it-IT" sz="15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Preparazione del campione</a:t>
            </a:r>
            <a:endParaRPr lang="it-IT" sz="2600"/>
          </a:p>
        </p:txBody>
      </p:sp>
      <p:sp>
        <p:nvSpPr>
          <p:cNvPr id="4" name="Shape 4"/>
          <p:cNvSpPr txBox="1"/>
          <p:nvPr/>
        </p:nvSpPr>
        <p:spPr>
          <a:xfrm>
            <a:off x="457200" y="1188720"/>
            <a:ext cx="8229600" cy="3657600"/>
          </a:xfrm>
          <a:prstGeom prst="rect">
            <a:avLst/>
          </a:prstGeom>
          <a:noFill/>
          <a:ln>
            <a:noFill/>
          </a:ln>
        </p:spPr>
        <p:txBody>
          <a:bodyPr wrap="square" lIns="18288" tIns="18288" rIns="18288" bIns="18288" anchor="t" rtlCol="0"/>
          <a:lstStyle/>
          <a:p>
            <a:pPr algn="l" marL="256032" indent="-228600">
              <a:spcBef>
                <a:spcPts val="0"/>
              </a:spcBef>
              <a:spcAft>
                <a:spcPts val="800"/>
              </a:spcAft>
              <a:buClr>
                <a:srgbClr val="B8860B"/>
              </a:buClr>
              <a:buFont typeface="Arial"/>
              <a:buAutoNum type="arabicPeriod"/>
            </a:pPr>
            <a:r>
              <a:rPr lang="it-IT" sz="1800" dirty="0">
                <a:solidFill>
                  <a:srgbClr val="404040"/>
                </a:solidFill>
                <a:latin typeface="Arial"/>
                <a:cs typeface="Arial"/>
              </a:rPr>
              <a:t>Pesare circa 0,25 g di olio in un matraccio da 25 mL.</a:t>
            </a:r>
            <a:endParaRPr lang="it-IT" sz="1800"/>
          </a:p>
          <a:p>
            <a:pPr algn="l" marL="256032" indent="-228600">
              <a:spcBef>
                <a:spcPts val="0"/>
              </a:spcBef>
              <a:spcAft>
                <a:spcPts val="800"/>
              </a:spcAft>
              <a:buClr>
                <a:srgbClr val="B8860B"/>
              </a:buClr>
              <a:buFont typeface="Arial"/>
              <a:buAutoNum type="arabicPeriod"/>
            </a:pPr>
            <a:r>
              <a:rPr lang="it-IT" sz="1800" dirty="0">
                <a:solidFill>
                  <a:srgbClr val="404040"/>
                </a:solidFill>
                <a:latin typeface="Arial"/>
                <a:cs typeface="Arial"/>
              </a:rPr>
              <a:t>Portare a volume con il solvente: soluzione all’1 % (1 g/100 mL), limpida e omogenea.</a:t>
            </a:r>
            <a:endParaRPr lang="it-IT" sz="1800"/>
          </a:p>
          <a:p>
            <a:pPr algn="l" marL="256032" indent="-228600">
              <a:spcBef>
                <a:spcPts val="0"/>
              </a:spcBef>
              <a:spcAft>
                <a:spcPts val="800"/>
              </a:spcAft>
              <a:buClr>
                <a:srgbClr val="B8860B"/>
              </a:buClr>
              <a:buFont typeface="Arial"/>
              <a:buAutoNum type="arabicPeriod"/>
            </a:pPr>
            <a:r>
              <a:rPr lang="it-IT" sz="1800" dirty="0">
                <a:solidFill>
                  <a:srgbClr val="404040"/>
                </a:solidFill>
                <a:latin typeface="Arial"/>
                <a:cs typeface="Arial"/>
              </a:rPr>
              <a:t>Se l’assorbanza a 232 nm esce dall’intervallo 0,1–0,8, diluire ulteriormente e tenerne conto nel calcolo.</a:t>
            </a:r>
            <a:endParaRPr lang="it-IT" sz="1800"/>
          </a:p>
          <a:p>
            <a:pPr algn="l" marL="256032" indent="-228600">
              <a:spcBef>
                <a:spcPts val="0"/>
              </a:spcBef>
              <a:spcAft>
                <a:spcPts val="800"/>
              </a:spcAft>
              <a:buClr>
                <a:srgbClr val="B8860B"/>
              </a:buClr>
              <a:buFont typeface="Arial"/>
              <a:buAutoNum type="arabicPeriod"/>
            </a:pPr>
            <a:r>
              <a:rPr lang="it-IT" sz="1800" dirty="0">
                <a:solidFill>
                  <a:srgbClr val="404040"/>
                </a:solidFill>
                <a:latin typeface="Arial"/>
                <a:cs typeface="Arial"/>
              </a:rPr>
              <a:t>Usare lo stesso solvente come bianco di riferimento.</a:t>
            </a:r>
            <a:endParaRPr lang="it-IT" sz="18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Misura spettrofotometrica</a:t>
            </a:r>
          </a:p>
        </p:txBody>
      </p:sp>
      <p:sp>
        <p:nvSpPr>
          <p:cNvPr id="3" name="Content Placeholder 2"/>
          <p:cNvSpPr>
            <a:spLocks noGrp="1"/>
          </p:cNvSpPr>
          <p:nvPr>
            <p:ph idx="1"/>
          </p:nvPr>
        </p:nvSpPr>
        <p:spPr/>
        <p:txBody>
          <a:bodyPr/>
          <a:lstStyle/>
          <a:p>
            <a:r>
              <a:t>Azzerare lo spettrofotometro con il bianco (isoesano).</a:t>
            </a:r>
          </a:p>
          <a:p>
            <a:r>
              <a:t>Misurare l’assorbanza della soluzione a:</a:t>
            </a:r>
          </a:p>
          <a:p>
            <a:r>
              <a:t>   - 232 nm (K232)</a:t>
            </a:r>
          </a:p>
          <a:p>
            <a:r>
              <a:t>   - 266 nm, 270 nm e 274 nm (per calcolo ΔK)</a:t>
            </a:r>
          </a:p>
          <a:p>
            <a:r>
              <a:t>Annotare le assorbanze A232, A266, A270, A274.</a:t>
            </a:r>
          </a:p>
          <a:p>
            <a:r>
              <a:t>Calcolare anche K270 dalla misura a 270 nm.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Calcolo degli indici</a:t>
            </a:r>
            <a:endParaRPr lang="it-IT" sz="2600"/>
          </a:p>
        </p:txBody>
      </p:sp>
      <p:sp>
        <p:nvSpPr>
          <p:cNvPr id="4" name="Shape 4"/>
          <p:cNvSpPr/>
          <p:nvPr/>
        </p:nvSpPr>
        <p:spPr>
          <a:xfrm>
            <a:off x="457200" y="1234440"/>
            <a:ext cx="3977640" cy="73152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250" dirty="0">
                <a:solidFill>
                  <a:srgbClr val="161616"/>
                </a:solidFill>
                <a:latin typeface="Arial"/>
                <a:cs typeface="Arial"/>
              </a:rPr>
              <a:t>K</a:t>
            </a:r>
            <a:r>
              <a:rPr lang="it-IT" baseline="-25000" sz="2250" dirty="0">
                <a:solidFill>
                  <a:srgbClr val="161616"/>
                </a:solidFill>
                <a:latin typeface="Arial"/>
                <a:cs typeface="Arial"/>
              </a:rPr>
              <a:t>λ</a:t>
            </a:r>
            <a:r>
              <a:rPr lang="it-IT" b="1" sz="2250" dirty="0">
                <a:solidFill>
                  <a:srgbClr val="161616"/>
                </a:solidFill>
                <a:latin typeface="Arial"/>
                <a:cs typeface="Arial"/>
              </a:rPr>
              <a:t> = A</a:t>
            </a:r>
            <a:r>
              <a:rPr lang="it-IT" baseline="-25000" sz="2250" dirty="0">
                <a:solidFill>
                  <a:srgbClr val="161616"/>
                </a:solidFill>
                <a:latin typeface="Arial"/>
                <a:cs typeface="Arial"/>
              </a:rPr>
              <a:t>λ</a:t>
            </a:r>
            <a:r>
              <a:rPr lang="it-IT" b="1" sz="2250" dirty="0">
                <a:solidFill>
                  <a:srgbClr val="161616"/>
                </a:solidFill>
                <a:latin typeface="Arial"/>
                <a:cs typeface="Arial"/>
              </a:rPr>
              <a:t> / (c · l)</a:t>
            </a:r>
            <a:endParaRPr lang="it-IT" sz="2250"/>
          </a:p>
        </p:txBody>
      </p:sp>
      <p:sp>
        <p:nvSpPr>
          <p:cNvPr id="5" name="Shape 5"/>
          <p:cNvSpPr/>
          <p:nvPr/>
        </p:nvSpPr>
        <p:spPr>
          <a:xfrm>
            <a:off x="4709160" y="1234440"/>
            <a:ext cx="3977640" cy="73152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000" dirty="0">
                <a:solidFill>
                  <a:srgbClr val="161616"/>
                </a:solidFill>
                <a:latin typeface="Arial"/>
                <a:cs typeface="Arial"/>
              </a:rPr>
              <a:t>ΔK = K</a:t>
            </a:r>
            <a:r>
              <a:rPr lang="it-IT" baseline="-25000" sz="2000" dirty="0">
                <a:solidFill>
                  <a:srgbClr val="161616"/>
                </a:solidFill>
                <a:latin typeface="Arial"/>
                <a:cs typeface="Arial"/>
              </a:rPr>
              <a:t>m</a:t>
            </a:r>
            <a:r>
              <a:rPr lang="it-IT" b="1" sz="2000" dirty="0">
                <a:solidFill>
                  <a:srgbClr val="161616"/>
                </a:solidFill>
                <a:latin typeface="Arial"/>
                <a:cs typeface="Arial"/>
              </a:rPr>
              <a:t> − (K</a:t>
            </a:r>
            <a:r>
              <a:rPr lang="it-IT" baseline="-25000" sz="2000" dirty="0">
                <a:solidFill>
                  <a:srgbClr val="161616"/>
                </a:solidFill>
                <a:latin typeface="Arial"/>
                <a:cs typeface="Arial"/>
              </a:rPr>
              <a:t>m−4</a:t>
            </a:r>
            <a:r>
              <a:rPr lang="it-IT" b="1" sz="2000" dirty="0">
                <a:solidFill>
                  <a:srgbClr val="161616"/>
                </a:solidFill>
                <a:latin typeface="Arial"/>
                <a:cs typeface="Arial"/>
              </a:rPr>
              <a:t> + K</a:t>
            </a:r>
            <a:r>
              <a:rPr lang="it-IT" baseline="-25000" sz="2000" dirty="0">
                <a:solidFill>
                  <a:srgbClr val="161616"/>
                </a:solidFill>
                <a:latin typeface="Arial"/>
                <a:cs typeface="Arial"/>
              </a:rPr>
              <a:t>m+4</a:t>
            </a:r>
            <a:r>
              <a:rPr lang="it-IT" b="1" sz="2000" dirty="0">
                <a:solidFill>
                  <a:srgbClr val="161616"/>
                </a:solidFill>
                <a:latin typeface="Arial"/>
                <a:cs typeface="Arial"/>
              </a:rPr>
              <a:t>) / 2</a:t>
            </a:r>
            <a:endParaRPr lang="it-IT" sz="2000"/>
          </a:p>
        </p:txBody>
      </p:sp>
      <p:sp>
        <p:nvSpPr>
          <p:cNvPr id="6" name="Shape 6"/>
          <p:cNvSpPr txBox="1"/>
          <p:nvPr/>
        </p:nvSpPr>
        <p:spPr>
          <a:xfrm>
            <a:off x="457200" y="2194560"/>
            <a:ext cx="8229600" cy="1097280"/>
          </a:xfrm>
          <a:prstGeom prst="rect">
            <a:avLst/>
          </a:prstGeom>
          <a:noFill/>
          <a:ln>
            <a:noFill/>
          </a:ln>
        </p:spPr>
        <p:txBody>
          <a:bodyPr wrap="square" lIns="18288" tIns="18288" rIns="18288" bIns="18288" anchor="t" rtlCol="0"/>
          <a:lstStyle/>
          <a:p>
            <a:pPr algn="l">
              <a:spcBef>
                <a:spcPts val="0"/>
              </a:spcBef>
              <a:spcAft>
                <a:spcPts val="0"/>
              </a:spcAft>
              <a:buNone/>
            </a:pPr>
            <a:r>
              <a:rPr lang="it-IT" sz="1600" dirty="0">
                <a:solidFill>
                  <a:srgbClr val="404040"/>
                </a:solidFill>
                <a:latin typeface="Arial"/>
                <a:cs typeface="Arial"/>
              </a:rPr>
              <a:t>A = assorbanza; c = concentrazione (g/100 mL); l = cammino ottico (cm, di solito 1); m = 270 nm (isoottano) o 268 nm (cicloesano).</a:t>
            </a:r>
            <a:endParaRPr lang="it-IT" sz="1600"/>
          </a:p>
        </p:txBody>
      </p:sp>
      <p:sp>
        <p:nvSpPr>
          <p:cNvPr id="7" name="Shape 7"/>
          <p:cNvSpPr/>
          <p:nvPr/>
        </p:nvSpPr>
        <p:spPr>
          <a:xfrm>
            <a:off x="457200" y="3429000"/>
            <a:ext cx="8229600" cy="2468880"/>
          </a:xfrm>
          <a:prstGeom prst="rect">
            <a:avLst/>
          </a:prstGeom>
          <a:solidFill>
            <a:srgbClr val="F1E3BF"/>
          </a:solidFill>
          <a:ln w="12700">
            <a:solidFill>
              <a:srgbClr val="B8860B"/>
            </a:solidFill>
          </a:ln>
        </p:spPr>
        <p:txBody>
          <a:bodyPr wrap="square" lIns="164592" tIns="164592" rIns="164592" bIns="164592" anchor="t" rtlCol="0"/>
          <a:lstStyle/>
          <a:p>
            <a:pPr algn="l">
              <a:spcBef>
                <a:spcPts val="0"/>
              </a:spcBef>
              <a:spcAft>
                <a:spcPts val="600"/>
              </a:spcAft>
              <a:buNone/>
            </a:pPr>
            <a:r>
              <a:rPr lang="it-IT" b="1" sz="1800" dirty="0">
                <a:solidFill>
                  <a:srgbClr val="B8860B"/>
                </a:solidFill>
                <a:latin typeface="Arial"/>
                <a:cs typeface="Arial"/>
              </a:rPr>
              <a:t>Esempio (isoottano, c = 1,00 g/100 mL)</a:t>
            </a:r>
            <a:endParaRPr lang="it-IT" sz="1800"/>
          </a:p>
          <a:p>
            <a:pPr algn="l">
              <a:spcBef>
                <a:spcPts val="0"/>
              </a:spcBef>
              <a:spcAft>
                <a:spcPts val="600"/>
              </a:spcAft>
              <a:buNone/>
            </a:pPr>
            <a:r>
              <a:rPr lang="it-IT" sz="1700" dirty="0">
                <a:solidFill>
                  <a:srgbClr val="404040"/>
                </a:solidFill>
                <a:latin typeface="Arial"/>
                <a:cs typeface="Arial"/>
              </a:rPr>
              <a:t>A232 = 1,85   A266 = 0,152   A270 = 0,160   A274 = 0,150</a:t>
            </a:r>
            <a:endParaRPr lang="it-IT" sz="1700"/>
          </a:p>
          <a:p>
            <a:pPr algn="l">
              <a:spcBef>
                <a:spcPts val="0"/>
              </a:spcBef>
              <a:spcAft>
                <a:spcPts val="600"/>
              </a:spcAft>
              <a:buNone/>
            </a:pPr>
            <a:r>
              <a:rPr lang="it-IT" b="1" sz="1700" dirty="0">
                <a:solidFill>
                  <a:srgbClr val="161616"/>
                </a:solidFill>
                <a:latin typeface="Arial"/>
                <a:cs typeface="Arial"/>
              </a:rPr>
              <a:t>K232 = 1,85</a:t>
            </a:r>
            <a:r>
              <a:rPr lang="it-IT" sz="1700" dirty="0">
                <a:solidFill>
                  <a:srgbClr val="404040"/>
                </a:solidFill>
                <a:latin typeface="Arial"/>
                <a:cs typeface="Arial"/>
              </a:rPr>
              <a:t>   </a:t>
            </a:r>
            <a:r>
              <a:rPr lang="it-IT" b="1" sz="1700" dirty="0">
                <a:solidFill>
                  <a:srgbClr val="161616"/>
                </a:solidFill>
                <a:latin typeface="Arial"/>
                <a:cs typeface="Arial"/>
              </a:rPr>
              <a:t>K270 = 0,160</a:t>
            </a:r>
            <a:r>
              <a:rPr lang="it-IT" sz="1700" dirty="0">
                <a:solidFill>
                  <a:srgbClr val="404040"/>
                </a:solidFill>
                <a:latin typeface="Arial"/>
                <a:cs typeface="Arial"/>
              </a:rPr>
              <a:t>   ΔK = 0,160 − (0,152 + 0,150)/2 = </a:t>
            </a:r>
            <a:r>
              <a:rPr lang="it-IT" b="1" sz="1700" dirty="0">
                <a:solidFill>
                  <a:srgbClr val="161616"/>
                </a:solidFill>
                <a:latin typeface="Arial"/>
                <a:cs typeface="Arial"/>
              </a:rPr>
              <a:t>0,009</a:t>
            </a:r>
            <a:endParaRPr lang="it-IT" sz="1700"/>
          </a:p>
          <a:p>
            <a:pPr algn="l">
              <a:spcBef>
                <a:spcPts val="0"/>
              </a:spcBef>
              <a:spcAft>
                <a:spcPts val="0"/>
              </a:spcAft>
              <a:buNone/>
            </a:pPr>
            <a:r>
              <a:rPr lang="it-IT" sz="1550" dirty="0">
                <a:solidFill>
                  <a:srgbClr val="404040"/>
                </a:solidFill>
                <a:latin typeface="Arial"/>
                <a:cs typeface="Arial"/>
              </a:rPr>
              <a:t>Tutti entro i limiti dell’extra vergine (2,50; 0,22; 0,01).</a:t>
            </a:r>
            <a:endParaRPr lang="it-IT" sz="155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600" dirty="0">
                <a:solidFill>
                  <a:srgbClr val="161616"/>
                </a:solidFill>
                <a:latin typeface="Arial"/>
                <a:cs typeface="Arial"/>
              </a:rPr>
              <a:t>Interpretazione dei risultati</a:t>
            </a:r>
            <a:endParaRPr lang="it-IT" sz="2600"/>
          </a:p>
        </p:txBody>
      </p:sp>
      <p:sp>
        <p:nvSpPr>
          <p:cNvPr id="4" name="Shape 4"/>
          <p:cNvSpPr txBox="1"/>
          <p:nvPr/>
        </p:nvSpPr>
        <p:spPr>
          <a:xfrm>
            <a:off x="457200" y="1188720"/>
            <a:ext cx="8229600" cy="3657600"/>
          </a:xfrm>
          <a:prstGeom prst="rect">
            <a:avLst/>
          </a:prstGeom>
          <a:noFill/>
          <a:ln>
            <a:noFill/>
          </a:ln>
        </p:spPr>
        <p:txBody>
          <a:bodyPr wrap="square" lIns="18288" tIns="18288" rIns="18288" bIns="18288" anchor="t" rtlCol="0"/>
          <a:lstStyle/>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K232 alto → ossidazione primaria (idroperossidi, dieni coniugati).</a:t>
            </a:r>
            <a:endParaRPr lang="it-IT" sz="1800"/>
          </a:p>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K270 alto → ossidazione secondaria o presenza di oli raffinati; verificare dopo passaggio su allumina.</a:t>
            </a:r>
            <a:endParaRPr lang="it-IT" sz="1800"/>
          </a:p>
          <a:p>
            <a:pPr algn="l" marL="256032" indent="-228600">
              <a:spcBef>
                <a:spcPts val="0"/>
              </a:spcBef>
              <a:spcAft>
                <a:spcPts val="800"/>
              </a:spcAft>
              <a:buClr>
                <a:srgbClr val="B8860B"/>
              </a:buClr>
              <a:buFont typeface="Arial"/>
              <a:buChar char="•"/>
            </a:pPr>
            <a:r>
              <a:rPr lang="it-IT" sz="1800" dirty="0">
                <a:solidFill>
                  <a:srgbClr val="404040"/>
                </a:solidFill>
                <a:latin typeface="Arial"/>
                <a:cs typeface="Arial"/>
              </a:rPr>
              <a:t>ΔK &gt; 0,01 → presenza di olio raffinato (non conforme per EVOO).</a:t>
            </a:r>
            <a:endParaRPr lang="it-IT" sz="1800"/>
          </a:p>
        </p:txBody>
      </p:sp>
      <p:sp>
        <p:nvSpPr>
          <p:cNvPr id="5" name="Shape 5"/>
          <p:cNvSpPr txBox="1"/>
          <p:nvPr/>
        </p:nvSpPr>
        <p:spPr>
          <a:xfrm>
            <a:off x="457200" y="4206240"/>
            <a:ext cx="8229600" cy="822960"/>
          </a:xfrm>
          <a:prstGeom prst="rect">
            <a:avLst/>
          </a:prstGeom>
          <a:noFill/>
          <a:ln>
            <a:noFill/>
          </a:ln>
        </p:spPr>
        <p:txBody>
          <a:bodyPr wrap="square" lIns="18288" tIns="18288" rIns="18288" bIns="18288" anchor="t" rtlCol="0"/>
          <a:lstStyle/>
          <a:p>
            <a:pPr algn="l">
              <a:spcBef>
                <a:spcPts val="0"/>
              </a:spcBef>
              <a:spcAft>
                <a:spcPts val="0"/>
              </a:spcAft>
              <a:buNone/>
            </a:pPr>
            <a:r>
              <a:rPr lang="it-IT" i="1" sz="1550" dirty="0">
                <a:solidFill>
                  <a:srgbClr val="404040"/>
                </a:solidFill>
                <a:latin typeface="Arial"/>
                <a:cs typeface="Arial"/>
              </a:rPr>
              <a:t>Confrontare i valori con i limiti del Reg. delegato (UE) 2022/2104, All. I. Metodo: COI/T.20/Doc. No 19 (richiamato dal Reg. di esecuzione 2022/2105).</a:t>
            </a:r>
            <a:endParaRPr lang="it-IT" sz="155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b="1" sz="2400">
                <a:solidFill>
                  <a:srgbClr val="161616"/>
                </a:solidFill>
              </a:rPr>
              <a:t>Precauzioni e note sperimentali</a:t>
            </a:r>
          </a:p>
        </p:txBody>
      </p:sp>
      <p:sp>
        <p:nvSpPr>
          <p:cNvPr id="3" name="Content Placeholder 2"/>
          <p:cNvSpPr>
            <a:spLocks noGrp="1"/>
          </p:cNvSpPr>
          <p:nvPr>
            <p:ph idx="1"/>
          </p:nvPr>
        </p:nvSpPr>
        <p:spPr/>
        <p:txBody>
          <a:bodyPr/>
          <a:lstStyle/>
          <a:p>
            <a:r>
              <a:t>Evitare l’esposizione della soluzione alla luce e al calore.</a:t>
            </a:r>
          </a:p>
          <a:p>
            <a:r>
              <a:t>Usare cuvette perfettamente pulite e asciutte.</a:t>
            </a:r>
          </a:p>
          <a:p>
            <a:r>
              <a:t>Eseguire le letture rapidamente per minimizzare l’ossidazione.</a:t>
            </a:r>
          </a:p>
          <a:p>
            <a:r>
              <a:t>Ripetere le misure almeno in triplicato per ottenere un valore medio affidabile.</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Criteri di purezza (2): insaponificabile e altri indici</a:t>
            </a:r>
            <a:endParaRPr lang="it-IT" sz="2200"/>
          </a:p>
        </p:txBody>
      </p:sp>
      <p:graphicFrame>
        <p:nvGraphicFramePr>
          <p:cNvPr id="4" name="Tabella 4"/>
          <p:cNvGraphicFramePr>
            <a:graphicFrameLocks noGrp="1"/>
          </p:cNvGraphicFramePr>
          <p:nvPr/>
        </p:nvGraphicFramePr>
        <p:xfrm>
          <a:off x="457200" y="1188720"/>
          <a:ext cx="4572000" cy="4041648"/>
        </p:xfrm>
        <a:graphic>
          <a:graphicData uri="http://schemas.openxmlformats.org/drawingml/2006/table">
            <a:tbl>
              <a:tblPr firstRow="1" bandRow="1"/>
              <a:tblGrid>
                <a:gridCol w="3108960"/>
                <a:gridCol w="1463040"/>
              </a:tblGrid>
              <a:tr h="384048">
                <a:tc>
                  <a:txBody>
                    <a:bodyPr/>
                    <a:lstStyle/>
                    <a:p>
                      <a:pPr algn="ctr">
                        <a:spcBef>
                          <a:spcPts val="0"/>
                        </a:spcBef>
                        <a:spcAft>
                          <a:spcPts val="0"/>
                        </a:spcAft>
                        <a:buNone/>
                      </a:pPr>
                      <a:r>
                        <a:rPr lang="it-IT" b="1" sz="1250" dirty="0">
                          <a:solidFill>
                            <a:srgbClr val="FFFFFF"/>
                          </a:solidFill>
                          <a:latin typeface="Arial"/>
                          <a:cs typeface="Arial"/>
                        </a:rPr>
                        <a:t>Parametro (EVOO)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250" dirty="0">
                          <a:solidFill>
                            <a:srgbClr val="FFFFFF"/>
                          </a:solidFill>
                          <a:latin typeface="Arial"/>
                          <a:cs typeface="Arial"/>
                        </a:rPr>
                        <a:t>Limite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365760">
                <a:tc>
                  <a:txBody>
                    <a:bodyPr/>
                    <a:lstStyle/>
                    <a:p>
                      <a:pPr algn="ctr">
                        <a:spcBef>
                          <a:spcPts val="0"/>
                        </a:spcBef>
                        <a:spcAft>
                          <a:spcPts val="0"/>
                        </a:spcAft>
                        <a:buNone/>
                      </a:pPr>
                      <a:r>
                        <a:rPr lang="it-IT" sz="1250" dirty="0">
                          <a:solidFill>
                            <a:srgbClr val="404040"/>
                          </a:solidFill>
                          <a:latin typeface="Arial"/>
                          <a:cs typeface="Arial"/>
                        </a:rPr>
                        <a:t>Colesterolo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0,5 %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Brassicasterolo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0,1 %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250" dirty="0">
                          <a:solidFill>
                            <a:srgbClr val="404040"/>
                          </a:solidFill>
                          <a:latin typeface="Arial"/>
                          <a:cs typeface="Arial"/>
                        </a:rPr>
                        <a:t>Campesterolo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4,0 %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Stigmasterolo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&lt; campesterolo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250" dirty="0">
                          <a:solidFill>
                            <a:srgbClr val="404040"/>
                          </a:solidFill>
                          <a:latin typeface="Arial"/>
                          <a:cs typeface="Arial"/>
                        </a:rPr>
                        <a:t>β-sitosterolo apparente</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93,0 %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Δ7-stigmastenolo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0,5 %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250" dirty="0">
                          <a:solidFill>
                            <a:srgbClr val="404040"/>
                          </a:solidFill>
                          <a:latin typeface="Arial"/>
                          <a:cs typeface="Arial"/>
                        </a:rPr>
                        <a:t>Steroli totali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1000 mg/kg</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Eritrodiolo + uvaolo</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4,5 %</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365760">
                <a:tc>
                  <a:txBody>
                    <a:bodyPr/>
                    <a:lstStyle/>
                    <a:p>
                      <a:pPr algn="ctr">
                        <a:spcBef>
                          <a:spcPts val="0"/>
                        </a:spcBef>
                        <a:spcAft>
                          <a:spcPts val="0"/>
                        </a:spcAft>
                        <a:buNone/>
                      </a:pPr>
                      <a:r>
                        <a:rPr lang="it-IT" sz="1250" dirty="0">
                          <a:solidFill>
                            <a:srgbClr val="404040"/>
                          </a:solidFill>
                          <a:latin typeface="Arial"/>
                          <a:cs typeface="Arial"/>
                        </a:rPr>
                        <a:t>Cere C42+C44+C46</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250" dirty="0">
                          <a:solidFill>
                            <a:srgbClr val="404040"/>
                          </a:solidFill>
                          <a:latin typeface="Arial"/>
                          <a:cs typeface="Arial"/>
                        </a:rPr>
                        <a:t>≤ 150 mg/kg</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365760">
                <a:tc>
                  <a:txBody>
                    <a:bodyPr/>
                    <a:lstStyle/>
                    <a:p>
                      <a:pPr algn="ctr">
                        <a:spcBef>
                          <a:spcPts val="0"/>
                        </a:spcBef>
                        <a:spcAft>
                          <a:spcPts val="0"/>
                        </a:spcAft>
                        <a:buNone/>
                      </a:pPr>
                      <a:r>
                        <a:rPr lang="it-IT" sz="1250" dirty="0">
                          <a:solidFill>
                            <a:srgbClr val="404040"/>
                          </a:solidFill>
                          <a:latin typeface="Arial"/>
                          <a:cs typeface="Arial"/>
                        </a:rPr>
                        <a:t>Stigmastadieni</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250" dirty="0">
                          <a:solidFill>
                            <a:srgbClr val="404040"/>
                          </a:solidFill>
                          <a:latin typeface="Arial"/>
                          <a:cs typeface="Arial"/>
                        </a:rPr>
                        <a:t>≤ 0,05 mg/kg</a:t>
                      </a:r>
                      <a:endParaRPr lang="it-IT" sz="12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bl>
          </a:graphicData>
        </a:graphic>
      </p:graphicFrame>
      <p:sp>
        <p:nvSpPr>
          <p:cNvPr id="5" name="Shape 5"/>
          <p:cNvSpPr txBox="1"/>
          <p:nvPr/>
        </p:nvSpPr>
        <p:spPr>
          <a:xfrm>
            <a:off x="5303520" y="1234440"/>
            <a:ext cx="3383280" cy="4937760"/>
          </a:xfrm>
          <a:prstGeom prst="rect">
            <a:avLst/>
          </a:prstGeom>
          <a:noFill/>
          <a:ln>
            <a:noFill/>
          </a:ln>
        </p:spPr>
        <p:txBody>
          <a:bodyPr wrap="square" lIns="18288" tIns="18288" rIns="18288" bIns="18288" anchor="t" rtlCol="0"/>
          <a:lstStyle/>
          <a:p>
            <a:pPr algn="l">
              <a:spcBef>
                <a:spcPts val="0"/>
              </a:spcBef>
              <a:spcAft>
                <a:spcPts val="800"/>
              </a:spcAft>
              <a:buNone/>
            </a:pPr>
            <a:r>
              <a:rPr lang="it-IT" b="1" sz="1400" dirty="0">
                <a:solidFill>
                  <a:srgbClr val="161616"/>
                </a:solidFill>
                <a:latin typeface="Arial"/>
                <a:cs typeface="Arial"/>
              </a:rPr>
              <a:t>Steroli: </a:t>
            </a:r>
            <a:r>
              <a:rPr lang="it-IT" sz="1400" dirty="0">
                <a:solidFill>
                  <a:srgbClr val="404040"/>
                </a:solidFill>
                <a:latin typeface="Arial"/>
                <a:cs typeface="Arial"/>
              </a:rPr>
              <a:t>“impronta” della specie botanica: il brassicasterolo indica colza, il Δ7-stigmastenolo girasole.</a:t>
            </a:r>
            <a:endParaRPr lang="it-IT" sz="1400"/>
          </a:p>
          <a:p>
            <a:pPr algn="l">
              <a:spcBef>
                <a:spcPts val="0"/>
              </a:spcBef>
              <a:spcAft>
                <a:spcPts val="800"/>
              </a:spcAft>
              <a:buNone/>
            </a:pPr>
            <a:r>
              <a:rPr lang="it-IT" b="1" sz="1400" dirty="0">
                <a:solidFill>
                  <a:srgbClr val="161616"/>
                </a:solidFill>
                <a:latin typeface="Arial"/>
                <a:cs typeface="Arial"/>
              </a:rPr>
              <a:t>Eritrodiolo, uvaolo, cere: </a:t>
            </a:r>
            <a:r>
              <a:rPr lang="it-IT" sz="1400" dirty="0">
                <a:solidFill>
                  <a:srgbClr val="404040"/>
                </a:solidFill>
                <a:latin typeface="Arial"/>
                <a:cs typeface="Arial"/>
              </a:rPr>
              <a:t>marcatori di olio di sansa o di oli estratti con solvente.</a:t>
            </a:r>
            <a:endParaRPr lang="it-IT" sz="1400"/>
          </a:p>
          <a:p>
            <a:pPr algn="l">
              <a:spcBef>
                <a:spcPts val="0"/>
              </a:spcBef>
              <a:spcAft>
                <a:spcPts val="800"/>
              </a:spcAft>
              <a:buNone/>
            </a:pPr>
            <a:r>
              <a:rPr lang="it-IT" b="1" sz="1400" dirty="0">
                <a:solidFill>
                  <a:srgbClr val="161616"/>
                </a:solidFill>
                <a:latin typeface="Arial"/>
                <a:cs typeface="Arial"/>
              </a:rPr>
              <a:t>Stigmastadieni: </a:t>
            </a:r>
            <a:r>
              <a:rPr lang="it-IT" sz="1400" dirty="0">
                <a:solidFill>
                  <a:srgbClr val="404040"/>
                </a:solidFill>
                <a:latin typeface="Arial"/>
                <a:cs typeface="Arial"/>
              </a:rPr>
              <a:t>si formano dalla disidratazione degli steroli durante la decolorazione: marcatori di raffinazione.</a:t>
            </a:r>
            <a:endParaRPr lang="it-IT" sz="1400"/>
          </a:p>
          <a:p>
            <a:pPr algn="l">
              <a:spcBef>
                <a:spcPts val="0"/>
              </a:spcBef>
              <a:spcAft>
                <a:spcPts val="0"/>
              </a:spcAft>
              <a:buNone/>
            </a:pPr>
            <a:r>
              <a:rPr lang="it-IT" i="1" sz="1200" dirty="0">
                <a:solidFill>
                  <a:srgbClr val="404040"/>
                </a:solidFill>
                <a:latin typeface="Arial"/>
                <a:cs typeface="Arial"/>
              </a:rPr>
              <a:t>Le regole per i casi con Δ7-stigmastenolo tra 0,5 e 0,8 % sono state riviste nel 2024–2025 (albero decisionale sostituito da condizioni specifiche).</a:t>
            </a:r>
            <a:endParaRPr lang="it-IT" sz="1200"/>
          </a:p>
        </p:txBody>
      </p:sp>
      <p:sp>
        <p:nvSpPr>
          <p:cNvPr id="6" name="Shape 6"/>
          <p:cNvSpPr txBox="1"/>
          <p:nvPr/>
        </p:nvSpPr>
        <p:spPr>
          <a:xfrm>
            <a:off x="457200" y="644652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000" dirty="0">
                <a:solidFill>
                  <a:srgbClr val="6A6A6A"/>
                </a:solidFill>
                <a:latin typeface="Arial"/>
                <a:cs typeface="Arial"/>
              </a:rPr>
              <a:t>Reg. delegato (UE) 2022/2104, All. I, tab. B e s.m.; steroli e dialcoli: COI/T.20/Doc. No 26/Rev.5 (2020); cere: COI/T.20/Doc. No 28/Rev.4 (2024).</a:t>
            </a:r>
            <a:endParaRPr lang="it-IT" sz="100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La chimica dei fenoli dell’olio</a:t>
            </a:r>
            <a:endParaRPr lang="it-IT" sz="2400"/>
          </a:p>
        </p:txBody>
      </p:sp>
      <p:graphicFrame>
        <p:nvGraphicFramePr>
          <p:cNvPr id="4" name="Tabella 4"/>
          <p:cNvGraphicFramePr>
            <a:graphicFrameLocks noGrp="1"/>
          </p:cNvGraphicFramePr>
          <p:nvPr/>
        </p:nvGraphicFramePr>
        <p:xfrm>
          <a:off x="457200" y="1188720"/>
          <a:ext cx="8229600" cy="2834640"/>
        </p:xfrm>
        <a:graphic>
          <a:graphicData uri="http://schemas.openxmlformats.org/drawingml/2006/table">
            <a:tbl>
              <a:tblPr firstRow="1" bandRow="1"/>
              <a:tblGrid>
                <a:gridCol w="2103120"/>
                <a:gridCol w="6126480"/>
              </a:tblGrid>
              <a:tr h="411480">
                <a:tc>
                  <a:txBody>
                    <a:bodyPr/>
                    <a:lstStyle/>
                    <a:p>
                      <a:pPr algn="ctr">
                        <a:spcBef>
                          <a:spcPts val="0"/>
                        </a:spcBef>
                        <a:spcAft>
                          <a:spcPts val="0"/>
                        </a:spcAft>
                        <a:buNone/>
                      </a:pPr>
                      <a:r>
                        <a:rPr lang="it-IT" b="1" sz="1450" dirty="0">
                          <a:solidFill>
                            <a:srgbClr val="FFFFFF"/>
                          </a:solidFill>
                          <a:latin typeface="Arial"/>
                          <a:cs typeface="Arial"/>
                        </a:rPr>
                        <a:t>Classe</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450" dirty="0">
                          <a:solidFill>
                            <a:srgbClr val="FFFFFF"/>
                          </a:solidFill>
                          <a:latin typeface="Arial"/>
                          <a:cs typeface="Arial"/>
                        </a:rPr>
                        <a:t>Composti principali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457200">
                <a:tc>
                  <a:txBody>
                    <a:bodyPr/>
                    <a:lstStyle/>
                    <a:p>
                      <a:pPr algn="ctr">
                        <a:spcBef>
                          <a:spcPts val="0"/>
                        </a:spcBef>
                        <a:spcAft>
                          <a:spcPts val="0"/>
                        </a:spcAft>
                        <a:buNone/>
                      </a:pPr>
                      <a:r>
                        <a:rPr lang="it-IT" sz="1450" dirty="0">
                          <a:solidFill>
                            <a:srgbClr val="404040"/>
                          </a:solidFill>
                          <a:latin typeface="Arial"/>
                          <a:cs typeface="Arial"/>
                        </a:rPr>
                        <a:t>Alcoli fenolici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idrossitirosolo (3,4-DHPEA), tirosolo (p-HPEA)</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685800">
                <a:tc>
                  <a:txBody>
                    <a:bodyPr/>
                    <a:lstStyle/>
                    <a:p>
                      <a:pPr algn="ctr">
                        <a:spcBef>
                          <a:spcPts val="0"/>
                        </a:spcBef>
                        <a:spcAft>
                          <a:spcPts val="0"/>
                        </a:spcAft>
                        <a:buNone/>
                      </a:pPr>
                      <a:r>
                        <a:rPr lang="it-IT" sz="1450" dirty="0">
                          <a:solidFill>
                            <a:srgbClr val="404040"/>
                          </a:solidFill>
                          <a:latin typeface="Arial"/>
                          <a:cs typeface="Arial"/>
                        </a:rPr>
                        <a:t>Secoiridoidi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50" dirty="0">
                          <a:solidFill>
                            <a:srgbClr val="404040"/>
                          </a:solidFill>
                          <a:latin typeface="Arial"/>
                          <a:cs typeface="Arial"/>
                        </a:rPr>
                        <a:t>oleaceina (3,4-DHPEA-EDA), oleocantale (p-HPEA-EDA), agliconi di oleuropeina e ligstroside</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57200">
                <a:tc>
                  <a:txBody>
                    <a:bodyPr/>
                    <a:lstStyle/>
                    <a:p>
                      <a:pPr algn="ctr">
                        <a:spcBef>
                          <a:spcPts val="0"/>
                        </a:spcBef>
                        <a:spcAft>
                          <a:spcPts val="0"/>
                        </a:spcAft>
                        <a:buNone/>
                      </a:pPr>
                      <a:r>
                        <a:rPr lang="it-IT" sz="1450" dirty="0">
                          <a:solidFill>
                            <a:srgbClr val="404040"/>
                          </a:solidFill>
                          <a:latin typeface="Arial"/>
                          <a:cs typeface="Arial"/>
                        </a:rPr>
                        <a:t>Lignani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(+)-pinoresinolo, (+)-1-acetossipinoresinolo</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11480">
                <a:tc>
                  <a:txBody>
                    <a:bodyPr/>
                    <a:lstStyle/>
                    <a:p>
                      <a:pPr algn="ctr">
                        <a:spcBef>
                          <a:spcPts val="0"/>
                        </a:spcBef>
                        <a:spcAft>
                          <a:spcPts val="0"/>
                        </a:spcAft>
                        <a:buNone/>
                      </a:pPr>
                      <a:r>
                        <a:rPr lang="it-IT" sz="1450" dirty="0">
                          <a:solidFill>
                            <a:srgbClr val="404040"/>
                          </a:solidFill>
                          <a:latin typeface="Arial"/>
                          <a:cs typeface="Arial"/>
                        </a:rPr>
                        <a:t>Flavonoidi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50" dirty="0">
                          <a:solidFill>
                            <a:srgbClr val="404040"/>
                          </a:solidFill>
                          <a:latin typeface="Arial"/>
                          <a:cs typeface="Arial"/>
                        </a:rPr>
                        <a:t>luteolina, apigenina</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11480">
                <a:tc>
                  <a:txBody>
                    <a:bodyPr/>
                    <a:lstStyle/>
                    <a:p>
                      <a:pPr algn="ctr">
                        <a:spcBef>
                          <a:spcPts val="0"/>
                        </a:spcBef>
                        <a:spcAft>
                          <a:spcPts val="0"/>
                        </a:spcAft>
                        <a:buNone/>
                      </a:pPr>
                      <a:r>
                        <a:rPr lang="it-IT" sz="1450" dirty="0">
                          <a:solidFill>
                            <a:srgbClr val="404040"/>
                          </a:solidFill>
                          <a:latin typeface="Arial"/>
                          <a:cs typeface="Arial"/>
                        </a:rPr>
                        <a:t>Acidi fenolici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caffeico, p-cumarico, vanillico</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bl>
          </a:graphicData>
        </a:graphic>
      </p:graphicFrame>
      <p:sp>
        <p:nvSpPr>
          <p:cNvPr id="5" name="Shape 5"/>
          <p:cNvSpPr txBox="1"/>
          <p:nvPr/>
        </p:nvSpPr>
        <p:spPr>
          <a:xfrm>
            <a:off x="457200" y="4160520"/>
            <a:ext cx="8229600" cy="2103120"/>
          </a:xfrm>
          <a:prstGeom prst="rect">
            <a:avLst/>
          </a:prstGeom>
          <a:noFill/>
          <a:ln>
            <a:noFill/>
          </a:ln>
        </p:spPr>
        <p:txBody>
          <a:bodyPr wrap="square" lIns="18288" tIns="18288" rIns="18288" bIns="18288" anchor="t" rtlCol="0"/>
          <a:lstStyle/>
          <a:p>
            <a:pPr algn="l">
              <a:spcBef>
                <a:spcPts val="0"/>
              </a:spcBef>
              <a:spcAft>
                <a:spcPts val="600"/>
              </a:spcAft>
              <a:buNone/>
            </a:pPr>
            <a:r>
              <a:rPr lang="it-IT" sz="1550" dirty="0">
                <a:solidFill>
                  <a:srgbClr val="404040"/>
                </a:solidFill>
                <a:latin typeface="Arial"/>
                <a:cs typeface="Arial"/>
              </a:rPr>
              <a:t>Nell’oliva prevalgono i glucosidi </a:t>
            </a:r>
            <a:r>
              <a:rPr lang="it-IT" b="1" sz="1550" dirty="0">
                <a:solidFill>
                  <a:srgbClr val="161616"/>
                </a:solidFill>
                <a:latin typeface="Arial"/>
                <a:cs typeface="Arial"/>
              </a:rPr>
              <a:t>oleuropeina</a:t>
            </a:r>
            <a:r>
              <a:rPr lang="it-IT" sz="1550" dirty="0">
                <a:solidFill>
                  <a:srgbClr val="404040"/>
                </a:solidFill>
                <a:latin typeface="Arial"/>
                <a:cs typeface="Arial"/>
              </a:rPr>
              <a:t> e ligstroside. Durante frangitura e gramolatura le β-glucosidasi endogene li idrolizzano ad agliconi, che si trasformano nelle forme dialdeidiche (EDA): è per questo che l’olio contiene soprattutto secoiridoidi e non glucosidi.</a:t>
            </a:r>
            <a:endParaRPr lang="it-IT" sz="1550"/>
          </a:p>
          <a:p>
            <a:pPr algn="l">
              <a:spcBef>
                <a:spcPts val="0"/>
              </a:spcBef>
              <a:spcAft>
                <a:spcPts val="0"/>
              </a:spcAft>
              <a:buNone/>
            </a:pPr>
            <a:r>
              <a:rPr lang="it-IT" sz="1550" dirty="0">
                <a:solidFill>
                  <a:srgbClr val="404040"/>
                </a:solidFill>
                <a:latin typeface="Arial"/>
                <a:cs typeface="Arial"/>
              </a:rPr>
              <a:t>Con la conservazione i secoiridoidi si idrolizzano lentamente: aumentano idrossitirosolo e tirosolo liberi.</a:t>
            </a:r>
            <a:endParaRPr lang="it-IT" sz="155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Estrazione dei fenoli dall’olio</a:t>
            </a:r>
            <a:endParaRPr lang="it-IT" sz="2400"/>
          </a:p>
        </p:txBody>
      </p:sp>
      <p:sp>
        <p:nvSpPr>
          <p:cNvPr id="4" name="Shape 4"/>
          <p:cNvSpPr txBox="1"/>
          <p:nvPr/>
        </p:nvSpPr>
        <p:spPr>
          <a:xfrm>
            <a:off x="457200" y="1188720"/>
            <a:ext cx="8229600" cy="1097280"/>
          </a:xfrm>
          <a:prstGeom prst="rect">
            <a:avLst/>
          </a:prstGeom>
          <a:noFill/>
          <a:ln>
            <a:noFill/>
          </a:ln>
        </p:spPr>
        <p:txBody>
          <a:bodyPr wrap="square" lIns="18288" tIns="18288" rIns="18288" bIns="18288" anchor="t" rtlCol="0"/>
          <a:lstStyle/>
          <a:p>
            <a:pPr algn="l">
              <a:spcBef>
                <a:spcPts val="0"/>
              </a:spcBef>
              <a:spcAft>
                <a:spcPts val="0"/>
              </a:spcAft>
              <a:buNone/>
            </a:pPr>
            <a:r>
              <a:rPr lang="it-IT" sz="1700" dirty="0">
                <a:solidFill>
                  <a:srgbClr val="404040"/>
                </a:solidFill>
                <a:latin typeface="Arial"/>
                <a:cs typeface="Arial"/>
              </a:rPr>
              <a:t>I fenoli sono molecole </a:t>
            </a:r>
            <a:r>
              <a:rPr lang="it-IT" b="1" sz="1700" dirty="0">
                <a:solidFill>
                  <a:srgbClr val="161616"/>
                </a:solidFill>
                <a:latin typeface="Arial"/>
                <a:cs typeface="Arial"/>
              </a:rPr>
              <a:t>polari</a:t>
            </a:r>
            <a:r>
              <a:rPr lang="it-IT" sz="1700" dirty="0">
                <a:solidFill>
                  <a:srgbClr val="404040"/>
                </a:solidFill>
                <a:latin typeface="Arial"/>
                <a:cs typeface="Arial"/>
              </a:rPr>
              <a:t> disperse in una matrice apolare: si sfrutta la loro ripartizione verso una fase idroalcolica (principio “il simile scioglie il simile”).</a:t>
            </a:r>
            <a:endParaRPr lang="it-IT" sz="1700"/>
          </a:p>
        </p:txBody>
      </p:sp>
      <p:sp>
        <p:nvSpPr>
          <p:cNvPr id="5" name="Shape 5"/>
          <p:cNvSpPr/>
          <p:nvPr/>
        </p:nvSpPr>
        <p:spPr>
          <a:xfrm>
            <a:off x="457200" y="2377440"/>
            <a:ext cx="3977640" cy="310896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800" dirty="0">
                <a:solidFill>
                  <a:srgbClr val="B8860B"/>
                </a:solidFill>
                <a:latin typeface="Arial"/>
                <a:cs typeface="Arial"/>
              </a:rPr>
              <a:t>Estrazione liquido-liquido</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olio (eventualmente in esano) + metanolo/acqua 80:20</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agitazione, ultrasuoni, centrifugazione</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è la via del metodo COI (2 g di olio, 5 mL di estraente)</a:t>
            </a:r>
            <a:endParaRPr lang="it-IT" sz="1500"/>
          </a:p>
        </p:txBody>
      </p:sp>
      <p:sp>
        <p:nvSpPr>
          <p:cNvPr id="6" name="Shape 6"/>
          <p:cNvSpPr/>
          <p:nvPr/>
        </p:nvSpPr>
        <p:spPr>
          <a:xfrm>
            <a:off x="4709160" y="2377440"/>
            <a:ext cx="3977640" cy="310896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Estrazione in fase solida (SPE)</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olio in esano caricato su cartuccia polare (diolo)</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lavaggio con esano per eliminare i trigliceridi</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eluizione dei fenoli con metanolo; estratti puliti, adatti a LC-MS</a:t>
            </a:r>
            <a:endParaRPr lang="it-IT" sz="1500"/>
          </a:p>
        </p:txBody>
      </p:sp>
      <p:sp>
        <p:nvSpPr>
          <p:cNvPr id="7" name="Shape 7"/>
          <p:cNvSpPr txBox="1"/>
          <p:nvPr/>
        </p:nvSpPr>
        <p:spPr>
          <a:xfrm>
            <a:off x="457200" y="5715000"/>
            <a:ext cx="8229600" cy="640080"/>
          </a:xfrm>
          <a:prstGeom prst="rect">
            <a:avLst/>
          </a:prstGeom>
          <a:noFill/>
          <a:ln>
            <a:noFill/>
          </a:ln>
        </p:spPr>
        <p:txBody>
          <a:bodyPr wrap="square" lIns="18288" tIns="18288" rIns="18288" bIns="18288" anchor="t" rtlCol="0"/>
          <a:lstStyle/>
          <a:p>
            <a:pPr algn="l">
              <a:spcBef>
                <a:spcPts val="0"/>
              </a:spcBef>
              <a:spcAft>
                <a:spcPts val="0"/>
              </a:spcAft>
              <a:buNone/>
            </a:pPr>
            <a:r>
              <a:rPr lang="it-IT" i="1" sz="1450" dirty="0">
                <a:solidFill>
                  <a:srgbClr val="404040"/>
                </a:solidFill>
                <a:latin typeface="Arial"/>
                <a:cs typeface="Arial"/>
              </a:rPr>
              <a:t>La SPE è la tecnica dell’Esercitazione 1 (polifenoli di EVOO in LC-MS). La resa dipende dal tipo di fenolo: per questo si usa uno standard interno.</a:t>
            </a:r>
            <a:endParaRPr lang="it-IT" sz="145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Folin-Ciocalteu: principio chimico</a:t>
            </a:r>
            <a:endParaRPr lang="it-IT" sz="2400"/>
          </a:p>
        </p:txBody>
      </p:sp>
      <p:sp>
        <p:nvSpPr>
          <p:cNvPr id="4" name="Shape 4"/>
          <p:cNvSpPr txBox="1"/>
          <p:nvPr/>
        </p:nvSpPr>
        <p:spPr>
          <a:xfrm>
            <a:off x="457200" y="1188720"/>
            <a:ext cx="8229600" cy="1188720"/>
          </a:xfrm>
          <a:prstGeom prst="rect">
            <a:avLst/>
          </a:prstGeom>
          <a:noFill/>
          <a:ln>
            <a:noFill/>
          </a:ln>
        </p:spPr>
        <p:txBody>
          <a:bodyPr wrap="square" lIns="18288" tIns="18288" rIns="18288" bIns="18288" anchor="t" rtlCol="0"/>
          <a:lstStyle/>
          <a:p>
            <a:pPr algn="l">
              <a:spcBef>
                <a:spcPts val="0"/>
              </a:spcBef>
              <a:spcAft>
                <a:spcPts val="0"/>
              </a:spcAft>
              <a:buNone/>
            </a:pPr>
            <a:r>
              <a:rPr lang="it-IT" sz="1700" dirty="0">
                <a:solidFill>
                  <a:srgbClr val="404040"/>
                </a:solidFill>
                <a:latin typeface="Arial"/>
                <a:cs typeface="Arial"/>
              </a:rPr>
              <a:t>Il reattivo è una miscela di </a:t>
            </a:r>
            <a:r>
              <a:rPr lang="it-IT" b="1" sz="1700" dirty="0">
                <a:solidFill>
                  <a:srgbClr val="161616"/>
                </a:solidFill>
                <a:latin typeface="Arial"/>
                <a:cs typeface="Arial"/>
              </a:rPr>
              <a:t>eteropoliacidi fosfomolibdico e fosfotungstico</a:t>
            </a:r>
            <a:r>
              <a:rPr lang="it-IT" sz="1700" dirty="0">
                <a:solidFill>
                  <a:srgbClr val="404040"/>
                </a:solidFill>
                <a:latin typeface="Arial"/>
                <a:cs typeface="Arial"/>
              </a:rPr>
              <a:t> (Mo⁶⁺, W⁶⁺, gialli). In ambiente basico (Na₂CO₃) i fenoli, deprotonati a fenolati, li riducono a ossidi misti di Mo⁵⁺/W⁵⁺ di colore blu.</a:t>
            </a:r>
            <a:endParaRPr lang="it-IT" sz="1700"/>
          </a:p>
        </p:txBody>
      </p:sp>
      <p:sp>
        <p:nvSpPr>
          <p:cNvPr id="5" name="Shape 5"/>
          <p:cNvSpPr/>
          <p:nvPr/>
        </p:nvSpPr>
        <p:spPr>
          <a:xfrm>
            <a:off x="457200" y="2514600"/>
            <a:ext cx="8229600" cy="73152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1700" dirty="0">
                <a:solidFill>
                  <a:srgbClr val="161616"/>
                </a:solidFill>
                <a:latin typeface="Arial"/>
                <a:cs typeface="Arial"/>
              </a:rPr>
              <a:t>fenolato + Mo(VI)/W(VI) (giallo)  →  chinone + Mo(V)/W(V) (blu, λ ≈ 750–765 nm)</a:t>
            </a:r>
            <a:endParaRPr lang="it-IT" sz="1700"/>
          </a:p>
        </p:txBody>
      </p:sp>
      <p:sp>
        <p:nvSpPr>
          <p:cNvPr id="6" name="Shape 6"/>
          <p:cNvSpPr/>
          <p:nvPr/>
        </p:nvSpPr>
        <p:spPr>
          <a:xfrm>
            <a:off x="457200" y="3474720"/>
            <a:ext cx="3977640" cy="2377440"/>
          </a:xfrm>
          <a:prstGeom prst="roundRect">
            <a:avLst>
              <a:gd name="adj" fmla="val 5000"/>
            </a:avLst>
          </a:prstGeom>
          <a:solidFill>
            <a:srgbClr val="F1E3BF"/>
          </a:solidFill>
          <a:ln w="15875">
            <a:solidFill>
              <a:srgbClr val="B8860B"/>
            </a:solidFill>
          </a:ln>
        </p:spPr>
        <p:txBody>
          <a:bodyPr wrap="square" lIns="128016" tIns="128016" rIns="128016" bIns="128016" anchor="t" rtlCol="0"/>
          <a:lstStyle/>
          <a:p>
            <a:pPr algn="l">
              <a:spcBef>
                <a:spcPts val="0"/>
              </a:spcBef>
              <a:spcAft>
                <a:spcPts val="600"/>
              </a:spcAft>
              <a:buNone/>
            </a:pPr>
            <a:r>
              <a:rPr lang="it-IT" b="1" sz="1800" dirty="0">
                <a:solidFill>
                  <a:srgbClr val="B8860B"/>
                </a:solidFill>
                <a:latin typeface="Arial"/>
                <a:cs typeface="Arial"/>
              </a:rPr>
              <a:t>Vantaggi</a:t>
            </a:r>
            <a:endParaRPr lang="it-IT" sz="1800"/>
          </a:p>
          <a:p>
            <a:pPr algn="l" marL="256032" indent="-228600">
              <a:spcBef>
                <a:spcPts val="0"/>
              </a:spcBef>
              <a:spcAft>
                <a:spcPts val="400"/>
              </a:spcAft>
              <a:buClr>
                <a:srgbClr val="B8860B"/>
              </a:buClr>
              <a:buFont typeface="Arial"/>
              <a:buChar char="•"/>
            </a:pPr>
            <a:r>
              <a:rPr lang="it-IT" sz="1550" dirty="0">
                <a:solidFill>
                  <a:srgbClr val="404040"/>
                </a:solidFill>
                <a:latin typeface="Arial"/>
                <a:cs typeface="Arial"/>
              </a:rPr>
              <a:t>semplice, economico, molti campioni</a:t>
            </a:r>
            <a:endParaRPr lang="it-IT" sz="1550"/>
          </a:p>
          <a:p>
            <a:pPr algn="l" marL="256032" indent="-228600">
              <a:spcBef>
                <a:spcPts val="0"/>
              </a:spcBef>
              <a:spcAft>
                <a:spcPts val="400"/>
              </a:spcAft>
              <a:buClr>
                <a:srgbClr val="B8860B"/>
              </a:buClr>
              <a:buFont typeface="Arial"/>
              <a:buChar char="•"/>
            </a:pPr>
            <a:r>
              <a:rPr lang="it-IT" sz="1550" dirty="0">
                <a:solidFill>
                  <a:srgbClr val="404040"/>
                </a:solidFill>
                <a:latin typeface="Arial"/>
                <a:cs typeface="Arial"/>
              </a:rPr>
              <a:t>correla con la stabilità ossidativa</a:t>
            </a:r>
            <a:endParaRPr lang="it-IT" sz="1550"/>
          </a:p>
        </p:txBody>
      </p:sp>
      <p:sp>
        <p:nvSpPr>
          <p:cNvPr id="7" name="Shape 7"/>
          <p:cNvSpPr/>
          <p:nvPr/>
        </p:nvSpPr>
        <p:spPr>
          <a:xfrm>
            <a:off x="4709160" y="3474720"/>
            <a:ext cx="3977640" cy="237744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Limiti</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misura il potere riducente, non i fenoli: interferiscono zuccheri, acido ascorbico, amminoacidi</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risposta diversa per ogni fenolo (espresso come acido gallico o caffeico)</a:t>
            </a:r>
            <a:endParaRPr lang="it-IT" sz="1500"/>
          </a:p>
        </p:txBody>
      </p:sp>
      <p:sp>
        <p:nvSpPr>
          <p:cNvPr id="8" name="Shape 8"/>
          <p:cNvSpPr txBox="1"/>
          <p:nvPr/>
        </p:nvSpPr>
        <p:spPr>
          <a:xfrm>
            <a:off x="457200" y="5989320"/>
            <a:ext cx="8229600" cy="365760"/>
          </a:xfrm>
          <a:prstGeom prst="rect">
            <a:avLst/>
          </a:prstGeom>
          <a:noFill/>
          <a:ln>
            <a:noFill/>
          </a:ln>
        </p:spPr>
        <p:txBody>
          <a:bodyPr wrap="square" lIns="18288" tIns="18288" rIns="18288" bIns="18288" anchor="t" rtlCol="0"/>
          <a:lstStyle/>
          <a:p>
            <a:pPr algn="l">
              <a:spcBef>
                <a:spcPts val="0"/>
              </a:spcBef>
              <a:spcAft>
                <a:spcPts val="0"/>
              </a:spcAft>
              <a:buNone/>
            </a:pPr>
            <a:r>
              <a:rPr lang="it-IT" i="1" sz="1450" dirty="0">
                <a:solidFill>
                  <a:srgbClr val="404040"/>
                </a:solidFill>
                <a:latin typeface="Arial"/>
                <a:cs typeface="Arial"/>
              </a:rPr>
              <a:t>Stesso principio redox dei saggi di attività antiossidante (ABTS, Esercitazione 2).</a:t>
            </a:r>
            <a:endParaRPr lang="it-IT" sz="145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¹H-NMR quantitativa dei secoiridoidi</a:t>
            </a:r>
            <a:endParaRPr lang="it-IT" sz="2400"/>
          </a:p>
        </p:txBody>
      </p:sp>
      <p:sp>
        <p:nvSpPr>
          <p:cNvPr id="4" name="Shape 4"/>
          <p:cNvSpPr txBox="1"/>
          <p:nvPr/>
        </p:nvSpPr>
        <p:spPr>
          <a:xfrm>
            <a:off x="457200" y="1188720"/>
            <a:ext cx="4937760" cy="4754880"/>
          </a:xfrm>
          <a:prstGeom prst="rect">
            <a:avLst/>
          </a:prstGeom>
          <a:noFill/>
          <a:ln>
            <a:noFill/>
          </a:ln>
        </p:spPr>
        <p:txBody>
          <a:bodyPr wrap="square" lIns="18288" tIns="18288" rIns="18288" bIns="18288" anchor="t" rtlCol="0"/>
          <a:lstStyle/>
          <a:p>
            <a:pPr algn="l">
              <a:spcBef>
                <a:spcPts val="0"/>
              </a:spcBef>
              <a:spcAft>
                <a:spcPts val="800"/>
              </a:spcAft>
              <a:buNone/>
            </a:pPr>
            <a:r>
              <a:rPr lang="it-IT" sz="1600" dirty="0">
                <a:solidFill>
                  <a:srgbClr val="404040"/>
                </a:solidFill>
                <a:latin typeface="Arial"/>
                <a:cs typeface="Arial"/>
              </a:rPr>
              <a:t>Principio: l’area di un segnale ¹H-NMR è proporzionale al </a:t>
            </a:r>
            <a:r>
              <a:rPr lang="it-IT" b="1" sz="1600" dirty="0">
                <a:solidFill>
                  <a:srgbClr val="161616"/>
                </a:solidFill>
                <a:latin typeface="Arial"/>
                <a:cs typeface="Arial"/>
              </a:rPr>
              <a:t>numero di nuclei</a:t>
            </a:r>
            <a:r>
              <a:rPr lang="it-IT" sz="1600" dirty="0">
                <a:solidFill>
                  <a:srgbClr val="404040"/>
                </a:solidFill>
                <a:latin typeface="Arial"/>
                <a:cs typeface="Arial"/>
              </a:rPr>
              <a:t> che lo generano, indipendentemente dalla molecola. Basta uno standard interno (es. siringaldeide) a concentrazione nota.</a:t>
            </a:r>
            <a:endParaRPr lang="it-IT" sz="1600"/>
          </a:p>
          <a:p>
            <a:pPr algn="l">
              <a:spcBef>
                <a:spcPts val="0"/>
              </a:spcBef>
              <a:spcAft>
                <a:spcPts val="800"/>
              </a:spcAft>
              <a:buNone/>
            </a:pPr>
            <a:r>
              <a:rPr lang="it-IT" sz="1600" dirty="0">
                <a:solidFill>
                  <a:srgbClr val="404040"/>
                </a:solidFill>
                <a:latin typeface="Arial"/>
                <a:cs typeface="Arial"/>
              </a:rPr>
              <a:t>I protoni aldeidici delle forme dialdeidiche (9–10 ppm) cadono in una zona libera dello spettro: permettono di dosare </a:t>
            </a:r>
            <a:r>
              <a:rPr lang="it-IT" b="1" sz="1600" dirty="0">
                <a:solidFill>
                  <a:srgbClr val="161616"/>
                </a:solidFill>
                <a:latin typeface="Arial"/>
                <a:cs typeface="Arial"/>
              </a:rPr>
              <a:t>oleocantale</a:t>
            </a:r>
            <a:r>
              <a:rPr lang="it-IT" sz="1600" dirty="0">
                <a:solidFill>
                  <a:srgbClr val="404040"/>
                </a:solidFill>
                <a:latin typeface="Arial"/>
                <a:cs typeface="Arial"/>
              </a:rPr>
              <a:t> e </a:t>
            </a:r>
            <a:r>
              <a:rPr lang="it-IT" b="1" sz="1600" dirty="0">
                <a:solidFill>
                  <a:srgbClr val="161616"/>
                </a:solidFill>
                <a:latin typeface="Arial"/>
                <a:cs typeface="Arial"/>
              </a:rPr>
              <a:t>oleaceina</a:t>
            </a:r>
            <a:r>
              <a:rPr lang="it-IT" sz="1600" dirty="0">
                <a:solidFill>
                  <a:srgbClr val="404040"/>
                </a:solidFill>
                <a:latin typeface="Arial"/>
                <a:cs typeface="Arial"/>
              </a:rPr>
              <a:t> in un estratto grezzo, senza cromatografia.</a:t>
            </a:r>
            <a:endParaRPr lang="it-IT" sz="1600"/>
          </a:p>
          <a:p>
            <a:pPr algn="l">
              <a:spcBef>
                <a:spcPts val="0"/>
              </a:spcBef>
              <a:spcAft>
                <a:spcPts val="0"/>
              </a:spcAft>
              <a:buNone/>
            </a:pPr>
            <a:r>
              <a:rPr lang="it-IT" sz="1600" dirty="0">
                <a:solidFill>
                  <a:srgbClr val="404040"/>
                </a:solidFill>
                <a:latin typeface="Arial"/>
                <a:cs typeface="Arial"/>
              </a:rPr>
              <a:t>Richiede uno spettrometro NMR (≥ 400 MHz): strumento costoso, ma analisi rapida e riproducibile.</a:t>
            </a:r>
            <a:endParaRPr lang="it-IT" sz="1600"/>
          </a:p>
        </p:txBody>
      </p:sp>
      <p:sp>
        <p:nvSpPr>
          <p:cNvPr id="5" name="Shape 5"/>
          <p:cNvSpPr/>
          <p:nvPr/>
        </p:nvSpPr>
        <p:spPr>
          <a:xfrm>
            <a:off x="5623560" y="1188720"/>
            <a:ext cx="3063240" cy="475488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Perché è interessante</a:t>
            </a:r>
            <a:endParaRPr lang="it-IT" sz="18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evita il problema degli isomeri e delle forme in equilibrio (idrati, emiacetali) che complicano l’HPLC</a:t>
            </a:r>
            <a:endParaRPr lang="it-IT" sz="1500"/>
          </a:p>
          <a:p>
            <a:pPr algn="l" marL="256032" indent="-228600">
              <a:spcBef>
                <a:spcPts val="0"/>
              </a:spcBef>
              <a:spcAft>
                <a:spcPts val="400"/>
              </a:spcAft>
              <a:buClr>
                <a:srgbClr val="B8860B"/>
              </a:buClr>
              <a:buFont typeface="Arial"/>
              <a:buChar char="•"/>
            </a:pPr>
            <a:r>
              <a:rPr lang="it-IT" sz="1500" dirty="0">
                <a:solidFill>
                  <a:srgbClr val="404040"/>
                </a:solidFill>
                <a:latin typeface="Arial"/>
                <a:cs typeface="Arial"/>
              </a:rPr>
              <a:t>consente di valutare l’health claim e il contenuto di oleocantale</a:t>
            </a:r>
            <a:endParaRPr lang="it-IT" sz="1500"/>
          </a:p>
        </p:txBody>
      </p:sp>
      <p:sp>
        <p:nvSpPr>
          <p:cNvPr id="6" name="Shape 6"/>
          <p:cNvSpPr txBox="1"/>
          <p:nvPr/>
        </p:nvSpPr>
        <p:spPr>
          <a:xfrm>
            <a:off x="457200" y="608076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100" dirty="0">
                <a:solidFill>
                  <a:srgbClr val="6A6A6A"/>
                </a:solidFill>
                <a:latin typeface="Arial"/>
                <a:cs typeface="Arial"/>
              </a:rPr>
              <a:t>Karkoula et al., J. Agric. Food Chem. 60 (2012) 11696; Karkoula et al., J. Agric. Food Chem. 62 (2014) 600.</a:t>
            </a:r>
            <a:endParaRPr lang="it-IT" sz="110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LC-MS/MS e alta risoluzione (HRMS)</a:t>
            </a:r>
            <a:endParaRPr lang="it-IT" sz="2400"/>
          </a:p>
        </p:txBody>
      </p:sp>
      <p:sp>
        <p:nvSpPr>
          <p:cNvPr id="4" name="Shape 4"/>
          <p:cNvSpPr txBox="1"/>
          <p:nvPr/>
        </p:nvSpPr>
        <p:spPr>
          <a:xfrm>
            <a:off x="457200" y="1188720"/>
            <a:ext cx="4937760" cy="4846320"/>
          </a:xfrm>
          <a:prstGeom prst="rect">
            <a:avLst/>
          </a:prstGeom>
          <a:noFill/>
          <a:ln>
            <a:noFill/>
          </a:ln>
        </p:spPr>
        <p:txBody>
          <a:bodyPr wrap="square" lIns="18288" tIns="18288" rIns="18288" bIns="18288" anchor="t" rtlCol="0"/>
          <a:lstStyle/>
          <a:p>
            <a:pPr algn="l">
              <a:spcBef>
                <a:spcPts val="0"/>
              </a:spcBef>
              <a:spcAft>
                <a:spcPts val="800"/>
              </a:spcAft>
              <a:buNone/>
            </a:pPr>
            <a:r>
              <a:rPr lang="it-IT" sz="1600" dirty="0">
                <a:solidFill>
                  <a:srgbClr val="404040"/>
                </a:solidFill>
                <a:latin typeface="Arial"/>
                <a:cs typeface="Arial"/>
              </a:rPr>
              <a:t>Accoppiando l’UHPLC in fase inversa con sorgente </a:t>
            </a:r>
            <a:r>
              <a:rPr lang="it-IT" b="1" sz="1600" dirty="0">
                <a:solidFill>
                  <a:srgbClr val="161616"/>
                </a:solidFill>
                <a:latin typeface="Arial"/>
                <a:cs typeface="Arial"/>
              </a:rPr>
              <a:t>ESI in modalità negativa</a:t>
            </a:r>
            <a:r>
              <a:rPr lang="it-IT" sz="1600" dirty="0">
                <a:solidFill>
                  <a:srgbClr val="404040"/>
                </a:solidFill>
                <a:latin typeface="Arial"/>
                <a:cs typeface="Arial"/>
              </a:rPr>
              <a:t> (i fenoli perdono facilmente H⁺ → [M−H]⁻) si identificano e quantificano i singoli composti.</a:t>
            </a:r>
            <a:endParaRPr lang="it-IT" sz="1600"/>
          </a:p>
          <a:p>
            <a:pPr algn="l">
              <a:spcBef>
                <a:spcPts val="0"/>
              </a:spcBef>
              <a:spcAft>
                <a:spcPts val="800"/>
              </a:spcAft>
              <a:buNone/>
            </a:pPr>
            <a:r>
              <a:rPr lang="it-IT" b="1" sz="1550" dirty="0">
                <a:solidFill>
                  <a:srgbClr val="161616"/>
                </a:solidFill>
                <a:latin typeface="Arial"/>
                <a:cs typeface="Arial"/>
              </a:rPr>
              <a:t>Triplo quadrupolo (MRM): </a:t>
            </a:r>
            <a:r>
              <a:rPr lang="it-IT" sz="1550" dirty="0">
                <a:solidFill>
                  <a:srgbClr val="404040"/>
                </a:solidFill>
                <a:latin typeface="Arial"/>
                <a:cs typeface="Arial"/>
              </a:rPr>
              <a:t>massima sensibilità e selettività per composti target, con standard; diluizione isotopica per idrossitirosolo e tirosolo.</a:t>
            </a:r>
            <a:endParaRPr lang="it-IT" sz="1550"/>
          </a:p>
          <a:p>
            <a:pPr algn="l">
              <a:spcBef>
                <a:spcPts val="0"/>
              </a:spcBef>
              <a:spcAft>
                <a:spcPts val="0"/>
              </a:spcAft>
              <a:buNone/>
            </a:pPr>
            <a:r>
              <a:rPr lang="it-IT" b="1" sz="1550" dirty="0">
                <a:solidFill>
                  <a:srgbClr val="161616"/>
                </a:solidFill>
                <a:latin typeface="Arial"/>
                <a:cs typeface="Arial"/>
              </a:rPr>
              <a:t>HRMS (Orbitrap, Q-TOF): </a:t>
            </a:r>
            <a:r>
              <a:rPr lang="it-IT" sz="1550" dirty="0">
                <a:solidFill>
                  <a:srgbClr val="404040"/>
                </a:solidFill>
                <a:latin typeface="Arial"/>
                <a:cs typeface="Arial"/>
              </a:rPr>
              <a:t>massa accurata (&lt; 5 ppm) per identificare composti non target, isomeri e prodotti di ossidazione.</a:t>
            </a:r>
            <a:endParaRPr lang="it-IT" sz="1550"/>
          </a:p>
        </p:txBody>
      </p:sp>
      <p:sp>
        <p:nvSpPr>
          <p:cNvPr id="5" name="Shape 5"/>
          <p:cNvSpPr/>
          <p:nvPr/>
        </p:nvSpPr>
        <p:spPr>
          <a:xfrm>
            <a:off x="5623560" y="1188720"/>
            <a:ext cx="3063240" cy="4846320"/>
          </a:xfrm>
          <a:prstGeom prst="roundRect">
            <a:avLst>
              <a:gd name="adj" fmla="val 5000"/>
            </a:avLst>
          </a:prstGeom>
          <a:solidFill>
            <a:srgbClr val="EFDCDF"/>
          </a:solidFill>
          <a:ln w="15875">
            <a:solidFill>
              <a:srgbClr val="7A1F2B"/>
            </a:solidFill>
          </a:ln>
        </p:spPr>
        <p:txBody>
          <a:bodyPr wrap="square" lIns="128016" tIns="128016" rIns="128016" bIns="128016" anchor="t" rtlCol="0"/>
          <a:lstStyle/>
          <a:p>
            <a:pPr algn="l">
              <a:spcBef>
                <a:spcPts val="0"/>
              </a:spcBef>
              <a:spcAft>
                <a:spcPts val="600"/>
              </a:spcAft>
              <a:buNone/>
            </a:pPr>
            <a:r>
              <a:rPr lang="it-IT" b="1" sz="1800" dirty="0">
                <a:solidFill>
                  <a:srgbClr val="7A1F2B"/>
                </a:solidFill>
                <a:latin typeface="Arial"/>
                <a:cs typeface="Arial"/>
              </a:rPr>
              <a:t>Criticità</a:t>
            </a:r>
            <a:endParaRPr lang="it-IT" sz="1800"/>
          </a:p>
          <a:p>
            <a:pPr algn="l" marL="256032" indent="-228600">
              <a:spcBef>
                <a:spcPts val="0"/>
              </a:spcBef>
              <a:spcAft>
                <a:spcPts val="400"/>
              </a:spcAft>
              <a:buClr>
                <a:srgbClr val="B8860B"/>
              </a:buClr>
              <a:buFont typeface="Arial"/>
              <a:buChar char="•"/>
            </a:pPr>
            <a:r>
              <a:rPr lang="it-IT" sz="1450" dirty="0">
                <a:solidFill>
                  <a:srgbClr val="404040"/>
                </a:solidFill>
                <a:latin typeface="Arial"/>
                <a:cs typeface="Arial"/>
              </a:rPr>
              <a:t>effetto matrice sulla ionizzazione: serve un estratto pulito (SPE) o calibrazione in matrice</a:t>
            </a:r>
            <a:endParaRPr lang="it-IT" sz="1450"/>
          </a:p>
          <a:p>
            <a:pPr algn="l" marL="256032" indent="-228600">
              <a:spcBef>
                <a:spcPts val="0"/>
              </a:spcBef>
              <a:spcAft>
                <a:spcPts val="400"/>
              </a:spcAft>
              <a:buClr>
                <a:srgbClr val="B8860B"/>
              </a:buClr>
              <a:buFont typeface="Arial"/>
              <a:buChar char="•"/>
            </a:pPr>
            <a:r>
              <a:rPr lang="it-IT" sz="1450" dirty="0">
                <a:solidFill>
                  <a:srgbClr val="404040"/>
                </a:solidFill>
                <a:latin typeface="Arial"/>
                <a:cs typeface="Arial"/>
              </a:rPr>
              <a:t>mancano standard commerciali per molti secoiridoidi</a:t>
            </a:r>
            <a:endParaRPr lang="it-IT" sz="1450"/>
          </a:p>
          <a:p>
            <a:pPr algn="l" marL="256032" indent="-228600">
              <a:spcBef>
                <a:spcPts val="0"/>
              </a:spcBef>
              <a:spcAft>
                <a:spcPts val="400"/>
              </a:spcAft>
              <a:buClr>
                <a:srgbClr val="B8860B"/>
              </a:buClr>
              <a:buFont typeface="Arial"/>
              <a:buChar char="•"/>
            </a:pPr>
            <a:r>
              <a:rPr lang="it-IT" sz="1450" dirty="0">
                <a:solidFill>
                  <a:srgbClr val="404040"/>
                </a:solidFill>
                <a:latin typeface="Arial"/>
                <a:cs typeface="Arial"/>
              </a:rPr>
              <a:t>le forme dialdeidiche esistono in equilibrio con idrati ed emiacetali in solventi protici</a:t>
            </a:r>
            <a:endParaRPr lang="it-IT" sz="1450"/>
          </a:p>
        </p:txBody>
      </p:sp>
      <p:sp>
        <p:nvSpPr>
          <p:cNvPr id="6" name="Shape 6"/>
          <p:cNvSpPr txBox="1"/>
          <p:nvPr/>
        </p:nvSpPr>
        <p:spPr>
          <a:xfrm>
            <a:off x="457200" y="617220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100" dirty="0">
                <a:solidFill>
                  <a:srgbClr val="6A6A6A"/>
                </a:solidFill>
                <a:latin typeface="Arial"/>
                <a:cs typeface="Arial"/>
              </a:rPr>
              <a:t>Bongiorno et al., Mass Spectrom. Rev. 2023; Mazzotti et al., Food Chem. 135 (2012) 1006.</a:t>
            </a:r>
            <a:endParaRPr lang="it-IT" sz="110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Acidità: principio chimico</a:t>
            </a:r>
            <a:endParaRPr lang="it-IT" sz="2400"/>
          </a:p>
        </p:txBody>
      </p:sp>
      <p:sp>
        <p:nvSpPr>
          <p:cNvPr id="4" name="Shape 4"/>
          <p:cNvSpPr/>
          <p:nvPr/>
        </p:nvSpPr>
        <p:spPr>
          <a:xfrm>
            <a:off x="457200" y="1234440"/>
            <a:ext cx="8229600" cy="73152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250" dirty="0">
                <a:solidFill>
                  <a:srgbClr val="161616"/>
                </a:solidFill>
                <a:latin typeface="Arial"/>
                <a:cs typeface="Arial"/>
              </a:rPr>
              <a:t>R-COOH + KOH  →  R-COO⁻ K⁺ + H₂O</a:t>
            </a:r>
            <a:endParaRPr lang="it-IT" sz="2250"/>
          </a:p>
        </p:txBody>
      </p:sp>
      <p:sp>
        <p:nvSpPr>
          <p:cNvPr id="5" name="Shape 5"/>
          <p:cNvSpPr txBox="1"/>
          <p:nvPr/>
        </p:nvSpPr>
        <p:spPr>
          <a:xfrm>
            <a:off x="457200" y="2148840"/>
            <a:ext cx="8229600" cy="274320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Gli acidi grassi liberi sono acidi deboli (pKa ≈ 4,8), insolubili in acqua: si sciolgono in una </a:t>
            </a:r>
            <a:r>
              <a:rPr lang="it-IT" b="1" sz="1700" dirty="0">
                <a:solidFill>
                  <a:srgbClr val="161616"/>
                </a:solidFill>
                <a:latin typeface="Arial"/>
                <a:cs typeface="Arial"/>
              </a:rPr>
              <a:t>miscela etanolo/etere etilico</a:t>
            </a:r>
            <a:r>
              <a:rPr lang="it-IT" sz="1700" dirty="0">
                <a:solidFill>
                  <a:srgbClr val="404040"/>
                </a:solidFill>
                <a:latin typeface="Arial"/>
                <a:cs typeface="Arial"/>
              </a:rPr>
              <a:t> che scioglie l’olio e permette il contatto con la base.</a:t>
            </a:r>
            <a:endParaRPr lang="it-IT" sz="1700"/>
          </a:p>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Il titolante (KOH) neutralizza gli acidi liberi senza saponificare i trigliceridi, perché la titolazione è rapida e </a:t>
            </a:r>
            <a:r>
              <a:rPr lang="it-IT" b="1" sz="1700" dirty="0">
                <a:solidFill>
                  <a:srgbClr val="161616"/>
                </a:solidFill>
                <a:latin typeface="Arial"/>
                <a:cs typeface="Arial"/>
              </a:rPr>
              <a:t>a freddo</a:t>
            </a:r>
            <a:r>
              <a:rPr lang="it-IT" sz="1700" dirty="0">
                <a:solidFill>
                  <a:srgbClr val="404040"/>
                </a:solidFill>
                <a:latin typeface="Arial"/>
                <a:cs typeface="Arial"/>
              </a:rPr>
              <a:t>.</a:t>
            </a:r>
            <a:endParaRPr lang="it-IT" sz="1700"/>
          </a:p>
          <a:p>
            <a:pPr algn="l" marL="256032" indent="-228600">
              <a:spcBef>
                <a:spcPts val="0"/>
              </a:spcBef>
              <a:spcAft>
                <a:spcPts val="0"/>
              </a:spcAft>
              <a:buClr>
                <a:srgbClr val="B8860B"/>
              </a:buClr>
              <a:buFont typeface="Arial"/>
              <a:buChar char="•"/>
            </a:pPr>
            <a:r>
              <a:rPr lang="it-IT" sz="1700" dirty="0">
                <a:solidFill>
                  <a:srgbClr val="404040"/>
                </a:solidFill>
                <a:latin typeface="Arial"/>
                <a:cs typeface="Arial"/>
              </a:rPr>
              <a:t>Il punto equivalente cade in zona basica (sale di acido debole): per questo si usa la </a:t>
            </a:r>
            <a:r>
              <a:rPr lang="it-IT" b="1" sz="1700" dirty="0">
                <a:solidFill>
                  <a:srgbClr val="161616"/>
                </a:solidFill>
                <a:latin typeface="Arial"/>
                <a:cs typeface="Arial"/>
              </a:rPr>
              <a:t>fenolftaleina</a:t>
            </a:r>
            <a:r>
              <a:rPr lang="it-IT" sz="1700" dirty="0">
                <a:solidFill>
                  <a:srgbClr val="404040"/>
                </a:solidFill>
                <a:latin typeface="Arial"/>
                <a:cs typeface="Arial"/>
              </a:rPr>
              <a:t> (viraggio pH 8,2–10).</a:t>
            </a:r>
            <a:endParaRPr lang="it-IT" sz="1700"/>
          </a:p>
        </p:txBody>
      </p:sp>
      <p:sp>
        <p:nvSpPr>
          <p:cNvPr id="6" name="Shape 6"/>
          <p:cNvSpPr/>
          <p:nvPr/>
        </p:nvSpPr>
        <p:spPr>
          <a:xfrm>
            <a:off x="457200" y="4892040"/>
            <a:ext cx="8229600" cy="1188720"/>
          </a:xfrm>
          <a:prstGeom prst="rect">
            <a:avLst/>
          </a:prstGeom>
          <a:solidFill>
            <a:srgbClr val="F2F2F2"/>
          </a:solidFill>
          <a:ln w="12700">
            <a:solidFill>
              <a:srgbClr val="D0D0D0"/>
            </a:solidFill>
          </a:ln>
        </p:spPr>
        <p:txBody>
          <a:bodyPr wrap="square" lIns="137160" tIns="137160" rIns="137160" bIns="137160" anchor="ctr" rtlCol="0"/>
          <a:lstStyle/>
          <a:p>
            <a:pPr algn="l">
              <a:spcBef>
                <a:spcPts val="0"/>
              </a:spcBef>
              <a:spcAft>
                <a:spcPts val="0"/>
              </a:spcAft>
              <a:buNone/>
            </a:pPr>
            <a:r>
              <a:rPr lang="it-IT" b="1" sz="1550" dirty="0">
                <a:solidFill>
                  <a:srgbClr val="7A1F2B"/>
                </a:solidFill>
                <a:latin typeface="Arial"/>
                <a:cs typeface="Arial"/>
              </a:rPr>
              <a:t>Significato: </a:t>
            </a:r>
            <a:r>
              <a:rPr lang="it-IT" sz="1550" dirty="0">
                <a:solidFill>
                  <a:srgbClr val="161616"/>
                </a:solidFill>
                <a:latin typeface="Arial"/>
                <a:cs typeface="Arial"/>
              </a:rPr>
              <a:t>in un olio nuovo l’acidità riflette lo stato delle olive (lipolisi da lipasi endogene o microbiche); in un olio conservato, anche la sua conservazione.</a:t>
            </a:r>
            <a:endParaRPr lang="it-IT" sz="155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Numero di perossidi: principio chimico</a:t>
            </a:r>
            <a:endParaRPr lang="it-IT" sz="2400"/>
          </a:p>
        </p:txBody>
      </p:sp>
      <p:sp>
        <p:nvSpPr>
          <p:cNvPr id="4" name="Shape 4"/>
          <p:cNvSpPr/>
          <p:nvPr/>
        </p:nvSpPr>
        <p:spPr>
          <a:xfrm>
            <a:off x="457200" y="1188720"/>
            <a:ext cx="8229600" cy="68580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150" dirty="0">
                <a:solidFill>
                  <a:srgbClr val="161616"/>
                </a:solidFill>
                <a:latin typeface="Arial"/>
                <a:cs typeface="Arial"/>
              </a:rPr>
              <a:t>ROOH + 2 I⁻ + 2 H⁺  →  ROH + I₂ + H₂O</a:t>
            </a:r>
            <a:endParaRPr lang="it-IT" sz="2150"/>
          </a:p>
        </p:txBody>
      </p:sp>
      <p:sp>
        <p:nvSpPr>
          <p:cNvPr id="5" name="Shape 5"/>
          <p:cNvSpPr/>
          <p:nvPr/>
        </p:nvSpPr>
        <p:spPr>
          <a:xfrm>
            <a:off x="457200" y="1965960"/>
            <a:ext cx="8229600" cy="68580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150" dirty="0">
                <a:solidFill>
                  <a:srgbClr val="161616"/>
                </a:solidFill>
                <a:latin typeface="Arial"/>
                <a:cs typeface="Arial"/>
              </a:rPr>
              <a:t>I₂ + 2 S₂O₃²⁻  →  2 I⁻ + S₄O₆²⁻</a:t>
            </a:r>
            <a:endParaRPr lang="it-IT" sz="2150"/>
          </a:p>
        </p:txBody>
      </p:sp>
      <p:sp>
        <p:nvSpPr>
          <p:cNvPr id="6" name="Shape 6"/>
          <p:cNvSpPr txBox="1"/>
          <p:nvPr/>
        </p:nvSpPr>
        <p:spPr>
          <a:xfrm>
            <a:off x="457200" y="2834640"/>
            <a:ext cx="8229600" cy="2286000"/>
          </a:xfrm>
          <a:prstGeom prst="rect">
            <a:avLst/>
          </a:prstGeom>
          <a:noFill/>
          <a:ln>
            <a:noFill/>
          </a:ln>
        </p:spPr>
        <p:txBody>
          <a:bodyPr wrap="square" lIns="18288" tIns="18288" rIns="18288" bIns="18288" anchor="t" rtlCol="0"/>
          <a:lstStyle/>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Gli idroperossidi ossidano lo </a:t>
            </a:r>
            <a:r>
              <a:rPr lang="it-IT" b="1" sz="1700" dirty="0">
                <a:solidFill>
                  <a:srgbClr val="161616"/>
                </a:solidFill>
                <a:latin typeface="Arial"/>
                <a:cs typeface="Arial"/>
              </a:rPr>
              <a:t>ioduro</a:t>
            </a:r>
            <a:r>
              <a:rPr lang="it-IT" sz="1700" dirty="0">
                <a:solidFill>
                  <a:srgbClr val="404040"/>
                </a:solidFill>
                <a:latin typeface="Arial"/>
                <a:cs typeface="Arial"/>
              </a:rPr>
              <a:t> a iodio in ambiente acido (acido acetico); lo iodio liberato si titola con </a:t>
            </a:r>
            <a:r>
              <a:rPr lang="it-IT" b="1" sz="1700" dirty="0">
                <a:solidFill>
                  <a:srgbClr val="161616"/>
                </a:solidFill>
                <a:latin typeface="Arial"/>
                <a:cs typeface="Arial"/>
              </a:rPr>
              <a:t>tiosolfato</a:t>
            </a:r>
            <a:r>
              <a:rPr lang="it-IT" sz="1700" dirty="0">
                <a:solidFill>
                  <a:srgbClr val="404040"/>
                </a:solidFill>
                <a:latin typeface="Arial"/>
                <a:cs typeface="Arial"/>
              </a:rPr>
              <a:t> (titolazione iodometrica indiretta).</a:t>
            </a:r>
            <a:endParaRPr lang="it-IT" sz="1700"/>
          </a:p>
          <a:p>
            <a:pPr algn="l" marL="256032" indent="-228600">
              <a:spcBef>
                <a:spcPts val="0"/>
              </a:spcBef>
              <a:spcAft>
                <a:spcPts val="600"/>
              </a:spcAft>
              <a:buClr>
                <a:srgbClr val="B8860B"/>
              </a:buClr>
              <a:buFont typeface="Arial"/>
              <a:buChar char="•"/>
            </a:pPr>
            <a:r>
              <a:rPr lang="it-IT" sz="1700" dirty="0">
                <a:solidFill>
                  <a:srgbClr val="404040"/>
                </a:solidFill>
                <a:latin typeface="Arial"/>
                <a:cs typeface="Arial"/>
              </a:rPr>
              <a:t>Indicatore: </a:t>
            </a:r>
            <a:r>
              <a:rPr lang="it-IT" b="1" sz="1700" dirty="0">
                <a:solidFill>
                  <a:srgbClr val="161616"/>
                </a:solidFill>
                <a:latin typeface="Arial"/>
                <a:cs typeface="Arial"/>
              </a:rPr>
              <a:t>salda d’amido</a:t>
            </a:r>
            <a:r>
              <a:rPr lang="it-IT" sz="1700" dirty="0">
                <a:solidFill>
                  <a:srgbClr val="404040"/>
                </a:solidFill>
                <a:latin typeface="Arial"/>
                <a:cs typeface="Arial"/>
              </a:rPr>
              <a:t>, che forma con I₂ un complesso blu; il punto finale è la scomparsa del colore.</a:t>
            </a:r>
            <a:endParaRPr lang="it-IT" sz="1700"/>
          </a:p>
          <a:p>
            <a:pPr algn="l" marL="256032" indent="-228600">
              <a:spcBef>
                <a:spcPts val="0"/>
              </a:spcBef>
              <a:spcAft>
                <a:spcPts val="0"/>
              </a:spcAft>
              <a:buClr>
                <a:srgbClr val="B8860B"/>
              </a:buClr>
              <a:buFont typeface="Arial"/>
              <a:buChar char="•"/>
            </a:pPr>
            <a:r>
              <a:rPr lang="it-IT" sz="1700" dirty="0">
                <a:solidFill>
                  <a:srgbClr val="404040"/>
                </a:solidFill>
                <a:latin typeface="Arial"/>
                <a:cs typeface="Arial"/>
              </a:rPr>
              <a:t>Si lavora al buio e in tempi esatti: la luce e l’ossigeno ossidano lo ioduro e sovrastimano il risultato.</a:t>
            </a:r>
            <a:endParaRPr lang="it-IT" sz="1700"/>
          </a:p>
        </p:txBody>
      </p:sp>
      <p:sp>
        <p:nvSpPr>
          <p:cNvPr id="7" name="Shape 7"/>
          <p:cNvSpPr txBox="1"/>
          <p:nvPr/>
        </p:nvSpPr>
        <p:spPr>
          <a:xfrm>
            <a:off x="457200" y="5394960"/>
            <a:ext cx="8229600" cy="640080"/>
          </a:xfrm>
          <a:prstGeom prst="rect">
            <a:avLst/>
          </a:prstGeom>
          <a:noFill/>
          <a:ln>
            <a:noFill/>
          </a:ln>
        </p:spPr>
        <p:txBody>
          <a:bodyPr wrap="square" lIns="18288" tIns="18288" rIns="18288" bIns="18288" anchor="t" rtlCol="0"/>
          <a:lstStyle/>
          <a:p>
            <a:pPr algn="l">
              <a:spcBef>
                <a:spcPts val="0"/>
              </a:spcBef>
              <a:spcAft>
                <a:spcPts val="0"/>
              </a:spcAft>
              <a:buNone/>
            </a:pPr>
            <a:r>
              <a:rPr lang="it-IT" i="1" sz="1450" dirty="0">
                <a:solidFill>
                  <a:srgbClr val="404040"/>
                </a:solidFill>
                <a:latin typeface="Arial"/>
                <a:cs typeface="Arial"/>
              </a:rPr>
              <a:t>Il risultato è in milliequivalenti di ossigeno attivo per kg: ogni mole di –OOH libera 1 mole di I₂ e consuma 2 equivalenti di tiosolfato.</a:t>
            </a:r>
            <a:endParaRPr lang="it-IT" sz="145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Spettrofotometria UV: principio chimico</a:t>
            </a:r>
            <a:endParaRPr lang="it-IT" sz="2400"/>
          </a:p>
        </p:txBody>
      </p:sp>
      <p:sp>
        <p:nvSpPr>
          <p:cNvPr id="4" name="Shape 4"/>
          <p:cNvSpPr txBox="1"/>
          <p:nvPr/>
        </p:nvSpPr>
        <p:spPr>
          <a:xfrm>
            <a:off x="457200" y="1188720"/>
            <a:ext cx="4937760" cy="4846320"/>
          </a:xfrm>
          <a:prstGeom prst="rect">
            <a:avLst/>
          </a:prstGeom>
          <a:noFill/>
          <a:ln>
            <a:noFill/>
          </a:ln>
        </p:spPr>
        <p:txBody>
          <a:bodyPr wrap="square" lIns="18288" tIns="18288" rIns="18288" bIns="18288" anchor="t" rtlCol="0"/>
          <a:lstStyle/>
          <a:p>
            <a:pPr algn="l">
              <a:spcBef>
                <a:spcPts val="0"/>
              </a:spcBef>
              <a:spcAft>
                <a:spcPts val="800"/>
              </a:spcAft>
              <a:buNone/>
            </a:pPr>
            <a:r>
              <a:rPr lang="it-IT" sz="1600" dirty="0">
                <a:solidFill>
                  <a:srgbClr val="404040"/>
                </a:solidFill>
                <a:latin typeface="Arial"/>
                <a:cs typeface="Arial"/>
              </a:rPr>
              <a:t>I doppi legami isolati degli acidi grassi assorbono sotto 200 nm. Quando si </a:t>
            </a:r>
            <a:r>
              <a:rPr lang="it-IT" b="1" sz="1600" dirty="0">
                <a:solidFill>
                  <a:srgbClr val="161616"/>
                </a:solidFill>
                <a:latin typeface="Arial"/>
                <a:cs typeface="Arial"/>
              </a:rPr>
              <a:t>coniugano</a:t>
            </a:r>
            <a:r>
              <a:rPr lang="it-IT" sz="1600" dirty="0">
                <a:solidFill>
                  <a:srgbClr val="404040"/>
                </a:solidFill>
                <a:latin typeface="Arial"/>
                <a:cs typeface="Arial"/>
              </a:rPr>
              <a:t>, la transizione π → π* richiede meno energia e l’assorbimento si sposta a lunghezze d’onda maggiori.</a:t>
            </a:r>
            <a:endParaRPr lang="it-IT" sz="1600"/>
          </a:p>
          <a:p>
            <a:pPr algn="l">
              <a:spcBef>
                <a:spcPts val="0"/>
              </a:spcBef>
              <a:spcAft>
                <a:spcPts val="800"/>
              </a:spcAft>
              <a:buNone/>
            </a:pPr>
            <a:r>
              <a:rPr lang="it-IT" sz="1600" dirty="0">
                <a:solidFill>
                  <a:srgbClr val="404040"/>
                </a:solidFill>
                <a:latin typeface="Arial"/>
                <a:cs typeface="Arial"/>
              </a:rPr>
              <a:t>L’ossidazione di un acido linoleico (doppi legami in 9 e 12) sposta un doppio legame e forma un </a:t>
            </a:r>
            <a:r>
              <a:rPr lang="it-IT" b="1" sz="1600" dirty="0">
                <a:solidFill>
                  <a:srgbClr val="161616"/>
                </a:solidFill>
                <a:latin typeface="Arial"/>
                <a:cs typeface="Arial"/>
              </a:rPr>
              <a:t>diene coniugato</a:t>
            </a:r>
            <a:r>
              <a:rPr lang="it-IT" sz="1600" dirty="0">
                <a:solidFill>
                  <a:srgbClr val="404040"/>
                </a:solidFill>
                <a:latin typeface="Arial"/>
                <a:cs typeface="Arial"/>
              </a:rPr>
              <a:t> con l’idroperossido: assorbe a 232 nm.</a:t>
            </a:r>
            <a:endParaRPr lang="it-IT" sz="1600"/>
          </a:p>
          <a:p>
            <a:pPr algn="l">
              <a:spcBef>
                <a:spcPts val="0"/>
              </a:spcBef>
              <a:spcAft>
                <a:spcPts val="0"/>
              </a:spcAft>
              <a:buNone/>
            </a:pPr>
            <a:r>
              <a:rPr lang="it-IT" sz="1600" dirty="0">
                <a:solidFill>
                  <a:srgbClr val="404040"/>
                </a:solidFill>
                <a:latin typeface="Arial"/>
                <a:cs typeface="Arial"/>
              </a:rPr>
              <a:t>Trieni coniugati (dal linolenico o dalla disidratazione durante la decolorazione) e chetoni α,β-insaturi assorbono a </a:t>
            </a:r>
            <a:r>
              <a:rPr lang="it-IT" b="1" sz="1600" dirty="0">
                <a:solidFill>
                  <a:srgbClr val="161616"/>
                </a:solidFill>
                <a:latin typeface="Arial"/>
                <a:cs typeface="Arial"/>
              </a:rPr>
              <a:t>268–270 nm</a:t>
            </a:r>
            <a:r>
              <a:rPr lang="it-IT" sz="1600" dirty="0">
                <a:solidFill>
                  <a:srgbClr val="404040"/>
                </a:solidFill>
                <a:latin typeface="Arial"/>
                <a:cs typeface="Arial"/>
              </a:rPr>
              <a:t>.</a:t>
            </a:r>
            <a:endParaRPr lang="it-IT" sz="1600"/>
          </a:p>
        </p:txBody>
      </p:sp>
      <p:graphicFrame>
        <p:nvGraphicFramePr>
          <p:cNvPr id="5" name="Tabella 5"/>
          <p:cNvGraphicFramePr>
            <a:graphicFrameLocks noGrp="1"/>
          </p:cNvGraphicFramePr>
          <p:nvPr/>
        </p:nvGraphicFramePr>
        <p:xfrm>
          <a:off x="5623560" y="1280160"/>
          <a:ext cx="3063240" cy="2286000"/>
        </p:xfrm>
        <a:graphic>
          <a:graphicData uri="http://schemas.openxmlformats.org/drawingml/2006/table">
            <a:tbl>
              <a:tblPr firstRow="1" bandRow="1"/>
              <a:tblGrid>
                <a:gridCol w="1874520"/>
                <a:gridCol w="1188720"/>
              </a:tblGrid>
              <a:tr h="457200">
                <a:tc>
                  <a:txBody>
                    <a:bodyPr/>
                    <a:lstStyle/>
                    <a:p>
                      <a:pPr algn="ctr">
                        <a:spcBef>
                          <a:spcPts val="0"/>
                        </a:spcBef>
                        <a:spcAft>
                          <a:spcPts val="0"/>
                        </a:spcAft>
                        <a:buNone/>
                      </a:pPr>
                      <a:r>
                        <a:rPr lang="it-IT" b="1" sz="1450" dirty="0">
                          <a:solidFill>
                            <a:srgbClr val="FFFFFF"/>
                          </a:solidFill>
                          <a:latin typeface="Arial"/>
                          <a:cs typeface="Arial"/>
                        </a:rPr>
                        <a:t>Cromoforo</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450" dirty="0">
                          <a:solidFill>
                            <a:srgbClr val="FFFFFF"/>
                          </a:solidFill>
                          <a:latin typeface="Arial"/>
                          <a:cs typeface="Arial"/>
                        </a:rPr>
                        <a:t>λ max</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457200">
                <a:tc>
                  <a:txBody>
                    <a:bodyPr/>
                    <a:lstStyle/>
                    <a:p>
                      <a:pPr algn="ctr">
                        <a:spcBef>
                          <a:spcPts val="0"/>
                        </a:spcBef>
                        <a:spcAft>
                          <a:spcPts val="0"/>
                        </a:spcAft>
                        <a:buNone/>
                      </a:pPr>
                      <a:r>
                        <a:rPr lang="it-IT" sz="1450" dirty="0">
                          <a:solidFill>
                            <a:srgbClr val="404040"/>
                          </a:solidFill>
                          <a:latin typeface="Arial"/>
                          <a:cs typeface="Arial"/>
                        </a:rPr>
                        <a:t>C=C isolato</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&lt; 200 nm</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57200">
                <a:tc>
                  <a:txBody>
                    <a:bodyPr/>
                    <a:lstStyle/>
                    <a:p>
                      <a:pPr algn="ctr">
                        <a:spcBef>
                          <a:spcPts val="0"/>
                        </a:spcBef>
                        <a:spcAft>
                          <a:spcPts val="0"/>
                        </a:spcAft>
                        <a:buNone/>
                      </a:pPr>
                      <a:r>
                        <a:rPr lang="it-IT" sz="1450" dirty="0">
                          <a:solidFill>
                            <a:srgbClr val="404040"/>
                          </a:solidFill>
                          <a:latin typeface="Arial"/>
                          <a:cs typeface="Arial"/>
                        </a:rPr>
                        <a:t>diene coniugato</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50" dirty="0">
                          <a:solidFill>
                            <a:srgbClr val="404040"/>
                          </a:solidFill>
                          <a:latin typeface="Arial"/>
                          <a:cs typeface="Arial"/>
                        </a:rPr>
                        <a:t>≈ 232 nm</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57200">
                <a:tc>
                  <a:txBody>
                    <a:bodyPr/>
                    <a:lstStyle/>
                    <a:p>
                      <a:pPr algn="ctr">
                        <a:spcBef>
                          <a:spcPts val="0"/>
                        </a:spcBef>
                        <a:spcAft>
                          <a:spcPts val="0"/>
                        </a:spcAft>
                        <a:buNone/>
                      </a:pPr>
                      <a:r>
                        <a:rPr lang="it-IT" sz="1450" dirty="0">
                          <a:solidFill>
                            <a:srgbClr val="404040"/>
                          </a:solidFill>
                          <a:latin typeface="Arial"/>
                          <a:cs typeface="Arial"/>
                        </a:rPr>
                        <a:t>trieni coniugati</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450" dirty="0">
                          <a:solidFill>
                            <a:srgbClr val="404040"/>
                          </a:solidFill>
                          <a:latin typeface="Arial"/>
                          <a:cs typeface="Arial"/>
                        </a:rPr>
                        <a:t>≈ 268–270 nm</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57200">
                <a:tc>
                  <a:txBody>
                    <a:bodyPr/>
                    <a:lstStyle/>
                    <a:p>
                      <a:pPr algn="ctr">
                        <a:spcBef>
                          <a:spcPts val="0"/>
                        </a:spcBef>
                        <a:spcAft>
                          <a:spcPts val="0"/>
                        </a:spcAft>
                        <a:buNone/>
                      </a:pPr>
                      <a:r>
                        <a:rPr lang="it-IT" sz="1450" dirty="0">
                          <a:solidFill>
                            <a:srgbClr val="404040"/>
                          </a:solidFill>
                          <a:latin typeface="Arial"/>
                          <a:cs typeface="Arial"/>
                        </a:rPr>
                        <a:t>chetone α,β-insaturo</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450" dirty="0">
                          <a:solidFill>
                            <a:srgbClr val="404040"/>
                          </a:solidFill>
                          <a:latin typeface="Arial"/>
                          <a:cs typeface="Arial"/>
                        </a:rPr>
                        <a:t>≈ 270–280 nm</a:t>
                      </a:r>
                      <a:endParaRPr lang="it-IT" sz="145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bl>
          </a:graphicData>
        </a:graphic>
      </p:graphicFrame>
      <p:sp>
        <p:nvSpPr>
          <p:cNvPr id="6" name="Shape 6"/>
          <p:cNvSpPr/>
          <p:nvPr/>
        </p:nvSpPr>
        <p:spPr>
          <a:xfrm>
            <a:off x="5623560" y="3931920"/>
            <a:ext cx="3063240" cy="731520"/>
          </a:xfrm>
          <a:prstGeom prst="rect">
            <a:avLst/>
          </a:prstGeom>
          <a:solidFill>
            <a:srgbClr val="F1E3BF"/>
          </a:solidFill>
          <a:ln w="12700">
            <a:solidFill>
              <a:srgbClr val="B8860B"/>
            </a:solidFill>
          </a:ln>
        </p:spPr>
        <p:txBody>
          <a:bodyPr wrap="square" lIns="73152" tIns="73152" rIns="73152" bIns="73152" anchor="ctr" rtlCol="0"/>
          <a:lstStyle/>
          <a:p>
            <a:pPr algn="ctr">
              <a:spcBef>
                <a:spcPts val="0"/>
              </a:spcBef>
              <a:spcAft>
                <a:spcPts val="0"/>
              </a:spcAft>
              <a:buNone/>
            </a:pPr>
            <a:r>
              <a:rPr lang="it-IT" b="1" sz="2000" dirty="0">
                <a:solidFill>
                  <a:srgbClr val="161616"/>
                </a:solidFill>
                <a:latin typeface="Arial"/>
                <a:cs typeface="Arial"/>
              </a:rPr>
              <a:t>A = K · c · l</a:t>
            </a:r>
            <a:endParaRPr lang="it-IT" sz="2000"/>
          </a:p>
        </p:txBody>
      </p:sp>
      <p:sp>
        <p:nvSpPr>
          <p:cNvPr id="7" name="Shape 7"/>
          <p:cNvSpPr txBox="1"/>
          <p:nvPr/>
        </p:nvSpPr>
        <p:spPr>
          <a:xfrm>
            <a:off x="5623560" y="4754880"/>
            <a:ext cx="3063240" cy="1280160"/>
          </a:xfrm>
          <a:prstGeom prst="rect">
            <a:avLst/>
          </a:prstGeom>
          <a:noFill/>
          <a:ln>
            <a:noFill/>
          </a:ln>
        </p:spPr>
        <p:txBody>
          <a:bodyPr wrap="square" lIns="18288" tIns="18288" rIns="18288" bIns="18288" anchor="t" rtlCol="0"/>
          <a:lstStyle/>
          <a:p>
            <a:pPr algn="l">
              <a:spcBef>
                <a:spcPts val="0"/>
              </a:spcBef>
              <a:spcAft>
                <a:spcPts val="0"/>
              </a:spcAft>
              <a:buNone/>
            </a:pPr>
            <a:r>
              <a:rPr lang="it-IT" sz="1450" dirty="0">
                <a:solidFill>
                  <a:srgbClr val="404040"/>
                </a:solidFill>
                <a:latin typeface="Arial"/>
                <a:cs typeface="Arial"/>
              </a:rPr>
              <a:t>Legge di Lambert-Beer: K è l’assorbività specifica (c in g/100 mL, l = 1 cm).</a:t>
            </a:r>
            <a:endParaRPr lang="it-IT" sz="145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Profilo acidico tipico dell’olio di oliva</a:t>
            </a:r>
            <a:endParaRPr lang="it-IT" sz="2400"/>
          </a:p>
        </p:txBody>
      </p:sp>
      <p:graphicFrame>
        <p:nvGraphicFramePr>
          <p:cNvPr id="4" name="Tabella 4"/>
          <p:cNvGraphicFramePr>
            <a:graphicFrameLocks noGrp="1"/>
          </p:cNvGraphicFramePr>
          <p:nvPr/>
        </p:nvGraphicFramePr>
        <p:xfrm>
          <a:off x="457200" y="1188720"/>
          <a:ext cx="6217920" cy="2944368"/>
        </p:xfrm>
        <a:graphic>
          <a:graphicData uri="http://schemas.openxmlformats.org/drawingml/2006/table">
            <a:tbl>
              <a:tblPr firstRow="1" bandRow="1"/>
              <a:tblGrid>
                <a:gridCol w="2377440"/>
                <a:gridCol w="1280160"/>
                <a:gridCol w="2560320"/>
              </a:tblGrid>
              <a:tr h="420624">
                <a:tc>
                  <a:txBody>
                    <a:bodyPr/>
                    <a:lstStyle/>
                    <a:p>
                      <a:pPr algn="ctr">
                        <a:spcBef>
                          <a:spcPts val="0"/>
                        </a:spcBef>
                        <a:spcAft>
                          <a:spcPts val="0"/>
                        </a:spcAft>
                        <a:buNone/>
                      </a:pPr>
                      <a:r>
                        <a:rPr lang="it-IT" b="1" sz="1500" dirty="0">
                          <a:solidFill>
                            <a:srgbClr val="FFFFFF"/>
                          </a:solidFill>
                          <a:latin typeface="Arial"/>
                          <a:cs typeface="Arial"/>
                        </a:rPr>
                        <a:t>Acido grasso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500" dirty="0">
                          <a:solidFill>
                            <a:srgbClr val="FFFFFF"/>
                          </a:solidFill>
                          <a:latin typeface="Arial"/>
                          <a:cs typeface="Arial"/>
                        </a:rPr>
                        <a:t>Sigla</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c>
                  <a:txBody>
                    <a:bodyPr/>
                    <a:lstStyle/>
                    <a:p>
                      <a:pPr algn="ctr">
                        <a:spcBef>
                          <a:spcPts val="0"/>
                        </a:spcBef>
                        <a:spcAft>
                          <a:spcPts val="0"/>
                        </a:spcAft>
                        <a:buNone/>
                      </a:pPr>
                      <a:r>
                        <a:rPr lang="it-IT" b="1" sz="1500" dirty="0">
                          <a:solidFill>
                            <a:srgbClr val="FFFFFF"/>
                          </a:solidFill>
                          <a:latin typeface="Arial"/>
                          <a:cs typeface="Arial"/>
                        </a:rPr>
                        <a:t>Intervallo tipico (% FAME)</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7A1F2B"/>
                    </a:solidFill>
                  </a:tcPr>
                </a:tc>
              </a:tr>
              <a:tr h="420624">
                <a:tc>
                  <a:txBody>
                    <a:bodyPr/>
                    <a:lstStyle/>
                    <a:p>
                      <a:pPr algn="ctr">
                        <a:spcBef>
                          <a:spcPts val="0"/>
                        </a:spcBef>
                        <a:spcAft>
                          <a:spcPts val="0"/>
                        </a:spcAft>
                        <a:buNone/>
                      </a:pPr>
                      <a:r>
                        <a:rPr lang="it-IT" sz="1500" dirty="0">
                          <a:solidFill>
                            <a:srgbClr val="404040"/>
                          </a:solidFill>
                          <a:latin typeface="Arial"/>
                          <a:cs typeface="Arial"/>
                        </a:rPr>
                        <a:t>Palmitico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C16:0</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7,0 – 20,0</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20624">
                <a:tc>
                  <a:txBody>
                    <a:bodyPr/>
                    <a:lstStyle/>
                    <a:p>
                      <a:pPr algn="ctr">
                        <a:spcBef>
                          <a:spcPts val="0"/>
                        </a:spcBef>
                        <a:spcAft>
                          <a:spcPts val="0"/>
                        </a:spcAft>
                        <a:buNone/>
                      </a:pPr>
                      <a:r>
                        <a:rPr lang="it-IT" sz="1500" dirty="0">
                          <a:solidFill>
                            <a:srgbClr val="404040"/>
                          </a:solidFill>
                          <a:latin typeface="Arial"/>
                          <a:cs typeface="Arial"/>
                        </a:rPr>
                        <a:t>Palmitoleico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C16:1</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0,3 – 3,5</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20624">
                <a:tc>
                  <a:txBody>
                    <a:bodyPr/>
                    <a:lstStyle/>
                    <a:p>
                      <a:pPr algn="ctr">
                        <a:spcBef>
                          <a:spcPts val="0"/>
                        </a:spcBef>
                        <a:spcAft>
                          <a:spcPts val="0"/>
                        </a:spcAft>
                        <a:buNone/>
                      </a:pPr>
                      <a:r>
                        <a:rPr lang="it-IT" sz="1500" dirty="0">
                          <a:solidFill>
                            <a:srgbClr val="404040"/>
                          </a:solidFill>
                          <a:latin typeface="Arial"/>
                          <a:cs typeface="Arial"/>
                        </a:rPr>
                        <a:t>Stearico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C18:0</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0,5 – 5,0</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20624">
                <a:tc>
                  <a:txBody>
                    <a:bodyPr/>
                    <a:lstStyle/>
                    <a:p>
                      <a:pPr algn="ctr">
                        <a:spcBef>
                          <a:spcPts val="0"/>
                        </a:spcBef>
                        <a:spcAft>
                          <a:spcPts val="0"/>
                        </a:spcAft>
                        <a:buNone/>
                      </a:pPr>
                      <a:r>
                        <a:rPr lang="it-IT" sz="1500" dirty="0">
                          <a:solidFill>
                            <a:srgbClr val="404040"/>
                          </a:solidFill>
                          <a:latin typeface="Arial"/>
                          <a:cs typeface="Arial"/>
                        </a:rPr>
                        <a:t>Oleico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C18:1</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55,0 – 85,0</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r h="420624">
                <a:tc>
                  <a:txBody>
                    <a:bodyPr/>
                    <a:lstStyle/>
                    <a:p>
                      <a:pPr algn="ctr">
                        <a:spcBef>
                          <a:spcPts val="0"/>
                        </a:spcBef>
                        <a:spcAft>
                          <a:spcPts val="0"/>
                        </a:spcAft>
                        <a:buNone/>
                      </a:pPr>
                      <a:r>
                        <a:rPr lang="it-IT" sz="1500" dirty="0">
                          <a:solidFill>
                            <a:srgbClr val="404040"/>
                          </a:solidFill>
                          <a:latin typeface="Arial"/>
                          <a:cs typeface="Arial"/>
                        </a:rPr>
                        <a:t>Linoleico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C18:2</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c>
                  <a:txBody>
                    <a:bodyPr/>
                    <a:lstStyle/>
                    <a:p>
                      <a:pPr algn="ctr">
                        <a:spcBef>
                          <a:spcPts val="0"/>
                        </a:spcBef>
                        <a:spcAft>
                          <a:spcPts val="0"/>
                        </a:spcAft>
                        <a:buNone/>
                      </a:pPr>
                      <a:r>
                        <a:rPr lang="it-IT" sz="1500" dirty="0">
                          <a:solidFill>
                            <a:srgbClr val="404040"/>
                          </a:solidFill>
                          <a:latin typeface="Arial"/>
                          <a:cs typeface="Arial"/>
                        </a:rPr>
                        <a:t>2,5 – 21,0</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F2F2F2"/>
                    </a:solidFill>
                  </a:tcPr>
                </a:tc>
              </a:tr>
              <a:tr h="420624">
                <a:tc>
                  <a:txBody>
                    <a:bodyPr/>
                    <a:lstStyle/>
                    <a:p>
                      <a:pPr algn="ctr">
                        <a:spcBef>
                          <a:spcPts val="0"/>
                        </a:spcBef>
                        <a:spcAft>
                          <a:spcPts val="0"/>
                        </a:spcAft>
                        <a:buNone/>
                      </a:pPr>
                      <a:r>
                        <a:rPr lang="it-IT" sz="1500" dirty="0">
                          <a:solidFill>
                            <a:srgbClr val="404040"/>
                          </a:solidFill>
                          <a:latin typeface="Arial"/>
                          <a:cs typeface="Arial"/>
                        </a:rPr>
                        <a:t>Linolenico</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C18:3</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c>
                  <a:txBody>
                    <a:bodyPr/>
                    <a:lstStyle/>
                    <a:p>
                      <a:pPr algn="ctr">
                        <a:spcBef>
                          <a:spcPts val="0"/>
                        </a:spcBef>
                        <a:spcAft>
                          <a:spcPts val="0"/>
                        </a:spcAft>
                        <a:buNone/>
                      </a:pPr>
                      <a:r>
                        <a:rPr lang="it-IT" sz="1500" dirty="0">
                          <a:solidFill>
                            <a:srgbClr val="404040"/>
                          </a:solidFill>
                          <a:latin typeface="Arial"/>
                          <a:cs typeface="Arial"/>
                        </a:rPr>
                        <a:t>≤ 1,00</a:t>
                      </a:r>
                      <a:endParaRPr lang="it-IT" sz="1500"/>
                    </a:p>
                  </a:txBody>
                  <a:tcPr marL="54864" marR="54864" marT="36576" marB="36576" anchor="ctr">
                    <a:lnL w="9525">
                      <a:solidFill>
                        <a:srgbClr val="A6A6A6"/>
                      </a:solidFill>
                    </a:lnL>
                    <a:lnR w="9525">
                      <a:solidFill>
                        <a:srgbClr val="A6A6A6"/>
                      </a:solidFill>
                    </a:lnR>
                    <a:lnT w="9525">
                      <a:solidFill>
                        <a:srgbClr val="A6A6A6"/>
                      </a:solidFill>
                    </a:lnT>
                    <a:lnB w="9525">
                      <a:solidFill>
                        <a:srgbClr val="A6A6A6"/>
                      </a:solidFill>
                    </a:lnB>
                    <a:solidFill>
                      <a:srgbClr val="E9E9E9"/>
                    </a:solidFill>
                  </a:tcPr>
                </a:tc>
              </a:tr>
            </a:tbl>
          </a:graphicData>
        </a:graphic>
      </p:graphicFrame>
      <p:sp>
        <p:nvSpPr>
          <p:cNvPr id="5" name="Shape 5"/>
          <p:cNvSpPr txBox="1"/>
          <p:nvPr/>
        </p:nvSpPr>
        <p:spPr>
          <a:xfrm>
            <a:off x="457200" y="4343400"/>
            <a:ext cx="8229600" cy="1828800"/>
          </a:xfrm>
          <a:prstGeom prst="rect">
            <a:avLst/>
          </a:prstGeom>
          <a:noFill/>
          <a:ln>
            <a:noFill/>
          </a:ln>
        </p:spPr>
        <p:txBody>
          <a:bodyPr wrap="square" lIns="18288" tIns="18288" rIns="18288" bIns="18288" anchor="t" rtlCol="0"/>
          <a:lstStyle/>
          <a:p>
            <a:pPr algn="l">
              <a:spcBef>
                <a:spcPts val="0"/>
              </a:spcBef>
              <a:spcAft>
                <a:spcPts val="600"/>
              </a:spcAft>
              <a:buNone/>
            </a:pPr>
            <a:r>
              <a:rPr lang="it-IT" sz="1600" dirty="0">
                <a:solidFill>
                  <a:srgbClr val="404040"/>
                </a:solidFill>
                <a:latin typeface="Arial"/>
                <a:cs typeface="Arial"/>
              </a:rPr>
              <a:t>La composizione dipende da cultivar, clima e maturazione: gli intervalli servono a riconoscere miscele con oli di semi (es. linoleico elevato), non a valutare la qualità.</a:t>
            </a:r>
            <a:endParaRPr lang="it-IT" sz="1600"/>
          </a:p>
          <a:p>
            <a:pPr algn="l">
              <a:spcBef>
                <a:spcPts val="0"/>
              </a:spcBef>
              <a:spcAft>
                <a:spcPts val="0"/>
              </a:spcAft>
              <a:buNone/>
            </a:pPr>
            <a:r>
              <a:rPr lang="it-IT" sz="1600" dirty="0">
                <a:solidFill>
                  <a:srgbClr val="404040"/>
                </a:solidFill>
                <a:latin typeface="Arial"/>
                <a:cs typeface="Arial"/>
              </a:rPr>
              <a:t>Il rapporto oleico/linoleico elevato spiega la </a:t>
            </a:r>
            <a:r>
              <a:rPr lang="it-IT" b="1" sz="1600" dirty="0">
                <a:solidFill>
                  <a:srgbClr val="161616"/>
                </a:solidFill>
                <a:latin typeface="Arial"/>
                <a:cs typeface="Arial"/>
              </a:rPr>
              <a:t>stabilità ossidativa</a:t>
            </a:r>
            <a:r>
              <a:rPr lang="it-IT" sz="1600" dirty="0">
                <a:solidFill>
                  <a:srgbClr val="404040"/>
                </a:solidFill>
                <a:latin typeface="Arial"/>
                <a:cs typeface="Arial"/>
              </a:rPr>
              <a:t> dell’olio di oliva: il linoleico si ossida circa 10 volte più rapidamente dell’oleico.</a:t>
            </a:r>
            <a:endParaRPr lang="it-IT" sz="1600"/>
          </a:p>
        </p:txBody>
      </p:sp>
      <p:sp>
        <p:nvSpPr>
          <p:cNvPr id="6" name="Shape 6"/>
          <p:cNvSpPr txBox="1"/>
          <p:nvPr/>
        </p:nvSpPr>
        <p:spPr>
          <a:xfrm>
            <a:off x="457200" y="6217920"/>
            <a:ext cx="8229600" cy="320040"/>
          </a:xfrm>
          <a:prstGeom prst="rect">
            <a:avLst/>
          </a:prstGeom>
          <a:noFill/>
          <a:ln>
            <a:noFill/>
          </a:ln>
        </p:spPr>
        <p:txBody>
          <a:bodyPr wrap="square" lIns="18288" tIns="18288" rIns="18288" bIns="18288" anchor="t" rtlCol="0"/>
          <a:lstStyle/>
          <a:p>
            <a:pPr algn="l">
              <a:spcBef>
                <a:spcPts val="0"/>
              </a:spcBef>
              <a:spcAft>
                <a:spcPts val="0"/>
              </a:spcAft>
              <a:buNone/>
            </a:pPr>
            <a:r>
              <a:rPr lang="it-IT" sz="1100" dirty="0">
                <a:solidFill>
                  <a:srgbClr val="6A6A6A"/>
                </a:solidFill>
                <a:latin typeface="Arial"/>
                <a:cs typeface="Arial"/>
              </a:rPr>
              <a:t>Intervalli indicativi dalla norma commerciale COI (COI/T.15/NC No 3); i limiti di legge UE riguardano solo alcuni acidi grassi minori.</a:t>
            </a:r>
            <a:endParaRPr lang="it-IT" sz="110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200" dirty="0">
                <a:solidFill>
                  <a:srgbClr val="161616"/>
                </a:solidFill>
                <a:latin typeface="Arial"/>
                <a:cs typeface="Arial"/>
              </a:rPr>
              <a:t>Autossidazione: un meccanismo radicalico a catena</a:t>
            </a:r>
            <a:endParaRPr lang="it-IT" sz="2200"/>
          </a:p>
        </p:txBody>
      </p:sp>
      <p:sp>
        <p:nvSpPr>
          <p:cNvPr id="4" name="Shape 4"/>
          <p:cNvSpPr/>
          <p:nvPr/>
        </p:nvSpPr>
        <p:spPr>
          <a:xfrm>
            <a:off x="457200" y="1188720"/>
            <a:ext cx="1920240" cy="1325880"/>
          </a:xfrm>
          <a:prstGeom prst="roundRect">
            <a:avLst>
              <a:gd name="adj" fmla="val 10000"/>
            </a:avLst>
          </a:prstGeom>
          <a:solidFill>
            <a:srgbClr val="F1E3BF"/>
          </a:solidFill>
          <a:ln w="12700">
            <a:solidFill>
              <a:srgbClr val="B8860B"/>
            </a:solidFill>
          </a:ln>
        </p:spPr>
        <p:txBody>
          <a:bodyPr wrap="square" lIns="45720" tIns="45720" rIns="45720" bIns="45720" anchor="ctr" rtlCol="0"/>
          <a:lstStyle/>
          <a:p>
            <a:pPr algn="ctr">
              <a:spcBef>
                <a:spcPts val="0"/>
              </a:spcBef>
              <a:spcAft>
                <a:spcPts val="0"/>
              </a:spcAft>
              <a:buNone/>
            </a:pPr>
            <a:r>
              <a:rPr lang="it-IT" b="1" sz="1500" dirty="0">
                <a:solidFill>
                  <a:srgbClr val="B8860B"/>
                </a:solidFill>
                <a:latin typeface="Arial"/>
                <a:cs typeface="Arial"/>
              </a:rPr>
              <a:t>Iniziazione</a:t>
            </a:r>
            <a:endParaRPr lang="it-IT" sz="1500"/>
          </a:p>
        </p:txBody>
      </p:sp>
      <p:sp>
        <p:nvSpPr>
          <p:cNvPr id="5" name="Shape 5"/>
          <p:cNvSpPr txBox="1"/>
          <p:nvPr/>
        </p:nvSpPr>
        <p:spPr>
          <a:xfrm>
            <a:off x="2560320" y="1188720"/>
            <a:ext cx="2926080" cy="1325880"/>
          </a:xfrm>
          <a:prstGeom prst="rect">
            <a:avLst/>
          </a:prstGeom>
          <a:noFill/>
          <a:ln>
            <a:noFill/>
          </a:ln>
        </p:spPr>
        <p:txBody>
          <a:bodyPr wrap="square" lIns="18288" tIns="18288" rIns="18288" bIns="18288" anchor="ctr" rtlCol="0"/>
          <a:lstStyle/>
          <a:p>
            <a:pPr algn="l">
              <a:spcBef>
                <a:spcPts val="0"/>
              </a:spcBef>
              <a:spcAft>
                <a:spcPts val="200"/>
              </a:spcAft>
              <a:buNone/>
            </a:pPr>
            <a:r>
              <a:rPr lang="it-IT" b="1" sz="1350" dirty="0">
                <a:solidFill>
                  <a:srgbClr val="161616"/>
                </a:solidFill>
                <a:latin typeface="Arial"/>
                <a:cs typeface="Arial"/>
              </a:rPr>
              <a:t>RH → R• + H•</a:t>
            </a:r>
            <a:endParaRPr lang="it-IT" sz="1350"/>
          </a:p>
        </p:txBody>
      </p:sp>
      <p:sp>
        <p:nvSpPr>
          <p:cNvPr id="6" name="Shape 6"/>
          <p:cNvSpPr txBox="1"/>
          <p:nvPr/>
        </p:nvSpPr>
        <p:spPr>
          <a:xfrm>
            <a:off x="5577840" y="1188720"/>
            <a:ext cx="3108960" cy="1325880"/>
          </a:xfrm>
          <a:prstGeom prst="rect">
            <a:avLst/>
          </a:prstGeom>
          <a:noFill/>
          <a:ln>
            <a:noFill/>
          </a:ln>
        </p:spPr>
        <p:txBody>
          <a:bodyPr wrap="square" lIns="18288" tIns="18288" rIns="18288" bIns="18288" anchor="ctr" rtlCol="0"/>
          <a:lstStyle/>
          <a:p>
            <a:pPr algn="l">
              <a:spcBef>
                <a:spcPts val="0"/>
              </a:spcBef>
              <a:spcAft>
                <a:spcPts val="0"/>
              </a:spcAft>
              <a:buNone/>
            </a:pPr>
            <a:r>
              <a:rPr lang="it-IT" sz="1300" dirty="0">
                <a:solidFill>
                  <a:srgbClr val="404040"/>
                </a:solidFill>
                <a:latin typeface="Arial"/>
                <a:cs typeface="Arial"/>
              </a:rPr>
              <a:t>luce, calore, metalli (Fe, Cu) rompono il legame C–H bis-allilico, il più debole</a:t>
            </a:r>
            <a:endParaRPr lang="it-IT" sz="1300"/>
          </a:p>
        </p:txBody>
      </p:sp>
      <p:sp>
        <p:nvSpPr>
          <p:cNvPr id="7" name="Shape 7"/>
          <p:cNvSpPr/>
          <p:nvPr/>
        </p:nvSpPr>
        <p:spPr>
          <a:xfrm>
            <a:off x="457200" y="2651760"/>
            <a:ext cx="1920240" cy="1325880"/>
          </a:xfrm>
          <a:prstGeom prst="roundRect">
            <a:avLst>
              <a:gd name="adj" fmla="val 10000"/>
            </a:avLst>
          </a:prstGeom>
          <a:solidFill>
            <a:srgbClr val="EFDCDF"/>
          </a:solidFill>
          <a:ln w="12700">
            <a:solidFill>
              <a:srgbClr val="7A1F2B"/>
            </a:solidFill>
          </a:ln>
        </p:spPr>
        <p:txBody>
          <a:bodyPr wrap="square" lIns="45720" tIns="45720" rIns="45720" bIns="45720" anchor="ctr" rtlCol="0"/>
          <a:lstStyle/>
          <a:p>
            <a:pPr algn="ctr">
              <a:spcBef>
                <a:spcPts val="0"/>
              </a:spcBef>
              <a:spcAft>
                <a:spcPts val="0"/>
              </a:spcAft>
              <a:buNone/>
            </a:pPr>
            <a:r>
              <a:rPr lang="it-IT" b="1" sz="1500" dirty="0">
                <a:solidFill>
                  <a:srgbClr val="7A1F2B"/>
                </a:solidFill>
                <a:latin typeface="Arial"/>
                <a:cs typeface="Arial"/>
              </a:rPr>
              <a:t>Propagazione</a:t>
            </a:r>
            <a:endParaRPr lang="it-IT" sz="1500"/>
          </a:p>
        </p:txBody>
      </p:sp>
      <p:sp>
        <p:nvSpPr>
          <p:cNvPr id="8" name="Shape 8"/>
          <p:cNvSpPr txBox="1"/>
          <p:nvPr/>
        </p:nvSpPr>
        <p:spPr>
          <a:xfrm>
            <a:off x="2560320" y="2651760"/>
            <a:ext cx="2926080" cy="1325880"/>
          </a:xfrm>
          <a:prstGeom prst="rect">
            <a:avLst/>
          </a:prstGeom>
          <a:noFill/>
          <a:ln>
            <a:noFill/>
          </a:ln>
        </p:spPr>
        <p:txBody>
          <a:bodyPr wrap="square" lIns="18288" tIns="18288" rIns="18288" bIns="18288" anchor="ctr" rtlCol="0"/>
          <a:lstStyle/>
          <a:p>
            <a:pPr algn="l">
              <a:spcBef>
                <a:spcPts val="0"/>
              </a:spcBef>
              <a:spcAft>
                <a:spcPts val="200"/>
              </a:spcAft>
              <a:buNone/>
            </a:pPr>
            <a:r>
              <a:rPr lang="it-IT" b="1" sz="1350" dirty="0">
                <a:solidFill>
                  <a:srgbClr val="161616"/>
                </a:solidFill>
                <a:latin typeface="Arial"/>
                <a:cs typeface="Arial"/>
              </a:rPr>
              <a:t>R• + O₂ → ROO•</a:t>
            </a:r>
            <a:endParaRPr lang="it-IT" sz="1350"/>
          </a:p>
          <a:p>
            <a:pPr algn="l">
              <a:spcBef>
                <a:spcPts val="0"/>
              </a:spcBef>
              <a:spcAft>
                <a:spcPts val="200"/>
              </a:spcAft>
              <a:buNone/>
            </a:pPr>
            <a:r>
              <a:rPr lang="it-IT" b="1" sz="1350" dirty="0">
                <a:solidFill>
                  <a:srgbClr val="161616"/>
                </a:solidFill>
                <a:latin typeface="Arial"/>
                <a:cs typeface="Arial"/>
              </a:rPr>
              <a:t>ROO• + RH → ROOH + R•</a:t>
            </a:r>
            <a:endParaRPr lang="it-IT" sz="1350"/>
          </a:p>
        </p:txBody>
      </p:sp>
      <p:sp>
        <p:nvSpPr>
          <p:cNvPr id="9" name="Shape 9"/>
          <p:cNvSpPr txBox="1"/>
          <p:nvPr/>
        </p:nvSpPr>
        <p:spPr>
          <a:xfrm>
            <a:off x="5577840" y="2651760"/>
            <a:ext cx="3108960" cy="1325880"/>
          </a:xfrm>
          <a:prstGeom prst="rect">
            <a:avLst/>
          </a:prstGeom>
          <a:noFill/>
          <a:ln>
            <a:noFill/>
          </a:ln>
        </p:spPr>
        <p:txBody>
          <a:bodyPr wrap="square" lIns="18288" tIns="18288" rIns="18288" bIns="18288" anchor="ctr" rtlCol="0"/>
          <a:lstStyle/>
          <a:p>
            <a:pPr algn="l">
              <a:spcBef>
                <a:spcPts val="0"/>
              </a:spcBef>
              <a:spcAft>
                <a:spcPts val="0"/>
              </a:spcAft>
              <a:buNone/>
            </a:pPr>
            <a:r>
              <a:rPr lang="it-IT" sz="1300" dirty="0">
                <a:solidFill>
                  <a:srgbClr val="404040"/>
                </a:solidFill>
                <a:latin typeface="Arial"/>
                <a:cs typeface="Arial"/>
              </a:rPr>
              <a:t>ogni radicale perossile genera un idroperossido e un nuovo radicale: la reazione si autoalimenta</a:t>
            </a:r>
            <a:endParaRPr lang="it-IT" sz="1300"/>
          </a:p>
        </p:txBody>
      </p:sp>
      <p:sp>
        <p:nvSpPr>
          <p:cNvPr id="10" name="Shape 10"/>
          <p:cNvSpPr/>
          <p:nvPr/>
        </p:nvSpPr>
        <p:spPr>
          <a:xfrm>
            <a:off x="457200" y="4114800"/>
            <a:ext cx="1920240" cy="1325880"/>
          </a:xfrm>
          <a:prstGeom prst="roundRect">
            <a:avLst>
              <a:gd name="adj" fmla="val 10000"/>
            </a:avLst>
          </a:prstGeom>
          <a:solidFill>
            <a:srgbClr val="D0D0D0"/>
          </a:solidFill>
          <a:ln w="12700">
            <a:solidFill>
              <a:srgbClr val="404040"/>
            </a:solidFill>
          </a:ln>
        </p:spPr>
        <p:txBody>
          <a:bodyPr wrap="square" lIns="45720" tIns="45720" rIns="45720" bIns="45720" anchor="ctr" rtlCol="0"/>
          <a:lstStyle/>
          <a:p>
            <a:pPr algn="ctr">
              <a:spcBef>
                <a:spcPts val="0"/>
              </a:spcBef>
              <a:spcAft>
                <a:spcPts val="0"/>
              </a:spcAft>
              <a:buNone/>
            </a:pPr>
            <a:r>
              <a:rPr lang="it-IT" b="1" sz="1500" dirty="0">
                <a:solidFill>
                  <a:srgbClr val="404040"/>
                </a:solidFill>
                <a:latin typeface="Arial"/>
                <a:cs typeface="Arial"/>
              </a:rPr>
              <a:t>Terminazione</a:t>
            </a:r>
            <a:endParaRPr lang="it-IT" sz="1500"/>
          </a:p>
        </p:txBody>
      </p:sp>
      <p:sp>
        <p:nvSpPr>
          <p:cNvPr id="11" name="Shape 11"/>
          <p:cNvSpPr txBox="1"/>
          <p:nvPr/>
        </p:nvSpPr>
        <p:spPr>
          <a:xfrm>
            <a:off x="2560320" y="4114800"/>
            <a:ext cx="2926080" cy="1325880"/>
          </a:xfrm>
          <a:prstGeom prst="rect">
            <a:avLst/>
          </a:prstGeom>
          <a:noFill/>
          <a:ln>
            <a:noFill/>
          </a:ln>
        </p:spPr>
        <p:txBody>
          <a:bodyPr wrap="square" lIns="18288" tIns="18288" rIns="18288" bIns="18288" anchor="ctr" rtlCol="0"/>
          <a:lstStyle/>
          <a:p>
            <a:pPr algn="l">
              <a:spcBef>
                <a:spcPts val="0"/>
              </a:spcBef>
              <a:spcAft>
                <a:spcPts val="200"/>
              </a:spcAft>
              <a:buNone/>
            </a:pPr>
            <a:r>
              <a:rPr lang="it-IT" b="1" sz="1350" dirty="0">
                <a:solidFill>
                  <a:srgbClr val="161616"/>
                </a:solidFill>
                <a:latin typeface="Arial"/>
                <a:cs typeface="Arial"/>
              </a:rPr>
              <a:t>R• + R• / ROO• + ROO• → prodotti non radicalici</a:t>
            </a:r>
            <a:endParaRPr lang="it-IT" sz="1350"/>
          </a:p>
        </p:txBody>
      </p:sp>
      <p:sp>
        <p:nvSpPr>
          <p:cNvPr id="12" name="Shape 12"/>
          <p:cNvSpPr txBox="1"/>
          <p:nvPr/>
        </p:nvSpPr>
        <p:spPr>
          <a:xfrm>
            <a:off x="5577840" y="4114800"/>
            <a:ext cx="3108960" cy="1325880"/>
          </a:xfrm>
          <a:prstGeom prst="rect">
            <a:avLst/>
          </a:prstGeom>
          <a:noFill/>
          <a:ln>
            <a:noFill/>
          </a:ln>
        </p:spPr>
        <p:txBody>
          <a:bodyPr wrap="square" lIns="18288" tIns="18288" rIns="18288" bIns="18288" anchor="ctr" rtlCol="0"/>
          <a:lstStyle/>
          <a:p>
            <a:pPr algn="l">
              <a:spcBef>
                <a:spcPts val="0"/>
              </a:spcBef>
              <a:spcAft>
                <a:spcPts val="0"/>
              </a:spcAft>
              <a:buNone/>
            </a:pPr>
            <a:r>
              <a:rPr lang="it-IT" sz="1300" dirty="0">
                <a:solidFill>
                  <a:srgbClr val="404040"/>
                </a:solidFill>
                <a:latin typeface="Arial"/>
                <a:cs typeface="Arial"/>
              </a:rPr>
              <a:t>favorita dagli antiossidanti (fenoli, tocoferoli) che cedono H• formando radicali stabili</a:t>
            </a:r>
            <a:endParaRPr lang="it-IT" sz="1300"/>
          </a:p>
        </p:txBody>
      </p:sp>
      <p:sp>
        <p:nvSpPr>
          <p:cNvPr id="13" name="Shape 13"/>
          <p:cNvSpPr txBox="1"/>
          <p:nvPr/>
        </p:nvSpPr>
        <p:spPr>
          <a:xfrm>
            <a:off x="457200" y="5623560"/>
            <a:ext cx="8229600" cy="731520"/>
          </a:xfrm>
          <a:prstGeom prst="rect">
            <a:avLst/>
          </a:prstGeom>
          <a:noFill/>
          <a:ln>
            <a:noFill/>
          </a:ln>
        </p:spPr>
        <p:txBody>
          <a:bodyPr wrap="square" lIns="18288" tIns="18288" rIns="18288" bIns="18288" anchor="t" rtlCol="0"/>
          <a:lstStyle/>
          <a:p>
            <a:pPr algn="l">
              <a:spcBef>
                <a:spcPts val="0"/>
              </a:spcBef>
              <a:spcAft>
                <a:spcPts val="0"/>
              </a:spcAft>
              <a:buNone/>
            </a:pPr>
            <a:r>
              <a:rPr lang="it-IT" i="1" sz="1250" dirty="0">
                <a:solidFill>
                  <a:srgbClr val="404040"/>
                </a:solidFill>
                <a:latin typeface="Arial"/>
                <a:cs typeface="Arial"/>
              </a:rPr>
              <a:t>Nella fotossidazione la clorofilla eccitata dalla luce genera ossigeno singoletto (¹O₂), che si addiziona direttamente ai doppi legami: molto più veloce e non inibita dai fenoli, ma dai carotenoidi.</a:t>
            </a:r>
            <a:endParaRPr lang="it-IT" sz="125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3" name="Shape 3"/>
          <p:cNvSpPr txBox="1"/>
          <p:nvPr/>
        </p:nvSpPr>
        <p:spPr>
          <a:xfrm>
            <a:off x="457200" y="274320"/>
            <a:ext cx="8229600" cy="822960"/>
          </a:xfrm>
          <a:prstGeom prst="rect">
            <a:avLst/>
          </a:prstGeom>
          <a:noFill/>
          <a:ln>
            <a:noFill/>
          </a:ln>
        </p:spPr>
        <p:txBody>
          <a:bodyPr wrap="square" lIns="18288" tIns="18288" rIns="18288" bIns="18288" anchor="b" rtlCol="0"/>
          <a:lstStyle/>
          <a:p>
            <a:pPr algn="l">
              <a:spcBef>
                <a:spcPts val="0"/>
              </a:spcBef>
              <a:spcAft>
                <a:spcPts val="0"/>
              </a:spcAft>
              <a:buNone/>
            </a:pPr>
            <a:r>
              <a:rPr lang="it-IT" b="1" sz="2400" dirty="0">
                <a:solidFill>
                  <a:srgbClr val="161616"/>
                </a:solidFill>
                <a:latin typeface="Arial"/>
                <a:cs typeface="Arial"/>
              </a:rPr>
              <a:t>Riepilogo: dai parametri alla classificazione</a:t>
            </a:r>
            <a:endParaRPr lang="it-IT" sz="2400"/>
          </a:p>
        </p:txBody>
      </p:sp>
      <p:sp>
        <p:nvSpPr>
          <p:cNvPr id="4" name="Shape 4"/>
          <p:cNvSpPr/>
          <p:nvPr/>
        </p:nvSpPr>
        <p:spPr>
          <a:xfrm>
            <a:off x="457200" y="1280160"/>
            <a:ext cx="2606040" cy="2926080"/>
          </a:xfrm>
          <a:prstGeom prst="roundRect">
            <a:avLst>
              <a:gd name="adj" fmla="val 6000"/>
            </a:avLst>
          </a:prstGeom>
          <a:solidFill>
            <a:srgbClr val="F1E3BF"/>
          </a:solidFill>
          <a:ln w="12700">
            <a:solidFill>
              <a:srgbClr val="B8860B"/>
            </a:solidFill>
          </a:ln>
        </p:spPr>
        <p:txBody>
          <a:bodyPr wrap="square" lIns="128016" tIns="128016" rIns="128016" bIns="128016" anchor="ctr" rtlCol="0"/>
          <a:lstStyle/>
          <a:p>
            <a:pPr algn="ctr">
              <a:spcBef>
                <a:spcPts val="0"/>
              </a:spcBef>
              <a:spcAft>
                <a:spcPts val="1000"/>
              </a:spcAft>
              <a:buNone/>
            </a:pPr>
            <a:r>
              <a:rPr lang="it-IT" b="1" sz="1900" dirty="0">
                <a:solidFill>
                  <a:srgbClr val="B8860B"/>
                </a:solidFill>
                <a:latin typeface="Arial"/>
                <a:cs typeface="Arial"/>
              </a:rPr>
              <a:t>Qualità</a:t>
            </a:r>
            <a:endParaRPr lang="it-IT" sz="1900"/>
          </a:p>
          <a:p>
            <a:pPr algn="ctr">
              <a:spcBef>
                <a:spcPts val="0"/>
              </a:spcBef>
              <a:spcAft>
                <a:spcPts val="0"/>
              </a:spcAft>
              <a:buNone/>
            </a:pPr>
            <a:r>
              <a:rPr lang="it-IT" sz="1550" dirty="0">
                <a:solidFill>
                  <a:srgbClr val="404040"/>
                </a:solidFill>
                <a:latin typeface="Arial"/>
                <a:cs typeface="Arial"/>
              </a:rPr>
              <a:t>acidità, perossidi, K232, K270, ΔK, esteri etilici, panel test</a:t>
            </a:r>
            <a:endParaRPr lang="it-IT" sz="1550"/>
          </a:p>
        </p:txBody>
      </p:sp>
      <p:sp>
        <p:nvSpPr>
          <p:cNvPr id="5" name="Shape 5"/>
          <p:cNvSpPr/>
          <p:nvPr/>
        </p:nvSpPr>
        <p:spPr>
          <a:xfrm>
            <a:off x="3246120" y="1280160"/>
            <a:ext cx="2606040" cy="2926080"/>
          </a:xfrm>
          <a:prstGeom prst="roundRect">
            <a:avLst>
              <a:gd name="adj" fmla="val 6000"/>
            </a:avLst>
          </a:prstGeom>
          <a:solidFill>
            <a:srgbClr val="EFDCDF"/>
          </a:solidFill>
          <a:ln w="12700">
            <a:solidFill>
              <a:srgbClr val="7A1F2B"/>
            </a:solidFill>
          </a:ln>
        </p:spPr>
        <p:txBody>
          <a:bodyPr wrap="square" lIns="128016" tIns="128016" rIns="128016" bIns="128016" anchor="ctr" rtlCol="0"/>
          <a:lstStyle/>
          <a:p>
            <a:pPr algn="ctr">
              <a:spcBef>
                <a:spcPts val="0"/>
              </a:spcBef>
              <a:spcAft>
                <a:spcPts val="1000"/>
              </a:spcAft>
              <a:buNone/>
            </a:pPr>
            <a:r>
              <a:rPr lang="it-IT" b="1" sz="1900" dirty="0">
                <a:solidFill>
                  <a:srgbClr val="7A1F2B"/>
                </a:solidFill>
                <a:latin typeface="Arial"/>
                <a:cs typeface="Arial"/>
              </a:rPr>
              <a:t>Purezza</a:t>
            </a:r>
            <a:endParaRPr lang="it-IT" sz="1900"/>
          </a:p>
          <a:p>
            <a:pPr algn="ctr">
              <a:spcBef>
                <a:spcPts val="0"/>
              </a:spcBef>
              <a:spcAft>
                <a:spcPts val="0"/>
              </a:spcAft>
              <a:buNone/>
            </a:pPr>
            <a:r>
              <a:rPr lang="it-IT" sz="1550" dirty="0">
                <a:solidFill>
                  <a:srgbClr val="404040"/>
                </a:solidFill>
                <a:latin typeface="Arial"/>
                <a:cs typeface="Arial"/>
              </a:rPr>
              <a:t>acidi grassi, trans, ΔECN42, steroli, dialcoli, cere, stigmastadieni</a:t>
            </a:r>
            <a:endParaRPr lang="it-IT" sz="1550"/>
          </a:p>
        </p:txBody>
      </p:sp>
      <p:sp>
        <p:nvSpPr>
          <p:cNvPr id="6" name="Shape 6"/>
          <p:cNvSpPr/>
          <p:nvPr/>
        </p:nvSpPr>
        <p:spPr>
          <a:xfrm>
            <a:off x="6035040" y="1280160"/>
            <a:ext cx="2606040" cy="2926080"/>
          </a:xfrm>
          <a:prstGeom prst="roundRect">
            <a:avLst>
              <a:gd name="adj" fmla="val 6000"/>
            </a:avLst>
          </a:prstGeom>
          <a:solidFill>
            <a:srgbClr val="D0D0D0"/>
          </a:solidFill>
          <a:ln w="12700">
            <a:solidFill>
              <a:srgbClr val="404040"/>
            </a:solidFill>
          </a:ln>
        </p:spPr>
        <p:txBody>
          <a:bodyPr wrap="square" lIns="128016" tIns="128016" rIns="128016" bIns="128016" anchor="ctr" rtlCol="0"/>
          <a:lstStyle/>
          <a:p>
            <a:pPr algn="ctr">
              <a:spcBef>
                <a:spcPts val="0"/>
              </a:spcBef>
              <a:spcAft>
                <a:spcPts val="1000"/>
              </a:spcAft>
              <a:buNone/>
            </a:pPr>
            <a:r>
              <a:rPr lang="it-IT" b="1" sz="1900" dirty="0">
                <a:solidFill>
                  <a:srgbClr val="404040"/>
                </a:solidFill>
                <a:latin typeface="Arial"/>
                <a:cs typeface="Arial"/>
              </a:rPr>
              <a:t>Valore aggiunto</a:t>
            </a:r>
            <a:endParaRPr lang="it-IT" sz="1900"/>
          </a:p>
          <a:p>
            <a:pPr algn="ctr">
              <a:spcBef>
                <a:spcPts val="0"/>
              </a:spcBef>
              <a:spcAft>
                <a:spcPts val="0"/>
              </a:spcAft>
              <a:buNone/>
            </a:pPr>
            <a:r>
              <a:rPr lang="it-IT" sz="1550" dirty="0">
                <a:solidFill>
                  <a:srgbClr val="404040"/>
                </a:solidFill>
                <a:latin typeface="Arial"/>
                <a:cs typeface="Arial"/>
              </a:rPr>
              <a:t>biofenoli (health claim), tocoferoli, profilo volatile</a:t>
            </a:r>
            <a:endParaRPr lang="it-IT" sz="1550"/>
          </a:p>
        </p:txBody>
      </p:sp>
      <p:sp>
        <p:nvSpPr>
          <p:cNvPr id="7" name="Shape 7"/>
          <p:cNvSpPr txBox="1"/>
          <p:nvPr/>
        </p:nvSpPr>
        <p:spPr>
          <a:xfrm>
            <a:off x="457200" y="4480560"/>
            <a:ext cx="8229600" cy="1645920"/>
          </a:xfrm>
          <a:prstGeom prst="rect">
            <a:avLst/>
          </a:prstGeom>
          <a:noFill/>
          <a:ln>
            <a:noFill/>
          </a:ln>
        </p:spPr>
        <p:txBody>
          <a:bodyPr wrap="square" lIns="18288" tIns="18288" rIns="18288" bIns="18288" anchor="t" rtlCol="0"/>
          <a:lstStyle/>
          <a:p>
            <a:pPr algn="l">
              <a:spcBef>
                <a:spcPts val="0"/>
              </a:spcBef>
              <a:spcAft>
                <a:spcPts val="0"/>
              </a:spcAft>
              <a:buNone/>
            </a:pPr>
            <a:r>
              <a:rPr lang="it-IT" sz="1700" dirty="0">
                <a:solidFill>
                  <a:srgbClr val="404040"/>
                </a:solidFill>
                <a:latin typeface="Arial"/>
                <a:cs typeface="Arial"/>
              </a:rPr>
              <a:t>Il Reg. di esecuzione (UE) 2022/2105 prevede un ordine logico delle analisi (All. III): se un parametro esce dai limiti della categoria dichiarata, il campione è </a:t>
            </a:r>
            <a:r>
              <a:rPr lang="it-IT" b="1" sz="1700" dirty="0">
                <a:solidFill>
                  <a:srgbClr val="161616"/>
                </a:solidFill>
                <a:latin typeface="Arial"/>
                <a:cs typeface="Arial"/>
              </a:rPr>
              <a:t>non conforme</a:t>
            </a:r>
            <a:r>
              <a:rPr lang="it-IT" sz="1700" dirty="0">
                <a:solidFill>
                  <a:srgbClr val="404040"/>
                </a:solidFill>
                <a:latin typeface="Arial"/>
                <a:cs typeface="Arial"/>
              </a:rPr>
              <a:t> senza bisogno di completare le altre determinazioni.</a:t>
            </a:r>
            <a:endParaRPr lang="it-IT" sz="1700"/>
          </a:p>
        </p:txBody>
      </p:sp>
    </p:spTree>
  </p:cSld>
  <p:clrMapOvr>
    <a:masterClrMapping/>
  </p:clrMapOvr>
</p:sld>
</file>

<file path=ppt/theme/theme1.xml><?xml version="1.0" encoding="utf-8"?>
<a:theme xmlns:a="http://schemas.openxmlformats.org/drawingml/2006/main" name="Struttura predefinita">
  <a:themeElements>
    <a:clrScheme name="Grigio Ocra Bordeaux">
      <a:dk1>
        <a:srgbClr val="161616"/>
      </a:dk1>
      <a:lt1>
        <a:srgbClr val="FFFFFF"/>
      </a:lt1>
      <a:dk2>
        <a:srgbClr val="404040"/>
      </a:dk2>
      <a:lt2>
        <a:srgbClr val="E4E4E4"/>
      </a:lt2>
      <a:accent1>
        <a:srgbClr val="D9B45A"/>
      </a:accent1>
      <a:accent2>
        <a:srgbClr val="7A1F2B"/>
      </a:accent2>
      <a:accent3>
        <a:srgbClr val="B8860B"/>
      </a:accent3>
      <a:accent4>
        <a:srgbClr val="7A1F2B"/>
      </a:accent4>
      <a:accent5>
        <a:srgbClr val="8A8A8A"/>
      </a:accent5>
      <a:accent6>
        <a:srgbClr val="B8860B"/>
      </a:accent6>
      <a:hlink>
        <a:srgbClr val="7A1F2B"/>
      </a:hlink>
      <a:folHlink>
        <a:srgbClr val="B8860B"/>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1509</TotalTime>
  <Words>5527</Words>
  <Application>Microsoft Macintosh PowerPoint</Application>
  <PresentationFormat>Presentazione su schermo (4:3)</PresentationFormat>
  <Paragraphs>493</Paragraphs>
  <Slides>74</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74</vt:i4>
      </vt:variant>
    </vt:vector>
  </HeadingPairs>
  <TitlesOfParts>
    <vt:vector size="81" baseType="lpstr">
      <vt:lpstr>Aptos</vt:lpstr>
      <vt:lpstr>Arial</vt:lpstr>
      <vt:lpstr>Cambria Math</vt:lpstr>
      <vt:lpstr>Symbol</vt:lpstr>
      <vt:lpstr>Times New Roman</vt:lpstr>
      <vt:lpstr>Wingdings</vt:lpstr>
      <vt:lpstr>Struttura predefinita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Cosa sono i polifenoli nell’EVOO</vt:lpstr>
      <vt:lpstr>Benefici per la salute</vt:lpstr>
      <vt:lpstr>Polifenoli, qualità e conservazione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Analisi spettrofotometrica dell’olio d’oliva</vt:lpstr>
      <vt:lpstr>Significato chimico degli indici spettrofotometrici</vt:lpstr>
      <vt:lpstr>Indice K232</vt:lpstr>
      <vt:lpstr>Indice K270</vt:lpstr>
      <vt:lpstr>Indice ΔK (Delta K)</vt:lpstr>
      <vt:lpstr>Evoluzione chimica dei parametri</vt:lpstr>
      <vt:lpstr>Sintesi dei parametri</vt:lpstr>
      <vt:lpstr>Presentazione standard di PowerPoint</vt:lpstr>
      <vt:lpstr>Materiali e strumenti</vt:lpstr>
      <vt:lpstr>Preparazione del campione</vt:lpstr>
      <vt:lpstr>Misura spettrofotometrica</vt:lpstr>
      <vt:lpstr>Calcolo degli indici</vt:lpstr>
      <vt:lpstr>Interpretazione dei risultati</vt:lpstr>
      <vt:lpstr>Precauzioni e note sperimentali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manuel</dc:creator>
  <cp:lastModifiedBy>michele del carlo</cp:lastModifiedBy>
  <cp:revision>62</cp:revision>
  <dcterms:created xsi:type="dcterms:W3CDTF">2004-06-17T04:06:59Z</dcterms:created>
  <dcterms:modified xsi:type="dcterms:W3CDTF">2025-10-28T12:35:33Z</dcterms:modified>
</cp:coreProperties>
</file>