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6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37"/>
    <p:restoredTop sz="94610"/>
  </p:normalViewPr>
  <p:slideViewPr>
    <p:cSldViewPr snapToGrid="0" snapToObjects="1">
      <p:cViewPr varScale="1">
        <p:scale>
          <a:sx n="112" d="100"/>
          <a:sy n="112" d="100"/>
        </p:scale>
        <p:origin x="224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le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so e anno"/>
          <p:cNvSpPr txBox="1"/>
          <p:nvPr userDrawn="1"/>
        </p:nvSpPr>
        <p:spPr>
          <a:xfrm>
            <a:off x="822960" y="68580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1200" b="1" i="0" spc="300">
                <a:solidFill>
                  <a:srgbClr val="A3AAB6"/>
                </a:solidFill>
                <a:latin typeface="+mn-lt"/>
                <a:ea typeface="+mn-ea"/>
                <a:cs typeface="+mn-cs"/>
              </a:rPr>
              <a:t>STORIA CONTEMPORANEA  ·  A.A. 2026–2027</a:t>
            </a:r>
          </a:p>
        </p:txBody>
      </p:sp>
      <p:sp>
        <p:nvSpPr>
          <p:cNvPr id="3" name="Lezione e unità"/>
          <p:cNvSpPr>
            <a:spLocks noGrp="1"/>
          </p:cNvSpPr>
          <p:nvPr>
            <p:ph type="body" idx="13" hasCustomPrompt="1"/>
          </p:nvPr>
        </p:nvSpPr>
        <p:spPr>
          <a:xfrm>
            <a:off x="822960" y="1005840"/>
            <a:ext cx="10515600" cy="32004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600" b="1" i="0" cap="all" spc="300">
                <a:solidFill>
                  <a:srgbClr val="FF6A6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Lezione 1 · Unità I</a:t>
            </a:r>
          </a:p>
        </p:txBody>
      </p:sp>
      <p:sp>
        <p:nvSpPr>
          <p:cNvPr id="4" name="Titolo"/>
          <p:cNvSpPr>
            <a:spLocks noGrp="1"/>
          </p:cNvSpPr>
          <p:nvPr>
            <p:ph type="ctrTitle" hasCustomPrompt="1"/>
          </p:nvPr>
        </p:nvSpPr>
        <p:spPr>
          <a:xfrm>
            <a:off x="822960" y="1600200"/>
            <a:ext cx="10515600" cy="237744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54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lezione</a:t>
            </a:r>
          </a:p>
        </p:txBody>
      </p:sp>
      <p:sp>
        <p:nvSpPr>
          <p:cNvPr id="5" name="Sottotitolo"/>
          <p:cNvSpPr>
            <a:spLocks noGrp="1"/>
          </p:cNvSpPr>
          <p:nvPr>
            <p:ph type="subTitle" idx="1" hasCustomPrompt="1"/>
          </p:nvPr>
        </p:nvSpPr>
        <p:spPr>
          <a:xfrm>
            <a:off x="822960" y="4114800"/>
            <a:ext cx="10515600" cy="7772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4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o argomento</a:t>
            </a:r>
          </a:p>
        </p:txBody>
      </p:sp>
      <p:sp>
        <p:nvSpPr>
          <p:cNvPr id="6" name="Docente"/>
          <p:cNvSpPr txBox="1"/>
          <p:nvPr userDrawn="1"/>
        </p:nvSpPr>
        <p:spPr>
          <a:xfrm>
            <a:off x="1920240" y="5897880"/>
            <a:ext cx="502920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2000" b="0" i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prof.ssa Maddalena Carli</a:t>
            </a:r>
          </a:p>
        </p:txBody>
      </p:sp>
      <p:pic>
        <p:nvPicPr>
          <p:cNvPr id="7" name="Logo UniTE" descr="Logo Università degli Studi di Teramo – UniTE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2960" y="5897880"/>
            <a:ext cx="822960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e di se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822960" y="2103120"/>
            <a:ext cx="10515600" cy="17373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48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sezione</a:t>
            </a:r>
          </a:p>
        </p:txBody>
      </p:sp>
      <p:sp>
        <p:nvSpPr>
          <p:cNvPr id="3" name="Sottotitolo"/>
          <p:cNvSpPr>
            <a:spLocks noGrp="1"/>
          </p:cNvSpPr>
          <p:nvPr>
            <p:ph type="body" idx="1" hasCustomPrompt="1"/>
          </p:nvPr>
        </p:nvSpPr>
        <p:spPr>
          <a:xfrm>
            <a:off x="822960" y="4023360"/>
            <a:ext cx="10515600" cy="9144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4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o breve descrizione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tà didattic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nnello"/>
          <p:cNvSpPr/>
          <p:nvPr userDrawn="1"/>
        </p:nvSpPr>
        <p:spPr>
          <a:xfrm>
            <a:off x="0" y="0"/>
            <a:ext cx="4480560" cy="6858000"/>
          </a:xfrm>
          <a:prstGeom prst="rect">
            <a:avLst/>
          </a:prstGeom>
          <a:solidFill>
            <a:srgbClr val="20232A"/>
          </a:solidFill>
          <a:ln>
            <a:noFill/>
          </a:ln>
        </p:spPr>
        <p:txBody>
          <a:bodyPr rtlCol="0" anchor="ctr"/>
          <a:lstStyle/>
          <a:p>
            <a:endParaRPr lang="it-IT"/>
          </a:p>
        </p:txBody>
      </p:sp>
      <p:sp>
        <p:nvSpPr>
          <p:cNvPr id="3" name="Etichetta unità"/>
          <p:cNvSpPr txBox="1"/>
          <p:nvPr userDrawn="1"/>
        </p:nvSpPr>
        <p:spPr>
          <a:xfrm>
            <a:off x="640080" y="685800"/>
            <a:ext cx="347472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1200" b="1" i="0" spc="300">
                <a:solidFill>
                  <a:srgbClr val="A3AAB6"/>
                </a:solidFill>
                <a:latin typeface="+mn-lt"/>
                <a:ea typeface="+mn-ea"/>
                <a:cs typeface="+mn-cs"/>
              </a:rPr>
              <a:t>UNITÀ DIDATTICA</a:t>
            </a:r>
          </a:p>
        </p:txBody>
      </p:sp>
      <p:sp>
        <p:nvSpPr>
          <p:cNvPr id="4" name="Numero unità"/>
          <p:cNvSpPr>
            <a:spLocks noGrp="1"/>
          </p:cNvSpPr>
          <p:nvPr>
            <p:ph type="body" idx="13" hasCustomPrompt="1"/>
          </p:nvPr>
        </p:nvSpPr>
        <p:spPr>
          <a:xfrm>
            <a:off x="640080" y="1097280"/>
            <a:ext cx="3566160" cy="201168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20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</a:t>
            </a:r>
          </a:p>
        </p:txBody>
      </p:sp>
      <p:sp>
        <p:nvSpPr>
          <p:cNvPr id="5" name="Periodo"/>
          <p:cNvSpPr>
            <a:spLocks noGrp="1"/>
          </p:cNvSpPr>
          <p:nvPr>
            <p:ph type="body" idx="14" hasCustomPrompt="1"/>
          </p:nvPr>
        </p:nvSpPr>
        <p:spPr>
          <a:xfrm>
            <a:off x="640080" y="3246120"/>
            <a:ext cx="3566160" cy="64008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400" b="1" i="0">
                <a:solidFill>
                  <a:srgbClr val="FF6A6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1871–1918</a:t>
            </a:r>
          </a:p>
        </p:txBody>
      </p:sp>
      <p:sp>
        <p:nvSpPr>
          <p:cNvPr id="6" name="Titolo"/>
          <p:cNvSpPr>
            <a:spLocks noGrp="1"/>
          </p:cNvSpPr>
          <p:nvPr>
            <p:ph type="title" hasCustomPrompt="1"/>
          </p:nvPr>
        </p:nvSpPr>
        <p:spPr>
          <a:xfrm>
            <a:off x="5120640" y="457200"/>
            <a:ext cx="6446520" cy="109728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4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dell’unità</a:t>
            </a:r>
          </a:p>
        </p:txBody>
      </p:sp>
      <p:sp>
        <p:nvSpPr>
          <p:cNvPr id="7" name="Sottotitolo"/>
          <p:cNvSpPr>
            <a:spLocks noGrp="1"/>
          </p:cNvSpPr>
          <p:nvPr>
            <p:ph type="body" idx="15" hasCustomPrompt="1"/>
          </p:nvPr>
        </p:nvSpPr>
        <p:spPr>
          <a:xfrm>
            <a:off x="5120640" y="1691640"/>
            <a:ext cx="6446520" cy="73152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1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dell’unità</a:t>
            </a:r>
          </a:p>
        </p:txBody>
      </p:sp>
      <p:sp>
        <p:nvSpPr>
          <p:cNvPr id="8" name="Argomenti"/>
          <p:cNvSpPr>
            <a:spLocks noGrp="1"/>
          </p:cNvSpPr>
          <p:nvPr>
            <p:ph type="body" idx="1" hasCustomPrompt="1"/>
          </p:nvPr>
        </p:nvSpPr>
        <p:spPr>
          <a:xfrm>
            <a:off x="5120640" y="2560320"/>
            <a:ext cx="6446520" cy="374904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Argomenti dell’unità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Contenuto"/>
          <p:cNvSpPr>
            <a:spLocks noGrp="1"/>
          </p:cNvSpPr>
          <p:nvPr>
            <p:ph type="body" idx="1" hasCustomPrompt="1"/>
          </p:nvPr>
        </p:nvSpPr>
        <p:spPr>
          <a:xfrm>
            <a:off x="640080" y="1554480"/>
            <a:ext cx="10908792" cy="45720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2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 della slide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600200"/>
            <a:ext cx="5303520" cy="45262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1005840" y="1920240"/>
            <a:ext cx="4572000" cy="5943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1</a:t>
            </a:r>
          </a:p>
        </p:txBody>
      </p:sp>
      <p:sp>
        <p:nvSpPr>
          <p:cNvPr id="5" name="Testo 1"/>
          <p:cNvSpPr>
            <a:spLocks noGrp="1"/>
          </p:cNvSpPr>
          <p:nvPr>
            <p:ph type="body" idx="1" hasCustomPrompt="1"/>
          </p:nvPr>
        </p:nvSpPr>
        <p:spPr>
          <a:xfrm>
            <a:off x="1005840" y="2697480"/>
            <a:ext cx="4572000" cy="32004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6" name="Scheda 2"/>
          <p:cNvSpPr/>
          <p:nvPr userDrawn="1"/>
        </p:nvSpPr>
        <p:spPr>
          <a:xfrm>
            <a:off x="6245352" y="1600200"/>
            <a:ext cx="5303520" cy="45262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7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6611112" y="1920240"/>
            <a:ext cx="4572000" cy="5943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2</a:t>
            </a:r>
          </a:p>
        </p:txBody>
      </p:sp>
      <p:sp>
        <p:nvSpPr>
          <p:cNvPr id="8" name="Testo 2"/>
          <p:cNvSpPr>
            <a:spLocks noGrp="1"/>
          </p:cNvSpPr>
          <p:nvPr>
            <p:ph type="body" idx="2" hasCustomPrompt="1"/>
          </p:nvPr>
        </p:nvSpPr>
        <p:spPr>
          <a:xfrm>
            <a:off x="6611112" y="2697480"/>
            <a:ext cx="4572000" cy="32004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9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o 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1600200"/>
            <a:ext cx="3931920" cy="452628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4" name="Cornice immagine"/>
          <p:cNvSpPr/>
          <p:nvPr userDrawn="1"/>
        </p:nvSpPr>
        <p:spPr>
          <a:xfrm>
            <a:off x="4846320" y="1463040"/>
            <a:ext cx="6702552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5" name="Immagine"/>
          <p:cNvSpPr>
            <a:spLocks noGrp="1"/>
          </p:cNvSpPr>
          <p:nvPr>
            <p:ph type="pic" idx="13" hasCustomPrompt="1"/>
          </p:nvPr>
        </p:nvSpPr>
        <p:spPr>
          <a:xfrm>
            <a:off x="4974336" y="1591056"/>
            <a:ext cx="6446520" cy="4544568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6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 tra immag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463040"/>
            <a:ext cx="5303520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914400" y="1691640"/>
            <a:ext cx="4754880" cy="45720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2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Immagine A</a:t>
            </a:r>
          </a:p>
        </p:txBody>
      </p:sp>
      <p:sp>
        <p:nvSpPr>
          <p:cNvPr id="5" name="Immagine 1"/>
          <p:cNvSpPr>
            <a:spLocks noGrp="1"/>
          </p:cNvSpPr>
          <p:nvPr>
            <p:ph type="pic" idx="15" hasCustomPrompt="1"/>
          </p:nvPr>
        </p:nvSpPr>
        <p:spPr>
          <a:xfrm>
            <a:off x="914400" y="2286000"/>
            <a:ext cx="4754880" cy="2971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6" name="Didascalia 1"/>
          <p:cNvSpPr>
            <a:spLocks noGrp="1"/>
          </p:cNvSpPr>
          <p:nvPr>
            <p:ph type="body" idx="17" hasCustomPrompt="1"/>
          </p:nvPr>
        </p:nvSpPr>
        <p:spPr>
          <a:xfrm>
            <a:off x="914400" y="5394960"/>
            <a:ext cx="4754880" cy="6858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fonte, data, che cosa mostra</a:t>
            </a:r>
          </a:p>
        </p:txBody>
      </p:sp>
      <p:sp>
        <p:nvSpPr>
          <p:cNvPr id="7" name="Scheda 2"/>
          <p:cNvSpPr/>
          <p:nvPr userDrawn="1"/>
        </p:nvSpPr>
        <p:spPr>
          <a:xfrm>
            <a:off x="6245352" y="1463040"/>
            <a:ext cx="5303520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8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6519672" y="1691640"/>
            <a:ext cx="4754880" cy="45720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2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Immagine B</a:t>
            </a:r>
          </a:p>
        </p:txBody>
      </p:sp>
      <p:sp>
        <p:nvSpPr>
          <p:cNvPr id="9" name="Immagine 2"/>
          <p:cNvSpPr>
            <a:spLocks noGrp="1"/>
          </p:cNvSpPr>
          <p:nvPr>
            <p:ph type="pic" idx="16" hasCustomPrompt="1"/>
          </p:nvPr>
        </p:nvSpPr>
        <p:spPr>
          <a:xfrm>
            <a:off x="6519672" y="2286000"/>
            <a:ext cx="4754880" cy="2971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10" name="Didascalia 2"/>
          <p:cNvSpPr>
            <a:spLocks noGrp="1"/>
          </p:cNvSpPr>
          <p:nvPr>
            <p:ph type="body" idx="18" hasCustomPrompt="1"/>
          </p:nvPr>
        </p:nvSpPr>
        <p:spPr>
          <a:xfrm>
            <a:off x="6519672" y="5394960"/>
            <a:ext cx="4754880" cy="6858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fonte, data, che cosa mostra</a:t>
            </a:r>
          </a:p>
        </p:txBody>
      </p:sp>
      <p:sp>
        <p:nvSpPr>
          <p:cNvPr id="11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i e copert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2011680"/>
            <a:ext cx="4572000" cy="32918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Autore</a:t>
            </a:r>
          </a:p>
          <a:p>
            <a:r>
              <a:rPr lang="it-IT"/>
              <a:t>Titolo</a:t>
            </a:r>
          </a:p>
          <a:p>
            <a:r>
              <a:rPr lang="it-IT"/>
              <a:t>Editore</a:t>
            </a:r>
          </a:p>
        </p:txBody>
      </p:sp>
      <p:sp>
        <p:nvSpPr>
          <p:cNvPr id="4" name="Ombra copertina 1"/>
          <p:cNvSpPr/>
          <p:nvPr userDrawn="1"/>
        </p:nvSpPr>
        <p:spPr>
          <a:xfrm>
            <a:off x="5650992" y="1463040"/>
            <a:ext cx="274320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5" name="Copertina 1"/>
          <p:cNvSpPr>
            <a:spLocks noGrp="1"/>
          </p:cNvSpPr>
          <p:nvPr>
            <p:ph type="pic" idx="13" hasCustomPrompt="1"/>
          </p:nvPr>
        </p:nvSpPr>
        <p:spPr>
          <a:xfrm>
            <a:off x="5650992" y="1463040"/>
            <a:ext cx="2743200" cy="4114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la copertina</a:t>
            </a:r>
          </a:p>
        </p:txBody>
      </p:sp>
      <p:sp>
        <p:nvSpPr>
          <p:cNvPr id="6" name="Didascalia 1"/>
          <p:cNvSpPr>
            <a:spLocks noGrp="1"/>
          </p:cNvSpPr>
          <p:nvPr>
            <p:ph type="body" idx="15" hasCustomPrompt="1"/>
          </p:nvPr>
        </p:nvSpPr>
        <p:spPr>
          <a:xfrm>
            <a:off x="5650992" y="5715000"/>
            <a:ext cx="2743200" cy="5486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3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</a:t>
            </a:r>
          </a:p>
        </p:txBody>
      </p:sp>
      <p:sp>
        <p:nvSpPr>
          <p:cNvPr id="7" name="Ombra copertina 2"/>
          <p:cNvSpPr/>
          <p:nvPr userDrawn="1"/>
        </p:nvSpPr>
        <p:spPr>
          <a:xfrm>
            <a:off x="8805672" y="1463040"/>
            <a:ext cx="274320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8" name="Copertina 2"/>
          <p:cNvSpPr>
            <a:spLocks noGrp="1"/>
          </p:cNvSpPr>
          <p:nvPr>
            <p:ph type="pic" idx="14" hasCustomPrompt="1"/>
          </p:nvPr>
        </p:nvSpPr>
        <p:spPr>
          <a:xfrm>
            <a:off x="8805672" y="1463040"/>
            <a:ext cx="2743200" cy="4114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la copertina</a:t>
            </a:r>
          </a:p>
        </p:txBody>
      </p:sp>
      <p:sp>
        <p:nvSpPr>
          <p:cNvPr id="9" name="Didascalia 2"/>
          <p:cNvSpPr>
            <a:spLocks noGrp="1"/>
          </p:cNvSpPr>
          <p:nvPr>
            <p:ph type="body" idx="16" hasCustomPrompt="1"/>
          </p:nvPr>
        </p:nvSpPr>
        <p:spPr>
          <a:xfrm>
            <a:off x="8805672" y="5715000"/>
            <a:ext cx="2743200" cy="5486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3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</a:t>
            </a:r>
          </a:p>
        </p:txBody>
      </p:sp>
      <p:sp>
        <p:nvSpPr>
          <p:cNvPr id="10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sch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1051560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1</a:t>
            </a:r>
          </a:p>
        </p:txBody>
      </p:sp>
      <p:sp>
        <p:nvSpPr>
          <p:cNvPr id="5" name="Testo 1"/>
          <p:cNvSpPr>
            <a:spLocks noGrp="1"/>
          </p:cNvSpPr>
          <p:nvPr>
            <p:ph type="body" idx="1" hasCustomPrompt="1"/>
          </p:nvPr>
        </p:nvSpPr>
        <p:spPr>
          <a:xfrm>
            <a:off x="1051560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6" name="Scheda 2"/>
          <p:cNvSpPr/>
          <p:nvPr userDrawn="1"/>
        </p:nvSpPr>
        <p:spPr>
          <a:xfrm>
            <a:off x="4399178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7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4810658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2</a:t>
            </a:r>
          </a:p>
        </p:txBody>
      </p:sp>
      <p:sp>
        <p:nvSpPr>
          <p:cNvPr id="8" name="Testo 2"/>
          <p:cNvSpPr>
            <a:spLocks noGrp="1"/>
          </p:cNvSpPr>
          <p:nvPr>
            <p:ph type="body" idx="2" hasCustomPrompt="1"/>
          </p:nvPr>
        </p:nvSpPr>
        <p:spPr>
          <a:xfrm>
            <a:off x="4810658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9" name="Scheda 3"/>
          <p:cNvSpPr/>
          <p:nvPr userDrawn="1"/>
        </p:nvSpPr>
        <p:spPr>
          <a:xfrm>
            <a:off x="8158277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10" name="Intestazione 3"/>
          <p:cNvSpPr>
            <a:spLocks noGrp="1"/>
          </p:cNvSpPr>
          <p:nvPr>
            <p:ph type="body" idx="15" hasCustomPrompt="1"/>
          </p:nvPr>
        </p:nvSpPr>
        <p:spPr>
          <a:xfrm>
            <a:off x="8569757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3</a:t>
            </a:r>
          </a:p>
        </p:txBody>
      </p:sp>
      <p:sp>
        <p:nvSpPr>
          <p:cNvPr id="11" name="Testo 3"/>
          <p:cNvSpPr>
            <a:spLocks noGrp="1"/>
          </p:cNvSpPr>
          <p:nvPr>
            <p:ph type="body" idx="3" hasCustomPrompt="1"/>
          </p:nvPr>
        </p:nvSpPr>
        <p:spPr>
          <a:xfrm>
            <a:off x="8569757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12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te o cita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822960" y="548640"/>
            <a:ext cx="9601200" cy="3657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1" i="0" cap="all" spc="30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Titolo o tema</a:t>
            </a:r>
          </a:p>
        </p:txBody>
      </p:sp>
      <p:sp>
        <p:nvSpPr>
          <p:cNvPr id="3" name="Virgolette"/>
          <p:cNvSpPr txBox="1"/>
          <p:nvPr userDrawn="1"/>
        </p:nvSpPr>
        <p:spPr>
          <a:xfrm>
            <a:off x="822960" y="914400"/>
            <a:ext cx="1828800" cy="18288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it-IT" sz="16000" b="1" i="0">
                <a:solidFill>
                  <a:srgbClr val="D42A23"/>
                </a:solidFill>
                <a:latin typeface="+mj-lt"/>
                <a:ea typeface="+mj-ea"/>
                <a:cs typeface="+mj-cs"/>
              </a:rPr>
              <a:t>“</a:t>
            </a:r>
          </a:p>
        </p:txBody>
      </p:sp>
      <p:sp>
        <p:nvSpPr>
          <p:cNvPr id="4" name="Citazione"/>
          <p:cNvSpPr>
            <a:spLocks noGrp="1"/>
          </p:cNvSpPr>
          <p:nvPr>
            <p:ph type="body" idx="1" hasCustomPrompt="1"/>
          </p:nvPr>
        </p:nvSpPr>
        <p:spPr>
          <a:xfrm>
            <a:off x="1280160" y="1828800"/>
            <a:ext cx="9601200" cy="301752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200" b="0" i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Citazione o brano di fonte</a:t>
            </a:r>
          </a:p>
        </p:txBody>
      </p:sp>
      <p:sp>
        <p:nvSpPr>
          <p:cNvPr id="5" name="Attribuzione"/>
          <p:cNvSpPr>
            <a:spLocks noGrp="1"/>
          </p:cNvSpPr>
          <p:nvPr>
            <p:ph type="body" idx="13" hasCustomPrompt="1"/>
          </p:nvPr>
        </p:nvSpPr>
        <p:spPr>
          <a:xfrm>
            <a:off x="1280160" y="5029200"/>
            <a:ext cx="9601200" cy="4572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Autore, opera, anno</a:t>
            </a:r>
          </a:p>
        </p:txBody>
      </p:sp>
      <p:sp>
        <p:nvSpPr>
          <p:cNvPr id="6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Fai clic per modificare il titolo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1554480"/>
            <a:ext cx="10908792" cy="45720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2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Fai clic per modificare gli stili del testo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144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73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dirty="0">
                <a:solidFill>
                  <a:srgbClr val="92D050"/>
                </a:solidFill>
              </a:rPr>
              <a:t>Lezione</a:t>
            </a:r>
            <a:r>
              <a:rPr lang="it-IT" dirty="0">
                <a:solidFill>
                  <a:srgbClr val="92D050"/>
                </a:solidFill>
              </a:rPr>
              <a:t> 4</a:t>
            </a:r>
            <a:r>
              <a:rPr dirty="0">
                <a:solidFill>
                  <a:srgbClr val="92D050"/>
                </a:solidFill>
              </a:rPr>
              <a:t> · Unità </a:t>
            </a:r>
            <a:r>
              <a:rPr lang="it-IT" dirty="0">
                <a:solidFill>
                  <a:srgbClr val="92D050"/>
                </a:solidFill>
              </a:rPr>
              <a:t>II</a:t>
            </a:r>
            <a:endParaRPr dirty="0">
              <a:solidFill>
                <a:srgbClr val="92D05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La Grande Depressione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dirty="0"/>
              <a:t>I</a:t>
            </a:r>
            <a:r>
              <a:rPr lang="it-IT"/>
              <a:t>I.</a:t>
            </a:r>
            <a:r>
              <a:rPr lang="it-IT" dirty="0"/>
              <a:t>4</a:t>
            </a:r>
            <a:r>
              <a:rPr lang="it-IT"/>
              <a:t>.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it-IT" dirty="0">
                <a:solidFill>
                  <a:srgbClr val="92D050"/>
                </a:solidFill>
              </a:rPr>
              <a:t>1919-1945</a:t>
            </a:r>
            <a:endParaRPr dirty="0">
              <a:solidFill>
                <a:srgbClr val="92D05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Tra le due guerre mondiali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it-IT" dirty="0"/>
              <a:t>Totalitarismi, democrazie, imperi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92D050"/>
              </a:buClr>
            </a:pPr>
            <a:r>
              <a:rPr lang="it-IT" dirty="0"/>
              <a:t>La crisi</a:t>
            </a:r>
          </a:p>
          <a:p>
            <a:pPr>
              <a:buClr>
                <a:srgbClr val="92D050"/>
              </a:buClr>
            </a:pPr>
            <a:r>
              <a:rPr lang="it-IT" dirty="0"/>
              <a:t>Il New Deal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B5999-5CE5-D81E-13CE-E5DDE2789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329B1A-016D-A711-00A7-2626186C01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it-IT" sz="2400" b="1" dirty="0">
                <a:cs typeface="Times New Roman" panose="02020603050405020304" pitchFamily="18" charset="0"/>
              </a:rPr>
              <a:t>24 ottobre 1929</a:t>
            </a:r>
            <a:r>
              <a:rPr lang="it-IT" sz="2400" dirty="0">
                <a:cs typeface="Times New Roman" panose="02020603050405020304" pitchFamily="18" charset="0"/>
              </a:rPr>
              <a:t>: </a:t>
            </a:r>
            <a:r>
              <a:rPr lang="it-IT" sz="2400" i="1" dirty="0">
                <a:solidFill>
                  <a:schemeClr val="accent2"/>
                </a:solidFill>
                <a:cs typeface="Times New Roman" panose="02020603050405020304" pitchFamily="18" charset="0"/>
              </a:rPr>
              <a:t>giovedì nero</a:t>
            </a:r>
            <a:r>
              <a:rPr lang="it-IT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it-IT" sz="2400" dirty="0">
                <a:cs typeface="Times New Roman" panose="02020603050405020304" pitchFamily="18" charset="0"/>
              </a:rPr>
              <a:t>alla Borsa di Wall Street, Manhattan</a:t>
            </a:r>
          </a:p>
          <a:p>
            <a:pPr marL="0" indent="0" algn="just">
              <a:spcBef>
                <a:spcPts val="0"/>
              </a:spcBef>
              <a:buNone/>
            </a:pPr>
            <a:endParaRPr lang="it-IT" sz="2400" dirty="0"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ü"/>
            </a:pPr>
            <a:r>
              <a:rPr lang="it-IT" sz="2400" dirty="0">
                <a:cs typeface="Times New Roman" panose="02020603050405020304" pitchFamily="18" charset="0"/>
              </a:rPr>
              <a:t> </a:t>
            </a:r>
            <a:r>
              <a:rPr lang="it-IT" sz="2400" dirty="0">
                <a:cs typeface="Calibri" panose="020F0502020204030204" pitchFamily="34" charset="0"/>
              </a:rPr>
              <a:t>quasi 13 milioni di azioni vengono scambiate a prezzi più che dimezzati; </a:t>
            </a:r>
            <a:r>
              <a:rPr lang="it-IT" sz="2400" b="1" dirty="0">
                <a:cs typeface="Calibri" panose="020F0502020204030204" pitchFamily="34" charset="0"/>
              </a:rPr>
              <a:t>in un mese i titoli perdono il 50% del proprio valore</a:t>
            </a:r>
            <a:r>
              <a:rPr lang="it-IT" sz="2400" dirty="0">
                <a:cs typeface="Calibri" panose="020F0502020204030204" pitchFamily="34" charset="0"/>
              </a:rPr>
              <a:t>, intere ricchezze si volatilizzano in pochi minuti, migliaia di cittadini si ritrovano improvvisamente in rovina</a:t>
            </a:r>
          </a:p>
          <a:p>
            <a:pPr algn="just"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ü"/>
            </a:pPr>
            <a:r>
              <a:rPr lang="it-IT" sz="2400" dirty="0">
                <a:cs typeface="Calibri" panose="020F0502020204030204" pitchFamily="34" charset="0"/>
              </a:rPr>
              <a:t> </a:t>
            </a:r>
            <a:r>
              <a:rPr lang="it-IT" sz="2400" b="1" dirty="0">
                <a:cs typeface="Calibri" panose="020F0502020204030204" pitchFamily="34" charset="0"/>
              </a:rPr>
              <a:t>bolla speculativa</a:t>
            </a:r>
          </a:p>
          <a:p>
            <a:pPr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ü"/>
            </a:pPr>
            <a:r>
              <a:rPr lang="it-IT" sz="2400" dirty="0">
                <a:cs typeface="Calibri" panose="020F0502020204030204" pitchFamily="34" charset="0"/>
              </a:rPr>
              <a:t> mercato borsistico &gt; sistema bancario &gt; industria &gt; </a:t>
            </a:r>
            <a:r>
              <a:rPr lang="it-IT" sz="2400" b="1" dirty="0">
                <a:cs typeface="Calibri" panose="020F0502020204030204" pitchFamily="34" charset="0"/>
              </a:rPr>
              <a:t>crollo della </a:t>
            </a:r>
          </a:p>
          <a:p>
            <a:pPr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ü"/>
            </a:pPr>
            <a:r>
              <a:rPr lang="it-IT" sz="2400" b="1" dirty="0">
                <a:cs typeface="Calibri" panose="020F0502020204030204" pitchFamily="34" charset="0"/>
              </a:rPr>
              <a:t>    produzione</a:t>
            </a:r>
          </a:p>
          <a:p>
            <a:pPr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ü"/>
            </a:pPr>
            <a:r>
              <a:rPr lang="it-IT" sz="2400" dirty="0">
                <a:cs typeface="Calibri" panose="020F0502020204030204" pitchFamily="34" charset="0"/>
              </a:rPr>
              <a:t> aumento della </a:t>
            </a:r>
            <a:r>
              <a:rPr lang="it-IT" sz="2400" b="1" dirty="0">
                <a:cs typeface="Calibri" panose="020F0502020204030204" pitchFamily="34" charset="0"/>
              </a:rPr>
              <a:t>disoccupazione</a:t>
            </a:r>
            <a:r>
              <a:rPr lang="it-IT" sz="2400" dirty="0">
                <a:cs typeface="Calibri" panose="020F0502020204030204" pitchFamily="34" charset="0"/>
              </a:rPr>
              <a:t> [nel 1933: 25 % della forza lavoro]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endParaRPr lang="it-IT" sz="24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008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CA322-2DE1-E3CB-9832-53B6DB5CC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1458B8-1537-D16D-7FB2-0F176C4776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None/>
            </a:pPr>
            <a:r>
              <a:rPr lang="it-IT" sz="24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Negli USA, l’apice della crisi viene raggiunto nel </a:t>
            </a:r>
            <a:r>
              <a:rPr lang="it-IT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1933</a:t>
            </a:r>
            <a:r>
              <a:rPr lang="it-IT" sz="24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ü"/>
            </a:pPr>
            <a:endParaRPr lang="it-IT" sz="24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ü"/>
            </a:pPr>
            <a:r>
              <a:rPr lang="it-IT" sz="24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il </a:t>
            </a:r>
            <a:r>
              <a:rPr lang="it-IT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25%</a:t>
            </a:r>
            <a:r>
              <a:rPr lang="it-IT" sz="24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della forza lavoro (15 milioni di persone) si ritrova disoccupato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ü"/>
            </a:pPr>
            <a:r>
              <a:rPr lang="it-IT" sz="24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la produzione si riduce di quasi il </a:t>
            </a:r>
            <a:r>
              <a:rPr lang="it-IT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50%</a:t>
            </a:r>
            <a:r>
              <a:rPr lang="it-IT" sz="24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rispetto al 1929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ü"/>
            </a:pPr>
            <a:r>
              <a:rPr lang="it-IT" sz="24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gli investimenti passano da un miliardo di dollari a 74 milioni (</a:t>
            </a:r>
            <a:r>
              <a:rPr lang="it-IT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contrazione</a:t>
            </a:r>
            <a:r>
              <a:rPr lang="it-IT" sz="24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ü"/>
            </a:pPr>
            <a:r>
              <a:rPr lang="it-IT" sz="24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prezzi scendono del </a:t>
            </a:r>
            <a:r>
              <a:rPr lang="it-IT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25%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ü"/>
            </a:pPr>
            <a:r>
              <a:rPr lang="it-IT" sz="24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cinquemila banche </a:t>
            </a:r>
            <a:r>
              <a:rPr lang="it-IT" sz="24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falliscono e </a:t>
            </a:r>
            <a:r>
              <a:rPr lang="it-IT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dieci milioni di ipoteche </a:t>
            </a:r>
            <a:r>
              <a:rPr lang="it-IT" sz="24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compromettono il settore agricolo</a:t>
            </a:r>
          </a:p>
          <a:p>
            <a:pPr marL="0" indent="0">
              <a:buClr>
                <a:srgbClr val="0070C0"/>
              </a:buClr>
              <a:buNone/>
            </a:pPr>
            <a:endParaRPr lang="it-IT" sz="24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299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855E994-ABE8-9405-E7C6-7D94AF35C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>
                <a:cs typeface="Times New Roman" panose="02020603050405020304" pitchFamily="18" charset="0"/>
              </a:rPr>
              <a:t>Cleveland City Hall, </a:t>
            </a:r>
            <a:br>
              <a:rPr lang="it-IT" dirty="0">
                <a:cs typeface="Times New Roman" panose="02020603050405020304" pitchFamily="18" charset="0"/>
              </a:rPr>
            </a:br>
            <a:r>
              <a:rPr lang="it-IT" i="1" dirty="0">
                <a:cs typeface="Times New Roman" panose="02020603050405020304" pitchFamily="18" charset="0"/>
              </a:rPr>
              <a:t>Alla ricerca di lavoro durante la Grande Depressione</a:t>
            </a:r>
            <a:endParaRPr lang="it-IT" dirty="0"/>
          </a:p>
        </p:txBody>
      </p:sp>
      <p:pic>
        <p:nvPicPr>
          <p:cNvPr id="3" name="Segnaposto contenuto 6">
            <a:extLst>
              <a:ext uri="{FF2B5EF4-FFF2-40B4-BE49-F238E27FC236}">
                <a16:creationId xmlns:a16="http://schemas.microsoft.com/office/drawing/2014/main" id="{60D489B5-108F-0B17-351D-038BE5E6E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1924" y="1494000"/>
            <a:ext cx="7185104" cy="5364000"/>
          </a:xfrm>
          <a:prstGeom prst="rect">
            <a:avLst/>
          </a:prstGeom>
          <a:ln w="19050">
            <a:noFill/>
          </a:ln>
        </p:spPr>
      </p:pic>
    </p:spTree>
    <p:extLst>
      <p:ext uri="{BB962C8B-B14F-4D97-AF65-F5344CB8AC3E}">
        <p14:creationId xmlns:p14="http://schemas.microsoft.com/office/powerpoint/2010/main" val="2717923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862869-FAF6-4E31-481E-BC0FA225F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>
                <a:cs typeface="Times New Roman" panose="02020603050405020304" pitchFamily="18" charset="0"/>
              </a:rPr>
              <a:t>New York, 1930 ca.</a:t>
            </a:r>
            <a:br>
              <a:rPr lang="it-IT" i="1" dirty="0">
                <a:cs typeface="Times New Roman" panose="02020603050405020304" pitchFamily="18" charset="0"/>
              </a:rPr>
            </a:br>
            <a:r>
              <a:rPr lang="it-IT" i="1" dirty="0">
                <a:cs typeface="Times New Roman" panose="02020603050405020304" pitchFamily="18" charset="0"/>
              </a:rPr>
              <a:t>In fila per un pasto gratis</a:t>
            </a:r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5CB0143-C9CA-281F-DDB6-EE6EC39A4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4889" y="1602000"/>
            <a:ext cx="8107111" cy="5256000"/>
          </a:xfrm>
          <a:prstGeom prst="rect">
            <a:avLst/>
          </a:prstGeom>
          <a:ln w="22225">
            <a:noFill/>
          </a:ln>
        </p:spPr>
      </p:pic>
    </p:spTree>
    <p:extLst>
      <p:ext uri="{BB962C8B-B14F-4D97-AF65-F5344CB8AC3E}">
        <p14:creationId xmlns:p14="http://schemas.microsoft.com/office/powerpoint/2010/main" val="2931640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27E877-6DFC-309A-BF9E-CC528A5DC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>
                <a:cs typeface="Times New Roman" panose="02020603050405020304" pitchFamily="18" charset="0"/>
              </a:rPr>
              <a:t>Hooverville</a:t>
            </a:r>
            <a:r>
              <a:rPr lang="it-IT" dirty="0">
                <a:cs typeface="Times New Roman" panose="02020603050405020304" pitchFamily="18" charset="0"/>
              </a:rPr>
              <a:t>, ca. 1937</a:t>
            </a:r>
            <a:endParaRPr lang="it-IT" dirty="0"/>
          </a:p>
        </p:txBody>
      </p:sp>
      <p:pic>
        <p:nvPicPr>
          <p:cNvPr id="4" name="Picture 2" descr="Homeless shantytown known as Hooverville, foot of S. Atlantic St, ca. 1937">
            <a:extLst>
              <a:ext uri="{FF2B5EF4-FFF2-40B4-BE49-F238E27FC236}">
                <a16:creationId xmlns:a16="http://schemas.microsoft.com/office/drawing/2014/main" id="{DF7491C4-9056-F255-9411-BE80270AE8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000" y="1170000"/>
            <a:ext cx="7268000" cy="5688000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8653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40FAE65-0056-EDBE-F400-40E4F2EA7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>
                <a:cs typeface="Times New Roman" panose="02020603050405020304" pitchFamily="18" charset="0"/>
              </a:rPr>
              <a:t>Dorothea Lange</a:t>
            </a:r>
            <a:br>
              <a:rPr lang="it-IT" dirty="0">
                <a:cs typeface="Times New Roman" panose="02020603050405020304" pitchFamily="18" charset="0"/>
              </a:rPr>
            </a:br>
            <a:r>
              <a:rPr lang="it-IT" i="1" dirty="0" err="1">
                <a:cs typeface="Times New Roman" panose="02020603050405020304" pitchFamily="18" charset="0"/>
              </a:rPr>
              <a:t>Migrant</a:t>
            </a:r>
            <a:r>
              <a:rPr lang="it-IT" i="1" dirty="0">
                <a:cs typeface="Times New Roman" panose="02020603050405020304" pitchFamily="18" charset="0"/>
              </a:rPr>
              <a:t> </a:t>
            </a:r>
            <a:r>
              <a:rPr lang="it-IT" i="1" dirty="0" err="1">
                <a:cs typeface="Times New Roman" panose="02020603050405020304" pitchFamily="18" charset="0"/>
              </a:rPr>
              <a:t>mother</a:t>
            </a:r>
            <a:r>
              <a:rPr lang="it-IT" dirty="0">
                <a:cs typeface="Times New Roman" panose="02020603050405020304" pitchFamily="18" charset="0"/>
              </a:rPr>
              <a:t>, 1936</a:t>
            </a:r>
            <a:endParaRPr lang="it-IT" dirty="0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E7808FBA-20DD-F122-CB6C-FE7154901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2094" y="918000"/>
            <a:ext cx="4579906" cy="5940000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5064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6D65C-70C5-2D6E-EB87-1B8B86AB3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810828-D767-F487-DC7F-6588E8C64B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Grande Depressione: </a:t>
            </a:r>
            <a:r>
              <a:rPr lang="it-IT" sz="2400" b="1" dirty="0">
                <a:solidFill>
                  <a:schemeClr val="accent2"/>
                </a:solidFill>
                <a:cs typeface="Times New Roman" panose="02020603050405020304" pitchFamily="18" charset="0"/>
              </a:rPr>
              <a:t>1929-1933</a:t>
            </a:r>
            <a:r>
              <a:rPr lang="it-IT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, 1937-1938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it-IT" sz="2400" dirty="0">
              <a:solidFill>
                <a:schemeClr val="accent2"/>
              </a:solidFill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Ø"/>
            </a:pPr>
            <a:r>
              <a:rPr lang="it-IT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Dagli Usa al mondo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it-IT" sz="2400" dirty="0">
              <a:solidFill>
                <a:schemeClr val="accent2"/>
              </a:solidFill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q"/>
            </a:pPr>
            <a:r>
              <a:rPr lang="it-IT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crisi del </a:t>
            </a:r>
            <a:r>
              <a:rPr lang="it-IT" sz="2400" b="1" i="1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gold</a:t>
            </a:r>
            <a:r>
              <a:rPr lang="it-IT" sz="2400" b="1" i="1" dirty="0">
                <a:solidFill>
                  <a:schemeClr val="accent2"/>
                </a:solidFill>
                <a:cs typeface="Times New Roman" panose="02020603050405020304" pitchFamily="18" charset="0"/>
              </a:rPr>
              <a:t> standard </a:t>
            </a:r>
            <a:r>
              <a:rPr lang="it-IT" sz="2400" b="1" i="1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exchange</a:t>
            </a:r>
            <a:endParaRPr lang="it-IT" sz="2400" b="1" dirty="0">
              <a:solidFill>
                <a:schemeClr val="accent2"/>
              </a:solidFill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None/>
            </a:pPr>
            <a:r>
              <a:rPr lang="it-IT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il valore delle unità monetarie corrisponde a un determinato peso in oro e le banche centrali hanno l’obbligo di </a:t>
            </a:r>
            <a:r>
              <a:rPr lang="it-IT" sz="2400" b="1" dirty="0">
                <a:solidFill>
                  <a:schemeClr val="accent2"/>
                </a:solidFill>
                <a:cs typeface="Times New Roman" panose="02020603050405020304" pitchFamily="18" charset="0"/>
              </a:rPr>
              <a:t>convertire in oro </a:t>
            </a:r>
            <a:r>
              <a:rPr lang="it-IT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tutte le banconote che vengano loro presentate a questo scopo. L’oro poteva inoltre essere liberamente esportato e importato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None/>
            </a:pPr>
            <a:endParaRPr lang="it-IT" sz="2400" dirty="0">
              <a:solidFill>
                <a:schemeClr val="accent2"/>
              </a:solidFill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q"/>
            </a:pPr>
            <a:r>
              <a:rPr lang="it-IT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tentativo di riforma del sistema capitalistico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q"/>
            </a:pPr>
            <a:endParaRPr lang="it-IT" sz="2400" dirty="0">
              <a:solidFill>
                <a:schemeClr val="accent2"/>
              </a:solidFill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q"/>
            </a:pPr>
            <a:r>
              <a:rPr lang="it-IT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differenti risposte alla crisi</a:t>
            </a:r>
          </a:p>
          <a:p>
            <a:pPr marL="0" indent="0" algn="just">
              <a:spcBef>
                <a:spcPts val="0"/>
              </a:spcBef>
              <a:buNone/>
            </a:pPr>
            <a:endParaRPr lang="it-IT" sz="24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445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0B8AD-9F77-A564-E96C-77FBA8AF5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7ED089-DE26-08FC-38B9-733CCD553E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it-IT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br>
              <a:rPr lang="it-IT" sz="24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24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 1933 il democratico </a:t>
            </a:r>
            <a:r>
              <a:rPr lang="it-IT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Franklin Delano Roosevelt</a:t>
            </a:r>
            <a:r>
              <a:rPr lang="it-IT" sz="24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succede a Herbert Hoover. Cambia politica e vara un programma ‘keynesiano’ di </a:t>
            </a:r>
            <a:r>
              <a:rPr lang="it-IT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svalutazione monetaria </a:t>
            </a:r>
            <a:r>
              <a:rPr lang="it-IT" sz="24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di massiccio </a:t>
            </a:r>
            <a:r>
              <a:rPr lang="it-IT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intervento statale nell’economia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it-IT" sz="24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Ø"/>
            </a:pPr>
            <a:r>
              <a:rPr lang="it-IT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 Deal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400" dirty="0">
                <a:solidFill>
                  <a:schemeClr val="accent2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abbandono del </a:t>
            </a:r>
            <a:r>
              <a:rPr lang="it-IT" sz="2400" i="1" dirty="0" err="1">
                <a:solidFill>
                  <a:schemeClr val="accent2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gold</a:t>
            </a:r>
            <a:r>
              <a:rPr lang="it-IT" sz="2400" i="1" dirty="0">
                <a:solidFill>
                  <a:schemeClr val="accent2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standard </a:t>
            </a:r>
            <a:r>
              <a:rPr lang="it-IT" sz="2400" dirty="0">
                <a:solidFill>
                  <a:schemeClr val="accent2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e svalutazione del dollaro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400" dirty="0">
                <a:solidFill>
                  <a:schemeClr val="accent2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riforma del comparto bancario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400" dirty="0">
                <a:solidFill>
                  <a:schemeClr val="accent2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impiego di milioni di persone nella costruzione di opere pubbliche &gt; </a:t>
            </a:r>
            <a:r>
              <a:rPr lang="it-IT" sz="2400" i="1" dirty="0">
                <a:solidFill>
                  <a:schemeClr val="accent2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Tennessee Valley Authority;</a:t>
            </a:r>
            <a:r>
              <a:rPr lang="it-IT" sz="2400" dirty="0">
                <a:solidFill>
                  <a:schemeClr val="accent2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FSA (</a:t>
            </a:r>
            <a:r>
              <a:rPr lang="it-IT" sz="2400" i="1" dirty="0">
                <a:solidFill>
                  <a:schemeClr val="accent2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Farm Security Administration</a:t>
            </a:r>
            <a:r>
              <a:rPr lang="it-IT" sz="2400" dirty="0">
                <a:solidFill>
                  <a:schemeClr val="accent2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)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400" i="1" dirty="0">
                <a:solidFill>
                  <a:schemeClr val="accent2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National Industrial Recovery Act</a:t>
            </a:r>
            <a:r>
              <a:rPr lang="it-IT" sz="2400" dirty="0">
                <a:solidFill>
                  <a:schemeClr val="accent2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(1933)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400" dirty="0">
                <a:solidFill>
                  <a:schemeClr val="accent2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programmi di sicurezza sociale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400" dirty="0">
                <a:solidFill>
                  <a:schemeClr val="accent2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sussidi federali all’agricoltura e intervento dello Stato per regolamentare la produzione agricola</a:t>
            </a:r>
          </a:p>
          <a:p>
            <a:pPr marL="0" indent="0" algn="just">
              <a:spcBef>
                <a:spcPts val="0"/>
              </a:spcBef>
              <a:buNone/>
            </a:pPr>
            <a:endParaRPr lang="it-IT" sz="24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238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CD19F-912D-3743-3A1F-AC74555AB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5F966A-0D11-A576-11A2-830E435770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it-IT" sz="2400" dirty="0">
                <a:cs typeface="Times New Roman" panose="02020603050405020304" pitchFamily="18" charset="0"/>
              </a:rPr>
              <a:t>Il New Deal rappresenta un rimedio alla fase più acuta della crisi, ma non al suo ripresentarsi (1937/38 a causa, sembra, di una contrazione della spesa pubblica)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Courier New" panose="02070309020205020404" pitchFamily="49" charset="0"/>
              <a:buChar char="o"/>
            </a:pPr>
            <a:endParaRPr lang="it-IT" sz="2400" dirty="0"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it-IT" sz="2400" dirty="0">
                <a:cs typeface="Times New Roman" panose="02020603050405020304" pitchFamily="18" charset="0"/>
              </a:rPr>
              <a:t>Tentativo di trovare una strada per assorbire la disoccupazione alternativa a quelle sperimentate nella Russia bolscevica e nella Germania nazista; una strada capace di salvaguardare le libertà politiche e civili</a:t>
            </a:r>
          </a:p>
          <a:p>
            <a:pPr marL="0" indent="0" algn="just">
              <a:spcBef>
                <a:spcPts val="0"/>
              </a:spcBef>
              <a:buNone/>
            </a:pPr>
            <a:endParaRPr lang="it-IT" sz="24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153499"/>
      </p:ext>
    </p:extLst>
  </p:cSld>
  <p:clrMapOvr>
    <a:masterClrMapping/>
  </p:clrMapOvr>
</p:sld>
</file>

<file path=ppt/theme/theme1.xml><?xml version="1.0" encoding="utf-8"?>
<a:theme xmlns:a="http://schemas.openxmlformats.org/drawingml/2006/main" name="Storia contemporanea">
  <a:themeElements>
    <a:clrScheme name="Storia contemporanea">
      <a:dk1>
        <a:srgbClr val="20232A"/>
      </a:dk1>
      <a:lt1>
        <a:srgbClr val="FFFFFF"/>
      </a:lt1>
      <a:dk2>
        <a:srgbClr val="5B6270"/>
      </a:dk2>
      <a:lt2>
        <a:srgbClr val="F3F4F6"/>
      </a:lt2>
      <a:accent1>
        <a:srgbClr val="D42A23"/>
      </a:accent1>
      <a:accent2>
        <a:srgbClr val="20232A"/>
      </a:accent2>
      <a:accent3>
        <a:srgbClr val="5B6270"/>
      </a:accent3>
      <a:accent4>
        <a:srgbClr val="FF6A61"/>
      </a:accent4>
      <a:accent5>
        <a:srgbClr val="8A93A0"/>
      </a:accent5>
      <a:accent6>
        <a:srgbClr val="6B7A2E"/>
      </a:accent6>
      <a:hlink>
        <a:srgbClr val="C4241D"/>
      </a:hlink>
      <a:folHlink>
        <a:srgbClr val="5B6270"/>
      </a:folHlink>
    </a:clrScheme>
    <a:fontScheme name="Offic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450</Words>
  <Application>Microsoft Macintosh PowerPoint</Application>
  <PresentationFormat>Widescreen</PresentationFormat>
  <Paragraphs>49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8" baseType="lpstr">
      <vt:lpstr>Arial</vt:lpstr>
      <vt:lpstr>Calibri</vt:lpstr>
      <vt:lpstr>Cambria</vt:lpstr>
      <vt:lpstr>Courier New</vt:lpstr>
      <vt:lpstr>Times New Roman</vt:lpstr>
      <vt:lpstr>Wingdings</vt:lpstr>
      <vt:lpstr>Storia contemporanea</vt:lpstr>
      <vt:lpstr>La Grande Depressione</vt:lpstr>
      <vt:lpstr>Tra le due guerre mondiali</vt:lpstr>
      <vt:lpstr>Presentazione standard di PowerPoint</vt:lpstr>
      <vt:lpstr>Presentazione standard di PowerPoint</vt:lpstr>
      <vt:lpstr>Cleveland City Hall,  Alla ricerca di lavoro durante la Grande Depressione</vt:lpstr>
      <vt:lpstr>New York, 1930 ca. In fila per un pasto gratis</vt:lpstr>
      <vt:lpstr>Hooverville, ca. 1937</vt:lpstr>
      <vt:lpstr>Dorothea Lange Migrant mother, 1936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Modello lezione – Storia contemporanea</dc:title>
  <dc:subject>PptxGenJS Presentation</dc:subject>
  <dc:creator>PptxGenJS</dc:creator>
  <cp:lastModifiedBy>maddalena carli</cp:lastModifiedBy>
  <cp:revision>17</cp:revision>
  <dcterms:created xsi:type="dcterms:W3CDTF">2026-09-21T05:41:18Z</dcterms:created>
  <dcterms:modified xsi:type="dcterms:W3CDTF">2026-10-31T10:34:31Z</dcterms:modified>
</cp:coreProperties>
</file>