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3" r:id="rId25"/>
    <p:sldId id="272" r:id="rId26"/>
    <p:sldId id="274" r:id="rId27"/>
    <p:sldId id="264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pPr>
              <a:defRPr sz="1400" b="1">
                <a:solidFill>
                  <a:srgbClr val="1F3756"/>
                </a:solidFill>
                <a:latin typeface="Calibri"/>
              </a:defRPr>
            </a:pPr>
            <a:r>
              <a:t>Stesso punto di partenza (100), andamenti diversi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Lineare: +10 unità ogni anno</c:v>
                </c:pt>
              </c:strCache>
            </c:strRef>
          </c:tx>
          <c:spPr>
            <a:ln w="34925">
              <a:solidFill>
                <a:srgbClr val="1F3756"/>
              </a:solidFill>
            </a:ln>
          </c:spPr>
          <c:marker>
            <c:symbol val="diamond"/>
            <c:size val="6"/>
            <c:spPr>
              <a:solidFill>
                <a:srgbClr val="1F3756"/>
              </a:solidFill>
              <a:ln>
                <a:solidFill>
                  <a:srgbClr val="1F3756"/>
                </a:solidFill>
              </a:ln>
            </c:spPr>
          </c:marker>
          <c:cat>
            <c:strRef>
              <c:f>Sheet1!$A$2:$A$12</c:f>
              <c:strCach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100</c:v>
                </c:pt>
                <c:pt idx="1">
                  <c:v>110</c:v>
                </c:pt>
                <c:pt idx="2">
                  <c:v>120</c:v>
                </c:pt>
                <c:pt idx="3">
                  <c:v>130</c:v>
                </c:pt>
                <c:pt idx="4">
                  <c:v>140</c:v>
                </c:pt>
                <c:pt idx="5">
                  <c:v>150</c:v>
                </c:pt>
                <c:pt idx="6">
                  <c:v>160</c:v>
                </c:pt>
                <c:pt idx="7">
                  <c:v>170</c:v>
                </c:pt>
                <c:pt idx="8">
                  <c:v>180</c:v>
                </c:pt>
                <c:pt idx="9">
                  <c:v>190</c:v>
                </c:pt>
                <c:pt idx="10">
                  <c:v>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A1-4036-A890-7726F8F659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Esponenziale: +10% ogni anno</c:v>
                </c:pt>
              </c:strCache>
            </c:strRef>
          </c:tx>
          <c:spPr>
            <a:ln w="34925">
              <a:solidFill>
                <a:srgbClr val="ED7D31"/>
              </a:solidFill>
            </a:ln>
          </c:spPr>
          <c:marker>
            <c:symbol val="square"/>
            <c:size val="6"/>
            <c:spPr>
              <a:solidFill>
                <a:srgbClr val="ED7D31"/>
              </a:solidFill>
              <a:ln>
                <a:solidFill>
                  <a:srgbClr val="ED7D31"/>
                </a:solidFill>
              </a:ln>
            </c:spPr>
          </c:marker>
          <c:cat>
            <c:strRef>
              <c:f>Sheet1!$A$2:$A$12</c:f>
              <c:strCach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100</c:v>
                </c:pt>
                <c:pt idx="1">
                  <c:v>110</c:v>
                </c:pt>
                <c:pt idx="2">
                  <c:v>121</c:v>
                </c:pt>
                <c:pt idx="3">
                  <c:v>133.1</c:v>
                </c:pt>
                <c:pt idx="4">
                  <c:v>146.4</c:v>
                </c:pt>
                <c:pt idx="5">
                  <c:v>161.1</c:v>
                </c:pt>
                <c:pt idx="6">
                  <c:v>177.2</c:v>
                </c:pt>
                <c:pt idx="7">
                  <c:v>194.9</c:v>
                </c:pt>
                <c:pt idx="8">
                  <c:v>214.4</c:v>
                </c:pt>
                <c:pt idx="9">
                  <c:v>235.8</c:v>
                </c:pt>
                <c:pt idx="10">
                  <c:v>259.39999999999998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A1-4036-A890-7726F8F659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>
                    <a:solidFill>
                      <a:srgbClr val="5A5A5A"/>
                    </a:solidFill>
                    <a:latin typeface="Calibri"/>
                  </a:defRPr>
                </a:pPr>
                <a:r>
                  <a:t>Anni (t)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100">
                <a:solidFill>
                  <a:srgbClr val="5A5A5A"/>
                </a:solidFill>
                <a:latin typeface="Calibri"/>
              </a:defRPr>
            </a:pPr>
            <a:endParaRPr lang="it-IT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  <c:min val="80"/>
        </c:scaling>
        <c:delete val="0"/>
        <c:axPos val="l"/>
        <c:majorGridlines>
          <c:spPr>
            <a:ln>
              <a:solidFill>
                <a:srgbClr val="E3E3E3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100">
                <a:solidFill>
                  <a:srgbClr val="5A5A5A"/>
                </a:solidFill>
                <a:latin typeface="Calibri"/>
              </a:defRPr>
            </a:pPr>
            <a:endParaRPr lang="it-IT"/>
          </a:p>
        </c:txPr>
        <c:crossAx val="211879178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200">
              <a:solidFill>
                <a:srgbClr val="5A5A5A"/>
              </a:solidFill>
              <a:latin typeface="Calibri"/>
            </a:defRPr>
          </a:pPr>
          <a:endParaRPr lang="it-IT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845F48-4BD3-4E7C-8061-052F174315A8}" type="datetimeFigureOut">
              <a:rPr lang="it-IT" smtClean="0"/>
              <a:t>04/10/2026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2A2E91-A789-406A-A22E-72B1CB5262E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7143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Negli esercizi usiamo sempre ln, quindi l'antilogaritmo si fa sempre con e^x. Il logaritmo esiste solo per numeri positivi: per questo nella media geometrica si usano i fattori 1 + r (sempre positivi) e non i tassi r, che possono essere negativi. Un fattore minore di 1 (diminuzione) ha logaritmo negativo, uno maggiore di 1 (crescita) ha logaritmo positivo.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Il valore 0,030255 è vicino al tasso medio ma non coincide con esso: solo per tassi piccoli ln(1 + r) è circa uguale a r. Per questo non basta leggere ln G come tasso: il tasso medio si ottiene da G − 1 = 0,0307, cioè 3,07%.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6"/>
                </a:solidFill>
              </a:defRPr>
            </a:pPr>
            <a:r>
              <a:t>Media aritmetica e media geometrica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A5A5A"/>
                </a:solidFill>
              </a:defRPr>
            </a:pPr>
            <a:r>
              <a:t>Esercizi guidati: media aritmetica semplice, media aritmetica ponderata (caratteri discreti e in classi) e media geometrica (semplice e ponderata)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1F3756"/>
                </a:solidFill>
              </a:defRPr>
            </a:pPr>
            <a:r>
              <a:t>Obiettivo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10241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5A5A5A"/>
                </a:solidFill>
              </a:defRPr>
            </a:pPr>
            <a:r>
              <a:t>Imparare a calcolare la media aritmetica, prima semplice e poi ponderata, e la media geometrica.</a:t>
            </a:r>
          </a:p>
        </p:txBody>
      </p:sp>
      <p:sp>
        <p:nvSpPr>
          <p:cNvPr id="6" name="Rectangle 5"/>
          <p:cNvSpPr/>
          <p:nvPr/>
        </p:nvSpPr>
        <p:spPr>
          <a:xfrm>
            <a:off x="1920240" y="3337560"/>
            <a:ext cx="8321040" cy="1005840"/>
          </a:xfrm>
          <a:prstGeom prst="rect">
            <a:avLst/>
          </a:prstGeom>
          <a:solidFill>
            <a:srgbClr val="4472C4"/>
          </a:solidFill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b="1">
                <a:solidFill>
                  <a:srgbClr val="FFFFFF"/>
                </a:solidFill>
              </a:defRPr>
            </a:pPr>
            <a:r>
              <a:t>Media semplice  →  media ponderata  →  media geometrica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4617720"/>
            <a:ext cx="8503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>
                <a:solidFill>
                  <a:srgbClr val="5A5A5A"/>
                </a:solidFill>
              </a:defRPr>
            </a:pPr>
            <a:r>
              <a:t>Esercizi A–C: media aritmetica semplice   •   Esercizi 1–2: ponderata   •   Esercizi 3–4: geometrica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842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A5A5A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3842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it-IT" sz="1000" b="0" dirty="0">
                <a:solidFill>
                  <a:srgbClr val="5A5A5A"/>
                </a:solidFill>
              </a:rPr>
              <a:t>2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it-IT" sz="2800" b="1" dirty="0">
                <a:solidFill>
                  <a:srgbClr val="1F3756"/>
                </a:solidFill>
              </a:rPr>
              <a:t>Media aritmetica semplice</a:t>
            </a:r>
          </a:p>
        </p:txBody>
      </p:sp>
      <p:sp>
        <p:nvSpPr>
          <p:cNvPr id="10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it-IT" sz="1500" b="0" dirty="0">
                <a:solidFill>
                  <a:srgbClr val="5A5A5A"/>
                </a:solidFill>
              </a:rPr>
              <a:t>Il punto di partenza: ogni valore osservato conta una volta</a:t>
            </a:r>
          </a:p>
        </p:txBody>
      </p:sp>
      <p:sp>
        <p:nvSpPr>
          <p:cNvPr id="201" name="Box 201"/>
          <p:cNvSpPr/>
          <p:nvPr/>
        </p:nvSpPr>
        <p:spPr>
          <a:xfrm>
            <a:off x="2194560" y="1600200"/>
            <a:ext cx="7772400" cy="777240"/>
          </a:xfrm>
          <a:prstGeom prst="rect">
            <a:avLst/>
          </a:prstGeom>
          <a:solidFill>
            <a:srgbClr val="1F3756"/>
          </a:solidFill>
          <a:ln>
            <a:solidFill>
              <a:srgbClr val="1F37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45720" rIns="137160" bIns="45720" rtlCol="0" anchor="ctr">
            <a:normAutofit/>
          </a:bodyPr>
          <a:lstStyle/>
          <a:p>
            <a:pPr algn="ctr"/>
            <a:r>
              <a:rPr lang="it-IT" sz="2600" b="1" dirty="0">
                <a:solidFill>
                  <a:srgbClr val="FFFFFF"/>
                </a:solidFill>
              </a:rPr>
              <a:t>x̄ = Σxᵢ / n</a:t>
            </a:r>
          </a:p>
        </p:txBody>
      </p:sp>
      <p:sp>
        <p:nvSpPr>
          <p:cNvPr id="202" name="Box 202"/>
          <p:cNvSpPr txBox="1"/>
          <p:nvPr/>
        </p:nvSpPr>
        <p:spPr>
          <a:xfrm>
            <a:off x="822960" y="2514600"/>
            <a:ext cx="10515600" cy="411480"/>
          </a:xfrm>
          <a:prstGeom prst="rect">
            <a:avLst/>
          </a:prstGeom>
          <a:noFill/>
          <a:ln>
            <a:noFill/>
          </a:ln>
        </p:spPr>
        <p:txBody>
          <a:bodyPr wrap="square" lIns="137160" tIns="45720" rIns="137160" bIns="45720" rtlCol="0" anchor="ctr">
            <a:normAutofit/>
          </a:bodyPr>
          <a:lstStyle/>
          <a:p>
            <a:pPr algn="ctr"/>
            <a:r>
              <a:rPr lang="it-IT" sz="1500" b="0" dirty="0">
                <a:solidFill>
                  <a:srgbClr val="5A5A5A"/>
                </a:solidFill>
              </a:rPr>
              <a:t>xᵢ = singolo valore osservato   •   n = numero di osservazioni</a:t>
            </a:r>
          </a:p>
        </p:txBody>
      </p:sp>
      <p:sp>
        <p:nvSpPr>
          <p:cNvPr id="203" name="Box 203"/>
          <p:cNvSpPr/>
          <p:nvPr/>
        </p:nvSpPr>
        <p:spPr>
          <a:xfrm>
            <a:off x="822960" y="3246120"/>
            <a:ext cx="5120640" cy="1463040"/>
          </a:xfrm>
          <a:prstGeom prst="rect">
            <a:avLst/>
          </a:prstGeom>
          <a:solidFill>
            <a:srgbClr val="4472C4"/>
          </a:solidFill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45720" rIns="137160" bIns="45720" rtlCol="0" anchor="ctr">
            <a:normAutofit/>
          </a:bodyPr>
          <a:lstStyle/>
          <a:p>
            <a:pPr algn="ctr">
              <a:spcAft>
                <a:spcPts val="400"/>
              </a:spcAft>
            </a:pPr>
            <a:r>
              <a:rPr lang="it-IT" sz="1500" b="0" dirty="0">
                <a:solidFill>
                  <a:srgbClr val="FFFFFF"/>
                </a:solidFill>
              </a:rPr>
              <a:t>Quando si usa</a:t>
            </a:r>
          </a:p>
          <a:p>
            <a:pPr algn="ctr"/>
            <a:r>
              <a:rPr lang="it-IT" sz="1700" b="1" dirty="0">
                <a:solidFill>
                  <a:srgbClr val="FFFFFF"/>
                </a:solidFill>
              </a:rPr>
              <a:t>Con i dati unitari: si sommano tutti i valori e si divide per il loro numero.</a:t>
            </a:r>
          </a:p>
        </p:txBody>
      </p:sp>
      <p:sp>
        <p:nvSpPr>
          <p:cNvPr id="204" name="Box 204"/>
          <p:cNvSpPr/>
          <p:nvPr/>
        </p:nvSpPr>
        <p:spPr>
          <a:xfrm>
            <a:off x="6217920" y="3246120"/>
            <a:ext cx="5120640" cy="1463040"/>
          </a:xfrm>
          <a:prstGeom prst="rect">
            <a:avLst/>
          </a:prstGeom>
          <a:solidFill>
            <a:srgbClr val="70AD47"/>
          </a:solidFill>
          <a:ln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45720" rIns="137160" bIns="45720" rtlCol="0" anchor="ctr">
            <a:normAutofit/>
          </a:bodyPr>
          <a:lstStyle/>
          <a:p>
            <a:pPr algn="ctr">
              <a:spcAft>
                <a:spcPts val="400"/>
              </a:spcAft>
            </a:pPr>
            <a:r>
              <a:rPr lang="it-IT" sz="1500" b="0" dirty="0">
                <a:solidFill>
                  <a:srgbClr val="FFFFFF"/>
                </a:solidFill>
              </a:rPr>
              <a:t>Quando passare alla ponderata</a:t>
            </a:r>
          </a:p>
          <a:p>
            <a:pPr algn="ctr"/>
            <a:r>
              <a:rPr lang="it-IT" sz="1700" b="1" dirty="0">
                <a:solidFill>
                  <a:srgbClr val="FFFFFF"/>
                </a:solidFill>
              </a:rPr>
              <a:t>Se gli stessi valori si ripetono, si raggruppano con le frequenze nᵢ (esercizi 1 e 2).</a:t>
            </a:r>
          </a:p>
        </p:txBody>
      </p:sp>
      <p:sp>
        <p:nvSpPr>
          <p:cNvPr id="205" name="Box 205"/>
          <p:cNvSpPr txBox="1"/>
          <p:nvPr/>
        </p:nvSpPr>
        <p:spPr>
          <a:xfrm>
            <a:off x="822960" y="502920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wrap="square" lIns="137160" tIns="45720" rIns="137160" bIns="45720" rtlCol="0" anchor="ctr">
            <a:normAutofit/>
          </a:bodyPr>
          <a:lstStyle/>
          <a:p>
            <a:pPr algn="ctr"/>
            <a:r>
              <a:rPr lang="it-IT" sz="1600" b="1" dirty="0">
                <a:solidFill>
                  <a:srgbClr val="1F3756"/>
                </a:solidFill>
              </a:rPr>
              <a:t>Nei prossimi esercizi: </a:t>
            </a:r>
            <a:r>
              <a:rPr lang="it-IT" sz="1600" b="0" dirty="0">
                <a:solidFill>
                  <a:srgbClr val="5A5A5A"/>
                </a:solidFill>
              </a:rPr>
              <a:t>calcolo della media (A), uso della formula “al contrario” (B), effetto dei valori estremi (C).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3842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it-IT" sz="1000" b="0" dirty="0">
                <a:solidFill>
                  <a:srgbClr val="5A5A5A"/>
                </a:solidFill>
              </a:rPr>
              <a:t>3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it-IT" sz="2800" b="1" dirty="0">
                <a:solidFill>
                  <a:srgbClr val="1F3756"/>
                </a:solidFill>
              </a:rPr>
              <a:t>Esercizio A: la spesa giornaliera dei turisti</a:t>
            </a:r>
          </a:p>
        </p:txBody>
      </p:sp>
      <p:sp>
        <p:nvSpPr>
          <p:cNvPr id="10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it-IT" sz="1500" b="0" dirty="0">
                <a:solidFill>
                  <a:srgbClr val="5A5A5A"/>
                </a:solidFill>
              </a:rPr>
              <a:t>Spesa giornaliera (in euro) di 6 turisti intervistati in una località balneare</a:t>
            </a:r>
          </a:p>
        </p:txBody>
      </p:sp>
      <p:sp>
        <p:nvSpPr>
          <p:cNvPr id="206" name="Box 206"/>
          <p:cNvSpPr txBox="1"/>
          <p:nvPr/>
        </p:nvSpPr>
        <p:spPr>
          <a:xfrm>
            <a:off x="822960" y="13716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45720" rIns="137160" bIns="45720" rtlCol="0" anchor="ctr">
            <a:normAutofit/>
          </a:bodyPr>
          <a:lstStyle/>
          <a:p>
            <a:pPr algn="ctr"/>
            <a:r>
              <a:rPr lang="it-IT" sz="1700" b="1" dirty="0">
                <a:solidFill>
                  <a:srgbClr val="1F3756"/>
                </a:solidFill>
              </a:rPr>
              <a:t>Calcolare la spesa media giornaliera per turista.</a:t>
            </a:r>
          </a:p>
        </p:txBody>
      </p:sp>
      <p:graphicFrame>
        <p:nvGraphicFramePr>
          <p:cNvPr id="207" name="Table 207"/>
          <p:cNvGraphicFramePr>
            <a:graphicFrameLocks noGrp="1"/>
          </p:cNvGraphicFramePr>
          <p:nvPr/>
        </p:nvGraphicFramePr>
        <p:xfrm>
          <a:off x="3566160" y="1965960"/>
          <a:ext cx="5120640" cy="2871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rgbClr val="FFFFFF"/>
                          </a:solidFill>
                        </a:rPr>
                        <a:t>Turista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rgbClr val="FFFFFF"/>
                          </a:solidFill>
                        </a:rPr>
                        <a:t>Spesa giornaliera xᵢ (€)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T1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80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T2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120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T3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60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T4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150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T5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90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T6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100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08" name="Box 208"/>
          <p:cNvSpPr txBox="1"/>
          <p:nvPr/>
        </p:nvSpPr>
        <p:spPr>
          <a:xfrm>
            <a:off x="822960" y="493776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45720" rIns="137160" bIns="45720" rtlCol="0" anchor="ctr">
            <a:normAutofit/>
          </a:bodyPr>
          <a:lstStyle/>
          <a:p>
            <a:pPr algn="ctr"/>
            <a:r>
              <a:rPr lang="it-IT" sz="1500" b="0" dirty="0">
                <a:solidFill>
                  <a:srgbClr val="5A5A5A"/>
                </a:solidFill>
              </a:rPr>
              <a:t>T1 indica il generico Turista 1, T2 il Turista 2, e così via. Ogni turista è un’osservazione: n = 6.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3842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it-IT" sz="1000" b="0" dirty="0">
                <a:solidFill>
                  <a:srgbClr val="5A5A5A"/>
                </a:solidFill>
              </a:rPr>
              <a:t>4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it-IT" sz="2800" b="1" dirty="0">
                <a:solidFill>
                  <a:srgbClr val="1F3756"/>
                </a:solidFill>
              </a:rPr>
              <a:t>Esercizio A — Soluzione</a:t>
            </a:r>
          </a:p>
        </p:txBody>
      </p:sp>
      <p:sp>
        <p:nvSpPr>
          <p:cNvPr id="10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it-IT" sz="1500" b="0" dirty="0">
                <a:solidFill>
                  <a:srgbClr val="5A5A5A"/>
                </a:solidFill>
              </a:rPr>
              <a:t>Si sommano i valori e si divide per il numero di osservazioni</a:t>
            </a:r>
          </a:p>
        </p:txBody>
      </p:sp>
      <p:sp>
        <p:nvSpPr>
          <p:cNvPr id="209" name="Box 209"/>
          <p:cNvSpPr txBox="1"/>
          <p:nvPr/>
        </p:nvSpPr>
        <p:spPr>
          <a:xfrm>
            <a:off x="822960" y="1371600"/>
            <a:ext cx="5486400" cy="365760"/>
          </a:xfrm>
          <a:prstGeom prst="rect">
            <a:avLst/>
          </a:prstGeom>
          <a:noFill/>
          <a:ln>
            <a:noFill/>
          </a:ln>
        </p:spPr>
        <p:txBody>
          <a:bodyPr wrap="square" lIns="137160" tIns="45720" rIns="137160" bIns="45720" rtlCol="0" anchor="ctr">
            <a:normAutofit/>
          </a:bodyPr>
          <a:lstStyle/>
          <a:p>
            <a:pPr algn="l"/>
            <a:r>
              <a:rPr lang="it-IT" sz="1600" b="1" dirty="0">
                <a:solidFill>
                  <a:srgbClr val="1F3756"/>
                </a:solidFill>
              </a:rPr>
              <a:t>Passo 1 — Sommare tutti i valori</a:t>
            </a:r>
          </a:p>
        </p:txBody>
      </p:sp>
      <p:sp>
        <p:nvSpPr>
          <p:cNvPr id="210" name="Box 210"/>
          <p:cNvSpPr/>
          <p:nvPr/>
        </p:nvSpPr>
        <p:spPr>
          <a:xfrm>
            <a:off x="822960" y="1783080"/>
            <a:ext cx="10515600" cy="685800"/>
          </a:xfrm>
          <a:prstGeom prst="rect">
            <a:avLst/>
          </a:prstGeom>
          <a:solidFill>
            <a:srgbClr val="4472C4"/>
          </a:solidFill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45720" rIns="137160" bIns="45720" rtlCol="0" anchor="ctr">
            <a:normAutofit/>
          </a:bodyPr>
          <a:lstStyle/>
          <a:p>
            <a:pPr algn="ctr"/>
            <a:r>
              <a:rPr lang="it-IT" sz="2100" b="1" dirty="0">
                <a:solidFill>
                  <a:srgbClr val="FFFFFF"/>
                </a:solidFill>
              </a:rPr>
              <a:t>Σxᵢ = 80 + 120 + 60 + 150 + 90 + 100 = 600</a:t>
            </a:r>
          </a:p>
        </p:txBody>
      </p:sp>
      <p:sp>
        <p:nvSpPr>
          <p:cNvPr id="211" name="Box 211"/>
          <p:cNvSpPr txBox="1"/>
          <p:nvPr/>
        </p:nvSpPr>
        <p:spPr>
          <a:xfrm>
            <a:off x="822960" y="2651760"/>
            <a:ext cx="5486400" cy="365760"/>
          </a:xfrm>
          <a:prstGeom prst="rect">
            <a:avLst/>
          </a:prstGeom>
          <a:noFill/>
          <a:ln>
            <a:noFill/>
          </a:ln>
        </p:spPr>
        <p:txBody>
          <a:bodyPr wrap="square" lIns="137160" tIns="45720" rIns="137160" bIns="45720" rtlCol="0" anchor="ctr">
            <a:normAutofit/>
          </a:bodyPr>
          <a:lstStyle/>
          <a:p>
            <a:pPr algn="l"/>
            <a:r>
              <a:rPr lang="it-IT" sz="1600" b="1" dirty="0">
                <a:solidFill>
                  <a:srgbClr val="1F3756"/>
                </a:solidFill>
              </a:rPr>
              <a:t>Passo 2 — Contare le osservazioni</a:t>
            </a:r>
          </a:p>
        </p:txBody>
      </p:sp>
      <p:sp>
        <p:nvSpPr>
          <p:cNvPr id="212" name="Box 212"/>
          <p:cNvSpPr/>
          <p:nvPr/>
        </p:nvSpPr>
        <p:spPr>
          <a:xfrm>
            <a:off x="822960" y="3063240"/>
            <a:ext cx="10515600" cy="685800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45720" rIns="137160" bIns="45720" rtlCol="0" anchor="ctr">
            <a:normAutofit/>
          </a:bodyPr>
          <a:lstStyle/>
          <a:p>
            <a:pPr algn="ctr"/>
            <a:r>
              <a:rPr lang="it-IT" sz="2100" b="1" dirty="0">
                <a:solidFill>
                  <a:srgbClr val="FFFFFF"/>
                </a:solidFill>
              </a:rPr>
              <a:t>n = 6 turisti</a:t>
            </a:r>
          </a:p>
        </p:txBody>
      </p:sp>
      <p:sp>
        <p:nvSpPr>
          <p:cNvPr id="213" name="Box 213"/>
          <p:cNvSpPr txBox="1"/>
          <p:nvPr/>
        </p:nvSpPr>
        <p:spPr>
          <a:xfrm>
            <a:off x="822960" y="3931920"/>
            <a:ext cx="5486400" cy="365760"/>
          </a:xfrm>
          <a:prstGeom prst="rect">
            <a:avLst/>
          </a:prstGeom>
          <a:noFill/>
          <a:ln>
            <a:noFill/>
          </a:ln>
        </p:spPr>
        <p:txBody>
          <a:bodyPr wrap="square" lIns="137160" tIns="45720" rIns="137160" bIns="45720" rtlCol="0" anchor="ctr">
            <a:normAutofit/>
          </a:bodyPr>
          <a:lstStyle/>
          <a:p>
            <a:pPr algn="l"/>
            <a:r>
              <a:rPr lang="it-IT" sz="1600" b="1" dirty="0">
                <a:solidFill>
                  <a:srgbClr val="1F3756"/>
                </a:solidFill>
              </a:rPr>
              <a:t>Passo 3 — Dividere</a:t>
            </a:r>
          </a:p>
        </p:txBody>
      </p:sp>
      <p:sp>
        <p:nvSpPr>
          <p:cNvPr id="214" name="Box 214"/>
          <p:cNvSpPr/>
          <p:nvPr/>
        </p:nvSpPr>
        <p:spPr>
          <a:xfrm>
            <a:off x="822960" y="4343400"/>
            <a:ext cx="10515600" cy="685800"/>
          </a:xfrm>
          <a:prstGeom prst="rect">
            <a:avLst/>
          </a:prstGeom>
          <a:solidFill>
            <a:srgbClr val="70AD47"/>
          </a:solidFill>
          <a:ln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45720" rIns="137160" bIns="45720" rtlCol="0" anchor="ctr">
            <a:normAutofit/>
          </a:bodyPr>
          <a:lstStyle/>
          <a:p>
            <a:pPr algn="ctr"/>
            <a:r>
              <a:rPr lang="it-IT" sz="2200" b="1" dirty="0">
                <a:solidFill>
                  <a:srgbClr val="FFFFFF"/>
                </a:solidFill>
              </a:rPr>
              <a:t>x̄ = 600 / 6 = 100 €</a:t>
            </a:r>
          </a:p>
        </p:txBody>
      </p:sp>
      <p:sp>
        <p:nvSpPr>
          <p:cNvPr id="215" name="Box 215"/>
          <p:cNvSpPr txBox="1"/>
          <p:nvPr/>
        </p:nvSpPr>
        <p:spPr>
          <a:xfrm>
            <a:off x="822960" y="5257800"/>
            <a:ext cx="10515600" cy="502920"/>
          </a:xfrm>
          <a:prstGeom prst="rect">
            <a:avLst/>
          </a:prstGeom>
          <a:noFill/>
          <a:ln>
            <a:noFill/>
          </a:ln>
        </p:spPr>
        <p:txBody>
          <a:bodyPr wrap="square" lIns="137160" tIns="45720" rIns="137160" bIns="45720" rtlCol="0" anchor="ctr">
            <a:normAutofit/>
          </a:bodyPr>
          <a:lstStyle/>
          <a:p>
            <a:pPr algn="ctr"/>
            <a:r>
              <a:rPr lang="it-IT" sz="1700" b="1" dirty="0">
                <a:solidFill>
                  <a:srgbClr val="1F3756"/>
                </a:solidFill>
              </a:rPr>
              <a:t>Interpretazione: </a:t>
            </a:r>
            <a:r>
              <a:rPr lang="it-IT" sz="1700" b="0" dirty="0">
                <a:solidFill>
                  <a:srgbClr val="5A5A5A"/>
                </a:solidFill>
              </a:rPr>
              <a:t>in media ogni turista spende 100 euro al giorno.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3842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it-IT" sz="1000" b="0" dirty="0">
                <a:solidFill>
                  <a:srgbClr val="5A5A5A"/>
                </a:solidFill>
              </a:rPr>
              <a:t>5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it-IT" sz="2800" b="1" dirty="0">
                <a:solidFill>
                  <a:srgbClr val="1F3756"/>
                </a:solidFill>
              </a:rPr>
              <a:t>Esercizio A — Verifica: gli scarti dalla media</a:t>
            </a:r>
          </a:p>
        </p:txBody>
      </p:sp>
      <p:sp>
        <p:nvSpPr>
          <p:cNvPr id="10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it-IT" sz="1500" b="0" dirty="0">
                <a:solidFill>
                  <a:srgbClr val="5A5A5A"/>
                </a:solidFill>
              </a:rPr>
              <a:t>Lo scarto xᵢ − x̄ misura di quanto ogni valore si allontana dalla media</a:t>
            </a:r>
          </a:p>
        </p:txBody>
      </p:sp>
      <p:graphicFrame>
        <p:nvGraphicFramePr>
          <p:cNvPr id="216" name="Table 216"/>
          <p:cNvGraphicFramePr>
            <a:graphicFrameLocks noGrp="1"/>
          </p:cNvGraphicFramePr>
          <p:nvPr/>
        </p:nvGraphicFramePr>
        <p:xfrm>
          <a:off x="822960" y="1463040"/>
          <a:ext cx="4663440" cy="3145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rgbClr val="FFFFFF"/>
                          </a:solidFill>
                        </a:rPr>
                        <a:t>Turista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rgbClr val="FFFFFF"/>
                          </a:solidFill>
                        </a:rPr>
                        <a:t>xᵢ (€)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rgbClr val="FFFFFF"/>
                          </a:solidFill>
                        </a:rPr>
                        <a:t>xᵢ − x̄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T1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80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rgbClr val="1F3756"/>
                          </a:solidFill>
                        </a:rPr>
                        <a:t>−20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T2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120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rgbClr val="1F3756"/>
                          </a:solidFill>
                        </a:rPr>
                        <a:t>+20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T3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60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rgbClr val="1F3756"/>
                          </a:solidFill>
                        </a:rPr>
                        <a:t>−40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T4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150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rgbClr val="1F3756"/>
                          </a:solidFill>
                        </a:rPr>
                        <a:t>+50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T5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90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rgbClr val="1F3756"/>
                          </a:solidFill>
                        </a:rPr>
                        <a:t>−10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T6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100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rgbClr val="1F3756"/>
                          </a:solidFill>
                        </a:rPr>
                        <a:t>0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rgbClr val="1F3756"/>
                          </a:solidFill>
                        </a:rPr>
                        <a:t>Totale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rgbClr val="1F3756"/>
                          </a:solidFill>
                        </a:rPr>
                        <a:t>600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rgbClr val="1F3756"/>
                          </a:solidFill>
                        </a:rPr>
                        <a:t>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17" name="Box 217"/>
          <p:cNvSpPr/>
          <p:nvPr/>
        </p:nvSpPr>
        <p:spPr>
          <a:xfrm>
            <a:off x="5943600" y="1463040"/>
            <a:ext cx="5394960" cy="1371600"/>
          </a:xfrm>
          <a:prstGeom prst="rect">
            <a:avLst/>
          </a:prstGeom>
          <a:solidFill>
            <a:srgbClr val="1F3756"/>
          </a:solidFill>
          <a:ln>
            <a:solidFill>
              <a:srgbClr val="1F37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45720" rIns="137160" bIns="45720" rtlCol="0" anchor="ctr">
            <a:normAutofit/>
          </a:bodyPr>
          <a:lstStyle/>
          <a:p>
            <a:pPr algn="ctr">
              <a:spcAft>
                <a:spcPts val="400"/>
              </a:spcAft>
            </a:pPr>
            <a:r>
              <a:rPr lang="it-IT" sz="2400" b="1" dirty="0">
                <a:solidFill>
                  <a:srgbClr val="FFFFFF"/>
                </a:solidFill>
              </a:rPr>
              <a:t>Σ(xᵢ − x̄) = 0</a:t>
            </a:r>
          </a:p>
          <a:p>
            <a:pPr algn="ctr"/>
            <a:r>
              <a:rPr lang="it-IT" sz="1600" b="0" dirty="0">
                <a:solidFill>
                  <a:srgbClr val="FFFFFF"/>
                </a:solidFill>
              </a:rPr>
              <a:t>−20 + 20 − 40 + 50 − 10 + 0 = 0</a:t>
            </a:r>
          </a:p>
        </p:txBody>
      </p:sp>
      <p:sp>
        <p:nvSpPr>
          <p:cNvPr id="218" name="Box 218"/>
          <p:cNvSpPr txBox="1"/>
          <p:nvPr/>
        </p:nvSpPr>
        <p:spPr>
          <a:xfrm>
            <a:off x="5943600" y="3063240"/>
            <a:ext cx="5394960" cy="1600200"/>
          </a:xfrm>
          <a:prstGeom prst="rect">
            <a:avLst/>
          </a:prstGeom>
          <a:solidFill>
            <a:srgbClr val="EBF1FA"/>
          </a:solidFill>
          <a:ln>
            <a:solidFill>
              <a:srgbClr val="EBF1FA"/>
            </a:solidFill>
          </a:ln>
        </p:spPr>
        <p:txBody>
          <a:bodyPr wrap="square" lIns="137160" tIns="45720" rIns="13716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it-IT" sz="1600" b="1" dirty="0">
                <a:solidFill>
                  <a:srgbClr val="1F3756"/>
                </a:solidFill>
              </a:rPr>
              <a:t>La somma degli scarti dalla media è sempre zero:</a:t>
            </a:r>
          </a:p>
          <a:p>
            <a:pPr algn="l"/>
            <a:r>
              <a:rPr lang="it-IT" sz="1600" b="0" dirty="0">
                <a:solidFill>
                  <a:srgbClr val="5A5A5A"/>
                </a:solidFill>
              </a:rPr>
              <a:t>gli scarti negativi compensano esattamente quelli positivi. La media è il “baricentro” dei dati.</a:t>
            </a:r>
          </a:p>
        </p:txBody>
      </p:sp>
      <p:sp>
        <p:nvSpPr>
          <p:cNvPr id="219" name="Box 219"/>
          <p:cNvSpPr txBox="1"/>
          <p:nvPr/>
        </p:nvSpPr>
        <p:spPr>
          <a:xfrm>
            <a:off x="5943600" y="4846320"/>
            <a:ext cx="5394960" cy="548640"/>
          </a:xfrm>
          <a:prstGeom prst="rect">
            <a:avLst/>
          </a:prstGeom>
          <a:noFill/>
          <a:ln>
            <a:noFill/>
          </a:ln>
        </p:spPr>
        <p:txBody>
          <a:bodyPr wrap="square" lIns="137160" tIns="45720" rIns="137160" bIns="45720" rtlCol="0" anchor="ctr">
            <a:normAutofit/>
          </a:bodyPr>
          <a:lstStyle/>
          <a:p>
            <a:pPr algn="l"/>
            <a:r>
              <a:rPr lang="it-IT" sz="1500" b="0" dirty="0">
                <a:solidFill>
                  <a:srgbClr val="5A5A5A"/>
                </a:solidFill>
              </a:rPr>
              <a:t>Utile come controllo: se la somma non è 0, c’è un errore di calcolo.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3842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it-IT" sz="1000" b="0" dirty="0">
                <a:solidFill>
                  <a:srgbClr val="5A5A5A"/>
                </a:solidFill>
              </a:rPr>
              <a:t>6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it-IT" sz="2800" b="1" dirty="0">
                <a:solidFill>
                  <a:srgbClr val="1F3756"/>
                </a:solidFill>
              </a:rPr>
              <a:t>Esercizio B: i voti di uno studente</a:t>
            </a:r>
          </a:p>
        </p:txBody>
      </p:sp>
      <p:sp>
        <p:nvSpPr>
          <p:cNvPr id="10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it-IT" sz="1500" b="0" dirty="0">
                <a:solidFill>
                  <a:srgbClr val="5A5A5A"/>
                </a:solidFill>
              </a:rPr>
              <a:t>Voti (in trentesimi) degli 8 esami sostenuti finora</a:t>
            </a:r>
          </a:p>
        </p:txBody>
      </p:sp>
      <p:graphicFrame>
        <p:nvGraphicFramePr>
          <p:cNvPr id="220" name="Table 220"/>
          <p:cNvGraphicFramePr>
            <a:graphicFrameLocks noGrp="1"/>
          </p:cNvGraphicFramePr>
          <p:nvPr/>
        </p:nvGraphicFramePr>
        <p:xfrm>
          <a:off x="822960" y="1463040"/>
          <a:ext cx="105156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rgbClr val="FFFFFF"/>
                          </a:solidFill>
                        </a:rPr>
                        <a:t>Esame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rgbClr val="FFFFFF"/>
                          </a:solidFill>
                        </a:rPr>
                        <a:t>1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rgbClr val="FFFFFF"/>
                          </a:solidFill>
                        </a:rPr>
                        <a:t>2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rgbClr val="FFFFFF"/>
                          </a:solidFill>
                        </a:rPr>
                        <a:t>3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rgbClr val="FFFFFF"/>
                          </a:solidFill>
                        </a:rPr>
                        <a:t>4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rgbClr val="FFFFFF"/>
                          </a:solidFill>
                        </a:rPr>
                        <a:t>5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rgbClr val="FFFFFF"/>
                          </a:solidFill>
                        </a:rPr>
                        <a:t>6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rgbClr val="FFFFFF"/>
                          </a:solidFill>
                        </a:rPr>
                        <a:t>7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rgbClr val="FFFFFF"/>
                          </a:solidFill>
                        </a:rPr>
                        <a:t>8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rgbClr val="FFFFFF"/>
                          </a:solidFill>
                        </a:rPr>
                        <a:t>Σ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rgbClr val="1F3756"/>
                          </a:solidFill>
                        </a:rPr>
                        <a:t>Voto xᵢ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24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27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30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22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28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25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26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30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rgbClr val="1F3756"/>
                          </a:solidFill>
                        </a:rPr>
                        <a:t>212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1" name="Box 221"/>
          <p:cNvSpPr txBox="1"/>
          <p:nvPr/>
        </p:nvSpPr>
        <p:spPr>
          <a:xfrm>
            <a:off x="822960" y="2606040"/>
            <a:ext cx="7315200" cy="365760"/>
          </a:xfrm>
          <a:prstGeom prst="rect">
            <a:avLst/>
          </a:prstGeom>
          <a:noFill/>
          <a:ln>
            <a:noFill/>
          </a:ln>
        </p:spPr>
        <p:txBody>
          <a:bodyPr wrap="square" lIns="137160" tIns="45720" rIns="137160" bIns="45720" rtlCol="0" anchor="ctr">
            <a:normAutofit/>
          </a:bodyPr>
          <a:lstStyle/>
          <a:p>
            <a:pPr algn="l"/>
            <a:r>
              <a:rPr lang="it-IT" sz="1600" b="1" dirty="0">
                <a:solidFill>
                  <a:srgbClr val="1F3756"/>
                </a:solidFill>
              </a:rPr>
              <a:t>Domanda 1 — Qual è la media dei voti?</a:t>
            </a:r>
          </a:p>
        </p:txBody>
      </p:sp>
      <p:sp>
        <p:nvSpPr>
          <p:cNvPr id="222" name="Box 222"/>
          <p:cNvSpPr/>
          <p:nvPr/>
        </p:nvSpPr>
        <p:spPr>
          <a:xfrm>
            <a:off x="822960" y="3017520"/>
            <a:ext cx="10515600" cy="685800"/>
          </a:xfrm>
          <a:prstGeom prst="rect">
            <a:avLst/>
          </a:prstGeom>
          <a:solidFill>
            <a:srgbClr val="4472C4"/>
          </a:solidFill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45720" rIns="137160" bIns="45720" rtlCol="0" anchor="ctr">
            <a:normAutofit/>
          </a:bodyPr>
          <a:lstStyle/>
          <a:p>
            <a:pPr algn="ctr"/>
            <a:r>
              <a:rPr lang="it-IT" sz="2000" b="1" dirty="0">
                <a:solidFill>
                  <a:srgbClr val="FFFFFF"/>
                </a:solidFill>
              </a:rPr>
              <a:t>Σxᵢ = 24 + 27 + 30 + 22 + 28 + 25 + 26 + 30 = 212</a:t>
            </a:r>
          </a:p>
        </p:txBody>
      </p:sp>
      <p:sp>
        <p:nvSpPr>
          <p:cNvPr id="223" name="Box 223"/>
          <p:cNvSpPr/>
          <p:nvPr/>
        </p:nvSpPr>
        <p:spPr>
          <a:xfrm>
            <a:off x="822960" y="3886200"/>
            <a:ext cx="10515600" cy="685800"/>
          </a:xfrm>
          <a:prstGeom prst="rect">
            <a:avLst/>
          </a:prstGeom>
          <a:solidFill>
            <a:srgbClr val="70AD47"/>
          </a:solidFill>
          <a:ln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45720" rIns="137160" bIns="45720" rtlCol="0" anchor="ctr">
            <a:normAutofit/>
          </a:bodyPr>
          <a:lstStyle/>
          <a:p>
            <a:pPr algn="ctr"/>
            <a:r>
              <a:rPr lang="it-IT" sz="2200" b="1" dirty="0">
                <a:solidFill>
                  <a:srgbClr val="FFFFFF"/>
                </a:solidFill>
              </a:rPr>
              <a:t>x̄ = 212 / 8 = 26,5</a:t>
            </a:r>
          </a:p>
        </p:txBody>
      </p:sp>
      <p:sp>
        <p:nvSpPr>
          <p:cNvPr id="224" name="Box 224"/>
          <p:cNvSpPr txBox="1"/>
          <p:nvPr/>
        </p:nvSpPr>
        <p:spPr>
          <a:xfrm>
            <a:off x="822960" y="4846320"/>
            <a:ext cx="10515600" cy="502920"/>
          </a:xfrm>
          <a:prstGeom prst="rect">
            <a:avLst/>
          </a:prstGeom>
          <a:noFill/>
          <a:ln>
            <a:noFill/>
          </a:ln>
        </p:spPr>
        <p:txBody>
          <a:bodyPr wrap="square" lIns="137160" tIns="45720" rIns="137160" bIns="45720" rtlCol="0" anchor="ctr">
            <a:normAutofit/>
          </a:bodyPr>
          <a:lstStyle/>
          <a:p>
            <a:pPr algn="ctr"/>
            <a:r>
              <a:rPr lang="it-IT" sz="1700" b="1" dirty="0">
                <a:solidFill>
                  <a:srgbClr val="1F3756"/>
                </a:solidFill>
              </a:rPr>
              <a:t>Interpretazione: </a:t>
            </a:r>
            <a:r>
              <a:rPr lang="it-IT" sz="1700" b="0" dirty="0">
                <a:solidFill>
                  <a:srgbClr val="5A5A5A"/>
                </a:solidFill>
              </a:rPr>
              <a:t>lo studente ha una media di 26,5 trentesimi.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3842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it-IT" sz="1000" b="0" dirty="0">
                <a:solidFill>
                  <a:srgbClr val="5A5A5A"/>
                </a:solidFill>
              </a:rPr>
              <a:t>7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it-IT" sz="2800" b="1" dirty="0">
                <a:solidFill>
                  <a:srgbClr val="1F3756"/>
                </a:solidFill>
              </a:rPr>
              <a:t>Esercizio B — Usare la formula al contrario</a:t>
            </a:r>
          </a:p>
        </p:txBody>
      </p:sp>
      <p:sp>
        <p:nvSpPr>
          <p:cNvPr id="10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it-IT" sz="1500" b="0" dirty="0">
                <a:solidFill>
                  <a:srgbClr val="5A5A5A"/>
                </a:solidFill>
              </a:rPr>
              <a:t>Domanda 2: che voto serve al 9° esame per arrivare alla media di 27?</a:t>
            </a:r>
          </a:p>
        </p:txBody>
      </p:sp>
      <p:sp>
        <p:nvSpPr>
          <p:cNvPr id="225" name="Box 225"/>
          <p:cNvSpPr/>
          <p:nvPr/>
        </p:nvSpPr>
        <p:spPr>
          <a:xfrm>
            <a:off x="2194560" y="1463040"/>
            <a:ext cx="7772400" cy="731520"/>
          </a:xfrm>
          <a:prstGeom prst="rect">
            <a:avLst/>
          </a:prstGeom>
          <a:solidFill>
            <a:srgbClr val="1F3756"/>
          </a:solidFill>
          <a:ln>
            <a:solidFill>
              <a:srgbClr val="1F37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45720" rIns="137160" bIns="45720" rtlCol="0" anchor="ctr">
            <a:normAutofit/>
          </a:bodyPr>
          <a:lstStyle/>
          <a:p>
            <a:pPr algn="ctr"/>
            <a:r>
              <a:rPr lang="it-IT" sz="2200" b="1" dirty="0">
                <a:solidFill>
                  <a:srgbClr val="FFFFFF"/>
                </a:solidFill>
              </a:rPr>
              <a:t>Da x̄ = Σxᵢ / n   si ricava   Σxᵢ = n · x̄</a:t>
            </a:r>
          </a:p>
        </p:txBody>
      </p:sp>
      <p:sp>
        <p:nvSpPr>
          <p:cNvPr id="226" name="Box 226"/>
          <p:cNvSpPr txBox="1"/>
          <p:nvPr/>
        </p:nvSpPr>
        <p:spPr>
          <a:xfrm>
            <a:off x="822960" y="2377440"/>
            <a:ext cx="7315200" cy="365760"/>
          </a:xfrm>
          <a:prstGeom prst="rect">
            <a:avLst/>
          </a:prstGeom>
          <a:noFill/>
          <a:ln>
            <a:noFill/>
          </a:ln>
        </p:spPr>
        <p:txBody>
          <a:bodyPr wrap="square" lIns="137160" tIns="45720" rIns="137160" bIns="45720" rtlCol="0" anchor="ctr">
            <a:normAutofit/>
          </a:bodyPr>
          <a:lstStyle/>
          <a:p>
            <a:pPr algn="l"/>
            <a:r>
              <a:rPr lang="it-IT" sz="1600" b="1" dirty="0">
                <a:solidFill>
                  <a:srgbClr val="1F3756"/>
                </a:solidFill>
              </a:rPr>
              <a:t>Passo 1 — Somma dei voti necessaria con 9 esami</a:t>
            </a:r>
          </a:p>
        </p:txBody>
      </p:sp>
      <p:sp>
        <p:nvSpPr>
          <p:cNvPr id="227" name="Box 227"/>
          <p:cNvSpPr/>
          <p:nvPr/>
        </p:nvSpPr>
        <p:spPr>
          <a:xfrm>
            <a:off x="822960" y="2788920"/>
            <a:ext cx="10515600" cy="640080"/>
          </a:xfrm>
          <a:prstGeom prst="rect">
            <a:avLst/>
          </a:prstGeom>
          <a:solidFill>
            <a:srgbClr val="4472C4"/>
          </a:solidFill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45720" rIns="137160" bIns="45720" rtlCol="0" anchor="ctr">
            <a:normAutofit/>
          </a:bodyPr>
          <a:lstStyle/>
          <a:p>
            <a:pPr algn="ctr"/>
            <a:r>
              <a:rPr lang="it-IT" sz="2000" b="1" dirty="0">
                <a:solidFill>
                  <a:srgbClr val="FFFFFF"/>
                </a:solidFill>
              </a:rPr>
              <a:t>Σxᵢ = 9 · 27 = 243</a:t>
            </a:r>
          </a:p>
        </p:txBody>
      </p:sp>
      <p:sp>
        <p:nvSpPr>
          <p:cNvPr id="228" name="Box 228"/>
          <p:cNvSpPr txBox="1"/>
          <p:nvPr/>
        </p:nvSpPr>
        <p:spPr>
          <a:xfrm>
            <a:off x="822960" y="3566160"/>
            <a:ext cx="7315200" cy="365760"/>
          </a:xfrm>
          <a:prstGeom prst="rect">
            <a:avLst/>
          </a:prstGeom>
          <a:noFill/>
          <a:ln>
            <a:noFill/>
          </a:ln>
        </p:spPr>
        <p:txBody>
          <a:bodyPr wrap="square" lIns="137160" tIns="45720" rIns="137160" bIns="45720" rtlCol="0" anchor="ctr">
            <a:normAutofit/>
          </a:bodyPr>
          <a:lstStyle/>
          <a:p>
            <a:pPr algn="l"/>
            <a:r>
              <a:rPr lang="it-IT" sz="1600" b="1" dirty="0">
                <a:solidFill>
                  <a:srgbClr val="1F3756"/>
                </a:solidFill>
              </a:rPr>
              <a:t>Passo 2 — Voto mancante</a:t>
            </a:r>
          </a:p>
        </p:txBody>
      </p:sp>
      <p:sp>
        <p:nvSpPr>
          <p:cNvPr id="229" name="Box 229"/>
          <p:cNvSpPr/>
          <p:nvPr/>
        </p:nvSpPr>
        <p:spPr>
          <a:xfrm>
            <a:off x="822960" y="3977639"/>
            <a:ext cx="10515600" cy="640080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45720" rIns="137160" bIns="45720" rtlCol="0" anchor="ctr">
            <a:normAutofit/>
          </a:bodyPr>
          <a:lstStyle/>
          <a:p>
            <a:pPr algn="ctr"/>
            <a:r>
              <a:rPr lang="it-IT" sz="2000" b="1" dirty="0">
                <a:solidFill>
                  <a:srgbClr val="FFFFFF"/>
                </a:solidFill>
              </a:rPr>
              <a:t>243 − 212 = 31   →   impossibile: il voto massimo è 30</a:t>
            </a:r>
          </a:p>
        </p:txBody>
      </p:sp>
      <p:sp>
        <p:nvSpPr>
          <p:cNvPr id="230" name="Box 230"/>
          <p:cNvSpPr txBox="1"/>
          <p:nvPr/>
        </p:nvSpPr>
        <p:spPr>
          <a:xfrm>
            <a:off x="822960" y="484632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wrap="square" lIns="137160" tIns="45720" rIns="137160" bIns="45720" rtlCol="0" anchor="ctr">
            <a:normAutofit/>
          </a:bodyPr>
          <a:lstStyle/>
          <a:p>
            <a:pPr algn="ctr"/>
            <a:r>
              <a:rPr lang="it-IT" sz="1600" b="0" dirty="0">
                <a:solidFill>
                  <a:srgbClr val="5A5A5A"/>
                </a:solidFill>
              </a:rPr>
              <a:t>Anche con 30 la media sale solo a </a:t>
            </a:r>
            <a:r>
              <a:rPr lang="it-IT" sz="1600" b="1" dirty="0">
                <a:solidFill>
                  <a:srgbClr val="1F3756"/>
                </a:solidFill>
              </a:rPr>
              <a:t>(212 + 30) / 9 = 26,89</a:t>
            </a:r>
            <a:r>
              <a:rPr lang="it-IT" sz="1600" b="0" dirty="0">
                <a:solidFill>
                  <a:srgbClr val="5A5A5A"/>
                </a:solidFill>
              </a:rPr>
              <a:t>. Ogni nuovo voto pesa 1/9 sulla media.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3842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it-IT" sz="1000" b="0" dirty="0">
                <a:solidFill>
                  <a:srgbClr val="5A5A5A"/>
                </a:solidFill>
              </a:rPr>
              <a:t>8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it-IT" sz="2800" b="1" dirty="0">
                <a:solidFill>
                  <a:srgbClr val="1F3756"/>
                </a:solidFill>
              </a:rPr>
              <a:t>Esercizio C: l’effetto di un valore estremo</a:t>
            </a:r>
          </a:p>
        </p:txBody>
      </p:sp>
      <p:sp>
        <p:nvSpPr>
          <p:cNvPr id="10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it-IT" sz="1500" b="0" dirty="0">
                <a:solidFill>
                  <a:srgbClr val="5A5A5A"/>
                </a:solidFill>
              </a:rPr>
              <a:t>Notti di permanenza di un gruppo di turisti, prima e dopo l’arrivo di un turista che resta 21 notti</a:t>
            </a:r>
          </a:p>
        </p:txBody>
      </p:sp>
      <p:sp>
        <p:nvSpPr>
          <p:cNvPr id="231" name="Box 231"/>
          <p:cNvSpPr/>
          <p:nvPr/>
        </p:nvSpPr>
        <p:spPr>
          <a:xfrm>
            <a:off x="822960" y="1508760"/>
            <a:ext cx="4846320" cy="2103120"/>
          </a:xfrm>
          <a:prstGeom prst="rect">
            <a:avLst/>
          </a:prstGeom>
          <a:solidFill>
            <a:srgbClr val="4472C4"/>
          </a:solidFill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45720" rIns="13716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it-IT" sz="1500" b="0" dirty="0">
                <a:solidFill>
                  <a:srgbClr val="FFFFFF"/>
                </a:solidFill>
              </a:rPr>
              <a:t>5 turisti</a:t>
            </a:r>
          </a:p>
          <a:p>
            <a:pPr algn="ctr">
              <a:spcAft>
                <a:spcPts val="600"/>
              </a:spcAft>
            </a:pPr>
            <a:r>
              <a:rPr lang="it-IT" sz="2000" b="1" dirty="0">
                <a:solidFill>
                  <a:srgbClr val="FFFFFF"/>
                </a:solidFill>
              </a:rPr>
              <a:t>2, 3, 3, 4, 3</a:t>
            </a:r>
          </a:p>
          <a:p>
            <a:pPr algn="ctr"/>
            <a:r>
              <a:rPr lang="it-IT" sz="2200" b="1" dirty="0">
                <a:solidFill>
                  <a:srgbClr val="FFFFFF"/>
                </a:solidFill>
              </a:rPr>
              <a:t>x̄ = 15 / 5 = 3 notti</a:t>
            </a:r>
          </a:p>
        </p:txBody>
      </p:sp>
      <p:sp>
        <p:nvSpPr>
          <p:cNvPr id="232" name="Box 232"/>
          <p:cNvSpPr/>
          <p:nvPr/>
        </p:nvSpPr>
        <p:spPr>
          <a:xfrm>
            <a:off x="6492240" y="1508760"/>
            <a:ext cx="4846320" cy="2103120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45720" rIns="13716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it-IT" sz="1500" b="0" dirty="0">
                <a:solidFill>
                  <a:srgbClr val="FFFFFF"/>
                </a:solidFill>
              </a:rPr>
              <a:t>6 turisti (si aggiunge T6)</a:t>
            </a:r>
          </a:p>
          <a:p>
            <a:pPr algn="ctr">
              <a:spcAft>
                <a:spcPts val="600"/>
              </a:spcAft>
            </a:pPr>
            <a:r>
              <a:rPr lang="it-IT" sz="2000" b="1" dirty="0">
                <a:solidFill>
                  <a:srgbClr val="FFFFFF"/>
                </a:solidFill>
              </a:rPr>
              <a:t>2, 3, 3, 4, 3, 21</a:t>
            </a:r>
          </a:p>
          <a:p>
            <a:pPr algn="ctr"/>
            <a:r>
              <a:rPr lang="it-IT" sz="2200" b="1" dirty="0">
                <a:solidFill>
                  <a:srgbClr val="FFFFFF"/>
                </a:solidFill>
              </a:rPr>
              <a:t>x̄ = 36 / 6 = 6 notti</a:t>
            </a:r>
          </a:p>
        </p:txBody>
      </p:sp>
      <p:sp>
        <p:nvSpPr>
          <p:cNvPr id="233" name="Arrow 233"/>
          <p:cNvSpPr/>
          <p:nvPr/>
        </p:nvSpPr>
        <p:spPr>
          <a:xfrm>
            <a:off x="5852160" y="2377440"/>
            <a:ext cx="457200" cy="365760"/>
          </a:xfrm>
          <a:prstGeom prst="rightArrow">
            <a:avLst/>
          </a:prstGeom>
          <a:solidFill>
            <a:srgbClr val="1F375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4" name="Box 234"/>
          <p:cNvSpPr/>
          <p:nvPr/>
        </p:nvSpPr>
        <p:spPr>
          <a:xfrm>
            <a:off x="822960" y="3840480"/>
            <a:ext cx="10515600" cy="914400"/>
          </a:xfrm>
          <a:prstGeom prst="rect">
            <a:avLst/>
          </a:prstGeom>
          <a:solidFill>
            <a:srgbClr val="1F3756"/>
          </a:solidFill>
          <a:ln>
            <a:solidFill>
              <a:srgbClr val="1F37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45720" rIns="137160" bIns="45720" rtlCol="0" anchor="ctr">
            <a:normAutofit/>
          </a:bodyPr>
          <a:lstStyle/>
          <a:p>
            <a:pPr algn="ctr"/>
            <a:r>
              <a:rPr lang="it-IT" sz="1900" b="1" dirty="0">
                <a:solidFill>
                  <a:srgbClr val="FFFFFF"/>
                </a:solidFill>
              </a:rPr>
              <a:t>Un solo valore anomalo raddoppia la media: 6 notti non descrive nessuno dei turisti</a:t>
            </a:r>
          </a:p>
        </p:txBody>
      </p:sp>
      <p:sp>
        <p:nvSpPr>
          <p:cNvPr id="235" name="Box 235"/>
          <p:cNvSpPr txBox="1"/>
          <p:nvPr/>
        </p:nvSpPr>
        <p:spPr>
          <a:xfrm>
            <a:off x="822960" y="498348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wrap="square" lIns="137160" tIns="45720" rIns="137160" bIns="45720" rtlCol="0" anchor="ctr">
            <a:normAutofit/>
          </a:bodyPr>
          <a:lstStyle/>
          <a:p>
            <a:pPr algn="ctr"/>
            <a:r>
              <a:rPr lang="it-IT" sz="1600" b="0" dirty="0">
                <a:solidFill>
                  <a:srgbClr val="5A5A5A"/>
                </a:solidFill>
              </a:rPr>
              <a:t>La media aritmetica usa tutti i valori, quindi </a:t>
            </a:r>
            <a:r>
              <a:rPr lang="it-IT" sz="1600" b="1" dirty="0">
                <a:solidFill>
                  <a:srgbClr val="1F3756"/>
                </a:solidFill>
              </a:rPr>
              <a:t>risente dei valori estremi</a:t>
            </a:r>
            <a:r>
              <a:rPr lang="it-IT" sz="1600" b="0" dirty="0">
                <a:solidFill>
                  <a:srgbClr val="5A5A5A"/>
                </a:solidFill>
              </a:rPr>
              <a:t>. Prima di usarla conviene guardare i dati.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6"/>
                </a:solidFill>
              </a:defRPr>
            </a:pPr>
            <a:r>
              <a:t>Media aritmetica ponderata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A5A5A"/>
                </a:solidFill>
              </a:defRPr>
            </a:pPr>
            <a:r>
              <a:t>Quando gli stessi valori si ripetono, ciascuno pesa con la sua frequenza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1F3756"/>
                </a:solidFill>
              </a:defRPr>
            </a:pPr>
            <a:r>
              <a:t>Obiettivo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10241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5A5A5A"/>
                </a:solidFill>
              </a:defRPr>
            </a:pPr>
            <a:r>
              <a:t>Imparare a calcolare una media quando le osservazioni hanno frequenze (pesi) diverse.</a:t>
            </a:r>
          </a:p>
        </p:txBody>
      </p:sp>
      <p:sp>
        <p:nvSpPr>
          <p:cNvPr id="6" name="Rectangle 5"/>
          <p:cNvSpPr/>
          <p:nvPr/>
        </p:nvSpPr>
        <p:spPr>
          <a:xfrm>
            <a:off x="1920240" y="3337560"/>
            <a:ext cx="8321040" cy="1005840"/>
          </a:xfrm>
          <a:prstGeom prst="rect">
            <a:avLst/>
          </a:prstGeom>
          <a:solidFill>
            <a:srgbClr val="4472C4"/>
          </a:solidFill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b="1">
                <a:solidFill>
                  <a:srgbClr val="FFFFFF"/>
                </a:solidFill>
              </a:defRPr>
            </a:pPr>
            <a:r>
              <a:t>Media ponderata = Σ(xᵢ · nᵢ) / Σnᵢ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4617720"/>
            <a:ext cx="8503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>
                <a:solidFill>
                  <a:srgbClr val="5A5A5A"/>
                </a:solidFill>
              </a:defRPr>
            </a:pPr>
            <a:r>
              <a:t>xᵢ = valore del carattere   •   nᵢ = frequenza/peso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842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A5A5A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6"/>
                </a:solidFill>
              </a:defRPr>
            </a:pPr>
            <a:r>
              <a:t>1. Esercizio: carattere discreto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A5A5A"/>
                </a:solidFill>
              </a:defRPr>
            </a:pPr>
            <a:r>
              <a:t>Numero di libri letti in un mese da un gruppo di studenti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5156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900" b="0">
                <a:solidFill>
                  <a:srgbClr val="5A5A5A"/>
                </a:solidFill>
              </a:defRPr>
            </a:pPr>
            <a:r>
              <a:t>La variabile è discreta perché assume valori interi: 0, 1, 2, 3, 4, 5.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34440" y="1965960"/>
          <a:ext cx="9692640" cy="416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0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0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0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0065"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t>Libri letti (xᵢ)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t>Frequenza (nᵢ)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t>xᵢ · nᵢ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065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065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1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8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8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0065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12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24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065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3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10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30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0065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20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0065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1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0065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Totale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40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87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14400" y="6263640"/>
            <a:ext cx="10424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5A5A5A"/>
                </a:solidFill>
              </a:defRPr>
            </a:pPr>
            <a:r>
              <a:t>Il peso di ogni valore è la sua frequenza: un valore osservato più volte incide di più.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842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A5A5A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6"/>
                </a:solidFill>
              </a:defRPr>
            </a:pPr>
            <a:r>
              <a:t>Esercizio 1 — Passo 1: calcolare i prodotti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A5A5A"/>
                </a:solidFill>
              </a:defRPr>
            </a:pPr>
            <a:r>
              <a:t>Moltiplichiamo ogni valore per la frequenza con cui compare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1371600"/>
            <a:ext cx="2103120" cy="685800"/>
          </a:xfrm>
          <a:prstGeom prst="rect">
            <a:avLst/>
          </a:prstGeom>
          <a:solidFill>
            <a:srgbClr val="70AD47"/>
          </a:solidFill>
          <a:ln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t>xᵢ · nᵢ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0" y="1399032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1F3756"/>
                </a:solidFill>
              </a:defRPr>
            </a:pPr>
            <a:r>
              <a:t>Esempi: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0" y="1353312"/>
            <a:ext cx="6583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A5A5A"/>
                </a:solidFill>
              </a:defRPr>
            </a:pPr>
            <a:r>
              <a:t>2 · 12 = 24     •     3 · 10 = 30     •     4 · 5 =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423160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100" b="1">
                <a:solidFill>
                  <a:srgbClr val="1F3756"/>
                </a:solidFill>
              </a:defRPr>
            </a:pPr>
            <a:r>
              <a:t>Sommiamo tutti i prodotti: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3063240"/>
            <a:ext cx="10332720" cy="822960"/>
          </a:xfrm>
          <a:prstGeom prst="rect">
            <a:avLst/>
          </a:prstGeom>
          <a:solidFill>
            <a:srgbClr val="4472C4"/>
          </a:solidFill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t>Σ(xᵢ · nᵢ) = 0 + 8 + 24 + 30 + 20 + 5 = 87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343400"/>
            <a:ext cx="4389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100" b="1">
                <a:solidFill>
                  <a:srgbClr val="1F3756"/>
                </a:solidFill>
              </a:defRPr>
            </a:pPr>
            <a:r>
              <a:t>E poi sommiamo le frequenze: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4400" y="4937760"/>
            <a:ext cx="10332720" cy="822960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t>Σnᵢ = 4 + 8 + 12 + 10 + 5 + 1 = 40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842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A5A5A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6"/>
                </a:solidFill>
              </a:defRPr>
            </a:pPr>
            <a:r>
              <a:t>Esercizio 1 — Passo 2: calcolare la media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A5A5A"/>
                </a:solidFill>
              </a:defRPr>
            </a:pPr>
            <a:r>
              <a:t>Dividiamo la somma ponderata per il numero totale di osservazioni</a:t>
            </a:r>
          </a:p>
        </p:txBody>
      </p:sp>
      <p:sp>
        <p:nvSpPr>
          <p:cNvPr id="4" name="Rectangle 3"/>
          <p:cNvSpPr/>
          <p:nvPr/>
        </p:nvSpPr>
        <p:spPr>
          <a:xfrm>
            <a:off x="2834640" y="1371600"/>
            <a:ext cx="6492240" cy="822960"/>
          </a:xfrm>
          <a:prstGeom prst="rect">
            <a:avLst/>
          </a:prstGeom>
          <a:solidFill>
            <a:srgbClr val="1F3756"/>
          </a:solidFill>
          <a:ln>
            <a:solidFill>
              <a:srgbClr val="1F37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b="1">
                <a:solidFill>
                  <a:srgbClr val="FFFFFF"/>
                </a:solidFill>
              </a:defRPr>
            </a:pPr>
            <a:r>
              <a:t>x̄ = Σ(xᵢ · nᵢ) / Σnᵢ</a:t>
            </a:r>
          </a:p>
        </p:txBody>
      </p:sp>
      <p:sp>
        <p:nvSpPr>
          <p:cNvPr id="5" name="Rectangle 4"/>
          <p:cNvSpPr/>
          <p:nvPr/>
        </p:nvSpPr>
        <p:spPr>
          <a:xfrm>
            <a:off x="2834640" y="2743200"/>
            <a:ext cx="6492240" cy="914400"/>
          </a:xfrm>
          <a:prstGeom prst="rect">
            <a:avLst/>
          </a:prstGeom>
          <a:solidFill>
            <a:srgbClr val="70AD47"/>
          </a:solidFill>
          <a:ln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700" b="1">
                <a:solidFill>
                  <a:srgbClr val="FFFFFF"/>
                </a:solidFill>
              </a:defRPr>
            </a:pPr>
            <a:r>
              <a:t>x̄ = 87 / 40 = 2,175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297680"/>
            <a:ext cx="2011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100" b="1">
                <a:solidFill>
                  <a:srgbClr val="1F3756"/>
                </a:solidFill>
              </a:defRPr>
            </a:pPr>
            <a:r>
              <a:t>Interpretazione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800600"/>
            <a:ext cx="104241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300" b="0">
                <a:solidFill>
                  <a:srgbClr val="5A5A5A"/>
                </a:solidFill>
              </a:defRPr>
            </a:pPr>
            <a:r>
              <a:t>In media, ogni studente legge 2,175 libri al mese.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842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A5A5A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6"/>
                </a:solidFill>
              </a:defRPr>
            </a:pPr>
            <a:r>
              <a:t>2. Esercizio: carattere continuo diviso in classi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A5A5A"/>
                </a:solidFill>
              </a:defRPr>
            </a:pPr>
            <a:r>
              <a:t>Tempo (in minuti) impiegato per raggiungere l'università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34440"/>
            <a:ext cx="107899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5A5A5A"/>
                </a:solidFill>
              </a:defRPr>
            </a:pPr>
            <a:r>
              <a:t>Quando i valori sono raggruppati in intervalli, non conosciamo i singoli tempi: usiamo il punto medio della classe.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2148840"/>
          <a:ext cx="107442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6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6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6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9451"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t>Tempo (minuti)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t>Frequenza (nᵢ)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t>Punto medio (cᵢ)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t>cᵢ · nᵢ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9451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10–20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15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90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9451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20–30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14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25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350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9451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30–40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18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35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630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9451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40–50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9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45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405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9451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50–60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3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55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165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9454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Totale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50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—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1640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14400" y="5989320"/>
            <a:ext cx="102412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0">
                <a:solidFill>
                  <a:srgbClr val="5A5A5A"/>
                </a:solidFill>
              </a:defRPr>
            </a:pPr>
            <a:r>
              <a:t>cᵢ è il centro della classe: (limite inferiore + limite superiore) /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842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A5A5A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6"/>
                </a:solidFill>
              </a:defRPr>
            </a:pPr>
            <a:r>
              <a:t>Esercizio 2 — Passo 1: trovare il punto medio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A5A5A"/>
                </a:solidFill>
              </a:defRPr>
            </a:pPr>
            <a:r>
              <a:t>Per ogni classe usiamo il suo centro come valore rappresentativo</a:t>
            </a:r>
          </a:p>
        </p:txBody>
      </p:sp>
      <p:sp>
        <p:nvSpPr>
          <p:cNvPr id="4" name="Rectangle 3"/>
          <p:cNvSpPr/>
          <p:nvPr/>
        </p:nvSpPr>
        <p:spPr>
          <a:xfrm>
            <a:off x="1463040" y="1325880"/>
            <a:ext cx="9235440" cy="777240"/>
          </a:xfrm>
          <a:prstGeom prst="rect">
            <a:avLst/>
          </a:prstGeom>
          <a:solidFill>
            <a:srgbClr val="4472C4"/>
          </a:solidFill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FFFFFF"/>
                </a:solidFill>
              </a:defRPr>
            </a:pPr>
            <a:r>
              <a:t>cᵢ = (limite inferiore + limite superiore) / 2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920240" y="2423160"/>
          <a:ext cx="832104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3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3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3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t>Classe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t>Calcolo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t>Punto medio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10–20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(10 + 20) / 2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15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20–30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(20 + 30) / 2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25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30–40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(30 + 40) / 2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35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40–50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(40 + 50) / 2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45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50–60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(50 + 60) / 2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t>55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14400" y="5989320"/>
            <a:ext cx="10424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>
                <a:solidFill>
                  <a:srgbClr val="5A5A5A"/>
                </a:solidFill>
              </a:defRPr>
            </a:pPr>
            <a:r>
              <a:t>Esempio: per la classe 30–40 → cᵢ = (30 + 40) / 2 = 35.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842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A5A5A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6"/>
                </a:solidFill>
              </a:defRPr>
            </a:pPr>
            <a:r>
              <a:t>Esercizio 2 — Passo 2: prodotti e somme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A5A5A"/>
                </a:solidFill>
              </a:defRPr>
            </a:pPr>
            <a:r>
              <a:t>Usiamo il punto medio come valore rappresentativo della classe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89920" cy="822960"/>
          </a:xfrm>
          <a:prstGeom prst="rect">
            <a:avLst/>
          </a:prstGeom>
          <a:solidFill>
            <a:srgbClr val="4472C4"/>
          </a:solidFill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FFFFFF"/>
                </a:solidFill>
              </a:defRPr>
            </a:pPr>
            <a:r>
              <a:t>Σ(cᵢ · nᵢ) = 90 + 350 + 630 + 405 + 165 = 1.640</a:t>
            </a:r>
          </a:p>
        </p:txBody>
      </p:sp>
      <p:sp>
        <p:nvSpPr>
          <p:cNvPr id="5" name="Rectangle 4"/>
          <p:cNvSpPr/>
          <p:nvPr/>
        </p:nvSpPr>
        <p:spPr>
          <a:xfrm>
            <a:off x="1645920" y="2788920"/>
            <a:ext cx="8961120" cy="822960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t>Σnᵢ = 6 + 14 + 18 + 9 + 3 = 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160520"/>
            <a:ext cx="10332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1">
                <a:solidFill>
                  <a:srgbClr val="1F3756"/>
                </a:solidFill>
              </a:defRPr>
            </a:pPr>
            <a:r>
              <a:t>A questo punto abbiamo tutto ciò che serve per la media.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892040"/>
            <a:ext cx="10332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>
                <a:solidFill>
                  <a:srgbClr val="5A5A5A"/>
                </a:solidFill>
              </a:defRPr>
            </a:pPr>
            <a:r>
              <a:t>Numeratore = 1.640     |     Denominatore = 50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842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A5A5A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6"/>
                </a:solidFill>
              </a:defRPr>
            </a:pPr>
            <a:r>
              <a:t>Esercizio 2 — Passo 3: risultato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A5A5A"/>
                </a:solidFill>
              </a:defRPr>
            </a:pPr>
            <a:r>
              <a:t>Calcoliamo la media ponderata usando i punti medi delle classi</a:t>
            </a:r>
          </a:p>
        </p:txBody>
      </p:sp>
      <p:sp>
        <p:nvSpPr>
          <p:cNvPr id="4" name="Rectangle 3"/>
          <p:cNvSpPr/>
          <p:nvPr/>
        </p:nvSpPr>
        <p:spPr>
          <a:xfrm>
            <a:off x="2743200" y="1280160"/>
            <a:ext cx="6675120" cy="777240"/>
          </a:xfrm>
          <a:prstGeom prst="rect">
            <a:avLst/>
          </a:prstGeom>
          <a:solidFill>
            <a:srgbClr val="1F3756"/>
          </a:solidFill>
          <a:ln>
            <a:solidFill>
              <a:srgbClr val="1F37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t>x̄ ≈ Σ(cᵢ · nᵢ) / Σnᵢ</a:t>
            </a:r>
          </a:p>
        </p:txBody>
      </p:sp>
      <p:sp>
        <p:nvSpPr>
          <p:cNvPr id="5" name="Rectangle 4"/>
          <p:cNvSpPr/>
          <p:nvPr/>
        </p:nvSpPr>
        <p:spPr>
          <a:xfrm>
            <a:off x="2057400" y="2743200"/>
            <a:ext cx="8046720" cy="960120"/>
          </a:xfrm>
          <a:prstGeom prst="rect">
            <a:avLst/>
          </a:prstGeom>
          <a:solidFill>
            <a:srgbClr val="70AD47"/>
          </a:solidFill>
          <a:ln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x̄ ≈ 1.640 / 50 = 32,8 minuti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297680"/>
            <a:ext cx="2103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100" b="1">
                <a:solidFill>
                  <a:srgbClr val="1F3756"/>
                </a:solidFill>
              </a:defRPr>
            </a:pPr>
            <a:r>
              <a:t>Interpretazione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754880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>
                <a:solidFill>
                  <a:srgbClr val="5A5A5A"/>
                </a:solidFill>
              </a:defRPr>
            </a:pPr>
            <a:r>
              <a:t>Il tempo medio stimato per raggiungere l'università è circa 32,8 minuti.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806440"/>
            <a:ext cx="10241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5A5A5A"/>
                </a:solidFill>
              </a:defRPr>
            </a:pPr>
            <a:r>
              <a:t>Nota: è una stima, perché per ogni classe conosciamo l'intervallo e non i singoli valori.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A5A5A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3842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A5A5A"/>
                </a:solidFill>
              </a:defRPr>
            </a:pPr>
            <a:r>
              <a:t>17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6"/>
                </a:solidFill>
              </a:defRPr>
            </a:pPr>
            <a:r>
              <a:rPr lang="it-IT" sz="2800" b="1">
                <a:solidFill>
                  <a:srgbClr val="1F3756"/>
                </a:solidFill>
              </a:rPr>
              <a:t>Media aritmetica o media geometrica?</a:t>
            </a:r>
          </a:p>
        </p:txBody>
      </p:sp>
      <p:sp>
        <p:nvSpPr>
          <p:cNvPr id="10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A5A5A"/>
                </a:solidFill>
              </a:defRPr>
            </a:pPr>
            <a:r>
              <a:rPr lang="it-IT" sz="1500">
                <a:solidFill>
                  <a:srgbClr val="5A5A5A"/>
                </a:solidFill>
              </a:rPr>
              <a:t>La scelta dipende dall'andamento del fenomeno nel tempo</a:t>
            </a:r>
          </a:p>
        </p:txBody>
      </p:sp>
      <p:graphicFrame>
        <p:nvGraphicFramePr>
          <p:cNvPr id="11" name="Grafico lineare vs esponenziale"/>
          <p:cNvGraphicFramePr>
            <a:graphicFrameLocks noGrp="1"/>
          </p:cNvGraphicFramePr>
          <p:nvPr/>
        </p:nvGraphicFramePr>
        <p:xfrm>
          <a:off x="548640" y="1463040"/>
          <a:ext cx="5669280" cy="416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ectangle 3"/>
          <p:cNvSpPr/>
          <p:nvPr/>
        </p:nvSpPr>
        <p:spPr>
          <a:xfrm>
            <a:off x="6583680" y="1463040"/>
            <a:ext cx="5029200" cy="1965960"/>
          </a:xfrm>
          <a:prstGeom prst="rect">
            <a:avLst/>
          </a:prstGeom>
          <a:solidFill>
            <a:srgbClr val="1F3756"/>
          </a:solidFill>
          <a:ln>
            <a:solidFill>
              <a:srgbClr val="1F37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2500" b="1">
                <a:solidFill>
                  <a:srgbClr val="FFFFFF"/>
                </a:solidFill>
              </a:defRPr>
            </a:pPr>
            <a:r>
              <a:rPr lang="it-IT" sz="1700" b="1">
                <a:solidFill>
                  <a:srgbClr val="FFFFFF"/>
                </a:solidFill>
              </a:rPr>
              <a:t>Andamento LINEARE → media aritmetica</a:t>
            </a:r>
          </a:p>
          <a:p>
            <a:pPr algn="l">
              <a:spcBef>
                <a:spcPts val="600"/>
              </a:spcBef>
              <a:defRPr sz="2500" b="1">
                <a:solidFill>
                  <a:srgbClr val="FFFFFF"/>
                </a:solidFill>
              </a:defRPr>
            </a:pPr>
            <a:r>
              <a:rPr lang="it-IT" sz="1500" b="0">
                <a:solidFill>
                  <a:srgbClr val="FFFFFF"/>
                </a:solidFill>
              </a:rPr>
              <a:t>Il fenomeno cresce di una quantità costante: xₜ = x₀ + t·d.</a:t>
            </a:r>
          </a:p>
          <a:p>
            <a:pPr algn="l">
              <a:spcBef>
                <a:spcPts val="400"/>
              </a:spcBef>
              <a:defRPr sz="2500" b="1">
                <a:solidFill>
                  <a:srgbClr val="FFFFFF"/>
                </a:solidFill>
              </a:defRPr>
            </a:pPr>
            <a:r>
              <a:rPr lang="it-IT" sz="1500" b="0">
                <a:solidFill>
                  <a:srgbClr val="FFFFFF"/>
                </a:solidFill>
              </a:rPr>
              <a:t>Gli incrementi si sommano → si usa la media aritmetica.</a:t>
            </a:r>
          </a:p>
        </p:txBody>
      </p:sp>
      <p:sp>
        <p:nvSpPr>
          <p:cNvPr id="13" name="Rectangle 9"/>
          <p:cNvSpPr/>
          <p:nvPr/>
        </p:nvSpPr>
        <p:spPr>
          <a:xfrm>
            <a:off x="6583680" y="3657600"/>
            <a:ext cx="5029200" cy="1965960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rPr lang="it-IT" sz="1700" b="1">
                <a:solidFill>
                  <a:srgbClr val="FFFFFF"/>
                </a:solidFill>
              </a:rPr>
              <a:t>Andamento ESPONENZIALE → media geometrica</a:t>
            </a:r>
          </a:p>
          <a:p>
            <a:pPr algn="l">
              <a:spcBef>
                <a:spcPts val="600"/>
              </a:spcBef>
              <a:defRPr sz="2200" b="1">
                <a:solidFill>
                  <a:srgbClr val="FFFFFF"/>
                </a:solidFill>
              </a:defRPr>
            </a:pPr>
            <a:r>
              <a:rPr lang="it-IT" sz="1500" b="0">
                <a:solidFill>
                  <a:srgbClr val="FFFFFF"/>
                </a:solidFill>
              </a:rPr>
              <a:t>Il fenomeno cresce a un tasso costante: xₜ = x₀ · q</a:t>
            </a:r>
            <a:r>
              <a:rPr lang="it-IT" sz="1500" b="0" baseline="30000">
                <a:solidFill>
                  <a:srgbClr val="FFFFFF"/>
                </a:solidFill>
              </a:rPr>
              <a:t>t</a:t>
            </a:r>
            <a:r>
              <a:rPr lang="it-IT" sz="1500" b="0">
                <a:solidFill>
                  <a:srgbClr val="FFFFFF"/>
                </a:solidFill>
              </a:rPr>
              <a:t>.</a:t>
            </a:r>
          </a:p>
          <a:p>
            <a:pPr algn="l">
              <a:spcBef>
                <a:spcPts val="400"/>
              </a:spcBef>
              <a:defRPr sz="2200" b="1">
                <a:solidFill>
                  <a:srgbClr val="FFFFFF"/>
                </a:solidFill>
              </a:defRPr>
            </a:pPr>
            <a:r>
              <a:rPr lang="it-IT" sz="1500" b="0">
                <a:solidFill>
                  <a:srgbClr val="FFFFFF"/>
                </a:solidFill>
              </a:rPr>
              <a:t>I fattori di crescita si moltiplicano → si usa la media geometrica.</a:t>
            </a:r>
          </a:p>
        </p:txBody>
      </p:sp>
      <p:sp>
        <p:nvSpPr>
          <p:cNvPr id="14" name="Rectangle 4"/>
          <p:cNvSpPr/>
          <p:nvPr/>
        </p:nvSpPr>
        <p:spPr>
          <a:xfrm>
            <a:off x="548640" y="5852160"/>
            <a:ext cx="11064240" cy="548640"/>
          </a:xfrm>
          <a:prstGeom prst="rect">
            <a:avLst/>
          </a:prstGeom>
          <a:solidFill>
            <a:srgbClr val="70AD47"/>
          </a:solidFill>
          <a:ln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700" b="1">
                <a:solidFill>
                  <a:srgbClr val="FFFFFF"/>
                </a:solidFill>
              </a:defRPr>
            </a:pPr>
            <a:r>
              <a:rPr lang="it-IT" sz="1600" b="1">
                <a:solidFill>
                  <a:srgbClr val="FFFFFF"/>
                </a:solidFill>
              </a:rPr>
              <a:t>Regola: dati che si combinano per somma → aritmetica; per prodotto (tassi, numeri indice, rapporti) → geometrica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3842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A5A5A"/>
                </a:solidFill>
              </a:defRPr>
            </a:pPr>
            <a:r>
              <a:t>18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6"/>
                </a:solidFill>
              </a:defRPr>
            </a:pPr>
            <a:r>
              <a:rPr lang="it-IT" sz="2800" b="1">
                <a:solidFill>
                  <a:srgbClr val="1F3756"/>
                </a:solidFill>
              </a:rPr>
              <a:t>3. Esercizio: media geometrica semplice</a:t>
            </a:r>
          </a:p>
        </p:txBody>
      </p:sp>
      <p:sp>
        <p:nvSpPr>
          <p:cNvPr id="10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A5A5A"/>
                </a:solidFill>
              </a:defRPr>
            </a:pPr>
            <a:r>
              <a:rPr lang="it-IT" sz="1500">
                <a:solidFill>
                  <a:srgbClr val="5A5A5A"/>
                </a:solidFill>
              </a:rPr>
              <a:t>Fatturato di un'impresa (migliaia di euro) in cinque anni consecutivi</a:t>
            </a:r>
          </a:p>
        </p:txBody>
      </p:sp>
      <p:sp>
        <p:nvSpPr>
          <p:cNvPr id="11" name="TextBox 3"/>
          <p:cNvSpPr txBox="1"/>
          <p:nvPr/>
        </p:nvSpPr>
        <p:spPr>
          <a:xfrm>
            <a:off x="731520" y="1325880"/>
            <a:ext cx="105156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900" b="0">
                <a:solidFill>
                  <a:srgbClr val="5A5A5A"/>
                </a:solidFill>
              </a:defRPr>
            </a:pPr>
            <a:r>
              <a:rPr lang="it-IT" sz="1900" b="0">
                <a:solidFill>
                  <a:srgbClr val="5A5A5A"/>
                </a:solidFill>
              </a:rPr>
              <a:t>Ogni anno si applica una variazione percentuale al valore dell'anno precedente: le variazioni si cumulano.</a:t>
            </a:r>
          </a:p>
        </p:txBody>
      </p:sp>
      <p:graphicFrame>
        <p:nvGraphicFramePr>
          <p:cNvPr id="12" name="Table 4"/>
          <p:cNvGraphicFramePr>
            <a:graphicFrameLocks noGrp="1"/>
          </p:cNvGraphicFramePr>
          <p:nvPr/>
        </p:nvGraphicFramePr>
        <p:xfrm>
          <a:off x="1051560" y="1874519"/>
          <a:ext cx="10058400" cy="3803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5488"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rPr lang="it-IT" sz="1600" b="1">
                          <a:solidFill>
                            <a:srgbClr val="FFFFFF"/>
                          </a:solidFill>
                        </a:rPr>
                        <a:t>Anno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rPr lang="it-IT" sz="1600" b="1">
                          <a:solidFill>
                            <a:srgbClr val="FFFFFF"/>
                          </a:solidFill>
                        </a:rPr>
                        <a:t>Fatturato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rPr lang="it-IT" sz="1600" b="1">
                          <a:solidFill>
                            <a:srgbClr val="FFFFFF"/>
                          </a:solidFill>
                        </a:rPr>
                        <a:t>Variazione % (rᵢ)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rPr lang="it-IT" sz="1600" b="1">
                          <a:solidFill>
                            <a:srgbClr val="FFFFFF"/>
                          </a:solidFill>
                        </a:rPr>
                        <a:t>Fattore xᵢ = 1 + rᵢ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rPr lang="it-IT" sz="1600" b="1">
                          <a:solidFill>
                            <a:srgbClr val="FFFFFF"/>
                          </a:solidFill>
                        </a:rPr>
                        <a:t>ln xᵢ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2020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100,0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—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—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—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2021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110,0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+10%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1,10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0,09531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2022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137,5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+25%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1,25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0,22314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2023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110,0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−20%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0,80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−0,22314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2024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126,5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+15%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1,15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0,13976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2025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132,8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+5%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1,05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0,04879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1">
                          <a:solidFill>
                            <a:srgbClr val="5A5A5A"/>
                          </a:solidFill>
                        </a:rPr>
                        <a:t>Totale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endParaRPr/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endParaRPr/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1">
                          <a:solidFill>
                            <a:srgbClr val="5A5A5A"/>
                          </a:solidFill>
                        </a:rPr>
                        <a:t>Π = 1,3283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1">
                          <a:solidFill>
                            <a:srgbClr val="5A5A5A"/>
                          </a:solidFill>
                        </a:rPr>
                        <a:t>Σ = 0,28386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TextBox 5"/>
          <p:cNvSpPr txBox="1"/>
          <p:nvPr/>
        </p:nvSpPr>
        <p:spPr>
          <a:xfrm>
            <a:off x="914400" y="5852160"/>
            <a:ext cx="10332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5A5A5A"/>
                </a:solidFill>
              </a:defRPr>
            </a:pPr>
            <a:r>
              <a:rPr lang="it-IT" sz="1600" b="0">
                <a:solidFill>
                  <a:srgbClr val="5A5A5A"/>
                </a:solidFill>
              </a:rPr>
              <a:t>xᵢ è il rapporto tra due anni consecutivi (es. 137,5 / 110,0 = 1,25); la colonna ln xᵢ serve per il metodo dei logaritmi.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3842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A5A5A"/>
                </a:solidFill>
              </a:defRPr>
            </a:pPr>
            <a:r>
              <a:t>19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6"/>
                </a:solidFill>
              </a:defRPr>
            </a:pPr>
            <a:r>
              <a:rPr lang="it-IT" sz="2800" b="1">
                <a:solidFill>
                  <a:srgbClr val="1F3756"/>
                </a:solidFill>
              </a:rPr>
              <a:t>Esercizio 3 — Metodo 1: la radice n-esima</a:t>
            </a:r>
          </a:p>
        </p:txBody>
      </p:sp>
      <p:sp>
        <p:nvSpPr>
          <p:cNvPr id="10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A5A5A"/>
                </a:solidFill>
              </a:defRPr>
            </a:pPr>
            <a:r>
              <a:rPr lang="it-IT" sz="1500">
                <a:solidFill>
                  <a:srgbClr val="5A5A5A"/>
                </a:solidFill>
              </a:rPr>
              <a:t>Metodo tradizionale: si moltiplicano i fattori e si estrae la radice di indice n</a:t>
            </a:r>
          </a:p>
        </p:txBody>
      </p:sp>
      <p:sp>
        <p:nvSpPr>
          <p:cNvPr id="11" name="Rectangle 3"/>
          <p:cNvSpPr/>
          <p:nvPr/>
        </p:nvSpPr>
        <p:spPr>
          <a:xfrm>
            <a:off x="2377440" y="1417320"/>
            <a:ext cx="7406640" cy="731520"/>
          </a:xfrm>
          <a:prstGeom prst="rect">
            <a:avLst/>
          </a:prstGeom>
          <a:solidFill>
            <a:srgbClr val="1F3756"/>
          </a:solidFill>
          <a:ln>
            <a:solidFill>
              <a:srgbClr val="1F37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b="1">
                <a:solidFill>
                  <a:srgbClr val="FFFFFF"/>
                </a:solidFill>
              </a:defRPr>
            </a:pPr>
            <a:r>
              <a:rPr lang="it-IT" sz="2500" b="1">
                <a:solidFill>
                  <a:srgbClr val="FFFFFF"/>
                </a:solidFill>
              </a:rPr>
              <a:t>G = </a:t>
            </a:r>
            <a:r>
              <a:rPr lang="it-IT" sz="2500" b="1" baseline="30000">
                <a:solidFill>
                  <a:srgbClr val="FFFFFF"/>
                </a:solidFill>
              </a:rPr>
              <a:t>n</a:t>
            </a:r>
            <a:r>
              <a:rPr lang="it-IT" sz="2500" b="1">
                <a:solidFill>
                  <a:srgbClr val="FFFFFF"/>
                </a:solidFill>
              </a:rPr>
              <a:t>√(x₁ · x₂ · … · xₙ)</a:t>
            </a:r>
          </a:p>
        </p:txBody>
      </p:sp>
      <p:sp>
        <p:nvSpPr>
          <p:cNvPr id="12" name="TextBox 5"/>
          <p:cNvSpPr txBox="1"/>
          <p:nvPr/>
        </p:nvSpPr>
        <p:spPr>
          <a:xfrm>
            <a:off x="822960" y="2377440"/>
            <a:ext cx="7315200" cy="4114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2100" b="1">
                <a:solidFill>
                  <a:srgbClr val="1F3756"/>
                </a:solidFill>
              </a:defRPr>
            </a:pPr>
            <a:r>
              <a:rPr lang="it-IT" sz="2100" b="1">
                <a:solidFill>
                  <a:srgbClr val="1F3756"/>
                </a:solidFill>
              </a:rPr>
              <a:t>Passo 1 — Prodotto dei fattori di crescita</a:t>
            </a:r>
          </a:p>
        </p:txBody>
      </p:sp>
      <p:sp>
        <p:nvSpPr>
          <p:cNvPr id="13" name="Rectangle 7"/>
          <p:cNvSpPr/>
          <p:nvPr/>
        </p:nvSpPr>
        <p:spPr>
          <a:xfrm>
            <a:off x="822960" y="2834640"/>
            <a:ext cx="10515600" cy="731520"/>
          </a:xfrm>
          <a:prstGeom prst="rect">
            <a:avLst/>
          </a:prstGeom>
          <a:solidFill>
            <a:srgbClr val="4472C4"/>
          </a:solidFill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rPr lang="it-IT" sz="2300" b="1">
                <a:solidFill>
                  <a:srgbClr val="FFFFFF"/>
                </a:solidFill>
              </a:rPr>
              <a:t>Πxᵢ = 1,10 · 1,25 · 0,80 · 1,15 · 1,05 = 1,3283</a:t>
            </a:r>
          </a:p>
        </p:txBody>
      </p:sp>
      <p:sp>
        <p:nvSpPr>
          <p:cNvPr id="14" name="TextBox 5"/>
          <p:cNvSpPr txBox="1"/>
          <p:nvPr/>
        </p:nvSpPr>
        <p:spPr>
          <a:xfrm>
            <a:off x="822960" y="3794760"/>
            <a:ext cx="7315200" cy="4114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2100" b="1">
                <a:solidFill>
                  <a:srgbClr val="1F3756"/>
                </a:solidFill>
              </a:defRPr>
            </a:pPr>
            <a:r>
              <a:rPr lang="it-IT" sz="2100" b="1">
                <a:solidFill>
                  <a:srgbClr val="1F3756"/>
                </a:solidFill>
              </a:rPr>
              <a:t>Passo 2 — Radice di indice n = 5</a:t>
            </a:r>
          </a:p>
        </p:txBody>
      </p:sp>
      <p:sp>
        <p:nvSpPr>
          <p:cNvPr id="15" name="Rectangle 4"/>
          <p:cNvSpPr/>
          <p:nvPr/>
        </p:nvSpPr>
        <p:spPr>
          <a:xfrm>
            <a:off x="822960" y="4251960"/>
            <a:ext cx="10515600" cy="777240"/>
          </a:xfrm>
          <a:prstGeom prst="rect">
            <a:avLst/>
          </a:prstGeom>
          <a:solidFill>
            <a:srgbClr val="70AD47"/>
          </a:solidFill>
          <a:ln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700" b="1">
                <a:solidFill>
                  <a:srgbClr val="FFFFFF"/>
                </a:solidFill>
              </a:defRPr>
            </a:pPr>
            <a:r>
              <a:rPr lang="it-IT" sz="2600" b="1">
                <a:solidFill>
                  <a:srgbClr val="FFFFFF"/>
                </a:solidFill>
              </a:rPr>
              <a:t>G = </a:t>
            </a:r>
            <a:r>
              <a:rPr lang="it-IT" sz="2600" b="1" baseline="30000">
                <a:solidFill>
                  <a:srgbClr val="FFFFFF"/>
                </a:solidFill>
              </a:rPr>
              <a:t>5</a:t>
            </a:r>
            <a:r>
              <a:rPr lang="it-IT" sz="2600" b="1">
                <a:solidFill>
                  <a:srgbClr val="FFFFFF"/>
                </a:solidFill>
              </a:rPr>
              <a:t>√1,3283 = 1,0584</a:t>
            </a:r>
          </a:p>
        </p:txBody>
      </p:sp>
      <p:sp>
        <p:nvSpPr>
          <p:cNvPr id="16" name="TextBox 5"/>
          <p:cNvSpPr txBox="1"/>
          <p:nvPr/>
        </p:nvSpPr>
        <p:spPr>
          <a:xfrm>
            <a:off x="822960" y="5303520"/>
            <a:ext cx="105156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1600" b="0">
                <a:solidFill>
                  <a:srgbClr val="5A5A5A"/>
                </a:solidFill>
              </a:defRPr>
            </a:pPr>
            <a:r>
              <a:rPr lang="it-IT" sz="1600" b="0">
                <a:solidFill>
                  <a:srgbClr val="5A5A5A"/>
                </a:solidFill>
              </a:rPr>
              <a:t>La radice quadrata è il caso particolare n = 2; con 5 fattori serve la radice quinta (sulla calcolatrice: 1,3283</a:t>
            </a:r>
            <a:r>
              <a:rPr lang="it-IT" sz="1600" b="0" baseline="30000">
                <a:solidFill>
                  <a:srgbClr val="5A5A5A"/>
                </a:solidFill>
              </a:rPr>
              <a:t>1/5</a:t>
            </a:r>
            <a:r>
              <a:rPr lang="it-IT" sz="1600" b="0">
                <a:solidFill>
                  <a:srgbClr val="5A5A5A"/>
                </a:solidFill>
              </a:rPr>
              <a:t>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3842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A5A5A"/>
                </a:solidFill>
              </a:defRPr>
            </a:pPr>
            <a:r>
              <a:t>20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6"/>
                </a:solidFill>
              </a:defRPr>
            </a:pPr>
            <a:r>
              <a:rPr lang="it-IT" sz="2800" b="1">
                <a:solidFill>
                  <a:srgbClr val="1F3756"/>
                </a:solidFill>
              </a:rPr>
              <a:t>Esercizio 3 — Metodo 2: i logaritmi</a:t>
            </a:r>
          </a:p>
        </p:txBody>
      </p:sp>
      <p:sp>
        <p:nvSpPr>
          <p:cNvPr id="10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A5A5A"/>
                </a:solidFill>
              </a:defRPr>
            </a:pPr>
            <a:r>
              <a:rPr lang="it-IT" sz="1500">
                <a:solidFill>
                  <a:srgbClr val="5A5A5A"/>
                </a:solidFill>
              </a:rPr>
              <a:t>Il logaritmo trasforma il prodotto in una somma: basta una media aritmetica</a:t>
            </a:r>
          </a:p>
        </p:txBody>
      </p:sp>
      <p:sp>
        <p:nvSpPr>
          <p:cNvPr id="11" name="Rectangle 3"/>
          <p:cNvSpPr/>
          <p:nvPr/>
        </p:nvSpPr>
        <p:spPr>
          <a:xfrm>
            <a:off x="2377440" y="1417320"/>
            <a:ext cx="7406640" cy="731520"/>
          </a:xfrm>
          <a:prstGeom prst="rect">
            <a:avLst/>
          </a:prstGeom>
          <a:solidFill>
            <a:srgbClr val="1F3756"/>
          </a:solidFill>
          <a:ln>
            <a:solidFill>
              <a:srgbClr val="1F37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b="1">
                <a:solidFill>
                  <a:srgbClr val="FFFFFF"/>
                </a:solidFill>
              </a:defRPr>
            </a:pPr>
            <a:r>
              <a:rPr lang="it-IT" sz="2500" b="1">
                <a:solidFill>
                  <a:srgbClr val="FFFFFF"/>
                </a:solidFill>
              </a:rPr>
              <a:t>ln G = Σ ln xᵢ / n</a:t>
            </a:r>
          </a:p>
        </p:txBody>
      </p:sp>
      <p:sp>
        <p:nvSpPr>
          <p:cNvPr id="12" name="Rectangle 7"/>
          <p:cNvSpPr/>
          <p:nvPr/>
        </p:nvSpPr>
        <p:spPr>
          <a:xfrm>
            <a:off x="822960" y="2423160"/>
            <a:ext cx="10515600" cy="731520"/>
          </a:xfrm>
          <a:prstGeom prst="rect">
            <a:avLst/>
          </a:prstGeom>
          <a:solidFill>
            <a:srgbClr val="4472C4"/>
          </a:solidFill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rPr lang="it-IT" sz="2000" b="1">
                <a:solidFill>
                  <a:srgbClr val="FFFFFF"/>
                </a:solidFill>
              </a:rPr>
              <a:t>Σ ln xᵢ = 0,09531 + 0,22314 − 0,22314 + 0,13976 + 0,04879 = 0,28386</a:t>
            </a:r>
          </a:p>
        </p:txBody>
      </p:sp>
      <p:sp>
        <p:nvSpPr>
          <p:cNvPr id="13" name="Rectangle 9"/>
          <p:cNvSpPr/>
          <p:nvPr/>
        </p:nvSpPr>
        <p:spPr>
          <a:xfrm>
            <a:off x="822960" y="3383280"/>
            <a:ext cx="10515600" cy="777240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rPr lang="it-IT" sz="2300" b="1">
                <a:solidFill>
                  <a:srgbClr val="FFFFFF"/>
                </a:solidFill>
              </a:rPr>
              <a:t>ln G = 0,28386 / 5 = 0,056772   →   G = e</a:t>
            </a:r>
            <a:r>
              <a:rPr lang="it-IT" sz="2300" b="1" baseline="30000">
                <a:solidFill>
                  <a:srgbClr val="FFFFFF"/>
                </a:solidFill>
              </a:rPr>
              <a:t>0,056772</a:t>
            </a:r>
            <a:r>
              <a:rPr lang="it-IT" sz="2300" b="1">
                <a:solidFill>
                  <a:srgbClr val="FFFFFF"/>
                </a:solidFill>
              </a:rPr>
              <a:t> = 1,0584</a:t>
            </a:r>
          </a:p>
        </p:txBody>
      </p:sp>
      <p:sp>
        <p:nvSpPr>
          <p:cNvPr id="14" name="TextBox 6"/>
          <p:cNvSpPr txBox="1"/>
          <p:nvPr/>
        </p:nvSpPr>
        <p:spPr>
          <a:xfrm>
            <a:off x="822960" y="4434840"/>
            <a:ext cx="10515600" cy="4572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2300" b="0">
                <a:solidFill>
                  <a:srgbClr val="5A5A5A"/>
                </a:solidFill>
              </a:defRPr>
            </a:pPr>
            <a:r>
              <a:rPr lang="it-IT" sz="2000" b="0">
                <a:solidFill>
                  <a:srgbClr val="5A5A5A"/>
                </a:solidFill>
              </a:rPr>
              <a:t>Stesso risultato del metodo 1: </a:t>
            </a:r>
            <a:r>
              <a:rPr lang="it-IT" sz="2000" b="1">
                <a:solidFill>
                  <a:srgbClr val="1F3756"/>
                </a:solidFill>
              </a:rPr>
              <a:t>G = 1,0584</a:t>
            </a:r>
            <a:r>
              <a:rPr lang="it-IT" sz="2000" b="0">
                <a:solidFill>
                  <a:srgbClr val="5A5A5A"/>
                </a:solidFill>
              </a:rPr>
              <a:t>.</a:t>
            </a:r>
          </a:p>
        </p:txBody>
      </p:sp>
      <p:sp>
        <p:nvSpPr>
          <p:cNvPr id="15" name="TextBox 5"/>
          <p:cNvSpPr txBox="1"/>
          <p:nvPr/>
        </p:nvSpPr>
        <p:spPr>
          <a:xfrm>
            <a:off x="822960" y="5212080"/>
            <a:ext cx="105156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1600" b="0">
                <a:solidFill>
                  <a:srgbClr val="5A5A5A"/>
                </a:solidFill>
              </a:defRPr>
            </a:pPr>
            <a:r>
              <a:rPr lang="it-IT" sz="1600" b="0">
                <a:solidFill>
                  <a:srgbClr val="5A5A5A"/>
                </a:solidFill>
              </a:rPr>
              <a:t>Il logaritmo della media geometrica è la media aritmetica dei logaritmi dei fattori.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3842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A5A5A"/>
                </a:solidFill>
              </a:defRPr>
            </a:pPr>
            <a:r>
              <a:t>21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6"/>
                </a:solidFill>
              </a:defRPr>
            </a:pPr>
            <a:r>
              <a:rPr lang="it-IT" sz="2800" b="1">
                <a:solidFill>
                  <a:srgbClr val="1F3756"/>
                </a:solidFill>
              </a:rPr>
              <a:t>Esercizio 3 — Risultato e confronto con la media aritmetica</a:t>
            </a:r>
          </a:p>
        </p:txBody>
      </p:sp>
      <p:sp>
        <p:nvSpPr>
          <p:cNvPr id="10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A5A5A"/>
                </a:solidFill>
              </a:defRPr>
            </a:pPr>
            <a:r>
              <a:rPr lang="it-IT" sz="1500">
                <a:solidFill>
                  <a:srgbClr val="5A5A5A"/>
                </a:solidFill>
              </a:rPr>
              <a:t>Perché con un andamento esponenziale non si usa la media aritmetica dei tassi</a:t>
            </a:r>
          </a:p>
        </p:txBody>
      </p:sp>
      <p:sp>
        <p:nvSpPr>
          <p:cNvPr id="11" name="Rectangle 4"/>
          <p:cNvSpPr/>
          <p:nvPr/>
        </p:nvSpPr>
        <p:spPr>
          <a:xfrm>
            <a:off x="1737360" y="1463040"/>
            <a:ext cx="8686800" cy="777240"/>
          </a:xfrm>
          <a:prstGeom prst="rect">
            <a:avLst/>
          </a:prstGeom>
          <a:solidFill>
            <a:srgbClr val="70AD47"/>
          </a:solidFill>
          <a:ln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700" b="1">
                <a:solidFill>
                  <a:srgbClr val="FFFFFF"/>
                </a:solidFill>
              </a:defRPr>
            </a:pPr>
            <a:r>
              <a:rPr lang="it-IT" sz="2400" b="1">
                <a:solidFill>
                  <a:srgbClr val="FFFFFF"/>
                </a:solidFill>
              </a:rPr>
              <a:t>G = 1,0584   →   tasso medio annuo = G − 1 = 5,84%</a:t>
            </a:r>
          </a:p>
        </p:txBody>
      </p:sp>
      <p:sp>
        <p:nvSpPr>
          <p:cNvPr id="12" name="TextBox 6"/>
          <p:cNvSpPr txBox="1"/>
          <p:nvPr/>
        </p:nvSpPr>
        <p:spPr>
          <a:xfrm>
            <a:off x="822960" y="2468880"/>
            <a:ext cx="10515600" cy="4572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2300" b="0">
                <a:solidFill>
                  <a:srgbClr val="5A5A5A"/>
                </a:solidFill>
              </a:defRPr>
            </a:pPr>
            <a:r>
              <a:rPr lang="it-IT" sz="2000" b="0">
                <a:solidFill>
                  <a:srgbClr val="5A5A5A"/>
                </a:solidFill>
              </a:rPr>
              <a:t>Il fatturato è cresciuto in media del </a:t>
            </a:r>
            <a:r>
              <a:rPr lang="it-IT" sz="2000" b="1">
                <a:solidFill>
                  <a:srgbClr val="1F3756"/>
                </a:solidFill>
              </a:rPr>
              <a:t>5,84% all'anno</a:t>
            </a:r>
            <a:r>
              <a:rPr lang="it-IT" sz="2000" b="0">
                <a:solidFill>
                  <a:srgbClr val="5A5A5A"/>
                </a:solidFill>
              </a:rPr>
              <a:t>.</a:t>
            </a:r>
          </a:p>
        </p:txBody>
      </p:sp>
      <p:sp>
        <p:nvSpPr>
          <p:cNvPr id="13" name="Rectangle 9"/>
          <p:cNvSpPr/>
          <p:nvPr/>
        </p:nvSpPr>
        <p:spPr>
          <a:xfrm>
            <a:off x="822960" y="3246120"/>
            <a:ext cx="5120640" cy="1188720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rPr lang="it-IT" sz="1800" b="1">
                <a:solidFill>
                  <a:srgbClr val="FFFFFF"/>
                </a:solidFill>
              </a:rPr>
              <a:t>Media aritmetica dei tassi: 7%</a:t>
            </a:r>
          </a:p>
          <a:p>
            <a:pPr algn="ctr">
              <a:defRPr sz="2200" b="1">
                <a:solidFill>
                  <a:srgbClr val="FFFFFF"/>
                </a:solidFill>
              </a:defRPr>
            </a:pPr>
            <a:r>
              <a:rPr lang="it-IT" sz="1700" b="0">
                <a:solidFill>
                  <a:srgbClr val="FFFFFF"/>
                </a:solidFill>
              </a:rPr>
              <a:t>100 · 1,07</a:t>
            </a:r>
            <a:r>
              <a:rPr lang="it-IT" sz="1700" b="0" baseline="30000">
                <a:solidFill>
                  <a:srgbClr val="FFFFFF"/>
                </a:solidFill>
              </a:rPr>
              <a:t>5</a:t>
            </a:r>
            <a:r>
              <a:rPr lang="it-IT" sz="1700" b="0">
                <a:solidFill>
                  <a:srgbClr val="FFFFFF"/>
                </a:solidFill>
              </a:rPr>
              <a:t> = 140,3  ≠  132,8  ✗</a:t>
            </a:r>
          </a:p>
        </p:txBody>
      </p:sp>
      <p:sp>
        <p:nvSpPr>
          <p:cNvPr id="14" name="Rectangle 7"/>
          <p:cNvSpPr/>
          <p:nvPr/>
        </p:nvSpPr>
        <p:spPr>
          <a:xfrm>
            <a:off x="6217920" y="3246120"/>
            <a:ext cx="5120640" cy="1188720"/>
          </a:xfrm>
          <a:prstGeom prst="rect">
            <a:avLst/>
          </a:prstGeom>
          <a:solidFill>
            <a:srgbClr val="4472C4"/>
          </a:solidFill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rPr lang="it-IT" sz="1800" b="1">
                <a:solidFill>
                  <a:srgbClr val="FFFFFF"/>
                </a:solidFill>
              </a:rPr>
              <a:t>Media geometrica: 5,84%</a:t>
            </a:r>
          </a:p>
          <a:p>
            <a:pPr algn="ctr">
              <a:defRPr sz="2200" b="1">
                <a:solidFill>
                  <a:srgbClr val="FFFFFF"/>
                </a:solidFill>
              </a:defRPr>
            </a:pPr>
            <a:r>
              <a:rPr lang="it-IT" sz="1700" b="0">
                <a:solidFill>
                  <a:srgbClr val="FFFFFF"/>
                </a:solidFill>
              </a:rPr>
              <a:t>100 · 1,0584</a:t>
            </a:r>
            <a:r>
              <a:rPr lang="it-IT" sz="1700" b="0" baseline="30000">
                <a:solidFill>
                  <a:srgbClr val="FFFFFF"/>
                </a:solidFill>
              </a:rPr>
              <a:t>5</a:t>
            </a:r>
            <a:r>
              <a:rPr lang="it-IT" sz="1700" b="0">
                <a:solidFill>
                  <a:srgbClr val="FFFFFF"/>
                </a:solidFill>
              </a:rPr>
              <a:t> = 132,8  ✓</a:t>
            </a:r>
          </a:p>
        </p:txBody>
      </p:sp>
      <p:sp>
        <p:nvSpPr>
          <p:cNvPr id="15" name="TextBox 5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1600" b="0">
                <a:solidFill>
                  <a:srgbClr val="5A5A5A"/>
                </a:solidFill>
              </a:defRPr>
            </a:pPr>
            <a:r>
              <a:rPr lang="it-IT" sz="1600" b="0">
                <a:solidFill>
                  <a:srgbClr val="5A5A5A"/>
                </a:solidFill>
              </a:rPr>
              <a:t>Solo la media geometrica riproduce il valore finale effettivo: con un andamento esponenziale la media aritmetica dei tassi sovrastima la crescita.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3842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A5A5A"/>
                </a:solidFill>
              </a:defRPr>
            </a:pPr>
            <a:r>
              <a:t>22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6"/>
                </a:solidFill>
              </a:defRPr>
            </a:pPr>
            <a:r>
              <a:rPr lang="it-IT" sz="2800" b="1">
                <a:solidFill>
                  <a:srgbClr val="1F3756"/>
                </a:solidFill>
              </a:rPr>
              <a:t>4. Esercizio: media geometrica ponderata</a:t>
            </a:r>
          </a:p>
        </p:txBody>
      </p:sp>
      <p:sp>
        <p:nvSpPr>
          <p:cNvPr id="10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A5A5A"/>
                </a:solidFill>
              </a:defRPr>
            </a:pPr>
            <a:r>
              <a:rPr lang="it-IT" sz="1500">
                <a:solidFill>
                  <a:srgbClr val="5A5A5A"/>
                </a:solidFill>
              </a:rPr>
              <a:t>Presenze turistiche in un comune: tassi di crescita annui nel decennio 2015–2024</a:t>
            </a:r>
          </a:p>
        </p:txBody>
      </p:sp>
      <p:sp>
        <p:nvSpPr>
          <p:cNvPr id="11" name="TextBox 3"/>
          <p:cNvSpPr txBox="1"/>
          <p:nvPr/>
        </p:nvSpPr>
        <p:spPr>
          <a:xfrm>
            <a:off x="731520" y="1325880"/>
            <a:ext cx="105156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900" b="0">
                <a:solidFill>
                  <a:srgbClr val="5A5A5A"/>
                </a:solidFill>
              </a:defRPr>
            </a:pPr>
            <a:r>
              <a:rPr lang="it-IT" sz="1900" b="0">
                <a:solidFill>
                  <a:srgbClr val="5A5A5A"/>
                </a:solidFill>
              </a:rPr>
              <a:t>Lo stesso tasso si ripete per più anni: il numero di anni nᵢ è il peso del fattore xᵢ.</a:t>
            </a:r>
          </a:p>
        </p:txBody>
      </p:sp>
      <p:graphicFrame>
        <p:nvGraphicFramePr>
          <p:cNvPr id="12" name="Table 4"/>
          <p:cNvGraphicFramePr>
            <a:graphicFrameLocks noGrp="1"/>
          </p:cNvGraphicFramePr>
          <p:nvPr/>
        </p:nvGraphicFramePr>
        <p:xfrm>
          <a:off x="640080" y="1965960"/>
          <a:ext cx="10881360" cy="3291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rPr lang="it-IT" sz="1600" b="1">
                          <a:solidFill>
                            <a:srgbClr val="FFFFFF"/>
                          </a:solidFill>
                        </a:rPr>
                        <a:t>Periodo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rPr lang="it-IT" sz="1600" b="1">
                          <a:solidFill>
                            <a:srgbClr val="FFFFFF"/>
                          </a:solidFill>
                        </a:rPr>
                        <a:t>Tasso annuo (rᵢ)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rPr lang="it-IT" sz="1600" b="1">
                          <a:solidFill>
                            <a:srgbClr val="FFFFFF"/>
                          </a:solidFill>
                        </a:rPr>
                        <a:t>Fattore xᵢ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rPr lang="it-IT" sz="1600" b="1">
                          <a:solidFill>
                            <a:srgbClr val="FFFFFF"/>
                          </a:solidFill>
                        </a:rPr>
                        <a:t>Anni (nᵢ)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rPr lang="it-IT" sz="1600" b="1">
                          <a:solidFill>
                            <a:srgbClr val="FFFFFF"/>
                          </a:solidFill>
                        </a:rPr>
                        <a:t>xᵢ</a:t>
                      </a:r>
                      <a:r>
                        <a:rPr lang="it-IT" sz="1600" b="1" baseline="30000">
                          <a:solidFill>
                            <a:srgbClr val="FFFFFF"/>
                          </a:solidFill>
                        </a:rPr>
                        <a:t>nᵢ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rPr lang="it-IT" sz="1600" b="1">
                          <a:solidFill>
                            <a:srgbClr val="FFFFFF"/>
                          </a:solidFill>
                        </a:rPr>
                        <a:t>nᵢ · ln xᵢ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2015–2017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+2%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1,02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3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1,0612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0,05941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2018–2021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+5%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1,05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4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1,2155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0,19516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2022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−3%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0,97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1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0,9700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−0,03046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2023–2024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+4%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1,04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2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1,0816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0,07844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1">
                          <a:solidFill>
                            <a:srgbClr val="5A5A5A"/>
                          </a:solidFill>
                        </a:rPr>
                        <a:t>Totale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endParaRPr/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endParaRPr/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1">
                          <a:solidFill>
                            <a:srgbClr val="5A5A5A"/>
                          </a:solidFill>
                        </a:rPr>
                        <a:t>10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1">
                          <a:solidFill>
                            <a:srgbClr val="5A5A5A"/>
                          </a:solidFill>
                        </a:rPr>
                        <a:t>Π = 1,3533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1">
                          <a:solidFill>
                            <a:srgbClr val="5A5A5A"/>
                          </a:solidFill>
                        </a:rPr>
                        <a:t>Σ = 0,30255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" name="TextBox 5"/>
          <p:cNvSpPr txBox="1"/>
          <p:nvPr/>
        </p:nvSpPr>
        <p:spPr>
          <a:xfrm>
            <a:off x="914400" y="548640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5A5A5A"/>
                </a:solidFill>
              </a:defRPr>
            </a:pPr>
            <a:r>
              <a:rPr lang="it-IT" sz="1600" b="0">
                <a:solidFill>
                  <a:srgbClr val="5A5A5A"/>
                </a:solidFill>
              </a:rPr>
              <a:t>La colonna xᵢ</a:t>
            </a:r>
            <a:r>
              <a:rPr lang="it-IT" sz="1600" b="0" baseline="30000">
                <a:solidFill>
                  <a:srgbClr val="5A5A5A"/>
                </a:solidFill>
              </a:rPr>
              <a:t>nᵢ</a:t>
            </a:r>
            <a:r>
              <a:rPr lang="it-IT" sz="1600" b="0">
                <a:solidFill>
                  <a:srgbClr val="5A5A5A"/>
                </a:solidFill>
              </a:rPr>
              <a:t> serve per il metodo della radice, la colonna nᵢ · ln xᵢ per il metodo dei logaritmi.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3842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A5A5A"/>
                </a:solidFill>
              </a:defRPr>
            </a:pPr>
            <a:r>
              <a:t>23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6"/>
                </a:solidFill>
              </a:defRPr>
            </a:pPr>
            <a:r>
              <a:rPr lang="it-IT" sz="2800" b="1">
                <a:solidFill>
                  <a:srgbClr val="1F3756"/>
                </a:solidFill>
              </a:rPr>
              <a:t>Esercizio 4 — Metodo 1: la radice di indice Σnᵢ</a:t>
            </a:r>
          </a:p>
        </p:txBody>
      </p:sp>
      <p:sp>
        <p:nvSpPr>
          <p:cNvPr id="10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A5A5A"/>
                </a:solidFill>
              </a:defRPr>
            </a:pPr>
            <a:r>
              <a:rPr lang="it-IT" sz="1500">
                <a:solidFill>
                  <a:srgbClr val="5A5A5A"/>
                </a:solidFill>
              </a:rPr>
              <a:t>Ogni fattore è elevato al proprio peso; l'indice della radice è la somma dei pesi</a:t>
            </a:r>
          </a:p>
        </p:txBody>
      </p:sp>
      <p:sp>
        <p:nvSpPr>
          <p:cNvPr id="11" name="Rectangle 3"/>
          <p:cNvSpPr/>
          <p:nvPr/>
        </p:nvSpPr>
        <p:spPr>
          <a:xfrm>
            <a:off x="2194560" y="1371600"/>
            <a:ext cx="7772400" cy="914400"/>
          </a:xfrm>
          <a:prstGeom prst="rect">
            <a:avLst/>
          </a:prstGeom>
          <a:solidFill>
            <a:srgbClr val="1F3756"/>
          </a:solidFill>
          <a:ln>
            <a:solidFill>
              <a:srgbClr val="1F37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b="1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2" name="Formula media geometrica ponderata" descr="f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2415" y="1463040"/>
            <a:ext cx="4356688" cy="731520"/>
          </a:xfrm>
          <a:prstGeom prst="rect">
            <a:avLst/>
          </a:prstGeom>
        </p:spPr>
      </p:pic>
      <p:sp>
        <p:nvSpPr>
          <p:cNvPr id="13" name="TextBox 5"/>
          <p:cNvSpPr txBox="1"/>
          <p:nvPr/>
        </p:nvSpPr>
        <p:spPr>
          <a:xfrm>
            <a:off x="822960" y="2468880"/>
            <a:ext cx="7315200" cy="4114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2100" b="1">
                <a:solidFill>
                  <a:srgbClr val="1F3756"/>
                </a:solidFill>
              </a:defRPr>
            </a:pPr>
            <a:r>
              <a:rPr lang="it-IT" sz="2100" b="1">
                <a:solidFill>
                  <a:srgbClr val="1F3756"/>
                </a:solidFill>
              </a:rPr>
              <a:t>Passo 1 — Elevare ogni fattore al suo peso</a:t>
            </a:r>
          </a:p>
        </p:txBody>
      </p:sp>
      <p:sp>
        <p:nvSpPr>
          <p:cNvPr id="14" name="Rectangle 7"/>
          <p:cNvSpPr/>
          <p:nvPr/>
        </p:nvSpPr>
        <p:spPr>
          <a:xfrm>
            <a:off x="822960" y="2926080"/>
            <a:ext cx="10515600" cy="685800"/>
          </a:xfrm>
          <a:prstGeom prst="rect">
            <a:avLst/>
          </a:prstGeom>
          <a:solidFill>
            <a:srgbClr val="4472C4"/>
          </a:solidFill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rPr lang="it-IT" sz="2100" b="1">
                <a:solidFill>
                  <a:srgbClr val="FFFFFF"/>
                </a:solidFill>
              </a:rPr>
              <a:t>1,02</a:t>
            </a:r>
            <a:r>
              <a:rPr lang="it-IT" sz="2100" b="1" baseline="30000">
                <a:solidFill>
                  <a:srgbClr val="FFFFFF"/>
                </a:solidFill>
              </a:rPr>
              <a:t>3</a:t>
            </a:r>
            <a:r>
              <a:rPr lang="it-IT" sz="2100" b="1">
                <a:solidFill>
                  <a:srgbClr val="FFFFFF"/>
                </a:solidFill>
              </a:rPr>
              <a:t> = 1,0612    •    1,05</a:t>
            </a:r>
            <a:r>
              <a:rPr lang="it-IT" sz="2100" b="1" baseline="30000">
                <a:solidFill>
                  <a:srgbClr val="FFFFFF"/>
                </a:solidFill>
              </a:rPr>
              <a:t>4</a:t>
            </a:r>
            <a:r>
              <a:rPr lang="it-IT" sz="2100" b="1">
                <a:solidFill>
                  <a:srgbClr val="FFFFFF"/>
                </a:solidFill>
              </a:rPr>
              <a:t> = 1,2155    •    0,97</a:t>
            </a:r>
            <a:r>
              <a:rPr lang="it-IT" sz="2100" b="1" baseline="30000">
                <a:solidFill>
                  <a:srgbClr val="FFFFFF"/>
                </a:solidFill>
              </a:rPr>
              <a:t>1</a:t>
            </a:r>
            <a:r>
              <a:rPr lang="it-IT" sz="2100" b="1">
                <a:solidFill>
                  <a:srgbClr val="FFFFFF"/>
                </a:solidFill>
              </a:rPr>
              <a:t> = 0,9700    •    1,04</a:t>
            </a:r>
            <a:r>
              <a:rPr lang="it-IT" sz="2100" b="1" baseline="30000">
                <a:solidFill>
                  <a:srgbClr val="FFFFFF"/>
                </a:solidFill>
              </a:rPr>
              <a:t>2</a:t>
            </a:r>
            <a:r>
              <a:rPr lang="it-IT" sz="2100" b="1">
                <a:solidFill>
                  <a:srgbClr val="FFFFFF"/>
                </a:solidFill>
              </a:rPr>
              <a:t> = 1,0816</a:t>
            </a:r>
          </a:p>
        </p:txBody>
      </p:sp>
      <p:sp>
        <p:nvSpPr>
          <p:cNvPr id="15" name="TextBox 5"/>
          <p:cNvSpPr txBox="1"/>
          <p:nvPr/>
        </p:nvSpPr>
        <p:spPr>
          <a:xfrm>
            <a:off x="822960" y="3794760"/>
            <a:ext cx="9144000" cy="4114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2100" b="1">
                <a:solidFill>
                  <a:srgbClr val="1F3756"/>
                </a:solidFill>
              </a:defRPr>
            </a:pPr>
            <a:r>
              <a:rPr lang="it-IT" sz="2100" b="1">
                <a:solidFill>
                  <a:srgbClr val="1F3756"/>
                </a:solidFill>
              </a:rPr>
              <a:t>Passo 2 — Moltiplicare sotto la radice di indice Σnᵢ = 10</a:t>
            </a:r>
          </a:p>
        </p:txBody>
      </p:sp>
      <p:sp>
        <p:nvSpPr>
          <p:cNvPr id="16" name="Rectangle 4"/>
          <p:cNvSpPr/>
          <p:nvPr/>
        </p:nvSpPr>
        <p:spPr>
          <a:xfrm>
            <a:off x="822960" y="4251960"/>
            <a:ext cx="10515600" cy="914400"/>
          </a:xfrm>
          <a:prstGeom prst="rect">
            <a:avLst/>
          </a:prstGeom>
          <a:solidFill>
            <a:srgbClr val="70AD47"/>
          </a:solidFill>
          <a:ln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700" b="1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7" name="Calcolo media geometrica ponderata" descr="f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765" y="4425696"/>
            <a:ext cx="8945988" cy="566928"/>
          </a:xfrm>
          <a:prstGeom prst="rect">
            <a:avLst/>
          </a:prstGeom>
        </p:spPr>
      </p:pic>
      <p:sp>
        <p:nvSpPr>
          <p:cNvPr id="18" name="TextBox 5"/>
          <p:cNvSpPr txBox="1"/>
          <p:nvPr/>
        </p:nvSpPr>
        <p:spPr>
          <a:xfrm>
            <a:off x="822960" y="5394960"/>
            <a:ext cx="105156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1600" b="0">
                <a:solidFill>
                  <a:srgbClr val="5A5A5A"/>
                </a:solidFill>
              </a:defRPr>
            </a:pPr>
            <a:r>
              <a:rPr lang="it-IT" sz="1600" b="0">
                <a:solidFill>
                  <a:srgbClr val="5A5A5A"/>
                </a:solidFill>
              </a:rPr>
              <a:t>La radice quadrata sarebbe solo il caso Σnᵢ = 2; con 10 anni serve la radice decima.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3842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it-IT" sz="1000" b="0" dirty="0">
                <a:solidFill>
                  <a:srgbClr val="5A5A5A"/>
                </a:solidFill>
              </a:rPr>
              <a:t>24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it-IT" sz="2800" b="1" dirty="0">
                <a:solidFill>
                  <a:srgbClr val="1F3756"/>
                </a:solidFill>
              </a:rPr>
              <a:t>Il logaritmo naturale (ln)</a:t>
            </a:r>
          </a:p>
        </p:txBody>
      </p:sp>
      <p:sp>
        <p:nvSpPr>
          <p:cNvPr id="10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it-IT" sz="1500" b="0" dirty="0">
                <a:solidFill>
                  <a:srgbClr val="5A5A5A"/>
                </a:solidFill>
              </a:rPr>
              <a:t>Negli esercizi useremo sempre il logaritmo naturale, che ha come base il numero e ≈ 2,71828</a:t>
            </a:r>
          </a:p>
        </p:txBody>
      </p:sp>
      <p:sp>
        <p:nvSpPr>
          <p:cNvPr id="201" name="Box 201"/>
          <p:cNvSpPr/>
          <p:nvPr/>
        </p:nvSpPr>
        <p:spPr>
          <a:xfrm>
            <a:off x="822960" y="1463040"/>
            <a:ext cx="10515600" cy="777240"/>
          </a:xfrm>
          <a:prstGeom prst="rect">
            <a:avLst/>
          </a:prstGeom>
          <a:solidFill>
            <a:srgbClr val="1F3756"/>
          </a:solidFill>
          <a:ln>
            <a:solidFill>
              <a:srgbClr val="1F37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45720" rIns="137160" bIns="45720" rtlCol="0" anchor="ctr">
            <a:normAutofit/>
          </a:bodyPr>
          <a:lstStyle/>
          <a:p>
            <a:pPr algn="ctr">
              <a:spcAft>
                <a:spcPts val="200"/>
              </a:spcAft>
            </a:pPr>
            <a:r>
              <a:rPr lang="it-IT" sz="2400" b="1" dirty="0">
                <a:solidFill>
                  <a:srgbClr val="FFFFFF"/>
                </a:solidFill>
              </a:rPr>
              <a:t>ln x = y    ⇔    e</a:t>
            </a:r>
            <a:r>
              <a:rPr lang="it-IT" sz="2400" b="1" baseline="30000" dirty="0">
                <a:solidFill>
                  <a:srgbClr val="FFFFFF"/>
                </a:solidFill>
              </a:rPr>
              <a:t>y</a:t>
            </a:r>
            <a:r>
              <a:rPr lang="it-IT" sz="2400" b="1" dirty="0">
                <a:solidFill>
                  <a:srgbClr val="FFFFFF"/>
                </a:solidFill>
              </a:rPr>
              <a:t> = x</a:t>
            </a:r>
          </a:p>
          <a:p>
            <a:pPr algn="ctr"/>
            <a:r>
              <a:rPr lang="it-IT" sz="1500" b="0" dirty="0">
                <a:solidFill>
                  <a:srgbClr val="FFFFFF"/>
                </a:solidFill>
              </a:rPr>
              <a:t>ln x è l’esponente a cui elevare e per ottenere x: il logaritmo è un esponente</a:t>
            </a:r>
          </a:p>
        </p:txBody>
      </p:sp>
      <p:graphicFrame>
        <p:nvGraphicFramePr>
          <p:cNvPr id="202" name="Table 202"/>
          <p:cNvGraphicFramePr>
            <a:graphicFrameLocks noGrp="1"/>
          </p:cNvGraphicFramePr>
          <p:nvPr/>
        </p:nvGraphicFramePr>
        <p:xfrm>
          <a:off x="822960" y="2468880"/>
          <a:ext cx="512064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rgbClr val="FFFFFF"/>
                          </a:solidFill>
                        </a:rPr>
                        <a:t>x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rgbClr val="FFFFFF"/>
                          </a:solidFill>
                        </a:rPr>
                        <a:t>ln x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rgbClr val="FFFFFF"/>
                          </a:solidFill>
                        </a:rPr>
                        <a:t>Verifica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1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rgbClr val="1F3756"/>
                          </a:solidFill>
                        </a:rPr>
                        <a:t>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e</a:t>
                      </a:r>
                      <a:r>
                        <a:rPr lang="it-IT" sz="1500" b="0" baseline="30000" dirty="0">
                          <a:solidFill>
                            <a:srgbClr val="5A5A5A"/>
                          </a:solidFill>
                        </a:rPr>
                        <a:t>0</a:t>
                      </a:r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 = 1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e ≈ 2,71828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rgbClr val="1F3756"/>
                          </a:solidFill>
                        </a:rPr>
                        <a:t>1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e</a:t>
                      </a:r>
                      <a:r>
                        <a:rPr lang="it-IT" sz="1500" b="0" baseline="30000" dirty="0">
                          <a:solidFill>
                            <a:srgbClr val="5A5A5A"/>
                          </a:solidFill>
                        </a:rPr>
                        <a:t>1</a:t>
                      </a:r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 = e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1,05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rgbClr val="1F3756"/>
                          </a:solidFill>
                        </a:rPr>
                        <a:t>0,04879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e</a:t>
                      </a:r>
                      <a:r>
                        <a:rPr lang="it-IT" sz="1500" b="0" baseline="30000" dirty="0">
                          <a:solidFill>
                            <a:srgbClr val="5A5A5A"/>
                          </a:solidFill>
                        </a:rPr>
                        <a:t>0,04879</a:t>
                      </a:r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 = 1,05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0,97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rgbClr val="1F3756"/>
                          </a:solidFill>
                        </a:rPr>
                        <a:t>−0,03046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e</a:t>
                      </a:r>
                      <a:r>
                        <a:rPr lang="it-IT" sz="1500" b="0" baseline="30000" dirty="0">
                          <a:solidFill>
                            <a:srgbClr val="5A5A5A"/>
                          </a:solidFill>
                        </a:rPr>
                        <a:t>−0,03046</a:t>
                      </a:r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 = 0,97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3" name="Box 203"/>
          <p:cNvSpPr txBox="1"/>
          <p:nvPr/>
        </p:nvSpPr>
        <p:spPr>
          <a:xfrm>
            <a:off x="822960" y="4572000"/>
            <a:ext cx="5120640" cy="365760"/>
          </a:xfrm>
          <a:prstGeom prst="rect">
            <a:avLst/>
          </a:prstGeom>
          <a:noFill/>
          <a:ln>
            <a:noFill/>
          </a:ln>
        </p:spPr>
        <p:txBody>
          <a:bodyPr wrap="square" lIns="137160" tIns="45720" rIns="137160" bIns="45720" rtlCol="0" anchor="ctr">
            <a:normAutofit/>
          </a:bodyPr>
          <a:lstStyle/>
          <a:p>
            <a:pPr algn="ctr"/>
            <a:r>
              <a:rPr lang="it-IT" sz="1300" b="0" i="1" dirty="0">
                <a:solidFill>
                  <a:srgbClr val="5A5A5A"/>
                </a:solidFill>
              </a:rPr>
              <a:t>1,05 e 0,97 sono i fattori di crescita degli esercizi</a:t>
            </a:r>
          </a:p>
        </p:txBody>
      </p:sp>
      <p:sp>
        <p:nvSpPr>
          <p:cNvPr id="204" name="Box 204"/>
          <p:cNvSpPr txBox="1"/>
          <p:nvPr/>
        </p:nvSpPr>
        <p:spPr>
          <a:xfrm>
            <a:off x="6217920" y="2468880"/>
            <a:ext cx="5120640" cy="1463040"/>
          </a:xfrm>
          <a:prstGeom prst="rect">
            <a:avLst/>
          </a:prstGeom>
          <a:solidFill>
            <a:srgbClr val="EBF1FA"/>
          </a:solidFill>
          <a:ln>
            <a:solidFill>
              <a:srgbClr val="EBF1FA"/>
            </a:solidFill>
          </a:ln>
        </p:spPr>
        <p:txBody>
          <a:bodyPr wrap="square" lIns="137160" tIns="45720" rIns="137160" bIns="45720" rtlCol="0" anchor="ctr">
            <a:normAutofit/>
          </a:bodyPr>
          <a:lstStyle/>
          <a:p>
            <a:pPr algn="l">
              <a:spcAft>
                <a:spcPts val="400"/>
              </a:spcAft>
            </a:pPr>
            <a:r>
              <a:rPr lang="it-IT" sz="1600" b="1" dirty="0">
                <a:solidFill>
                  <a:srgbClr val="1F3756"/>
                </a:solidFill>
              </a:rPr>
              <a:t>Da ricordare</a:t>
            </a:r>
          </a:p>
          <a:p>
            <a:pPr marL="285750" indent="-285750" algn="l">
              <a:spcAft>
                <a:spcPts val="200"/>
              </a:spcAft>
              <a:buFont typeface="Arial"/>
              <a:buChar char="•"/>
            </a:pPr>
            <a:r>
              <a:rPr lang="it-IT" sz="1500" b="1" dirty="0">
                <a:solidFill>
                  <a:srgbClr val="1F3756"/>
                </a:solidFill>
              </a:rPr>
              <a:t>ln 1 = 0</a:t>
            </a:r>
          </a:p>
          <a:p>
            <a:pPr marL="285750" indent="-285750" algn="l">
              <a:spcAft>
                <a:spcPts val="200"/>
              </a:spcAft>
              <a:buFont typeface="Arial"/>
              <a:buChar char="•"/>
            </a:pPr>
            <a:r>
              <a:rPr lang="it-IT" sz="1500" b="1" dirty="0">
                <a:solidFill>
                  <a:srgbClr val="1F3756"/>
                </a:solidFill>
              </a:rPr>
              <a:t>x &gt; 1  →  ln x &gt; 0</a:t>
            </a:r>
            <a:r>
              <a:rPr lang="it-IT" sz="1500" b="0" dirty="0">
                <a:solidFill>
                  <a:srgbClr val="5A5A5A"/>
                </a:solidFill>
              </a:rPr>
              <a:t>   (crescita)</a:t>
            </a:r>
          </a:p>
          <a:p>
            <a:pPr marL="285750" indent="-285750" algn="l">
              <a:spcAft>
                <a:spcPts val="200"/>
              </a:spcAft>
              <a:buFont typeface="Arial"/>
              <a:buChar char="•"/>
            </a:pPr>
            <a:r>
              <a:rPr lang="it-IT" sz="1500" b="1" dirty="0">
                <a:solidFill>
                  <a:srgbClr val="1F3756"/>
                </a:solidFill>
              </a:rPr>
              <a:t>x &lt; 1  →  ln x &lt; 0</a:t>
            </a:r>
            <a:r>
              <a:rPr lang="it-IT" sz="1500" b="0" dirty="0">
                <a:solidFill>
                  <a:srgbClr val="5A5A5A"/>
                </a:solidFill>
              </a:rPr>
              <a:t>   (diminuzione)</a:t>
            </a:r>
          </a:p>
          <a:p>
            <a:pPr marL="285750" indent="-285750" algn="l">
              <a:buFont typeface="Arial"/>
              <a:buChar char="•"/>
            </a:pPr>
            <a:r>
              <a:rPr lang="it-IT" sz="1500" b="1" dirty="0">
                <a:solidFill>
                  <a:srgbClr val="1F3756"/>
                </a:solidFill>
              </a:rPr>
              <a:t>ln x esiste solo per x &gt; 0</a:t>
            </a:r>
          </a:p>
        </p:txBody>
      </p:sp>
      <p:sp>
        <p:nvSpPr>
          <p:cNvPr id="205" name="Box 205"/>
          <p:cNvSpPr/>
          <p:nvPr/>
        </p:nvSpPr>
        <p:spPr>
          <a:xfrm>
            <a:off x="6217920" y="4069080"/>
            <a:ext cx="5120640" cy="914400"/>
          </a:xfrm>
          <a:prstGeom prst="rect">
            <a:avLst/>
          </a:prstGeom>
          <a:solidFill>
            <a:srgbClr val="4472C4"/>
          </a:solidFill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45720" rIns="137160" bIns="45720" rtlCol="0" anchor="ctr">
            <a:normAutofit/>
          </a:bodyPr>
          <a:lstStyle/>
          <a:p>
            <a:pPr algn="l">
              <a:spcAft>
                <a:spcPts val="400"/>
              </a:spcAft>
            </a:pPr>
            <a:r>
              <a:rPr lang="it-IT" sz="1400" b="0" dirty="0">
                <a:solidFill>
                  <a:srgbClr val="FFFFFF"/>
                </a:solidFill>
              </a:rPr>
              <a:t>Le proprietà che ci servono</a:t>
            </a:r>
          </a:p>
          <a:p>
            <a:pPr algn="l">
              <a:spcAft>
                <a:spcPts val="200"/>
              </a:spcAft>
            </a:pPr>
            <a:r>
              <a:rPr lang="it-IT" sz="1600" b="1" dirty="0">
                <a:solidFill>
                  <a:srgbClr val="FFFFFF"/>
                </a:solidFill>
              </a:rPr>
              <a:t>ln(a · b) = ln a + ln b</a:t>
            </a:r>
            <a:r>
              <a:rPr lang="it-IT" sz="1400" b="0" dirty="0">
                <a:solidFill>
                  <a:srgbClr val="FFFFFF"/>
                </a:solidFill>
              </a:rPr>
              <a:t>   prodotti → somme</a:t>
            </a:r>
          </a:p>
          <a:p>
            <a:pPr algn="l"/>
            <a:r>
              <a:rPr lang="it-IT" sz="1600" b="1" dirty="0">
                <a:solidFill>
                  <a:srgbClr val="FFFFFF"/>
                </a:solidFill>
              </a:rPr>
              <a:t>ln(a</a:t>
            </a:r>
            <a:r>
              <a:rPr lang="it-IT" sz="1600" b="1" baseline="30000" dirty="0">
                <a:solidFill>
                  <a:srgbClr val="FFFFFF"/>
                </a:solidFill>
              </a:rPr>
              <a:t>n</a:t>
            </a:r>
            <a:r>
              <a:rPr lang="it-IT" sz="1600" b="1" dirty="0">
                <a:solidFill>
                  <a:srgbClr val="FFFFFF"/>
                </a:solidFill>
              </a:rPr>
              <a:t>) = n · ln a</a:t>
            </a:r>
            <a:r>
              <a:rPr lang="it-IT" sz="1400" b="0" dirty="0">
                <a:solidFill>
                  <a:srgbClr val="FFFFFF"/>
                </a:solidFill>
              </a:rPr>
              <a:t>   potenze → prodotti</a:t>
            </a:r>
          </a:p>
        </p:txBody>
      </p:sp>
      <p:sp>
        <p:nvSpPr>
          <p:cNvPr id="206" name="Box 206"/>
          <p:cNvSpPr/>
          <p:nvPr/>
        </p:nvSpPr>
        <p:spPr>
          <a:xfrm>
            <a:off x="822960" y="5120640"/>
            <a:ext cx="10515600" cy="685800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45720" rIns="137160" bIns="45720" rtlCol="0" anchor="ctr">
            <a:normAutofit/>
          </a:bodyPr>
          <a:lstStyle/>
          <a:p>
            <a:pPr algn="ctr"/>
            <a:r>
              <a:rPr lang="it-IT" sz="1800" b="1" dirty="0">
                <a:solidFill>
                  <a:srgbClr val="FFFFFF"/>
                </a:solidFill>
              </a:rPr>
              <a:t>Antilogaritmo (operazione inversa): se ln x = y, allora x = e</a:t>
            </a:r>
            <a:r>
              <a:rPr lang="it-IT" sz="1800" b="1" baseline="30000" dirty="0">
                <a:solidFill>
                  <a:srgbClr val="FFFFFF"/>
                </a:solidFill>
              </a:rPr>
              <a:t>y</a:t>
            </a:r>
            <a:r>
              <a:rPr lang="it-IT" sz="1800" b="1" dirty="0">
                <a:solidFill>
                  <a:srgbClr val="FFFFFF"/>
                </a:solidFill>
              </a:rPr>
              <a:t>.   Es.: e</a:t>
            </a:r>
            <a:r>
              <a:rPr lang="it-IT" sz="1800" b="1" baseline="30000" dirty="0">
                <a:solidFill>
                  <a:srgbClr val="FFFFFF"/>
                </a:solidFill>
              </a:rPr>
              <a:t>0,04879</a:t>
            </a:r>
            <a:r>
              <a:rPr lang="it-IT" sz="1800" b="1" dirty="0">
                <a:solidFill>
                  <a:srgbClr val="FFFFFF"/>
                </a:solidFill>
              </a:rPr>
              <a:t> = 1,05</a:t>
            </a:r>
          </a:p>
        </p:txBody>
      </p:sp>
      <p:sp>
        <p:nvSpPr>
          <p:cNvPr id="207" name="Box 207"/>
          <p:cNvSpPr txBox="1"/>
          <p:nvPr/>
        </p:nvSpPr>
        <p:spPr>
          <a:xfrm>
            <a:off x="822960" y="5852160"/>
            <a:ext cx="10515600" cy="411480"/>
          </a:xfrm>
          <a:prstGeom prst="rect">
            <a:avLst/>
          </a:prstGeom>
          <a:noFill/>
          <a:ln>
            <a:noFill/>
          </a:ln>
        </p:spPr>
        <p:txBody>
          <a:bodyPr wrap="square" lIns="137160" tIns="45720" rIns="137160" bIns="45720" rtlCol="0" anchor="ctr">
            <a:normAutofit/>
          </a:bodyPr>
          <a:lstStyle/>
          <a:p>
            <a:pPr algn="ctr"/>
            <a:r>
              <a:rPr lang="it-IT" sz="1400" b="0" dirty="0">
                <a:solidFill>
                  <a:srgbClr val="5A5A5A"/>
                </a:solidFill>
              </a:rPr>
              <a:t>Calcolatrice: tasto ln; per l’antilogaritmo tasto e</a:t>
            </a:r>
            <a:r>
              <a:rPr lang="it-IT" sz="1400" b="0" baseline="30000" dirty="0">
                <a:solidFill>
                  <a:srgbClr val="5A5A5A"/>
                </a:solidFill>
              </a:rPr>
              <a:t>x</a:t>
            </a:r>
            <a:r>
              <a:rPr lang="it-IT" sz="1400" b="0" dirty="0">
                <a:solidFill>
                  <a:srgbClr val="5A5A5A"/>
                </a:solidFill>
              </a:rPr>
              <a:t> (spesso SHIFT + ln).   Excel: =LN(1,05) e =EXP(0,04879).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3842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it-IT" sz="1000" b="0" dirty="0">
                <a:solidFill>
                  <a:srgbClr val="5A5A5A"/>
                </a:solidFill>
              </a:rPr>
              <a:t>25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it-IT" sz="2800" b="1" dirty="0">
                <a:solidFill>
                  <a:srgbClr val="1F3756"/>
                </a:solidFill>
              </a:rPr>
              <a:t>Esercizio 4 — Metodo 2: i logaritmi</a:t>
            </a:r>
          </a:p>
        </p:txBody>
      </p:sp>
      <p:sp>
        <p:nvSpPr>
          <p:cNvPr id="10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it-IT" sz="1500" b="0" dirty="0">
                <a:solidFill>
                  <a:srgbClr val="5A5A5A"/>
                </a:solidFill>
              </a:rPr>
              <a:t>Si trasforma ogni fattore con il logaritmo, lo si moltiplica per la frequenza e se ne fa la media aritmetica ponderata</a:t>
            </a:r>
          </a:p>
        </p:txBody>
      </p:sp>
      <p:graphicFrame>
        <p:nvGraphicFramePr>
          <p:cNvPr id="207" name="Table 207"/>
          <p:cNvGraphicFramePr>
            <a:graphicFrameLocks noGrp="1"/>
          </p:cNvGraphicFramePr>
          <p:nvPr/>
        </p:nvGraphicFramePr>
        <p:xfrm>
          <a:off x="640080" y="1463040"/>
          <a:ext cx="10881360" cy="2834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23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23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rgbClr val="FFFFFF"/>
                          </a:solidFill>
                        </a:rPr>
                        <a:t>Periodo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rgbClr val="FFFFFF"/>
                          </a:solidFill>
                        </a:rPr>
                        <a:t>Fattore xᵢ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rgbClr val="FFFFFF"/>
                          </a:solidFill>
                        </a:rPr>
                        <a:t>Anni (nᵢ)</a:t>
                      </a:r>
                    </a:p>
                    <a:p>
                      <a:pPr algn="ctr"/>
                      <a:r>
                        <a:rPr lang="it-IT" sz="1200" b="0" dirty="0">
                          <a:solidFill>
                            <a:srgbClr val="D6E0EF"/>
                          </a:solidFill>
                        </a:rPr>
                        <a:t>frequenza assoluta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rgbClr val="FFFFFF"/>
                          </a:solidFill>
                        </a:rPr>
                        <a:t>ln xᵢ</a:t>
                      </a:r>
                    </a:p>
                    <a:p>
                      <a:pPr algn="ctr"/>
                      <a:r>
                        <a:rPr lang="it-IT" sz="1200" b="0" dirty="0">
                          <a:solidFill>
                            <a:srgbClr val="D6E0EF"/>
                          </a:solidFill>
                        </a:rPr>
                        <a:t>trasformazione logaritmica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solidFill>
                            <a:srgbClr val="FFFFFF"/>
                          </a:solidFill>
                        </a:rPr>
                        <a:t>nᵢ · ln xᵢ</a:t>
                      </a:r>
                    </a:p>
                    <a:p>
                      <a:pPr algn="ctr"/>
                      <a:r>
                        <a:rPr lang="it-IT" sz="1200" b="0" dirty="0">
                          <a:solidFill>
                            <a:srgbClr val="D6E0EF"/>
                          </a:solidFill>
                        </a:rPr>
                        <a:t>prodotto con la frequenza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2015–2017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1,02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3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rgbClr val="1F3756"/>
                          </a:solidFill>
                        </a:rPr>
                        <a:t>0,01980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rgbClr val="1F3756"/>
                          </a:solidFill>
                        </a:rPr>
                        <a:t>0,05941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2018–2021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1,05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4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rgbClr val="1F3756"/>
                          </a:solidFill>
                        </a:rPr>
                        <a:t>0,04879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rgbClr val="1F3756"/>
                          </a:solidFill>
                        </a:rPr>
                        <a:t>0,19516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2022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0,97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1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rgbClr val="1F3756"/>
                          </a:solidFill>
                        </a:rPr>
                        <a:t>−0,03046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rgbClr val="1F3756"/>
                          </a:solidFill>
                        </a:rPr>
                        <a:t>−0,03046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2023–2024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1,04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0" dirty="0">
                          <a:solidFill>
                            <a:srgbClr val="5A5A5A"/>
                          </a:solidFill>
                        </a:rPr>
                        <a:t>2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rgbClr val="1F3756"/>
                          </a:solidFill>
                        </a:rPr>
                        <a:t>0,03922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rgbClr val="1F3756"/>
                          </a:solidFill>
                        </a:rPr>
                        <a:t>0,07844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rgbClr val="1F3756"/>
                          </a:solidFill>
                        </a:rPr>
                        <a:t>Totale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rgbClr val="1F3756"/>
                          </a:solidFill>
                        </a:rPr>
                        <a:t>Σnᵢ = 10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rgbClr val="1F3756"/>
                          </a:solidFill>
                        </a:rPr>
                        <a:t>Σ = 0,30255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08" name="Box 208"/>
          <p:cNvSpPr/>
          <p:nvPr/>
        </p:nvSpPr>
        <p:spPr>
          <a:xfrm>
            <a:off x="822960" y="4572000"/>
            <a:ext cx="10515600" cy="731520"/>
          </a:xfrm>
          <a:prstGeom prst="rect">
            <a:avLst/>
          </a:prstGeom>
          <a:solidFill>
            <a:srgbClr val="1F3756"/>
          </a:solidFill>
          <a:ln>
            <a:solidFill>
              <a:srgbClr val="1F37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45720" rIns="137160" bIns="45720" rtlCol="0" anchor="ctr">
            <a:normAutofit/>
          </a:bodyPr>
          <a:lstStyle/>
          <a:p>
            <a:pPr algn="ctr"/>
            <a:r>
              <a:rPr lang="it-IT" sz="2200" b="1" dirty="0">
                <a:solidFill>
                  <a:srgbClr val="FFFFFF"/>
                </a:solidFill>
              </a:rPr>
              <a:t>ln G = Σ(nᵢ · ln xᵢ) / Σnᵢ = 0,30255 / 10 = 0,030255</a:t>
            </a:r>
          </a:p>
        </p:txBody>
      </p:sp>
      <p:sp>
        <p:nvSpPr>
          <p:cNvPr id="209" name="Box 209"/>
          <p:cNvSpPr txBox="1"/>
          <p:nvPr/>
        </p:nvSpPr>
        <p:spPr>
          <a:xfrm>
            <a:off x="822960" y="5440680"/>
            <a:ext cx="10515600" cy="6858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45720" rIns="137160" bIns="45720" rtlCol="0" anchor="ctr">
            <a:normAutofit/>
          </a:bodyPr>
          <a:lstStyle/>
          <a:p>
            <a:pPr algn="ctr"/>
            <a:r>
              <a:rPr lang="it-IT" sz="1600" b="1" dirty="0">
                <a:solidFill>
                  <a:srgbClr val="1F3756"/>
                </a:solidFill>
              </a:rPr>
              <a:t>Attenzione: 0,030255 </a:t>
            </a:r>
            <a:r>
              <a:rPr lang="it-IT" sz="1600" b="0" dirty="0">
                <a:solidFill>
                  <a:srgbClr val="5A5A5A"/>
                </a:solidFill>
              </a:rPr>
              <a:t>non è ancora la media geometrica, è il suo logaritmo.</a:t>
            </a:r>
          </a:p>
          <a:p>
            <a:pPr algn="ctr"/>
            <a:r>
              <a:rPr lang="it-IT" sz="1600" b="0" dirty="0">
                <a:solidFill>
                  <a:srgbClr val="5A5A5A"/>
                </a:solidFill>
              </a:rPr>
              <a:t>Per tornare a G bisogna fare l’antilogaritmo (slide successiva).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3842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it-IT" sz="1000" b="0" dirty="0">
                <a:solidFill>
                  <a:srgbClr val="5A5A5A"/>
                </a:solidFill>
              </a:rPr>
              <a:t>26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it-IT" sz="2800" b="1" dirty="0">
                <a:solidFill>
                  <a:srgbClr val="1F3756"/>
                </a:solidFill>
              </a:rPr>
              <a:t>Esercizio 4 — Perché l’antilogaritmo</a:t>
            </a:r>
          </a:p>
        </p:txBody>
      </p:sp>
      <p:sp>
        <p:nvSpPr>
          <p:cNvPr id="10" name="TextBox 2"/>
          <p:cNvSpPr txBox="1"/>
          <p:nvPr/>
        </p:nvSpPr>
        <p:spPr>
          <a:xfrm>
            <a:off x="621792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it-IT" sz="1500" b="0" dirty="0">
                <a:solidFill>
                  <a:srgbClr val="5A5A5A"/>
                </a:solidFill>
              </a:rPr>
              <a:t>Il calcolo è stato fatto sulla scala dei logaritmi: il risultato va riportato sulla scala dei fattori</a:t>
            </a:r>
          </a:p>
        </p:txBody>
      </p:sp>
      <p:sp>
        <p:nvSpPr>
          <p:cNvPr id="210" name="Box 210"/>
          <p:cNvSpPr/>
          <p:nvPr/>
        </p:nvSpPr>
        <p:spPr>
          <a:xfrm>
            <a:off x="822960" y="1508760"/>
            <a:ext cx="3017520" cy="1600200"/>
          </a:xfrm>
          <a:prstGeom prst="rect">
            <a:avLst/>
          </a:prstGeom>
          <a:solidFill>
            <a:srgbClr val="1F3756"/>
          </a:solidFill>
          <a:ln>
            <a:solidFill>
              <a:srgbClr val="1F37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45720" rIns="137160" bIns="45720" rtlCol="0" anchor="ctr">
            <a:normAutofit/>
          </a:bodyPr>
          <a:lstStyle/>
          <a:p>
            <a:pPr algn="ctr">
              <a:spcAft>
                <a:spcPts val="400"/>
              </a:spcAft>
            </a:pPr>
            <a:r>
              <a:rPr lang="it-IT" sz="1300" b="0" dirty="0">
                <a:solidFill>
                  <a:srgbClr val="FFFFFF"/>
                </a:solidFill>
              </a:rPr>
              <a:t>1. Scala originale</a:t>
            </a:r>
          </a:p>
          <a:p>
            <a:pPr algn="ctr">
              <a:spcAft>
                <a:spcPts val="400"/>
              </a:spcAft>
            </a:pPr>
            <a:r>
              <a:rPr lang="it-IT" sz="1900" b="1" dirty="0">
                <a:solidFill>
                  <a:srgbClr val="FFFFFF"/>
                </a:solidFill>
              </a:rPr>
              <a:t>Fattori xᵢ</a:t>
            </a:r>
          </a:p>
          <a:p>
            <a:pPr algn="ctr"/>
            <a:r>
              <a:rPr lang="it-IT" sz="1600" b="0" dirty="0">
                <a:solidFill>
                  <a:srgbClr val="FFFFFF"/>
                </a:solidFill>
              </a:rPr>
              <a:t>1,02 · 1,05 · 0,97 · 1,04</a:t>
            </a:r>
          </a:p>
        </p:txBody>
      </p:sp>
      <p:sp>
        <p:nvSpPr>
          <p:cNvPr id="211" name="Box 211"/>
          <p:cNvSpPr/>
          <p:nvPr/>
        </p:nvSpPr>
        <p:spPr>
          <a:xfrm>
            <a:off x="4572000" y="1508760"/>
            <a:ext cx="3017520" cy="1600200"/>
          </a:xfrm>
          <a:prstGeom prst="rect">
            <a:avLst/>
          </a:prstGeom>
          <a:solidFill>
            <a:srgbClr val="4472C4"/>
          </a:solidFill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45720" rIns="137160" bIns="45720" rtlCol="0" anchor="ctr">
            <a:normAutofit/>
          </a:bodyPr>
          <a:lstStyle/>
          <a:p>
            <a:pPr algn="ctr">
              <a:spcAft>
                <a:spcPts val="400"/>
              </a:spcAft>
            </a:pPr>
            <a:r>
              <a:rPr lang="it-IT" sz="1300" b="0" dirty="0">
                <a:solidFill>
                  <a:srgbClr val="FFFFFF"/>
                </a:solidFill>
              </a:rPr>
              <a:t>2. Scala dei logaritmi</a:t>
            </a:r>
          </a:p>
          <a:p>
            <a:pPr algn="ctr">
              <a:spcAft>
                <a:spcPts val="400"/>
              </a:spcAft>
            </a:pPr>
            <a:r>
              <a:rPr lang="it-IT" sz="1900" b="1" dirty="0">
                <a:solidFill>
                  <a:srgbClr val="FFFFFF"/>
                </a:solidFill>
              </a:rPr>
              <a:t>Media ponderata dei ln xᵢ</a:t>
            </a:r>
          </a:p>
          <a:p>
            <a:pPr algn="ctr"/>
            <a:r>
              <a:rPr lang="it-IT" sz="1700" b="1" dirty="0">
                <a:solidFill>
                  <a:srgbClr val="FFFFFF"/>
                </a:solidFill>
              </a:rPr>
              <a:t>ln G = 0,030255</a:t>
            </a:r>
          </a:p>
        </p:txBody>
      </p:sp>
      <p:sp>
        <p:nvSpPr>
          <p:cNvPr id="212" name="Box 212"/>
          <p:cNvSpPr/>
          <p:nvPr/>
        </p:nvSpPr>
        <p:spPr>
          <a:xfrm>
            <a:off x="8321040" y="1508760"/>
            <a:ext cx="3017520" cy="1600200"/>
          </a:xfrm>
          <a:prstGeom prst="rect">
            <a:avLst/>
          </a:prstGeom>
          <a:solidFill>
            <a:srgbClr val="70AD47"/>
          </a:solidFill>
          <a:ln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45720" rIns="137160" bIns="45720" rtlCol="0" anchor="ctr">
            <a:normAutofit/>
          </a:bodyPr>
          <a:lstStyle/>
          <a:p>
            <a:pPr algn="ctr">
              <a:spcAft>
                <a:spcPts val="400"/>
              </a:spcAft>
            </a:pPr>
            <a:r>
              <a:rPr lang="it-IT" sz="1300" b="0" dirty="0">
                <a:solidFill>
                  <a:srgbClr val="FFFFFF"/>
                </a:solidFill>
              </a:rPr>
              <a:t>3. Ritorno alla scala originale</a:t>
            </a:r>
          </a:p>
          <a:p>
            <a:pPr algn="ctr">
              <a:spcAft>
                <a:spcPts val="400"/>
              </a:spcAft>
            </a:pPr>
            <a:r>
              <a:rPr lang="it-IT" sz="1900" b="1" dirty="0">
                <a:solidFill>
                  <a:srgbClr val="FFFFFF"/>
                </a:solidFill>
              </a:rPr>
              <a:t>Antilogaritmo</a:t>
            </a:r>
          </a:p>
          <a:p>
            <a:pPr algn="ctr"/>
            <a:r>
              <a:rPr lang="it-IT" sz="1700" b="1" dirty="0">
                <a:solidFill>
                  <a:srgbClr val="FFFFFF"/>
                </a:solidFill>
              </a:rPr>
              <a:t>G = e</a:t>
            </a:r>
            <a:r>
              <a:rPr lang="it-IT" sz="1700" b="1" baseline="30000" dirty="0">
                <a:solidFill>
                  <a:srgbClr val="FFFFFF"/>
                </a:solidFill>
              </a:rPr>
              <a:t>0,030255</a:t>
            </a:r>
            <a:r>
              <a:rPr lang="it-IT" sz="1700" b="1" dirty="0">
                <a:solidFill>
                  <a:srgbClr val="FFFFFF"/>
                </a:solidFill>
              </a:rPr>
              <a:t> = 1,0307</a:t>
            </a:r>
          </a:p>
        </p:txBody>
      </p:sp>
      <p:sp>
        <p:nvSpPr>
          <p:cNvPr id="213" name="Box 213"/>
          <p:cNvSpPr txBox="1"/>
          <p:nvPr/>
        </p:nvSpPr>
        <p:spPr>
          <a:xfrm>
            <a:off x="3840480" y="1600200"/>
            <a:ext cx="731520" cy="365760"/>
          </a:xfrm>
          <a:prstGeom prst="rect">
            <a:avLst/>
          </a:prstGeom>
          <a:noFill/>
          <a:ln>
            <a:noFill/>
          </a:ln>
        </p:spPr>
        <p:txBody>
          <a:bodyPr wrap="square" lIns="137160" tIns="45720" rIns="137160" bIns="45720" rtlCol="0" anchor="ctr">
            <a:normAutofit/>
          </a:bodyPr>
          <a:lstStyle/>
          <a:p>
            <a:pPr algn="ctr"/>
            <a:r>
              <a:rPr lang="it-IT" sz="1600" b="1" dirty="0">
                <a:solidFill>
                  <a:srgbClr val="1F3756"/>
                </a:solidFill>
              </a:rPr>
              <a:t>ln</a:t>
            </a:r>
          </a:p>
        </p:txBody>
      </p:sp>
      <p:sp>
        <p:nvSpPr>
          <p:cNvPr id="214" name="Arrow 214"/>
          <p:cNvSpPr/>
          <p:nvPr/>
        </p:nvSpPr>
        <p:spPr>
          <a:xfrm>
            <a:off x="3977639" y="2103120"/>
            <a:ext cx="457200" cy="365760"/>
          </a:xfrm>
          <a:prstGeom prst="rightArrow">
            <a:avLst/>
          </a:prstGeom>
          <a:solidFill>
            <a:srgbClr val="1F375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5" name="Box 215"/>
          <p:cNvSpPr txBox="1"/>
          <p:nvPr/>
        </p:nvSpPr>
        <p:spPr>
          <a:xfrm>
            <a:off x="7589520" y="1600200"/>
            <a:ext cx="731520" cy="365760"/>
          </a:xfrm>
          <a:prstGeom prst="rect">
            <a:avLst/>
          </a:prstGeom>
          <a:noFill/>
          <a:ln>
            <a:noFill/>
          </a:ln>
        </p:spPr>
        <p:txBody>
          <a:bodyPr wrap="square" lIns="137160" tIns="45720" rIns="137160" bIns="45720" rtlCol="0" anchor="ctr">
            <a:normAutofit/>
          </a:bodyPr>
          <a:lstStyle/>
          <a:p>
            <a:pPr algn="ctr"/>
            <a:r>
              <a:rPr lang="it-IT" sz="1600" b="1" dirty="0">
                <a:solidFill>
                  <a:srgbClr val="1F3756"/>
                </a:solidFill>
              </a:rPr>
              <a:t>eˣ</a:t>
            </a:r>
          </a:p>
        </p:txBody>
      </p:sp>
      <p:sp>
        <p:nvSpPr>
          <p:cNvPr id="216" name="Arrow 216"/>
          <p:cNvSpPr/>
          <p:nvPr/>
        </p:nvSpPr>
        <p:spPr>
          <a:xfrm>
            <a:off x="7726680" y="2103120"/>
            <a:ext cx="457200" cy="365760"/>
          </a:xfrm>
          <a:prstGeom prst="rightArrow">
            <a:avLst/>
          </a:prstGeom>
          <a:solidFill>
            <a:srgbClr val="1F375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7" name="Box 217"/>
          <p:cNvSpPr txBox="1"/>
          <p:nvPr/>
        </p:nvSpPr>
        <p:spPr>
          <a:xfrm>
            <a:off x="822960" y="3337560"/>
            <a:ext cx="10515600" cy="1463040"/>
          </a:xfrm>
          <a:prstGeom prst="rect">
            <a:avLst/>
          </a:prstGeom>
          <a:solidFill>
            <a:srgbClr val="EBF1FA"/>
          </a:solidFill>
          <a:ln>
            <a:solidFill>
              <a:srgbClr val="EBF1FA"/>
            </a:solidFill>
          </a:ln>
        </p:spPr>
        <p:txBody>
          <a:bodyPr wrap="square" lIns="137160" tIns="45720" rIns="137160" bIns="45720" rtlCol="0" anchor="ctr">
            <a:normAutofit/>
          </a:bodyPr>
          <a:lstStyle/>
          <a:p>
            <a:pPr marL="285750" indent="-285750" algn="l">
              <a:spcAft>
                <a:spcPts val="600"/>
              </a:spcAft>
              <a:buFont typeface="Arial"/>
              <a:buChar char="•"/>
            </a:pPr>
            <a:r>
              <a:rPr lang="it-IT" sz="1600" b="0" dirty="0">
                <a:solidFill>
                  <a:srgbClr val="5A5A5A"/>
                </a:solidFill>
              </a:rPr>
              <a:t>La media aritmetica dei logaritmi è il </a:t>
            </a:r>
            <a:r>
              <a:rPr lang="it-IT" sz="1600" b="1" dirty="0">
                <a:solidFill>
                  <a:srgbClr val="1F3756"/>
                </a:solidFill>
              </a:rPr>
              <a:t>logaritmo della media geometrica</a:t>
            </a:r>
            <a:r>
              <a:rPr lang="it-IT" sz="1600" b="0" dirty="0">
                <a:solidFill>
                  <a:srgbClr val="5A5A5A"/>
                </a:solidFill>
              </a:rPr>
              <a:t>: ln G = 0,030255.</a:t>
            </a:r>
          </a:p>
          <a:p>
            <a:pPr marL="285750" indent="-285750" algn="l">
              <a:spcAft>
                <a:spcPts val="600"/>
              </a:spcAft>
              <a:buFont typeface="Arial"/>
              <a:buChar char="•"/>
            </a:pPr>
            <a:r>
              <a:rPr lang="it-IT" sz="1600" b="0" dirty="0">
                <a:solidFill>
                  <a:srgbClr val="5A5A5A"/>
                </a:solidFill>
              </a:rPr>
              <a:t>Logaritmo e antilogaritmo sono operazioni inverse: </a:t>
            </a:r>
            <a:r>
              <a:rPr lang="it-IT" sz="1600" b="1" dirty="0">
                <a:solidFill>
                  <a:srgbClr val="1F3756"/>
                </a:solidFill>
              </a:rPr>
              <a:t>e</a:t>
            </a:r>
            <a:r>
              <a:rPr lang="it-IT" sz="1600" b="1" baseline="30000" dirty="0">
                <a:solidFill>
                  <a:srgbClr val="1F3756"/>
                </a:solidFill>
              </a:rPr>
              <a:t>ln G</a:t>
            </a:r>
            <a:r>
              <a:rPr lang="it-IT" sz="1600" b="1" dirty="0">
                <a:solidFill>
                  <a:srgbClr val="1F3756"/>
                </a:solidFill>
              </a:rPr>
              <a:t> = G</a:t>
            </a:r>
            <a:r>
              <a:rPr lang="it-IT" sz="1600" b="0" dirty="0">
                <a:solidFill>
                  <a:srgbClr val="5A5A5A"/>
                </a:solidFill>
              </a:rPr>
              <a:t>. Applicando e</a:t>
            </a:r>
            <a:r>
              <a:rPr lang="it-IT" sz="1600" b="0" baseline="30000" dirty="0">
                <a:solidFill>
                  <a:srgbClr val="5A5A5A"/>
                </a:solidFill>
              </a:rPr>
              <a:t>x</a:t>
            </a:r>
            <a:r>
              <a:rPr lang="it-IT" sz="1600" b="0" dirty="0">
                <a:solidFill>
                  <a:srgbClr val="5A5A5A"/>
                </a:solidFill>
              </a:rPr>
              <a:t> si annulla la trasformazione.</a:t>
            </a:r>
          </a:p>
          <a:p>
            <a:pPr marL="285750" indent="-285750" algn="l">
              <a:buFont typeface="Arial"/>
              <a:buChar char="•"/>
            </a:pPr>
            <a:r>
              <a:rPr lang="it-IT" sz="1600" b="0" dirty="0">
                <a:solidFill>
                  <a:srgbClr val="5A5A5A"/>
                </a:solidFill>
              </a:rPr>
              <a:t>Senza antilogaritmo resteremmo con un valore in logaritmi, che non è un fattore di crescita.</a:t>
            </a:r>
          </a:p>
        </p:txBody>
      </p:sp>
      <p:sp>
        <p:nvSpPr>
          <p:cNvPr id="218" name="Box 218"/>
          <p:cNvSpPr/>
          <p:nvPr/>
        </p:nvSpPr>
        <p:spPr>
          <a:xfrm>
            <a:off x="822960" y="5029200"/>
            <a:ext cx="10515600" cy="777240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45720" rIns="137160" bIns="45720" rtlCol="0" anchor="ctr">
            <a:normAutofit/>
          </a:bodyPr>
          <a:lstStyle/>
          <a:p>
            <a:pPr algn="ctr"/>
            <a:r>
              <a:rPr lang="it-IT" sz="2000" b="1" dirty="0">
                <a:solidFill>
                  <a:srgbClr val="FFFFFF"/>
                </a:solidFill>
              </a:rPr>
              <a:t>G = 1,0307   →   presenze cresciute in media del 3,07% all’anno (come con il metodo 1)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756"/>
                </a:solidFill>
              </a:defRPr>
            </a:pPr>
            <a:r>
              <a:t>Schema finale: media aritmetica e media geometrica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886200"/>
            <a:ext cx="5486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100" b="1">
                <a:solidFill>
                  <a:srgbClr val="1F3756"/>
                </a:solidFill>
              </a:defRPr>
            </a:pPr>
            <a:r>
              <a:t>Procedura per la media aritmetica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429768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100" b="0">
                <a:solidFill>
                  <a:srgbClr val="5A5A5A"/>
                </a:solidFill>
              </a:defRPr>
            </a:pPr>
            <a:r>
              <a:t>1. Calcola i prodotti valore × frequenza.</a:t>
            </a:r>
            <a:br/>
            <a:r>
              <a:t>2. Somma i prodotti e le frequenze.</a:t>
            </a:r>
            <a:br/>
            <a:r>
              <a:t>3. Dividi la somma ponderata per la frequenza totale.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534924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ED7D31"/>
                </a:solidFill>
              </a:defRPr>
            </a:pPr>
            <a:r>
              <a:t>Per le classi: prima trova sempre il punto medio dell'intervallo.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842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A5A5A"/>
                </a:solidFill>
              </a:defRPr>
            </a:pPr>
            <a:r>
              <a:t>27</a:t>
            </a:r>
          </a:p>
        </p:txBody>
      </p:sp>
      <p:graphicFrame>
        <p:nvGraphicFramePr>
          <p:cNvPr id="8" name="Table 2"/>
          <p:cNvGraphicFramePr>
            <a:graphicFrameLocks noGrp="1"/>
          </p:cNvGraphicFramePr>
          <p:nvPr/>
        </p:nvGraphicFramePr>
        <p:xfrm>
          <a:off x="731520" y="1234440"/>
          <a:ext cx="1074420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8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11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rPr lang="it-IT" sz="1600" b="1">
                          <a:solidFill>
                            <a:srgbClr val="FFFFFF"/>
                          </a:solidFill>
                        </a:rPr>
                        <a:t>Situazione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rPr lang="it-IT" sz="1600" b="1">
                          <a:solidFill>
                            <a:srgbClr val="FFFFFF"/>
                          </a:solidFill>
                        </a:rPr>
                        <a:t>Cosa usare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rPr lang="it-IT" sz="1600" b="1">
                          <a:solidFill>
                            <a:srgbClr val="FFFFFF"/>
                          </a:solidFill>
                        </a:rPr>
                        <a:t>Formula</a:t>
                      </a:r>
                    </a:p>
                  </a:txBody>
                  <a:tcPr marL="45720" marR="45720" anchor="ctr">
                    <a:solidFill>
                      <a:srgbClr val="1F37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Carattere discreto (andamento lineare)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Valore xᵢ + frequenza nᵢ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Σ(xᵢnᵢ) / Σnᵢ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Classi di valori (andamento lineare)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Punto medio cᵢ + frequenza nᵢ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Σ(cᵢnᵢ) / Σnᵢ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Geometrica semplice (andamento esponenziale)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Fattori xᵢ = 1 + rᵢ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 baseline="30000">
                          <a:solidFill>
                            <a:srgbClr val="5A5A5A"/>
                          </a:solidFill>
                        </a:rPr>
                        <a:t>n</a:t>
                      </a: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√(Πxᵢ)  oppure  e</a:t>
                      </a:r>
                      <a:r>
                        <a:rPr lang="it-IT" sz="1500" b="0" baseline="30000">
                          <a:solidFill>
                            <a:srgbClr val="5A5A5A"/>
                          </a:solidFill>
                        </a:rPr>
                        <a:t>Σ ln xᵢ / n</a:t>
                      </a:r>
                    </a:p>
                  </a:txBody>
                  <a:tcPr marL="45720" marR="45720" anchor="ctr">
                    <a:solidFill>
                      <a:srgbClr val="EB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Geometrica ponderata (andamento esponenziale)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Fattori xᵢ + pesi nᵢ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0">
                          <a:solidFill>
                            <a:srgbClr val="5A5A5A"/>
                          </a:solidFill>
                        </a:defRPr>
                      </a:pPr>
                      <a:r>
                        <a:rPr lang="it-IT" sz="1500" b="0" baseline="30000">
                          <a:solidFill>
                            <a:srgbClr val="5A5A5A"/>
                          </a:solidFill>
                        </a:rPr>
                        <a:t>Σnᵢ</a:t>
                      </a: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√(Πxᵢ</a:t>
                      </a:r>
                      <a:r>
                        <a:rPr lang="it-IT" sz="1500" b="0" baseline="30000">
                          <a:solidFill>
                            <a:srgbClr val="5A5A5A"/>
                          </a:solidFill>
                        </a:rPr>
                        <a:t>nᵢ</a:t>
                      </a:r>
                      <a:r>
                        <a:rPr lang="it-IT" sz="1500" b="0">
                          <a:solidFill>
                            <a:srgbClr val="5A5A5A"/>
                          </a:solidFill>
                        </a:rPr>
                        <a:t>)  oppure  e</a:t>
                      </a:r>
                      <a:r>
                        <a:rPr lang="it-IT" sz="1500" b="0" baseline="30000">
                          <a:solidFill>
                            <a:srgbClr val="5A5A5A"/>
                          </a:solidFill>
                        </a:rPr>
                        <a:t>Σnᵢ ln xᵢ / Σnᵢ</a:t>
                      </a:r>
                    </a:p>
                  </a:txBody>
                  <a:tcPr marL="45720" marR="4572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Rectangle 4"/>
          <p:cNvSpPr/>
          <p:nvPr/>
        </p:nvSpPr>
        <p:spPr>
          <a:xfrm>
            <a:off x="731520" y="5852160"/>
            <a:ext cx="10744200" cy="502920"/>
          </a:xfrm>
          <a:prstGeom prst="rect">
            <a:avLst/>
          </a:prstGeom>
          <a:solidFill>
            <a:srgbClr val="70AD47"/>
          </a:solidFill>
          <a:ln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700" b="1">
                <a:solidFill>
                  <a:srgbClr val="FFFFFF"/>
                </a:solidFill>
              </a:defRPr>
            </a:pPr>
            <a:r>
              <a:rPr lang="it-IT" sz="1800" b="1">
                <a:solidFill>
                  <a:srgbClr val="FFFFFF"/>
                </a:solidFill>
              </a:rPr>
              <a:t>Andamento lineare → media aritmetica   •   Andamento esponenziale → media geometrica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2862</Words>
  <Application>Microsoft Office PowerPoint</Application>
  <PresentationFormat>Widescreen</PresentationFormat>
  <Paragraphs>486</Paragraphs>
  <Slides>27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31" baseType="lpstr">
      <vt:lpstr>Aptos</vt:lpstr>
      <vt:lpstr>Arial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Fabrizio Antolini</dc:creator>
  <cp:keywords/>
  <dc:description>generated using python-pptx</dc:description>
  <cp:lastModifiedBy>Fabrizio Antolini</cp:lastModifiedBy>
  <cp:revision>1</cp:revision>
  <dcterms:created xsi:type="dcterms:W3CDTF">2013-01-27T09:14:16Z</dcterms:created>
  <dcterms:modified xsi:type="dcterms:W3CDTF">2026-10-04T16:31:33Z</dcterms:modified>
  <cp:category/>
</cp:coreProperties>
</file>