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sldSz cx="12192000" cy="6858000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4"/>
  </p:normalViewPr>
  <p:slideViewPr>
    <p:cSldViewPr snapToGrid="0">
      <p:cViewPr varScale="1">
        <p:scale>
          <a:sx n="108" d="100"/>
          <a:sy n="108" d="100"/>
        </p:scale>
        <p:origin x="736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E5F027C8-B428-40BF-899A-A42015D94B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590800"/>
            <a:ext cx="9753600" cy="9906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8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Subtitle">
            <a:extLst>
              <a:ext uri="{FF2B5EF4-FFF2-40B4-BE49-F238E27FC236}">
                <a16:creationId xmlns:a16="http://schemas.microsoft.com/office/drawing/2014/main" id="{E7D0C5F8-782A-4EAA-A341-CD3DE548BBE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828800" y="3771900"/>
            <a:ext cx="8534400" cy="762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ction title">
            <a:extLst>
              <a:ext uri="{FF2B5EF4-FFF2-40B4-BE49-F238E27FC236}">
                <a16:creationId xmlns:a16="http://schemas.microsoft.com/office/drawing/2014/main" id="{ECB867B2-F847-4F7C-883D-05FFEFB47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9200" y="2857500"/>
            <a:ext cx="9753600" cy="11430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ctr">
            <a:normAutofit/>
          </a:bodyPr>
          <a:lstStyle>
            <a:defPPr algn="ctr">
              <a:defRPr sz="42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CD6CDADA-7896-4F84-8788-A4EC73CE94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Body">
            <a:extLst>
              <a:ext uri="{FF2B5EF4-FFF2-40B4-BE49-F238E27FC236}">
                <a16:creationId xmlns:a16="http://schemas.microsoft.com/office/drawing/2014/main" id="{9F59D32F-5FB1-403D-8EF0-A099A468BFE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108204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">
            <a:extLst>
              <a:ext uri="{FF2B5EF4-FFF2-40B4-BE49-F238E27FC236}">
                <a16:creationId xmlns:a16="http://schemas.microsoft.com/office/drawing/2014/main" id="{61D4B21A-738C-4624-B919-982147CD6B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1617CF35-AADA-4A44-B1D7-75E087CE1E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  <p:sp>
        <p:nvSpPr>
          <p:cNvPr id="3" name="Right column">
            <a:extLst>
              <a:ext uri="{FF2B5EF4-FFF2-40B4-BE49-F238E27FC236}">
                <a16:creationId xmlns:a16="http://schemas.microsoft.com/office/drawing/2014/main" id="{6FDE2AF4-0021-40A8-97A3-FBCB8FEBBD77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64770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10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On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">
            <a:extLst>
              <a:ext uri="{FF2B5EF4-FFF2-40B4-BE49-F238E27FC236}">
                <a16:creationId xmlns:a16="http://schemas.microsoft.com/office/drawing/2014/main" id="{10602C05-FF64-4146-A70F-CB744681D1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533400"/>
            <a:ext cx="10820400" cy="838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3300" b="1">
                <a:solidFill>
                  <a:schemeClr val="tx1"/>
                </a:solidFill>
                <a:latin typeface="+mj-lt"/>
                <a:ea typeface="+mj-lt"/>
                <a:cs typeface="+mj-lt"/>
              </a:defRPr>
            </a:defPPr>
            <a:lvl1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1pPr>
            <a:lvl2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2pPr>
            <a:lvl3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3pPr>
            <a:lvl4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4pPr>
            <a:lvl5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5pPr>
            <a:lvl6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6pPr>
            <a:lvl7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7pPr>
            <a:lvl8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8pPr>
            <a:lvl9pPr marL="0" indent="0">
              <a:lnSpc>
                <a:spcPct val="110000"/>
              </a:lnSpc>
              <a:spcBef>
                <a:spcPts val="0"/>
              </a:spcBef>
              <a:spcAft>
                <a:spcPts val="0"/>
              </a:spcAft>
              <a:buNone/>
            </a:lvl9pPr>
          </a:lstStyle>
          <a:p>
            <a:endParaRPr/>
          </a:p>
        </p:txBody>
      </p:sp>
      <p:sp>
        <p:nvSpPr>
          <p:cNvPr id="2" name="Left column">
            <a:extLst>
              <a:ext uri="{FF2B5EF4-FFF2-40B4-BE49-F238E27FC236}">
                <a16:creationId xmlns:a16="http://schemas.microsoft.com/office/drawing/2014/main" id="{ADD4624E-2767-488A-AB61-EAE30BA71D6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85800" y="1905000"/>
            <a:ext cx="5029200" cy="4267200"/>
          </a:xfrm>
          <a:prstGeom prst="rect">
            <a:avLst/>
          </a:prstGeom>
          <a:noFill/>
          <a:ln>
            <a:noFill/>
            <a:prstDash val="solid"/>
          </a:ln>
        </p:spPr>
        <p:txBody>
          <a:bodyPr wrap="square" lIns="0" tIns="0" rIns="0" bIns="0" anchor="t">
            <a:normAutofit/>
          </a:bodyPr>
          <a:lstStyle>
            <a:defPPr algn="l">
              <a:defRPr sz="2250" b="0">
                <a:solidFill>
                  <a:schemeClr val="tx1"/>
                </a:solidFill>
                <a:latin typeface="+mn-lt"/>
                <a:ea typeface="+mn-lt"/>
                <a:cs typeface="+mn-lt"/>
              </a:defRPr>
            </a:defPPr>
            <a:lvl1pPr marL="228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1pPr>
            <a:lvl2pPr marL="533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2pPr>
            <a:lvl3pPr marL="838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3pPr>
            <a:lvl4pPr marL="1143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4pPr>
            <a:lvl5pPr marL="14478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5pPr>
            <a:lvl6pPr marL="17526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6pPr>
            <a:lvl7pPr marL="20574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7pPr>
            <a:lvl8pPr marL="23622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8pPr>
            <a:lvl9pPr marL="2667000" indent="-228600">
              <a:lnSpc>
                <a:spcPct val="110000"/>
              </a:lnSpc>
              <a:spcBef>
                <a:spcPts val="0"/>
              </a:spcBef>
              <a:spcAft>
                <a:spcPts val="1200"/>
              </a:spcAft>
              <a:buChar char="•"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423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ttangolo 13">
            <a:extLst>
              <a:ext uri="{FF2B5EF4-FFF2-40B4-BE49-F238E27FC236}">
                <a16:creationId xmlns:a16="http://schemas.microsoft.com/office/drawing/2014/main" id="{573F94BC-4602-4B9E-9328-CDE49FDC4F4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3429000" cy="6858000"/>
          </a:xfrm>
          <a:prstGeom prst="rect">
            <a:avLst/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810167A7-654D-43DE-A694-25AAA92B7212}"/>
              </a:ext>
            </a:extLst>
          </p:cNvPr>
          <p:cNvSpPr>
            <a:spLocks noGrp="1"/>
          </p:cNvSpPr>
          <p:nvPr/>
        </p:nvSpPr>
        <p:spPr>
          <a:xfrm>
            <a:off x="3429000" y="0"/>
            <a:ext cx="142875" cy="6858000"/>
          </a:xfrm>
          <a:prstGeom prst="rect">
            <a:avLst/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" name="Rettangolo con angoli arrotondati 2">
            <a:extLst>
              <a:ext uri="{FF2B5EF4-FFF2-40B4-BE49-F238E27FC236}">
                <a16:creationId xmlns:a16="http://schemas.microsoft.com/office/drawing/2014/main" id="{4B069455-18E4-432F-819E-BED5EF77AB2A}"/>
              </a:ext>
            </a:extLst>
          </p:cNvPr>
          <p:cNvSpPr>
            <a:spLocks noGrp="1"/>
          </p:cNvSpPr>
          <p:nvPr/>
        </p:nvSpPr>
        <p:spPr>
          <a:xfrm>
            <a:off x="523875" y="4905375"/>
            <a:ext cx="285750" cy="952500"/>
          </a:xfrm>
          <a:prstGeom prst="roundRect">
            <a:avLst>
              <a:gd name="adj" fmla="val 40000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4" name="Rettangolo con angoli arrotondati 3">
            <a:extLst>
              <a:ext uri="{FF2B5EF4-FFF2-40B4-BE49-F238E27FC236}">
                <a16:creationId xmlns:a16="http://schemas.microsoft.com/office/drawing/2014/main" id="{45658460-A920-448C-8DAC-E736695F3121}"/>
              </a:ext>
            </a:extLst>
          </p:cNvPr>
          <p:cNvSpPr>
            <a:spLocks noGrp="1"/>
          </p:cNvSpPr>
          <p:nvPr/>
        </p:nvSpPr>
        <p:spPr>
          <a:xfrm>
            <a:off x="962025" y="4572000"/>
            <a:ext cx="285750" cy="1285875"/>
          </a:xfrm>
          <a:prstGeom prst="roundRect">
            <a:avLst>
              <a:gd name="adj" fmla="val 40000"/>
            </a:avLst>
          </a:prstGeom>
          <a:solidFill>
            <a:srgbClr val="6CC5C7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con angoli arrotondati 4">
            <a:extLst>
              <a:ext uri="{FF2B5EF4-FFF2-40B4-BE49-F238E27FC236}">
                <a16:creationId xmlns:a16="http://schemas.microsoft.com/office/drawing/2014/main" id="{EECC270B-A724-4D3A-BEC1-00E6A63273DE}"/>
              </a:ext>
            </a:extLst>
          </p:cNvPr>
          <p:cNvSpPr>
            <a:spLocks noGrp="1"/>
          </p:cNvSpPr>
          <p:nvPr/>
        </p:nvSpPr>
        <p:spPr>
          <a:xfrm>
            <a:off x="1400175" y="4238625"/>
            <a:ext cx="285750" cy="1619250"/>
          </a:xfrm>
          <a:prstGeom prst="roundRect">
            <a:avLst>
              <a:gd name="adj" fmla="val 40000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con angoli arrotondati 5">
            <a:extLst>
              <a:ext uri="{FF2B5EF4-FFF2-40B4-BE49-F238E27FC236}">
                <a16:creationId xmlns:a16="http://schemas.microsoft.com/office/drawing/2014/main" id="{77D7873F-530A-4964-BD03-DE1F74FD84D2}"/>
              </a:ext>
            </a:extLst>
          </p:cNvPr>
          <p:cNvSpPr>
            <a:spLocks noGrp="1"/>
          </p:cNvSpPr>
          <p:nvPr/>
        </p:nvSpPr>
        <p:spPr>
          <a:xfrm>
            <a:off x="1838325" y="3905250"/>
            <a:ext cx="285750" cy="1952625"/>
          </a:xfrm>
          <a:prstGeom prst="roundRect">
            <a:avLst>
              <a:gd name="adj" fmla="val 40000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DFFC310-9C73-49F9-98C7-E18F907EF7E6}"/>
              </a:ext>
            </a:extLst>
          </p:cNvPr>
          <p:cNvSpPr>
            <a:spLocks noGrp="1"/>
          </p:cNvSpPr>
          <p:nvPr/>
        </p:nvSpPr>
        <p:spPr>
          <a:xfrm>
            <a:off x="2276475" y="3571875"/>
            <a:ext cx="285750" cy="2286000"/>
          </a:xfrm>
          <a:prstGeom prst="roundRect">
            <a:avLst>
              <a:gd name="adj" fmla="val 40000"/>
            </a:avLst>
          </a:prstGeom>
          <a:solidFill>
            <a:srgbClr val="B85C7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17BCCD7-68EA-4E3C-986C-68BC1DC3655F}"/>
              </a:ext>
            </a:extLst>
          </p:cNvPr>
          <p:cNvSpPr>
            <a:spLocks noGrp="1"/>
          </p:cNvSpPr>
          <p:nvPr/>
        </p:nvSpPr>
        <p:spPr>
          <a:xfrm>
            <a:off x="552450" y="533400"/>
            <a:ext cx="2476500" cy="723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FFFFFF"/>
                </a:solidFill>
              </a:defRPr>
            </a:defPPr>
          </a:lstStyle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GESTIONE DELLE</a:t>
            </a:r>
          </a:p>
          <a:p>
            <a:pPr>
              <a:defRPr sz="1125" b="1">
                <a:solidFill>
                  <a:srgbClr val="FFFFFF"/>
                </a:solidFill>
              </a:defRPr>
            </a:pPr>
            <a:r>
              <a:rPr sz="1125" b="1">
                <a:solidFill>
                  <a:srgbClr val="FFFFFF"/>
                </a:solidFill>
              </a:rPr>
              <a:t>RISORSE UMANE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3345DA5F-DE6A-4527-9E50-D3A86426EC4A}"/>
              </a:ext>
            </a:extLst>
          </p:cNvPr>
          <p:cNvSpPr>
            <a:spLocks noGrp="1"/>
          </p:cNvSpPr>
          <p:nvPr/>
        </p:nvSpPr>
        <p:spPr>
          <a:xfrm>
            <a:off x="4267200" y="1381125"/>
            <a:ext cx="6667500" cy="13335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3600" b="1">
                <a:solidFill>
                  <a:srgbClr val="FFFFFF"/>
                </a:solidFill>
              </a:defRPr>
            </a:defPPr>
          </a:lstStyle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La pianificazione</a:t>
            </a:r>
          </a:p>
          <a:p>
            <a:pPr>
              <a:defRPr sz="3600" b="1">
                <a:solidFill>
                  <a:srgbClr val="FFFFFF"/>
                </a:solidFill>
              </a:defRPr>
            </a:pPr>
            <a:r>
              <a:rPr sz="3600" b="1">
                <a:solidFill>
                  <a:srgbClr val="FFFFFF"/>
                </a:solidFill>
              </a:rPr>
              <a:t>delle risorse umane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3AC72EF-8CC5-4B5C-8999-B1F1002E3BC3}"/>
              </a:ext>
            </a:extLst>
          </p:cNvPr>
          <p:cNvSpPr>
            <a:spLocks noGrp="1"/>
          </p:cNvSpPr>
          <p:nvPr/>
        </p:nvSpPr>
        <p:spPr>
          <a:xfrm>
            <a:off x="4305300" y="3048000"/>
            <a:ext cx="6191250" cy="609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75" b="0">
                <a:solidFill>
                  <a:srgbClr val="6CC5C7"/>
                </a:solidFill>
              </a:defRPr>
            </a:defPPr>
          </a:lstStyle>
          <a:p>
            <a:pPr>
              <a:defRPr sz="1575" b="0">
                <a:solidFill>
                  <a:srgbClr val="6CC5C7"/>
                </a:solidFill>
              </a:defRPr>
            </a:pPr>
            <a:r>
              <a:rPr sz="1575" b="0">
                <a:solidFill>
                  <a:srgbClr val="6CC5C7"/>
                </a:solidFill>
              </a:rPr>
              <a:t>Dalla strategia ai fabbisogni, dalle competenze alle azioni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A687157-A18D-4075-BB90-BE4F1850F109}"/>
              </a:ext>
            </a:extLst>
          </p:cNvPr>
          <p:cNvSpPr>
            <a:spLocks noGrp="1"/>
          </p:cNvSpPr>
          <p:nvPr/>
        </p:nvSpPr>
        <p:spPr>
          <a:xfrm>
            <a:off x="4305300" y="4810125"/>
            <a:ext cx="4191000" cy="28575"/>
          </a:xfrm>
          <a:prstGeom prst="rect">
            <a:avLst/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420B3100-F557-4380-ABE5-59096B52DA5B}"/>
              </a:ext>
            </a:extLst>
          </p:cNvPr>
          <p:cNvSpPr>
            <a:spLocks noGrp="1"/>
          </p:cNvSpPr>
          <p:nvPr/>
        </p:nvSpPr>
        <p:spPr>
          <a:xfrm>
            <a:off x="4305300" y="5048250"/>
            <a:ext cx="542925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Prof.ssa Rossella Di Federico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FCB2B1A-7E1C-4EE0-84A7-BE8EAD5A65E9}"/>
              </a:ext>
            </a:extLst>
          </p:cNvPr>
          <p:cNvSpPr>
            <a:spLocks noGrp="1"/>
          </p:cNvSpPr>
          <p:nvPr/>
        </p:nvSpPr>
        <p:spPr>
          <a:xfrm>
            <a:off x="4305300" y="5429250"/>
            <a:ext cx="5429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D9D6E1"/>
                </a:solidFill>
              </a:defRPr>
            </a:defPPr>
          </a:lstStyle>
          <a:p>
            <a:pPr>
              <a:defRPr sz="1050" b="0">
                <a:solidFill>
                  <a:srgbClr val="D9D6E1"/>
                </a:solidFill>
              </a:defRPr>
            </a:pPr>
            <a:r>
              <a:rPr sz="1050" b="0">
                <a:solidFill>
                  <a:srgbClr val="D9D6E1"/>
                </a:solidFill>
              </a:rPr>
              <a:t>Università degli Studi di Teramo</a:t>
            </a:r>
          </a:p>
        </p:txBody>
      </p:sp>
    </p:spTree>
    <p:extLst>
      <p:ext uri="{BB962C8B-B14F-4D97-AF65-F5344CB8AC3E}">
        <p14:creationId xmlns:p14="http://schemas.microsoft.com/office/powerpoint/2010/main" val="2102429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892D868F-74B9-4873-ACC0-3BB25DE8FC9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93A8FA5-E670-42F1-9691-4F7495A206A6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PERCORSO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82E9240-3957-4400-B673-3F0E8FFC0151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La pianificazione collega strategia, persone e risultati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76579131-31FC-4F32-A403-8D70C85CCDA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393B206-2C59-415C-9FF8-2D7578B3987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75FF5DA-0FED-440A-A270-DBA9DB8BE01A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02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98703B35-5E6F-4DC5-A647-B9792D12642A}"/>
              </a:ext>
            </a:extLst>
          </p:cNvPr>
          <p:cNvSpPr>
            <a:spLocks noGrp="1"/>
          </p:cNvSpPr>
          <p:nvPr/>
        </p:nvSpPr>
        <p:spPr>
          <a:xfrm>
            <a:off x="819150" y="16192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76F51"/>
                </a:solidFill>
              </a:defRPr>
            </a:defPPr>
          </a:lstStyle>
          <a:p>
            <a:pPr>
              <a:defRPr sz="1650" b="1">
                <a:solidFill>
                  <a:srgbClr val="E76F51"/>
                </a:solidFill>
              </a:defRPr>
            </a:pPr>
            <a:r>
              <a:rPr sz="1650" b="1">
                <a:solidFill>
                  <a:srgbClr val="E76F51"/>
                </a:solidFill>
              </a:rPr>
              <a:t>01</a:t>
            </a:r>
          </a:p>
        </p:txBody>
      </p:sp>
      <p:sp>
        <p:nvSpPr>
          <p:cNvPr id="8" name="Connettore 1 7">
            <a:extLst>
              <a:ext uri="{FF2B5EF4-FFF2-40B4-BE49-F238E27FC236}">
                <a16:creationId xmlns:a16="http://schemas.microsoft.com/office/drawing/2014/main" id="{CD765014-6137-484D-A5B2-C40D59E2E969}"/>
              </a:ext>
            </a:extLst>
          </p:cNvPr>
          <p:cNvSpPr>
            <a:spLocks noGrp="1"/>
          </p:cNvSpPr>
          <p:nvPr/>
        </p:nvSpPr>
        <p:spPr>
          <a:xfrm>
            <a:off x="1476375" y="1809750"/>
            <a:ext cx="476250" cy="0"/>
          </a:xfrm>
          <a:prstGeom prst="line">
            <a:avLst/>
          </a:prstGeom>
          <a:noFill/>
          <a:ln w="38100">
            <a:solidFill>
              <a:srgbClr val="E9B44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0389102-5EDA-4CFB-8514-709B2E1E1436}"/>
              </a:ext>
            </a:extLst>
          </p:cNvPr>
          <p:cNvSpPr>
            <a:spLocks noGrp="1"/>
          </p:cNvSpPr>
          <p:nvPr/>
        </p:nvSpPr>
        <p:spPr>
          <a:xfrm>
            <a:off x="2143125" y="1619250"/>
            <a:ext cx="2238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Direzione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D61B3EF-5E73-4A51-B499-6E98498F4E33}"/>
              </a:ext>
            </a:extLst>
          </p:cNvPr>
          <p:cNvSpPr>
            <a:spLocks noGrp="1"/>
          </p:cNvSpPr>
          <p:nvPr/>
        </p:nvSpPr>
        <p:spPr>
          <a:xfrm>
            <a:off x="4572000" y="158115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080"/>
                </a:solidFill>
              </a:defRPr>
            </a:defPPr>
          </a:lstStyle>
          <a:p>
            <a:pPr>
              <a:defRPr sz="1200" b="0">
                <a:solidFill>
                  <a:srgbClr val="697080"/>
                </a:solidFill>
              </a:defRPr>
            </a:pPr>
            <a:r>
              <a:rPr sz="1200" b="0">
                <a:solidFill>
                  <a:srgbClr val="697080"/>
                </a:solidFill>
              </a:rPr>
              <a:t>Missione, priorità e scenari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52AD9C23-B910-40F3-A2F0-F93496A03B03}"/>
              </a:ext>
            </a:extLst>
          </p:cNvPr>
          <p:cNvSpPr>
            <a:spLocks noGrp="1"/>
          </p:cNvSpPr>
          <p:nvPr/>
        </p:nvSpPr>
        <p:spPr>
          <a:xfrm>
            <a:off x="819150" y="26479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76F51"/>
                </a:solidFill>
              </a:defRPr>
            </a:defPPr>
          </a:lstStyle>
          <a:p>
            <a:pPr>
              <a:defRPr sz="1650" b="1">
                <a:solidFill>
                  <a:srgbClr val="E76F51"/>
                </a:solidFill>
              </a:defRPr>
            </a:pPr>
            <a:r>
              <a:rPr sz="1650" b="1">
                <a:solidFill>
                  <a:srgbClr val="E76F51"/>
                </a:solidFill>
              </a:rPr>
              <a:t>02</a:t>
            </a:r>
          </a:p>
        </p:txBody>
      </p:sp>
      <p:sp>
        <p:nvSpPr>
          <p:cNvPr id="12" name="Connettore 1 11">
            <a:extLst>
              <a:ext uri="{FF2B5EF4-FFF2-40B4-BE49-F238E27FC236}">
                <a16:creationId xmlns:a16="http://schemas.microsoft.com/office/drawing/2014/main" id="{5FFD6CE9-FBF9-4156-97F5-16AE2C2DE3EE}"/>
              </a:ext>
            </a:extLst>
          </p:cNvPr>
          <p:cNvSpPr>
            <a:spLocks noGrp="1"/>
          </p:cNvSpPr>
          <p:nvPr/>
        </p:nvSpPr>
        <p:spPr>
          <a:xfrm>
            <a:off x="1476375" y="2838450"/>
            <a:ext cx="476250" cy="0"/>
          </a:xfrm>
          <a:prstGeom prst="line">
            <a:avLst/>
          </a:prstGeom>
          <a:noFill/>
          <a:ln w="38100">
            <a:solidFill>
              <a:srgbClr val="E9B44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A179ABB-CF55-47B4-AB23-04DC478AB5E6}"/>
              </a:ext>
            </a:extLst>
          </p:cNvPr>
          <p:cNvSpPr>
            <a:spLocks noGrp="1"/>
          </p:cNvSpPr>
          <p:nvPr/>
        </p:nvSpPr>
        <p:spPr>
          <a:xfrm>
            <a:off x="2143125" y="2647950"/>
            <a:ext cx="2238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Diagnosi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FBBD9C68-E128-496C-9886-E9B898CC4E47}"/>
              </a:ext>
            </a:extLst>
          </p:cNvPr>
          <p:cNvSpPr>
            <a:spLocks noGrp="1"/>
          </p:cNvSpPr>
          <p:nvPr/>
        </p:nvSpPr>
        <p:spPr>
          <a:xfrm>
            <a:off x="4572000" y="260985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080"/>
                </a:solidFill>
              </a:defRPr>
            </a:defPPr>
          </a:lstStyle>
          <a:p>
            <a:pPr>
              <a:defRPr sz="1200" b="0">
                <a:solidFill>
                  <a:srgbClr val="697080"/>
                </a:solidFill>
              </a:defRPr>
            </a:pPr>
            <a:r>
              <a:rPr sz="1200" b="0">
                <a:solidFill>
                  <a:srgbClr val="697080"/>
                </a:solidFill>
              </a:rPr>
              <a:t>Domanda, offerta e competenze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F9607D9-EAC2-48EA-B082-66890C396119}"/>
              </a:ext>
            </a:extLst>
          </p:cNvPr>
          <p:cNvSpPr>
            <a:spLocks noGrp="1"/>
          </p:cNvSpPr>
          <p:nvPr/>
        </p:nvSpPr>
        <p:spPr>
          <a:xfrm>
            <a:off x="819150" y="36766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76F51"/>
                </a:solidFill>
              </a:defRPr>
            </a:defPPr>
          </a:lstStyle>
          <a:p>
            <a:pPr>
              <a:defRPr sz="1650" b="1">
                <a:solidFill>
                  <a:srgbClr val="E76F51"/>
                </a:solidFill>
              </a:defRPr>
            </a:pPr>
            <a:r>
              <a:rPr sz="1650" b="1">
                <a:solidFill>
                  <a:srgbClr val="E76F51"/>
                </a:solidFill>
              </a:rPr>
              <a:t>03</a:t>
            </a:r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75CA9CD5-4440-43C5-83CE-9D51CD6CF411}"/>
              </a:ext>
            </a:extLst>
          </p:cNvPr>
          <p:cNvSpPr>
            <a:spLocks noGrp="1"/>
          </p:cNvSpPr>
          <p:nvPr/>
        </p:nvSpPr>
        <p:spPr>
          <a:xfrm>
            <a:off x="1476375" y="3867150"/>
            <a:ext cx="476250" cy="0"/>
          </a:xfrm>
          <a:prstGeom prst="line">
            <a:avLst/>
          </a:prstGeom>
          <a:noFill/>
          <a:ln w="38100">
            <a:solidFill>
              <a:srgbClr val="E9B44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57F12270-147F-44D2-BCEE-BCE80FD4536F}"/>
              </a:ext>
            </a:extLst>
          </p:cNvPr>
          <p:cNvSpPr>
            <a:spLocks noGrp="1"/>
          </p:cNvSpPr>
          <p:nvPr/>
        </p:nvSpPr>
        <p:spPr>
          <a:xfrm>
            <a:off x="2143125" y="3676650"/>
            <a:ext cx="2238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Decisioni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2C016D29-364E-4864-8A9D-C80F44C85EC0}"/>
              </a:ext>
            </a:extLst>
          </p:cNvPr>
          <p:cNvSpPr>
            <a:spLocks noGrp="1"/>
          </p:cNvSpPr>
          <p:nvPr/>
        </p:nvSpPr>
        <p:spPr>
          <a:xfrm>
            <a:off x="4572000" y="363855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080"/>
                </a:solidFill>
              </a:defRPr>
            </a:defPPr>
          </a:lstStyle>
          <a:p>
            <a:pPr>
              <a:defRPr sz="1200" b="0">
                <a:solidFill>
                  <a:srgbClr val="697080"/>
                </a:solidFill>
              </a:defRPr>
            </a:pPr>
            <a:r>
              <a:rPr sz="1200" b="0">
                <a:solidFill>
                  <a:srgbClr val="697080"/>
                </a:solidFill>
              </a:rPr>
              <a:t>Acquisire, sviluppare, riallocare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0CDEF04-F57D-4A67-8A53-B8CDFD035D51}"/>
              </a:ext>
            </a:extLst>
          </p:cNvPr>
          <p:cNvSpPr>
            <a:spLocks noGrp="1"/>
          </p:cNvSpPr>
          <p:nvPr/>
        </p:nvSpPr>
        <p:spPr>
          <a:xfrm>
            <a:off x="819150" y="4705350"/>
            <a:ext cx="6191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650" b="1">
                <a:solidFill>
                  <a:srgbClr val="E76F51"/>
                </a:solidFill>
              </a:defRPr>
            </a:defPPr>
          </a:lstStyle>
          <a:p>
            <a:pPr>
              <a:defRPr sz="1650" b="1">
                <a:solidFill>
                  <a:srgbClr val="E76F51"/>
                </a:solidFill>
              </a:defRPr>
            </a:pPr>
            <a:r>
              <a:rPr sz="1650" b="1">
                <a:solidFill>
                  <a:srgbClr val="E76F51"/>
                </a:solidFill>
              </a:rPr>
              <a:t>04</a:t>
            </a:r>
          </a:p>
        </p:txBody>
      </p:sp>
      <p:sp>
        <p:nvSpPr>
          <p:cNvPr id="20" name="Connettore 1 19">
            <a:extLst>
              <a:ext uri="{FF2B5EF4-FFF2-40B4-BE49-F238E27FC236}">
                <a16:creationId xmlns:a16="http://schemas.microsoft.com/office/drawing/2014/main" id="{20244D1C-A493-460C-AAAD-45B36B15B3AA}"/>
              </a:ext>
            </a:extLst>
          </p:cNvPr>
          <p:cNvSpPr>
            <a:spLocks noGrp="1"/>
          </p:cNvSpPr>
          <p:nvPr/>
        </p:nvSpPr>
        <p:spPr>
          <a:xfrm>
            <a:off x="1476375" y="4895850"/>
            <a:ext cx="476250" cy="0"/>
          </a:xfrm>
          <a:prstGeom prst="line">
            <a:avLst/>
          </a:prstGeom>
          <a:noFill/>
          <a:ln w="38100">
            <a:solidFill>
              <a:srgbClr val="E9B44C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BA9A3C9-F2EA-41A2-9CA0-AFF19257E127}"/>
              </a:ext>
            </a:extLst>
          </p:cNvPr>
          <p:cNvSpPr>
            <a:spLocks noGrp="1"/>
          </p:cNvSpPr>
          <p:nvPr/>
        </p:nvSpPr>
        <p:spPr>
          <a:xfrm>
            <a:off x="2143125" y="4705350"/>
            <a:ext cx="2238375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Controllo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799B99D7-6160-43C5-B769-324C1FBB38CC}"/>
              </a:ext>
            </a:extLst>
          </p:cNvPr>
          <p:cNvSpPr>
            <a:spLocks noGrp="1"/>
          </p:cNvSpPr>
          <p:nvPr/>
        </p:nvSpPr>
        <p:spPr>
          <a:xfrm>
            <a:off x="4572000" y="466725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080"/>
                </a:solidFill>
              </a:defRPr>
            </a:defPPr>
          </a:lstStyle>
          <a:p>
            <a:pPr>
              <a:defRPr sz="1200" b="0">
                <a:solidFill>
                  <a:srgbClr val="697080"/>
                </a:solidFill>
              </a:defRPr>
            </a:pPr>
            <a:r>
              <a:rPr sz="1200" b="0">
                <a:solidFill>
                  <a:srgbClr val="697080"/>
                </a:solidFill>
              </a:rPr>
              <a:t>Indicatori, rischi e revisione</a:t>
            </a:r>
          </a:p>
        </p:txBody>
      </p:sp>
    </p:spTree>
    <p:extLst>
      <p:ext uri="{BB962C8B-B14F-4D97-AF65-F5344CB8AC3E}">
        <p14:creationId xmlns:p14="http://schemas.microsoft.com/office/powerpoint/2010/main" val="82466138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9C0984CA-46AC-45EA-907D-165F6F643F0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E2AEE98-EEC8-47DF-A14F-D2221710F2C3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DEFINIZIONE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2B422AF0-445B-4EF4-A98F-3F7B1B04CFD2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Anticipare quantità, qualità e tempi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8C29FCB-9F1F-4A6A-968C-9E15091171A6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A43C654-5370-4631-B0B3-6795D8242FA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28BAF4A-B679-4DAC-94BE-E455A54F264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03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24BA3921-B044-4262-8CB8-1BAAEA3867BD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3DFB07D-5419-474F-9FED-C28E46B82152}"/>
              </a:ext>
            </a:extLst>
          </p:cNvPr>
          <p:cNvSpPr>
            <a:spLocks noGrp="1"/>
          </p:cNvSpPr>
          <p:nvPr/>
        </p:nvSpPr>
        <p:spPr>
          <a:xfrm>
            <a:off x="224790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2BB0D49-7245-4346-B0AE-A720434761CD}"/>
              </a:ext>
            </a:extLst>
          </p:cNvPr>
          <p:cNvSpPr>
            <a:spLocks noGrp="1"/>
          </p:cNvSpPr>
          <p:nvPr/>
        </p:nvSpPr>
        <p:spPr>
          <a:xfrm>
            <a:off x="224790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6C889625-12AB-4401-AA2F-AA5A3B29D6EC}"/>
              </a:ext>
            </a:extLst>
          </p:cNvPr>
          <p:cNvSpPr>
            <a:spLocks noGrp="1"/>
          </p:cNvSpPr>
          <p:nvPr/>
        </p:nvSpPr>
        <p:spPr>
          <a:xfrm>
            <a:off x="1143000" y="3048000"/>
            <a:ext cx="2714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233A"/>
                </a:solidFill>
              </a:defRPr>
            </a:defPPr>
          </a:lstStyle>
          <a:p>
            <a:pPr>
              <a:defRPr sz="1500" b="1">
                <a:solidFill>
                  <a:srgbClr val="24233A"/>
                </a:solidFill>
              </a:defRPr>
            </a:pPr>
            <a:r>
              <a:rPr sz="1500" b="1">
                <a:solidFill>
                  <a:srgbClr val="24233A"/>
                </a:solidFill>
              </a:rPr>
              <a:t>Quante persone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662D18E-26AB-4856-AB91-985ABFC0B0DF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25241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080"/>
                </a:solidFill>
              </a:defRPr>
            </a:defPPr>
          </a:lstStyle>
          <a:p>
            <a:pPr>
              <a:defRPr sz="1200" b="0">
                <a:solidFill>
                  <a:srgbClr val="697080"/>
                </a:solidFill>
              </a:defRPr>
            </a:pPr>
            <a:r>
              <a:rPr sz="1200" b="0">
                <a:solidFill>
                  <a:srgbClr val="697080"/>
                </a:solidFill>
              </a:rPr>
              <a:t>Dimensionamento coerente con carichi e obiettivi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5929072A-3A99-4685-9709-E9B18E1F11D7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4BC90E4-B083-40B7-8760-FDC38435EE37}"/>
              </a:ext>
            </a:extLst>
          </p:cNvPr>
          <p:cNvSpPr>
            <a:spLocks noGrp="1"/>
          </p:cNvSpPr>
          <p:nvPr/>
        </p:nvSpPr>
        <p:spPr>
          <a:xfrm>
            <a:off x="6010275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6A14BB6-CCA2-4860-9743-7AC729C9C871}"/>
              </a:ext>
            </a:extLst>
          </p:cNvPr>
          <p:cNvSpPr>
            <a:spLocks noGrp="1"/>
          </p:cNvSpPr>
          <p:nvPr/>
        </p:nvSpPr>
        <p:spPr>
          <a:xfrm>
            <a:off x="6010275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7664FDE-1687-4DE1-B1E7-9E2FFEF13BC3}"/>
              </a:ext>
            </a:extLst>
          </p:cNvPr>
          <p:cNvSpPr>
            <a:spLocks noGrp="1"/>
          </p:cNvSpPr>
          <p:nvPr/>
        </p:nvSpPr>
        <p:spPr>
          <a:xfrm>
            <a:off x="4905375" y="3048000"/>
            <a:ext cx="2714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233A"/>
                </a:solidFill>
              </a:defRPr>
            </a:defPPr>
          </a:lstStyle>
          <a:p>
            <a:pPr>
              <a:defRPr sz="1500" b="1">
                <a:solidFill>
                  <a:srgbClr val="24233A"/>
                </a:solidFill>
              </a:defRPr>
            </a:pPr>
            <a:r>
              <a:rPr sz="1500" b="1">
                <a:solidFill>
                  <a:srgbClr val="24233A"/>
                </a:solidFill>
              </a:rPr>
              <a:t>Quali competenze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2EBE626-65DA-43C8-8561-E1E192912595}"/>
              </a:ext>
            </a:extLst>
          </p:cNvPr>
          <p:cNvSpPr>
            <a:spLocks noGrp="1"/>
          </p:cNvSpPr>
          <p:nvPr/>
        </p:nvSpPr>
        <p:spPr>
          <a:xfrm>
            <a:off x="5000625" y="3714750"/>
            <a:ext cx="25241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080"/>
                </a:solidFill>
              </a:defRPr>
            </a:defPPr>
          </a:lstStyle>
          <a:p>
            <a:pPr>
              <a:defRPr sz="1200" b="0">
                <a:solidFill>
                  <a:srgbClr val="697080"/>
                </a:solidFill>
              </a:defRPr>
            </a:pPr>
            <a:r>
              <a:rPr sz="1200" b="0">
                <a:solidFill>
                  <a:srgbClr val="697080"/>
                </a:solidFill>
              </a:rPr>
              <a:t>Capacità disponibili e capacità da costruire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FCF2E62-88CE-4DD5-ADD7-CF9F19897C85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2952750"/>
          </a:xfrm>
          <a:prstGeom prst="roundRect">
            <a:avLst>
              <a:gd name="adj" fmla="val 3871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5213163F-15C0-4922-8E58-9B5F27B4E68F}"/>
              </a:ext>
            </a:extLst>
          </p:cNvPr>
          <p:cNvSpPr>
            <a:spLocks noGrp="1"/>
          </p:cNvSpPr>
          <p:nvPr/>
        </p:nvSpPr>
        <p:spPr>
          <a:xfrm>
            <a:off x="9772650" y="2190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EEF84BF3-B950-4621-99CB-BC7BAC87853B}"/>
              </a:ext>
            </a:extLst>
          </p:cNvPr>
          <p:cNvSpPr>
            <a:spLocks noGrp="1"/>
          </p:cNvSpPr>
          <p:nvPr/>
        </p:nvSpPr>
        <p:spPr>
          <a:xfrm>
            <a:off x="9772650" y="2257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42D98582-A43A-4F27-942D-413444467847}"/>
              </a:ext>
            </a:extLst>
          </p:cNvPr>
          <p:cNvSpPr>
            <a:spLocks noGrp="1"/>
          </p:cNvSpPr>
          <p:nvPr/>
        </p:nvSpPr>
        <p:spPr>
          <a:xfrm>
            <a:off x="8667750" y="3048000"/>
            <a:ext cx="27146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233A"/>
                </a:solidFill>
              </a:defRPr>
            </a:defPPr>
          </a:lstStyle>
          <a:p>
            <a:pPr>
              <a:defRPr sz="1500" b="1">
                <a:solidFill>
                  <a:srgbClr val="24233A"/>
                </a:solidFill>
              </a:defRPr>
            </a:pPr>
            <a:r>
              <a:rPr sz="1500" b="1">
                <a:solidFill>
                  <a:srgbClr val="24233A"/>
                </a:solidFill>
              </a:rPr>
              <a:t>Quando e dove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F3EAFB3-7862-43AD-A08C-5123538B4650}"/>
              </a:ext>
            </a:extLst>
          </p:cNvPr>
          <p:cNvSpPr>
            <a:spLocks noGrp="1"/>
          </p:cNvSpPr>
          <p:nvPr/>
        </p:nvSpPr>
        <p:spPr>
          <a:xfrm>
            <a:off x="8763000" y="3714750"/>
            <a:ext cx="2524125" cy="742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0">
                <a:solidFill>
                  <a:srgbClr val="697080"/>
                </a:solidFill>
              </a:defRPr>
            </a:defPPr>
          </a:lstStyle>
          <a:p>
            <a:pPr>
              <a:defRPr sz="1200" b="0">
                <a:solidFill>
                  <a:srgbClr val="697080"/>
                </a:solidFill>
              </a:defRPr>
            </a:pPr>
            <a:r>
              <a:rPr sz="1200" b="0">
                <a:solidFill>
                  <a:srgbClr val="697080"/>
                </a:solidFill>
              </a:rPr>
              <a:t>Tempi, sedi, unità e modalità di impiego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D0BB8E34-4592-4A5C-B8CE-2CBD1AB3725B}"/>
              </a:ext>
            </a:extLst>
          </p:cNvPr>
          <p:cNvSpPr>
            <a:spLocks noGrp="1"/>
          </p:cNvSpPr>
          <p:nvPr/>
        </p:nvSpPr>
        <p:spPr>
          <a:xfrm>
            <a:off x="1952625" y="5476875"/>
            <a:ext cx="82867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4233A"/>
                </a:solidFill>
              </a:defRPr>
            </a:defPPr>
          </a:lstStyle>
          <a:p>
            <a:pPr>
              <a:defRPr sz="1275" b="1">
                <a:solidFill>
                  <a:srgbClr val="24233A"/>
                </a:solidFill>
              </a:defRPr>
            </a:pPr>
            <a:r>
              <a:rPr sz="1275" b="1">
                <a:solidFill>
                  <a:srgbClr val="24233A"/>
                </a:solidFill>
              </a:rPr>
              <a:t>Obiettivo: ridurre gli scarti tra risorse necessarie e risorse disponibili.</a:t>
            </a:r>
          </a:p>
        </p:txBody>
      </p:sp>
    </p:spTree>
    <p:extLst>
      <p:ext uri="{BB962C8B-B14F-4D97-AF65-F5344CB8AC3E}">
        <p14:creationId xmlns:p14="http://schemas.microsoft.com/office/powerpoint/2010/main" val="7446368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ttangolo 24">
            <a:extLst>
              <a:ext uri="{FF2B5EF4-FFF2-40B4-BE49-F238E27FC236}">
                <a16:creationId xmlns:a16="http://schemas.microsoft.com/office/drawing/2014/main" id="{803E543E-EC73-4524-8315-01C51E94D3C0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00CF0C16-2AAA-4AE4-A3FE-DC3E54C7FFFC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ALLINEAMENTO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20B1404-9216-4A9A-9C84-B98F90ADFC36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Dalla missione aziendale al piano delle persone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65873E19-7267-43B4-BFD4-0BBE742BE8CF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Rappresentazione grafica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A747E60D-D482-4292-A4D7-2B21C6A5688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4D187A45-7D3F-48DE-AC22-94C954C6978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C2A4639A-DE55-4CBF-979E-69E3461CA7AF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04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A0DA9DBD-6842-4AF0-BF5D-7EAFF11B9FB8}"/>
              </a:ext>
            </a:extLst>
          </p:cNvPr>
          <p:cNvSpPr>
            <a:spLocks noGrp="1"/>
          </p:cNvSpPr>
          <p:nvPr/>
        </p:nvSpPr>
        <p:spPr>
          <a:xfrm>
            <a:off x="1000125" y="2571750"/>
            <a:ext cx="2047875" cy="704850"/>
          </a:xfrm>
          <a:prstGeom prst="roundRect">
            <a:avLst>
              <a:gd name="adj" fmla="val 16216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E42E8C8-C3A1-4F8F-9070-FDE4294E887D}"/>
              </a:ext>
            </a:extLst>
          </p:cNvPr>
          <p:cNvSpPr>
            <a:spLocks noGrp="1"/>
          </p:cNvSpPr>
          <p:nvPr/>
        </p:nvSpPr>
        <p:spPr>
          <a:xfrm>
            <a:off x="1076325" y="2647950"/>
            <a:ext cx="18954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Missione e direzione</a:t>
            </a:r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A418B314-6E3A-496D-997B-A9E45B7E20B7}"/>
              </a:ext>
            </a:extLst>
          </p:cNvPr>
          <p:cNvSpPr>
            <a:spLocks noGrp="1"/>
          </p:cNvSpPr>
          <p:nvPr/>
        </p:nvSpPr>
        <p:spPr>
          <a:xfrm>
            <a:off x="3048000" y="2924175"/>
            <a:ext cx="285750" cy="0"/>
          </a:xfrm>
          <a:prstGeom prst="line">
            <a:avLst/>
          </a:prstGeom>
          <a:noFill/>
          <a:ln w="38100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07CAAAA-A6D8-47AF-9116-D90F61B96E77}"/>
              </a:ext>
            </a:extLst>
          </p:cNvPr>
          <p:cNvSpPr>
            <a:spLocks noGrp="1"/>
          </p:cNvSpPr>
          <p:nvPr/>
        </p:nvSpPr>
        <p:spPr>
          <a:xfrm>
            <a:off x="3248025" y="2847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444AD61-2282-4912-A97A-CED422D91F4F}"/>
              </a:ext>
            </a:extLst>
          </p:cNvPr>
          <p:cNvSpPr>
            <a:spLocks noGrp="1"/>
          </p:cNvSpPr>
          <p:nvPr/>
        </p:nvSpPr>
        <p:spPr>
          <a:xfrm>
            <a:off x="3333750" y="2571750"/>
            <a:ext cx="2047875" cy="704850"/>
          </a:xfrm>
          <a:prstGeom prst="roundRect">
            <a:avLst>
              <a:gd name="adj" fmla="val 16216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B58D15F-E557-4217-A443-EEB572F41A5F}"/>
              </a:ext>
            </a:extLst>
          </p:cNvPr>
          <p:cNvSpPr>
            <a:spLocks noGrp="1"/>
          </p:cNvSpPr>
          <p:nvPr/>
        </p:nvSpPr>
        <p:spPr>
          <a:xfrm>
            <a:off x="3409950" y="2647950"/>
            <a:ext cx="18954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Strategia e obiettivi</a:t>
            </a:r>
          </a:p>
        </p:txBody>
      </p:sp>
      <p:sp>
        <p:nvSpPr>
          <p:cNvPr id="14" name="Connettore 1 13">
            <a:extLst>
              <a:ext uri="{FF2B5EF4-FFF2-40B4-BE49-F238E27FC236}">
                <a16:creationId xmlns:a16="http://schemas.microsoft.com/office/drawing/2014/main" id="{0924B66F-5CA4-4551-B8D4-983E99AC3D93}"/>
              </a:ext>
            </a:extLst>
          </p:cNvPr>
          <p:cNvSpPr>
            <a:spLocks noGrp="1"/>
          </p:cNvSpPr>
          <p:nvPr/>
        </p:nvSpPr>
        <p:spPr>
          <a:xfrm>
            <a:off x="5381625" y="2924175"/>
            <a:ext cx="285750" cy="0"/>
          </a:xfrm>
          <a:prstGeom prst="line">
            <a:avLst/>
          </a:prstGeom>
          <a:noFill/>
          <a:ln w="38100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0584C4D9-2C08-4C45-819C-120F4499D30D}"/>
              </a:ext>
            </a:extLst>
          </p:cNvPr>
          <p:cNvSpPr>
            <a:spLocks noGrp="1"/>
          </p:cNvSpPr>
          <p:nvPr/>
        </p:nvSpPr>
        <p:spPr>
          <a:xfrm>
            <a:off x="5581650" y="2847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93ECDA12-E786-433F-9426-6AC759182EDC}"/>
              </a:ext>
            </a:extLst>
          </p:cNvPr>
          <p:cNvSpPr>
            <a:spLocks noGrp="1"/>
          </p:cNvSpPr>
          <p:nvPr/>
        </p:nvSpPr>
        <p:spPr>
          <a:xfrm>
            <a:off x="5667375" y="2571750"/>
            <a:ext cx="2047875" cy="704850"/>
          </a:xfrm>
          <a:prstGeom prst="roundRect">
            <a:avLst>
              <a:gd name="adj" fmla="val 16216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487CF597-B42B-4BA3-8DC4-7267F4CD7DCE}"/>
              </a:ext>
            </a:extLst>
          </p:cNvPr>
          <p:cNvSpPr>
            <a:spLocks noGrp="1"/>
          </p:cNvSpPr>
          <p:nvPr/>
        </p:nvSpPr>
        <p:spPr>
          <a:xfrm>
            <a:off x="5743575" y="2647950"/>
            <a:ext cx="18954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Piano organizzativo</a:t>
            </a:r>
          </a:p>
        </p:txBody>
      </p:sp>
      <p:sp>
        <p:nvSpPr>
          <p:cNvPr id="18" name="Connettore 1 17">
            <a:extLst>
              <a:ext uri="{FF2B5EF4-FFF2-40B4-BE49-F238E27FC236}">
                <a16:creationId xmlns:a16="http://schemas.microsoft.com/office/drawing/2014/main" id="{B070192B-1482-4396-B8F2-03204FFA542A}"/>
              </a:ext>
            </a:extLst>
          </p:cNvPr>
          <p:cNvSpPr>
            <a:spLocks noGrp="1"/>
          </p:cNvSpPr>
          <p:nvPr/>
        </p:nvSpPr>
        <p:spPr>
          <a:xfrm>
            <a:off x="7715250" y="2924175"/>
            <a:ext cx="285750" cy="0"/>
          </a:xfrm>
          <a:prstGeom prst="line">
            <a:avLst/>
          </a:prstGeom>
          <a:noFill/>
          <a:ln w="38100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B197035-6595-43B8-B155-CE89050AAD70}"/>
              </a:ext>
            </a:extLst>
          </p:cNvPr>
          <p:cNvSpPr>
            <a:spLocks noGrp="1"/>
          </p:cNvSpPr>
          <p:nvPr/>
        </p:nvSpPr>
        <p:spPr>
          <a:xfrm>
            <a:off x="7915275" y="2847975"/>
            <a:ext cx="171450" cy="171450"/>
          </a:xfrm>
          <a:prstGeom prst="roundRect">
            <a:avLst>
              <a:gd name="adj" fmla="val 50000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20678C07-9C18-4B07-9AB2-3E9099AC4B6A}"/>
              </a:ext>
            </a:extLst>
          </p:cNvPr>
          <p:cNvSpPr>
            <a:spLocks noGrp="1"/>
          </p:cNvSpPr>
          <p:nvPr/>
        </p:nvSpPr>
        <p:spPr>
          <a:xfrm>
            <a:off x="8001000" y="2571750"/>
            <a:ext cx="2047875" cy="704850"/>
          </a:xfrm>
          <a:prstGeom prst="roundRect">
            <a:avLst>
              <a:gd name="adj" fmla="val 16216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C2E9BF30-2DAF-415A-8629-A7ADA53DBC72}"/>
              </a:ext>
            </a:extLst>
          </p:cNvPr>
          <p:cNvSpPr>
            <a:spLocks noGrp="1"/>
          </p:cNvSpPr>
          <p:nvPr/>
        </p:nvSpPr>
        <p:spPr>
          <a:xfrm>
            <a:off x="8077200" y="2647950"/>
            <a:ext cx="1895475" cy="552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Piano delle risorse umane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F8C9DAE-58A0-4383-AA26-4EF5A4A93983}"/>
              </a:ext>
            </a:extLst>
          </p:cNvPr>
          <p:cNvSpPr>
            <a:spLocks noGrp="1"/>
          </p:cNvSpPr>
          <p:nvPr/>
        </p:nvSpPr>
        <p:spPr>
          <a:xfrm>
            <a:off x="1809750" y="4000500"/>
            <a:ext cx="8572500" cy="5905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La pianificazione traduce le priorità dell’impresa in fabbisogni, competenze e politiche HR.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0B318D25-1313-4FBF-A9A9-88EF2BDAEA38}"/>
              </a:ext>
            </a:extLst>
          </p:cNvPr>
          <p:cNvSpPr>
            <a:spLocks noGrp="1"/>
          </p:cNvSpPr>
          <p:nvPr/>
        </p:nvSpPr>
        <p:spPr>
          <a:xfrm>
            <a:off x="2428875" y="5048250"/>
            <a:ext cx="7334250" cy="514350"/>
          </a:xfrm>
          <a:prstGeom prst="roundRect">
            <a:avLst>
              <a:gd name="adj" fmla="val 22222"/>
            </a:avLst>
          </a:prstGeom>
          <a:solidFill>
            <a:srgbClr val="EEE8F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CEC9A59F-0222-4605-8593-B91473633F39}"/>
              </a:ext>
            </a:extLst>
          </p:cNvPr>
          <p:cNvSpPr>
            <a:spLocks noGrp="1"/>
          </p:cNvSpPr>
          <p:nvPr/>
        </p:nvSpPr>
        <p:spPr>
          <a:xfrm>
            <a:off x="2667000" y="5153025"/>
            <a:ext cx="68580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52345E"/>
                </a:solidFill>
              </a:defRPr>
            </a:defPPr>
          </a:lstStyle>
          <a:p>
            <a:pPr>
              <a:defRPr sz="1125" b="1">
                <a:solidFill>
                  <a:srgbClr val="52345E"/>
                </a:solidFill>
              </a:defRPr>
            </a:pPr>
            <a:r>
              <a:rPr sz="1125" b="1">
                <a:solidFill>
                  <a:srgbClr val="52345E"/>
                </a:solidFill>
              </a:rPr>
              <a:t>Il piano resta efficace solo se viene aggiornato quando cambiano strategia e contesto.</a:t>
            </a:r>
          </a:p>
        </p:txBody>
      </p:sp>
    </p:spTree>
    <p:extLst>
      <p:ext uri="{BB962C8B-B14F-4D97-AF65-F5344CB8AC3E}">
        <p14:creationId xmlns:p14="http://schemas.microsoft.com/office/powerpoint/2010/main" val="158117235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ttangolo 32">
            <a:extLst>
              <a:ext uri="{FF2B5EF4-FFF2-40B4-BE49-F238E27FC236}">
                <a16:creationId xmlns:a16="http://schemas.microsoft.com/office/drawing/2014/main" id="{099B7C53-16F6-456C-8499-1CC9EFE993D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ADCFAF5-42C1-4797-A0C0-05DF38BDD45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PROCESSO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C37638B-E6E5-4959-B048-88F9468F60F3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Il ciclo di pianificazione combina previsione e revisione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E2D6FDCB-416A-4E99-87B0-279B133EF370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Schema operativo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3F6D3DE2-F3AD-4393-855A-82C3A411FF8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6BE97FD-E192-48AF-8568-EF99F1D94BC6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D2C10649-1F11-4157-912C-4FB027F58019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05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936ACB4-F0F0-4E49-A055-C995B54DF436}"/>
              </a:ext>
            </a:extLst>
          </p:cNvPr>
          <p:cNvSpPr>
            <a:spLocks noGrp="1"/>
          </p:cNvSpPr>
          <p:nvPr/>
        </p:nvSpPr>
        <p:spPr>
          <a:xfrm>
            <a:off x="1143000" y="18097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7E8CA97-0D53-4425-9A00-A8EF19DE68ED}"/>
              </a:ext>
            </a:extLst>
          </p:cNvPr>
          <p:cNvSpPr>
            <a:spLocks noGrp="1"/>
          </p:cNvSpPr>
          <p:nvPr/>
        </p:nvSpPr>
        <p:spPr>
          <a:xfrm>
            <a:off x="1276350" y="19621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2644FDC-91BC-42BA-84E1-59C3BA3BE76E}"/>
              </a:ext>
            </a:extLst>
          </p:cNvPr>
          <p:cNvSpPr>
            <a:spLocks noGrp="1"/>
          </p:cNvSpPr>
          <p:nvPr/>
        </p:nvSpPr>
        <p:spPr>
          <a:xfrm>
            <a:off x="1666875" y="1962150"/>
            <a:ext cx="133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Obiettivi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F60D77E2-6E24-4AE1-BD6E-D63390B8AA8F}"/>
              </a:ext>
            </a:extLst>
          </p:cNvPr>
          <p:cNvSpPr>
            <a:spLocks noGrp="1"/>
          </p:cNvSpPr>
          <p:nvPr/>
        </p:nvSpPr>
        <p:spPr>
          <a:xfrm>
            <a:off x="3524250" y="18097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9944D5A9-7D78-4222-B524-883ACEF9DC44}"/>
              </a:ext>
            </a:extLst>
          </p:cNvPr>
          <p:cNvSpPr>
            <a:spLocks noGrp="1"/>
          </p:cNvSpPr>
          <p:nvPr/>
        </p:nvSpPr>
        <p:spPr>
          <a:xfrm>
            <a:off x="3657600" y="19621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05FDED9-A5A6-4FBF-A9C5-AB3A743CBABF}"/>
              </a:ext>
            </a:extLst>
          </p:cNvPr>
          <p:cNvSpPr>
            <a:spLocks noGrp="1"/>
          </p:cNvSpPr>
          <p:nvPr/>
        </p:nvSpPr>
        <p:spPr>
          <a:xfrm>
            <a:off x="4048125" y="1962150"/>
            <a:ext cx="133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Domanda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748A9DC8-6931-41C7-AA92-64C9BD97F119}"/>
              </a:ext>
            </a:extLst>
          </p:cNvPr>
          <p:cNvSpPr>
            <a:spLocks noGrp="1"/>
          </p:cNvSpPr>
          <p:nvPr/>
        </p:nvSpPr>
        <p:spPr>
          <a:xfrm>
            <a:off x="5905500" y="18097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BF6E2CE7-EE6D-4991-BA80-50B6EEBAD198}"/>
              </a:ext>
            </a:extLst>
          </p:cNvPr>
          <p:cNvSpPr>
            <a:spLocks noGrp="1"/>
          </p:cNvSpPr>
          <p:nvPr/>
        </p:nvSpPr>
        <p:spPr>
          <a:xfrm>
            <a:off x="6038850" y="19621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35F6AE9A-5AB0-4132-A47D-1DB40BC1EE06}"/>
              </a:ext>
            </a:extLst>
          </p:cNvPr>
          <p:cNvSpPr>
            <a:spLocks noGrp="1"/>
          </p:cNvSpPr>
          <p:nvPr/>
        </p:nvSpPr>
        <p:spPr>
          <a:xfrm>
            <a:off x="6429375" y="1962150"/>
            <a:ext cx="133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Offerta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9DB12122-E254-4972-BE32-FCBEDC124690}"/>
              </a:ext>
            </a:extLst>
          </p:cNvPr>
          <p:cNvSpPr>
            <a:spLocks noGrp="1"/>
          </p:cNvSpPr>
          <p:nvPr/>
        </p:nvSpPr>
        <p:spPr>
          <a:xfrm>
            <a:off x="8286750" y="18097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3D6C777C-5467-413F-8B1C-8F51D74B9C77}"/>
              </a:ext>
            </a:extLst>
          </p:cNvPr>
          <p:cNvSpPr>
            <a:spLocks noGrp="1"/>
          </p:cNvSpPr>
          <p:nvPr/>
        </p:nvSpPr>
        <p:spPr>
          <a:xfrm>
            <a:off x="8420100" y="19621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EEEFCA8-7CFB-4565-94D2-0F1D9F2EB21A}"/>
              </a:ext>
            </a:extLst>
          </p:cNvPr>
          <p:cNvSpPr>
            <a:spLocks noGrp="1"/>
          </p:cNvSpPr>
          <p:nvPr/>
        </p:nvSpPr>
        <p:spPr>
          <a:xfrm>
            <a:off x="8810625" y="1962150"/>
            <a:ext cx="133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Gap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7FD12114-4131-4F6D-B80E-2F7F42A49E02}"/>
              </a:ext>
            </a:extLst>
          </p:cNvPr>
          <p:cNvSpPr>
            <a:spLocks noGrp="1"/>
          </p:cNvSpPr>
          <p:nvPr/>
        </p:nvSpPr>
        <p:spPr>
          <a:xfrm>
            <a:off x="7096125" y="39052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B85C7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2A58A9F-7417-4A3D-9DC1-4C16A3E43A96}"/>
              </a:ext>
            </a:extLst>
          </p:cNvPr>
          <p:cNvSpPr>
            <a:spLocks noGrp="1"/>
          </p:cNvSpPr>
          <p:nvPr/>
        </p:nvSpPr>
        <p:spPr>
          <a:xfrm>
            <a:off x="7229475" y="40576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CA8A0C2E-7102-4946-8F90-D7F8B75222A9}"/>
              </a:ext>
            </a:extLst>
          </p:cNvPr>
          <p:cNvSpPr>
            <a:spLocks noGrp="1"/>
          </p:cNvSpPr>
          <p:nvPr/>
        </p:nvSpPr>
        <p:spPr>
          <a:xfrm>
            <a:off x="7620000" y="4057650"/>
            <a:ext cx="133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Azioni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63B4A997-7583-4A43-9BD4-B76450579744}"/>
              </a:ext>
            </a:extLst>
          </p:cNvPr>
          <p:cNvSpPr>
            <a:spLocks noGrp="1"/>
          </p:cNvSpPr>
          <p:nvPr/>
        </p:nvSpPr>
        <p:spPr>
          <a:xfrm>
            <a:off x="3524250" y="3905250"/>
            <a:ext cx="2000250" cy="723900"/>
          </a:xfrm>
          <a:prstGeom prst="roundRect">
            <a:avLst>
              <a:gd name="adj" fmla="val 15789"/>
            </a:avLst>
          </a:prstGeom>
          <a:solidFill>
            <a:srgbClr val="4F8A7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CF3F0B84-CDBB-4FBD-84F8-979F7BEDA979}"/>
              </a:ext>
            </a:extLst>
          </p:cNvPr>
          <p:cNvSpPr>
            <a:spLocks noGrp="1"/>
          </p:cNvSpPr>
          <p:nvPr/>
        </p:nvSpPr>
        <p:spPr>
          <a:xfrm>
            <a:off x="3657600" y="4057650"/>
            <a:ext cx="3238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6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18C3D10-61C2-4C0E-AFA6-644A5AE3D4CC}"/>
              </a:ext>
            </a:extLst>
          </p:cNvPr>
          <p:cNvSpPr>
            <a:spLocks noGrp="1"/>
          </p:cNvSpPr>
          <p:nvPr/>
        </p:nvSpPr>
        <p:spPr>
          <a:xfrm>
            <a:off x="4048125" y="4057650"/>
            <a:ext cx="13335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Monitoraggio</a:t>
            </a:r>
          </a:p>
        </p:txBody>
      </p:sp>
      <p:sp>
        <p:nvSpPr>
          <p:cNvPr id="26" name="Connettore 1 25">
            <a:extLst>
              <a:ext uri="{FF2B5EF4-FFF2-40B4-BE49-F238E27FC236}">
                <a16:creationId xmlns:a16="http://schemas.microsoft.com/office/drawing/2014/main" id="{4DAD2C31-7F3C-4CAB-AD39-23864E28C4B8}"/>
              </a:ext>
            </a:extLst>
          </p:cNvPr>
          <p:cNvSpPr>
            <a:spLocks noGrp="1"/>
          </p:cNvSpPr>
          <p:nvPr/>
        </p:nvSpPr>
        <p:spPr>
          <a:xfrm>
            <a:off x="3143250" y="2171700"/>
            <a:ext cx="381000" cy="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7" name="Connettore 1 26">
            <a:extLst>
              <a:ext uri="{FF2B5EF4-FFF2-40B4-BE49-F238E27FC236}">
                <a16:creationId xmlns:a16="http://schemas.microsoft.com/office/drawing/2014/main" id="{03F2C8DD-B623-46A7-960A-2C30659C709C}"/>
              </a:ext>
            </a:extLst>
          </p:cNvPr>
          <p:cNvSpPr>
            <a:spLocks noGrp="1"/>
          </p:cNvSpPr>
          <p:nvPr/>
        </p:nvSpPr>
        <p:spPr>
          <a:xfrm>
            <a:off x="5524500" y="2171700"/>
            <a:ext cx="381000" cy="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Connettore 1 27">
            <a:extLst>
              <a:ext uri="{FF2B5EF4-FFF2-40B4-BE49-F238E27FC236}">
                <a16:creationId xmlns:a16="http://schemas.microsoft.com/office/drawing/2014/main" id="{B0E5E076-230A-40DB-8F6E-96B8BE8F05ED}"/>
              </a:ext>
            </a:extLst>
          </p:cNvPr>
          <p:cNvSpPr>
            <a:spLocks noGrp="1"/>
          </p:cNvSpPr>
          <p:nvPr/>
        </p:nvSpPr>
        <p:spPr>
          <a:xfrm>
            <a:off x="7905750" y="2171700"/>
            <a:ext cx="381000" cy="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Connettore 1 28">
            <a:extLst>
              <a:ext uri="{FF2B5EF4-FFF2-40B4-BE49-F238E27FC236}">
                <a16:creationId xmlns:a16="http://schemas.microsoft.com/office/drawing/2014/main" id="{663B9102-C6EA-4C0D-AA8D-3DC9F2339AD0}"/>
              </a:ext>
            </a:extLst>
          </p:cNvPr>
          <p:cNvSpPr>
            <a:spLocks noGrp="1"/>
          </p:cNvSpPr>
          <p:nvPr/>
        </p:nvSpPr>
        <p:spPr>
          <a:xfrm>
            <a:off x="8096250" y="2533650"/>
            <a:ext cx="1190625" cy="137160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Connettore 1 29">
            <a:extLst>
              <a:ext uri="{FF2B5EF4-FFF2-40B4-BE49-F238E27FC236}">
                <a16:creationId xmlns:a16="http://schemas.microsoft.com/office/drawing/2014/main" id="{1F2C54B0-B95D-4414-89B6-3534ADFBC589}"/>
              </a:ext>
            </a:extLst>
          </p:cNvPr>
          <p:cNvSpPr>
            <a:spLocks noGrp="1"/>
          </p:cNvSpPr>
          <p:nvPr/>
        </p:nvSpPr>
        <p:spPr>
          <a:xfrm>
            <a:off x="5524500" y="4267200"/>
            <a:ext cx="1571625" cy="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1" name="Connettore 1 30">
            <a:extLst>
              <a:ext uri="{FF2B5EF4-FFF2-40B4-BE49-F238E27FC236}">
                <a16:creationId xmlns:a16="http://schemas.microsoft.com/office/drawing/2014/main" id="{54A67972-1D2A-4D2A-A914-7BEA3BB90D2D}"/>
              </a:ext>
            </a:extLst>
          </p:cNvPr>
          <p:cNvSpPr>
            <a:spLocks noGrp="1"/>
          </p:cNvSpPr>
          <p:nvPr/>
        </p:nvSpPr>
        <p:spPr>
          <a:xfrm>
            <a:off x="2143125" y="2533650"/>
            <a:ext cx="2381250" cy="137160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2" name="Rettangolo 31">
            <a:extLst>
              <a:ext uri="{FF2B5EF4-FFF2-40B4-BE49-F238E27FC236}">
                <a16:creationId xmlns:a16="http://schemas.microsoft.com/office/drawing/2014/main" id="{EF226E25-18EC-4750-BCA6-3E890F0BBA5E}"/>
              </a:ext>
            </a:extLst>
          </p:cNvPr>
          <p:cNvSpPr>
            <a:spLocks noGrp="1"/>
          </p:cNvSpPr>
          <p:nvPr/>
        </p:nvSpPr>
        <p:spPr>
          <a:xfrm>
            <a:off x="2381250" y="5334000"/>
            <a:ext cx="742950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4233A"/>
                </a:solidFill>
              </a:defRPr>
            </a:defPPr>
          </a:lstStyle>
          <a:p>
            <a:pPr>
              <a:defRPr sz="1200" b="1">
                <a:solidFill>
                  <a:srgbClr val="24233A"/>
                </a:solidFill>
              </a:defRPr>
            </a:pPr>
            <a:r>
              <a:rPr sz="1200" b="1">
                <a:solidFill>
                  <a:srgbClr val="24233A"/>
                </a:solidFill>
              </a:rPr>
              <a:t>Il monitoraggio riapre il ciclo e corregge ipotesi, priorità e interventi.</a:t>
            </a:r>
          </a:p>
        </p:txBody>
      </p:sp>
    </p:spTree>
    <p:extLst>
      <p:ext uri="{BB962C8B-B14F-4D97-AF65-F5344CB8AC3E}">
        <p14:creationId xmlns:p14="http://schemas.microsoft.com/office/powerpoint/2010/main" val="745438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F766BE75-61B5-40C3-ADBB-1CAA0C372D9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A3BF129-7D3E-4B33-9737-F9F402EBF1A0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INFORMAZIONI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4459323-F5FF-48C2-B3B1-A6DE1940B936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La qualità del piano dipende dalle informazioni disponibili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A44D3AA5-55B3-4F2A-A446-30FD991B7C20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24CD076-1B8C-493D-B17C-CBFA6A449E80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D970376-2CD3-41EC-ABC7-E0B46D75154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06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4261372-57B2-4BFE-BDFA-247392E51738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9DD69BA8-976B-4755-9B9E-293F0D1B58F4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EE9E819-496F-426F-ACA2-44649C7021A1}"/>
              </a:ext>
            </a:extLst>
          </p:cNvPr>
          <p:cNvSpPr>
            <a:spLocks noGrp="1"/>
          </p:cNvSpPr>
          <p:nvPr/>
        </p:nvSpPr>
        <p:spPr>
          <a:xfrm>
            <a:off x="990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Strategia e budget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59A3E0ED-CDFA-4F83-AC4E-0441282F2137}"/>
              </a:ext>
            </a:extLst>
          </p:cNvPr>
          <p:cNvSpPr>
            <a:spLocks noGrp="1"/>
          </p:cNvSpPr>
          <p:nvPr/>
        </p:nvSpPr>
        <p:spPr>
          <a:xfrm>
            <a:off x="990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Volumi, investimenti, nuovi mercati, vincoli economici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F48D99F-B8AE-420E-BD79-1A7416264680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648CD67-DF02-4C9A-A6B7-844EC48151DC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1BA671A7-7F23-4B9C-AFBC-EC41070D0B74}"/>
              </a:ext>
            </a:extLst>
          </p:cNvPr>
          <p:cNvSpPr>
            <a:spLocks noGrp="1"/>
          </p:cNvSpPr>
          <p:nvPr/>
        </p:nvSpPr>
        <p:spPr>
          <a:xfrm>
            <a:off x="6705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Organizzazione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A6E8A83-2E35-4D62-A704-DB2774C588CB}"/>
              </a:ext>
            </a:extLst>
          </p:cNvPr>
          <p:cNvSpPr>
            <a:spLocks noGrp="1"/>
          </p:cNvSpPr>
          <p:nvPr/>
        </p:nvSpPr>
        <p:spPr>
          <a:xfrm>
            <a:off x="6705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Processi, tecnologia, produttività, configurazione del lavoro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576DBF67-9BED-4A2C-9875-79D5B74CBD66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14D9B98A-E2CB-4B9F-ACB1-B9F8DDB412B9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A85B3EBC-7B2B-4DA6-8D7D-0F7BF8911612}"/>
              </a:ext>
            </a:extLst>
          </p:cNvPr>
          <p:cNvSpPr>
            <a:spLocks noGrp="1"/>
          </p:cNvSpPr>
          <p:nvPr/>
        </p:nvSpPr>
        <p:spPr>
          <a:xfrm>
            <a:off x="990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Persone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9DD5793-5EAB-42A5-A920-C7DA2FE1B64E}"/>
              </a:ext>
            </a:extLst>
          </p:cNvPr>
          <p:cNvSpPr>
            <a:spLocks noGrp="1"/>
          </p:cNvSpPr>
          <p:nvPr/>
        </p:nvSpPr>
        <p:spPr>
          <a:xfrm>
            <a:off x="990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Organici, competenze, performance, mobilità, uscite previste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5F985535-EA40-4C10-9D3A-BC12FD801AB4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0568EFAC-F7B2-4D62-861A-B48EDBFA62D8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3FC3D5C-56A6-4536-ACF8-087B82A71534}"/>
              </a:ext>
            </a:extLst>
          </p:cNvPr>
          <p:cNvSpPr>
            <a:spLocks noGrp="1"/>
          </p:cNvSpPr>
          <p:nvPr/>
        </p:nvSpPr>
        <p:spPr>
          <a:xfrm>
            <a:off x="6705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Mercato del lavoro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7CAF052-625D-4E8D-9DAE-CB468C371EC5}"/>
              </a:ext>
            </a:extLst>
          </p:cNvPr>
          <p:cNvSpPr>
            <a:spLocks noGrp="1"/>
          </p:cNvSpPr>
          <p:nvPr/>
        </p:nvSpPr>
        <p:spPr>
          <a:xfrm>
            <a:off x="6705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9F4F4"/>
                </a:solidFill>
              </a:defRPr>
            </a:defPPr>
          </a:lstStyle>
          <a:p>
            <a:pPr>
              <a:defRPr sz="1125" b="0">
                <a:solidFill>
                  <a:srgbClr val="E9F4F4"/>
                </a:solidFill>
              </a:defRPr>
            </a:pPr>
            <a:r>
              <a:rPr sz="1125" b="0">
                <a:solidFill>
                  <a:srgbClr val="E9F4F4"/>
                </a:solidFill>
              </a:rPr>
              <a:t>Disponibilità dei profili, retribuzioni, concorrenza, territorio</a:t>
            </a:r>
          </a:p>
        </p:txBody>
      </p:sp>
    </p:spTree>
    <p:extLst>
      <p:ext uri="{BB962C8B-B14F-4D97-AF65-F5344CB8AC3E}">
        <p14:creationId xmlns:p14="http://schemas.microsoft.com/office/powerpoint/2010/main" val="55199051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7A0415CD-B57C-41A3-A1BC-FFBD40825A5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F6004D2-C12A-42BC-8C77-78035F5BF7D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DOMANDA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C421E1DE-0FC0-4446-9C9B-FD6B85D879EE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Metodi per prevedere i fabbisogni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0CE5E0B-51D9-4848-AEB1-D0976F087AA4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7D3ED93A-8C10-4287-9F4F-0015D65FEB6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98B68458-F2FB-409A-9DBD-D7594AD5437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07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1565947-B0A3-45EC-A8D4-7396E8BADCF1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8A68881C-C8CE-45D8-8564-688D2FDF6B22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2847D357-A24C-4CC5-ADA5-E073F348CEE7}"/>
              </a:ext>
            </a:extLst>
          </p:cNvPr>
          <p:cNvSpPr>
            <a:spLocks noGrp="1"/>
          </p:cNvSpPr>
          <p:nvPr/>
        </p:nvSpPr>
        <p:spPr>
          <a:xfrm>
            <a:off x="990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Analisi dei carichi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006B97A8-6799-4AEE-8E7F-234611FC05D3}"/>
              </a:ext>
            </a:extLst>
          </p:cNvPr>
          <p:cNvSpPr>
            <a:spLocks noGrp="1"/>
          </p:cNvSpPr>
          <p:nvPr/>
        </p:nvSpPr>
        <p:spPr>
          <a:xfrm>
            <a:off x="990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Stima persone e ore a partire dai volumi di attività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E461E27D-FBCD-41B0-9A42-32958C4DB8CC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4370ACE-70C4-4E35-AF5B-BB59F6315AC4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774A4AB-D3A8-49A5-AD5B-BE4CF7141AD6}"/>
              </a:ext>
            </a:extLst>
          </p:cNvPr>
          <p:cNvSpPr>
            <a:spLocks noGrp="1"/>
          </p:cNvSpPr>
          <p:nvPr/>
        </p:nvSpPr>
        <p:spPr>
          <a:xfrm>
            <a:off x="6705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Rapporti di produttività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38CFF5C-1160-4AF4-ACC7-35ECF4CCB5DD}"/>
              </a:ext>
            </a:extLst>
          </p:cNvPr>
          <p:cNvSpPr>
            <a:spLocks noGrp="1"/>
          </p:cNvSpPr>
          <p:nvPr/>
        </p:nvSpPr>
        <p:spPr>
          <a:xfrm>
            <a:off x="6705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Collega output attesi e risorse necessarie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2F0B02E3-9232-4EDD-9424-2808AA522039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62E0BEEA-1BB9-49DC-888F-01C6586711CE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ECD759C7-8D69-487A-93CA-522C9FF15DA3}"/>
              </a:ext>
            </a:extLst>
          </p:cNvPr>
          <p:cNvSpPr>
            <a:spLocks noGrp="1"/>
          </p:cNvSpPr>
          <p:nvPr/>
        </p:nvSpPr>
        <p:spPr>
          <a:xfrm>
            <a:off x="990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Giudizio manageriale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778C18FC-671A-4D42-A560-2577A32B568D}"/>
              </a:ext>
            </a:extLst>
          </p:cNvPr>
          <p:cNvSpPr>
            <a:spLocks noGrp="1"/>
          </p:cNvSpPr>
          <p:nvPr/>
        </p:nvSpPr>
        <p:spPr>
          <a:xfrm>
            <a:off x="990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Usa conoscenza operativa e scenari delle unità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4AE42871-D80A-43C2-BD8C-D8371FC2BFC4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C288C666-0418-4BD0-84D5-758D2A8839BE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1E391FA8-6B62-490C-9243-68E806F7E8BD}"/>
              </a:ext>
            </a:extLst>
          </p:cNvPr>
          <p:cNvSpPr>
            <a:spLocks noGrp="1"/>
          </p:cNvSpPr>
          <p:nvPr/>
        </p:nvSpPr>
        <p:spPr>
          <a:xfrm>
            <a:off x="6705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Modelli previsionali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22EE89A1-A2CA-48D3-A7F6-7CC2BF40E760}"/>
              </a:ext>
            </a:extLst>
          </p:cNvPr>
          <p:cNvSpPr>
            <a:spLocks noGrp="1"/>
          </p:cNvSpPr>
          <p:nvPr/>
        </p:nvSpPr>
        <p:spPr>
          <a:xfrm>
            <a:off x="6705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Interpreta serie storiche e variabili organizzative</a:t>
            </a:r>
          </a:p>
        </p:txBody>
      </p:sp>
    </p:spTree>
    <p:extLst>
      <p:ext uri="{BB962C8B-B14F-4D97-AF65-F5344CB8AC3E}">
        <p14:creationId xmlns:p14="http://schemas.microsoft.com/office/powerpoint/2010/main" val="14858376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ttangolo 19">
            <a:extLst>
              <a:ext uri="{FF2B5EF4-FFF2-40B4-BE49-F238E27FC236}">
                <a16:creationId xmlns:a16="http://schemas.microsoft.com/office/drawing/2014/main" id="{821FAD82-3C59-4627-BE85-2EA4AA20EC8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0115E06-A45F-4DB0-9AC7-9A9BDB3FCAF9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COMPETENZE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2703CCC-23B8-4E97-8920-2958BC0B2F4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Il fabbisogno professionale va oltre il numero di addetti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BFD4473-0CC3-4B98-B63F-795FC8C86111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3B3C8D5-2F7B-4E73-87DE-273B94773208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D9F66CC-79D5-47D5-9D7A-428E824BDACE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08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3283547-ED84-4CE5-AA7C-D2E106658F0A}"/>
              </a:ext>
            </a:extLst>
          </p:cNvPr>
          <p:cNvSpPr>
            <a:spLocks noGrp="1"/>
          </p:cNvSpPr>
          <p:nvPr/>
        </p:nvSpPr>
        <p:spPr>
          <a:xfrm>
            <a:off x="1714500" y="1714500"/>
            <a:ext cx="8763000" cy="723900"/>
          </a:xfrm>
          <a:prstGeom prst="roundRect">
            <a:avLst>
              <a:gd name="adj" fmla="val 15789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3CF719D6-6A4A-4F34-9BB8-F0D0285E036C}"/>
              </a:ext>
            </a:extLst>
          </p:cNvPr>
          <p:cNvSpPr>
            <a:spLocks noGrp="1"/>
          </p:cNvSpPr>
          <p:nvPr/>
        </p:nvSpPr>
        <p:spPr>
          <a:xfrm>
            <a:off x="2000250" y="18478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Ruoli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105F6E2-E86F-42C8-9D91-A814A5E8A916}"/>
              </a:ext>
            </a:extLst>
          </p:cNvPr>
          <p:cNvSpPr>
            <a:spLocks noGrp="1"/>
          </p:cNvSpPr>
          <p:nvPr/>
        </p:nvSpPr>
        <p:spPr>
          <a:xfrm>
            <a:off x="4143375" y="1838325"/>
            <a:ext cx="5334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FFFFFF"/>
                </a:solidFill>
              </a:defRPr>
            </a:defPPr>
          </a:lstStyle>
          <a:p>
            <a:pPr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Attività e responsabilità attese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C523B977-DD2C-4AED-B069-EF87437F4097}"/>
              </a:ext>
            </a:extLst>
          </p:cNvPr>
          <p:cNvSpPr>
            <a:spLocks noGrp="1"/>
          </p:cNvSpPr>
          <p:nvPr/>
        </p:nvSpPr>
        <p:spPr>
          <a:xfrm>
            <a:off x="2428875" y="2667000"/>
            <a:ext cx="7334250" cy="723900"/>
          </a:xfrm>
          <a:prstGeom prst="roundRect">
            <a:avLst>
              <a:gd name="adj" fmla="val 15789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8CB58F83-7F16-4304-A3FF-341D97C0F4E7}"/>
              </a:ext>
            </a:extLst>
          </p:cNvPr>
          <p:cNvSpPr>
            <a:spLocks noGrp="1"/>
          </p:cNvSpPr>
          <p:nvPr/>
        </p:nvSpPr>
        <p:spPr>
          <a:xfrm>
            <a:off x="2714625" y="28003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Competenze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6D513C55-CC2E-40DA-A020-02F01099325C}"/>
              </a:ext>
            </a:extLst>
          </p:cNvPr>
          <p:cNvSpPr>
            <a:spLocks noGrp="1"/>
          </p:cNvSpPr>
          <p:nvPr/>
        </p:nvSpPr>
        <p:spPr>
          <a:xfrm>
            <a:off x="4476750" y="2790825"/>
            <a:ext cx="4191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FFFFFF"/>
                </a:solidFill>
              </a:defRPr>
            </a:defPPr>
          </a:lstStyle>
          <a:p>
            <a:pPr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Conoscenze, capacità e comportamenti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BB184095-E7FE-4043-BD21-18438F6709BA}"/>
              </a:ext>
            </a:extLst>
          </p:cNvPr>
          <p:cNvSpPr>
            <a:spLocks noGrp="1"/>
          </p:cNvSpPr>
          <p:nvPr/>
        </p:nvSpPr>
        <p:spPr>
          <a:xfrm>
            <a:off x="3143250" y="3619500"/>
            <a:ext cx="5905500" cy="723900"/>
          </a:xfrm>
          <a:prstGeom prst="roundRect">
            <a:avLst>
              <a:gd name="adj" fmla="val 15789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660CD55A-312B-466D-B59E-34207E3CF55A}"/>
              </a:ext>
            </a:extLst>
          </p:cNvPr>
          <p:cNvSpPr>
            <a:spLocks noGrp="1"/>
          </p:cNvSpPr>
          <p:nvPr/>
        </p:nvSpPr>
        <p:spPr>
          <a:xfrm>
            <a:off x="3429000" y="37528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Livelli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6AA82EF-BFAD-4B4C-9886-4693EB595819}"/>
              </a:ext>
            </a:extLst>
          </p:cNvPr>
          <p:cNvSpPr>
            <a:spLocks noGrp="1"/>
          </p:cNvSpPr>
          <p:nvPr/>
        </p:nvSpPr>
        <p:spPr>
          <a:xfrm>
            <a:off x="4810125" y="3743325"/>
            <a:ext cx="3048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FFFFFF"/>
                </a:solidFill>
              </a:defRPr>
            </a:defPPr>
          </a:lstStyle>
          <a:p>
            <a:pPr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Padronanza richiesta per ciascun ruolo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FC017EE5-7665-44CC-8B03-3CB08115741B}"/>
              </a:ext>
            </a:extLst>
          </p:cNvPr>
          <p:cNvSpPr>
            <a:spLocks noGrp="1"/>
          </p:cNvSpPr>
          <p:nvPr/>
        </p:nvSpPr>
        <p:spPr>
          <a:xfrm>
            <a:off x="3857625" y="4572000"/>
            <a:ext cx="4476750" cy="723900"/>
          </a:xfrm>
          <a:prstGeom prst="roundRect">
            <a:avLst>
              <a:gd name="adj" fmla="val 15789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BF2128A6-6D31-4AFC-A452-CD1DE4FDAB00}"/>
              </a:ext>
            </a:extLst>
          </p:cNvPr>
          <p:cNvSpPr>
            <a:spLocks noGrp="1"/>
          </p:cNvSpPr>
          <p:nvPr/>
        </p:nvSpPr>
        <p:spPr>
          <a:xfrm>
            <a:off x="4143375" y="4705350"/>
            <a:ext cx="2000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Evidenze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391FCEA-7C81-4DEE-B236-12D85A302A7B}"/>
              </a:ext>
            </a:extLst>
          </p:cNvPr>
          <p:cNvSpPr>
            <a:spLocks noGrp="1"/>
          </p:cNvSpPr>
          <p:nvPr/>
        </p:nvSpPr>
        <p:spPr>
          <a:xfrm>
            <a:off x="5143500" y="4695825"/>
            <a:ext cx="1905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FFFFFF"/>
                </a:solidFill>
              </a:defRPr>
            </a:defPPr>
          </a:lstStyle>
          <a:p>
            <a:pPr>
              <a:defRPr sz="1125" b="0">
                <a:solidFill>
                  <a:srgbClr val="FFFFFF"/>
                </a:solidFill>
              </a:defRPr>
            </a:pPr>
            <a:r>
              <a:rPr sz="1125" b="0">
                <a:solidFill>
                  <a:srgbClr val="FFFFFF"/>
                </a:solidFill>
              </a:rPr>
              <a:t>Dati che dimostrano la competenza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E2C8E05-068C-40A2-9382-6AA29443ACF1}"/>
              </a:ext>
            </a:extLst>
          </p:cNvPr>
          <p:cNvSpPr>
            <a:spLocks noGrp="1"/>
          </p:cNvSpPr>
          <p:nvPr/>
        </p:nvSpPr>
        <p:spPr>
          <a:xfrm>
            <a:off x="2095500" y="5619750"/>
            <a:ext cx="80010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4233A"/>
                </a:solidFill>
              </a:defRPr>
            </a:defPPr>
          </a:lstStyle>
          <a:p>
            <a:pPr>
              <a:defRPr sz="1200" b="1">
                <a:solidFill>
                  <a:srgbClr val="24233A"/>
                </a:solidFill>
              </a:defRPr>
            </a:pPr>
            <a:r>
              <a:rPr sz="1200" b="1">
                <a:solidFill>
                  <a:srgbClr val="24233A"/>
                </a:solidFill>
              </a:rPr>
              <a:t>Una skill matrix consente di confrontare requisiti del ruolo e patrimonio disponibile.</a:t>
            </a:r>
          </a:p>
        </p:txBody>
      </p:sp>
    </p:spTree>
    <p:extLst>
      <p:ext uri="{BB962C8B-B14F-4D97-AF65-F5344CB8AC3E}">
        <p14:creationId xmlns:p14="http://schemas.microsoft.com/office/powerpoint/2010/main" val="15839282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6500EB88-621C-44BA-BDAC-558F67003D5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A08E97E-3716-46E3-AC71-3B36FAF78CA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OFFERTA INTERNA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5DFD8E6-187E-4B3C-B689-37EEB8FAD68A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La forza lavoro futura dipende da movimenti e permanenza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104EE9A-4455-4E68-AC21-FC127469568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571A5B6A-C869-492D-ACD7-C58FF93E64DA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10C22571-377E-42BA-8922-7B67DC33280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09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08002DBC-AA34-46E4-9C79-A585F7162C4A}"/>
              </a:ext>
            </a:extLst>
          </p:cNvPr>
          <p:cNvSpPr>
            <a:spLocks noGrp="1"/>
          </p:cNvSpPr>
          <p:nvPr/>
        </p:nvSpPr>
        <p:spPr>
          <a:xfrm>
            <a:off x="857250" y="1762125"/>
            <a:ext cx="2857500" cy="3524250"/>
          </a:xfrm>
          <a:prstGeom prst="roundRect">
            <a:avLst>
              <a:gd name="adj" fmla="val 4000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BAEEA092-2D10-4871-B182-F0547C8D670D}"/>
              </a:ext>
            </a:extLst>
          </p:cNvPr>
          <p:cNvSpPr>
            <a:spLocks noGrp="1"/>
          </p:cNvSpPr>
          <p:nvPr/>
        </p:nvSpPr>
        <p:spPr>
          <a:xfrm>
            <a:off x="1190625" y="2095500"/>
            <a:ext cx="2190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6CC5C7"/>
                </a:solidFill>
              </a:defRPr>
            </a:defPPr>
          </a:lstStyle>
          <a:p>
            <a:pPr>
              <a:defRPr sz="1050" b="1">
                <a:solidFill>
                  <a:srgbClr val="6CC5C7"/>
                </a:solidFill>
              </a:defRPr>
            </a:pPr>
            <a:r>
              <a:rPr sz="1050" b="1">
                <a:solidFill>
                  <a:srgbClr val="6CC5C7"/>
                </a:solidFill>
              </a:rPr>
              <a:t>ORGANICO ATTUALE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C0FEC87-2456-4389-8168-B130BFEAC8DE}"/>
              </a:ext>
            </a:extLst>
          </p:cNvPr>
          <p:cNvSpPr>
            <a:spLocks noGrp="1"/>
          </p:cNvSpPr>
          <p:nvPr/>
        </p:nvSpPr>
        <p:spPr>
          <a:xfrm>
            <a:off x="1190625" y="2762250"/>
            <a:ext cx="2190750" cy="17621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725" b="1">
                <a:solidFill>
                  <a:srgbClr val="FFFFFF"/>
                </a:solidFill>
              </a:defRPr>
            </a:defPPr>
          </a:lstStyle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Competenze</a:t>
            </a:r>
          </a:p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Esperienza</a:t>
            </a:r>
          </a:p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Potenziale</a:t>
            </a:r>
          </a:p>
          <a:p>
            <a:pPr>
              <a:defRPr sz="1725" b="1">
                <a:solidFill>
                  <a:srgbClr val="FFFFFF"/>
                </a:solidFill>
              </a:defRPr>
            </a:pPr>
            <a:r>
              <a:rPr sz="1725" b="1">
                <a:solidFill>
                  <a:srgbClr val="FFFFFF"/>
                </a:solidFill>
              </a:rPr>
              <a:t>Disponibilità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5958FF53-766A-448B-8DFF-F487080BB191}"/>
              </a:ext>
            </a:extLst>
          </p:cNvPr>
          <p:cNvSpPr>
            <a:spLocks noGrp="1"/>
          </p:cNvSpPr>
          <p:nvPr/>
        </p:nvSpPr>
        <p:spPr>
          <a:xfrm>
            <a:off x="4476750" y="1762125"/>
            <a:ext cx="657225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8BF0260B-53DC-4220-8908-E417D9239D8E}"/>
              </a:ext>
            </a:extLst>
          </p:cNvPr>
          <p:cNvSpPr>
            <a:spLocks noGrp="1"/>
          </p:cNvSpPr>
          <p:nvPr/>
        </p:nvSpPr>
        <p:spPr>
          <a:xfrm>
            <a:off x="4476750" y="1762125"/>
            <a:ext cx="66675" cy="952500"/>
          </a:xfrm>
          <a:prstGeom prst="roundRect">
            <a:avLst>
              <a:gd name="adj" fmla="val 50000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4DD38D6-D569-495A-B804-EE522E602F2A}"/>
              </a:ext>
            </a:extLst>
          </p:cNvPr>
          <p:cNvSpPr>
            <a:spLocks noGrp="1"/>
          </p:cNvSpPr>
          <p:nvPr/>
        </p:nvSpPr>
        <p:spPr>
          <a:xfrm>
            <a:off x="4705350" y="1924050"/>
            <a:ext cx="613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Entrate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55DA776F-D597-4AF2-940C-9AF3015D9578}"/>
              </a:ext>
            </a:extLst>
          </p:cNvPr>
          <p:cNvSpPr>
            <a:spLocks noGrp="1"/>
          </p:cNvSpPr>
          <p:nvPr/>
        </p:nvSpPr>
        <p:spPr>
          <a:xfrm>
            <a:off x="4705350" y="2390775"/>
            <a:ext cx="61341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Assunzioni e rientri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220FA078-4826-43C0-8061-0F8A7B029A22}"/>
              </a:ext>
            </a:extLst>
          </p:cNvPr>
          <p:cNvSpPr>
            <a:spLocks noGrp="1"/>
          </p:cNvSpPr>
          <p:nvPr/>
        </p:nvSpPr>
        <p:spPr>
          <a:xfrm>
            <a:off x="4476750" y="2952750"/>
            <a:ext cx="657225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5D8F29F4-43C6-4A95-AEE7-694BD1E97918}"/>
              </a:ext>
            </a:extLst>
          </p:cNvPr>
          <p:cNvSpPr>
            <a:spLocks noGrp="1"/>
          </p:cNvSpPr>
          <p:nvPr/>
        </p:nvSpPr>
        <p:spPr>
          <a:xfrm>
            <a:off x="4476750" y="2952750"/>
            <a:ext cx="66675" cy="952500"/>
          </a:xfrm>
          <a:prstGeom prst="roundRect">
            <a:avLst>
              <a:gd name="adj" fmla="val 50000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A7F59C72-32BC-4E11-AC17-0CE44594FEB7}"/>
              </a:ext>
            </a:extLst>
          </p:cNvPr>
          <p:cNvSpPr>
            <a:spLocks noGrp="1"/>
          </p:cNvSpPr>
          <p:nvPr/>
        </p:nvSpPr>
        <p:spPr>
          <a:xfrm>
            <a:off x="4705350" y="3114675"/>
            <a:ext cx="613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Movimenti</a:t>
            </a:r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075E3EE2-8143-42E1-8238-11F0ECD14886}"/>
              </a:ext>
            </a:extLst>
          </p:cNvPr>
          <p:cNvSpPr>
            <a:spLocks noGrp="1"/>
          </p:cNvSpPr>
          <p:nvPr/>
        </p:nvSpPr>
        <p:spPr>
          <a:xfrm>
            <a:off x="4705350" y="3581400"/>
            <a:ext cx="61341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Promozioni e mobilità</a:t>
            </a:r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EE15F01C-DA75-44FF-A0E3-523C8DE1FC42}"/>
              </a:ext>
            </a:extLst>
          </p:cNvPr>
          <p:cNvSpPr>
            <a:spLocks noGrp="1"/>
          </p:cNvSpPr>
          <p:nvPr/>
        </p:nvSpPr>
        <p:spPr>
          <a:xfrm>
            <a:off x="4476750" y="4143375"/>
            <a:ext cx="6572250" cy="952500"/>
          </a:xfrm>
          <a:prstGeom prst="roundRect">
            <a:avLst>
              <a:gd name="adj" fmla="val 12000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BB1163B8-75EE-45F0-A719-D09E6632D553}"/>
              </a:ext>
            </a:extLst>
          </p:cNvPr>
          <p:cNvSpPr>
            <a:spLocks noGrp="1"/>
          </p:cNvSpPr>
          <p:nvPr/>
        </p:nvSpPr>
        <p:spPr>
          <a:xfrm>
            <a:off x="4476750" y="4143375"/>
            <a:ext cx="66675" cy="95250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6C0517E5-8C23-405C-AA88-BB727CCC8A21}"/>
              </a:ext>
            </a:extLst>
          </p:cNvPr>
          <p:cNvSpPr>
            <a:spLocks noGrp="1"/>
          </p:cNvSpPr>
          <p:nvPr/>
        </p:nvSpPr>
        <p:spPr>
          <a:xfrm>
            <a:off x="4705350" y="4305300"/>
            <a:ext cx="61341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Uscite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85097CE4-4F17-4AC2-BC9B-A366C1416625}"/>
              </a:ext>
            </a:extLst>
          </p:cNvPr>
          <p:cNvSpPr>
            <a:spLocks noGrp="1"/>
          </p:cNvSpPr>
          <p:nvPr/>
        </p:nvSpPr>
        <p:spPr>
          <a:xfrm>
            <a:off x="4705350" y="4772025"/>
            <a:ext cx="6134100" cy="152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Turnover e pensionamenti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E95FBB11-8FAA-4723-997A-942F4FF5586E}"/>
              </a:ext>
            </a:extLst>
          </p:cNvPr>
          <p:cNvSpPr>
            <a:spLocks noGrp="1"/>
          </p:cNvSpPr>
          <p:nvPr/>
        </p:nvSpPr>
        <p:spPr>
          <a:xfrm>
            <a:off x="4000500" y="5619750"/>
            <a:ext cx="723900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52345E"/>
                </a:solidFill>
              </a:defRPr>
            </a:defPPr>
          </a:lstStyle>
          <a:p>
            <a:pPr>
              <a:defRPr sz="1350" b="1">
                <a:solidFill>
                  <a:srgbClr val="52345E"/>
                </a:solidFill>
              </a:defRPr>
            </a:pPr>
            <a:r>
              <a:rPr sz="1350" b="1">
                <a:solidFill>
                  <a:srgbClr val="52345E"/>
                </a:solidFill>
              </a:rPr>
              <a:t>Offerta futura = organico attuale + entrate + movimenti netti − uscite</a:t>
            </a:r>
          </a:p>
        </p:txBody>
      </p:sp>
    </p:spTree>
    <p:extLst>
      <p:ext uri="{BB962C8B-B14F-4D97-AF65-F5344CB8AC3E}">
        <p14:creationId xmlns:p14="http://schemas.microsoft.com/office/powerpoint/2010/main" val="193364333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1EF47B4F-4B50-440F-94E8-9AD0D934BE4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422699DE-DDA3-4B5B-99D9-BDA7392BD54B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MERCATO DEL LAVORO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99A7316-6F38-441C-9D78-1C589849A198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L’offerta esterna condiziona tempi, costi e fattibilità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06CDB963-D185-4072-AA0B-F95C73242870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D84CE406-AA66-4952-BB69-B9E9383E02D2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2083DEF1-6A78-460F-84AD-F66B2187C391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876E393A-8C50-4C38-B729-4A5AB1A25A0C}"/>
              </a:ext>
            </a:extLst>
          </p:cNvPr>
          <p:cNvSpPr>
            <a:spLocks noGrp="1"/>
          </p:cNvSpPr>
          <p:nvPr/>
        </p:nvSpPr>
        <p:spPr>
          <a:xfrm>
            <a:off x="809625" y="1905000"/>
            <a:ext cx="2428875" cy="29527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C2D42BC9-57CC-4FDC-B3AD-4AA14CA1C44B}"/>
              </a:ext>
            </a:extLst>
          </p:cNvPr>
          <p:cNvSpPr>
            <a:spLocks noGrp="1"/>
          </p:cNvSpPr>
          <p:nvPr/>
        </p:nvSpPr>
        <p:spPr>
          <a:xfrm>
            <a:off x="1685925" y="2143125"/>
            <a:ext cx="666750" cy="666750"/>
          </a:xfrm>
          <a:prstGeom prst="roundRect">
            <a:avLst>
              <a:gd name="adj" fmla="val 17143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9D60CC99-E9BF-4666-902E-7EA0B85D437F}"/>
              </a:ext>
            </a:extLst>
          </p:cNvPr>
          <p:cNvSpPr>
            <a:spLocks noGrp="1"/>
          </p:cNvSpPr>
          <p:nvPr/>
        </p:nvSpPr>
        <p:spPr>
          <a:xfrm>
            <a:off x="1685925" y="2295525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BDDA7140-5E21-4803-BCBA-3507FDA0DF21}"/>
              </a:ext>
            </a:extLst>
          </p:cNvPr>
          <p:cNvSpPr>
            <a:spLocks noGrp="1"/>
          </p:cNvSpPr>
          <p:nvPr/>
        </p:nvSpPr>
        <p:spPr>
          <a:xfrm>
            <a:off x="1047750" y="3095625"/>
            <a:ext cx="1952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Disponibilità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97BDE38-C0D4-432A-AB86-19ECCCCA82A0}"/>
              </a:ext>
            </a:extLst>
          </p:cNvPr>
          <p:cNvSpPr>
            <a:spLocks noGrp="1"/>
          </p:cNvSpPr>
          <p:nvPr/>
        </p:nvSpPr>
        <p:spPr>
          <a:xfrm>
            <a:off x="1095375" y="3667125"/>
            <a:ext cx="1857375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Quanti candidati possiedono il profilo richiesto?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D503CFF0-938B-413F-A87C-2E353ED9778B}"/>
              </a:ext>
            </a:extLst>
          </p:cNvPr>
          <p:cNvSpPr>
            <a:spLocks noGrp="1"/>
          </p:cNvSpPr>
          <p:nvPr/>
        </p:nvSpPr>
        <p:spPr>
          <a:xfrm>
            <a:off x="3571875" y="1905000"/>
            <a:ext cx="2428875" cy="29527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BDB245F1-5E89-4B1C-8F36-9C5497A44125}"/>
              </a:ext>
            </a:extLst>
          </p:cNvPr>
          <p:cNvSpPr>
            <a:spLocks noGrp="1"/>
          </p:cNvSpPr>
          <p:nvPr/>
        </p:nvSpPr>
        <p:spPr>
          <a:xfrm>
            <a:off x="4448175" y="2143125"/>
            <a:ext cx="666750" cy="666750"/>
          </a:xfrm>
          <a:prstGeom prst="roundRect">
            <a:avLst>
              <a:gd name="adj" fmla="val 17143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DE2243F-44C5-4F98-A5DF-30AD94F96075}"/>
              </a:ext>
            </a:extLst>
          </p:cNvPr>
          <p:cNvSpPr>
            <a:spLocks noGrp="1"/>
          </p:cNvSpPr>
          <p:nvPr/>
        </p:nvSpPr>
        <p:spPr>
          <a:xfrm>
            <a:off x="4448175" y="2295525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A28B1CEA-26F2-44AA-8826-A415CED195CD}"/>
              </a:ext>
            </a:extLst>
          </p:cNvPr>
          <p:cNvSpPr>
            <a:spLocks noGrp="1"/>
          </p:cNvSpPr>
          <p:nvPr/>
        </p:nvSpPr>
        <p:spPr>
          <a:xfrm>
            <a:off x="3810000" y="3095625"/>
            <a:ext cx="1952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Attrattività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6505129-4C8E-4EBD-8F66-C3BD68682C18}"/>
              </a:ext>
            </a:extLst>
          </p:cNvPr>
          <p:cNvSpPr>
            <a:spLocks noGrp="1"/>
          </p:cNvSpPr>
          <p:nvPr/>
        </p:nvSpPr>
        <p:spPr>
          <a:xfrm>
            <a:off x="3857625" y="3667125"/>
            <a:ext cx="1857375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Quanto l’organizzazione risulta competitiva?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A26D41B5-B26A-4F17-AC8B-59C55E970476}"/>
              </a:ext>
            </a:extLst>
          </p:cNvPr>
          <p:cNvSpPr>
            <a:spLocks noGrp="1"/>
          </p:cNvSpPr>
          <p:nvPr/>
        </p:nvSpPr>
        <p:spPr>
          <a:xfrm>
            <a:off x="6334125" y="1905000"/>
            <a:ext cx="2428875" cy="2952750"/>
          </a:xfrm>
          <a:prstGeom prst="roundRect">
            <a:avLst>
              <a:gd name="adj" fmla="val 4706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7F8C6B0C-CE67-406F-A06E-D23137A89257}"/>
              </a:ext>
            </a:extLst>
          </p:cNvPr>
          <p:cNvSpPr>
            <a:spLocks noGrp="1"/>
          </p:cNvSpPr>
          <p:nvPr/>
        </p:nvSpPr>
        <p:spPr>
          <a:xfrm>
            <a:off x="7210425" y="2143125"/>
            <a:ext cx="666750" cy="666750"/>
          </a:xfrm>
          <a:prstGeom prst="roundRect">
            <a:avLst>
              <a:gd name="adj" fmla="val 17143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7C1A8016-8295-479C-A8B4-AE5E8CB06945}"/>
              </a:ext>
            </a:extLst>
          </p:cNvPr>
          <p:cNvSpPr>
            <a:spLocks noGrp="1"/>
          </p:cNvSpPr>
          <p:nvPr/>
        </p:nvSpPr>
        <p:spPr>
          <a:xfrm>
            <a:off x="7210425" y="2295525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C3690F20-4667-4945-84F4-6145266AD391}"/>
              </a:ext>
            </a:extLst>
          </p:cNvPr>
          <p:cNvSpPr>
            <a:spLocks noGrp="1"/>
          </p:cNvSpPr>
          <p:nvPr/>
        </p:nvSpPr>
        <p:spPr>
          <a:xfrm>
            <a:off x="6572250" y="3095625"/>
            <a:ext cx="1952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Accessibilità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215753A-C7EF-402D-905D-63F5908BFE34}"/>
              </a:ext>
            </a:extLst>
          </p:cNvPr>
          <p:cNvSpPr>
            <a:spLocks noGrp="1"/>
          </p:cNvSpPr>
          <p:nvPr/>
        </p:nvSpPr>
        <p:spPr>
          <a:xfrm>
            <a:off x="6619875" y="3667125"/>
            <a:ext cx="1857375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Dove si trovano i profili e con quali vincoli?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2BDEFB0C-2448-4C7F-BE95-3152C82F2828}"/>
              </a:ext>
            </a:extLst>
          </p:cNvPr>
          <p:cNvSpPr>
            <a:spLocks noGrp="1"/>
          </p:cNvSpPr>
          <p:nvPr/>
        </p:nvSpPr>
        <p:spPr>
          <a:xfrm>
            <a:off x="9096375" y="1905000"/>
            <a:ext cx="2428875" cy="2952750"/>
          </a:xfrm>
          <a:prstGeom prst="roundRect">
            <a:avLst>
              <a:gd name="adj" fmla="val 4706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27E5DE05-0BDE-41F1-A12E-2860AC7A16FE}"/>
              </a:ext>
            </a:extLst>
          </p:cNvPr>
          <p:cNvSpPr>
            <a:spLocks noGrp="1"/>
          </p:cNvSpPr>
          <p:nvPr/>
        </p:nvSpPr>
        <p:spPr>
          <a:xfrm>
            <a:off x="9972675" y="2143125"/>
            <a:ext cx="666750" cy="666750"/>
          </a:xfrm>
          <a:prstGeom prst="roundRect">
            <a:avLst>
              <a:gd name="adj" fmla="val 17143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1F8B4E07-C88E-4375-8BDD-DA867D8AB150}"/>
              </a:ext>
            </a:extLst>
          </p:cNvPr>
          <p:cNvSpPr>
            <a:spLocks noGrp="1"/>
          </p:cNvSpPr>
          <p:nvPr/>
        </p:nvSpPr>
        <p:spPr>
          <a:xfrm>
            <a:off x="9972675" y="2295525"/>
            <a:ext cx="666750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01CCC373-F9E7-4F96-899D-086297916766}"/>
              </a:ext>
            </a:extLst>
          </p:cNvPr>
          <p:cNvSpPr>
            <a:spLocks noGrp="1"/>
          </p:cNvSpPr>
          <p:nvPr/>
        </p:nvSpPr>
        <p:spPr>
          <a:xfrm>
            <a:off x="9334500" y="3095625"/>
            <a:ext cx="1952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Evoluzione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E1EA7A3A-1565-494D-9AA1-3B5E11C03AB8}"/>
              </a:ext>
            </a:extLst>
          </p:cNvPr>
          <p:cNvSpPr>
            <a:spLocks noGrp="1"/>
          </p:cNvSpPr>
          <p:nvPr/>
        </p:nvSpPr>
        <p:spPr>
          <a:xfrm>
            <a:off x="9382125" y="3667125"/>
            <a:ext cx="1857375" cy="838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E9F4F4"/>
                </a:solidFill>
              </a:defRPr>
            </a:defPPr>
          </a:lstStyle>
          <a:p>
            <a:pPr>
              <a:defRPr sz="1050" b="0">
                <a:solidFill>
                  <a:srgbClr val="E9F4F4"/>
                </a:solidFill>
              </a:defRPr>
            </a:pPr>
            <a:r>
              <a:rPr sz="1050" b="0">
                <a:solidFill>
                  <a:srgbClr val="E9F4F4"/>
                </a:solidFill>
              </a:rPr>
              <a:t>Quali competenze stanno crescendo o diventando rare?</a:t>
            </a:r>
          </a:p>
        </p:txBody>
      </p:sp>
    </p:spTree>
    <p:extLst>
      <p:ext uri="{BB962C8B-B14F-4D97-AF65-F5344CB8AC3E}">
        <p14:creationId xmlns:p14="http://schemas.microsoft.com/office/powerpoint/2010/main" val="11981631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tangolo 25">
            <a:extLst>
              <a:ext uri="{FF2B5EF4-FFF2-40B4-BE49-F238E27FC236}">
                <a16:creationId xmlns:a16="http://schemas.microsoft.com/office/drawing/2014/main" id="{4A001796-D47C-4679-B83A-EBF42BC7194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9345D893-0AF0-4A41-AB71-48851F0D89D8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GAP ANALYSIS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1F769C64-D04C-4D45-9AF6-997EA75CC6A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Il confronto tra domanda e offerta orienta le decisioni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482C8930-2C38-4120-BC83-E0C1157C6595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Matrice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7C426D2C-7CEB-406F-9D6E-C5CAB374F2D8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201F92B-7508-43E8-962C-A026D3ED4915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402F76AE-8F3C-4812-804E-49491DEF512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11</a:t>
            </a:r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AC1C0318-CB38-4D3E-B9D4-E9A01F9489F5}"/>
              </a:ext>
            </a:extLst>
          </p:cNvPr>
          <p:cNvSpPr>
            <a:spLocks noGrp="1"/>
          </p:cNvSpPr>
          <p:nvPr/>
        </p:nvSpPr>
        <p:spPr>
          <a:xfrm>
            <a:off x="4429125" y="1476375"/>
            <a:ext cx="3524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177E89"/>
                </a:solidFill>
              </a:defRPr>
            </a:defPPr>
          </a:lstStyle>
          <a:p>
            <a:pPr>
              <a:defRPr sz="1050" b="1">
                <a:solidFill>
                  <a:srgbClr val="177E89"/>
                </a:solidFill>
              </a:defRPr>
            </a:pPr>
            <a:r>
              <a:rPr sz="1050" b="1">
                <a:solidFill>
                  <a:srgbClr val="177E89"/>
                </a:solidFill>
              </a:rPr>
              <a:t>OFFERTA DISPONIBILE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9F9E569-A5AE-40A4-8D62-37E54D493C2A}"/>
              </a:ext>
            </a:extLst>
          </p:cNvPr>
          <p:cNvSpPr>
            <a:spLocks noGrp="1"/>
          </p:cNvSpPr>
          <p:nvPr/>
        </p:nvSpPr>
        <p:spPr>
          <a:xfrm>
            <a:off x="4429125" y="18097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97080"/>
                </a:solidFill>
              </a:defRPr>
            </a:defPPr>
          </a:lstStyle>
          <a:p>
            <a:pPr>
              <a:defRPr sz="975" b="1">
                <a:solidFill>
                  <a:srgbClr val="697080"/>
                </a:solidFill>
              </a:defRPr>
            </a:pPr>
            <a:r>
              <a:rPr sz="975" b="1">
                <a:solidFill>
                  <a:srgbClr val="697080"/>
                </a:solidFill>
              </a:rPr>
              <a:t>Bassa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C2A93A2C-A695-4160-B0D8-F9C265E08075}"/>
              </a:ext>
            </a:extLst>
          </p:cNvPr>
          <p:cNvSpPr>
            <a:spLocks noGrp="1"/>
          </p:cNvSpPr>
          <p:nvPr/>
        </p:nvSpPr>
        <p:spPr>
          <a:xfrm>
            <a:off x="6477000" y="1809750"/>
            <a:ext cx="152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97080"/>
                </a:solidFill>
              </a:defRPr>
            </a:defPPr>
          </a:lstStyle>
          <a:p>
            <a:pPr>
              <a:defRPr sz="975" b="1">
                <a:solidFill>
                  <a:srgbClr val="697080"/>
                </a:solidFill>
              </a:defRPr>
            </a:pPr>
            <a:r>
              <a:rPr sz="975" b="1">
                <a:solidFill>
                  <a:srgbClr val="697080"/>
                </a:solidFill>
              </a:rPr>
              <a:t>Alta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4DED2E1F-DD7B-42BB-ADE4-84F5F395C550}"/>
              </a:ext>
            </a:extLst>
          </p:cNvPr>
          <p:cNvSpPr>
            <a:spLocks noGrp="1"/>
          </p:cNvSpPr>
          <p:nvPr/>
        </p:nvSpPr>
        <p:spPr>
          <a:xfrm>
            <a:off x="1095375" y="3333750"/>
            <a:ext cx="14287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76F51"/>
                </a:solidFill>
              </a:defRPr>
            </a:defPPr>
          </a:lstStyle>
          <a:p>
            <a:pPr>
              <a:defRPr sz="1050" b="1">
                <a:solidFill>
                  <a:srgbClr val="E76F51"/>
                </a:solidFill>
              </a:defRPr>
            </a:pPr>
            <a:r>
              <a:rPr sz="1050" b="1">
                <a:solidFill>
                  <a:srgbClr val="E76F51"/>
                </a:solidFill>
              </a:rPr>
              <a:t>DOMANDA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FBAA0C3D-401E-48FE-8205-039B4D91BACF}"/>
              </a:ext>
            </a:extLst>
          </p:cNvPr>
          <p:cNvSpPr>
            <a:spLocks noGrp="1"/>
          </p:cNvSpPr>
          <p:nvPr/>
        </p:nvSpPr>
        <p:spPr>
          <a:xfrm>
            <a:off x="2619375" y="2428875"/>
            <a:ext cx="95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97080"/>
                </a:solidFill>
              </a:defRPr>
            </a:defPPr>
          </a:lstStyle>
          <a:p>
            <a:pPr>
              <a:defRPr sz="975" b="1">
                <a:solidFill>
                  <a:srgbClr val="697080"/>
                </a:solidFill>
              </a:defRPr>
            </a:pPr>
            <a:r>
              <a:rPr sz="975" b="1">
                <a:solidFill>
                  <a:srgbClr val="697080"/>
                </a:solidFill>
              </a:rPr>
              <a:t>Alta</a:t>
            </a:r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213A6298-04F8-4FEB-A02F-6268B5F77B4A}"/>
              </a:ext>
            </a:extLst>
          </p:cNvPr>
          <p:cNvSpPr>
            <a:spLocks noGrp="1"/>
          </p:cNvSpPr>
          <p:nvPr/>
        </p:nvSpPr>
        <p:spPr>
          <a:xfrm>
            <a:off x="2619375" y="4286250"/>
            <a:ext cx="9525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697080"/>
                </a:solidFill>
              </a:defRPr>
            </a:defPPr>
          </a:lstStyle>
          <a:p>
            <a:pPr>
              <a:defRPr sz="975" b="1">
                <a:solidFill>
                  <a:srgbClr val="697080"/>
                </a:solidFill>
              </a:defRPr>
            </a:pPr>
            <a:r>
              <a:rPr sz="975" b="1">
                <a:solidFill>
                  <a:srgbClr val="697080"/>
                </a:solidFill>
              </a:rPr>
              <a:t>Bassa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217CBBD3-F15F-4341-A751-D6863DEF8955}"/>
              </a:ext>
            </a:extLst>
          </p:cNvPr>
          <p:cNvSpPr>
            <a:spLocks noGrp="1"/>
          </p:cNvSpPr>
          <p:nvPr/>
        </p:nvSpPr>
        <p:spPr>
          <a:xfrm>
            <a:off x="4000500" y="2190750"/>
            <a:ext cx="1952625" cy="1428750"/>
          </a:xfrm>
          <a:prstGeom prst="roundRect">
            <a:avLst>
              <a:gd name="adj" fmla="val 8000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2479519-BB6D-4FA8-97B8-9DBD6C299707}"/>
              </a:ext>
            </a:extLst>
          </p:cNvPr>
          <p:cNvSpPr>
            <a:spLocks noGrp="1"/>
          </p:cNvSpPr>
          <p:nvPr/>
        </p:nvSpPr>
        <p:spPr>
          <a:xfrm>
            <a:off x="4171950" y="2428875"/>
            <a:ext cx="16097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Carenza critica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4ECF2741-0C1A-4458-92BF-89D24CC4C6BF}"/>
              </a:ext>
            </a:extLst>
          </p:cNvPr>
          <p:cNvSpPr>
            <a:spLocks noGrp="1"/>
          </p:cNvSpPr>
          <p:nvPr/>
        </p:nvSpPr>
        <p:spPr>
          <a:xfrm>
            <a:off x="4171950" y="2914650"/>
            <a:ext cx="16097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FFFFFF"/>
                </a:solidFill>
              </a:defRPr>
            </a:defPPr>
          </a:lstStyle>
          <a:p>
            <a:pPr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Recruiting e sviluppo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E4801305-CA95-4190-9613-334E10C39646}"/>
              </a:ext>
            </a:extLst>
          </p:cNvPr>
          <p:cNvSpPr>
            <a:spLocks noGrp="1"/>
          </p:cNvSpPr>
          <p:nvPr/>
        </p:nvSpPr>
        <p:spPr>
          <a:xfrm>
            <a:off x="6191250" y="2190750"/>
            <a:ext cx="1952625" cy="1428750"/>
          </a:xfrm>
          <a:prstGeom prst="roundRect">
            <a:avLst>
              <a:gd name="adj" fmla="val 8000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E8C0A833-6F18-43D2-9D02-0655859DCEA9}"/>
              </a:ext>
            </a:extLst>
          </p:cNvPr>
          <p:cNvSpPr>
            <a:spLocks noGrp="1"/>
          </p:cNvSpPr>
          <p:nvPr/>
        </p:nvSpPr>
        <p:spPr>
          <a:xfrm>
            <a:off x="6362700" y="2428875"/>
            <a:ext cx="16097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Equilibrio fragile</a:t>
            </a:r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4E1FEEF-AF2B-4D46-944A-ECF4743A4C87}"/>
              </a:ext>
            </a:extLst>
          </p:cNvPr>
          <p:cNvSpPr>
            <a:spLocks noGrp="1"/>
          </p:cNvSpPr>
          <p:nvPr/>
        </p:nvSpPr>
        <p:spPr>
          <a:xfrm>
            <a:off x="6362700" y="2914650"/>
            <a:ext cx="16097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FFFFFF"/>
                </a:solidFill>
              </a:defRPr>
            </a:defPPr>
          </a:lstStyle>
          <a:p>
            <a:pPr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Retention e successione</a:t>
            </a:r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B7DDCFBA-6EE7-4007-A81B-776CC249E0C4}"/>
              </a:ext>
            </a:extLst>
          </p:cNvPr>
          <p:cNvSpPr>
            <a:spLocks noGrp="1"/>
          </p:cNvSpPr>
          <p:nvPr/>
        </p:nvSpPr>
        <p:spPr>
          <a:xfrm>
            <a:off x="4000500" y="3905250"/>
            <a:ext cx="1952625" cy="1428750"/>
          </a:xfrm>
          <a:prstGeom prst="roundRect">
            <a:avLst>
              <a:gd name="adj" fmla="val 8000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027F9B24-E2D5-4F11-A7D1-59CA96B33F39}"/>
              </a:ext>
            </a:extLst>
          </p:cNvPr>
          <p:cNvSpPr>
            <a:spLocks noGrp="1"/>
          </p:cNvSpPr>
          <p:nvPr/>
        </p:nvSpPr>
        <p:spPr>
          <a:xfrm>
            <a:off x="4171950" y="4143375"/>
            <a:ext cx="16097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Riqualificazione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FE31D506-F80C-4B07-8E68-717DA545905F}"/>
              </a:ext>
            </a:extLst>
          </p:cNvPr>
          <p:cNvSpPr>
            <a:spLocks noGrp="1"/>
          </p:cNvSpPr>
          <p:nvPr/>
        </p:nvSpPr>
        <p:spPr>
          <a:xfrm>
            <a:off x="4171950" y="4629150"/>
            <a:ext cx="16097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FFFFFF"/>
                </a:solidFill>
              </a:defRPr>
            </a:defPPr>
          </a:lstStyle>
          <a:p>
            <a:pPr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Mobilità e reskilling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C46281B-E561-405C-B95C-67F83B74917A}"/>
              </a:ext>
            </a:extLst>
          </p:cNvPr>
          <p:cNvSpPr>
            <a:spLocks noGrp="1"/>
          </p:cNvSpPr>
          <p:nvPr/>
        </p:nvSpPr>
        <p:spPr>
          <a:xfrm>
            <a:off x="6191250" y="3905250"/>
            <a:ext cx="1952625" cy="1428750"/>
          </a:xfrm>
          <a:prstGeom prst="roundRect">
            <a:avLst>
              <a:gd name="adj" fmla="val 8000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4DA39620-E075-4520-9241-92986ADAA3CC}"/>
              </a:ext>
            </a:extLst>
          </p:cNvPr>
          <p:cNvSpPr>
            <a:spLocks noGrp="1"/>
          </p:cNvSpPr>
          <p:nvPr/>
        </p:nvSpPr>
        <p:spPr>
          <a:xfrm>
            <a:off x="6362700" y="4143375"/>
            <a:ext cx="1609725" cy="3238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Eccedenza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DEF6CA4C-0926-44F4-BCF3-BAC7C086EF51}"/>
              </a:ext>
            </a:extLst>
          </p:cNvPr>
          <p:cNvSpPr>
            <a:spLocks noGrp="1"/>
          </p:cNvSpPr>
          <p:nvPr/>
        </p:nvSpPr>
        <p:spPr>
          <a:xfrm>
            <a:off x="6362700" y="4629150"/>
            <a:ext cx="1609725" cy="4191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FFFFFF"/>
                </a:solidFill>
              </a:defRPr>
            </a:defPPr>
          </a:lstStyle>
          <a:p>
            <a:pPr>
              <a:defRPr sz="1050" b="0">
                <a:solidFill>
                  <a:srgbClr val="FFFFFF"/>
                </a:solidFill>
              </a:defRPr>
            </a:pPr>
            <a:r>
              <a:rPr sz="1050" b="0">
                <a:solidFill>
                  <a:srgbClr val="FFFFFF"/>
                </a:solidFill>
              </a:rPr>
              <a:t>Riallocazione e uscite</a:t>
            </a:r>
          </a:p>
        </p:txBody>
      </p:sp>
    </p:spTree>
    <p:extLst>
      <p:ext uri="{BB962C8B-B14F-4D97-AF65-F5344CB8AC3E}">
        <p14:creationId xmlns:p14="http://schemas.microsoft.com/office/powerpoint/2010/main" val="21442505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ABEED3E9-CC88-4741-B072-79AB04ED665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1A1E388-A045-4950-B85A-F214CF63D4D1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AZIONI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AF11A81E-0CA5-4ACC-B13D-B2DDD3B3421A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Il piano combina interventi con orizzonti temporali diversi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DC1D2C7-5AD2-4379-85AC-144AD3CBA87F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FE553BC-26A8-4E8C-BF2C-827C7122D259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6034213-2F28-4436-9CC1-D1178045BF2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C9AB72A-B14C-4A15-B780-27E60B5424A0}"/>
              </a:ext>
            </a:extLst>
          </p:cNvPr>
          <p:cNvSpPr>
            <a:spLocks noGrp="1"/>
          </p:cNvSpPr>
          <p:nvPr/>
        </p:nvSpPr>
        <p:spPr>
          <a:xfrm>
            <a:off x="952500" y="1524000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E474D5BF-69D9-4E8A-BBF2-2866E27EC4A9}"/>
              </a:ext>
            </a:extLst>
          </p:cNvPr>
          <p:cNvSpPr>
            <a:spLocks noGrp="1"/>
          </p:cNvSpPr>
          <p:nvPr/>
        </p:nvSpPr>
        <p:spPr>
          <a:xfrm>
            <a:off x="1143000" y="1619250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D57E488F-56AA-4D05-9C03-24B68B47B601}"/>
              </a:ext>
            </a:extLst>
          </p:cNvPr>
          <p:cNvSpPr>
            <a:spLocks noGrp="1"/>
          </p:cNvSpPr>
          <p:nvPr/>
        </p:nvSpPr>
        <p:spPr>
          <a:xfrm>
            <a:off x="1143000" y="16954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9AC9663-FAF7-4784-B893-171E80A37FD9}"/>
              </a:ext>
            </a:extLst>
          </p:cNvPr>
          <p:cNvSpPr>
            <a:spLocks noGrp="1"/>
          </p:cNvSpPr>
          <p:nvPr/>
        </p:nvSpPr>
        <p:spPr>
          <a:xfrm>
            <a:off x="1905000" y="165735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Acquisire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F20A1AE2-0B13-45BA-ADBB-9DF4BB913F14}"/>
              </a:ext>
            </a:extLst>
          </p:cNvPr>
          <p:cNvSpPr>
            <a:spLocks noGrp="1"/>
          </p:cNvSpPr>
          <p:nvPr/>
        </p:nvSpPr>
        <p:spPr>
          <a:xfrm>
            <a:off x="4048125" y="1619250"/>
            <a:ext cx="666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Recruiting, partnership e inserimento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319B2AE2-7F5F-434F-8A19-DC7C3E56E1E2}"/>
              </a:ext>
            </a:extLst>
          </p:cNvPr>
          <p:cNvSpPr>
            <a:spLocks noGrp="1"/>
          </p:cNvSpPr>
          <p:nvPr/>
        </p:nvSpPr>
        <p:spPr>
          <a:xfrm>
            <a:off x="952500" y="2400300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60083C28-69EE-4B20-B587-D865388522EF}"/>
              </a:ext>
            </a:extLst>
          </p:cNvPr>
          <p:cNvSpPr>
            <a:spLocks noGrp="1"/>
          </p:cNvSpPr>
          <p:nvPr/>
        </p:nvSpPr>
        <p:spPr>
          <a:xfrm>
            <a:off x="1143000" y="2495550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B57782F3-6EF9-4840-86E9-1408F173C461}"/>
              </a:ext>
            </a:extLst>
          </p:cNvPr>
          <p:cNvSpPr>
            <a:spLocks noGrp="1"/>
          </p:cNvSpPr>
          <p:nvPr/>
        </p:nvSpPr>
        <p:spPr>
          <a:xfrm>
            <a:off x="1143000" y="25717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B302867-91CA-4457-91B6-2F09EEBED9BF}"/>
              </a:ext>
            </a:extLst>
          </p:cNvPr>
          <p:cNvSpPr>
            <a:spLocks noGrp="1"/>
          </p:cNvSpPr>
          <p:nvPr/>
        </p:nvSpPr>
        <p:spPr>
          <a:xfrm>
            <a:off x="1905000" y="253365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Sviluppare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BE281C65-A745-4BFA-AC68-58912E19209A}"/>
              </a:ext>
            </a:extLst>
          </p:cNvPr>
          <p:cNvSpPr>
            <a:spLocks noGrp="1"/>
          </p:cNvSpPr>
          <p:nvPr/>
        </p:nvSpPr>
        <p:spPr>
          <a:xfrm>
            <a:off x="4048125" y="2495550"/>
            <a:ext cx="666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Formazione, reskilling e carriere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61C76C88-A5F6-412A-9596-9BCC603EBF80}"/>
              </a:ext>
            </a:extLst>
          </p:cNvPr>
          <p:cNvSpPr>
            <a:spLocks noGrp="1"/>
          </p:cNvSpPr>
          <p:nvPr/>
        </p:nvSpPr>
        <p:spPr>
          <a:xfrm>
            <a:off x="952500" y="3276600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9B8F959-2DC9-4FE5-9AF0-5A0F0CAE00EF}"/>
              </a:ext>
            </a:extLst>
          </p:cNvPr>
          <p:cNvSpPr>
            <a:spLocks noGrp="1"/>
          </p:cNvSpPr>
          <p:nvPr/>
        </p:nvSpPr>
        <p:spPr>
          <a:xfrm>
            <a:off x="1143000" y="3371850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FC04057A-9221-41B8-915E-E42283F26D76}"/>
              </a:ext>
            </a:extLst>
          </p:cNvPr>
          <p:cNvSpPr>
            <a:spLocks noGrp="1"/>
          </p:cNvSpPr>
          <p:nvPr/>
        </p:nvSpPr>
        <p:spPr>
          <a:xfrm>
            <a:off x="1143000" y="34480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11330D1-4ED6-4FAD-A62F-A559769EBB37}"/>
              </a:ext>
            </a:extLst>
          </p:cNvPr>
          <p:cNvSpPr>
            <a:spLocks noGrp="1"/>
          </p:cNvSpPr>
          <p:nvPr/>
        </p:nvSpPr>
        <p:spPr>
          <a:xfrm>
            <a:off x="1905000" y="340995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Riallocare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29F9BE16-E62B-4621-8175-C855634A3065}"/>
              </a:ext>
            </a:extLst>
          </p:cNvPr>
          <p:cNvSpPr>
            <a:spLocks noGrp="1"/>
          </p:cNvSpPr>
          <p:nvPr/>
        </p:nvSpPr>
        <p:spPr>
          <a:xfrm>
            <a:off x="4048125" y="3371850"/>
            <a:ext cx="666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Mobilità, redesign dei ruoli e team trasversali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5772AC33-48A0-46F0-AA19-CFAF7C42C163}"/>
              </a:ext>
            </a:extLst>
          </p:cNvPr>
          <p:cNvSpPr>
            <a:spLocks noGrp="1"/>
          </p:cNvSpPr>
          <p:nvPr/>
        </p:nvSpPr>
        <p:spPr>
          <a:xfrm>
            <a:off x="952500" y="4152900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1A682451-F30B-400D-BA5F-2ECF8880FA58}"/>
              </a:ext>
            </a:extLst>
          </p:cNvPr>
          <p:cNvSpPr>
            <a:spLocks noGrp="1"/>
          </p:cNvSpPr>
          <p:nvPr/>
        </p:nvSpPr>
        <p:spPr>
          <a:xfrm>
            <a:off x="1143000" y="4248150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36C524E0-7E48-434D-9741-30809BEED96D}"/>
              </a:ext>
            </a:extLst>
          </p:cNvPr>
          <p:cNvSpPr>
            <a:spLocks noGrp="1"/>
          </p:cNvSpPr>
          <p:nvPr/>
        </p:nvSpPr>
        <p:spPr>
          <a:xfrm>
            <a:off x="1143000" y="43243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31198662-DA97-43B6-8ACD-B935C86C9C14}"/>
              </a:ext>
            </a:extLst>
          </p:cNvPr>
          <p:cNvSpPr>
            <a:spLocks noGrp="1"/>
          </p:cNvSpPr>
          <p:nvPr/>
        </p:nvSpPr>
        <p:spPr>
          <a:xfrm>
            <a:off x="1905000" y="428625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Trattenere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93690A3-9F57-41C7-8816-3693BA0FB64C}"/>
              </a:ext>
            </a:extLst>
          </p:cNvPr>
          <p:cNvSpPr>
            <a:spLocks noGrp="1"/>
          </p:cNvSpPr>
          <p:nvPr/>
        </p:nvSpPr>
        <p:spPr>
          <a:xfrm>
            <a:off x="4048125" y="4248150"/>
            <a:ext cx="666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Esperienza, riconoscimento e continuità</a:t>
            </a:r>
          </a:p>
        </p:txBody>
      </p:sp>
      <p:sp>
        <p:nvSpPr>
          <p:cNvPr id="27" name="Rettangolo con angoli arrotondati 26">
            <a:extLst>
              <a:ext uri="{FF2B5EF4-FFF2-40B4-BE49-F238E27FC236}">
                <a16:creationId xmlns:a16="http://schemas.microsoft.com/office/drawing/2014/main" id="{7B588DC0-D791-4CAA-BB2B-DCC5109ACBD0}"/>
              </a:ext>
            </a:extLst>
          </p:cNvPr>
          <p:cNvSpPr>
            <a:spLocks noGrp="1"/>
          </p:cNvSpPr>
          <p:nvPr/>
        </p:nvSpPr>
        <p:spPr>
          <a:xfrm>
            <a:off x="952500" y="5029200"/>
            <a:ext cx="10287000" cy="666750"/>
          </a:xfrm>
          <a:prstGeom prst="roundRect">
            <a:avLst>
              <a:gd name="adj" fmla="val 17143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422094A6-1A09-449C-B935-06D23024B18E}"/>
              </a:ext>
            </a:extLst>
          </p:cNvPr>
          <p:cNvSpPr>
            <a:spLocks noGrp="1"/>
          </p:cNvSpPr>
          <p:nvPr/>
        </p:nvSpPr>
        <p:spPr>
          <a:xfrm>
            <a:off x="1143000" y="5124450"/>
            <a:ext cx="476250" cy="476250"/>
          </a:xfrm>
          <a:prstGeom prst="roundRect">
            <a:avLst>
              <a:gd name="adj" fmla="val 24000"/>
            </a:avLst>
          </a:prstGeom>
          <a:solidFill>
            <a:srgbClr val="B85C7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28">
            <a:extLst>
              <a:ext uri="{FF2B5EF4-FFF2-40B4-BE49-F238E27FC236}">
                <a16:creationId xmlns:a16="http://schemas.microsoft.com/office/drawing/2014/main" id="{7901DB36-0C84-41D3-AD60-AF2EDC059981}"/>
              </a:ext>
            </a:extLst>
          </p:cNvPr>
          <p:cNvSpPr>
            <a:spLocks noGrp="1"/>
          </p:cNvSpPr>
          <p:nvPr/>
        </p:nvSpPr>
        <p:spPr>
          <a:xfrm>
            <a:off x="1143000" y="5200650"/>
            <a:ext cx="47625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BF566D6B-8D13-42A8-838C-1F2455EF6F17}"/>
              </a:ext>
            </a:extLst>
          </p:cNvPr>
          <p:cNvSpPr>
            <a:spLocks noGrp="1"/>
          </p:cNvSpPr>
          <p:nvPr/>
        </p:nvSpPr>
        <p:spPr>
          <a:xfrm>
            <a:off x="1905000" y="5162550"/>
            <a:ext cx="2000250" cy="3619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FFFFFF"/>
                </a:solidFill>
              </a:defRPr>
            </a:defPPr>
          </a:lstStyle>
          <a:p>
            <a:pPr>
              <a:defRPr sz="1350" b="1">
                <a:solidFill>
                  <a:srgbClr val="FFFFFF"/>
                </a:solidFill>
              </a:defRPr>
            </a:pPr>
            <a:r>
              <a:rPr sz="1350" b="1">
                <a:solidFill>
                  <a:srgbClr val="FFFFFF"/>
                </a:solidFill>
              </a:rPr>
              <a:t>Flessibilizzare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213397E4-E1C2-41D9-8172-473101AB78C5}"/>
              </a:ext>
            </a:extLst>
          </p:cNvPr>
          <p:cNvSpPr>
            <a:spLocks noGrp="1"/>
          </p:cNvSpPr>
          <p:nvPr/>
        </p:nvSpPr>
        <p:spPr>
          <a:xfrm>
            <a:off x="4048125" y="5124450"/>
            <a:ext cx="6667500" cy="4572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9F4F4"/>
                </a:solidFill>
              </a:defRPr>
            </a:defPPr>
          </a:lstStyle>
          <a:p>
            <a:pPr>
              <a:defRPr sz="1125" b="0">
                <a:solidFill>
                  <a:srgbClr val="E9F4F4"/>
                </a:solidFill>
              </a:defRPr>
            </a:pPr>
            <a:r>
              <a:rPr sz="1125" b="0">
                <a:solidFill>
                  <a:srgbClr val="E9F4F4"/>
                </a:solidFill>
              </a:rPr>
              <a:t>Tempo determinato, part time, consulenza e somministrazione</a:t>
            </a:r>
          </a:p>
        </p:txBody>
      </p:sp>
    </p:spTree>
    <p:extLst>
      <p:ext uri="{BB962C8B-B14F-4D97-AF65-F5344CB8AC3E}">
        <p14:creationId xmlns:p14="http://schemas.microsoft.com/office/powerpoint/2010/main" val="97101849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FA29B7F4-2B18-4B7F-A525-1F8565322AB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65E75C9-41F3-4F07-9548-BF9212D6770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SEGMENTAZIONE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378D02C1-5295-4477-A77F-AF96A8556CDF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Ruoli diversi richiedono politiche diverse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882E0911-6DD1-4A29-A5FA-D41B5C1375F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EABC2AC5-CFEC-441C-81FA-639578975A94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D30FF705-E774-48F0-8B61-7DDEC82517AB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13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FFBBB5C-28AD-4A46-8D81-E66801526558}"/>
              </a:ext>
            </a:extLst>
          </p:cNvPr>
          <p:cNvSpPr>
            <a:spLocks noGrp="1"/>
          </p:cNvSpPr>
          <p:nvPr/>
        </p:nvSpPr>
        <p:spPr>
          <a:xfrm>
            <a:off x="762000" y="1619250"/>
            <a:ext cx="4953000" cy="180975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48860ADC-C80D-4213-8A56-A8D424EEF078}"/>
              </a:ext>
            </a:extLst>
          </p:cNvPr>
          <p:cNvSpPr>
            <a:spLocks noGrp="1"/>
          </p:cNvSpPr>
          <p:nvPr/>
        </p:nvSpPr>
        <p:spPr>
          <a:xfrm>
            <a:off x="1000125" y="1828800"/>
            <a:ext cx="1381125" cy="361950"/>
          </a:xfrm>
          <a:prstGeom prst="roundRect">
            <a:avLst>
              <a:gd name="adj" fmla="val 31579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54072FB9-2A48-4E2A-9BB2-62B91FA58CD1}"/>
              </a:ext>
            </a:extLst>
          </p:cNvPr>
          <p:cNvSpPr>
            <a:spLocks noGrp="1"/>
          </p:cNvSpPr>
          <p:nvPr/>
        </p:nvSpPr>
        <p:spPr>
          <a:xfrm>
            <a:off x="1076325" y="1876425"/>
            <a:ext cx="12287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Strategici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9FC26E8B-A719-47FD-BA6D-C6B13450B2C7}"/>
              </a:ext>
            </a:extLst>
          </p:cNvPr>
          <p:cNvSpPr>
            <a:spLocks noGrp="1"/>
          </p:cNvSpPr>
          <p:nvPr/>
        </p:nvSpPr>
        <p:spPr>
          <a:xfrm>
            <a:off x="1000125" y="2333625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4233A"/>
                </a:solidFill>
              </a:defRPr>
            </a:defPPr>
          </a:lstStyle>
          <a:p>
            <a:pPr>
              <a:defRPr sz="1275" b="1">
                <a:solidFill>
                  <a:srgbClr val="24233A"/>
                </a:solidFill>
              </a:defRPr>
            </a:pPr>
            <a:r>
              <a:rPr sz="1275" b="1">
                <a:solidFill>
                  <a:srgbClr val="24233A"/>
                </a:solidFill>
              </a:rPr>
              <a:t>Alto impatto e competenze rare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A3BE9E0-239B-4095-A203-7983B7CA4280}"/>
              </a:ext>
            </a:extLst>
          </p:cNvPr>
          <p:cNvSpPr>
            <a:spLocks noGrp="1"/>
          </p:cNvSpPr>
          <p:nvPr/>
        </p:nvSpPr>
        <p:spPr>
          <a:xfrm>
            <a:off x="1000125" y="2809875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Successione, retention, sviluppo mirato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86D290B3-76AA-4EBE-BA34-9B56CCB1C26D}"/>
              </a:ext>
            </a:extLst>
          </p:cNvPr>
          <p:cNvSpPr>
            <a:spLocks noGrp="1"/>
          </p:cNvSpPr>
          <p:nvPr/>
        </p:nvSpPr>
        <p:spPr>
          <a:xfrm>
            <a:off x="6477000" y="1619250"/>
            <a:ext cx="4953000" cy="180975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F0CC3084-27D7-4C03-9FF2-7E668AFD9DA5}"/>
              </a:ext>
            </a:extLst>
          </p:cNvPr>
          <p:cNvSpPr>
            <a:spLocks noGrp="1"/>
          </p:cNvSpPr>
          <p:nvPr/>
        </p:nvSpPr>
        <p:spPr>
          <a:xfrm>
            <a:off x="6715125" y="1828800"/>
            <a:ext cx="1381125" cy="361950"/>
          </a:xfrm>
          <a:prstGeom prst="roundRect">
            <a:avLst>
              <a:gd name="adj" fmla="val 31579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2D564307-9293-40B0-A02B-AF44DC297982}"/>
              </a:ext>
            </a:extLst>
          </p:cNvPr>
          <p:cNvSpPr>
            <a:spLocks noGrp="1"/>
          </p:cNvSpPr>
          <p:nvPr/>
        </p:nvSpPr>
        <p:spPr>
          <a:xfrm>
            <a:off x="6791325" y="1876425"/>
            <a:ext cx="12287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Specialistici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17BC68B6-F319-4A72-B89B-ED7AE9D49F6C}"/>
              </a:ext>
            </a:extLst>
          </p:cNvPr>
          <p:cNvSpPr>
            <a:spLocks noGrp="1"/>
          </p:cNvSpPr>
          <p:nvPr/>
        </p:nvSpPr>
        <p:spPr>
          <a:xfrm>
            <a:off x="6715125" y="2333625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4233A"/>
                </a:solidFill>
              </a:defRPr>
            </a:defPPr>
          </a:lstStyle>
          <a:p>
            <a:pPr>
              <a:defRPr sz="1275" b="1">
                <a:solidFill>
                  <a:srgbClr val="24233A"/>
                </a:solidFill>
              </a:defRPr>
            </a:pPr>
            <a:r>
              <a:rPr sz="1275" b="1">
                <a:solidFill>
                  <a:srgbClr val="24233A"/>
                </a:solidFill>
              </a:rPr>
              <a:t>Competenze distintive ma reperibili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6E7C2B83-0182-43D7-9F46-865E745C1E68}"/>
              </a:ext>
            </a:extLst>
          </p:cNvPr>
          <p:cNvSpPr>
            <a:spLocks noGrp="1"/>
          </p:cNvSpPr>
          <p:nvPr/>
        </p:nvSpPr>
        <p:spPr>
          <a:xfrm>
            <a:off x="6715125" y="2809875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Academy, comunità professionali, recruiting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8F8353A9-6400-483F-8B28-0D67B3A93E81}"/>
              </a:ext>
            </a:extLst>
          </p:cNvPr>
          <p:cNvSpPr>
            <a:spLocks noGrp="1"/>
          </p:cNvSpPr>
          <p:nvPr/>
        </p:nvSpPr>
        <p:spPr>
          <a:xfrm>
            <a:off x="762000" y="3762375"/>
            <a:ext cx="4953000" cy="180975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026C3D70-A367-42E7-80BB-39AA9F4EDEB6}"/>
              </a:ext>
            </a:extLst>
          </p:cNvPr>
          <p:cNvSpPr>
            <a:spLocks noGrp="1"/>
          </p:cNvSpPr>
          <p:nvPr/>
        </p:nvSpPr>
        <p:spPr>
          <a:xfrm>
            <a:off x="1000125" y="3971925"/>
            <a:ext cx="1381125" cy="361950"/>
          </a:xfrm>
          <a:prstGeom prst="roundRect">
            <a:avLst>
              <a:gd name="adj" fmla="val 31579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D05F9ABE-CF35-434A-BFA1-5310E990F1F5}"/>
              </a:ext>
            </a:extLst>
          </p:cNvPr>
          <p:cNvSpPr>
            <a:spLocks noGrp="1"/>
          </p:cNvSpPr>
          <p:nvPr/>
        </p:nvSpPr>
        <p:spPr>
          <a:xfrm>
            <a:off x="1076325" y="4019550"/>
            <a:ext cx="12287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Operativi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F534F87-BF5E-4DB5-AC1F-461A679E2A0B}"/>
              </a:ext>
            </a:extLst>
          </p:cNvPr>
          <p:cNvSpPr>
            <a:spLocks noGrp="1"/>
          </p:cNvSpPr>
          <p:nvPr/>
        </p:nvSpPr>
        <p:spPr>
          <a:xfrm>
            <a:off x="1000125" y="447675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4233A"/>
                </a:solidFill>
              </a:defRPr>
            </a:defPPr>
          </a:lstStyle>
          <a:p>
            <a:pPr>
              <a:defRPr sz="1275" b="1">
                <a:solidFill>
                  <a:srgbClr val="24233A"/>
                </a:solidFill>
              </a:defRPr>
            </a:pPr>
            <a:r>
              <a:rPr sz="1275" b="1">
                <a:solidFill>
                  <a:srgbClr val="24233A"/>
                </a:solidFill>
              </a:rPr>
              <a:t>Volumi e continuità di servizio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D328A4D2-BB48-4164-B934-C998E544F73F}"/>
              </a:ext>
            </a:extLst>
          </p:cNvPr>
          <p:cNvSpPr>
            <a:spLocks noGrp="1"/>
          </p:cNvSpPr>
          <p:nvPr/>
        </p:nvSpPr>
        <p:spPr>
          <a:xfrm>
            <a:off x="1000125" y="495300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Standard, produttività, flessibilità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67D8177E-73B1-4D43-8341-0F387DCE81B7}"/>
              </a:ext>
            </a:extLst>
          </p:cNvPr>
          <p:cNvSpPr>
            <a:spLocks noGrp="1"/>
          </p:cNvSpPr>
          <p:nvPr/>
        </p:nvSpPr>
        <p:spPr>
          <a:xfrm>
            <a:off x="6477000" y="3762375"/>
            <a:ext cx="4953000" cy="180975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52B0866B-BE26-4518-A3A8-E2826E258204}"/>
              </a:ext>
            </a:extLst>
          </p:cNvPr>
          <p:cNvSpPr>
            <a:spLocks noGrp="1"/>
          </p:cNvSpPr>
          <p:nvPr/>
        </p:nvSpPr>
        <p:spPr>
          <a:xfrm>
            <a:off x="6715125" y="3971925"/>
            <a:ext cx="1381125" cy="361950"/>
          </a:xfrm>
          <a:prstGeom prst="roundRect">
            <a:avLst>
              <a:gd name="adj" fmla="val 31579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B320DF5A-B1EF-4EFE-A94E-A8F4FF3DF1E2}"/>
              </a:ext>
            </a:extLst>
          </p:cNvPr>
          <p:cNvSpPr>
            <a:spLocks noGrp="1"/>
          </p:cNvSpPr>
          <p:nvPr/>
        </p:nvSpPr>
        <p:spPr>
          <a:xfrm>
            <a:off x="6791325" y="4019550"/>
            <a:ext cx="1228725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Emergenti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EF982925-2F05-438E-925B-FEEA5D33E39A}"/>
              </a:ext>
            </a:extLst>
          </p:cNvPr>
          <p:cNvSpPr>
            <a:spLocks noGrp="1"/>
          </p:cNvSpPr>
          <p:nvPr/>
        </p:nvSpPr>
        <p:spPr>
          <a:xfrm>
            <a:off x="6715125" y="447675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4233A"/>
                </a:solidFill>
              </a:defRPr>
            </a:defPPr>
          </a:lstStyle>
          <a:p>
            <a:pPr>
              <a:defRPr sz="1275" b="1">
                <a:solidFill>
                  <a:srgbClr val="24233A"/>
                </a:solidFill>
              </a:defRPr>
            </a:pPr>
            <a:r>
              <a:rPr sz="1275" b="1">
                <a:solidFill>
                  <a:srgbClr val="24233A"/>
                </a:solidFill>
              </a:rPr>
              <a:t>Ruoli nuovi e domanda incerta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C064FAEB-3F57-4E95-B020-C2ED5DFCE1EC}"/>
              </a:ext>
            </a:extLst>
          </p:cNvPr>
          <p:cNvSpPr>
            <a:spLocks noGrp="1"/>
          </p:cNvSpPr>
          <p:nvPr/>
        </p:nvSpPr>
        <p:spPr>
          <a:xfrm>
            <a:off x="6715125" y="4953000"/>
            <a:ext cx="438150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Sperimentazione, partnership, formazione</a:t>
            </a:r>
          </a:p>
        </p:txBody>
      </p:sp>
    </p:spTree>
    <p:extLst>
      <p:ext uri="{BB962C8B-B14F-4D97-AF65-F5344CB8AC3E}">
        <p14:creationId xmlns:p14="http://schemas.microsoft.com/office/powerpoint/2010/main" val="38151388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ttangolo 23">
            <a:extLst>
              <a:ext uri="{FF2B5EF4-FFF2-40B4-BE49-F238E27FC236}">
                <a16:creationId xmlns:a16="http://schemas.microsoft.com/office/drawing/2014/main" id="{30E3EBBB-8F6A-4DA3-B6E3-7D6712415A0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78651A00-F955-4BEB-8F69-A12C1B2F6F72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MODELLI DI IMPIEGO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B6AF4D85-410A-4EDC-8A54-F388DAA3276B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La flessibilità va valutata insieme a competenze e continuità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EE9C2169-C6D7-4AE0-8160-4D9BD497DA79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7A7C839-1A0C-4BC2-BBDE-0741936B87A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EB1F42E5-0F6A-4F18-B290-9F5D9B589EA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14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EF919D79-92F1-4FE9-A363-4E68B21F7608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948BD5E3-7204-4A34-8512-F23FA31541EA}"/>
              </a:ext>
            </a:extLst>
          </p:cNvPr>
          <p:cNvSpPr>
            <a:spLocks noGrp="1"/>
          </p:cNvSpPr>
          <p:nvPr/>
        </p:nvSpPr>
        <p:spPr>
          <a:xfrm>
            <a:off x="762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65AD3209-B245-491F-8646-AAA39F1694E0}"/>
              </a:ext>
            </a:extLst>
          </p:cNvPr>
          <p:cNvSpPr>
            <a:spLocks noGrp="1"/>
          </p:cNvSpPr>
          <p:nvPr/>
        </p:nvSpPr>
        <p:spPr>
          <a:xfrm>
            <a:off x="990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Tempo determinato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7DF7BC2A-291F-4982-9116-B67CBA131F42}"/>
              </a:ext>
            </a:extLst>
          </p:cNvPr>
          <p:cNvSpPr>
            <a:spLocks noGrp="1"/>
          </p:cNvSpPr>
          <p:nvPr/>
        </p:nvSpPr>
        <p:spPr>
          <a:xfrm>
            <a:off x="990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Picchi, progetti e fabbisogni temporanei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C1E4AB1-41E5-42AB-9420-09CB9EDDAB88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BF40B5BF-1A6E-4611-A351-7EF436A1A47D}"/>
              </a:ext>
            </a:extLst>
          </p:cNvPr>
          <p:cNvSpPr>
            <a:spLocks noGrp="1"/>
          </p:cNvSpPr>
          <p:nvPr/>
        </p:nvSpPr>
        <p:spPr>
          <a:xfrm>
            <a:off x="6477000" y="1666875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832A4E6A-6249-4504-9371-1407B66FD3FE}"/>
              </a:ext>
            </a:extLst>
          </p:cNvPr>
          <p:cNvSpPr>
            <a:spLocks noGrp="1"/>
          </p:cNvSpPr>
          <p:nvPr/>
        </p:nvSpPr>
        <p:spPr>
          <a:xfrm>
            <a:off x="6705600" y="1828800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Part time stabile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8506A88-A0B8-49B7-9F5D-BABABB35AA1F}"/>
              </a:ext>
            </a:extLst>
          </p:cNvPr>
          <p:cNvSpPr>
            <a:spLocks noGrp="1"/>
          </p:cNvSpPr>
          <p:nvPr/>
        </p:nvSpPr>
        <p:spPr>
          <a:xfrm>
            <a:off x="6705600" y="2295525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Copertura modulare e conciliazione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4895A827-7445-4311-96DC-176FD5A6BFBC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CC6C9DF8-58BF-47EC-B4C9-54EA61DF93CC}"/>
              </a:ext>
            </a:extLst>
          </p:cNvPr>
          <p:cNvSpPr>
            <a:spLocks noGrp="1"/>
          </p:cNvSpPr>
          <p:nvPr/>
        </p:nvSpPr>
        <p:spPr>
          <a:xfrm>
            <a:off x="762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1E9C1637-6E9B-4D92-9BA8-D3761D6EBDBE}"/>
              </a:ext>
            </a:extLst>
          </p:cNvPr>
          <p:cNvSpPr>
            <a:spLocks noGrp="1"/>
          </p:cNvSpPr>
          <p:nvPr/>
        </p:nvSpPr>
        <p:spPr>
          <a:xfrm>
            <a:off x="990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Job sharing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A3844856-BDDF-4033-86E1-00DDC98BBCF0}"/>
              </a:ext>
            </a:extLst>
          </p:cNvPr>
          <p:cNvSpPr>
            <a:spLocks noGrp="1"/>
          </p:cNvSpPr>
          <p:nvPr/>
        </p:nvSpPr>
        <p:spPr>
          <a:xfrm>
            <a:off x="990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Responsabilità condivisa sullo stesso ruolo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E82C9D14-F2D3-4AAD-AD60-208074F4BB1A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4953000" cy="1714500"/>
          </a:xfrm>
          <a:prstGeom prst="roundRect">
            <a:avLst>
              <a:gd name="adj" fmla="val 6667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D86484CF-28BF-4B37-BA21-3E9235562162}"/>
              </a:ext>
            </a:extLst>
          </p:cNvPr>
          <p:cNvSpPr>
            <a:spLocks noGrp="1"/>
          </p:cNvSpPr>
          <p:nvPr/>
        </p:nvSpPr>
        <p:spPr>
          <a:xfrm>
            <a:off x="6477000" y="3714750"/>
            <a:ext cx="66675" cy="1714500"/>
          </a:xfrm>
          <a:prstGeom prst="roundRect">
            <a:avLst>
              <a:gd name="adj" fmla="val 50000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6155BD56-1F0B-4788-926B-FACC20749706}"/>
              </a:ext>
            </a:extLst>
          </p:cNvPr>
          <p:cNvSpPr>
            <a:spLocks noGrp="1"/>
          </p:cNvSpPr>
          <p:nvPr/>
        </p:nvSpPr>
        <p:spPr>
          <a:xfrm>
            <a:off x="6705600" y="3876675"/>
            <a:ext cx="45148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Lavoro ibrido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676C5DB6-C98F-4E9D-824C-17C560F1C0F7}"/>
              </a:ext>
            </a:extLst>
          </p:cNvPr>
          <p:cNvSpPr>
            <a:spLocks noGrp="1"/>
          </p:cNvSpPr>
          <p:nvPr/>
        </p:nvSpPr>
        <p:spPr>
          <a:xfrm>
            <a:off x="6705600" y="4343400"/>
            <a:ext cx="4514850" cy="9144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9F4F4"/>
                </a:solidFill>
              </a:defRPr>
            </a:defPPr>
          </a:lstStyle>
          <a:p>
            <a:pPr>
              <a:defRPr sz="1125" b="0">
                <a:solidFill>
                  <a:srgbClr val="E9F4F4"/>
                </a:solidFill>
              </a:defRPr>
            </a:pPr>
            <a:r>
              <a:rPr sz="1125" b="0">
                <a:solidFill>
                  <a:srgbClr val="E9F4F4"/>
                </a:solidFill>
              </a:rPr>
              <a:t>Accesso più ampio ai talenti e nuovi vincoli di coordinamento</a:t>
            </a:r>
          </a:p>
        </p:txBody>
      </p:sp>
      <p:sp>
        <p:nvSpPr>
          <p:cNvPr id="23" name="Rettangolo 22">
            <a:extLst>
              <a:ext uri="{FF2B5EF4-FFF2-40B4-BE49-F238E27FC236}">
                <a16:creationId xmlns:a16="http://schemas.microsoft.com/office/drawing/2014/main" id="{B87C1CE2-2322-477A-810B-443342BB56B5}"/>
              </a:ext>
            </a:extLst>
          </p:cNvPr>
          <p:cNvSpPr>
            <a:spLocks noGrp="1"/>
          </p:cNvSpPr>
          <p:nvPr/>
        </p:nvSpPr>
        <p:spPr>
          <a:xfrm>
            <a:off x="2952750" y="5810250"/>
            <a:ext cx="6286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1">
                <a:solidFill>
                  <a:srgbClr val="24233A"/>
                </a:solidFill>
              </a:defRPr>
            </a:defPPr>
          </a:lstStyle>
          <a:p>
            <a:pPr>
              <a:defRPr sz="1125" b="1">
                <a:solidFill>
                  <a:srgbClr val="24233A"/>
                </a:solidFill>
              </a:defRPr>
            </a:pPr>
            <a:r>
              <a:rPr sz="1125" b="1">
                <a:solidFill>
                  <a:srgbClr val="24233A"/>
                </a:solidFill>
              </a:rPr>
              <a:t>La forma contrattuale non sostituisce la pianificazione del fabbisogno.</a:t>
            </a:r>
          </a:p>
        </p:txBody>
      </p:sp>
    </p:spTree>
    <p:extLst>
      <p:ext uri="{BB962C8B-B14F-4D97-AF65-F5344CB8AC3E}">
        <p14:creationId xmlns:p14="http://schemas.microsoft.com/office/powerpoint/2010/main" val="78570726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7EB23187-250B-4DC5-925A-E2DF8713D7C9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9B0DF53-0A34-45DB-8F63-0D53B4466E28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SUCCESSIONE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7B73873A-1217-4CEA-BB2D-499D873C3F83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Alternative preparate per i ruoli critici</a:t>
            </a:r>
          </a:p>
        </p:txBody>
      </p:sp>
      <p:sp>
        <p:nvSpPr>
          <p:cNvPr id="4" name="Rettangolo 3">
            <a:extLst>
              <a:ext uri="{FF2B5EF4-FFF2-40B4-BE49-F238E27FC236}">
                <a16:creationId xmlns:a16="http://schemas.microsoft.com/office/drawing/2014/main" id="{3C475919-AF02-45FE-8F61-0434554EBF93}"/>
              </a:ext>
            </a:extLst>
          </p:cNvPr>
          <p:cNvSpPr>
            <a:spLocks noGrp="1"/>
          </p:cNvSpPr>
          <p:nvPr/>
        </p:nvSpPr>
        <p:spPr>
          <a:xfrm>
            <a:off x="685800" y="1219200"/>
            <a:ext cx="1047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Schema editabile</a:t>
            </a:r>
          </a:p>
        </p:txBody>
      </p:sp>
      <p:sp>
        <p:nvSpPr>
          <p:cNvPr id="5" name="Connettore 1 4">
            <a:extLst>
              <a:ext uri="{FF2B5EF4-FFF2-40B4-BE49-F238E27FC236}">
                <a16:creationId xmlns:a16="http://schemas.microsoft.com/office/drawing/2014/main" id="{FFEFF8F8-6C80-4AAA-A5DC-31C44C1B90FC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C5254D93-06C4-4FAE-A570-EA2CF57A0F3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7" name="Rettangolo 6">
            <a:extLst>
              <a:ext uri="{FF2B5EF4-FFF2-40B4-BE49-F238E27FC236}">
                <a16:creationId xmlns:a16="http://schemas.microsoft.com/office/drawing/2014/main" id="{73BC9492-DE57-4EF0-ACFE-0DA6B6A9A132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15</a:t>
            </a:r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29A21D1-4123-45B6-BB65-D7D8681BF78E}"/>
              </a:ext>
            </a:extLst>
          </p:cNvPr>
          <p:cNvSpPr>
            <a:spLocks noGrp="1"/>
          </p:cNvSpPr>
          <p:nvPr/>
        </p:nvSpPr>
        <p:spPr>
          <a:xfrm>
            <a:off x="857250" y="2714625"/>
            <a:ext cx="2000250" cy="666750"/>
          </a:xfrm>
          <a:prstGeom prst="roundRect">
            <a:avLst>
              <a:gd name="adj" fmla="val 17143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1753C172-7951-4A29-BC78-C7976AD24E19}"/>
              </a:ext>
            </a:extLst>
          </p:cNvPr>
          <p:cNvSpPr>
            <a:spLocks noGrp="1"/>
          </p:cNvSpPr>
          <p:nvPr/>
        </p:nvSpPr>
        <p:spPr>
          <a:xfrm>
            <a:off x="933450" y="2790825"/>
            <a:ext cx="1847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Ruoli critici</a:t>
            </a:r>
          </a:p>
        </p:txBody>
      </p:sp>
      <p:sp>
        <p:nvSpPr>
          <p:cNvPr id="10" name="Connettore 1 9">
            <a:extLst>
              <a:ext uri="{FF2B5EF4-FFF2-40B4-BE49-F238E27FC236}">
                <a16:creationId xmlns:a16="http://schemas.microsoft.com/office/drawing/2014/main" id="{30CB62E2-D5A2-4C62-8DBF-DE468058AEF2}"/>
              </a:ext>
            </a:extLst>
          </p:cNvPr>
          <p:cNvSpPr>
            <a:spLocks noGrp="1"/>
          </p:cNvSpPr>
          <p:nvPr/>
        </p:nvSpPr>
        <p:spPr>
          <a:xfrm>
            <a:off x="2857500" y="3048000"/>
            <a:ext cx="857250" cy="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B16B768F-5259-404D-BEFB-8C64B409481F}"/>
              </a:ext>
            </a:extLst>
          </p:cNvPr>
          <p:cNvSpPr>
            <a:spLocks noGrp="1"/>
          </p:cNvSpPr>
          <p:nvPr/>
        </p:nvSpPr>
        <p:spPr>
          <a:xfrm>
            <a:off x="3714750" y="1952625"/>
            <a:ext cx="2095500" cy="590550"/>
          </a:xfrm>
          <a:prstGeom prst="roundRect">
            <a:avLst>
              <a:gd name="adj" fmla="val 19355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540E72DE-5C75-4CB5-AF50-11C2B78A1BC0}"/>
              </a:ext>
            </a:extLst>
          </p:cNvPr>
          <p:cNvSpPr>
            <a:spLocks noGrp="1"/>
          </p:cNvSpPr>
          <p:nvPr/>
        </p:nvSpPr>
        <p:spPr>
          <a:xfrm>
            <a:off x="3790950" y="2028825"/>
            <a:ext cx="1943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Candidati interni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1CFA27A9-FB8E-4997-A993-B9E4CD7CC86F}"/>
              </a:ext>
            </a:extLst>
          </p:cNvPr>
          <p:cNvSpPr>
            <a:spLocks noGrp="1"/>
          </p:cNvSpPr>
          <p:nvPr/>
        </p:nvSpPr>
        <p:spPr>
          <a:xfrm>
            <a:off x="3714750" y="3571875"/>
            <a:ext cx="2095500" cy="590550"/>
          </a:xfrm>
          <a:prstGeom prst="roundRect">
            <a:avLst>
              <a:gd name="adj" fmla="val 19355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7AE91AB9-0E89-4DF6-956B-46DDB6027807}"/>
              </a:ext>
            </a:extLst>
          </p:cNvPr>
          <p:cNvSpPr>
            <a:spLocks noGrp="1"/>
          </p:cNvSpPr>
          <p:nvPr/>
        </p:nvSpPr>
        <p:spPr>
          <a:xfrm>
            <a:off x="3790950" y="3648075"/>
            <a:ext cx="194310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Mercato esterno</a:t>
            </a:r>
          </a:p>
        </p:txBody>
      </p:sp>
      <p:sp>
        <p:nvSpPr>
          <p:cNvPr id="15" name="Connettore 1 14">
            <a:extLst>
              <a:ext uri="{FF2B5EF4-FFF2-40B4-BE49-F238E27FC236}">
                <a16:creationId xmlns:a16="http://schemas.microsoft.com/office/drawing/2014/main" id="{5E3D31F9-E4D0-4426-BDAD-AC884FC27D81}"/>
              </a:ext>
            </a:extLst>
          </p:cNvPr>
          <p:cNvSpPr>
            <a:spLocks noGrp="1"/>
          </p:cNvSpPr>
          <p:nvPr/>
        </p:nvSpPr>
        <p:spPr>
          <a:xfrm>
            <a:off x="5810250" y="2247900"/>
            <a:ext cx="857250" cy="60960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Connettore 1 15">
            <a:extLst>
              <a:ext uri="{FF2B5EF4-FFF2-40B4-BE49-F238E27FC236}">
                <a16:creationId xmlns:a16="http://schemas.microsoft.com/office/drawing/2014/main" id="{0BA3DBFC-A5B8-45E3-8AC3-A4D278579C8F}"/>
              </a:ext>
            </a:extLst>
          </p:cNvPr>
          <p:cNvSpPr>
            <a:spLocks noGrp="1"/>
          </p:cNvSpPr>
          <p:nvPr/>
        </p:nvSpPr>
        <p:spPr>
          <a:xfrm>
            <a:off x="5810250" y="3257550"/>
            <a:ext cx="857250" cy="60960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DE75F865-88FD-4E76-ADF3-EF1F21B40E46}"/>
              </a:ext>
            </a:extLst>
          </p:cNvPr>
          <p:cNvSpPr>
            <a:spLocks noGrp="1"/>
          </p:cNvSpPr>
          <p:nvPr/>
        </p:nvSpPr>
        <p:spPr>
          <a:xfrm>
            <a:off x="6667500" y="2714625"/>
            <a:ext cx="2428875" cy="666750"/>
          </a:xfrm>
          <a:prstGeom prst="roundRect">
            <a:avLst>
              <a:gd name="adj" fmla="val 17143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4815F4A7-4BBF-48E3-95AA-83B6A19EB9AE}"/>
              </a:ext>
            </a:extLst>
          </p:cNvPr>
          <p:cNvSpPr>
            <a:spLocks noGrp="1"/>
          </p:cNvSpPr>
          <p:nvPr/>
        </p:nvSpPr>
        <p:spPr>
          <a:xfrm>
            <a:off x="6743700" y="2790825"/>
            <a:ext cx="2276475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Valutazione del readiness</a:t>
            </a:r>
          </a:p>
        </p:txBody>
      </p:sp>
      <p:sp>
        <p:nvSpPr>
          <p:cNvPr id="19" name="Connettore 1 18">
            <a:extLst>
              <a:ext uri="{FF2B5EF4-FFF2-40B4-BE49-F238E27FC236}">
                <a16:creationId xmlns:a16="http://schemas.microsoft.com/office/drawing/2014/main" id="{C4CC893A-88D9-4DF7-9C1A-C3CD968AA232}"/>
              </a:ext>
            </a:extLst>
          </p:cNvPr>
          <p:cNvSpPr>
            <a:spLocks noGrp="1"/>
          </p:cNvSpPr>
          <p:nvPr/>
        </p:nvSpPr>
        <p:spPr>
          <a:xfrm>
            <a:off x="9096375" y="3048000"/>
            <a:ext cx="714375" cy="0"/>
          </a:xfrm>
          <a:prstGeom prst="line">
            <a:avLst/>
          </a:prstGeom>
          <a:noFill/>
          <a:ln w="28575">
            <a:solidFill>
              <a:srgbClr val="24233A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D3E03426-3786-442F-9384-1E13BE53DCF1}"/>
              </a:ext>
            </a:extLst>
          </p:cNvPr>
          <p:cNvSpPr>
            <a:spLocks noGrp="1"/>
          </p:cNvSpPr>
          <p:nvPr/>
        </p:nvSpPr>
        <p:spPr>
          <a:xfrm>
            <a:off x="9810750" y="2714625"/>
            <a:ext cx="1619250" cy="666750"/>
          </a:xfrm>
          <a:prstGeom prst="roundRect">
            <a:avLst>
              <a:gd name="adj" fmla="val 17143"/>
            </a:avLst>
          </a:prstGeom>
          <a:solidFill>
            <a:srgbClr val="4F8A70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32D29D2-CF01-4AE0-94A5-3D97EFA96914}"/>
              </a:ext>
            </a:extLst>
          </p:cNvPr>
          <p:cNvSpPr>
            <a:spLocks noGrp="1"/>
          </p:cNvSpPr>
          <p:nvPr/>
        </p:nvSpPr>
        <p:spPr>
          <a:xfrm>
            <a:off x="9886950" y="2790825"/>
            <a:ext cx="1466850" cy="5143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Piani di sviluppo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34C63071-90E3-4718-8807-612A9F065020}"/>
              </a:ext>
            </a:extLst>
          </p:cNvPr>
          <p:cNvSpPr>
            <a:spLocks noGrp="1"/>
          </p:cNvSpPr>
          <p:nvPr/>
        </p:nvSpPr>
        <p:spPr>
          <a:xfrm>
            <a:off x="2238375" y="5095875"/>
            <a:ext cx="7715250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24233A"/>
                </a:solidFill>
              </a:defRPr>
            </a:defPPr>
          </a:lstStyle>
          <a:p>
            <a:pPr>
              <a:defRPr sz="1275" b="1">
                <a:solidFill>
                  <a:srgbClr val="24233A"/>
                </a:solidFill>
              </a:defRPr>
            </a:pPr>
            <a:r>
              <a:rPr sz="1275" b="1">
                <a:solidFill>
                  <a:srgbClr val="24233A"/>
                </a:solidFill>
              </a:rPr>
              <a:t>Il piano distingue sostituzioni immediate e candidati da preparare nel medio periodo.</a:t>
            </a:r>
          </a:p>
        </p:txBody>
      </p:sp>
    </p:spTree>
    <p:extLst>
      <p:ext uri="{BB962C8B-B14F-4D97-AF65-F5344CB8AC3E}">
        <p14:creationId xmlns:p14="http://schemas.microsoft.com/office/powerpoint/2010/main" val="15502243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ttangolo 31">
            <a:extLst>
              <a:ext uri="{FF2B5EF4-FFF2-40B4-BE49-F238E27FC236}">
                <a16:creationId xmlns:a16="http://schemas.microsoft.com/office/drawing/2014/main" id="{AF46EEF4-9C94-4555-B742-3028665A5E5A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6B090232-3B5B-4D43-B421-6C7F194DC30A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MONITORAGGIO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324A9C5-09AB-4969-B567-43F045A64FBD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Gli indicatori mostrano se il piano riduce i rischi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1C64B64D-957A-468E-9C3C-98EBE15DABFE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22596BD6-BF12-464D-AD67-66C45B3CB237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F394EA70-D4C2-44B1-981C-35C549BFC0AD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16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4C485B30-A0A3-492A-80EC-3E178F36C80D}"/>
              </a:ext>
            </a:extLst>
          </p:cNvPr>
          <p:cNvSpPr>
            <a:spLocks noGrp="1"/>
          </p:cNvSpPr>
          <p:nvPr/>
        </p:nvSpPr>
        <p:spPr>
          <a:xfrm>
            <a:off x="857250" y="1905000"/>
            <a:ext cx="2381250" cy="3143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51F7B6FE-7F9C-4761-B758-82AAC4BCA147}"/>
              </a:ext>
            </a:extLst>
          </p:cNvPr>
          <p:cNvSpPr>
            <a:spLocks noGrp="1"/>
          </p:cNvSpPr>
          <p:nvPr/>
        </p:nvSpPr>
        <p:spPr>
          <a:xfrm>
            <a:off x="1095375" y="21431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177E89"/>
                </a:solidFill>
              </a:defRPr>
            </a:defPPr>
          </a:lstStyle>
          <a:p>
            <a:pPr>
              <a:defRPr sz="975" b="1">
                <a:solidFill>
                  <a:srgbClr val="177E89"/>
                </a:solidFill>
              </a:defRPr>
            </a:pPr>
            <a:r>
              <a:rPr sz="975" b="1">
                <a:solidFill>
                  <a:srgbClr val="177E89"/>
                </a:solidFill>
              </a:rPr>
              <a:t>COPERTURA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70D0F50C-C271-4F05-8CE2-ABB0D14D56DE}"/>
              </a:ext>
            </a:extLst>
          </p:cNvPr>
          <p:cNvSpPr>
            <a:spLocks noGrp="1"/>
          </p:cNvSpPr>
          <p:nvPr/>
        </p:nvSpPr>
        <p:spPr>
          <a:xfrm>
            <a:off x="1095375" y="266700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24233A"/>
                </a:solidFill>
              </a:defRPr>
            </a:defPPr>
          </a:lstStyle>
          <a:p>
            <a:pPr>
              <a:defRPr sz="2850" b="1">
                <a:solidFill>
                  <a:srgbClr val="24233A"/>
                </a:solidFill>
              </a:defRPr>
            </a:pPr>
            <a:r>
              <a:rPr sz="2850" b="1">
                <a:solidFill>
                  <a:srgbClr val="24233A"/>
                </a:solidFill>
              </a:rPr>
              <a:t>78%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2233ED91-DF57-4EEB-8A83-947C6233162A}"/>
              </a:ext>
            </a:extLst>
          </p:cNvPr>
          <p:cNvSpPr>
            <a:spLocks noGrp="1"/>
          </p:cNvSpPr>
          <p:nvPr/>
        </p:nvSpPr>
        <p:spPr>
          <a:xfrm>
            <a:off x="1190625" y="3667125"/>
            <a:ext cx="1714500" cy="152400"/>
          </a:xfrm>
          <a:prstGeom prst="roundRect">
            <a:avLst>
              <a:gd name="adj" fmla="val 50000"/>
            </a:avLst>
          </a:prstGeom>
          <a:solidFill>
            <a:srgbClr val="DCD9E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2B240559-3005-42B9-85BF-11F84735EFDB}"/>
              </a:ext>
            </a:extLst>
          </p:cNvPr>
          <p:cNvSpPr>
            <a:spLocks noGrp="1"/>
          </p:cNvSpPr>
          <p:nvPr/>
        </p:nvSpPr>
        <p:spPr>
          <a:xfrm>
            <a:off x="1190625" y="3667125"/>
            <a:ext cx="1337310" cy="152400"/>
          </a:xfrm>
          <a:prstGeom prst="roundRect">
            <a:avLst>
              <a:gd name="adj" fmla="val 50000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30A9DB0A-8DAA-494F-875F-AE95A86C71A8}"/>
              </a:ext>
            </a:extLst>
          </p:cNvPr>
          <p:cNvSpPr>
            <a:spLocks noGrp="1"/>
          </p:cNvSpPr>
          <p:nvPr/>
        </p:nvSpPr>
        <p:spPr>
          <a:xfrm>
            <a:off x="1095375" y="4143375"/>
            <a:ext cx="190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Posizioni critiche coperte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05D30F89-BD34-466E-A477-C27515CB6A21}"/>
              </a:ext>
            </a:extLst>
          </p:cNvPr>
          <p:cNvSpPr>
            <a:spLocks noGrp="1"/>
          </p:cNvSpPr>
          <p:nvPr/>
        </p:nvSpPr>
        <p:spPr>
          <a:xfrm>
            <a:off x="3619500" y="1905000"/>
            <a:ext cx="2381250" cy="3143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87493FFB-EBFB-4521-B9DC-AC11C6F14896}"/>
              </a:ext>
            </a:extLst>
          </p:cNvPr>
          <p:cNvSpPr>
            <a:spLocks noGrp="1"/>
          </p:cNvSpPr>
          <p:nvPr/>
        </p:nvSpPr>
        <p:spPr>
          <a:xfrm>
            <a:off x="3857625" y="21431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E76F51"/>
                </a:solidFill>
              </a:defRPr>
            </a:defPPr>
          </a:lstStyle>
          <a:p>
            <a:pPr>
              <a:defRPr sz="975" b="1">
                <a:solidFill>
                  <a:srgbClr val="E76F51"/>
                </a:solidFill>
              </a:defRPr>
            </a:pPr>
            <a:r>
              <a:rPr sz="975" b="1">
                <a:solidFill>
                  <a:srgbClr val="E76F51"/>
                </a:solidFill>
              </a:rPr>
              <a:t>TEMPO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585C62EC-A356-4B33-960D-E31B491ABD3F}"/>
              </a:ext>
            </a:extLst>
          </p:cNvPr>
          <p:cNvSpPr>
            <a:spLocks noGrp="1"/>
          </p:cNvSpPr>
          <p:nvPr/>
        </p:nvSpPr>
        <p:spPr>
          <a:xfrm>
            <a:off x="3857625" y="266700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24233A"/>
                </a:solidFill>
              </a:defRPr>
            </a:defPPr>
          </a:lstStyle>
          <a:p>
            <a:pPr>
              <a:defRPr sz="2850" b="1">
                <a:solidFill>
                  <a:srgbClr val="24233A"/>
                </a:solidFill>
              </a:defRPr>
            </a:pPr>
            <a:r>
              <a:rPr sz="2850" b="1">
                <a:solidFill>
                  <a:srgbClr val="24233A"/>
                </a:solidFill>
              </a:rPr>
              <a:t>54 gg</a:t>
            </a:r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7890637A-FCEB-482B-BE36-1956C557CC04}"/>
              </a:ext>
            </a:extLst>
          </p:cNvPr>
          <p:cNvSpPr>
            <a:spLocks noGrp="1"/>
          </p:cNvSpPr>
          <p:nvPr/>
        </p:nvSpPr>
        <p:spPr>
          <a:xfrm>
            <a:off x="3952875" y="3667125"/>
            <a:ext cx="1714500" cy="152400"/>
          </a:xfrm>
          <a:prstGeom prst="roundRect">
            <a:avLst>
              <a:gd name="adj" fmla="val 50000"/>
            </a:avLst>
          </a:prstGeom>
          <a:solidFill>
            <a:srgbClr val="DCD9E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D84F1582-2EDD-44A9-8A0D-576CC187B824}"/>
              </a:ext>
            </a:extLst>
          </p:cNvPr>
          <p:cNvSpPr>
            <a:spLocks noGrp="1"/>
          </p:cNvSpPr>
          <p:nvPr/>
        </p:nvSpPr>
        <p:spPr>
          <a:xfrm>
            <a:off x="3952875" y="3667125"/>
            <a:ext cx="925830" cy="15240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01034364-6AB6-4CA7-926E-7F8DF36A2549}"/>
              </a:ext>
            </a:extLst>
          </p:cNvPr>
          <p:cNvSpPr>
            <a:spLocks noGrp="1"/>
          </p:cNvSpPr>
          <p:nvPr/>
        </p:nvSpPr>
        <p:spPr>
          <a:xfrm>
            <a:off x="3857625" y="4143375"/>
            <a:ext cx="190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Giorni medi per inserire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6DE580CC-87AC-42AF-AB14-9C7C577BB2D1}"/>
              </a:ext>
            </a:extLst>
          </p:cNvPr>
          <p:cNvSpPr>
            <a:spLocks noGrp="1"/>
          </p:cNvSpPr>
          <p:nvPr/>
        </p:nvSpPr>
        <p:spPr>
          <a:xfrm>
            <a:off x="6381750" y="1905000"/>
            <a:ext cx="2381250" cy="3143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A3B2043B-F9C2-4817-890C-4C0BEDDB7DAB}"/>
              </a:ext>
            </a:extLst>
          </p:cNvPr>
          <p:cNvSpPr>
            <a:spLocks noGrp="1"/>
          </p:cNvSpPr>
          <p:nvPr/>
        </p:nvSpPr>
        <p:spPr>
          <a:xfrm>
            <a:off x="6619875" y="21431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E9B44C"/>
                </a:solidFill>
              </a:defRPr>
            </a:defPPr>
          </a:lstStyle>
          <a:p>
            <a:pPr>
              <a:defRPr sz="975" b="1">
                <a:solidFill>
                  <a:srgbClr val="E9B44C"/>
                </a:solidFill>
              </a:defRPr>
            </a:pPr>
            <a:r>
              <a:rPr sz="975" b="1">
                <a:solidFill>
                  <a:srgbClr val="E9B44C"/>
                </a:solidFill>
              </a:rPr>
              <a:t>COMPETENZE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FBB28079-EC87-4CA5-BCB5-BED7278E1C59}"/>
              </a:ext>
            </a:extLst>
          </p:cNvPr>
          <p:cNvSpPr>
            <a:spLocks noGrp="1"/>
          </p:cNvSpPr>
          <p:nvPr/>
        </p:nvSpPr>
        <p:spPr>
          <a:xfrm>
            <a:off x="6619875" y="266700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24233A"/>
                </a:solidFill>
              </a:defRPr>
            </a:defPPr>
          </a:lstStyle>
          <a:p>
            <a:pPr>
              <a:defRPr sz="2850" b="1">
                <a:solidFill>
                  <a:srgbClr val="24233A"/>
                </a:solidFill>
              </a:defRPr>
            </a:pPr>
            <a:r>
              <a:rPr sz="2850" b="1">
                <a:solidFill>
                  <a:srgbClr val="24233A"/>
                </a:solidFill>
              </a:rPr>
              <a:t>66%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074DFB0D-5E55-4C57-9627-77FDD8ACA289}"/>
              </a:ext>
            </a:extLst>
          </p:cNvPr>
          <p:cNvSpPr>
            <a:spLocks noGrp="1"/>
          </p:cNvSpPr>
          <p:nvPr/>
        </p:nvSpPr>
        <p:spPr>
          <a:xfrm>
            <a:off x="6715125" y="3667125"/>
            <a:ext cx="1714500" cy="152400"/>
          </a:xfrm>
          <a:prstGeom prst="roundRect">
            <a:avLst>
              <a:gd name="adj" fmla="val 50000"/>
            </a:avLst>
          </a:prstGeom>
          <a:solidFill>
            <a:srgbClr val="DCD9E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97C82A3A-AB2F-4453-9008-B6915AA7F889}"/>
              </a:ext>
            </a:extLst>
          </p:cNvPr>
          <p:cNvSpPr>
            <a:spLocks noGrp="1"/>
          </p:cNvSpPr>
          <p:nvPr/>
        </p:nvSpPr>
        <p:spPr>
          <a:xfrm>
            <a:off x="6715125" y="3667125"/>
            <a:ext cx="1131570" cy="152400"/>
          </a:xfrm>
          <a:prstGeom prst="roundRect">
            <a:avLst>
              <a:gd name="adj" fmla="val 50000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853B31E-73D7-4700-B0F4-8DD91F50BE1F}"/>
              </a:ext>
            </a:extLst>
          </p:cNvPr>
          <p:cNvSpPr>
            <a:spLocks noGrp="1"/>
          </p:cNvSpPr>
          <p:nvPr/>
        </p:nvSpPr>
        <p:spPr>
          <a:xfrm>
            <a:off x="6619875" y="4143375"/>
            <a:ext cx="190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Gap chiusi nel periodo</a:t>
            </a:r>
          </a:p>
        </p:txBody>
      </p:sp>
      <p:sp>
        <p:nvSpPr>
          <p:cNvPr id="25" name="Rettangolo con angoli arrotondati 24">
            <a:extLst>
              <a:ext uri="{FF2B5EF4-FFF2-40B4-BE49-F238E27FC236}">
                <a16:creationId xmlns:a16="http://schemas.microsoft.com/office/drawing/2014/main" id="{71254438-3DE4-4016-A873-DCF0468DB59D}"/>
              </a:ext>
            </a:extLst>
          </p:cNvPr>
          <p:cNvSpPr>
            <a:spLocks noGrp="1"/>
          </p:cNvSpPr>
          <p:nvPr/>
        </p:nvSpPr>
        <p:spPr>
          <a:xfrm>
            <a:off x="9144000" y="1905000"/>
            <a:ext cx="2381250" cy="3143250"/>
          </a:xfrm>
          <a:prstGeom prst="roundRect">
            <a:avLst>
              <a:gd name="adj" fmla="val 4800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36ED452C-1A2E-4CCD-AC19-F16516B07D3F}"/>
              </a:ext>
            </a:extLst>
          </p:cNvPr>
          <p:cNvSpPr>
            <a:spLocks noGrp="1"/>
          </p:cNvSpPr>
          <p:nvPr/>
        </p:nvSpPr>
        <p:spPr>
          <a:xfrm>
            <a:off x="9382125" y="2143125"/>
            <a:ext cx="1905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1">
                <a:solidFill>
                  <a:srgbClr val="52345E"/>
                </a:solidFill>
              </a:defRPr>
            </a:defPPr>
          </a:lstStyle>
          <a:p>
            <a:pPr>
              <a:defRPr sz="975" b="1">
                <a:solidFill>
                  <a:srgbClr val="52345E"/>
                </a:solidFill>
              </a:defRPr>
            </a:pPr>
            <a:r>
              <a:rPr sz="975" b="1">
                <a:solidFill>
                  <a:srgbClr val="52345E"/>
                </a:solidFill>
              </a:rPr>
              <a:t>STABILITÀ</a:t>
            </a:r>
          </a:p>
        </p:txBody>
      </p:sp>
      <p:sp>
        <p:nvSpPr>
          <p:cNvPr id="27" name="Rettangolo 26">
            <a:extLst>
              <a:ext uri="{FF2B5EF4-FFF2-40B4-BE49-F238E27FC236}">
                <a16:creationId xmlns:a16="http://schemas.microsoft.com/office/drawing/2014/main" id="{A084D5D8-7FE5-478C-98EA-E6BFD242E35E}"/>
              </a:ext>
            </a:extLst>
          </p:cNvPr>
          <p:cNvSpPr>
            <a:spLocks noGrp="1"/>
          </p:cNvSpPr>
          <p:nvPr/>
        </p:nvSpPr>
        <p:spPr>
          <a:xfrm>
            <a:off x="9382125" y="2667000"/>
            <a:ext cx="1905000" cy="666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850" b="1">
                <a:solidFill>
                  <a:srgbClr val="24233A"/>
                </a:solidFill>
              </a:defRPr>
            </a:defPPr>
          </a:lstStyle>
          <a:p>
            <a:pPr>
              <a:defRPr sz="2850" b="1">
                <a:solidFill>
                  <a:srgbClr val="24233A"/>
                </a:solidFill>
              </a:defRPr>
            </a:pPr>
            <a:r>
              <a:rPr sz="2850" b="1">
                <a:solidFill>
                  <a:srgbClr val="24233A"/>
                </a:solidFill>
              </a:rPr>
              <a:t>82%</a:t>
            </a:r>
          </a:p>
        </p:txBody>
      </p:sp>
      <p:sp>
        <p:nvSpPr>
          <p:cNvPr id="28" name="Rettangolo con angoli arrotondati 27">
            <a:extLst>
              <a:ext uri="{FF2B5EF4-FFF2-40B4-BE49-F238E27FC236}">
                <a16:creationId xmlns:a16="http://schemas.microsoft.com/office/drawing/2014/main" id="{B2B152E8-664A-4481-9BA7-99F2AA1FF8C3}"/>
              </a:ext>
            </a:extLst>
          </p:cNvPr>
          <p:cNvSpPr>
            <a:spLocks noGrp="1"/>
          </p:cNvSpPr>
          <p:nvPr/>
        </p:nvSpPr>
        <p:spPr>
          <a:xfrm>
            <a:off x="9477375" y="3667125"/>
            <a:ext cx="1714500" cy="152400"/>
          </a:xfrm>
          <a:prstGeom prst="roundRect">
            <a:avLst>
              <a:gd name="adj" fmla="val 50000"/>
            </a:avLst>
          </a:prstGeom>
          <a:solidFill>
            <a:srgbClr val="DCD9E2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9" name="Rettangolo con angoli arrotondati 28">
            <a:extLst>
              <a:ext uri="{FF2B5EF4-FFF2-40B4-BE49-F238E27FC236}">
                <a16:creationId xmlns:a16="http://schemas.microsoft.com/office/drawing/2014/main" id="{D9AC36ED-395C-4B81-A793-1003FEC2A232}"/>
              </a:ext>
            </a:extLst>
          </p:cNvPr>
          <p:cNvSpPr>
            <a:spLocks noGrp="1"/>
          </p:cNvSpPr>
          <p:nvPr/>
        </p:nvSpPr>
        <p:spPr>
          <a:xfrm>
            <a:off x="9477375" y="3667125"/>
            <a:ext cx="1405890" cy="152400"/>
          </a:xfrm>
          <a:prstGeom prst="roundRect">
            <a:avLst>
              <a:gd name="adj" fmla="val 50000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30" name="Rettangolo 29">
            <a:extLst>
              <a:ext uri="{FF2B5EF4-FFF2-40B4-BE49-F238E27FC236}">
                <a16:creationId xmlns:a16="http://schemas.microsoft.com/office/drawing/2014/main" id="{F29066BE-B0B5-4A06-A446-CB160AEF1C19}"/>
              </a:ext>
            </a:extLst>
          </p:cNvPr>
          <p:cNvSpPr>
            <a:spLocks noGrp="1"/>
          </p:cNvSpPr>
          <p:nvPr/>
        </p:nvSpPr>
        <p:spPr>
          <a:xfrm>
            <a:off x="9382125" y="4143375"/>
            <a:ext cx="1905000" cy="4953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0">
                <a:solidFill>
                  <a:srgbClr val="697080"/>
                </a:solidFill>
              </a:defRPr>
            </a:defPPr>
          </a:lstStyle>
          <a:p>
            <a:pPr>
              <a:defRPr sz="1050" b="0">
                <a:solidFill>
                  <a:srgbClr val="697080"/>
                </a:solidFill>
              </a:defRPr>
            </a:pPr>
            <a:r>
              <a:rPr sz="1050" b="0">
                <a:solidFill>
                  <a:srgbClr val="697080"/>
                </a:solidFill>
              </a:rPr>
              <a:t>Permanenza nei ruoli chiave</a:t>
            </a:r>
          </a:p>
        </p:txBody>
      </p:sp>
      <p:sp>
        <p:nvSpPr>
          <p:cNvPr id="31" name="Rettangolo 30">
            <a:extLst>
              <a:ext uri="{FF2B5EF4-FFF2-40B4-BE49-F238E27FC236}">
                <a16:creationId xmlns:a16="http://schemas.microsoft.com/office/drawing/2014/main" id="{601C957F-7D72-4AFE-859A-E960BDA9C3FA}"/>
              </a:ext>
            </a:extLst>
          </p:cNvPr>
          <p:cNvSpPr>
            <a:spLocks noGrp="1"/>
          </p:cNvSpPr>
          <p:nvPr/>
        </p:nvSpPr>
        <p:spPr>
          <a:xfrm>
            <a:off x="3429000" y="5572125"/>
            <a:ext cx="53340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75" b="0">
                <a:solidFill>
                  <a:srgbClr val="697080"/>
                </a:solidFill>
              </a:defRPr>
            </a:defPPr>
          </a:lstStyle>
          <a:p>
            <a:pPr>
              <a:defRPr sz="975" b="0">
                <a:solidFill>
                  <a:srgbClr val="697080"/>
                </a:solidFill>
              </a:defRPr>
            </a:pPr>
            <a:r>
              <a:rPr sz="975" b="0">
                <a:solidFill>
                  <a:srgbClr val="697080"/>
                </a:solidFill>
              </a:rPr>
              <a:t>Valori esemplificativi per mostrare la logica del cruscotto.</a:t>
            </a:r>
          </a:p>
        </p:txBody>
      </p:sp>
    </p:spTree>
    <p:extLst>
      <p:ext uri="{BB962C8B-B14F-4D97-AF65-F5344CB8AC3E}">
        <p14:creationId xmlns:p14="http://schemas.microsoft.com/office/powerpoint/2010/main" val="200339211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tangolo 22">
            <a:extLst>
              <a:ext uri="{FF2B5EF4-FFF2-40B4-BE49-F238E27FC236}">
                <a16:creationId xmlns:a16="http://schemas.microsoft.com/office/drawing/2014/main" id="{4882B726-8E0B-414D-90F3-96293BE46F6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1BA9721B-D363-461F-A97D-28AE0F6B723D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SCENARI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8CDB22EB-5721-465D-9180-E81B856823C4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La pianificazione prepara risposte a futuri differenti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5876FD42-235C-4BD2-9EE9-122D3B2EFFD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AA605B6B-AF82-4156-A394-E04325D0B7D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5B440DD-CC04-482C-8E14-A85C679F785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17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0C92BFF-2629-44AE-9375-7D5DB8934B44}"/>
              </a:ext>
            </a:extLst>
          </p:cNvPr>
          <p:cNvSpPr>
            <a:spLocks noGrp="1"/>
          </p:cNvSpPr>
          <p:nvPr/>
        </p:nvSpPr>
        <p:spPr>
          <a:xfrm>
            <a:off x="809625" y="1952625"/>
            <a:ext cx="3381375" cy="3000375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0135F4C5-7307-43F0-8925-02B5AEFC10EF}"/>
              </a:ext>
            </a:extLst>
          </p:cNvPr>
          <p:cNvSpPr>
            <a:spLocks noGrp="1"/>
          </p:cNvSpPr>
          <p:nvPr/>
        </p:nvSpPr>
        <p:spPr>
          <a:xfrm>
            <a:off x="2095500" y="2190750"/>
            <a:ext cx="809625" cy="809625"/>
          </a:xfrm>
          <a:prstGeom prst="roundRect">
            <a:avLst>
              <a:gd name="adj" fmla="val 14118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A73D0E2-DED2-4116-9FB0-E367CB84424C}"/>
              </a:ext>
            </a:extLst>
          </p:cNvPr>
          <p:cNvSpPr>
            <a:spLocks noGrp="1"/>
          </p:cNvSpPr>
          <p:nvPr/>
        </p:nvSpPr>
        <p:spPr>
          <a:xfrm>
            <a:off x="2095500" y="2333625"/>
            <a:ext cx="809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</a:defRPr>
            </a:defPPr>
          </a:lstStyle>
          <a:p>
            <a:pPr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+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21C585A1-1836-4D20-BD7F-1E3544D11611}"/>
              </a:ext>
            </a:extLst>
          </p:cNvPr>
          <p:cNvSpPr>
            <a:spLocks noGrp="1"/>
          </p:cNvSpPr>
          <p:nvPr/>
        </p:nvSpPr>
        <p:spPr>
          <a:xfrm>
            <a:off x="1143000" y="3238500"/>
            <a:ext cx="2714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233A"/>
                </a:solidFill>
              </a:defRPr>
            </a:defPPr>
          </a:lstStyle>
          <a:p>
            <a:pPr>
              <a:defRPr sz="1500" b="1">
                <a:solidFill>
                  <a:srgbClr val="24233A"/>
                </a:solidFill>
              </a:defRPr>
            </a:pPr>
            <a:r>
              <a:rPr sz="1500" b="1">
                <a:solidFill>
                  <a:srgbClr val="24233A"/>
                </a:solidFill>
              </a:rPr>
              <a:t>Crescita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A1D0E724-55E0-4FDE-9615-7BA48CC27CE9}"/>
              </a:ext>
            </a:extLst>
          </p:cNvPr>
          <p:cNvSpPr>
            <a:spLocks noGrp="1"/>
          </p:cNvSpPr>
          <p:nvPr/>
        </p:nvSpPr>
        <p:spPr>
          <a:xfrm>
            <a:off x="1238250" y="3810000"/>
            <a:ext cx="25241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Più domanda, recruiting accelerato, sviluppo della leadership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A6807879-3FCE-4C09-9BE1-3C3119B54328}"/>
              </a:ext>
            </a:extLst>
          </p:cNvPr>
          <p:cNvSpPr>
            <a:spLocks noGrp="1"/>
          </p:cNvSpPr>
          <p:nvPr/>
        </p:nvSpPr>
        <p:spPr>
          <a:xfrm>
            <a:off x="4572000" y="1952625"/>
            <a:ext cx="3381375" cy="3000375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1EBE0E83-2429-45AF-A2E5-79D93554F170}"/>
              </a:ext>
            </a:extLst>
          </p:cNvPr>
          <p:cNvSpPr>
            <a:spLocks noGrp="1"/>
          </p:cNvSpPr>
          <p:nvPr/>
        </p:nvSpPr>
        <p:spPr>
          <a:xfrm>
            <a:off x="5857875" y="2190750"/>
            <a:ext cx="809625" cy="809625"/>
          </a:xfrm>
          <a:prstGeom prst="roundRect">
            <a:avLst>
              <a:gd name="adj" fmla="val 14118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36F2FE93-D615-4F8F-9E47-7CEFF1848662}"/>
              </a:ext>
            </a:extLst>
          </p:cNvPr>
          <p:cNvSpPr>
            <a:spLocks noGrp="1"/>
          </p:cNvSpPr>
          <p:nvPr/>
        </p:nvSpPr>
        <p:spPr>
          <a:xfrm>
            <a:off x="5857875" y="2333625"/>
            <a:ext cx="809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</a:defRPr>
            </a:defPPr>
          </a:lstStyle>
          <a:p>
            <a:pPr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=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7AAB8DD9-13FD-4F1F-9F30-D0BA95A61C01}"/>
              </a:ext>
            </a:extLst>
          </p:cNvPr>
          <p:cNvSpPr>
            <a:spLocks noGrp="1"/>
          </p:cNvSpPr>
          <p:nvPr/>
        </p:nvSpPr>
        <p:spPr>
          <a:xfrm>
            <a:off x="4905375" y="3238500"/>
            <a:ext cx="2714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24233A"/>
                </a:solidFill>
              </a:defRPr>
            </a:defPPr>
          </a:lstStyle>
          <a:p>
            <a:pPr>
              <a:defRPr sz="1500" b="1">
                <a:solidFill>
                  <a:srgbClr val="24233A"/>
                </a:solidFill>
              </a:defRPr>
            </a:pPr>
            <a:r>
              <a:rPr sz="1500" b="1">
                <a:solidFill>
                  <a:srgbClr val="24233A"/>
                </a:solidFill>
              </a:rPr>
              <a:t>Stabilità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C3115F3A-775E-46AB-B565-E8CA0C675A44}"/>
              </a:ext>
            </a:extLst>
          </p:cNvPr>
          <p:cNvSpPr>
            <a:spLocks noGrp="1"/>
          </p:cNvSpPr>
          <p:nvPr/>
        </p:nvSpPr>
        <p:spPr>
          <a:xfrm>
            <a:off x="5000625" y="3810000"/>
            <a:ext cx="25241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Ottimizzazione, successione e competenze critiche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076DAD97-DB74-430E-AE93-468B5C63EAA5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3381375" cy="3000375"/>
          </a:xfrm>
          <a:prstGeom prst="roundRect">
            <a:avLst>
              <a:gd name="adj" fmla="val 3810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C3CDB3F3-10E3-495B-96BD-FBEFA79CF60B}"/>
              </a:ext>
            </a:extLst>
          </p:cNvPr>
          <p:cNvSpPr>
            <a:spLocks noGrp="1"/>
          </p:cNvSpPr>
          <p:nvPr/>
        </p:nvSpPr>
        <p:spPr>
          <a:xfrm>
            <a:off x="9620250" y="2190750"/>
            <a:ext cx="809625" cy="809625"/>
          </a:xfrm>
          <a:prstGeom prst="roundRect">
            <a:avLst>
              <a:gd name="adj" fmla="val 14118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644BC239-0739-42DA-9642-E85F4924CC8B}"/>
              </a:ext>
            </a:extLst>
          </p:cNvPr>
          <p:cNvSpPr>
            <a:spLocks noGrp="1"/>
          </p:cNvSpPr>
          <p:nvPr/>
        </p:nvSpPr>
        <p:spPr>
          <a:xfrm>
            <a:off x="9620250" y="2333625"/>
            <a:ext cx="809625" cy="428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250" b="1">
                <a:solidFill>
                  <a:srgbClr val="FFFFFF"/>
                </a:solidFill>
              </a:defRPr>
            </a:defPPr>
          </a:lstStyle>
          <a:p>
            <a:pPr>
              <a:defRPr sz="2250" b="1">
                <a:solidFill>
                  <a:srgbClr val="FFFFFF"/>
                </a:solidFill>
              </a:defRPr>
            </a:pPr>
            <a:r>
              <a:rPr sz="2250" b="1">
                <a:solidFill>
                  <a:srgbClr val="FFFFFF"/>
                </a:solidFill>
              </a:rPr>
              <a:t>−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12343060-F891-49FF-A7EC-2BBF199618D7}"/>
              </a:ext>
            </a:extLst>
          </p:cNvPr>
          <p:cNvSpPr>
            <a:spLocks noGrp="1"/>
          </p:cNvSpPr>
          <p:nvPr/>
        </p:nvSpPr>
        <p:spPr>
          <a:xfrm>
            <a:off x="8667750" y="3238500"/>
            <a:ext cx="2714625" cy="381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500" b="1">
                <a:solidFill>
                  <a:srgbClr val="FFFFFF"/>
                </a:solidFill>
              </a:defRPr>
            </a:defPPr>
          </a:lstStyle>
          <a:p>
            <a:pPr>
              <a:defRPr sz="1500" b="1">
                <a:solidFill>
                  <a:srgbClr val="FFFFFF"/>
                </a:solidFill>
              </a:defRPr>
            </a:pPr>
            <a:r>
              <a:rPr sz="1500" b="1">
                <a:solidFill>
                  <a:srgbClr val="FFFFFF"/>
                </a:solidFill>
              </a:rPr>
              <a:t>Contrazione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EA50E7A5-0DBA-44B1-8FDE-75A5ACA1F717}"/>
              </a:ext>
            </a:extLst>
          </p:cNvPr>
          <p:cNvSpPr>
            <a:spLocks noGrp="1"/>
          </p:cNvSpPr>
          <p:nvPr/>
        </p:nvSpPr>
        <p:spPr>
          <a:xfrm>
            <a:off x="8763000" y="3810000"/>
            <a:ext cx="2524125" cy="685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9F4F4"/>
                </a:solidFill>
              </a:defRPr>
            </a:defPPr>
          </a:lstStyle>
          <a:p>
            <a:pPr>
              <a:defRPr sz="1125" b="0">
                <a:solidFill>
                  <a:srgbClr val="E9F4F4"/>
                </a:solidFill>
              </a:defRPr>
            </a:pPr>
            <a:r>
              <a:rPr sz="1125" b="0">
                <a:solidFill>
                  <a:srgbClr val="E9F4F4"/>
                </a:solidFill>
              </a:rPr>
              <a:t>Riallocazione, riqualificazione e gestione delle eccedenze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4E7301A8-BDC3-4DAD-B5E9-C466B6F188D0}"/>
              </a:ext>
            </a:extLst>
          </p:cNvPr>
          <p:cNvSpPr>
            <a:spLocks noGrp="1"/>
          </p:cNvSpPr>
          <p:nvPr/>
        </p:nvSpPr>
        <p:spPr>
          <a:xfrm>
            <a:off x="2381250" y="5476875"/>
            <a:ext cx="7429500" cy="3429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24233A"/>
                </a:solidFill>
              </a:defRPr>
            </a:defPPr>
          </a:lstStyle>
          <a:p>
            <a:pPr>
              <a:defRPr sz="1200" b="1">
                <a:solidFill>
                  <a:srgbClr val="24233A"/>
                </a:solidFill>
              </a:defRPr>
            </a:pPr>
            <a:r>
              <a:rPr sz="1200" b="1">
                <a:solidFill>
                  <a:srgbClr val="24233A"/>
                </a:solidFill>
              </a:rPr>
              <a:t>Gli scenari rendono esplicite le ipotesi e facilitano decisioni tempestive.</a:t>
            </a:r>
          </a:p>
        </p:txBody>
      </p:sp>
    </p:spTree>
    <p:extLst>
      <p:ext uri="{BB962C8B-B14F-4D97-AF65-F5344CB8AC3E}">
        <p14:creationId xmlns:p14="http://schemas.microsoft.com/office/powerpoint/2010/main" val="66402927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ttangolo 16">
            <a:extLst>
              <a:ext uri="{FF2B5EF4-FFF2-40B4-BE49-F238E27FC236}">
                <a16:creationId xmlns:a16="http://schemas.microsoft.com/office/drawing/2014/main" id="{F7877652-6EB4-42A8-BED2-0D3B3C7953B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FE9976E9-173A-46E6-97DC-8F030D630B0F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CASO WARP SPEED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FC62F4D5-89FD-4D78-BAF5-28E42E757111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Una nuova divisione software richiede scelte coordinate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8D40446-7C96-46A7-AFC9-3E285D95112D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7D7306E-8836-4B97-9E46-681BA6569304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75A6B4EE-9119-43C7-B105-CF7FBAF63D88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18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6B54CB0C-898D-433C-B3E7-1E6E12874FD7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095875" cy="3857625"/>
          </a:xfrm>
          <a:prstGeom prst="roundRect">
            <a:avLst>
              <a:gd name="adj" fmla="val 2963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6F194043-2895-49F1-BB6F-8230A82512CF}"/>
              </a:ext>
            </a:extLst>
          </p:cNvPr>
          <p:cNvSpPr>
            <a:spLocks noGrp="1"/>
          </p:cNvSpPr>
          <p:nvPr/>
        </p:nvSpPr>
        <p:spPr>
          <a:xfrm>
            <a:off x="1095375" y="200025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177E89"/>
                </a:solidFill>
              </a:defRPr>
            </a:defPPr>
          </a:lstStyle>
          <a:p>
            <a:pPr>
              <a:defRPr sz="1050" b="1">
                <a:solidFill>
                  <a:srgbClr val="177E89"/>
                </a:solidFill>
              </a:defRPr>
            </a:pPr>
            <a:r>
              <a:rPr sz="1050" b="1">
                <a:solidFill>
                  <a:srgbClr val="177E89"/>
                </a:solidFill>
              </a:rPr>
              <a:t>SITUAZIONE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85F42EA5-4E7E-47E6-BB9B-2B2D07662ACE}"/>
              </a:ext>
            </a:extLst>
          </p:cNvPr>
          <p:cNvSpPr>
            <a:spLocks noGrp="1"/>
          </p:cNvSpPr>
          <p:nvPr/>
        </p:nvSpPr>
        <p:spPr>
          <a:xfrm>
            <a:off x="1095375" y="2476500"/>
            <a:ext cx="4333875" cy="1809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7283A"/>
                </a:solidFill>
              </a:defRPr>
            </a:defPPr>
          </a:lstStyle>
          <a:p>
            <a:pPr>
              <a:defRPr sz="1425" b="0">
                <a:solidFill>
                  <a:srgbClr val="27283A"/>
                </a:solidFill>
              </a:defRPr>
            </a:pPr>
            <a:r>
              <a:rPr sz="1425" b="0">
                <a:solidFill>
                  <a:srgbClr val="27283A"/>
                </a:solidFill>
              </a:rPr>
              <a:t>L’impresa acquisisce Warp Speed, una divisione di sviluppo software. Deve decidere quante persone mantenere, quali competenze integrare e come organizzare il personale della nuova unità.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9AC463C0-572D-4E19-BAB4-177D5D9CEB39}"/>
              </a:ext>
            </a:extLst>
          </p:cNvPr>
          <p:cNvSpPr>
            <a:spLocks noGrp="1"/>
          </p:cNvSpPr>
          <p:nvPr/>
        </p:nvSpPr>
        <p:spPr>
          <a:xfrm>
            <a:off x="1095375" y="4619625"/>
            <a:ext cx="2381250" cy="361950"/>
          </a:xfrm>
          <a:prstGeom prst="roundRect">
            <a:avLst>
              <a:gd name="adj" fmla="val 31579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25A5BB3F-8CED-4C55-994A-80B7F277C28C}"/>
              </a:ext>
            </a:extLst>
          </p:cNvPr>
          <p:cNvSpPr>
            <a:spLocks noGrp="1"/>
          </p:cNvSpPr>
          <p:nvPr/>
        </p:nvSpPr>
        <p:spPr>
          <a:xfrm>
            <a:off x="1171575" y="4667250"/>
            <a:ext cx="22288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30 impiegati amministrativi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74157319-69A7-4190-906A-80E604A2B75A}"/>
              </a:ext>
            </a:extLst>
          </p:cNvPr>
          <p:cNvSpPr>
            <a:spLocks noGrp="1"/>
          </p:cNvSpPr>
          <p:nvPr/>
        </p:nvSpPr>
        <p:spPr>
          <a:xfrm>
            <a:off x="3571875" y="4619625"/>
            <a:ext cx="1905000" cy="361950"/>
          </a:xfrm>
          <a:prstGeom prst="roundRect">
            <a:avLst>
              <a:gd name="adj" fmla="val 31579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930224BB-6414-4339-840B-BA1A5B25611A}"/>
              </a:ext>
            </a:extLst>
          </p:cNvPr>
          <p:cNvSpPr>
            <a:spLocks noGrp="1"/>
          </p:cNvSpPr>
          <p:nvPr/>
        </p:nvSpPr>
        <p:spPr>
          <a:xfrm>
            <a:off x="3648075" y="4667250"/>
            <a:ext cx="17526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sviluppatori specializzati</a:t>
            </a:r>
          </a:p>
        </p:txBody>
      </p:sp>
      <p:sp>
        <p:nvSpPr>
          <p:cNvPr id="14" name="Rettangolo con angoli arrotondati 13">
            <a:extLst>
              <a:ext uri="{FF2B5EF4-FFF2-40B4-BE49-F238E27FC236}">
                <a16:creationId xmlns:a16="http://schemas.microsoft.com/office/drawing/2014/main" id="{5179C5AD-BD6E-471C-A127-CDE73255407C}"/>
              </a:ext>
            </a:extLst>
          </p:cNvPr>
          <p:cNvSpPr>
            <a:spLocks noGrp="1"/>
          </p:cNvSpPr>
          <p:nvPr/>
        </p:nvSpPr>
        <p:spPr>
          <a:xfrm>
            <a:off x="6238875" y="1666875"/>
            <a:ext cx="5286375" cy="3857625"/>
          </a:xfrm>
          <a:prstGeom prst="roundRect">
            <a:avLst>
              <a:gd name="adj" fmla="val 2963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49A7D504-55DF-448D-9756-F92142AF1748}"/>
              </a:ext>
            </a:extLst>
          </p:cNvPr>
          <p:cNvSpPr>
            <a:spLocks noGrp="1"/>
          </p:cNvSpPr>
          <p:nvPr/>
        </p:nvSpPr>
        <p:spPr>
          <a:xfrm>
            <a:off x="6619875" y="2000250"/>
            <a:ext cx="2857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9B44C"/>
                </a:solidFill>
              </a:defRPr>
            </a:defPPr>
          </a:lstStyle>
          <a:p>
            <a:pPr>
              <a:defRPr sz="1050" b="1">
                <a:solidFill>
                  <a:srgbClr val="E9B44C"/>
                </a:solidFill>
              </a:defRPr>
            </a:pPr>
            <a:r>
              <a:rPr sz="1050" b="1">
                <a:solidFill>
                  <a:srgbClr val="E9B44C"/>
                </a:solidFill>
              </a:rPr>
              <a:t>RISCHI DA VALUTARE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7B87EB1-5320-4454-AA8B-5D7437A3FF04}"/>
              </a:ext>
            </a:extLst>
          </p:cNvPr>
          <p:cNvSpPr>
            <a:spLocks noGrp="1"/>
          </p:cNvSpPr>
          <p:nvPr/>
        </p:nvSpPr>
        <p:spPr>
          <a:xfrm>
            <a:off x="6619875" y="2524125"/>
            <a:ext cx="4191000" cy="233362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Sovrapposizioni di ruolo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Competenze mancanti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Perdita dei profili chiave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Differenze contrattuali e retributive</a:t>
            </a:r>
          </a:p>
        </p:txBody>
      </p:sp>
    </p:spTree>
    <p:extLst>
      <p:ext uri="{BB962C8B-B14F-4D97-AF65-F5344CB8AC3E}">
        <p14:creationId xmlns:p14="http://schemas.microsoft.com/office/powerpoint/2010/main" val="4626663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4E7455EA-50A9-4F5F-96FF-1528DFEE3D6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B73AE58E-CB72-4421-9889-48B9E56BAAD8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CONFRONTO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99A4CE0-DA60-4ACB-A6DC-B45A810CF218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HR manager e direttore generale osservano problemi complementari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CA7A4984-123D-457A-85C9-4A582C473C53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C3A0A49-0E5B-466C-AFAB-23BA5A444B0B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B28656B-2951-472E-9ED2-85B8E378D82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19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1390379D-39E1-4BB4-881A-D2A547913446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5191125" cy="3714750"/>
          </a:xfrm>
          <a:prstGeom prst="roundRect">
            <a:avLst>
              <a:gd name="adj" fmla="val 307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218F1D70-60C5-4097-96B4-A130B5E9A593}"/>
              </a:ext>
            </a:extLst>
          </p:cNvPr>
          <p:cNvSpPr>
            <a:spLocks noGrp="1"/>
          </p:cNvSpPr>
          <p:nvPr/>
        </p:nvSpPr>
        <p:spPr>
          <a:xfrm>
            <a:off x="714375" y="1714500"/>
            <a:ext cx="66675" cy="3714750"/>
          </a:xfrm>
          <a:prstGeom prst="roundRect">
            <a:avLst>
              <a:gd name="adj" fmla="val 50000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CB245BDD-BBD3-4FA3-BF4D-311B00EC8813}"/>
              </a:ext>
            </a:extLst>
          </p:cNvPr>
          <p:cNvSpPr>
            <a:spLocks noGrp="1"/>
          </p:cNvSpPr>
          <p:nvPr/>
        </p:nvSpPr>
        <p:spPr>
          <a:xfrm>
            <a:off x="942975" y="1876425"/>
            <a:ext cx="47529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24233A"/>
                </a:solidFill>
              </a:defRPr>
            </a:defPPr>
          </a:lstStyle>
          <a:p>
            <a:pPr>
              <a:defRPr sz="1425" b="1">
                <a:solidFill>
                  <a:srgbClr val="24233A"/>
                </a:solidFill>
              </a:defRPr>
            </a:pPr>
            <a:r>
              <a:rPr sz="1425" b="1">
                <a:solidFill>
                  <a:srgbClr val="24233A"/>
                </a:solidFill>
              </a:rPr>
              <a:t>Domande dell’HR manager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81FC5C75-105C-4A5C-BE0E-D6FE18CA9F5A}"/>
              </a:ext>
            </a:extLst>
          </p:cNvPr>
          <p:cNvSpPr>
            <a:spLocks noGrp="1"/>
          </p:cNvSpPr>
          <p:nvPr/>
        </p:nvSpPr>
        <p:spPr>
          <a:xfrm>
            <a:off x="942975" y="2343150"/>
            <a:ext cx="4752975" cy="2914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Quali prodotti e scadenze guideranno la divisione?</a:t>
            </a:r>
          </a:p>
          <a:p>
            <a:endParaRPr sz="1125" b="0">
              <a:solidFill>
                <a:srgbClr val="697080"/>
              </a:solidFill>
            </a:endParaRPr>
          </a:p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Quali ruoli risultano indispensabili?</a:t>
            </a:r>
          </a:p>
          <a:p>
            <a:endParaRPr sz="1125" b="0">
              <a:solidFill>
                <a:srgbClr val="697080"/>
              </a:solidFill>
            </a:endParaRPr>
          </a:p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Quale autonomia avrà la nuova unità?</a:t>
            </a:r>
          </a:p>
          <a:p>
            <a:endParaRPr sz="1125" b="0">
              <a:solidFill>
                <a:srgbClr val="697080"/>
              </a:solidFill>
            </a:endParaRPr>
          </a:p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Quali vincoli economici e organizzativi esistono?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1285C3DD-6FC5-43FE-8FEA-48B55BAD81DE}"/>
              </a:ext>
            </a:extLst>
          </p:cNvPr>
          <p:cNvSpPr>
            <a:spLocks noGrp="1"/>
          </p:cNvSpPr>
          <p:nvPr/>
        </p:nvSpPr>
        <p:spPr>
          <a:xfrm>
            <a:off x="6286500" y="1714500"/>
            <a:ext cx="5191125" cy="3714750"/>
          </a:xfrm>
          <a:prstGeom prst="roundRect">
            <a:avLst>
              <a:gd name="adj" fmla="val 3077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02CA1959-EAD9-403D-B388-7C84935A8160}"/>
              </a:ext>
            </a:extLst>
          </p:cNvPr>
          <p:cNvSpPr>
            <a:spLocks noGrp="1"/>
          </p:cNvSpPr>
          <p:nvPr/>
        </p:nvSpPr>
        <p:spPr>
          <a:xfrm>
            <a:off x="6286500" y="1714500"/>
            <a:ext cx="66675" cy="3714750"/>
          </a:xfrm>
          <a:prstGeom prst="roundRect">
            <a:avLst>
              <a:gd name="adj" fmla="val 50000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E4445C76-1F6D-4F88-B503-57A0048EB888}"/>
              </a:ext>
            </a:extLst>
          </p:cNvPr>
          <p:cNvSpPr>
            <a:spLocks noGrp="1"/>
          </p:cNvSpPr>
          <p:nvPr/>
        </p:nvSpPr>
        <p:spPr>
          <a:xfrm>
            <a:off x="6515100" y="1876425"/>
            <a:ext cx="4752975" cy="4000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1">
                <a:solidFill>
                  <a:srgbClr val="FFFFFF"/>
                </a:solidFill>
              </a:defRPr>
            </a:defPPr>
          </a:lstStyle>
          <a:p>
            <a:pPr>
              <a:defRPr sz="1425" b="1">
                <a:solidFill>
                  <a:srgbClr val="FFFFFF"/>
                </a:solidFill>
              </a:defRPr>
            </a:pPr>
            <a:r>
              <a:rPr sz="1425" b="1">
                <a:solidFill>
                  <a:srgbClr val="FFFFFF"/>
                </a:solidFill>
              </a:rPr>
              <a:t>Domande del direttore generale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C592DD17-742A-489E-BE8D-064AC2F2C4FF}"/>
              </a:ext>
            </a:extLst>
          </p:cNvPr>
          <p:cNvSpPr>
            <a:spLocks noGrp="1"/>
          </p:cNvSpPr>
          <p:nvPr/>
        </p:nvSpPr>
        <p:spPr>
          <a:xfrm>
            <a:off x="6515100" y="2343150"/>
            <a:ext cx="4752975" cy="2914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E9F4F4"/>
                </a:solidFill>
              </a:defRPr>
            </a:defPPr>
          </a:lstStyle>
          <a:p>
            <a:pPr>
              <a:defRPr sz="1125" b="0">
                <a:solidFill>
                  <a:srgbClr val="E9F4F4"/>
                </a:solidFill>
              </a:defRPr>
            </a:pPr>
            <a:r>
              <a:rPr sz="1125" b="0">
                <a:solidFill>
                  <a:srgbClr val="E9F4F4"/>
                </a:solidFill>
              </a:rPr>
              <a:t>Quali politiche regolano selezione e inserimento?</a:t>
            </a:r>
          </a:p>
          <a:p>
            <a:endParaRPr sz="1125" b="0">
              <a:solidFill>
                <a:srgbClr val="E9F4F4"/>
              </a:solidFill>
            </a:endParaRPr>
          </a:p>
          <a:p>
            <a:pPr>
              <a:defRPr sz="1125" b="0">
                <a:solidFill>
                  <a:srgbClr val="E9F4F4"/>
                </a:solidFill>
              </a:defRPr>
            </a:pPr>
            <a:r>
              <a:rPr sz="1125" b="0">
                <a:solidFill>
                  <a:srgbClr val="E9F4F4"/>
                </a:solidFill>
              </a:rPr>
              <a:t>Come si valutano performance e potenziale?</a:t>
            </a:r>
          </a:p>
          <a:p>
            <a:endParaRPr sz="1125" b="0">
              <a:solidFill>
                <a:srgbClr val="E9F4F4"/>
              </a:solidFill>
            </a:endParaRPr>
          </a:p>
          <a:p>
            <a:pPr>
              <a:defRPr sz="1125" b="0">
                <a:solidFill>
                  <a:srgbClr val="E9F4F4"/>
                </a:solidFill>
              </a:defRPr>
            </a:pPr>
            <a:r>
              <a:rPr sz="1125" b="0">
                <a:solidFill>
                  <a:srgbClr val="E9F4F4"/>
                </a:solidFill>
              </a:rPr>
              <a:t>Quali percorsi di carriera e formazione sono disponibili?</a:t>
            </a:r>
          </a:p>
          <a:p>
            <a:endParaRPr sz="1125" b="0">
              <a:solidFill>
                <a:srgbClr val="E9F4F4"/>
              </a:solidFill>
            </a:endParaRPr>
          </a:p>
          <a:p>
            <a:pPr>
              <a:defRPr sz="1125" b="0">
                <a:solidFill>
                  <a:srgbClr val="E9F4F4"/>
                </a:solidFill>
              </a:defRPr>
            </a:pPr>
            <a:r>
              <a:rPr sz="1125" b="0">
                <a:solidFill>
                  <a:srgbClr val="E9F4F4"/>
                </a:solidFill>
              </a:rPr>
              <a:t>Come funzionano retribuzione e benefit?</a:t>
            </a:r>
          </a:p>
        </p:txBody>
      </p:sp>
    </p:spTree>
    <p:extLst>
      <p:ext uri="{BB962C8B-B14F-4D97-AF65-F5344CB8AC3E}">
        <p14:creationId xmlns:p14="http://schemas.microsoft.com/office/powerpoint/2010/main" val="148277088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4CBA7996-EF49-4668-8667-FED7257D3AE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D77B5738-6E5C-411A-B19D-5B0EEEDDADCC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PIANO DI INTEGRAZIONE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6CB99E3B-C071-402D-A8A4-A15AA68BC605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Quattro decisioni trasformano le domande in azioni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D6FFBE4-4505-4981-9CA2-490AFC22D975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8AB0EB4A-9242-44D1-BD9A-F7F4925F4FEE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33F64722-A3A4-4E76-8DA4-25EDC7F033A5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20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7AA34614-2FAC-4AA7-BABC-4211805ECF63}"/>
              </a:ext>
            </a:extLst>
          </p:cNvPr>
          <p:cNvSpPr>
            <a:spLocks noGrp="1"/>
          </p:cNvSpPr>
          <p:nvPr/>
        </p:nvSpPr>
        <p:spPr>
          <a:xfrm>
            <a:off x="1000125" y="157162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BFBA3BAC-7EE8-4F08-855F-E16CC7996357}"/>
              </a:ext>
            </a:extLst>
          </p:cNvPr>
          <p:cNvSpPr>
            <a:spLocks noGrp="1"/>
          </p:cNvSpPr>
          <p:nvPr/>
        </p:nvSpPr>
        <p:spPr>
          <a:xfrm>
            <a:off x="1238250" y="171450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F49D9154-7BD5-44B7-8426-8F2F9BCC0F0D}"/>
              </a:ext>
            </a:extLst>
          </p:cNvPr>
          <p:cNvSpPr>
            <a:spLocks noGrp="1"/>
          </p:cNvSpPr>
          <p:nvPr/>
        </p:nvSpPr>
        <p:spPr>
          <a:xfrm>
            <a:off x="1238250" y="178117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0738AF2-97D1-490F-A428-5D59870FFDBE}"/>
              </a:ext>
            </a:extLst>
          </p:cNvPr>
          <p:cNvSpPr>
            <a:spLocks noGrp="1"/>
          </p:cNvSpPr>
          <p:nvPr/>
        </p:nvSpPr>
        <p:spPr>
          <a:xfrm>
            <a:off x="2000250" y="173355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Mappare</a:t>
            </a:r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3C7DA8BA-1223-415A-8F7F-A6CAB27C9D32}"/>
              </a:ext>
            </a:extLst>
          </p:cNvPr>
          <p:cNvSpPr>
            <a:spLocks noGrp="1"/>
          </p:cNvSpPr>
          <p:nvPr/>
        </p:nvSpPr>
        <p:spPr>
          <a:xfrm>
            <a:off x="4095750" y="1685925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Ruoli, competenze, contratti e costi</a:t>
            </a:r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6BB5EB79-9F95-463F-8619-0CD8267AE811}"/>
              </a:ext>
            </a:extLst>
          </p:cNvPr>
          <p:cNvSpPr>
            <a:spLocks noGrp="1"/>
          </p:cNvSpPr>
          <p:nvPr/>
        </p:nvSpPr>
        <p:spPr>
          <a:xfrm>
            <a:off x="1000125" y="257175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8AA6794D-AA04-42C2-A951-8A62DA036B14}"/>
              </a:ext>
            </a:extLst>
          </p:cNvPr>
          <p:cNvSpPr>
            <a:spLocks noGrp="1"/>
          </p:cNvSpPr>
          <p:nvPr/>
        </p:nvSpPr>
        <p:spPr>
          <a:xfrm>
            <a:off x="1238250" y="27146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01A88745-04C2-4185-BB82-B4E43DD626EF}"/>
              </a:ext>
            </a:extLst>
          </p:cNvPr>
          <p:cNvSpPr>
            <a:spLocks noGrp="1"/>
          </p:cNvSpPr>
          <p:nvPr/>
        </p:nvSpPr>
        <p:spPr>
          <a:xfrm>
            <a:off x="1238250" y="278130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5" name="Rettangolo 14">
            <a:extLst>
              <a:ext uri="{FF2B5EF4-FFF2-40B4-BE49-F238E27FC236}">
                <a16:creationId xmlns:a16="http://schemas.microsoft.com/office/drawing/2014/main" id="{97136B5F-5EFB-4FCA-B3BC-730245517245}"/>
              </a:ext>
            </a:extLst>
          </p:cNvPr>
          <p:cNvSpPr>
            <a:spLocks noGrp="1"/>
          </p:cNvSpPr>
          <p:nvPr/>
        </p:nvSpPr>
        <p:spPr>
          <a:xfrm>
            <a:off x="2000250" y="273367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Confrontare</a:t>
            </a:r>
          </a:p>
        </p:txBody>
      </p:sp>
      <p:sp>
        <p:nvSpPr>
          <p:cNvPr id="16" name="Rettangolo 15">
            <a:extLst>
              <a:ext uri="{FF2B5EF4-FFF2-40B4-BE49-F238E27FC236}">
                <a16:creationId xmlns:a16="http://schemas.microsoft.com/office/drawing/2014/main" id="{736E6ED1-C316-4A9C-B2DB-78B7826B7055}"/>
              </a:ext>
            </a:extLst>
          </p:cNvPr>
          <p:cNvSpPr>
            <a:spLocks noGrp="1"/>
          </p:cNvSpPr>
          <p:nvPr/>
        </p:nvSpPr>
        <p:spPr>
          <a:xfrm>
            <a:off x="4095750" y="268605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Fabbisogni futuri e capacità disponibili</a:t>
            </a:r>
          </a:p>
        </p:txBody>
      </p:sp>
      <p:sp>
        <p:nvSpPr>
          <p:cNvPr id="17" name="Rettangolo con angoli arrotondati 16">
            <a:extLst>
              <a:ext uri="{FF2B5EF4-FFF2-40B4-BE49-F238E27FC236}">
                <a16:creationId xmlns:a16="http://schemas.microsoft.com/office/drawing/2014/main" id="{0C5D9C1A-02B3-4ABD-A125-53869CF3577F}"/>
              </a:ext>
            </a:extLst>
          </p:cNvPr>
          <p:cNvSpPr>
            <a:spLocks noGrp="1"/>
          </p:cNvSpPr>
          <p:nvPr/>
        </p:nvSpPr>
        <p:spPr>
          <a:xfrm>
            <a:off x="1000125" y="3571875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8" name="Rettangolo con angoli arrotondati 17">
            <a:extLst>
              <a:ext uri="{FF2B5EF4-FFF2-40B4-BE49-F238E27FC236}">
                <a16:creationId xmlns:a16="http://schemas.microsoft.com/office/drawing/2014/main" id="{D4231201-DB92-4C44-AA9D-25A7CD577A3C}"/>
              </a:ext>
            </a:extLst>
          </p:cNvPr>
          <p:cNvSpPr>
            <a:spLocks noGrp="1"/>
          </p:cNvSpPr>
          <p:nvPr/>
        </p:nvSpPr>
        <p:spPr>
          <a:xfrm>
            <a:off x="1238250" y="3714750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9" name="Rettangolo 18">
            <a:extLst>
              <a:ext uri="{FF2B5EF4-FFF2-40B4-BE49-F238E27FC236}">
                <a16:creationId xmlns:a16="http://schemas.microsoft.com/office/drawing/2014/main" id="{14EC83C3-CB70-496F-B603-267ABFA12BA1}"/>
              </a:ext>
            </a:extLst>
          </p:cNvPr>
          <p:cNvSpPr>
            <a:spLocks noGrp="1"/>
          </p:cNvSpPr>
          <p:nvPr/>
        </p:nvSpPr>
        <p:spPr>
          <a:xfrm>
            <a:off x="1238250" y="3781425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20" name="Rettangolo 19">
            <a:extLst>
              <a:ext uri="{FF2B5EF4-FFF2-40B4-BE49-F238E27FC236}">
                <a16:creationId xmlns:a16="http://schemas.microsoft.com/office/drawing/2014/main" id="{529FCF30-C457-406A-8101-BF5CC2409BDF}"/>
              </a:ext>
            </a:extLst>
          </p:cNvPr>
          <p:cNvSpPr>
            <a:spLocks noGrp="1"/>
          </p:cNvSpPr>
          <p:nvPr/>
        </p:nvSpPr>
        <p:spPr>
          <a:xfrm>
            <a:off x="2000250" y="3733800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Decidere</a:t>
            </a:r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FE88BB7-392B-4936-94FA-58006D3EBDC2}"/>
              </a:ext>
            </a:extLst>
          </p:cNvPr>
          <p:cNvSpPr>
            <a:spLocks noGrp="1"/>
          </p:cNvSpPr>
          <p:nvPr/>
        </p:nvSpPr>
        <p:spPr>
          <a:xfrm>
            <a:off x="4095750" y="3686175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Permanenze, mobilità, sviluppo e recruiting</a:t>
            </a:r>
          </a:p>
        </p:txBody>
      </p:sp>
      <p:sp>
        <p:nvSpPr>
          <p:cNvPr id="22" name="Rettangolo con angoli arrotondati 21">
            <a:extLst>
              <a:ext uri="{FF2B5EF4-FFF2-40B4-BE49-F238E27FC236}">
                <a16:creationId xmlns:a16="http://schemas.microsoft.com/office/drawing/2014/main" id="{1E1C65B4-7DD8-48A6-80E1-B71126AFB64A}"/>
              </a:ext>
            </a:extLst>
          </p:cNvPr>
          <p:cNvSpPr>
            <a:spLocks noGrp="1"/>
          </p:cNvSpPr>
          <p:nvPr/>
        </p:nvSpPr>
        <p:spPr>
          <a:xfrm>
            <a:off x="1000125" y="4572000"/>
            <a:ext cx="10191750" cy="781050"/>
          </a:xfrm>
          <a:prstGeom prst="roundRect">
            <a:avLst>
              <a:gd name="adj" fmla="val 14634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7507958E-2C82-4168-9F25-789A6BEB7F30}"/>
              </a:ext>
            </a:extLst>
          </p:cNvPr>
          <p:cNvSpPr>
            <a:spLocks noGrp="1"/>
          </p:cNvSpPr>
          <p:nvPr/>
        </p:nvSpPr>
        <p:spPr>
          <a:xfrm>
            <a:off x="1238250" y="471487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23">
            <a:extLst>
              <a:ext uri="{FF2B5EF4-FFF2-40B4-BE49-F238E27FC236}">
                <a16:creationId xmlns:a16="http://schemas.microsoft.com/office/drawing/2014/main" id="{ADC67F57-6B1D-4FFD-BB0F-2D5B9F00DD9F}"/>
              </a:ext>
            </a:extLst>
          </p:cNvPr>
          <p:cNvSpPr>
            <a:spLocks noGrp="1"/>
          </p:cNvSpPr>
          <p:nvPr/>
        </p:nvSpPr>
        <p:spPr>
          <a:xfrm>
            <a:off x="1238250" y="4781550"/>
            <a:ext cx="495300" cy="3048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C03DE10F-C969-43AC-A159-4523EC94D3B0}"/>
              </a:ext>
            </a:extLst>
          </p:cNvPr>
          <p:cNvSpPr>
            <a:spLocks noGrp="1"/>
          </p:cNvSpPr>
          <p:nvPr/>
        </p:nvSpPr>
        <p:spPr>
          <a:xfrm>
            <a:off x="2000250" y="4733925"/>
            <a:ext cx="2000250" cy="3333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350" b="1">
                <a:solidFill>
                  <a:srgbClr val="24233A"/>
                </a:solidFill>
              </a:defRPr>
            </a:defPPr>
          </a:lstStyle>
          <a:p>
            <a:pPr>
              <a:defRPr sz="1350" b="1">
                <a:solidFill>
                  <a:srgbClr val="24233A"/>
                </a:solidFill>
              </a:defRPr>
            </a:pPr>
            <a:r>
              <a:rPr sz="1350" b="1">
                <a:solidFill>
                  <a:srgbClr val="24233A"/>
                </a:solidFill>
              </a:rPr>
              <a:t>Monitorare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F7BAEAA0-7919-4945-B97B-77899EA090E2}"/>
              </a:ext>
            </a:extLst>
          </p:cNvPr>
          <p:cNvSpPr>
            <a:spLocks noGrp="1"/>
          </p:cNvSpPr>
          <p:nvPr/>
        </p:nvSpPr>
        <p:spPr>
          <a:xfrm>
            <a:off x="4095750" y="4686300"/>
            <a:ext cx="6572250" cy="4762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125" b="0">
                <a:solidFill>
                  <a:srgbClr val="697080"/>
                </a:solidFill>
              </a:defRPr>
            </a:defPPr>
          </a:lstStyle>
          <a:p>
            <a:pPr>
              <a:defRPr sz="1125" b="0">
                <a:solidFill>
                  <a:srgbClr val="697080"/>
                </a:solidFill>
              </a:defRPr>
            </a:pPr>
            <a:r>
              <a:rPr sz="1125" b="0">
                <a:solidFill>
                  <a:srgbClr val="697080"/>
                </a:solidFill>
              </a:rPr>
              <a:t>Retention, copertura e risultati della divisione</a:t>
            </a:r>
          </a:p>
        </p:txBody>
      </p:sp>
    </p:spTree>
    <p:extLst>
      <p:ext uri="{BB962C8B-B14F-4D97-AF65-F5344CB8AC3E}">
        <p14:creationId xmlns:p14="http://schemas.microsoft.com/office/powerpoint/2010/main" val="13050752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ttangolo 14">
            <a:extLst>
              <a:ext uri="{FF2B5EF4-FFF2-40B4-BE49-F238E27FC236}">
                <a16:creationId xmlns:a16="http://schemas.microsoft.com/office/drawing/2014/main" id="{4C1AE6B3-19DB-4AFA-8B4C-24967B5CB15B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C7DFE1BA-F180-423D-9B8B-471BE9C214EF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ATTIVITÀ DIDATTICA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8CCABA6-230E-4015-B5B3-2430B108FFC8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Costruire un piano sintetico per Warp Speed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3851CCBC-9FEE-4A05-98D9-FA7B032E908B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9477DFBF-9B40-4FF8-AECC-735EC86BFCD1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B9F182F2-C819-4D60-8D44-349426BE04D0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21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C5231873-2A7E-4B39-82C8-7933C874EE41}"/>
              </a:ext>
            </a:extLst>
          </p:cNvPr>
          <p:cNvSpPr>
            <a:spLocks noGrp="1"/>
          </p:cNvSpPr>
          <p:nvPr/>
        </p:nvSpPr>
        <p:spPr>
          <a:xfrm>
            <a:off x="714375" y="1666875"/>
            <a:ext cx="5095875" cy="3905250"/>
          </a:xfrm>
          <a:prstGeom prst="roundRect">
            <a:avLst>
              <a:gd name="adj" fmla="val 292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7">
            <a:extLst>
              <a:ext uri="{FF2B5EF4-FFF2-40B4-BE49-F238E27FC236}">
                <a16:creationId xmlns:a16="http://schemas.microsoft.com/office/drawing/2014/main" id="{C137E88B-054C-4500-A772-2DFF8CD58C5B}"/>
              </a:ext>
            </a:extLst>
          </p:cNvPr>
          <p:cNvSpPr>
            <a:spLocks noGrp="1"/>
          </p:cNvSpPr>
          <p:nvPr/>
        </p:nvSpPr>
        <p:spPr>
          <a:xfrm>
            <a:off x="1095375" y="2000250"/>
            <a:ext cx="209550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177E89"/>
                </a:solidFill>
              </a:defRPr>
            </a:defPPr>
          </a:lstStyle>
          <a:p>
            <a:pPr>
              <a:defRPr sz="1050" b="1">
                <a:solidFill>
                  <a:srgbClr val="177E89"/>
                </a:solidFill>
              </a:defRPr>
            </a:pPr>
            <a:r>
              <a:rPr sz="1050" b="1">
                <a:solidFill>
                  <a:srgbClr val="177E89"/>
                </a:solidFill>
              </a:rPr>
              <a:t>CONSEGNA</a:t>
            </a:r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45318C50-0A51-4D78-97E1-0BB1D3D3C2F3}"/>
              </a:ext>
            </a:extLst>
          </p:cNvPr>
          <p:cNvSpPr>
            <a:spLocks noGrp="1"/>
          </p:cNvSpPr>
          <p:nvPr/>
        </p:nvSpPr>
        <p:spPr>
          <a:xfrm>
            <a:off x="1095375" y="2428875"/>
            <a:ext cx="4333875" cy="2428875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27283A"/>
                </a:solidFill>
              </a:defRPr>
            </a:defPPr>
          </a:lstStyle>
          <a:p>
            <a:pPr>
              <a:defRPr sz="1425" b="0">
                <a:solidFill>
                  <a:srgbClr val="27283A"/>
                </a:solidFill>
              </a:defRPr>
            </a:pPr>
            <a:r>
              <a:rPr sz="1425" b="0">
                <a:solidFill>
                  <a:srgbClr val="27283A"/>
                </a:solidFill>
              </a:rPr>
              <a:t>In gruppi, formulate un piano di sei mesi che includa:</a:t>
            </a:r>
          </a:p>
          <a:p>
            <a:endParaRPr sz="1425" b="0">
              <a:solidFill>
                <a:srgbClr val="27283A"/>
              </a:solidFill>
            </a:endParaRPr>
          </a:p>
          <a:p>
            <a:pPr>
              <a:defRPr sz="1425" b="0">
                <a:solidFill>
                  <a:srgbClr val="27283A"/>
                </a:solidFill>
              </a:defRPr>
            </a:pPr>
            <a:r>
              <a:rPr sz="1425" b="0">
                <a:solidFill>
                  <a:srgbClr val="27283A"/>
                </a:solidFill>
              </a:rPr>
              <a:t>• tre informazioni da raccogliere</a:t>
            </a:r>
          </a:p>
          <a:p>
            <a:pPr>
              <a:defRPr sz="1425" b="0">
                <a:solidFill>
                  <a:srgbClr val="27283A"/>
                </a:solidFill>
              </a:defRPr>
            </a:pPr>
            <a:r>
              <a:rPr sz="1425" b="0">
                <a:solidFill>
                  <a:srgbClr val="27283A"/>
                </a:solidFill>
              </a:rPr>
              <a:t>• due gap prioritari</a:t>
            </a:r>
          </a:p>
          <a:p>
            <a:pPr>
              <a:defRPr sz="1425" b="0">
                <a:solidFill>
                  <a:srgbClr val="27283A"/>
                </a:solidFill>
              </a:defRPr>
            </a:pPr>
            <a:r>
              <a:rPr sz="1425" b="0">
                <a:solidFill>
                  <a:srgbClr val="27283A"/>
                </a:solidFill>
              </a:rPr>
              <a:t>• tre azioni HR</a:t>
            </a:r>
          </a:p>
          <a:p>
            <a:pPr>
              <a:defRPr sz="1425" b="0">
                <a:solidFill>
                  <a:srgbClr val="27283A"/>
                </a:solidFill>
              </a:defRPr>
            </a:pPr>
            <a:r>
              <a:rPr sz="1425" b="0">
                <a:solidFill>
                  <a:srgbClr val="27283A"/>
                </a:solidFill>
              </a:rPr>
              <a:t>• quattro indicatori di controllo</a:t>
            </a:r>
          </a:p>
        </p:txBody>
      </p:sp>
      <p:sp>
        <p:nvSpPr>
          <p:cNvPr id="10" name="Rettangolo con angoli arrotondati 9">
            <a:extLst>
              <a:ext uri="{FF2B5EF4-FFF2-40B4-BE49-F238E27FC236}">
                <a16:creationId xmlns:a16="http://schemas.microsoft.com/office/drawing/2014/main" id="{14FA1529-C74D-4B2D-8B18-5DB15B2704CF}"/>
              </a:ext>
            </a:extLst>
          </p:cNvPr>
          <p:cNvSpPr>
            <a:spLocks noGrp="1"/>
          </p:cNvSpPr>
          <p:nvPr/>
        </p:nvSpPr>
        <p:spPr>
          <a:xfrm>
            <a:off x="6238875" y="1666875"/>
            <a:ext cx="5286375" cy="3905250"/>
          </a:xfrm>
          <a:prstGeom prst="roundRect">
            <a:avLst>
              <a:gd name="adj" fmla="val 2927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1" name="Rettangolo 10">
            <a:extLst>
              <a:ext uri="{FF2B5EF4-FFF2-40B4-BE49-F238E27FC236}">
                <a16:creationId xmlns:a16="http://schemas.microsoft.com/office/drawing/2014/main" id="{652E512E-753D-4E80-9263-AD2744C91285}"/>
              </a:ext>
            </a:extLst>
          </p:cNvPr>
          <p:cNvSpPr>
            <a:spLocks noGrp="1"/>
          </p:cNvSpPr>
          <p:nvPr/>
        </p:nvSpPr>
        <p:spPr>
          <a:xfrm>
            <a:off x="6619875" y="2000250"/>
            <a:ext cx="31432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E9B44C"/>
                </a:solidFill>
              </a:defRPr>
            </a:defPPr>
          </a:lstStyle>
          <a:p>
            <a:pPr>
              <a:defRPr sz="1050" b="1">
                <a:solidFill>
                  <a:srgbClr val="E9B44C"/>
                </a:solidFill>
              </a:defRPr>
            </a:pPr>
            <a:r>
              <a:rPr sz="1050" b="1">
                <a:solidFill>
                  <a:srgbClr val="E9B44C"/>
                </a:solidFill>
              </a:rPr>
              <a:t>CRITERI DI VALUTAZIONE</a:t>
            </a:r>
          </a:p>
        </p:txBody>
      </p:sp>
      <p:sp>
        <p:nvSpPr>
          <p:cNvPr id="12" name="Rettangolo 11">
            <a:extLst>
              <a:ext uri="{FF2B5EF4-FFF2-40B4-BE49-F238E27FC236}">
                <a16:creationId xmlns:a16="http://schemas.microsoft.com/office/drawing/2014/main" id="{BC2B6118-0A60-4845-9C0A-E40DC0716880}"/>
              </a:ext>
            </a:extLst>
          </p:cNvPr>
          <p:cNvSpPr>
            <a:spLocks noGrp="1"/>
          </p:cNvSpPr>
          <p:nvPr/>
        </p:nvSpPr>
        <p:spPr>
          <a:xfrm>
            <a:off x="6619875" y="2524125"/>
            <a:ext cx="4191000" cy="22860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425" b="0">
                <a:solidFill>
                  <a:srgbClr val="FFFFFF"/>
                </a:solidFill>
              </a:defRPr>
            </a:defPPr>
          </a:lstStyle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Coerenza con la strategia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Chiarezza delle ipotesi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Fattibilità delle azioni</a:t>
            </a:r>
          </a:p>
          <a:p>
            <a:endParaRPr sz="1425" b="0">
              <a:solidFill>
                <a:srgbClr val="FFFFFF"/>
              </a:solidFill>
            </a:endParaRPr>
          </a:p>
          <a:p>
            <a:pPr>
              <a:defRPr sz="1425" b="0">
                <a:solidFill>
                  <a:srgbClr val="FFFFFF"/>
                </a:solidFill>
              </a:defRPr>
            </a:pPr>
            <a:r>
              <a:rPr sz="1425" b="0">
                <a:solidFill>
                  <a:srgbClr val="FFFFFF"/>
                </a:solidFill>
              </a:rPr>
              <a:t>Qualità degli indicatori</a:t>
            </a:r>
          </a:p>
        </p:txBody>
      </p:sp>
      <p:sp>
        <p:nvSpPr>
          <p:cNvPr id="13" name="Rettangolo con angoli arrotondati 12">
            <a:extLst>
              <a:ext uri="{FF2B5EF4-FFF2-40B4-BE49-F238E27FC236}">
                <a16:creationId xmlns:a16="http://schemas.microsoft.com/office/drawing/2014/main" id="{5B3E99CA-C4A5-4AC1-893F-5EE7F13AECD6}"/>
              </a:ext>
            </a:extLst>
          </p:cNvPr>
          <p:cNvSpPr>
            <a:spLocks noGrp="1"/>
          </p:cNvSpPr>
          <p:nvPr/>
        </p:nvSpPr>
        <p:spPr>
          <a:xfrm>
            <a:off x="7620000" y="5000625"/>
            <a:ext cx="2571750" cy="361950"/>
          </a:xfrm>
          <a:prstGeom prst="roundRect">
            <a:avLst>
              <a:gd name="adj" fmla="val 31579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181F4429-D20C-4177-922E-192622A90B91}"/>
              </a:ext>
            </a:extLst>
          </p:cNvPr>
          <p:cNvSpPr>
            <a:spLocks noGrp="1"/>
          </p:cNvSpPr>
          <p:nvPr/>
        </p:nvSpPr>
        <p:spPr>
          <a:xfrm>
            <a:off x="7696200" y="5048250"/>
            <a:ext cx="2419350" cy="2667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050" b="1">
                <a:solidFill>
                  <a:srgbClr val="FFFFFF"/>
                </a:solidFill>
              </a:defRPr>
            </a:defPPr>
          </a:lstStyle>
          <a:p>
            <a:pPr>
              <a:defRPr sz="1050" b="1">
                <a:solidFill>
                  <a:srgbClr val="FFFFFF"/>
                </a:solidFill>
              </a:defRPr>
            </a:pPr>
            <a:r>
              <a:rPr sz="1050" b="1">
                <a:solidFill>
                  <a:srgbClr val="FFFFFF"/>
                </a:solidFill>
              </a:rPr>
              <a:t>Tempo suggerito: 15 minuti</a:t>
            </a:r>
          </a:p>
        </p:txBody>
      </p:sp>
    </p:spTree>
    <p:extLst>
      <p:ext uri="{BB962C8B-B14F-4D97-AF65-F5344CB8AC3E}">
        <p14:creationId xmlns:p14="http://schemas.microsoft.com/office/powerpoint/2010/main" val="157441524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8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ttangolo 26">
            <a:extLst>
              <a:ext uri="{FF2B5EF4-FFF2-40B4-BE49-F238E27FC236}">
                <a16:creationId xmlns:a16="http://schemas.microsoft.com/office/drawing/2014/main" id="{E0BA4B06-854B-41B4-9839-F7DD1710D3C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114300"/>
          </a:xfrm>
          <a:prstGeom prst="rect">
            <a:avLst/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" name="Rettangolo 1">
            <a:extLst>
              <a:ext uri="{FF2B5EF4-FFF2-40B4-BE49-F238E27FC236}">
                <a16:creationId xmlns:a16="http://schemas.microsoft.com/office/drawing/2014/main" id="{E177B008-0DCB-4EAD-BAC9-F8C4D3DE74C3}"/>
              </a:ext>
            </a:extLst>
          </p:cNvPr>
          <p:cNvSpPr>
            <a:spLocks noGrp="1"/>
          </p:cNvSpPr>
          <p:nvPr/>
        </p:nvSpPr>
        <p:spPr>
          <a:xfrm>
            <a:off x="685800" y="342900"/>
            <a:ext cx="5048250" cy="22860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900" b="1">
                <a:solidFill>
                  <a:srgbClr val="177E89"/>
                </a:solidFill>
              </a:defRPr>
            </a:defPPr>
          </a:lstStyle>
          <a:p>
            <a:pPr>
              <a:defRPr sz="900" b="1">
                <a:solidFill>
                  <a:srgbClr val="177E89"/>
                </a:solidFill>
              </a:defRPr>
            </a:pPr>
            <a:r>
              <a:rPr sz="900" b="1">
                <a:solidFill>
                  <a:srgbClr val="177E89"/>
                </a:solidFill>
              </a:rPr>
              <a:t>CONCLUSIONI</a:t>
            </a:r>
          </a:p>
        </p:txBody>
      </p:sp>
      <p:sp>
        <p:nvSpPr>
          <p:cNvPr id="3" name="Rettangolo 2">
            <a:extLst>
              <a:ext uri="{FF2B5EF4-FFF2-40B4-BE49-F238E27FC236}">
                <a16:creationId xmlns:a16="http://schemas.microsoft.com/office/drawing/2014/main" id="{9F0AE76C-F3C8-4A2C-B836-6CA96BBBBE17}"/>
              </a:ext>
            </a:extLst>
          </p:cNvPr>
          <p:cNvSpPr>
            <a:spLocks noGrp="1"/>
          </p:cNvSpPr>
          <p:nvPr/>
        </p:nvSpPr>
        <p:spPr>
          <a:xfrm>
            <a:off x="685800" y="609600"/>
            <a:ext cx="10820400" cy="6286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2325" b="1">
                <a:solidFill>
                  <a:srgbClr val="24233A"/>
                </a:solidFill>
              </a:defRPr>
            </a:defPPr>
          </a:lstStyle>
          <a:p>
            <a:pPr>
              <a:defRPr sz="2325" b="1">
                <a:solidFill>
                  <a:srgbClr val="24233A"/>
                </a:solidFill>
              </a:defRPr>
            </a:pPr>
            <a:r>
              <a:rPr sz="2325" b="1">
                <a:solidFill>
                  <a:srgbClr val="24233A"/>
                </a:solidFill>
              </a:rPr>
              <a:t>Cinque idee da portare via</a:t>
            </a:r>
          </a:p>
        </p:txBody>
      </p:sp>
      <p:sp>
        <p:nvSpPr>
          <p:cNvPr id="4" name="Connettore 1 3">
            <a:extLst>
              <a:ext uri="{FF2B5EF4-FFF2-40B4-BE49-F238E27FC236}">
                <a16:creationId xmlns:a16="http://schemas.microsoft.com/office/drawing/2014/main" id="{DAE001AB-8419-4674-B791-2D021378BE0A}"/>
              </a:ext>
            </a:extLst>
          </p:cNvPr>
          <p:cNvSpPr>
            <a:spLocks noGrp="1"/>
          </p:cNvSpPr>
          <p:nvPr/>
        </p:nvSpPr>
        <p:spPr>
          <a:xfrm>
            <a:off x="685800" y="6496050"/>
            <a:ext cx="10820400" cy="0"/>
          </a:xfrm>
          <a:prstGeom prst="line">
            <a:avLst/>
          </a:prstGeom>
          <a:noFill/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5" name="Rettangolo 4">
            <a:extLst>
              <a:ext uri="{FF2B5EF4-FFF2-40B4-BE49-F238E27FC236}">
                <a16:creationId xmlns:a16="http://schemas.microsoft.com/office/drawing/2014/main" id="{6AF6786D-A9FD-4426-B096-528C9B9B2D1C}"/>
              </a:ext>
            </a:extLst>
          </p:cNvPr>
          <p:cNvSpPr>
            <a:spLocks noGrp="1"/>
          </p:cNvSpPr>
          <p:nvPr/>
        </p:nvSpPr>
        <p:spPr>
          <a:xfrm>
            <a:off x="685800" y="6543675"/>
            <a:ext cx="371475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GESTIONE DELLE RISORSE UMANE</a:t>
            </a:r>
          </a:p>
        </p:txBody>
      </p:sp>
      <p:sp>
        <p:nvSpPr>
          <p:cNvPr id="6" name="Rettangolo 5">
            <a:extLst>
              <a:ext uri="{FF2B5EF4-FFF2-40B4-BE49-F238E27FC236}">
                <a16:creationId xmlns:a16="http://schemas.microsoft.com/office/drawing/2014/main" id="{0EDC0F04-C4F8-4E84-B02F-AEA7ED513524}"/>
              </a:ext>
            </a:extLst>
          </p:cNvPr>
          <p:cNvSpPr>
            <a:spLocks noGrp="1"/>
          </p:cNvSpPr>
          <p:nvPr/>
        </p:nvSpPr>
        <p:spPr>
          <a:xfrm>
            <a:off x="11049000" y="6543675"/>
            <a:ext cx="457200" cy="1714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750" b="1">
                <a:solidFill>
                  <a:srgbClr val="697080"/>
                </a:solidFill>
              </a:defRPr>
            </a:defPPr>
          </a:lstStyle>
          <a:p>
            <a:pPr>
              <a:defRPr sz="750" b="1">
                <a:solidFill>
                  <a:srgbClr val="697080"/>
                </a:solidFill>
              </a:defRPr>
            </a:pPr>
            <a:r>
              <a:rPr sz="750" b="1">
                <a:solidFill>
                  <a:srgbClr val="697080"/>
                </a:solidFill>
              </a:rPr>
              <a:t>22</a:t>
            </a:r>
          </a:p>
        </p:txBody>
      </p:sp>
      <p:sp>
        <p:nvSpPr>
          <p:cNvPr id="7" name="Rettangolo con angoli arrotondati 6">
            <a:extLst>
              <a:ext uri="{FF2B5EF4-FFF2-40B4-BE49-F238E27FC236}">
                <a16:creationId xmlns:a16="http://schemas.microsoft.com/office/drawing/2014/main" id="{B69B27D4-78FF-4EEE-9651-D1D21A4CF9C5}"/>
              </a:ext>
            </a:extLst>
          </p:cNvPr>
          <p:cNvSpPr>
            <a:spLocks noGrp="1"/>
          </p:cNvSpPr>
          <p:nvPr/>
        </p:nvSpPr>
        <p:spPr>
          <a:xfrm>
            <a:off x="1143000" y="1476375"/>
            <a:ext cx="9906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8" name="Rettangolo con angoli arrotondati 7">
            <a:extLst>
              <a:ext uri="{FF2B5EF4-FFF2-40B4-BE49-F238E27FC236}">
                <a16:creationId xmlns:a16="http://schemas.microsoft.com/office/drawing/2014/main" id="{5E17C9B5-4798-4305-8C75-FF38D0BED92F}"/>
              </a:ext>
            </a:extLst>
          </p:cNvPr>
          <p:cNvSpPr>
            <a:spLocks noGrp="1"/>
          </p:cNvSpPr>
          <p:nvPr/>
        </p:nvSpPr>
        <p:spPr>
          <a:xfrm>
            <a:off x="1333500" y="15716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52345E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9" name="Rettangolo 8">
            <a:extLst>
              <a:ext uri="{FF2B5EF4-FFF2-40B4-BE49-F238E27FC236}">
                <a16:creationId xmlns:a16="http://schemas.microsoft.com/office/drawing/2014/main" id="{EA93324A-2628-4876-B875-411FD7A6214B}"/>
              </a:ext>
            </a:extLst>
          </p:cNvPr>
          <p:cNvSpPr>
            <a:spLocks noGrp="1"/>
          </p:cNvSpPr>
          <p:nvPr/>
        </p:nvSpPr>
        <p:spPr>
          <a:xfrm>
            <a:off x="1333500" y="16478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1</a:t>
            </a:r>
          </a:p>
        </p:txBody>
      </p:sp>
      <p:sp>
        <p:nvSpPr>
          <p:cNvPr id="10" name="Rettangolo 9">
            <a:extLst>
              <a:ext uri="{FF2B5EF4-FFF2-40B4-BE49-F238E27FC236}">
                <a16:creationId xmlns:a16="http://schemas.microsoft.com/office/drawing/2014/main" id="{3F4644CF-31F1-4B15-9717-A0AE3D5641BB}"/>
              </a:ext>
            </a:extLst>
          </p:cNvPr>
          <p:cNvSpPr>
            <a:spLocks noGrp="1"/>
          </p:cNvSpPr>
          <p:nvPr/>
        </p:nvSpPr>
        <p:spPr>
          <a:xfrm>
            <a:off x="2095500" y="1590675"/>
            <a:ext cx="8477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27283A"/>
                </a:solidFill>
              </a:defRPr>
            </a:defPPr>
          </a:lstStyle>
          <a:p>
            <a:pPr>
              <a:defRPr sz="1275" b="0">
                <a:solidFill>
                  <a:srgbClr val="27283A"/>
                </a:solidFill>
              </a:defRPr>
            </a:pPr>
            <a:r>
              <a:rPr sz="1275" b="0">
                <a:solidFill>
                  <a:srgbClr val="27283A"/>
                </a:solidFill>
              </a:rPr>
              <a:t>La pianificazione parte dalla strategia e viene aggiornata nel tempo.</a:t>
            </a:r>
          </a:p>
        </p:txBody>
      </p:sp>
      <p:sp>
        <p:nvSpPr>
          <p:cNvPr id="11" name="Rettangolo con angoli arrotondati 10">
            <a:extLst>
              <a:ext uri="{FF2B5EF4-FFF2-40B4-BE49-F238E27FC236}">
                <a16:creationId xmlns:a16="http://schemas.microsoft.com/office/drawing/2014/main" id="{78F27EE3-7D25-4750-B49A-42C18E83D9D6}"/>
              </a:ext>
            </a:extLst>
          </p:cNvPr>
          <p:cNvSpPr>
            <a:spLocks noGrp="1"/>
          </p:cNvSpPr>
          <p:nvPr/>
        </p:nvSpPr>
        <p:spPr>
          <a:xfrm>
            <a:off x="1143000" y="2352675"/>
            <a:ext cx="9906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2" name="Rettangolo con angoli arrotondati 11">
            <a:extLst>
              <a:ext uri="{FF2B5EF4-FFF2-40B4-BE49-F238E27FC236}">
                <a16:creationId xmlns:a16="http://schemas.microsoft.com/office/drawing/2014/main" id="{1F8A3B5A-3A3C-4246-AC7F-9508D58030BE}"/>
              </a:ext>
            </a:extLst>
          </p:cNvPr>
          <p:cNvSpPr>
            <a:spLocks noGrp="1"/>
          </p:cNvSpPr>
          <p:nvPr/>
        </p:nvSpPr>
        <p:spPr>
          <a:xfrm>
            <a:off x="1333500" y="24479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177E89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3" name="Rettangolo 12">
            <a:extLst>
              <a:ext uri="{FF2B5EF4-FFF2-40B4-BE49-F238E27FC236}">
                <a16:creationId xmlns:a16="http://schemas.microsoft.com/office/drawing/2014/main" id="{A2C11038-3F3A-437F-985A-5B07D616833B}"/>
              </a:ext>
            </a:extLst>
          </p:cNvPr>
          <p:cNvSpPr>
            <a:spLocks noGrp="1"/>
          </p:cNvSpPr>
          <p:nvPr/>
        </p:nvSpPr>
        <p:spPr>
          <a:xfrm>
            <a:off x="1333500" y="25241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2</a:t>
            </a:r>
          </a:p>
        </p:txBody>
      </p:sp>
      <p:sp>
        <p:nvSpPr>
          <p:cNvPr id="14" name="Rettangolo 13">
            <a:extLst>
              <a:ext uri="{FF2B5EF4-FFF2-40B4-BE49-F238E27FC236}">
                <a16:creationId xmlns:a16="http://schemas.microsoft.com/office/drawing/2014/main" id="{D2A8E9B9-7AD0-47FC-A192-F5ABA064A7FD}"/>
              </a:ext>
            </a:extLst>
          </p:cNvPr>
          <p:cNvSpPr>
            <a:spLocks noGrp="1"/>
          </p:cNvSpPr>
          <p:nvPr/>
        </p:nvSpPr>
        <p:spPr>
          <a:xfrm>
            <a:off x="2095500" y="2466975"/>
            <a:ext cx="8477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27283A"/>
                </a:solidFill>
              </a:defRPr>
            </a:defPPr>
          </a:lstStyle>
          <a:p>
            <a:pPr>
              <a:defRPr sz="1275" b="0">
                <a:solidFill>
                  <a:srgbClr val="27283A"/>
                </a:solidFill>
              </a:defRPr>
            </a:pPr>
            <a:r>
              <a:rPr sz="1275" b="0">
                <a:solidFill>
                  <a:srgbClr val="27283A"/>
                </a:solidFill>
              </a:rPr>
              <a:t>Quantità e competenze devono essere analizzate insieme.</a:t>
            </a:r>
          </a:p>
        </p:txBody>
      </p:sp>
      <p:sp>
        <p:nvSpPr>
          <p:cNvPr id="15" name="Rettangolo con angoli arrotondati 14">
            <a:extLst>
              <a:ext uri="{FF2B5EF4-FFF2-40B4-BE49-F238E27FC236}">
                <a16:creationId xmlns:a16="http://schemas.microsoft.com/office/drawing/2014/main" id="{4D9025F8-CC49-4AB7-B862-EEAC2BBA68EA}"/>
              </a:ext>
            </a:extLst>
          </p:cNvPr>
          <p:cNvSpPr>
            <a:spLocks noGrp="1"/>
          </p:cNvSpPr>
          <p:nvPr/>
        </p:nvSpPr>
        <p:spPr>
          <a:xfrm>
            <a:off x="1143000" y="3228975"/>
            <a:ext cx="9906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6" name="Rettangolo con angoli arrotondati 15">
            <a:extLst>
              <a:ext uri="{FF2B5EF4-FFF2-40B4-BE49-F238E27FC236}">
                <a16:creationId xmlns:a16="http://schemas.microsoft.com/office/drawing/2014/main" id="{E7B335E9-BB86-4E69-BBBF-B531371331BF}"/>
              </a:ext>
            </a:extLst>
          </p:cNvPr>
          <p:cNvSpPr>
            <a:spLocks noGrp="1"/>
          </p:cNvSpPr>
          <p:nvPr/>
        </p:nvSpPr>
        <p:spPr>
          <a:xfrm>
            <a:off x="1333500" y="33242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76F51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17" name="Rettangolo 16">
            <a:extLst>
              <a:ext uri="{FF2B5EF4-FFF2-40B4-BE49-F238E27FC236}">
                <a16:creationId xmlns:a16="http://schemas.microsoft.com/office/drawing/2014/main" id="{80226065-E4E8-45E0-BBB5-2ED0C802F7CE}"/>
              </a:ext>
            </a:extLst>
          </p:cNvPr>
          <p:cNvSpPr>
            <a:spLocks noGrp="1"/>
          </p:cNvSpPr>
          <p:nvPr/>
        </p:nvSpPr>
        <p:spPr>
          <a:xfrm>
            <a:off x="1333500" y="34004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3</a:t>
            </a:r>
          </a:p>
        </p:txBody>
      </p:sp>
      <p:sp>
        <p:nvSpPr>
          <p:cNvPr id="18" name="Rettangolo 17">
            <a:extLst>
              <a:ext uri="{FF2B5EF4-FFF2-40B4-BE49-F238E27FC236}">
                <a16:creationId xmlns:a16="http://schemas.microsoft.com/office/drawing/2014/main" id="{DBA1AF65-1508-4ACB-88C9-4887BFBCB3C4}"/>
              </a:ext>
            </a:extLst>
          </p:cNvPr>
          <p:cNvSpPr>
            <a:spLocks noGrp="1"/>
          </p:cNvSpPr>
          <p:nvPr/>
        </p:nvSpPr>
        <p:spPr>
          <a:xfrm>
            <a:off x="2095500" y="3343275"/>
            <a:ext cx="8477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27283A"/>
                </a:solidFill>
              </a:defRPr>
            </a:defPPr>
          </a:lstStyle>
          <a:p>
            <a:pPr>
              <a:defRPr sz="1275" b="0">
                <a:solidFill>
                  <a:srgbClr val="27283A"/>
                </a:solidFill>
              </a:defRPr>
            </a:pPr>
            <a:r>
              <a:rPr sz="1275" b="0">
                <a:solidFill>
                  <a:srgbClr val="27283A"/>
                </a:solidFill>
              </a:rPr>
              <a:t>Domanda e offerta producono gap diversi e richiedono azioni diverse.</a:t>
            </a:r>
          </a:p>
        </p:txBody>
      </p:sp>
      <p:sp>
        <p:nvSpPr>
          <p:cNvPr id="19" name="Rettangolo con angoli arrotondati 18">
            <a:extLst>
              <a:ext uri="{FF2B5EF4-FFF2-40B4-BE49-F238E27FC236}">
                <a16:creationId xmlns:a16="http://schemas.microsoft.com/office/drawing/2014/main" id="{81C36B15-CB10-4F27-B51B-F9D2FAA1F745}"/>
              </a:ext>
            </a:extLst>
          </p:cNvPr>
          <p:cNvSpPr>
            <a:spLocks noGrp="1"/>
          </p:cNvSpPr>
          <p:nvPr/>
        </p:nvSpPr>
        <p:spPr>
          <a:xfrm>
            <a:off x="1143000" y="4105275"/>
            <a:ext cx="9906000" cy="685800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DCD9E2"/>
            </a:solidFill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0" name="Rettangolo con angoli arrotondati 19">
            <a:extLst>
              <a:ext uri="{FF2B5EF4-FFF2-40B4-BE49-F238E27FC236}">
                <a16:creationId xmlns:a16="http://schemas.microsoft.com/office/drawing/2014/main" id="{A1A09A2F-933B-41F7-8D71-178F2AD17D16}"/>
              </a:ext>
            </a:extLst>
          </p:cNvPr>
          <p:cNvSpPr>
            <a:spLocks noGrp="1"/>
          </p:cNvSpPr>
          <p:nvPr/>
        </p:nvSpPr>
        <p:spPr>
          <a:xfrm>
            <a:off x="1333500" y="42005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E9B44C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1" name="Rettangolo 20">
            <a:extLst>
              <a:ext uri="{FF2B5EF4-FFF2-40B4-BE49-F238E27FC236}">
                <a16:creationId xmlns:a16="http://schemas.microsoft.com/office/drawing/2014/main" id="{BEA4AD02-AA1B-4945-A679-EBEEE78C1282}"/>
              </a:ext>
            </a:extLst>
          </p:cNvPr>
          <p:cNvSpPr>
            <a:spLocks noGrp="1"/>
          </p:cNvSpPr>
          <p:nvPr/>
        </p:nvSpPr>
        <p:spPr>
          <a:xfrm>
            <a:off x="1333500" y="42767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4</a:t>
            </a:r>
          </a:p>
        </p:txBody>
      </p:sp>
      <p:sp>
        <p:nvSpPr>
          <p:cNvPr id="22" name="Rettangolo 21">
            <a:extLst>
              <a:ext uri="{FF2B5EF4-FFF2-40B4-BE49-F238E27FC236}">
                <a16:creationId xmlns:a16="http://schemas.microsoft.com/office/drawing/2014/main" id="{A865F476-9BA7-4D8B-AA56-C49209774E55}"/>
              </a:ext>
            </a:extLst>
          </p:cNvPr>
          <p:cNvSpPr>
            <a:spLocks noGrp="1"/>
          </p:cNvSpPr>
          <p:nvPr/>
        </p:nvSpPr>
        <p:spPr>
          <a:xfrm>
            <a:off x="2095500" y="4219575"/>
            <a:ext cx="8477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0">
                <a:solidFill>
                  <a:srgbClr val="27283A"/>
                </a:solidFill>
              </a:defRPr>
            </a:defPPr>
          </a:lstStyle>
          <a:p>
            <a:pPr>
              <a:defRPr sz="1275" b="0">
                <a:solidFill>
                  <a:srgbClr val="27283A"/>
                </a:solidFill>
              </a:defRPr>
            </a:pPr>
            <a:r>
              <a:rPr sz="1275" b="0">
                <a:solidFill>
                  <a:srgbClr val="27283A"/>
                </a:solidFill>
              </a:rPr>
              <a:t>Le forme flessibili restano parte del piano complessivo delle persone.</a:t>
            </a:r>
          </a:p>
        </p:txBody>
      </p:sp>
      <p:sp>
        <p:nvSpPr>
          <p:cNvPr id="23" name="Rettangolo con angoli arrotondati 22">
            <a:extLst>
              <a:ext uri="{FF2B5EF4-FFF2-40B4-BE49-F238E27FC236}">
                <a16:creationId xmlns:a16="http://schemas.microsoft.com/office/drawing/2014/main" id="{F079F1AD-A637-4E88-9359-2C0E07617CD3}"/>
              </a:ext>
            </a:extLst>
          </p:cNvPr>
          <p:cNvSpPr>
            <a:spLocks noGrp="1"/>
          </p:cNvSpPr>
          <p:nvPr/>
        </p:nvSpPr>
        <p:spPr>
          <a:xfrm>
            <a:off x="1143000" y="4981575"/>
            <a:ext cx="9906000" cy="685800"/>
          </a:xfrm>
          <a:prstGeom prst="roundRect">
            <a:avLst>
              <a:gd name="adj" fmla="val 16667"/>
            </a:avLst>
          </a:prstGeom>
          <a:solidFill>
            <a:srgbClr val="24233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4" name="Rettangolo con angoli arrotondati 23">
            <a:extLst>
              <a:ext uri="{FF2B5EF4-FFF2-40B4-BE49-F238E27FC236}">
                <a16:creationId xmlns:a16="http://schemas.microsoft.com/office/drawing/2014/main" id="{4AE9688D-1B84-499D-A456-91E2F5FA9855}"/>
              </a:ext>
            </a:extLst>
          </p:cNvPr>
          <p:cNvSpPr>
            <a:spLocks noGrp="1"/>
          </p:cNvSpPr>
          <p:nvPr/>
        </p:nvSpPr>
        <p:spPr>
          <a:xfrm>
            <a:off x="1333500" y="5076825"/>
            <a:ext cx="495300" cy="495300"/>
          </a:xfrm>
          <a:prstGeom prst="roundRect">
            <a:avLst>
              <a:gd name="adj" fmla="val 23077"/>
            </a:avLst>
          </a:prstGeom>
          <a:solidFill>
            <a:srgbClr val="B85C7A"/>
          </a:solidFill>
          <a:ln w="0">
            <a:noFill/>
            <a:prstDash val="solid"/>
          </a:ln>
        </p:spPr>
        <p:txBody>
          <a:bodyPr/>
          <a:lstStyle/>
          <a:p>
            <a:endParaRPr lang="it-IT"/>
          </a:p>
        </p:txBody>
      </p:sp>
      <p:sp>
        <p:nvSpPr>
          <p:cNvPr id="25" name="Rettangolo 24">
            <a:extLst>
              <a:ext uri="{FF2B5EF4-FFF2-40B4-BE49-F238E27FC236}">
                <a16:creationId xmlns:a16="http://schemas.microsoft.com/office/drawing/2014/main" id="{4C8824E3-468C-468B-9523-D985BCA85424}"/>
              </a:ext>
            </a:extLst>
          </p:cNvPr>
          <p:cNvSpPr>
            <a:spLocks noGrp="1"/>
          </p:cNvSpPr>
          <p:nvPr/>
        </p:nvSpPr>
        <p:spPr>
          <a:xfrm>
            <a:off x="1333500" y="5153025"/>
            <a:ext cx="495300" cy="2857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00" b="1">
                <a:solidFill>
                  <a:srgbClr val="FFFFFF"/>
                </a:solidFill>
              </a:defRPr>
            </a:defPPr>
          </a:lstStyle>
          <a:p>
            <a:pPr>
              <a:defRPr sz="1200" b="1">
                <a:solidFill>
                  <a:srgbClr val="FFFFFF"/>
                </a:solidFill>
              </a:defRPr>
            </a:pPr>
            <a:r>
              <a:rPr sz="1200" b="1">
                <a:solidFill>
                  <a:srgbClr val="FFFFFF"/>
                </a:solidFill>
              </a:rPr>
              <a:t>5</a:t>
            </a:r>
          </a:p>
        </p:txBody>
      </p:sp>
      <p:sp>
        <p:nvSpPr>
          <p:cNvPr id="26" name="Rettangolo 25">
            <a:extLst>
              <a:ext uri="{FF2B5EF4-FFF2-40B4-BE49-F238E27FC236}">
                <a16:creationId xmlns:a16="http://schemas.microsoft.com/office/drawing/2014/main" id="{66A9E90A-A587-4142-93A2-3633B2BA81D1}"/>
              </a:ext>
            </a:extLst>
          </p:cNvPr>
          <p:cNvSpPr>
            <a:spLocks noGrp="1"/>
          </p:cNvSpPr>
          <p:nvPr/>
        </p:nvSpPr>
        <p:spPr>
          <a:xfrm>
            <a:off x="2095500" y="5095875"/>
            <a:ext cx="8477250" cy="438150"/>
          </a:xfrm>
          <a:prstGeom prst="rect">
            <a:avLst/>
          </a:prstGeom>
          <a:noFill/>
          <a:ln w="0">
            <a:noFill/>
            <a:prstDash val="solid"/>
          </a:ln>
        </p:spPr>
        <p:txBody>
          <a:bodyPr/>
          <a:lstStyle>
            <a:defPPr>
              <a:defRPr sz="1275" b="1">
                <a:solidFill>
                  <a:srgbClr val="FFFFFF"/>
                </a:solidFill>
              </a:defRPr>
            </a:defPPr>
          </a:lstStyle>
          <a:p>
            <a:pPr>
              <a:defRPr sz="1275" b="1">
                <a:solidFill>
                  <a:srgbClr val="FFFFFF"/>
                </a:solidFill>
              </a:defRPr>
            </a:pPr>
            <a:r>
              <a:rPr sz="1275" b="1">
                <a:solidFill>
                  <a:srgbClr val="FFFFFF"/>
                </a:solidFill>
              </a:rPr>
              <a:t>Indicatori e scenari rendono il piano verificabile e adattabile.</a:t>
            </a:r>
          </a:p>
        </p:txBody>
      </p:sp>
    </p:spTree>
    <p:extLst>
      <p:ext uri="{BB962C8B-B14F-4D97-AF65-F5344CB8AC3E}">
        <p14:creationId xmlns:p14="http://schemas.microsoft.com/office/powerpoint/2010/main" val="1814951927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1167</Words>
  <Application>Microsoft Macintosh PowerPoint</Application>
  <DocSecurity>0</DocSecurity>
  <PresentationFormat>Widescreen</PresentationFormat>
  <Paragraphs>330</Paragraphs>
  <Slides>22</Slides>
  <Notes>22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1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22</vt:i4>
      </vt:variant>
    </vt:vector>
  </HeadingPairs>
  <TitlesOfParts>
    <vt:vector size="24" baseType="lpstr">
      <vt:lpstr>Aptos</vt:lpstr>
      <vt:lpstr>ChatGPT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Microsoft Office User</cp:lastModifiedBy>
  <cp:revision>1</cp:revision>
  <dcterms:created xsi:type="dcterms:W3CDTF">2026-10-15T10:30:16Z</dcterms:created>
  <dcterms:modified xsi:type="dcterms:W3CDTF">2026-10-15T10:38:25Z</dcterms:modified>
</cp:coreProperties>
</file>