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5" r:id="rId4"/>
    <p:sldId id="280" r:id="rId5"/>
    <p:sldId id="282" r:id="rId6"/>
    <p:sldId id="281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50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3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rchives.ungeneva.org/lontad" TargetMode="Externa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92D050"/>
                </a:solidFill>
              </a:rPr>
              <a:t>Lezione </a:t>
            </a:r>
            <a:r>
              <a:rPr lang="it-IT" dirty="0">
                <a:solidFill>
                  <a:srgbClr val="92D050"/>
                </a:solidFill>
              </a:rPr>
              <a:t>1</a:t>
            </a:r>
            <a:r>
              <a:rPr dirty="0">
                <a:solidFill>
                  <a:srgbClr val="92D050"/>
                </a:solidFill>
              </a:rPr>
              <a:t> · Unità </a:t>
            </a:r>
            <a:r>
              <a:rPr lang="it-IT" dirty="0">
                <a:solidFill>
                  <a:srgbClr val="92D050"/>
                </a:solidFill>
              </a:rPr>
              <a:t>II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Il mondo postbellico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I.1.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>
                <a:solidFill>
                  <a:srgbClr val="92D050"/>
                </a:solidFill>
              </a:rPr>
              <a:t>1919-1945</a:t>
            </a:r>
            <a:endParaRPr dirty="0">
              <a:solidFill>
                <a:srgbClr val="92D0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Tra le due guerre mondiali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Totalitarismi, democrazie</a:t>
            </a:r>
            <a:r>
              <a:rPr lang="it-IT"/>
              <a:t>, imperi</a:t>
            </a:r>
            <a:endParaRPr lang="it-I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92D050"/>
              </a:buClr>
            </a:pPr>
            <a:r>
              <a:rPr lang="it-IT" dirty="0"/>
              <a:t>La Conferenza di Versailles</a:t>
            </a:r>
            <a:endParaRPr dirty="0"/>
          </a:p>
          <a:p>
            <a:pPr>
              <a:buClr>
                <a:srgbClr val="92D050"/>
              </a:buClr>
            </a:pPr>
            <a:r>
              <a:rPr lang="it-IT" dirty="0"/>
              <a:t>I trattati di Pace</a:t>
            </a:r>
            <a:endParaRPr dirty="0"/>
          </a:p>
          <a:p>
            <a:pPr>
              <a:buClr>
                <a:srgbClr val="92D050"/>
              </a:buClr>
            </a:pPr>
            <a:r>
              <a:rPr lang="it-IT" dirty="0"/>
              <a:t>La Società delle nazioni</a:t>
            </a:r>
            <a:endParaRPr dirty="0"/>
          </a:p>
          <a:p>
            <a:pPr>
              <a:buClr>
                <a:srgbClr val="92D050"/>
              </a:buClr>
            </a:pPr>
            <a:r>
              <a:rPr lang="it-IT" i="1" dirty="0"/>
              <a:t>entre-deux-guerres</a:t>
            </a:r>
            <a:endParaRPr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6" descr="Paris Peace Conference | History &amp; Results | Britannica">
            <a:extLst>
              <a:ext uri="{FF2B5EF4-FFF2-40B4-BE49-F238E27FC236}">
                <a16:creationId xmlns:a16="http://schemas.microsoft.com/office/drawing/2014/main" id="{430001A2-8079-E2A3-74DF-95D16D64D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2000" y="2416500"/>
            <a:ext cx="7200000" cy="44415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The Paris peace conference begins - archive, January 1919 | First world war  | The Guardian">
            <a:extLst>
              <a:ext uri="{FF2B5EF4-FFF2-40B4-BE49-F238E27FC236}">
                <a16:creationId xmlns:a16="http://schemas.microsoft.com/office/drawing/2014/main" id="{7266176C-7E74-7D3E-B3EA-41070B4D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402000"/>
            <a:ext cx="4608000" cy="34560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olo 18">
            <a:extLst>
              <a:ext uri="{FF2B5EF4-FFF2-40B4-BE49-F238E27FC236}">
                <a16:creationId xmlns:a16="http://schemas.microsoft.com/office/drawing/2014/main" id="{0108D01E-4CC0-2CC0-D122-8F099E59A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Conferenza di Versailles</a:t>
            </a:r>
          </a:p>
        </p:txBody>
      </p:sp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A028EBF-92ED-5735-CBD5-5EF30BDB2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705708"/>
            <a:ext cx="4572000" cy="419217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 gennaio 1919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iniziano, presso la reggia di Versailles, i lavori del congresso di pace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ridisegnare la carta dell’Europa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protagonisti: </a:t>
            </a:r>
            <a:r>
              <a:rPr lang="it-IT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Wilson, G. Clemenceau, Lloyd George, V. E. Orlando</a:t>
            </a:r>
          </a:p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AB42331-8A36-0E49-892A-B07D3F53F43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53554" y="1705708"/>
            <a:ext cx="4729558" cy="419217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posizione americana: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punti di Wilson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libertà di commercio, riduzione degli armamenti, autodeterminazione dei popoli, formazione di una Società delle nazioni per la composizione delle controversie internazionali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posizione francese: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None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annientamento e umiliazione della Germania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4999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10F8B6-75D3-856D-8FBB-1E566DD1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trattati di pace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1169B6-C305-0BEA-9319-FC024D0AC7A2}"/>
              </a:ext>
            </a:extLst>
          </p:cNvPr>
          <p:cNvSpPr txBox="1">
            <a:spLocks/>
          </p:cNvSpPr>
          <p:nvPr/>
        </p:nvSpPr>
        <p:spPr>
          <a:xfrm>
            <a:off x="822960" y="1446415"/>
            <a:ext cx="8936182" cy="468006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2857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algn="just">
              <a:spcBef>
                <a:spcPts val="0"/>
              </a:spcBef>
              <a:buFontTx/>
              <a:buChar char="-"/>
            </a:pP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/>
              <a:t>Trattato di Versailles (28 giugno 1919) [Germania]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endParaRPr lang="it-IT" dirty="0"/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/>
              <a:t>Trattato di St. Germain en Laye (10 settembre 1919) [Austria]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endParaRPr lang="it-IT" dirty="0"/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/>
              <a:t>Trattato di Neuilly (27 novembre 1919) [Bulgaria]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endParaRPr lang="it-IT" dirty="0"/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/>
              <a:t>Trattato del Trianon (4 giugno 1920) [Ungheria]</a:t>
            </a:r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endParaRPr lang="it-IT" dirty="0"/>
          </a:p>
          <a:p>
            <a:pPr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/>
              <a:t>Trattato di Sèvres (10 agosto 1920) [Impero ottomano]</a:t>
            </a:r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2E379E"/>
              </a:buClr>
              <a:buFont typeface="Wingdings" pitchFamily="2" charset="2"/>
              <a:buChar char="Ø"/>
            </a:pPr>
            <a:endParaRPr lang="fr-FR" dirty="0"/>
          </a:p>
          <a:p>
            <a:pPr>
              <a:buClr>
                <a:srgbClr val="2E379E"/>
              </a:buClr>
              <a:buFont typeface="Wingdings" pitchFamily="2" charset="2"/>
              <a:buChar char="Ø"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  <a:p>
            <a:pPr marL="0" indent="0">
              <a:buClr>
                <a:srgbClr val="2E379E"/>
              </a:buClr>
              <a:buFont typeface="Arial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842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E897F682-7BFF-5330-D3CB-9F9B411E99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5472" y="1825625"/>
            <a:ext cx="8081056" cy="435133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166183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B2A8EA38-E005-0B10-14DB-6C49849E478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566" y="2505075"/>
            <a:ext cx="4874230" cy="3684588"/>
          </a:xfrm>
          <a:prstGeom prst="rect">
            <a:avLst/>
          </a:prstGeom>
          <a:ln w="19050">
            <a:noFill/>
          </a:ln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25DF3B03-97F2-37E6-2E74-B7EBBAE67D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7238" y="0"/>
            <a:ext cx="4294762" cy="3240000"/>
          </a:xfrm>
          <a:prstGeom prst="rect">
            <a:avLst/>
          </a:prstGeom>
          <a:ln w="19050">
            <a:noFill/>
          </a:ln>
        </p:spPr>
      </p:pic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268668F3-8CE1-CBD2-1CDE-72AF57C21F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5853" y="3429000"/>
            <a:ext cx="4646147" cy="34560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2632554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B6B36036-E060-427B-1B5D-ACE7AD213C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5906" y="2505075"/>
            <a:ext cx="4885551" cy="3684588"/>
          </a:xfrm>
          <a:prstGeom prst="rect">
            <a:avLst/>
          </a:prstGeom>
          <a:ln w="19050">
            <a:noFill/>
          </a:ln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30E10EFC-332E-A4F2-5C3D-2C0BB69F3F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669" y="2505075"/>
            <a:ext cx="4880249" cy="368458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3842874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456222B5-D569-8C93-C832-02F92AFB6B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041" y="2505075"/>
            <a:ext cx="4903281" cy="3684588"/>
          </a:xfrm>
          <a:prstGeom prst="rect">
            <a:avLst/>
          </a:prstGeom>
          <a:ln w="19050">
            <a:noFill/>
          </a:ln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3B09EBFC-440C-69E7-E904-952F1AE83D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686" y="2505075"/>
            <a:ext cx="4892216" cy="368458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321424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AB37CD28-A3E6-B151-7FFD-F978C59E12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423" y="2505075"/>
            <a:ext cx="4896516" cy="3684588"/>
          </a:xfrm>
          <a:prstGeom prst="rect">
            <a:avLst/>
          </a:prstGeom>
          <a:ln w="19050">
            <a:noFill/>
          </a:ln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8EE67E06-145C-6C10-6363-73CE9285B3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6959" y="2505075"/>
            <a:ext cx="4873669" cy="368458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344132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C211E51B-7678-EDFB-F7FD-B03F550CB4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6122" y="603000"/>
            <a:ext cx="7499756" cy="5652000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3345929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4">
            <a:extLst>
              <a:ext uri="{FF2B5EF4-FFF2-40B4-BE49-F238E27FC236}">
                <a16:creationId xmlns:a16="http://schemas.microsoft.com/office/drawing/2014/main" id="{E0B1C2F7-71E8-C997-68C1-A5439A0BD6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423" y="2505075"/>
            <a:ext cx="4896516" cy="3684588"/>
          </a:xfrm>
          <a:prstGeom prst="rect">
            <a:avLst/>
          </a:prstGeom>
          <a:ln w="19050">
            <a:noFill/>
          </a:ln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A62E92C7-3A19-08BE-D3A6-89387F0CAD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0107" y="2505075"/>
            <a:ext cx="4887373" cy="3684588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154083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D05F56-7C35-9A99-C6C0-770C2EDFD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L’Europa nel 1919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B950ECF-F6DC-CA09-AE6A-62D9DB0B4F45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C6F4A3A-4DE3-4CDF-151D-B77F87E6FA6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3" name="Picture 2" descr="Treaty of Versailles | Historical Atlas of Europe (28 June 1919) | Omniatlas">
            <a:extLst>
              <a:ext uri="{FF2B5EF4-FFF2-40B4-BE49-F238E27FC236}">
                <a16:creationId xmlns:a16="http://schemas.microsoft.com/office/drawing/2014/main" id="{D8222CF1-471A-51B1-77FD-A50E51135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8670" y="1432800"/>
            <a:ext cx="7211611" cy="496800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671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32CE39-302C-C413-9AEA-1F2F070B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Società delle nazioni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1A6E401-37F0-C075-AA3D-B58C56E5B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811215"/>
            <a:ext cx="4572000" cy="408666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“risoluzione delle controversie internazionali con un’opera di arbitrato, ricorrendo se necessario alle sanzioni e all’uso della forza”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riduzione degli armamenti 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principio di autodeterminazione dei popoli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arbitrato multilaterale</a:t>
            </a:r>
          </a:p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107A3C2-E9E8-E950-A309-9435164D027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1138" y="1811215"/>
            <a:ext cx="4711974" cy="408666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Sede: Ginevra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Assemblea (di tutti gli Stati membri)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Consiglio (4, poi 6 membri permanenti: Gran Bretagna, Francia, Italia,  Giappone, Unione sovietica e Germania; poi 9 membri temporanei)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Segretariato generale permanente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Corte permanente di giustizia internazionale dell’Aia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Organizzazione internazionale del lavoro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297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E5B09C-BBDF-67A4-E692-CF6033091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92D050"/>
                </a:solidFill>
              </a:rPr>
              <a:t>League of </a:t>
            </a:r>
            <a:r>
              <a:rPr lang="it-IT" dirty="0" err="1">
                <a:solidFill>
                  <a:srgbClr val="92D050"/>
                </a:solidFill>
              </a:rPr>
              <a:t>nations</a:t>
            </a:r>
            <a:r>
              <a:rPr lang="it-IT" dirty="0">
                <a:solidFill>
                  <a:srgbClr val="92D050"/>
                </a:solidFill>
              </a:rPr>
              <a:t> </a:t>
            </a:r>
            <a:r>
              <a:rPr lang="it-IT" dirty="0" err="1">
                <a:solidFill>
                  <a:srgbClr val="92D050"/>
                </a:solidFill>
              </a:rPr>
              <a:t>digital</a:t>
            </a:r>
            <a:r>
              <a:rPr lang="it-IT" dirty="0">
                <a:solidFill>
                  <a:srgbClr val="92D050"/>
                </a:solidFill>
              </a:rPr>
              <a:t> </a:t>
            </a:r>
            <a:r>
              <a:rPr lang="it-IT" dirty="0" err="1">
                <a:solidFill>
                  <a:srgbClr val="92D050"/>
                </a:solidFill>
              </a:rPr>
              <a:t>archives</a:t>
            </a:r>
            <a:endParaRPr lang="it-IT" dirty="0">
              <a:solidFill>
                <a:srgbClr val="92D050"/>
              </a:solidFill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AF4C56-0BA6-5797-C354-95839BF47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https://archives.ungeneva.org/lontad</a:t>
            </a:r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5179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AD917-1CD4-ADB7-F6E1-0DDDDCCC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genocidio degli armeni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E48D8CB-4CB2-44AA-4482-E94A4936A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472" y="1758462"/>
            <a:ext cx="4551367" cy="413941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primo genocidio “moderno”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endParaRPr lang="it-IT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pianificazione da parte dello Stato (Giovani Turchi)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endParaRPr lang="it-IT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progetto ideologico globale (</a:t>
            </a:r>
            <a:r>
              <a:rPr lang="it-IT" sz="22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turchificazione</a:t>
            </a: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 dello Stato)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endParaRPr lang="it-IT" sz="22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  <a:defRPr/>
            </a:pPr>
            <a:r>
              <a:rPr lang="it-IT" sz="2200" dirty="0">
                <a:solidFill>
                  <a:schemeClr val="tx1"/>
                </a:solidFill>
                <a:cs typeface="Times New Roman" panose="02020603050405020304" pitchFamily="18" charset="0"/>
              </a:rPr>
              <a:t>vittime: un gruppo, definito in termini religiosi ed etnici e distrutto in quanto tale</a:t>
            </a:r>
          </a:p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59B51FC-1822-12A8-E0C5-C1F99BD5AB9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59" y="1758462"/>
            <a:ext cx="4551368" cy="413941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tx1"/>
                </a:solidFill>
                <a:cs typeface="Times New Roman" panose="02020603050405020304" pitchFamily="18" charset="0"/>
              </a:rPr>
              <a:t>“questione armena”</a:t>
            </a:r>
          </a:p>
          <a:p>
            <a:pPr marL="620712" indent="-34290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Font di sistema normale"/>
              <a:buChar char="-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questione regionale (gli armeni risiedono nelle regioni orientali dell’Impero)</a:t>
            </a:r>
          </a:p>
          <a:p>
            <a:pPr marL="620712" indent="-34290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Font di sistema normale"/>
              <a:buChar char="-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politica islamista di Abdul </a:t>
            </a:r>
            <a:r>
              <a:rPr lang="it-IT" sz="24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Hahmed</a:t>
            </a:r>
            <a:endParaRPr lang="it-IT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620712" indent="-34290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Font di sistema normale"/>
              <a:buChar char="-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diffusione di una ‘cultura dell’omicidio’</a:t>
            </a:r>
          </a:p>
          <a:p>
            <a:pPr marL="620712" indent="-342900"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Font di sistema normale"/>
              <a:buChar char="-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la “colpa generica” degli armeni</a:t>
            </a:r>
            <a:b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endParaRPr lang="it-IT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tx1"/>
                </a:solidFill>
                <a:cs typeface="Times New Roman" panose="02020603050405020304" pitchFamily="18" charset="0"/>
              </a:rPr>
              <a:t>il genocidio e la comunità internazionale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4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600" dirty="0">
                <a:solidFill>
                  <a:schemeClr val="tx1"/>
                </a:solidFill>
                <a:cs typeface="Times New Roman" panose="02020603050405020304" pitchFamily="18" charset="0"/>
              </a:rPr>
              <a:t>genocidio / negazione del genocidio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67559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BD46BE7-5ADC-ADFF-42A9-B4A5F8053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1740876"/>
            <a:ext cx="4572000" cy="415700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Legge temporanea di deportazione» (27 maggio 1915)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maggio/settembre 1915: operazioni di deportazione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dal settembre 1915: internamento dei superstiti nei campi di concentramento della Siria settentrionale e della Mesopotamia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vittime: tra un milione e un milione e cinquecentomila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il negazionismo turco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la memoria del genocidio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" name="Segnaposto contenuto 3">
            <a:extLst>
              <a:ext uri="{FF2B5EF4-FFF2-40B4-BE49-F238E27FC236}">
                <a16:creationId xmlns:a16="http://schemas.microsoft.com/office/drawing/2014/main" id="{87FC58AE-31A8-9DA2-2509-CDE0BD8EE6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344" y="2032660"/>
            <a:ext cx="4705100" cy="3684588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824348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145C0E-04FB-1DB9-77E9-F6AC35D0F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/>
              <a:t>entre-deux-guerres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BA6D781-1399-3400-F1CD-978DCD533B5B}"/>
              </a:ext>
            </a:extLst>
          </p:cNvPr>
          <p:cNvSpPr txBox="1"/>
          <p:nvPr/>
        </p:nvSpPr>
        <p:spPr>
          <a:xfrm>
            <a:off x="640080" y="1635368"/>
            <a:ext cx="8486335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sz="2800" dirty="0">
              <a:latin typeface="Times" pitchFamily="2" charset="0"/>
            </a:endParaRPr>
          </a:p>
          <a:p>
            <a:pPr marL="514350" indent="-514350"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/>
              <a:t>l’instabilità europea e la </a:t>
            </a:r>
            <a:r>
              <a:rPr lang="it-IT" sz="2400" i="1" dirty="0"/>
              <a:t>sicurezza collettiva</a:t>
            </a:r>
            <a:r>
              <a:rPr lang="it-IT" sz="2400" dirty="0"/>
              <a:t> (1919-1929)</a:t>
            </a:r>
          </a:p>
          <a:p>
            <a:pPr marL="514350" indent="-514350"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/>
          </a:p>
          <a:p>
            <a:pPr marL="514350" indent="-514350"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/>
              <a:t>la crisi della </a:t>
            </a:r>
            <a:r>
              <a:rPr lang="it-IT" sz="2400" i="1" dirty="0"/>
              <a:t>sicurezza collettiva</a:t>
            </a:r>
            <a:r>
              <a:rPr lang="it-IT" sz="2400" dirty="0"/>
              <a:t> (1929-1933)</a:t>
            </a:r>
          </a:p>
          <a:p>
            <a:pPr marL="514350" indent="-514350">
              <a:buClr>
                <a:srgbClr val="00B050"/>
              </a:buClr>
              <a:buFont typeface="Wingdings" pitchFamily="2" charset="2"/>
              <a:buChar char="q"/>
            </a:pPr>
            <a:endParaRPr lang="it-IT" sz="2400" dirty="0"/>
          </a:p>
          <a:p>
            <a:pPr marL="514350" indent="-514350">
              <a:buClr>
                <a:srgbClr val="00B050"/>
              </a:buClr>
              <a:buFont typeface="Wingdings" pitchFamily="2" charset="2"/>
              <a:buChar char="q"/>
            </a:pPr>
            <a:r>
              <a:rPr lang="it-IT" sz="2400" dirty="0"/>
              <a:t>verso la seconda guerra mondiale (1933-1939)</a:t>
            </a:r>
          </a:p>
        </p:txBody>
      </p:sp>
    </p:spTree>
    <p:extLst>
      <p:ext uri="{BB962C8B-B14F-4D97-AF65-F5344CB8AC3E}">
        <p14:creationId xmlns:p14="http://schemas.microsoft.com/office/powerpoint/2010/main" val="717469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18F067D-B501-E30B-E31C-50648D4619D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crisi postbellica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B238ED6-779D-955B-6212-B633F51D5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debiti con gli Stati Uniti (in Europa) e il Giappone (in Asia) per la ricostruzione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inflazione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riconversione dell’industria bellica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diminuzione dei salari e del tasso di occupazione (il problema della mano d’opera femminile e del reinserimento dei reduci di guerra)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 aumento della conflittualità sociale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5EC1CFF-6AF8-B823-B999-D3C171292574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entusiasmo postbellico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0B415C0-4095-42E4-46A8-7F3B9EAB180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nuove figure sociali: donna nuova, nuovo tipo di modello maschile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nuovi consumi: make up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il cinema e la nascita dello </a:t>
            </a:r>
            <a:r>
              <a:rPr lang="it-IT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 system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§"/>
            </a:pPr>
            <a:r>
              <a:rPr lang="it-IT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trasformazione e l’autoconsapevolezza dei «giovani»</a:t>
            </a:r>
          </a:p>
        </p:txBody>
      </p:sp>
    </p:spTree>
    <p:extLst>
      <p:ext uri="{BB962C8B-B14F-4D97-AF65-F5344CB8AC3E}">
        <p14:creationId xmlns:p14="http://schemas.microsoft.com/office/powerpoint/2010/main" val="3711798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F0A3C4-4D7C-A982-FE5F-1D656EF16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politica interna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18E4BA-C38D-DCC9-4985-94604F097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USA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Gran Bretagna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Irlanda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Francia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Italia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Germania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Il «biennio rosso» nell’Europa centrale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B050"/>
              </a:buClr>
              <a:buFont typeface="Wingdings" pitchFamily="2" charset="2"/>
              <a:buChar char="q"/>
            </a:pPr>
            <a:r>
              <a:rPr lang="it-IT" dirty="0">
                <a:cs typeface="Times New Roman" panose="02020603050405020304" pitchFamily="18" charset="0"/>
              </a:rPr>
              <a:t> Unione Sovietica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2845949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576</Words>
  <Application>Microsoft Macintosh PowerPoint</Application>
  <PresentationFormat>Widescreen</PresentationFormat>
  <Paragraphs>111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Font di sistema normale</vt:lpstr>
      <vt:lpstr>Times</vt:lpstr>
      <vt:lpstr>Times New Roman</vt:lpstr>
      <vt:lpstr>Wingdings</vt:lpstr>
      <vt:lpstr>Storia contemporanea</vt:lpstr>
      <vt:lpstr>Il mondo postbellico</vt:lpstr>
      <vt:lpstr>Tra le due guerre mondiali</vt:lpstr>
      <vt:lpstr>La Conferenza di Versailles</vt:lpstr>
      <vt:lpstr>Presentazione standard di PowerPoint</vt:lpstr>
      <vt:lpstr>I trattati di pace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L’Europa nel 1919</vt:lpstr>
      <vt:lpstr>Società delle nazioni</vt:lpstr>
      <vt:lpstr>League of nations digital archives</vt:lpstr>
      <vt:lpstr>Il genocidio degli armeni</vt:lpstr>
      <vt:lpstr>Presentazione standard di PowerPoint</vt:lpstr>
      <vt:lpstr>entre-deux-guerres</vt:lpstr>
      <vt:lpstr>Presentazione standard di PowerPoint</vt:lpstr>
      <vt:lpstr>La politica interna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16</cp:revision>
  <dcterms:created xsi:type="dcterms:W3CDTF">2026-09-21T05:41:18Z</dcterms:created>
  <dcterms:modified xsi:type="dcterms:W3CDTF">2026-10-25T19:29:51Z</dcterms:modified>
</cp:coreProperties>
</file>