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D2E3899-A1EC-4C5B-A3D6-3966FF97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73C6D20-B977-4CE9-9379-00884D0F9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A7C1055-5730-4BA2-BECF-789FE948A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E7D505E-8800-4FEF-A633-09AD44781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463082F-2A75-4FF9-AA93-8A10761B3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627D600-3EEF-47EE-BA25-BFC7D1B2A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6835A4E-90A1-44C0-A10F-37F144B81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0A4FEFC-C259-4F73-8E41-20256AACCBA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2EF031F-AC00-4192-8DD8-3035588AB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AA98CEB-3190-4743-9E7C-AF2BE5242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B8DB25C-7041-4888-9613-315117AFC2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476625" cy="6858000"/>
          </a:xfrm>
          <a:prstGeom prst="rect">
            <a:avLst/>
          </a:prstGeom>
          <a:solidFill>
            <a:srgbClr val="17324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4A2043C-3B5D-48A6-BBDA-8918F5A5B08F}"/>
              </a:ext>
            </a:extLst>
          </p:cNvPr>
          <p:cNvSpPr>
            <a:spLocks noGrp="1"/>
          </p:cNvSpPr>
          <p:nvPr/>
        </p:nvSpPr>
        <p:spPr>
          <a:xfrm>
            <a:off x="3476625" y="0"/>
            <a:ext cx="142875" cy="6858000"/>
          </a:xfrm>
          <a:prstGeom prst="rect">
            <a:avLst/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63804039-9D01-47E6-9786-0901F2D2C9D1}"/>
              </a:ext>
            </a:extLst>
          </p:cNvPr>
          <p:cNvSpPr>
            <a:spLocks noGrp="1"/>
          </p:cNvSpPr>
          <p:nvPr/>
        </p:nvSpPr>
        <p:spPr>
          <a:xfrm>
            <a:off x="619125" y="4762500"/>
            <a:ext cx="2000250" cy="428625"/>
          </a:xfrm>
          <a:prstGeom prst="roundRect">
            <a:avLst>
              <a:gd name="adj" fmla="val 2666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F001210-7828-41FE-B9AE-42C1950D365A}"/>
              </a:ext>
            </a:extLst>
          </p:cNvPr>
          <p:cNvSpPr>
            <a:spLocks noGrp="1"/>
          </p:cNvSpPr>
          <p:nvPr/>
        </p:nvSpPr>
        <p:spPr>
          <a:xfrm>
            <a:off x="619125" y="4057650"/>
            <a:ext cx="1714500" cy="428625"/>
          </a:xfrm>
          <a:prstGeom prst="roundRect">
            <a:avLst>
              <a:gd name="adj" fmla="val 2666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C61962EE-4155-4E8C-8057-F39BA69AD855}"/>
              </a:ext>
            </a:extLst>
          </p:cNvPr>
          <p:cNvSpPr>
            <a:spLocks noGrp="1"/>
          </p:cNvSpPr>
          <p:nvPr/>
        </p:nvSpPr>
        <p:spPr>
          <a:xfrm>
            <a:off x="619125" y="3352800"/>
            <a:ext cx="1428750" cy="428625"/>
          </a:xfrm>
          <a:prstGeom prst="roundRect">
            <a:avLst>
              <a:gd name="adj" fmla="val 2666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492CE877-04C2-4164-A813-42746FA7E8C2}"/>
              </a:ext>
            </a:extLst>
          </p:cNvPr>
          <p:cNvSpPr>
            <a:spLocks noGrp="1"/>
          </p:cNvSpPr>
          <p:nvPr/>
        </p:nvSpPr>
        <p:spPr>
          <a:xfrm>
            <a:off x="619125" y="2647950"/>
            <a:ext cx="1143000" cy="428625"/>
          </a:xfrm>
          <a:prstGeom prst="roundRect">
            <a:avLst>
              <a:gd name="adj" fmla="val 2666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303CC61-694F-46EE-B0B1-5CB21743CD7B}"/>
              </a:ext>
            </a:extLst>
          </p:cNvPr>
          <p:cNvSpPr>
            <a:spLocks noGrp="1"/>
          </p:cNvSpPr>
          <p:nvPr/>
        </p:nvSpPr>
        <p:spPr>
          <a:xfrm>
            <a:off x="571500" y="552450"/>
            <a:ext cx="2476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2B4430D-2909-484B-A7F8-8CA797073DEB}"/>
              </a:ext>
            </a:extLst>
          </p:cNvPr>
          <p:cNvSpPr>
            <a:spLocks noGrp="1"/>
          </p:cNvSpPr>
          <p:nvPr/>
        </p:nvSpPr>
        <p:spPr>
          <a:xfrm>
            <a:off x="4286250" y="1381125"/>
            <a:ext cx="6667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FFFFFF"/>
                </a:solidFill>
              </a:defRPr>
            </a:defPPr>
          </a:lstStyle>
          <a:p>
            <a:pPr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Reclutamento e</a:t>
            </a:r>
          </a:p>
          <a:p>
            <a:pPr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selezione del personale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C4F8AD7-5D5C-4C58-8E0E-26724EF822F4}"/>
              </a:ext>
            </a:extLst>
          </p:cNvPr>
          <p:cNvSpPr>
            <a:spLocks noGrp="1"/>
          </p:cNvSpPr>
          <p:nvPr/>
        </p:nvSpPr>
        <p:spPr>
          <a:xfrm>
            <a:off x="4324350" y="3095625"/>
            <a:ext cx="619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33A6B8"/>
                </a:solidFill>
              </a:defRPr>
            </a:defPPr>
          </a:lstStyle>
          <a:p>
            <a:pPr>
              <a:defRPr sz="1575" b="0">
                <a:solidFill>
                  <a:srgbClr val="33A6B8"/>
                </a:solidFill>
              </a:defRPr>
            </a:pPr>
            <a:r>
              <a:rPr sz="1575" b="0">
                <a:solidFill>
                  <a:srgbClr val="33A6B8"/>
                </a:solidFill>
              </a:rPr>
              <a:t>Dalla ricerca dei candidati alla decisione di assunzione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D8101A2-6A61-4AE1-87BF-547CBE581A17}"/>
              </a:ext>
            </a:extLst>
          </p:cNvPr>
          <p:cNvSpPr>
            <a:spLocks noGrp="1"/>
          </p:cNvSpPr>
          <p:nvPr/>
        </p:nvSpPr>
        <p:spPr>
          <a:xfrm>
            <a:off x="4324350" y="4810125"/>
            <a:ext cx="4191000" cy="28575"/>
          </a:xfrm>
          <a:prstGeom prst="rect">
            <a:avLst/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5995CD7-8736-4190-8211-3A5FCBE9FC66}"/>
              </a:ext>
            </a:extLst>
          </p:cNvPr>
          <p:cNvSpPr>
            <a:spLocks noGrp="1"/>
          </p:cNvSpPr>
          <p:nvPr/>
        </p:nvSpPr>
        <p:spPr>
          <a:xfrm>
            <a:off x="4324350" y="5048250"/>
            <a:ext cx="5429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CCA0306-E6CB-49C0-A32F-51084C1C8014}"/>
              </a:ext>
            </a:extLst>
          </p:cNvPr>
          <p:cNvSpPr>
            <a:spLocks noGrp="1"/>
          </p:cNvSpPr>
          <p:nvPr/>
        </p:nvSpPr>
        <p:spPr>
          <a:xfrm>
            <a:off x="4324350" y="5429250"/>
            <a:ext cx="542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DE7EE"/>
                </a:solidFill>
              </a:defRPr>
            </a:defPPr>
          </a:lstStyle>
          <a:p>
            <a:pPr>
              <a:defRPr sz="1050" b="0">
                <a:solidFill>
                  <a:srgbClr val="DDE7EE"/>
                </a:solidFill>
              </a:defRPr>
            </a:pPr>
            <a:r>
              <a:rPr sz="1050" b="0">
                <a:solidFill>
                  <a:srgbClr val="DDE7EE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90091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DA6773D5-08D7-4639-B535-76101185CD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39883B2-5D9C-4B3B-8527-5DBCD48DC6D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7416D4D-8702-4933-B9E7-814384EA2C1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Il processo unisce attrazione, valutazione e scelta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EE5ABAE-65A1-4C49-BE8C-D5CF689771F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57AA115-3DF9-493F-9D42-453A2B4E49B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F108BA8-A7E6-4728-9044-E0B05F518A4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489CBFE-7887-4079-ABAF-1C894F93A0B5}"/>
              </a:ext>
            </a:extLst>
          </p:cNvPr>
          <p:cNvSpPr>
            <a:spLocks noGrp="1"/>
          </p:cNvSpPr>
          <p:nvPr/>
        </p:nvSpPr>
        <p:spPr>
          <a:xfrm>
            <a:off x="819150" y="16192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28C45"/>
                </a:solidFill>
              </a:defRPr>
            </a:defPPr>
          </a:lstStyle>
          <a:p>
            <a:pPr>
              <a:defRPr sz="1650" b="1">
                <a:solidFill>
                  <a:srgbClr val="F28C45"/>
                </a:solidFill>
              </a:defRPr>
            </a:pPr>
            <a:r>
              <a:rPr sz="1650" b="1">
                <a:solidFill>
                  <a:srgbClr val="F28C45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DF5655C6-3E79-4372-A949-5B2976A41F7A}"/>
              </a:ext>
            </a:extLst>
          </p:cNvPr>
          <p:cNvSpPr>
            <a:spLocks noGrp="1"/>
          </p:cNvSpPr>
          <p:nvPr/>
        </p:nvSpPr>
        <p:spPr>
          <a:xfrm>
            <a:off x="1476375" y="1809750"/>
            <a:ext cx="476250" cy="0"/>
          </a:xfrm>
          <a:prstGeom prst="line">
            <a:avLst/>
          </a:prstGeom>
          <a:noFill/>
          <a:ln w="38100">
            <a:solidFill>
              <a:srgbClr val="9BBE3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6072B73-BEFA-47F0-9FD1-EFD451627180}"/>
              </a:ext>
            </a:extLst>
          </p:cNvPr>
          <p:cNvSpPr>
            <a:spLocks noGrp="1"/>
          </p:cNvSpPr>
          <p:nvPr/>
        </p:nvSpPr>
        <p:spPr>
          <a:xfrm>
            <a:off x="2143125" y="16192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Preparare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4EE90DB-C363-4AC1-B362-9BE2998381F8}"/>
              </a:ext>
            </a:extLst>
          </p:cNvPr>
          <p:cNvSpPr>
            <a:spLocks noGrp="1"/>
          </p:cNvSpPr>
          <p:nvPr/>
        </p:nvSpPr>
        <p:spPr>
          <a:xfrm>
            <a:off x="4572000" y="15811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78A"/>
                </a:solidFill>
              </a:defRPr>
            </a:defPPr>
          </a:lstStyle>
          <a:p>
            <a:pPr>
              <a:defRPr sz="1200" b="0">
                <a:solidFill>
                  <a:srgbClr val="68778A"/>
                </a:solidFill>
              </a:defRPr>
            </a:pPr>
            <a:r>
              <a:rPr sz="1200" b="0">
                <a:solidFill>
                  <a:srgbClr val="68778A"/>
                </a:solidFill>
              </a:rPr>
              <a:t>Fabbisogno, ruolo e responsabilità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DDE72FD-5DD1-4A65-916E-295E8B0181FE}"/>
              </a:ext>
            </a:extLst>
          </p:cNvPr>
          <p:cNvSpPr>
            <a:spLocks noGrp="1"/>
          </p:cNvSpPr>
          <p:nvPr/>
        </p:nvSpPr>
        <p:spPr>
          <a:xfrm>
            <a:off x="819150" y="26479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28C45"/>
                </a:solidFill>
              </a:defRPr>
            </a:defPPr>
          </a:lstStyle>
          <a:p>
            <a:pPr>
              <a:defRPr sz="1650" b="1">
                <a:solidFill>
                  <a:srgbClr val="F28C45"/>
                </a:solidFill>
              </a:defRPr>
            </a:pPr>
            <a:r>
              <a:rPr sz="1650" b="1">
                <a:solidFill>
                  <a:srgbClr val="F28C45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C5C901CD-C995-4172-8B61-FE4C6FD69FE2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476250" cy="0"/>
          </a:xfrm>
          <a:prstGeom prst="line">
            <a:avLst/>
          </a:prstGeom>
          <a:noFill/>
          <a:ln w="38100">
            <a:solidFill>
              <a:srgbClr val="9BBE3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EB13343-6CDA-41C5-A802-820252B6021A}"/>
              </a:ext>
            </a:extLst>
          </p:cNvPr>
          <p:cNvSpPr>
            <a:spLocks noGrp="1"/>
          </p:cNvSpPr>
          <p:nvPr/>
        </p:nvSpPr>
        <p:spPr>
          <a:xfrm>
            <a:off x="2143125" y="26479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Attrarre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C3B64A0-0A1D-46BF-B63F-A6D07953B28D}"/>
              </a:ext>
            </a:extLst>
          </p:cNvPr>
          <p:cNvSpPr>
            <a:spLocks noGrp="1"/>
          </p:cNvSpPr>
          <p:nvPr/>
        </p:nvSpPr>
        <p:spPr>
          <a:xfrm>
            <a:off x="4572000" y="26098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78A"/>
                </a:solidFill>
              </a:defRPr>
            </a:defPPr>
          </a:lstStyle>
          <a:p>
            <a:pPr>
              <a:defRPr sz="1200" b="0">
                <a:solidFill>
                  <a:srgbClr val="68778A"/>
                </a:solidFill>
              </a:defRPr>
            </a:pPr>
            <a:r>
              <a:rPr sz="1200" b="0">
                <a:solidFill>
                  <a:srgbClr val="68778A"/>
                </a:solidFill>
              </a:rPr>
              <a:t>Canali interni ed esterni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5136910-2A33-477C-B7DD-651C40772FFD}"/>
              </a:ext>
            </a:extLst>
          </p:cNvPr>
          <p:cNvSpPr>
            <a:spLocks noGrp="1"/>
          </p:cNvSpPr>
          <p:nvPr/>
        </p:nvSpPr>
        <p:spPr>
          <a:xfrm>
            <a:off x="819150" y="36766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28C45"/>
                </a:solidFill>
              </a:defRPr>
            </a:defPPr>
          </a:lstStyle>
          <a:p>
            <a:pPr>
              <a:defRPr sz="1650" b="1">
                <a:solidFill>
                  <a:srgbClr val="F28C45"/>
                </a:solidFill>
              </a:defRPr>
            </a:pPr>
            <a:r>
              <a:rPr sz="1650" b="1">
                <a:solidFill>
                  <a:srgbClr val="F28C45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357B76A9-3BF7-4608-B8B1-72EA7FDFF32F}"/>
              </a:ext>
            </a:extLst>
          </p:cNvPr>
          <p:cNvSpPr>
            <a:spLocks noGrp="1"/>
          </p:cNvSpPr>
          <p:nvPr/>
        </p:nvSpPr>
        <p:spPr>
          <a:xfrm>
            <a:off x="1476375" y="3867150"/>
            <a:ext cx="476250" cy="0"/>
          </a:xfrm>
          <a:prstGeom prst="line">
            <a:avLst/>
          </a:prstGeom>
          <a:noFill/>
          <a:ln w="38100">
            <a:solidFill>
              <a:srgbClr val="9BBE3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0A8B054-92CA-4DDA-8725-E3C00606156E}"/>
              </a:ext>
            </a:extLst>
          </p:cNvPr>
          <p:cNvSpPr>
            <a:spLocks noGrp="1"/>
          </p:cNvSpPr>
          <p:nvPr/>
        </p:nvSpPr>
        <p:spPr>
          <a:xfrm>
            <a:off x="2143125" y="36766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Valutare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4D9160C-335C-4F2F-8DB7-CB0F08DDDB55}"/>
              </a:ext>
            </a:extLst>
          </p:cNvPr>
          <p:cNvSpPr>
            <a:spLocks noGrp="1"/>
          </p:cNvSpPr>
          <p:nvPr/>
        </p:nvSpPr>
        <p:spPr>
          <a:xfrm>
            <a:off x="4572000" y="36385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78A"/>
                </a:solidFill>
              </a:defRPr>
            </a:defPPr>
          </a:lstStyle>
          <a:p>
            <a:pPr>
              <a:defRPr sz="1200" b="0">
                <a:solidFill>
                  <a:srgbClr val="68778A"/>
                </a:solidFill>
              </a:defRPr>
            </a:pPr>
            <a:r>
              <a:rPr sz="1200" b="0">
                <a:solidFill>
                  <a:srgbClr val="68778A"/>
                </a:solidFill>
              </a:rPr>
              <a:t>Screening, test e colloqui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DF1F446-948D-4860-A241-CBA2C87ADEB1}"/>
              </a:ext>
            </a:extLst>
          </p:cNvPr>
          <p:cNvSpPr>
            <a:spLocks noGrp="1"/>
          </p:cNvSpPr>
          <p:nvPr/>
        </p:nvSpPr>
        <p:spPr>
          <a:xfrm>
            <a:off x="819150" y="47053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28C45"/>
                </a:solidFill>
              </a:defRPr>
            </a:defPPr>
          </a:lstStyle>
          <a:p>
            <a:pPr>
              <a:defRPr sz="1650" b="1">
                <a:solidFill>
                  <a:srgbClr val="F28C45"/>
                </a:solidFill>
              </a:defRPr>
            </a:pPr>
            <a:r>
              <a:rPr sz="1650" b="1">
                <a:solidFill>
                  <a:srgbClr val="F28C45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BA37402D-4F9A-4C8B-8CD3-0A15BFBEF1C7}"/>
              </a:ext>
            </a:extLst>
          </p:cNvPr>
          <p:cNvSpPr>
            <a:spLocks noGrp="1"/>
          </p:cNvSpPr>
          <p:nvPr/>
        </p:nvSpPr>
        <p:spPr>
          <a:xfrm>
            <a:off x="1476375" y="4895850"/>
            <a:ext cx="476250" cy="0"/>
          </a:xfrm>
          <a:prstGeom prst="line">
            <a:avLst/>
          </a:prstGeom>
          <a:noFill/>
          <a:ln w="38100">
            <a:solidFill>
              <a:srgbClr val="9BBE3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7915372-B03C-442F-9F15-2433CDB64B79}"/>
              </a:ext>
            </a:extLst>
          </p:cNvPr>
          <p:cNvSpPr>
            <a:spLocks noGrp="1"/>
          </p:cNvSpPr>
          <p:nvPr/>
        </p:nvSpPr>
        <p:spPr>
          <a:xfrm>
            <a:off x="2143125" y="47053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Decidere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40D9314-A222-4676-B16F-428EED47AEAF}"/>
              </a:ext>
            </a:extLst>
          </p:cNvPr>
          <p:cNvSpPr>
            <a:spLocks noGrp="1"/>
          </p:cNvSpPr>
          <p:nvPr/>
        </p:nvSpPr>
        <p:spPr>
          <a:xfrm>
            <a:off x="4572000" y="46672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78A"/>
                </a:solidFill>
              </a:defRPr>
            </a:defPPr>
          </a:lstStyle>
          <a:p>
            <a:pPr>
              <a:defRPr sz="1200" b="0">
                <a:solidFill>
                  <a:srgbClr val="68778A"/>
                </a:solidFill>
              </a:defRPr>
            </a:pPr>
            <a:r>
              <a:rPr sz="1200" b="0">
                <a:solidFill>
                  <a:srgbClr val="68778A"/>
                </a:solidFill>
              </a:rPr>
              <a:t>Confronto, offerta e feedback</a:t>
            </a:r>
          </a:p>
        </p:txBody>
      </p:sp>
    </p:spTree>
    <p:extLst>
      <p:ext uri="{BB962C8B-B14F-4D97-AF65-F5344CB8AC3E}">
        <p14:creationId xmlns:p14="http://schemas.microsoft.com/office/powerpoint/2010/main" val="70040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E4240A7-BDF4-4A54-8963-0A63C0D24E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37FE042-5943-4D55-9681-190E09CC597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DEFINIZIONI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0FDE6ED-C512-4BFA-8DB2-101C3EEABC27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Reclutamento e selezione rispondono a domande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21CCA59-BCBA-4A5E-9F0A-9D9591859CD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E7A4E29-DFF6-4450-9A01-0F649FC9E54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27DAC40-6202-49BF-81DC-DB857919B9E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32956C8-AAFD-44C5-B19D-85B0B29DD1FE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9530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33F12D9-990D-4EAF-9711-CC7E0500F3F2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2489BE-46EE-4B01-82C9-52FE12110DDF}"/>
              </a:ext>
            </a:extLst>
          </p:cNvPr>
          <p:cNvSpPr>
            <a:spLocks noGrp="1"/>
          </p:cNvSpPr>
          <p:nvPr/>
        </p:nvSpPr>
        <p:spPr>
          <a:xfrm>
            <a:off x="1085850" y="1971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Reclutamento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311DAC6-F7FE-4AC8-B7BE-94AC1C345759}"/>
              </a:ext>
            </a:extLst>
          </p:cNvPr>
          <p:cNvSpPr>
            <a:spLocks noGrp="1"/>
          </p:cNvSpPr>
          <p:nvPr/>
        </p:nvSpPr>
        <p:spPr>
          <a:xfrm>
            <a:off x="1085850" y="2438400"/>
            <a:ext cx="451485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Individua persone qualificate e le incoraggia a candidarsi. La qualità dipende dall’ampiezza e dalla pertinenza del bacino raggiunto.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B938461-E468-44D0-81B6-78CD9B3CCCE5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4953000" cy="3143250"/>
          </a:xfrm>
          <a:prstGeom prst="roundRect">
            <a:avLst>
              <a:gd name="adj" fmla="val 3636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175BA7F-F081-46D9-9285-15A23CAC7DDE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8E24153-ACEE-42B2-8E96-0048B1545F28}"/>
              </a:ext>
            </a:extLst>
          </p:cNvPr>
          <p:cNvSpPr>
            <a:spLocks noGrp="1"/>
          </p:cNvSpPr>
          <p:nvPr/>
        </p:nvSpPr>
        <p:spPr>
          <a:xfrm>
            <a:off x="6610350" y="1971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Selezione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7084D64-E11A-4F3E-92DD-B0029A66689A}"/>
              </a:ext>
            </a:extLst>
          </p:cNvPr>
          <p:cNvSpPr>
            <a:spLocks noGrp="1"/>
          </p:cNvSpPr>
          <p:nvPr/>
        </p:nvSpPr>
        <p:spPr>
          <a:xfrm>
            <a:off x="6610350" y="2438400"/>
            <a:ext cx="451485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Raccoglie evidenze sui candidati e confronta il loro profilo con i requisiti del ruolo, fino alla decisione finale.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170B11D-2EDB-4D60-AA11-6CF72A5D5139}"/>
              </a:ext>
            </a:extLst>
          </p:cNvPr>
          <p:cNvSpPr>
            <a:spLocks noGrp="1"/>
          </p:cNvSpPr>
          <p:nvPr/>
        </p:nvSpPr>
        <p:spPr>
          <a:xfrm>
            <a:off x="1905000" y="5429250"/>
            <a:ext cx="838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Un buon reclutamento amplia le opzioni. Una buona selezione rende la scelta più fondata.</a:t>
            </a:r>
          </a:p>
        </p:txBody>
      </p:sp>
    </p:spTree>
    <p:extLst>
      <p:ext uri="{BB962C8B-B14F-4D97-AF65-F5344CB8AC3E}">
        <p14:creationId xmlns:p14="http://schemas.microsoft.com/office/powerpoint/2010/main" val="88004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A0E62387-3A49-44A7-9CB4-07976984FA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2413388-E242-4E97-985E-4A84013CD5C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PROCESSO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7303EEB-53F1-4A69-90B1-742461AB330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Dal fabbisogno all’inserimento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A85191A-5026-4614-8366-8D5B29007640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Rappresentazione grafica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833FD5DD-2620-4E91-A380-DC7044EB153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FE0E0DA-EB51-41B1-93BA-82331B027DB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3B55B3E-BC68-490F-8932-B714EDD64CC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04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807875E-E9AD-45DA-AAB4-62BD4DE1A50B}"/>
              </a:ext>
            </a:extLst>
          </p:cNvPr>
          <p:cNvSpPr>
            <a:spLocks noGrp="1"/>
          </p:cNvSpPr>
          <p:nvPr/>
        </p:nvSpPr>
        <p:spPr>
          <a:xfrm>
            <a:off x="666750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17324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AE0711D-9BEB-49A5-ADDC-6BEAC290C4B4}"/>
              </a:ext>
            </a:extLst>
          </p:cNvPr>
          <p:cNvSpPr>
            <a:spLocks noGrp="1"/>
          </p:cNvSpPr>
          <p:nvPr/>
        </p:nvSpPr>
        <p:spPr>
          <a:xfrm>
            <a:off x="742950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Fabbisogno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5BCDE074-1756-41B4-A605-3C1579939457}"/>
              </a:ext>
            </a:extLst>
          </p:cNvPr>
          <p:cNvSpPr>
            <a:spLocks noGrp="1"/>
          </p:cNvSpPr>
          <p:nvPr/>
        </p:nvSpPr>
        <p:spPr>
          <a:xfrm>
            <a:off x="2238375" y="2905125"/>
            <a:ext cx="2857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382BE50-94A8-4C25-957A-8FE003D7CB73}"/>
              </a:ext>
            </a:extLst>
          </p:cNvPr>
          <p:cNvSpPr>
            <a:spLocks noGrp="1"/>
          </p:cNvSpPr>
          <p:nvPr/>
        </p:nvSpPr>
        <p:spPr>
          <a:xfrm>
            <a:off x="2524125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BF113AC-C84D-46D9-98D8-B88D687B98EF}"/>
              </a:ext>
            </a:extLst>
          </p:cNvPr>
          <p:cNvSpPr>
            <a:spLocks noGrp="1"/>
          </p:cNvSpPr>
          <p:nvPr/>
        </p:nvSpPr>
        <p:spPr>
          <a:xfrm>
            <a:off x="2600325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Ricerca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9ABF3796-29E3-48D8-8769-426550D623B3}"/>
              </a:ext>
            </a:extLst>
          </p:cNvPr>
          <p:cNvSpPr>
            <a:spLocks noGrp="1"/>
          </p:cNvSpPr>
          <p:nvPr/>
        </p:nvSpPr>
        <p:spPr>
          <a:xfrm>
            <a:off x="4095750" y="2905125"/>
            <a:ext cx="2857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E137083-C64A-48D8-B4EE-D70E91860F11}"/>
              </a:ext>
            </a:extLst>
          </p:cNvPr>
          <p:cNvSpPr>
            <a:spLocks noGrp="1"/>
          </p:cNvSpPr>
          <p:nvPr/>
        </p:nvSpPr>
        <p:spPr>
          <a:xfrm>
            <a:off x="4381500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3D0FCAA-D7E1-4631-8274-519392C0F037}"/>
              </a:ext>
            </a:extLst>
          </p:cNvPr>
          <p:cNvSpPr>
            <a:spLocks noGrp="1"/>
          </p:cNvSpPr>
          <p:nvPr/>
        </p:nvSpPr>
        <p:spPr>
          <a:xfrm>
            <a:off x="4457700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Screening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6FBCC2B9-D436-4A61-B0E3-CA7F70C407A8}"/>
              </a:ext>
            </a:extLst>
          </p:cNvPr>
          <p:cNvSpPr>
            <a:spLocks noGrp="1"/>
          </p:cNvSpPr>
          <p:nvPr/>
        </p:nvSpPr>
        <p:spPr>
          <a:xfrm>
            <a:off x="5953125" y="2905125"/>
            <a:ext cx="2857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16E6EB5-C9EC-49E6-8053-4817245B5D4F}"/>
              </a:ext>
            </a:extLst>
          </p:cNvPr>
          <p:cNvSpPr>
            <a:spLocks noGrp="1"/>
          </p:cNvSpPr>
          <p:nvPr/>
        </p:nvSpPr>
        <p:spPr>
          <a:xfrm>
            <a:off x="6238875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C52CA7D-E1C1-4A48-A279-C27AF20D3C9F}"/>
              </a:ext>
            </a:extLst>
          </p:cNvPr>
          <p:cNvSpPr>
            <a:spLocks noGrp="1"/>
          </p:cNvSpPr>
          <p:nvPr/>
        </p:nvSpPr>
        <p:spPr>
          <a:xfrm>
            <a:off x="6315075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Valutazione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E18A14E9-CBD8-48DE-866A-0DF300244E58}"/>
              </a:ext>
            </a:extLst>
          </p:cNvPr>
          <p:cNvSpPr>
            <a:spLocks noGrp="1"/>
          </p:cNvSpPr>
          <p:nvPr/>
        </p:nvSpPr>
        <p:spPr>
          <a:xfrm>
            <a:off x="7810500" y="2905125"/>
            <a:ext cx="2857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0E8B189-52E5-49E7-8131-4376F66A18B8}"/>
              </a:ext>
            </a:extLst>
          </p:cNvPr>
          <p:cNvSpPr>
            <a:spLocks noGrp="1"/>
          </p:cNvSpPr>
          <p:nvPr/>
        </p:nvSpPr>
        <p:spPr>
          <a:xfrm>
            <a:off x="8096250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3A98FAB-8FDA-4371-A3A1-2113BD3ADFA5}"/>
              </a:ext>
            </a:extLst>
          </p:cNvPr>
          <p:cNvSpPr>
            <a:spLocks noGrp="1"/>
          </p:cNvSpPr>
          <p:nvPr/>
        </p:nvSpPr>
        <p:spPr>
          <a:xfrm>
            <a:off x="8172450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Scelta</a:t>
            </a:r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F91FB903-A380-405D-942C-4DD149CCCAAE}"/>
              </a:ext>
            </a:extLst>
          </p:cNvPr>
          <p:cNvSpPr>
            <a:spLocks noGrp="1"/>
          </p:cNvSpPr>
          <p:nvPr/>
        </p:nvSpPr>
        <p:spPr>
          <a:xfrm>
            <a:off x="9667875" y="2905125"/>
            <a:ext cx="2857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9A33CA5-4B2F-420C-8CCB-7F2C3C99B96A}"/>
              </a:ext>
            </a:extLst>
          </p:cNvPr>
          <p:cNvSpPr>
            <a:spLocks noGrp="1"/>
          </p:cNvSpPr>
          <p:nvPr/>
        </p:nvSpPr>
        <p:spPr>
          <a:xfrm>
            <a:off x="9953625" y="2571750"/>
            <a:ext cx="1571625" cy="666750"/>
          </a:xfrm>
          <a:prstGeom prst="roundRect">
            <a:avLst>
              <a:gd name="adj" fmla="val 17143"/>
            </a:avLst>
          </a:prstGeom>
          <a:solidFill>
            <a:srgbClr val="D95D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D601EE4-4C3A-4777-80DB-6FCAF9CEE20F}"/>
              </a:ext>
            </a:extLst>
          </p:cNvPr>
          <p:cNvSpPr>
            <a:spLocks noGrp="1"/>
          </p:cNvSpPr>
          <p:nvPr/>
        </p:nvSpPr>
        <p:spPr>
          <a:xfrm>
            <a:off x="10029825" y="2647950"/>
            <a:ext cx="14192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Inserimento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9DA82B9-0E8D-4892-BF8C-71408124890D}"/>
              </a:ext>
            </a:extLst>
          </p:cNvPr>
          <p:cNvSpPr>
            <a:spLocks noGrp="1"/>
          </p:cNvSpPr>
          <p:nvPr/>
        </p:nvSpPr>
        <p:spPr>
          <a:xfrm>
            <a:off x="1809750" y="4095750"/>
            <a:ext cx="857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Ogni fase deve produrre informazioni utili alla successiva e lasciare traccia delle decisioni.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6CFC4D2A-0B04-48FA-BF6F-27288E98516C}"/>
              </a:ext>
            </a:extLst>
          </p:cNvPr>
          <p:cNvSpPr>
            <a:spLocks noGrp="1"/>
          </p:cNvSpPr>
          <p:nvPr/>
        </p:nvSpPr>
        <p:spPr>
          <a:xfrm>
            <a:off x="2619375" y="5095875"/>
            <a:ext cx="6953250" cy="495300"/>
          </a:xfrm>
          <a:prstGeom prst="roundRect">
            <a:avLst>
              <a:gd name="adj" fmla="val 23077"/>
            </a:avLst>
          </a:prstGeom>
          <a:solidFill>
            <a:srgbClr val="E8F4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F8396CB-D597-4A52-865F-D2AF4191900D}"/>
              </a:ext>
            </a:extLst>
          </p:cNvPr>
          <p:cNvSpPr>
            <a:spLocks noGrp="1"/>
          </p:cNvSpPr>
          <p:nvPr/>
        </p:nvSpPr>
        <p:spPr>
          <a:xfrm>
            <a:off x="2857500" y="5200650"/>
            <a:ext cx="647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63A6"/>
                </a:solidFill>
              </a:defRPr>
            </a:defPPr>
          </a:lstStyle>
          <a:p>
            <a:pPr>
              <a:defRPr sz="1125" b="1">
                <a:solidFill>
                  <a:srgbClr val="2563A6"/>
                </a:solidFill>
              </a:defRPr>
            </a:pPr>
            <a:r>
              <a:rPr sz="1125" b="1">
                <a:solidFill>
                  <a:srgbClr val="2563A6"/>
                </a:solidFill>
              </a:rPr>
              <a:t>Trasparenza e pari opportunità accompagnano l’intero processo.</a:t>
            </a:r>
          </a:p>
        </p:txBody>
      </p:sp>
    </p:spTree>
    <p:extLst>
      <p:ext uri="{BB962C8B-B14F-4D97-AF65-F5344CB8AC3E}">
        <p14:creationId xmlns:p14="http://schemas.microsoft.com/office/powerpoint/2010/main" val="102189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5BC9140-D689-4890-B10B-9C380EF4A4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1803811-ED67-42CE-B9EE-A1011756DC2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CONTESTO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1C2D9A7-86DD-46B4-9BCE-1B7794FB0386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Fattori interni ed esterni influenzano l’attrazione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306BB02-470A-4BAE-AB9F-FA7A8A0ACC8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AE90FA5-DF84-4B76-BA62-7658D952AD2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3C569E8-DD73-4823-8717-60F5B0592B2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947DF3F-00F9-417B-8EA3-AA39444E6F41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63308F4-6F58-46AE-898B-F9ACC833FFF8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F08D369-7858-4B69-8488-3FA11D2F5714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Reputazione e cultura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1E7898-6A73-49DD-BDB4-0207276DF5C6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Immagine dell’organizzazione, clima e testimonianze dei dipendenti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EE47628-B338-460B-9FC7-A50EF2F8754F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F15C504-8DF1-4EB8-8464-033C7232BE14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EB4083B-8D48-44F9-B1DB-254641478740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Politiche e retribuzioni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1787E2D-B1A5-4C28-AA21-2D0E1D6E1F05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Coerenza dell’offerta e competitività delle condizioni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59EE581-4DF3-4680-8446-4615705F8F08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5DDF529-9B75-477E-9E2E-96394BF2DFC1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5C330B8-687E-4498-AC3F-67521FE61920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Mercato del lavoro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502658-F3B5-4CBC-9C22-FB16D5361D05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Disponibilità dei profili, concorrenza e tendenze professionali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00402F8-2807-4907-A21D-8F6F325872C2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411415D-C18E-423A-91DD-833E44096289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ED5B8B1-F8B1-487F-8CDB-6FFCBE7321FE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Norme e inclusione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61E5FB1-6EE8-4F80-BF7B-46C44FF95F8C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Regole, pari opportunità e accessibilità dei canali</a:t>
            </a:r>
          </a:p>
        </p:txBody>
      </p:sp>
    </p:spTree>
    <p:extLst>
      <p:ext uri="{BB962C8B-B14F-4D97-AF65-F5344CB8AC3E}">
        <p14:creationId xmlns:p14="http://schemas.microsoft.com/office/powerpoint/2010/main" val="213073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13E67A5-94B3-418F-BB7F-9B7855C3E4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E69597-2E9A-4508-BB62-0BFE7B63321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RESPONSABILITÀ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A3B2AF-E599-4F86-A483-9B088C33276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HR e responsabili di linea condividono il processo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6AA2621-7788-420A-80BC-F24D5B3F0A7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B61C481-AF90-4494-8AA1-A0E7E4B1084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D974B61-103C-47D8-8D3D-66D7363BEE7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1B0671F-6801-417D-A5A2-CED89426A961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504825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E9F31A8-2D37-4F3E-BB8A-6CAA316D4AE5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66675" cy="36195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C6F425C-7F04-4547-9F43-E48900B927B5}"/>
              </a:ext>
            </a:extLst>
          </p:cNvPr>
          <p:cNvSpPr>
            <a:spLocks noGrp="1"/>
          </p:cNvSpPr>
          <p:nvPr/>
        </p:nvSpPr>
        <p:spPr>
          <a:xfrm>
            <a:off x="990600" y="192405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Dipartimento HR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07ED2B-82BD-4CF0-A3B3-B9DD0130D338}"/>
              </a:ext>
            </a:extLst>
          </p:cNvPr>
          <p:cNvSpPr>
            <a:spLocks noGrp="1"/>
          </p:cNvSpPr>
          <p:nvPr/>
        </p:nvSpPr>
        <p:spPr>
          <a:xfrm>
            <a:off x="990600" y="2390775"/>
            <a:ext cx="4610100" cy="2819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Individua le fonti, redige gli annunci e presidia procedure e budget. Garantisce coerenza, tracciabilità e pari opportunità.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2D3296B-3BAA-460B-88D3-AAC84107DC53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48250" cy="3619500"/>
          </a:xfrm>
          <a:prstGeom prst="roundRect">
            <a:avLst>
              <a:gd name="adj" fmla="val 3158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0296CCC-99E8-44BB-82AE-550F63CA59EF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66675" cy="3619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DC15172-497F-47D6-8EAE-BAD478F35F8C}"/>
              </a:ext>
            </a:extLst>
          </p:cNvPr>
          <p:cNvSpPr>
            <a:spLocks noGrp="1"/>
          </p:cNvSpPr>
          <p:nvPr/>
        </p:nvSpPr>
        <p:spPr>
          <a:xfrm>
            <a:off x="6610350" y="192405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Responsabili di linea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A527E72-A016-41E7-AB7D-C6945D3F41C0}"/>
              </a:ext>
            </a:extLst>
          </p:cNvPr>
          <p:cNvSpPr>
            <a:spLocks noGrp="1"/>
          </p:cNvSpPr>
          <p:nvPr/>
        </p:nvSpPr>
        <p:spPr>
          <a:xfrm>
            <a:off x="6610350" y="2390775"/>
            <a:ext cx="4610100" cy="2819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Definiscono il fabbisogno, chiariscono attività e risultati attesi, partecipano alla valutazione e assumono la decisione sul candidato.</a:t>
            </a:r>
          </a:p>
        </p:txBody>
      </p:sp>
    </p:spTree>
    <p:extLst>
      <p:ext uri="{BB962C8B-B14F-4D97-AF65-F5344CB8AC3E}">
        <p14:creationId xmlns:p14="http://schemas.microsoft.com/office/powerpoint/2010/main" val="173316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CE20A3B0-7400-439E-A17C-2B0B2DEBCC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7EBD08F-1594-4C04-849A-E5ECC35D5FC2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PREPARAZIONE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D8C8C54-39F3-47A3-9DB0-182E8079252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richiesta di personale chiarisce il problema da risolvere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C487677-3E4D-491B-8EBE-DA8B39329A0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DDEB62A-3A75-4210-A14E-E15CAA87B62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7FC6610-FE62-4FA0-AD75-313C15C4692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976880E-50BB-4F45-A117-2C890E4B916F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9DEF23E-DD59-494D-AC6B-EF35B942CD4F}"/>
              </a:ext>
            </a:extLst>
          </p:cNvPr>
          <p:cNvSpPr>
            <a:spLocks noGrp="1"/>
          </p:cNvSpPr>
          <p:nvPr/>
        </p:nvSpPr>
        <p:spPr>
          <a:xfrm>
            <a:off x="1238250" y="1666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C6E6593-4814-4CE8-BB7E-3EFB8C870BFB}"/>
              </a:ext>
            </a:extLst>
          </p:cNvPr>
          <p:cNvSpPr>
            <a:spLocks noGrp="1"/>
          </p:cNvSpPr>
          <p:nvPr/>
        </p:nvSpPr>
        <p:spPr>
          <a:xfrm>
            <a:off x="1238250" y="1733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DE064E5-8D04-4BAA-A427-88F19FCD8661}"/>
              </a:ext>
            </a:extLst>
          </p:cNvPr>
          <p:cNvSpPr>
            <a:spLocks noGrp="1"/>
          </p:cNvSpPr>
          <p:nvPr/>
        </p:nvSpPr>
        <p:spPr>
          <a:xfrm>
            <a:off x="2000250" y="1685925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Perché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4836736-3800-4992-975B-EC5363CBE99A}"/>
              </a:ext>
            </a:extLst>
          </p:cNvPr>
          <p:cNvSpPr>
            <a:spLocks noGrp="1"/>
          </p:cNvSpPr>
          <p:nvPr/>
        </p:nvSpPr>
        <p:spPr>
          <a:xfrm>
            <a:off x="3857625" y="1638300"/>
            <a:ext cx="681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Sostituzione, crescita o nuova competenza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4FCD626-E0B9-442B-BF81-FE88227187D6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EC9C9F1B-7FBE-4528-BDBB-F9AD5DE305D9}"/>
              </a:ext>
            </a:extLst>
          </p:cNvPr>
          <p:cNvSpPr>
            <a:spLocks noGrp="1"/>
          </p:cNvSpPr>
          <p:nvPr/>
        </p:nvSpPr>
        <p:spPr>
          <a:xfrm>
            <a:off x="1238250" y="2667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510659A-A691-4525-8070-AC53A97D6C96}"/>
              </a:ext>
            </a:extLst>
          </p:cNvPr>
          <p:cNvSpPr>
            <a:spLocks noGrp="1"/>
          </p:cNvSpPr>
          <p:nvPr/>
        </p:nvSpPr>
        <p:spPr>
          <a:xfrm>
            <a:off x="1238250" y="2733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9FBEF94-75AE-4D00-8047-DFC7171B6D26}"/>
              </a:ext>
            </a:extLst>
          </p:cNvPr>
          <p:cNvSpPr>
            <a:spLocks noGrp="1"/>
          </p:cNvSpPr>
          <p:nvPr/>
        </p:nvSpPr>
        <p:spPr>
          <a:xfrm>
            <a:off x="2000250" y="2686050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Che cosa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1A147A3-A1C0-49DF-8AC9-76E0E122D3DB}"/>
              </a:ext>
            </a:extLst>
          </p:cNvPr>
          <p:cNvSpPr>
            <a:spLocks noGrp="1"/>
          </p:cNvSpPr>
          <p:nvPr/>
        </p:nvSpPr>
        <p:spPr>
          <a:xfrm>
            <a:off x="3857625" y="2638425"/>
            <a:ext cx="681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Attività, risultati e responsabilità del ruolo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460E7EE-779A-4F65-9CD8-52385F7D711A}"/>
              </a:ext>
            </a:extLst>
          </p:cNvPr>
          <p:cNvSpPr>
            <a:spLocks noGrp="1"/>
          </p:cNvSpPr>
          <p:nvPr/>
        </p:nvSpPr>
        <p:spPr>
          <a:xfrm>
            <a:off x="1000125" y="35242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E614C1A-981F-4366-B18D-1AA77C4808E0}"/>
              </a:ext>
            </a:extLst>
          </p:cNvPr>
          <p:cNvSpPr>
            <a:spLocks noGrp="1"/>
          </p:cNvSpPr>
          <p:nvPr/>
        </p:nvSpPr>
        <p:spPr>
          <a:xfrm>
            <a:off x="1238250" y="3667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F29D2FC-E86E-4627-89AC-C5535991AB15}"/>
              </a:ext>
            </a:extLst>
          </p:cNvPr>
          <p:cNvSpPr>
            <a:spLocks noGrp="1"/>
          </p:cNvSpPr>
          <p:nvPr/>
        </p:nvSpPr>
        <p:spPr>
          <a:xfrm>
            <a:off x="1238250" y="3733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BD9F339-5683-44B8-AC6F-08E9AF02C554}"/>
              </a:ext>
            </a:extLst>
          </p:cNvPr>
          <p:cNvSpPr>
            <a:spLocks noGrp="1"/>
          </p:cNvSpPr>
          <p:nvPr/>
        </p:nvSpPr>
        <p:spPr>
          <a:xfrm>
            <a:off x="2000250" y="3686175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Chi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3F35A2-52E0-4A79-A3B7-86CBD10F1A2C}"/>
              </a:ext>
            </a:extLst>
          </p:cNvPr>
          <p:cNvSpPr>
            <a:spLocks noGrp="1"/>
          </p:cNvSpPr>
          <p:nvPr/>
        </p:nvSpPr>
        <p:spPr>
          <a:xfrm>
            <a:off x="3857625" y="3638550"/>
            <a:ext cx="681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Competenze essenziali e requisiti preferenziali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A902717-CEE2-4B7F-B89D-F711FB419B06}"/>
              </a:ext>
            </a:extLst>
          </p:cNvPr>
          <p:cNvSpPr>
            <a:spLocks noGrp="1"/>
          </p:cNvSpPr>
          <p:nvPr/>
        </p:nvSpPr>
        <p:spPr>
          <a:xfrm>
            <a:off x="1000125" y="45243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127962F-311A-4426-9EDD-0EA2B840D2B8}"/>
              </a:ext>
            </a:extLst>
          </p:cNvPr>
          <p:cNvSpPr>
            <a:spLocks noGrp="1"/>
          </p:cNvSpPr>
          <p:nvPr/>
        </p:nvSpPr>
        <p:spPr>
          <a:xfrm>
            <a:off x="1238250" y="46672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25F641D-A1CF-4A6B-8BD6-0467E4F98565}"/>
              </a:ext>
            </a:extLst>
          </p:cNvPr>
          <p:cNvSpPr>
            <a:spLocks noGrp="1"/>
          </p:cNvSpPr>
          <p:nvPr/>
        </p:nvSpPr>
        <p:spPr>
          <a:xfrm>
            <a:off x="1238250" y="47339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BEACDD4-1F0B-456C-A89B-043454E8928B}"/>
              </a:ext>
            </a:extLst>
          </p:cNvPr>
          <p:cNvSpPr>
            <a:spLocks noGrp="1"/>
          </p:cNvSpPr>
          <p:nvPr/>
        </p:nvSpPr>
        <p:spPr>
          <a:xfrm>
            <a:off x="2000250" y="4686300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Condizioni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02FBC51-0B44-48DE-919D-5A1C52D26F7B}"/>
              </a:ext>
            </a:extLst>
          </p:cNvPr>
          <p:cNvSpPr>
            <a:spLocks noGrp="1"/>
          </p:cNvSpPr>
          <p:nvPr/>
        </p:nvSpPr>
        <p:spPr>
          <a:xfrm>
            <a:off x="3857625" y="4638675"/>
            <a:ext cx="681037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Tempi, sede, contratto e fascia retributiva</a:t>
            </a:r>
          </a:p>
        </p:txBody>
      </p:sp>
    </p:spTree>
    <p:extLst>
      <p:ext uri="{BB962C8B-B14F-4D97-AF65-F5344CB8AC3E}">
        <p14:creationId xmlns:p14="http://schemas.microsoft.com/office/powerpoint/2010/main" val="194707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43B62B2C-0E74-4C09-8D93-839340B3C6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B8A10AA-08E0-4695-9C1B-9740ECA9ABE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FUNNEL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8701F2-B924-47B7-B214-886B7FBE5E2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piramide quantifica le conversioni del reclutamento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E323334-DCD3-4E6C-A11F-E421B1851E1D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Esempio didattico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6A20AA21-B586-426F-8470-3918ECEDADE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892DF92-5411-4E2F-8C60-43F43B6C20A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BFF6BCB-D6B0-4526-9A42-BC8CF830A2C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08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87D1923-E07F-4595-B653-F68CFD88F1E2}"/>
              </a:ext>
            </a:extLst>
          </p:cNvPr>
          <p:cNvSpPr>
            <a:spLocks noGrp="1"/>
          </p:cNvSpPr>
          <p:nvPr/>
        </p:nvSpPr>
        <p:spPr>
          <a:xfrm>
            <a:off x="1238250" y="2286000"/>
            <a:ext cx="9715500" cy="552450"/>
          </a:xfrm>
          <a:prstGeom prst="roundRect">
            <a:avLst>
              <a:gd name="adj" fmla="val 2069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1305147-3BA8-4953-A8F7-98EE0C3B88E4}"/>
              </a:ext>
            </a:extLst>
          </p:cNvPr>
          <p:cNvSpPr>
            <a:spLocks noGrp="1"/>
          </p:cNvSpPr>
          <p:nvPr/>
        </p:nvSpPr>
        <p:spPr>
          <a:xfrm>
            <a:off x="1428750" y="2400300"/>
            <a:ext cx="8477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Candidature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5F19A07-96E2-47CF-9AC4-24863366B2EF}"/>
              </a:ext>
            </a:extLst>
          </p:cNvPr>
          <p:cNvSpPr>
            <a:spLocks noGrp="1"/>
          </p:cNvSpPr>
          <p:nvPr/>
        </p:nvSpPr>
        <p:spPr>
          <a:xfrm>
            <a:off x="10048875" y="240030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6:1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C68F583-5B63-4892-A090-E42A394BC03E}"/>
              </a:ext>
            </a:extLst>
          </p:cNvPr>
          <p:cNvSpPr>
            <a:spLocks noGrp="1"/>
          </p:cNvSpPr>
          <p:nvPr/>
        </p:nvSpPr>
        <p:spPr>
          <a:xfrm>
            <a:off x="1905000" y="2952750"/>
            <a:ext cx="8382000" cy="552450"/>
          </a:xfrm>
          <a:prstGeom prst="roundRect">
            <a:avLst>
              <a:gd name="adj" fmla="val 2069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7F2C300-F7D0-40F7-BBBF-7D7D1A0038DE}"/>
              </a:ext>
            </a:extLst>
          </p:cNvPr>
          <p:cNvSpPr>
            <a:spLocks noGrp="1"/>
          </p:cNvSpPr>
          <p:nvPr/>
        </p:nvSpPr>
        <p:spPr>
          <a:xfrm>
            <a:off x="2095500" y="3067050"/>
            <a:ext cx="714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Inviti al colloquio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3F42247-844B-488E-9269-AB2131529EB2}"/>
              </a:ext>
            </a:extLst>
          </p:cNvPr>
          <p:cNvSpPr>
            <a:spLocks noGrp="1"/>
          </p:cNvSpPr>
          <p:nvPr/>
        </p:nvSpPr>
        <p:spPr>
          <a:xfrm>
            <a:off x="9382125" y="306705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4:3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AC7604C-EFE9-4F21-AC1B-D290129030EC}"/>
              </a:ext>
            </a:extLst>
          </p:cNvPr>
          <p:cNvSpPr>
            <a:spLocks noGrp="1"/>
          </p:cNvSpPr>
          <p:nvPr/>
        </p:nvSpPr>
        <p:spPr>
          <a:xfrm>
            <a:off x="2571750" y="3619500"/>
            <a:ext cx="7048500" cy="552450"/>
          </a:xfrm>
          <a:prstGeom prst="roundRect">
            <a:avLst>
              <a:gd name="adj" fmla="val 2069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7366D3C-F7E9-4099-81CC-413B778DEA88}"/>
              </a:ext>
            </a:extLst>
          </p:cNvPr>
          <p:cNvSpPr>
            <a:spLocks noGrp="1"/>
          </p:cNvSpPr>
          <p:nvPr/>
        </p:nvSpPr>
        <p:spPr>
          <a:xfrm>
            <a:off x="2762250" y="3733800"/>
            <a:ext cx="581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Colloqui svolti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E0A87E2-FB5D-40D2-803C-D52DCC44EADF}"/>
              </a:ext>
            </a:extLst>
          </p:cNvPr>
          <p:cNvSpPr>
            <a:spLocks noGrp="1"/>
          </p:cNvSpPr>
          <p:nvPr/>
        </p:nvSpPr>
        <p:spPr>
          <a:xfrm>
            <a:off x="8715375" y="373380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3:2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93E9D84-B5DE-4A86-A2A3-7509E59AEE7F}"/>
              </a:ext>
            </a:extLst>
          </p:cNvPr>
          <p:cNvSpPr>
            <a:spLocks noGrp="1"/>
          </p:cNvSpPr>
          <p:nvPr/>
        </p:nvSpPr>
        <p:spPr>
          <a:xfrm>
            <a:off x="3238500" y="4286250"/>
            <a:ext cx="5715000" cy="552450"/>
          </a:xfrm>
          <a:prstGeom prst="roundRect">
            <a:avLst>
              <a:gd name="adj" fmla="val 2069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42D7D93-B236-45F8-8A9F-E6920544CEAA}"/>
              </a:ext>
            </a:extLst>
          </p:cNvPr>
          <p:cNvSpPr>
            <a:spLocks noGrp="1"/>
          </p:cNvSpPr>
          <p:nvPr/>
        </p:nvSpPr>
        <p:spPr>
          <a:xfrm>
            <a:off x="3429000" y="440055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Offerte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932876A-48F0-4190-A354-7E87AC7D76CC}"/>
              </a:ext>
            </a:extLst>
          </p:cNvPr>
          <p:cNvSpPr>
            <a:spLocks noGrp="1"/>
          </p:cNvSpPr>
          <p:nvPr/>
        </p:nvSpPr>
        <p:spPr>
          <a:xfrm>
            <a:off x="8048625" y="440055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2:1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466D4463-985B-4959-977C-52D92B62E5C8}"/>
              </a:ext>
            </a:extLst>
          </p:cNvPr>
          <p:cNvSpPr>
            <a:spLocks noGrp="1"/>
          </p:cNvSpPr>
          <p:nvPr/>
        </p:nvSpPr>
        <p:spPr>
          <a:xfrm>
            <a:off x="3905250" y="4953000"/>
            <a:ext cx="4381500" cy="552450"/>
          </a:xfrm>
          <a:prstGeom prst="roundRect">
            <a:avLst>
              <a:gd name="adj" fmla="val 20690"/>
            </a:avLst>
          </a:prstGeom>
          <a:solidFill>
            <a:srgbClr val="D95D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42910BA-3144-4311-B3F8-B70447E94E62}"/>
              </a:ext>
            </a:extLst>
          </p:cNvPr>
          <p:cNvSpPr>
            <a:spLocks noGrp="1"/>
          </p:cNvSpPr>
          <p:nvPr/>
        </p:nvSpPr>
        <p:spPr>
          <a:xfrm>
            <a:off x="4095750" y="506730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Assunzioni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4393968-36FC-42F8-A10C-905C1D074343}"/>
              </a:ext>
            </a:extLst>
          </p:cNvPr>
          <p:cNvSpPr>
            <a:spLocks noGrp="1"/>
          </p:cNvSpPr>
          <p:nvPr/>
        </p:nvSpPr>
        <p:spPr>
          <a:xfrm>
            <a:off x="7381875" y="506730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A41AA66-D04A-4DDF-937B-56685508570C}"/>
              </a:ext>
            </a:extLst>
          </p:cNvPr>
          <p:cNvSpPr>
            <a:spLocks noGrp="1"/>
          </p:cNvSpPr>
          <p:nvPr/>
        </p:nvSpPr>
        <p:spPr>
          <a:xfrm>
            <a:off x="1952625" y="5715000"/>
            <a:ext cx="828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22438"/>
                </a:solidFill>
              </a:defRPr>
            </a:defPPr>
          </a:lstStyle>
          <a:p>
            <a:pPr>
              <a:defRPr sz="1125" b="1">
                <a:solidFill>
                  <a:srgbClr val="122438"/>
                </a:solidFill>
              </a:defRPr>
            </a:pPr>
            <a:r>
              <a:rPr sz="1125" b="1">
                <a:solidFill>
                  <a:srgbClr val="122438"/>
                </a:solidFill>
              </a:rPr>
              <a:t>I rapporti di conversione aiutano a stimare quante candidature servono per ottenere un’assunzione.</a:t>
            </a:r>
          </a:p>
        </p:txBody>
      </p:sp>
    </p:spTree>
    <p:extLst>
      <p:ext uri="{BB962C8B-B14F-4D97-AF65-F5344CB8AC3E}">
        <p14:creationId xmlns:p14="http://schemas.microsoft.com/office/powerpoint/2010/main" val="118447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0DD81BE-42A7-4682-8195-D909939A2E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6EED122-096D-448F-80A6-CE6AD73544C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RECLUTAMENTO INTERNO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FF0F952-64E5-4FD6-9B90-3E39F785F0D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Mobilità interna: conoscenza e continuità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69F6F82-9B0D-41AE-967E-B5DEAD5E893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812780D-C28B-42B9-B4F0-430AC6660A6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3F18D5E-6DE6-48BB-868F-F1AE423306A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FF235E5-BE94-4FB5-820C-8EE997815482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429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2FBB559-02CE-4B31-BAAD-F192153D8614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66675" cy="34290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B579651-8495-4944-8633-46F7AB2F3FEC}"/>
              </a:ext>
            </a:extLst>
          </p:cNvPr>
          <p:cNvSpPr>
            <a:spLocks noGrp="1"/>
          </p:cNvSpPr>
          <p:nvPr/>
        </p:nvSpPr>
        <p:spPr>
          <a:xfrm>
            <a:off x="990600" y="192405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Punti di forza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0C8C9F6-359F-4ECB-892E-9A688F5C0E07}"/>
              </a:ext>
            </a:extLst>
          </p:cNvPr>
          <p:cNvSpPr>
            <a:spLocks noGrp="1"/>
          </p:cNvSpPr>
          <p:nvPr/>
        </p:nvSpPr>
        <p:spPr>
          <a:xfrm>
            <a:off x="990600" y="2390775"/>
            <a:ext cx="4514850" cy="2628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Informazioni già disponibili sul candidato, tempi di inserimento ridotti, opportunità di crescita e maggiore continuità culturale.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CD578E9-354C-4CBE-B934-CA9671386698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429000"/>
          </a:xfrm>
          <a:prstGeom prst="roundRect">
            <a:avLst>
              <a:gd name="adj" fmla="val 3333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ACDFD6A-B911-4ED2-87E2-8F10B50E1010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66675" cy="34290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B613EEE-CC8B-4848-A1E7-D5FD388BAD68}"/>
              </a:ext>
            </a:extLst>
          </p:cNvPr>
          <p:cNvSpPr>
            <a:spLocks noGrp="1"/>
          </p:cNvSpPr>
          <p:nvPr/>
        </p:nvSpPr>
        <p:spPr>
          <a:xfrm>
            <a:off x="6705600" y="192405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Punti di attenzione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944CD8F-2D4A-4CDC-890E-BC49CC2DE733}"/>
              </a:ext>
            </a:extLst>
          </p:cNvPr>
          <p:cNvSpPr>
            <a:spLocks noGrp="1"/>
          </p:cNvSpPr>
          <p:nvPr/>
        </p:nvSpPr>
        <p:spPr>
          <a:xfrm>
            <a:off x="6705600" y="2390775"/>
            <a:ext cx="4514850" cy="2628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Bacino più ristretto, rischio di chiusura a nuove prospettive, delusione dei candidati non scelti e possibili decisioni già implicite.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0D43470-2827-455C-804F-38E6233CC1DE}"/>
              </a:ext>
            </a:extLst>
          </p:cNvPr>
          <p:cNvSpPr>
            <a:spLocks noGrp="1"/>
          </p:cNvSpPr>
          <p:nvPr/>
        </p:nvSpPr>
        <p:spPr>
          <a:xfrm>
            <a:off x="2619375" y="5572125"/>
            <a:ext cx="695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22438"/>
                </a:solidFill>
              </a:defRPr>
            </a:defPPr>
          </a:lstStyle>
          <a:p>
            <a:pPr>
              <a:defRPr sz="1125" b="1">
                <a:solidFill>
                  <a:srgbClr val="122438"/>
                </a:solidFill>
              </a:defRPr>
            </a:pPr>
            <a:r>
              <a:rPr sz="1125" b="1">
                <a:solidFill>
                  <a:srgbClr val="122438"/>
                </a:solidFill>
              </a:rPr>
              <a:t>Il processo deve restare aperto, comprensibile e fondato su criteri espliciti.</a:t>
            </a:r>
          </a:p>
        </p:txBody>
      </p:sp>
    </p:spTree>
    <p:extLst>
      <p:ext uri="{BB962C8B-B14F-4D97-AF65-F5344CB8AC3E}">
        <p14:creationId xmlns:p14="http://schemas.microsoft.com/office/powerpoint/2010/main" val="956381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D0542464-DADA-47C3-B0E5-AA68611E4B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2432804-5BBB-455F-A3D9-A09D7E039D8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JOB POSTING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4B9B6FD-D939-46EC-88DB-381B2D160C1D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pubblicazione interna rende visibili le opportunità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2D6F3D9-FF77-4E33-98DF-AB4C61003DD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7AC9E8D-D8FA-46D1-8B77-44D4D1B63EB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22150A6-1C93-4522-9F3E-B7CA75F29D2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5401B32-6861-4BA4-8E9D-225552ED8666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2428875" cy="3000375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9CD44C9-8801-4E85-9AB1-5BDE201072DD}"/>
              </a:ext>
            </a:extLst>
          </p:cNvPr>
          <p:cNvSpPr>
            <a:spLocks noGrp="1"/>
          </p:cNvSpPr>
          <p:nvPr/>
        </p:nvSpPr>
        <p:spPr>
          <a:xfrm>
            <a:off x="1771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D9976FC-8997-45DE-83B6-F48F1CB3DB62}"/>
              </a:ext>
            </a:extLst>
          </p:cNvPr>
          <p:cNvSpPr>
            <a:spLocks noGrp="1"/>
          </p:cNvSpPr>
          <p:nvPr/>
        </p:nvSpPr>
        <p:spPr>
          <a:xfrm>
            <a:off x="1771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5DFC55E-6448-407A-ADEF-F86C18E90DE3}"/>
              </a:ext>
            </a:extLst>
          </p:cNvPr>
          <p:cNvSpPr>
            <a:spLocks noGrp="1"/>
          </p:cNvSpPr>
          <p:nvPr/>
        </p:nvSpPr>
        <p:spPr>
          <a:xfrm>
            <a:off x="1047750" y="3143250"/>
            <a:ext cx="1952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Contenuti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2CC987C-A55B-4521-8527-8B8351D430A2}"/>
              </a:ext>
            </a:extLst>
          </p:cNvPr>
          <p:cNvSpPr>
            <a:spLocks noGrp="1"/>
          </p:cNvSpPr>
          <p:nvPr/>
        </p:nvSpPr>
        <p:spPr>
          <a:xfrm>
            <a:off x="1095375" y="3714750"/>
            <a:ext cx="18573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Ruolo, requisiti, responsabile, sede e condizioni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FC806BA-88EF-41CA-9313-637E040C968F}"/>
              </a:ext>
            </a:extLst>
          </p:cNvPr>
          <p:cNvSpPr>
            <a:spLocks noGrp="1"/>
          </p:cNvSpPr>
          <p:nvPr/>
        </p:nvSpPr>
        <p:spPr>
          <a:xfrm>
            <a:off x="3571875" y="1952625"/>
            <a:ext cx="2428875" cy="3000375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6B737C8-E020-40A0-8B1B-6B9AF30F2BCA}"/>
              </a:ext>
            </a:extLst>
          </p:cNvPr>
          <p:cNvSpPr>
            <a:spLocks noGrp="1"/>
          </p:cNvSpPr>
          <p:nvPr/>
        </p:nvSpPr>
        <p:spPr>
          <a:xfrm>
            <a:off x="4533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07A3667-2AAB-4063-87C9-DF3D9A6B72BB}"/>
              </a:ext>
            </a:extLst>
          </p:cNvPr>
          <p:cNvSpPr>
            <a:spLocks noGrp="1"/>
          </p:cNvSpPr>
          <p:nvPr/>
        </p:nvSpPr>
        <p:spPr>
          <a:xfrm>
            <a:off x="4533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26B30CC-70EA-4A95-90F6-95226A022106}"/>
              </a:ext>
            </a:extLst>
          </p:cNvPr>
          <p:cNvSpPr>
            <a:spLocks noGrp="1"/>
          </p:cNvSpPr>
          <p:nvPr/>
        </p:nvSpPr>
        <p:spPr>
          <a:xfrm>
            <a:off x="3810000" y="3143250"/>
            <a:ext cx="1952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Accesso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B9A51BD-BB49-4DC2-9D6F-66947A1C9AA5}"/>
              </a:ext>
            </a:extLst>
          </p:cNvPr>
          <p:cNvSpPr>
            <a:spLocks noGrp="1"/>
          </p:cNvSpPr>
          <p:nvPr/>
        </p:nvSpPr>
        <p:spPr>
          <a:xfrm>
            <a:off x="3857625" y="3714750"/>
            <a:ext cx="18573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Canale raggiungibile da tutte le persone eleggibili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4D8DF81-06D7-4A21-90DE-3A783BFAA015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2428875" cy="3000375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2DF355F-7452-4367-87B9-41BD55EF7DAB}"/>
              </a:ext>
            </a:extLst>
          </p:cNvPr>
          <p:cNvSpPr>
            <a:spLocks noGrp="1"/>
          </p:cNvSpPr>
          <p:nvPr/>
        </p:nvSpPr>
        <p:spPr>
          <a:xfrm>
            <a:off x="72961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709E073-F11C-4658-B688-4DEA7D854898}"/>
              </a:ext>
            </a:extLst>
          </p:cNvPr>
          <p:cNvSpPr>
            <a:spLocks noGrp="1"/>
          </p:cNvSpPr>
          <p:nvPr/>
        </p:nvSpPr>
        <p:spPr>
          <a:xfrm>
            <a:off x="72961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F9CEE55-A976-437A-8C13-BB4206B2E95A}"/>
              </a:ext>
            </a:extLst>
          </p:cNvPr>
          <p:cNvSpPr>
            <a:spLocks noGrp="1"/>
          </p:cNvSpPr>
          <p:nvPr/>
        </p:nvSpPr>
        <p:spPr>
          <a:xfrm>
            <a:off x="6572250" y="3143250"/>
            <a:ext cx="1952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Candidatura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D73315B-B45F-4B85-90F3-7ACF99AE5170}"/>
              </a:ext>
            </a:extLst>
          </p:cNvPr>
          <p:cNvSpPr>
            <a:spLocks noGrp="1"/>
          </p:cNvSpPr>
          <p:nvPr/>
        </p:nvSpPr>
        <p:spPr>
          <a:xfrm>
            <a:off x="6619875" y="3714750"/>
            <a:ext cx="18573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Tempi, modalità e documenti richiesti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D9D0A768-4BA9-4DEA-89E2-0D1933A1C42F}"/>
              </a:ext>
            </a:extLst>
          </p:cNvPr>
          <p:cNvSpPr>
            <a:spLocks noGrp="1"/>
          </p:cNvSpPr>
          <p:nvPr/>
        </p:nvSpPr>
        <p:spPr>
          <a:xfrm>
            <a:off x="9096375" y="1952625"/>
            <a:ext cx="2428875" cy="3000375"/>
          </a:xfrm>
          <a:prstGeom prst="roundRect">
            <a:avLst>
              <a:gd name="adj" fmla="val 4706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9EC81577-414B-4067-9B12-78D94248FDC6}"/>
              </a:ext>
            </a:extLst>
          </p:cNvPr>
          <p:cNvSpPr>
            <a:spLocks noGrp="1"/>
          </p:cNvSpPr>
          <p:nvPr/>
        </p:nvSpPr>
        <p:spPr>
          <a:xfrm>
            <a:off x="100584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C3D17CA-336B-47C4-A45B-D6B418948A96}"/>
              </a:ext>
            </a:extLst>
          </p:cNvPr>
          <p:cNvSpPr>
            <a:spLocks noGrp="1"/>
          </p:cNvSpPr>
          <p:nvPr/>
        </p:nvSpPr>
        <p:spPr>
          <a:xfrm>
            <a:off x="100584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906F810-B4A0-44AA-B0CE-67F665093B4A}"/>
              </a:ext>
            </a:extLst>
          </p:cNvPr>
          <p:cNvSpPr>
            <a:spLocks noGrp="1"/>
          </p:cNvSpPr>
          <p:nvPr/>
        </p:nvSpPr>
        <p:spPr>
          <a:xfrm>
            <a:off x="9334500" y="3143250"/>
            <a:ext cx="1952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Esito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DB0B970-D3BE-4450-B88D-459B06A1E581}"/>
              </a:ext>
            </a:extLst>
          </p:cNvPr>
          <p:cNvSpPr>
            <a:spLocks noGrp="1"/>
          </p:cNvSpPr>
          <p:nvPr/>
        </p:nvSpPr>
        <p:spPr>
          <a:xfrm>
            <a:off x="9382125" y="3714750"/>
            <a:ext cx="18573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8F4F7"/>
                </a:solidFill>
              </a:defRPr>
            </a:defPPr>
          </a:lstStyle>
          <a:p>
            <a:pPr>
              <a:defRPr sz="1050" b="0">
                <a:solidFill>
                  <a:srgbClr val="E8F4F7"/>
                </a:solidFill>
              </a:defRPr>
            </a:pPr>
            <a:r>
              <a:rPr sz="1050" b="0">
                <a:solidFill>
                  <a:srgbClr val="E8F4F7"/>
                </a:solidFill>
              </a:rPr>
              <a:t>Criteri applicati e feedback ai partecipanti</a:t>
            </a:r>
          </a:p>
        </p:txBody>
      </p:sp>
    </p:spTree>
    <p:extLst>
      <p:ext uri="{BB962C8B-B14F-4D97-AF65-F5344CB8AC3E}">
        <p14:creationId xmlns:p14="http://schemas.microsoft.com/office/powerpoint/2010/main" val="129116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9AECA396-2896-476E-8114-8F80CB0C5C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03C751D-9123-4399-86E5-D3A8CF46C43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SKILLS INVENTORY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DD3C52B-DD8A-45FE-A48D-0B48C76251B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Inventario delle competenze per ricerca e mobilità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C9AC66F-16E5-4DC2-8C7A-74FEB9745C9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07770A9-5158-43CC-AF71-96AEB8AF214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DE9A67E-B04B-4016-BFD0-44EC770C1F3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54377C1-2DF3-42E7-8197-D6CE8A3116C2}"/>
              </a:ext>
            </a:extLst>
          </p:cNvPr>
          <p:cNvSpPr>
            <a:spLocks noGrp="1"/>
          </p:cNvSpPr>
          <p:nvPr/>
        </p:nvSpPr>
        <p:spPr>
          <a:xfrm>
            <a:off x="904875" y="1762125"/>
            <a:ext cx="3333750" cy="3571875"/>
          </a:xfrm>
          <a:prstGeom prst="roundRect">
            <a:avLst>
              <a:gd name="adj" fmla="val 3429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1D01D45-3F5B-4A79-B962-8DCA6C49D263}"/>
              </a:ext>
            </a:extLst>
          </p:cNvPr>
          <p:cNvSpPr>
            <a:spLocks noGrp="1"/>
          </p:cNvSpPr>
          <p:nvPr/>
        </p:nvSpPr>
        <p:spPr>
          <a:xfrm>
            <a:off x="1238250" y="209550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33A6B8"/>
                </a:solidFill>
              </a:defRPr>
            </a:defPPr>
          </a:lstStyle>
          <a:p>
            <a:pPr>
              <a:defRPr sz="1050" b="1">
                <a:solidFill>
                  <a:srgbClr val="33A6B8"/>
                </a:solidFill>
              </a:defRPr>
            </a:pPr>
            <a:r>
              <a:rPr sz="1050" b="1">
                <a:solidFill>
                  <a:srgbClr val="33A6B8"/>
                </a:solidFill>
              </a:rPr>
              <a:t>DATI SULLE PERSONE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57C03D2-B4E3-4A54-94F1-195224149638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2667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Esperienze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Competenze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Certificazioni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Aspirazioni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Disponibilità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BEA8920-8217-4EA9-9B51-E8AC1D04E454}"/>
              </a:ext>
            </a:extLst>
          </p:cNvPr>
          <p:cNvSpPr>
            <a:spLocks noGrp="1"/>
          </p:cNvSpPr>
          <p:nvPr/>
        </p:nvSpPr>
        <p:spPr>
          <a:xfrm>
            <a:off x="4857750" y="1762125"/>
            <a:ext cx="647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C08D37F-9573-4443-AE4C-ACB34AC4C4A9}"/>
              </a:ext>
            </a:extLst>
          </p:cNvPr>
          <p:cNvSpPr>
            <a:spLocks noGrp="1"/>
          </p:cNvSpPr>
          <p:nvPr/>
        </p:nvSpPr>
        <p:spPr>
          <a:xfrm>
            <a:off x="4857750" y="1762125"/>
            <a:ext cx="66675" cy="952500"/>
          </a:xfrm>
          <a:prstGeom prst="roundRect">
            <a:avLst>
              <a:gd name="adj" fmla="val 5000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3A3868-0BE1-4BA8-AB87-57016A77367B}"/>
              </a:ext>
            </a:extLst>
          </p:cNvPr>
          <p:cNvSpPr>
            <a:spLocks noGrp="1"/>
          </p:cNvSpPr>
          <p:nvPr/>
        </p:nvSpPr>
        <p:spPr>
          <a:xfrm>
            <a:off x="5086350" y="1924050"/>
            <a:ext cx="603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Profili coerenti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1C50616-8161-4E02-A567-9FA7F0E2EA8D}"/>
              </a:ext>
            </a:extLst>
          </p:cNvPr>
          <p:cNvSpPr>
            <a:spLocks noGrp="1"/>
          </p:cNvSpPr>
          <p:nvPr/>
        </p:nvSpPr>
        <p:spPr>
          <a:xfrm>
            <a:off x="5086350" y="2390775"/>
            <a:ext cx="60388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Ricerca per requisiti del ruolo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0E9311FE-ED89-4677-9B63-CD4AE41FB93F}"/>
              </a:ext>
            </a:extLst>
          </p:cNvPr>
          <p:cNvSpPr>
            <a:spLocks noGrp="1"/>
          </p:cNvSpPr>
          <p:nvPr/>
        </p:nvSpPr>
        <p:spPr>
          <a:xfrm>
            <a:off x="4857750" y="2952750"/>
            <a:ext cx="647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941D5C6-46FB-461B-A8B5-3AE6B9DE8D9B}"/>
              </a:ext>
            </a:extLst>
          </p:cNvPr>
          <p:cNvSpPr>
            <a:spLocks noGrp="1"/>
          </p:cNvSpPr>
          <p:nvPr/>
        </p:nvSpPr>
        <p:spPr>
          <a:xfrm>
            <a:off x="4857750" y="2952750"/>
            <a:ext cx="66675" cy="952500"/>
          </a:xfrm>
          <a:prstGeom prst="roundRect">
            <a:avLst>
              <a:gd name="adj" fmla="val 5000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788E9D8-50B3-4A0F-BFC3-9618BA01B7F1}"/>
              </a:ext>
            </a:extLst>
          </p:cNvPr>
          <p:cNvSpPr>
            <a:spLocks noGrp="1"/>
          </p:cNvSpPr>
          <p:nvPr/>
        </p:nvSpPr>
        <p:spPr>
          <a:xfrm>
            <a:off x="5086350" y="3114675"/>
            <a:ext cx="603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Competenze nascoste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3039924-44EB-4A54-90AA-5398345ACA8C}"/>
              </a:ext>
            </a:extLst>
          </p:cNvPr>
          <p:cNvSpPr>
            <a:spLocks noGrp="1"/>
          </p:cNvSpPr>
          <p:nvPr/>
        </p:nvSpPr>
        <p:spPr>
          <a:xfrm>
            <a:off x="5086350" y="3581400"/>
            <a:ext cx="60388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Capacità non usate nel ruolo attuale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B8AC7D8-73CE-440B-A20B-EDF2D27B481C}"/>
              </a:ext>
            </a:extLst>
          </p:cNvPr>
          <p:cNvSpPr>
            <a:spLocks noGrp="1"/>
          </p:cNvSpPr>
          <p:nvPr/>
        </p:nvSpPr>
        <p:spPr>
          <a:xfrm>
            <a:off x="4857750" y="4143375"/>
            <a:ext cx="64770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474E7C6-BFC6-47EE-93C5-A25724689381}"/>
              </a:ext>
            </a:extLst>
          </p:cNvPr>
          <p:cNvSpPr>
            <a:spLocks noGrp="1"/>
          </p:cNvSpPr>
          <p:nvPr/>
        </p:nvSpPr>
        <p:spPr>
          <a:xfrm>
            <a:off x="4857750" y="4143375"/>
            <a:ext cx="66675" cy="952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4215852-49AD-4670-8F68-E8FCF3C93765}"/>
              </a:ext>
            </a:extLst>
          </p:cNvPr>
          <p:cNvSpPr>
            <a:spLocks noGrp="1"/>
          </p:cNvSpPr>
          <p:nvPr/>
        </p:nvSpPr>
        <p:spPr>
          <a:xfrm>
            <a:off x="5086350" y="4305300"/>
            <a:ext cx="603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Gap di sviluppo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7775073-F213-42AC-B5C7-BD91D73BB993}"/>
              </a:ext>
            </a:extLst>
          </p:cNvPr>
          <p:cNvSpPr>
            <a:spLocks noGrp="1"/>
          </p:cNvSpPr>
          <p:nvPr/>
        </p:nvSpPr>
        <p:spPr>
          <a:xfrm>
            <a:off x="5086350" y="4772025"/>
            <a:ext cx="60388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Distanza tra profilo e posizione</a:t>
            </a:r>
          </a:p>
        </p:txBody>
      </p:sp>
    </p:spTree>
    <p:extLst>
      <p:ext uri="{BB962C8B-B14F-4D97-AF65-F5344CB8AC3E}">
        <p14:creationId xmlns:p14="http://schemas.microsoft.com/office/powerpoint/2010/main" val="2104149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B1163CEE-0CD8-4C7E-853E-92C414982C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444224E-0F77-4D7B-ABA5-CA7BED8E5A1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REFERRAL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5F0A050-1E23-406C-ADCF-75E2FBD8BE9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Segnalazioni e reti informali ampliano la ricerca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2D297E4-C156-432E-97DA-3965E80488B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9EDC6D-6DB6-492D-9405-55DBDB43B1A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3DA381E-CEF5-4A0F-91E2-93159C73DC1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5AA8AD1-F85D-4496-9FD9-75972FDB53CF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22477A0-C66F-44CA-883C-6D08B6A99005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64AADB4-FA7A-4474-9B98-6C0315ED1207}"/>
              </a:ext>
            </a:extLst>
          </p:cNvPr>
          <p:cNvSpPr>
            <a:spLocks noGrp="1"/>
          </p:cNvSpPr>
          <p:nvPr/>
        </p:nvSpPr>
        <p:spPr>
          <a:xfrm>
            <a:off x="990600" y="1971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Employee referral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8F2EA08-F0BE-437F-BF26-38624103A823}"/>
              </a:ext>
            </a:extLst>
          </p:cNvPr>
          <p:cNvSpPr>
            <a:spLocks noGrp="1"/>
          </p:cNvSpPr>
          <p:nvPr/>
        </p:nvSpPr>
        <p:spPr>
          <a:xfrm>
            <a:off x="990600" y="2438400"/>
            <a:ext cx="45148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 dipendenti segnalano persone della propria rete. Il canale può accelerare la ricerca e migliorare la conoscenza iniziale del candidato.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8110A53-A30A-4E81-927E-FFD9570247AC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0481449-2BBE-4150-BEAA-AE661771515D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995EB50-14D6-4849-986B-32F9B3BA3D8F}"/>
              </a:ext>
            </a:extLst>
          </p:cNvPr>
          <p:cNvSpPr>
            <a:spLocks noGrp="1"/>
          </p:cNvSpPr>
          <p:nvPr/>
        </p:nvSpPr>
        <p:spPr>
          <a:xfrm>
            <a:off x="6705600" y="1971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Rischi da governare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F6B5CBF-B454-4BFD-B96D-774AAF611987}"/>
              </a:ext>
            </a:extLst>
          </p:cNvPr>
          <p:cNvSpPr>
            <a:spLocks noGrp="1"/>
          </p:cNvSpPr>
          <p:nvPr/>
        </p:nvSpPr>
        <p:spPr>
          <a:xfrm>
            <a:off x="6705600" y="2438400"/>
            <a:ext cx="45148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Reti omogenee possono ridurre la varietà del bacino. La segnalazione non deve sostituire criteri e valutazione comparabile.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452E534-EBD3-414E-BCEE-0FF9C09B52C3}"/>
              </a:ext>
            </a:extLst>
          </p:cNvPr>
          <p:cNvSpPr>
            <a:spLocks noGrp="1"/>
          </p:cNvSpPr>
          <p:nvPr/>
        </p:nvSpPr>
        <p:spPr>
          <a:xfrm>
            <a:off x="3286125" y="552450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48E2FE3-D054-4436-BEA5-83972F6BBA95}"/>
              </a:ext>
            </a:extLst>
          </p:cNvPr>
          <p:cNvSpPr>
            <a:spLocks noGrp="1"/>
          </p:cNvSpPr>
          <p:nvPr/>
        </p:nvSpPr>
        <p:spPr>
          <a:xfrm>
            <a:off x="3362325" y="5572125"/>
            <a:ext cx="1562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Regole chiare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EF543D4-5A13-4DCE-A161-F022F9E63B7E}"/>
              </a:ext>
            </a:extLst>
          </p:cNvPr>
          <p:cNvSpPr>
            <a:spLocks noGrp="1"/>
          </p:cNvSpPr>
          <p:nvPr/>
        </p:nvSpPr>
        <p:spPr>
          <a:xfrm>
            <a:off x="5238750" y="552450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08C5548-A5DE-403B-8A6E-F8E4D354D47E}"/>
              </a:ext>
            </a:extLst>
          </p:cNvPr>
          <p:cNvSpPr>
            <a:spLocks noGrp="1"/>
          </p:cNvSpPr>
          <p:nvPr/>
        </p:nvSpPr>
        <p:spPr>
          <a:xfrm>
            <a:off x="5314950" y="5572125"/>
            <a:ext cx="1562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22438"/>
                </a:solidFill>
              </a:defRPr>
            </a:defPPr>
          </a:lstStyle>
          <a:p>
            <a:pPr>
              <a:defRPr sz="1050" b="1">
                <a:solidFill>
                  <a:srgbClr val="122438"/>
                </a:solidFill>
              </a:defRPr>
            </a:pPr>
            <a:r>
              <a:rPr sz="1050" b="1">
                <a:solidFill>
                  <a:srgbClr val="122438"/>
                </a:solidFill>
              </a:rPr>
              <a:t>Tracciabilità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D4E053F-8A99-4FBD-82CA-AEA5E51F6578}"/>
              </a:ext>
            </a:extLst>
          </p:cNvPr>
          <p:cNvSpPr>
            <a:spLocks noGrp="1"/>
          </p:cNvSpPr>
          <p:nvPr/>
        </p:nvSpPr>
        <p:spPr>
          <a:xfrm>
            <a:off x="7191375" y="5524500"/>
            <a:ext cx="2000250" cy="361950"/>
          </a:xfrm>
          <a:prstGeom prst="roundRect">
            <a:avLst>
              <a:gd name="adj" fmla="val 31579"/>
            </a:avLst>
          </a:prstGeom>
          <a:solidFill>
            <a:srgbClr val="D95D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1822AEF-F1D7-448B-863C-5747D8A3629A}"/>
              </a:ext>
            </a:extLst>
          </p:cNvPr>
          <p:cNvSpPr>
            <a:spLocks noGrp="1"/>
          </p:cNvSpPr>
          <p:nvPr/>
        </p:nvSpPr>
        <p:spPr>
          <a:xfrm>
            <a:off x="7267575" y="5572125"/>
            <a:ext cx="1847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Valutazione uniforme</a:t>
            </a:r>
          </a:p>
        </p:txBody>
      </p:sp>
    </p:spTree>
    <p:extLst>
      <p:ext uri="{BB962C8B-B14F-4D97-AF65-F5344CB8AC3E}">
        <p14:creationId xmlns:p14="http://schemas.microsoft.com/office/powerpoint/2010/main" val="158443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E537F3B4-8055-4B2A-90CA-0BA2718F61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A515202-CC24-405A-9C7A-8F7FCCC367C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CANALI ESTERNI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4A6E88D-F0A5-4984-8248-6FCD48A5165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Ogni fonte raggiunge segmenti differenti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56B1EC7-1551-4431-A363-94188D86CF7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2C9DFB2-F05B-41A1-8F99-2B44AE9D99D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6194F5E-94A3-4164-AB36-24277C73FF8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4086126-5C1E-44C0-9D86-E6480EEFF6CD}"/>
              </a:ext>
            </a:extLst>
          </p:cNvPr>
          <p:cNvSpPr>
            <a:spLocks noGrp="1"/>
          </p:cNvSpPr>
          <p:nvPr/>
        </p:nvSpPr>
        <p:spPr>
          <a:xfrm>
            <a:off x="952500" y="1476375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D934DAA-613E-4BA0-AB1E-3D072F97742E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DADBD53-46C2-4F79-959B-9ED216914DB2}"/>
              </a:ext>
            </a:extLst>
          </p:cNvPr>
          <p:cNvSpPr>
            <a:spLocks noGrp="1"/>
          </p:cNvSpPr>
          <p:nvPr/>
        </p:nvSpPr>
        <p:spPr>
          <a:xfrm>
            <a:off x="1143000" y="16478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F68C6BD-BE5F-4F6C-899E-D966F0167D83}"/>
              </a:ext>
            </a:extLst>
          </p:cNvPr>
          <p:cNvSpPr>
            <a:spLocks noGrp="1"/>
          </p:cNvSpPr>
          <p:nvPr/>
        </p:nvSpPr>
        <p:spPr>
          <a:xfrm>
            <a:off x="1905000" y="16097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Siti e portali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69C5D5C-23BE-4006-AC73-9465500573B9}"/>
              </a:ext>
            </a:extLst>
          </p:cNvPr>
          <p:cNvSpPr>
            <a:spLocks noGrp="1"/>
          </p:cNvSpPr>
          <p:nvPr/>
        </p:nvSpPr>
        <p:spPr>
          <a:xfrm>
            <a:off x="4524375" y="15716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Ampia diffusione e rapidità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DEC1FB3-C263-4BD2-B8CC-2F152A3F1078}"/>
              </a:ext>
            </a:extLst>
          </p:cNvPr>
          <p:cNvSpPr>
            <a:spLocks noGrp="1"/>
          </p:cNvSpPr>
          <p:nvPr/>
        </p:nvSpPr>
        <p:spPr>
          <a:xfrm>
            <a:off x="952500" y="2352675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28B5E602-4CE8-43B8-8210-B06900B88548}"/>
              </a:ext>
            </a:extLst>
          </p:cNvPr>
          <p:cNvSpPr>
            <a:spLocks noGrp="1"/>
          </p:cNvSpPr>
          <p:nvPr/>
        </p:nvSpPr>
        <p:spPr>
          <a:xfrm>
            <a:off x="1143000" y="2447925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2171E5B-4601-4F07-A388-D67357B00DBC}"/>
              </a:ext>
            </a:extLst>
          </p:cNvPr>
          <p:cNvSpPr>
            <a:spLocks noGrp="1"/>
          </p:cNvSpPr>
          <p:nvPr/>
        </p:nvSpPr>
        <p:spPr>
          <a:xfrm>
            <a:off x="1143000" y="25241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A78A00D-3120-4A14-AD76-3F73CB91A825}"/>
              </a:ext>
            </a:extLst>
          </p:cNvPr>
          <p:cNvSpPr>
            <a:spLocks noGrp="1"/>
          </p:cNvSpPr>
          <p:nvPr/>
        </p:nvSpPr>
        <p:spPr>
          <a:xfrm>
            <a:off x="1905000" y="24860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Agenzie e search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E512B57-92F9-40D1-AB2A-A362DEA31136}"/>
              </a:ext>
            </a:extLst>
          </p:cNvPr>
          <p:cNvSpPr>
            <a:spLocks noGrp="1"/>
          </p:cNvSpPr>
          <p:nvPr/>
        </p:nvSpPr>
        <p:spPr>
          <a:xfrm>
            <a:off x="4524375" y="24479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Accesso a competenze mirate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5F443762-8578-4742-BF7F-016CF8AFF3FC}"/>
              </a:ext>
            </a:extLst>
          </p:cNvPr>
          <p:cNvSpPr>
            <a:spLocks noGrp="1"/>
          </p:cNvSpPr>
          <p:nvPr/>
        </p:nvSpPr>
        <p:spPr>
          <a:xfrm>
            <a:off x="952500" y="3228975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AE5DD47-BD2F-429F-AFFA-24653FE61DAC}"/>
              </a:ext>
            </a:extLst>
          </p:cNvPr>
          <p:cNvSpPr>
            <a:spLocks noGrp="1"/>
          </p:cNvSpPr>
          <p:nvPr/>
        </p:nvSpPr>
        <p:spPr>
          <a:xfrm>
            <a:off x="1143000" y="3324225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6927859-A55C-4B0B-A514-36605E9672E7}"/>
              </a:ext>
            </a:extLst>
          </p:cNvPr>
          <p:cNvSpPr>
            <a:spLocks noGrp="1"/>
          </p:cNvSpPr>
          <p:nvPr/>
        </p:nvSpPr>
        <p:spPr>
          <a:xfrm>
            <a:off x="1143000" y="34004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5EC44ED-965C-4825-BC71-007F12EA984C}"/>
              </a:ext>
            </a:extLst>
          </p:cNvPr>
          <p:cNvSpPr>
            <a:spLocks noGrp="1"/>
          </p:cNvSpPr>
          <p:nvPr/>
        </p:nvSpPr>
        <p:spPr>
          <a:xfrm>
            <a:off x="1905000" y="33623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Università e stage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F314458-27AC-4A33-8818-8324E7B3F9C5}"/>
              </a:ext>
            </a:extLst>
          </p:cNvPr>
          <p:cNvSpPr>
            <a:spLocks noGrp="1"/>
          </p:cNvSpPr>
          <p:nvPr/>
        </p:nvSpPr>
        <p:spPr>
          <a:xfrm>
            <a:off x="4524375" y="33242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Ingresso di giovani profili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1003E05-943F-42A2-B891-334F2529608C}"/>
              </a:ext>
            </a:extLst>
          </p:cNvPr>
          <p:cNvSpPr>
            <a:spLocks noGrp="1"/>
          </p:cNvSpPr>
          <p:nvPr/>
        </p:nvSpPr>
        <p:spPr>
          <a:xfrm>
            <a:off x="952500" y="4105275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458CB370-140C-420B-87DC-9D7082F1D17D}"/>
              </a:ext>
            </a:extLst>
          </p:cNvPr>
          <p:cNvSpPr>
            <a:spLocks noGrp="1"/>
          </p:cNvSpPr>
          <p:nvPr/>
        </p:nvSpPr>
        <p:spPr>
          <a:xfrm>
            <a:off x="1143000" y="4200525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8993B16-0CEE-4E84-A954-1304EAFBF484}"/>
              </a:ext>
            </a:extLst>
          </p:cNvPr>
          <p:cNvSpPr>
            <a:spLocks noGrp="1"/>
          </p:cNvSpPr>
          <p:nvPr/>
        </p:nvSpPr>
        <p:spPr>
          <a:xfrm>
            <a:off x="1143000" y="42767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EB3FB75-4D86-47B8-ABFF-071C37744F52}"/>
              </a:ext>
            </a:extLst>
          </p:cNvPr>
          <p:cNvSpPr>
            <a:spLocks noGrp="1"/>
          </p:cNvSpPr>
          <p:nvPr/>
        </p:nvSpPr>
        <p:spPr>
          <a:xfrm>
            <a:off x="1905000" y="42386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Eventi e community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3089AA4-9980-4743-AD40-26B9544D8601}"/>
              </a:ext>
            </a:extLst>
          </p:cNvPr>
          <p:cNvSpPr>
            <a:spLocks noGrp="1"/>
          </p:cNvSpPr>
          <p:nvPr/>
        </p:nvSpPr>
        <p:spPr>
          <a:xfrm>
            <a:off x="4524375" y="42005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Relazioni con comunità professionali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495FCA6F-A824-4D37-9A3F-9B44041DDC07}"/>
              </a:ext>
            </a:extLst>
          </p:cNvPr>
          <p:cNvSpPr>
            <a:spLocks noGrp="1"/>
          </p:cNvSpPr>
          <p:nvPr/>
        </p:nvSpPr>
        <p:spPr>
          <a:xfrm>
            <a:off x="952500" y="4981575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00EF8DBC-DB24-466D-97C5-B8E81A400DD5}"/>
              </a:ext>
            </a:extLst>
          </p:cNvPr>
          <p:cNvSpPr>
            <a:spLocks noGrp="1"/>
          </p:cNvSpPr>
          <p:nvPr/>
        </p:nvSpPr>
        <p:spPr>
          <a:xfrm>
            <a:off x="1143000" y="5076825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D95D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9BF3D0B-9297-44C4-99C1-CC32A9F096FA}"/>
              </a:ext>
            </a:extLst>
          </p:cNvPr>
          <p:cNvSpPr>
            <a:spLocks noGrp="1"/>
          </p:cNvSpPr>
          <p:nvPr/>
        </p:nvSpPr>
        <p:spPr>
          <a:xfrm>
            <a:off x="1143000" y="51530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BF5DAAE-FCDC-4105-9D1D-AA9FD5275256}"/>
              </a:ext>
            </a:extLst>
          </p:cNvPr>
          <p:cNvSpPr>
            <a:spLocks noGrp="1"/>
          </p:cNvSpPr>
          <p:nvPr/>
        </p:nvSpPr>
        <p:spPr>
          <a:xfrm>
            <a:off x="1905000" y="5114925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Candidature spontanee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A581A3AA-7F3A-419A-A81D-62C70FB82A45}"/>
              </a:ext>
            </a:extLst>
          </p:cNvPr>
          <p:cNvSpPr>
            <a:spLocks noGrp="1"/>
          </p:cNvSpPr>
          <p:nvPr/>
        </p:nvSpPr>
        <p:spPr>
          <a:xfrm>
            <a:off x="4524375" y="50768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Bacino permanente da qualificare</a:t>
            </a:r>
          </a:p>
        </p:txBody>
      </p:sp>
    </p:spTree>
    <p:extLst>
      <p:ext uri="{BB962C8B-B14F-4D97-AF65-F5344CB8AC3E}">
        <p14:creationId xmlns:p14="http://schemas.microsoft.com/office/powerpoint/2010/main" val="1762995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CBF1C04-9246-425B-BEC4-01BB922A38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3070D25-1788-462B-94FB-191C069B59B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RECLUTAMENTO ONLINE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BA385C0-6A85-4D76-8428-D43D6631E87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velocità aumenta insieme al bisogno di filtrare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3347E73-490D-44A0-84BF-D49D1F674DB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5344696-B358-4563-8743-1A8E1EB6AAA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68B299E-0B13-437F-BB54-BD4AEA97159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B856B4E-73E7-417B-9AE0-9E8313F223B1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429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4BA3AEE-BF21-4E31-9360-9D0FEA988DFA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66675" cy="34290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753B89F-4905-40BD-A228-EC57156A119D}"/>
              </a:ext>
            </a:extLst>
          </p:cNvPr>
          <p:cNvSpPr>
            <a:spLocks noGrp="1"/>
          </p:cNvSpPr>
          <p:nvPr/>
        </p:nvSpPr>
        <p:spPr>
          <a:xfrm>
            <a:off x="990600" y="192405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Vantaggi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9773DBB-250C-457B-8E02-4500A2F75ADF}"/>
              </a:ext>
            </a:extLst>
          </p:cNvPr>
          <p:cNvSpPr>
            <a:spLocks noGrp="1"/>
          </p:cNvSpPr>
          <p:nvPr/>
        </p:nvSpPr>
        <p:spPr>
          <a:xfrm>
            <a:off x="990600" y="2390775"/>
            <a:ext cx="4514850" cy="2628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Diffusione ampia, tempi rapidi, costi contenuti, misurazione delle conversioni e aggiornamento continuo degli annunci.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EB03529-08D9-42DC-9176-C41CFEE12AA0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429000"/>
          </a:xfrm>
          <a:prstGeom prst="roundRect">
            <a:avLst>
              <a:gd name="adj" fmla="val 3333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ACC29E4-42B5-459F-89E8-DA53A609AB6D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66675" cy="34290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2D82528-D831-4E83-8F9A-6C4F0C83666E}"/>
              </a:ext>
            </a:extLst>
          </p:cNvPr>
          <p:cNvSpPr>
            <a:spLocks noGrp="1"/>
          </p:cNvSpPr>
          <p:nvPr/>
        </p:nvSpPr>
        <p:spPr>
          <a:xfrm>
            <a:off x="6705600" y="192405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Criticità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44B07D9-C200-4DFA-9918-9567673E7C5E}"/>
              </a:ext>
            </a:extLst>
          </p:cNvPr>
          <p:cNvSpPr>
            <a:spLocks noGrp="1"/>
          </p:cNvSpPr>
          <p:nvPr/>
        </p:nvSpPr>
        <p:spPr>
          <a:xfrm>
            <a:off x="6705600" y="2390775"/>
            <a:ext cx="4514850" cy="2628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Sovraccarico di candidature, esclusione digitale, annunci poco inclusivi, trattamento dei dati e automazioni non trasparenti.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EBFBB53-2793-492E-B025-F8D9DA34F73F}"/>
              </a:ext>
            </a:extLst>
          </p:cNvPr>
          <p:cNvSpPr>
            <a:spLocks noGrp="1"/>
          </p:cNvSpPr>
          <p:nvPr/>
        </p:nvSpPr>
        <p:spPr>
          <a:xfrm>
            <a:off x="2190750" y="5572125"/>
            <a:ext cx="781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22438"/>
                </a:solidFill>
              </a:defRPr>
            </a:defPPr>
          </a:lstStyle>
          <a:p>
            <a:pPr>
              <a:defRPr sz="1125" b="1">
                <a:solidFill>
                  <a:srgbClr val="122438"/>
                </a:solidFill>
              </a:defRPr>
            </a:pPr>
            <a:r>
              <a:rPr sz="1125" b="1">
                <a:solidFill>
                  <a:srgbClr val="122438"/>
                </a:solidFill>
              </a:rPr>
              <a:t>La qualità del canale si valuta sul bacino pertinente, non sul numero assoluto di CV.</a:t>
            </a:r>
          </a:p>
        </p:txBody>
      </p:sp>
    </p:spTree>
    <p:extLst>
      <p:ext uri="{BB962C8B-B14F-4D97-AF65-F5344CB8AC3E}">
        <p14:creationId xmlns:p14="http://schemas.microsoft.com/office/powerpoint/2010/main" val="148609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950EA487-1925-43C3-BBF6-EA371B716B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5F3479E-4D8B-47FB-80DB-B8BFFD3D356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INTERMEDIARI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09BF81F-61BF-4227-8E77-FCE490FA9D9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Agenzie, executive search e RPO rispondono a bisogni diversi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F4E4C4E-9AF2-4B6B-8DB3-D851AA10D76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F9167BB-20D3-417E-B7D2-6AE8BDC55B5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43B2708-2326-4745-8D87-A5CBBF0F267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2451E9F-BE6F-448C-A9BB-419EE6FC8E5F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1EF3B63-5C9B-4818-BA91-0F64C4D96E95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BC216D9-5FC1-4CCF-B4C2-922E57CA9533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Agenzie per il lavoro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805DEDB-4C36-48A0-A772-EBF9A6742EEE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Somministrazione, intermediazione e selezione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C705C54-2E72-4F5D-A8FD-657B39D3A4FA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5E95F11-EDCB-4359-A184-B81CFD25CF26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AF837-8A72-4EFB-A8F1-46430C212865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Executive search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BE6BD2E-D8C7-438A-B58B-1103E2532FF3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Ricerca riservata di profili manageriali o rari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15FBA1B-5A0C-46E0-A460-6B037B37A84D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61AC1E8-1249-4EF8-AF76-62126E14A949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1872DC5-B8CE-4E8A-9F0A-F5141ABCEB7F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RPO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4F125CA-C2F5-42B2-857D-7B07D3E97CB9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Gestione esterna di tutto o parte del processo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1F4D7D8-33D2-4041-BD36-8ACE1644EA1B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81377BF-8286-4A0A-B8E6-8A1403CF3733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66D590C-F04A-4708-B860-C53D713A6230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On demand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2DE3D21-4939-4737-BB3D-5A3BD5B7CBAD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Supporto temporaneo per picchi o progetti</a:t>
            </a:r>
          </a:p>
        </p:txBody>
      </p:sp>
    </p:spTree>
    <p:extLst>
      <p:ext uri="{BB962C8B-B14F-4D97-AF65-F5344CB8AC3E}">
        <p14:creationId xmlns:p14="http://schemas.microsoft.com/office/powerpoint/2010/main" val="601807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932DEDD6-F69B-4C95-B321-69F9A957FA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DED0C2A-7C63-4A61-8327-F5B31277134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UNIVERSITÀ E STAGE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8FC744-3B9C-46BE-99E8-40C57C4E944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Il recruiting universitario combina attrazione e valutazione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930B860-C449-4686-94D2-11BB236E857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5D0B40-2B87-40B7-8CCA-482CF892F32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FC1FA6C-24F3-4392-BC2E-C6580B0B669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62C7B65-540E-4D35-BE69-5E7122151374}"/>
              </a:ext>
            </a:extLst>
          </p:cNvPr>
          <p:cNvSpPr>
            <a:spLocks noGrp="1"/>
          </p:cNvSpPr>
          <p:nvPr/>
        </p:nvSpPr>
        <p:spPr>
          <a:xfrm>
            <a:off x="1000125" y="2381250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483FC84-CA4D-4AC7-AF7B-8F9A5159DA87}"/>
              </a:ext>
            </a:extLst>
          </p:cNvPr>
          <p:cNvSpPr>
            <a:spLocks noGrp="1"/>
          </p:cNvSpPr>
          <p:nvPr/>
        </p:nvSpPr>
        <p:spPr>
          <a:xfrm>
            <a:off x="1076325" y="245745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Relazione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87B1303E-870D-4721-8E47-8317A429DAF7}"/>
              </a:ext>
            </a:extLst>
          </p:cNvPr>
          <p:cNvSpPr>
            <a:spLocks noGrp="1"/>
          </p:cNvSpPr>
          <p:nvPr/>
        </p:nvSpPr>
        <p:spPr>
          <a:xfrm>
            <a:off x="3095625" y="2724150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2B0A79B-3CC3-4793-8637-37F85739BD80}"/>
              </a:ext>
            </a:extLst>
          </p:cNvPr>
          <p:cNvSpPr>
            <a:spLocks noGrp="1"/>
          </p:cNvSpPr>
          <p:nvPr/>
        </p:nvSpPr>
        <p:spPr>
          <a:xfrm>
            <a:off x="1143000" y="3333750"/>
            <a:ext cx="1809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Presenza nei corsi, career day e testimonianze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FDDDAE3-4705-43ED-81CD-3227E5054F08}"/>
              </a:ext>
            </a:extLst>
          </p:cNvPr>
          <p:cNvSpPr>
            <a:spLocks noGrp="1"/>
          </p:cNvSpPr>
          <p:nvPr/>
        </p:nvSpPr>
        <p:spPr>
          <a:xfrm>
            <a:off x="3571875" y="2381250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E77E5A6-E6A1-495B-BB15-DAC5E900DBF8}"/>
              </a:ext>
            </a:extLst>
          </p:cNvPr>
          <p:cNvSpPr>
            <a:spLocks noGrp="1"/>
          </p:cNvSpPr>
          <p:nvPr/>
        </p:nvSpPr>
        <p:spPr>
          <a:xfrm>
            <a:off x="3648075" y="245745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Preselezione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CEEAE2A4-9DE7-48EA-B34D-0500D72BB9FF}"/>
              </a:ext>
            </a:extLst>
          </p:cNvPr>
          <p:cNvSpPr>
            <a:spLocks noGrp="1"/>
          </p:cNvSpPr>
          <p:nvPr/>
        </p:nvSpPr>
        <p:spPr>
          <a:xfrm>
            <a:off x="5667375" y="2724150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EC58AF8-7180-4D33-823D-33C135A1D293}"/>
              </a:ext>
            </a:extLst>
          </p:cNvPr>
          <p:cNvSpPr>
            <a:spLocks noGrp="1"/>
          </p:cNvSpPr>
          <p:nvPr/>
        </p:nvSpPr>
        <p:spPr>
          <a:xfrm>
            <a:off x="3714750" y="3333750"/>
            <a:ext cx="1809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Individuazione di interessi e potenziale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8E56CB6-B946-4531-A7FB-CA6689D2E666}"/>
              </a:ext>
            </a:extLst>
          </p:cNvPr>
          <p:cNvSpPr>
            <a:spLocks noGrp="1"/>
          </p:cNvSpPr>
          <p:nvPr/>
        </p:nvSpPr>
        <p:spPr>
          <a:xfrm>
            <a:off x="6143625" y="2381250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5A5E565-8934-411C-A5C7-A297D807CCE8}"/>
              </a:ext>
            </a:extLst>
          </p:cNvPr>
          <p:cNvSpPr>
            <a:spLocks noGrp="1"/>
          </p:cNvSpPr>
          <p:nvPr/>
        </p:nvSpPr>
        <p:spPr>
          <a:xfrm>
            <a:off x="6219825" y="245745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Esperienza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20D7CB59-197B-40AF-8D9A-8E6D03CCF353}"/>
              </a:ext>
            </a:extLst>
          </p:cNvPr>
          <p:cNvSpPr>
            <a:spLocks noGrp="1"/>
          </p:cNvSpPr>
          <p:nvPr/>
        </p:nvSpPr>
        <p:spPr>
          <a:xfrm>
            <a:off x="8239125" y="2724150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6F9EDE9-622A-4249-B26C-A20994B03619}"/>
              </a:ext>
            </a:extLst>
          </p:cNvPr>
          <p:cNvSpPr>
            <a:spLocks noGrp="1"/>
          </p:cNvSpPr>
          <p:nvPr/>
        </p:nvSpPr>
        <p:spPr>
          <a:xfrm>
            <a:off x="6286500" y="3333750"/>
            <a:ext cx="1809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Stage con obiettivi e tutoraggio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29BF4DB-B7F8-4614-8521-4F949540E91F}"/>
              </a:ext>
            </a:extLst>
          </p:cNvPr>
          <p:cNvSpPr>
            <a:spLocks noGrp="1"/>
          </p:cNvSpPr>
          <p:nvPr/>
        </p:nvSpPr>
        <p:spPr>
          <a:xfrm>
            <a:off x="8715375" y="2381250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2E3967E-33B2-4F14-815C-AB26282FCBA3}"/>
              </a:ext>
            </a:extLst>
          </p:cNvPr>
          <p:cNvSpPr>
            <a:spLocks noGrp="1"/>
          </p:cNvSpPr>
          <p:nvPr/>
        </p:nvSpPr>
        <p:spPr>
          <a:xfrm>
            <a:off x="8791575" y="2457450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Conversione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C88AFE0-30A9-4E2C-994C-D3F2BB218669}"/>
              </a:ext>
            </a:extLst>
          </p:cNvPr>
          <p:cNvSpPr>
            <a:spLocks noGrp="1"/>
          </p:cNvSpPr>
          <p:nvPr/>
        </p:nvSpPr>
        <p:spPr>
          <a:xfrm>
            <a:off x="8858250" y="3333750"/>
            <a:ext cx="1809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Valutazione per un possibile inserimento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5ACAE4F-4C88-4C57-AF08-40D9F1BBD2CC}"/>
              </a:ext>
            </a:extLst>
          </p:cNvPr>
          <p:cNvSpPr>
            <a:spLocks noGrp="1"/>
          </p:cNvSpPr>
          <p:nvPr/>
        </p:nvSpPr>
        <p:spPr>
          <a:xfrm>
            <a:off x="1905000" y="5143500"/>
            <a:ext cx="838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Lo stage produce valore formativo e informazioni reciproche solo con attività e criteri chiari.</a:t>
            </a:r>
          </a:p>
        </p:txBody>
      </p:sp>
    </p:spTree>
    <p:extLst>
      <p:ext uri="{BB962C8B-B14F-4D97-AF65-F5344CB8AC3E}">
        <p14:creationId xmlns:p14="http://schemas.microsoft.com/office/powerpoint/2010/main" val="365556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ttangolo 67">
            <a:extLst>
              <a:ext uri="{FF2B5EF4-FFF2-40B4-BE49-F238E27FC236}">
                <a16:creationId xmlns:a16="http://schemas.microsoft.com/office/drawing/2014/main" id="{4D5200AF-558C-4099-A85F-45A98EB974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45C618F-769B-42B4-B957-EADD4A19DD5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SCELTA DEI CANALI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6A5F779-A130-44CD-8486-3EBD8C8752D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Canali coerenti con profilo e contesto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FDE145C-A411-48A1-A102-90971F66C576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Matrice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5C060BFC-D419-4F41-B970-7D85B699EB7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C4D65FC-020A-4364-9F30-8FC6BEC15C7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0BC5682-701E-412B-8B9D-888EFB68609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17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A2980F5-B256-48CD-91DD-FDACDB7DC2FE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2095500" cy="495300"/>
          </a:xfrm>
          <a:prstGeom prst="roundRect">
            <a:avLst>
              <a:gd name="adj" fmla="val 2307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14AC2A6-C596-4C29-9AFA-F3D5BCE4714E}"/>
              </a:ext>
            </a:extLst>
          </p:cNvPr>
          <p:cNvSpPr>
            <a:spLocks noGrp="1"/>
          </p:cNvSpPr>
          <p:nvPr/>
        </p:nvSpPr>
        <p:spPr>
          <a:xfrm>
            <a:off x="742950" y="1724025"/>
            <a:ext cx="1943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Canale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C129A70-BF92-41AA-B7B5-554137489D23}"/>
              </a:ext>
            </a:extLst>
          </p:cNvPr>
          <p:cNvSpPr>
            <a:spLocks noGrp="1"/>
          </p:cNvSpPr>
          <p:nvPr/>
        </p:nvSpPr>
        <p:spPr>
          <a:xfrm>
            <a:off x="2952750" y="1619250"/>
            <a:ext cx="1809750" cy="495300"/>
          </a:xfrm>
          <a:prstGeom prst="roundRect">
            <a:avLst>
              <a:gd name="adj" fmla="val 2307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66A428F-3409-4AA4-8F6E-CC8A7F129187}"/>
              </a:ext>
            </a:extLst>
          </p:cNvPr>
          <p:cNvSpPr>
            <a:spLocks noGrp="1"/>
          </p:cNvSpPr>
          <p:nvPr/>
        </p:nvSpPr>
        <p:spPr>
          <a:xfrm>
            <a:off x="3028950" y="1724025"/>
            <a:ext cx="1657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Velocità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95257A4-114C-49B7-801E-ED78B23D6C08}"/>
              </a:ext>
            </a:extLst>
          </p:cNvPr>
          <p:cNvSpPr>
            <a:spLocks noGrp="1"/>
          </p:cNvSpPr>
          <p:nvPr/>
        </p:nvSpPr>
        <p:spPr>
          <a:xfrm>
            <a:off x="4953000" y="1619250"/>
            <a:ext cx="1952625" cy="495300"/>
          </a:xfrm>
          <a:prstGeom prst="roundRect">
            <a:avLst>
              <a:gd name="adj" fmla="val 2307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B29E216-1227-4A45-9E32-45B4CCD7C4E5}"/>
              </a:ext>
            </a:extLst>
          </p:cNvPr>
          <p:cNvSpPr>
            <a:spLocks noGrp="1"/>
          </p:cNvSpPr>
          <p:nvPr/>
        </p:nvSpPr>
        <p:spPr>
          <a:xfrm>
            <a:off x="5029200" y="1724025"/>
            <a:ext cx="18002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Specializzazione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86FE9A8-C7BC-44AD-999B-D0D7A53C6354}"/>
              </a:ext>
            </a:extLst>
          </p:cNvPr>
          <p:cNvSpPr>
            <a:spLocks noGrp="1"/>
          </p:cNvSpPr>
          <p:nvPr/>
        </p:nvSpPr>
        <p:spPr>
          <a:xfrm>
            <a:off x="7096125" y="1619250"/>
            <a:ext cx="1952625" cy="495300"/>
          </a:xfrm>
          <a:prstGeom prst="roundRect">
            <a:avLst>
              <a:gd name="adj" fmla="val 2307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E3D1CCF-B0A8-46DB-958D-6D0FD040DEE2}"/>
              </a:ext>
            </a:extLst>
          </p:cNvPr>
          <p:cNvSpPr>
            <a:spLocks noGrp="1"/>
          </p:cNvSpPr>
          <p:nvPr/>
        </p:nvSpPr>
        <p:spPr>
          <a:xfrm>
            <a:off x="7172325" y="1724025"/>
            <a:ext cx="18002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Ampiezza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2A8FD81-9FE6-4727-8169-C85BB7AD1AD8}"/>
              </a:ext>
            </a:extLst>
          </p:cNvPr>
          <p:cNvSpPr>
            <a:spLocks noGrp="1"/>
          </p:cNvSpPr>
          <p:nvPr/>
        </p:nvSpPr>
        <p:spPr>
          <a:xfrm>
            <a:off x="9239250" y="1619250"/>
            <a:ext cx="2286000" cy="495300"/>
          </a:xfrm>
          <a:prstGeom prst="roundRect">
            <a:avLst>
              <a:gd name="adj" fmla="val 2307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7CA21A0-1649-48D7-B061-80A79DE34766}"/>
              </a:ext>
            </a:extLst>
          </p:cNvPr>
          <p:cNvSpPr>
            <a:spLocks noGrp="1"/>
          </p:cNvSpPr>
          <p:nvPr/>
        </p:nvSpPr>
        <p:spPr>
          <a:xfrm>
            <a:off x="9315450" y="1724025"/>
            <a:ext cx="2133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Costo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6B91EFF-3217-4FD2-9829-BB198DC228F6}"/>
              </a:ext>
            </a:extLst>
          </p:cNvPr>
          <p:cNvSpPr>
            <a:spLocks noGrp="1"/>
          </p:cNvSpPr>
          <p:nvPr/>
        </p:nvSpPr>
        <p:spPr>
          <a:xfrm>
            <a:off x="666750" y="2190750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A3ADBC1-1F9C-4CC6-8A16-F9E6A2B77A40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22438"/>
                </a:solidFill>
              </a:defRPr>
            </a:defPPr>
          </a:lstStyle>
          <a:p>
            <a:pPr>
              <a:defRPr sz="975" b="1">
                <a:solidFill>
                  <a:srgbClr val="122438"/>
                </a:solidFill>
              </a:defRPr>
            </a:pPr>
            <a:r>
              <a:rPr sz="975" b="1">
                <a:solidFill>
                  <a:srgbClr val="122438"/>
                </a:solidFill>
              </a:rPr>
              <a:t>Portali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78983DDF-67A6-4765-BCAD-9FC59A9609B0}"/>
              </a:ext>
            </a:extLst>
          </p:cNvPr>
          <p:cNvSpPr>
            <a:spLocks noGrp="1"/>
          </p:cNvSpPr>
          <p:nvPr/>
        </p:nvSpPr>
        <p:spPr>
          <a:xfrm>
            <a:off x="2952750" y="2190750"/>
            <a:ext cx="1809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72433DA-6C25-4667-9220-CEBCEA18890F}"/>
              </a:ext>
            </a:extLst>
          </p:cNvPr>
          <p:cNvSpPr>
            <a:spLocks noGrp="1"/>
          </p:cNvSpPr>
          <p:nvPr/>
        </p:nvSpPr>
        <p:spPr>
          <a:xfrm>
            <a:off x="3048000" y="22860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592B4FA-58E9-4E0D-8451-55A572B71759}"/>
              </a:ext>
            </a:extLst>
          </p:cNvPr>
          <p:cNvSpPr>
            <a:spLocks noGrp="1"/>
          </p:cNvSpPr>
          <p:nvPr/>
        </p:nvSpPr>
        <p:spPr>
          <a:xfrm>
            <a:off x="4953000" y="21907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01A7F5A-DA1C-4723-80F1-33A68C5381E1}"/>
              </a:ext>
            </a:extLst>
          </p:cNvPr>
          <p:cNvSpPr>
            <a:spLocks noGrp="1"/>
          </p:cNvSpPr>
          <p:nvPr/>
        </p:nvSpPr>
        <p:spPr>
          <a:xfrm>
            <a:off x="5048250" y="22860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AA178241-2AB4-4815-B38A-2993223B8CDE}"/>
              </a:ext>
            </a:extLst>
          </p:cNvPr>
          <p:cNvSpPr>
            <a:spLocks noGrp="1"/>
          </p:cNvSpPr>
          <p:nvPr/>
        </p:nvSpPr>
        <p:spPr>
          <a:xfrm>
            <a:off x="7096125" y="21907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7E2A383-037C-4F73-BEB4-E2BC66953868}"/>
              </a:ext>
            </a:extLst>
          </p:cNvPr>
          <p:cNvSpPr>
            <a:spLocks noGrp="1"/>
          </p:cNvSpPr>
          <p:nvPr/>
        </p:nvSpPr>
        <p:spPr>
          <a:xfrm>
            <a:off x="7191375" y="22860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2C7204A8-6E59-405C-9264-1C48A2E5813A}"/>
              </a:ext>
            </a:extLst>
          </p:cNvPr>
          <p:cNvSpPr>
            <a:spLocks noGrp="1"/>
          </p:cNvSpPr>
          <p:nvPr/>
        </p:nvSpPr>
        <p:spPr>
          <a:xfrm>
            <a:off x="9239250" y="2190750"/>
            <a:ext cx="22860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BD2DACA-0EFA-4A99-BDF0-E4F7A98CD85A}"/>
              </a:ext>
            </a:extLst>
          </p:cNvPr>
          <p:cNvSpPr>
            <a:spLocks noGrp="1"/>
          </p:cNvSpPr>
          <p:nvPr/>
        </p:nvSpPr>
        <p:spPr>
          <a:xfrm>
            <a:off x="9334500" y="2286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Basso</a:t>
            </a: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BA4356DF-E49F-4354-91AE-E1F46FEC2974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9F59B3BB-A6EA-4C98-AD16-F70888BA0599}"/>
              </a:ext>
            </a:extLst>
          </p:cNvPr>
          <p:cNvSpPr>
            <a:spLocks noGrp="1"/>
          </p:cNvSpPr>
          <p:nvPr/>
        </p:nvSpPr>
        <p:spPr>
          <a:xfrm>
            <a:off x="762000" y="30099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22438"/>
                </a:solidFill>
              </a:defRPr>
            </a:defPPr>
          </a:lstStyle>
          <a:p>
            <a:pPr>
              <a:defRPr sz="975" b="1">
                <a:solidFill>
                  <a:srgbClr val="122438"/>
                </a:solidFill>
              </a:defRPr>
            </a:pPr>
            <a:r>
              <a:rPr sz="975" b="1">
                <a:solidFill>
                  <a:srgbClr val="122438"/>
                </a:solidFill>
              </a:rPr>
              <a:t>Referral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52258862-859B-48D0-B8FA-AA42FFBE5DC0}"/>
              </a:ext>
            </a:extLst>
          </p:cNvPr>
          <p:cNvSpPr>
            <a:spLocks noGrp="1"/>
          </p:cNvSpPr>
          <p:nvPr/>
        </p:nvSpPr>
        <p:spPr>
          <a:xfrm>
            <a:off x="2952750" y="2914650"/>
            <a:ext cx="180975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D20DF10-8010-444F-9348-AD288DF846BB}"/>
              </a:ext>
            </a:extLst>
          </p:cNvPr>
          <p:cNvSpPr>
            <a:spLocks noGrp="1"/>
          </p:cNvSpPr>
          <p:nvPr/>
        </p:nvSpPr>
        <p:spPr>
          <a:xfrm>
            <a:off x="3048000" y="30099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3A17F157-BE85-4ED1-8EA4-16D2C6DFE2F4}"/>
              </a:ext>
            </a:extLst>
          </p:cNvPr>
          <p:cNvSpPr>
            <a:spLocks noGrp="1"/>
          </p:cNvSpPr>
          <p:nvPr/>
        </p:nvSpPr>
        <p:spPr>
          <a:xfrm>
            <a:off x="4953000" y="29146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9065A32-BCDD-436F-B823-5898DFD7D9D4}"/>
              </a:ext>
            </a:extLst>
          </p:cNvPr>
          <p:cNvSpPr>
            <a:spLocks noGrp="1"/>
          </p:cNvSpPr>
          <p:nvPr/>
        </p:nvSpPr>
        <p:spPr>
          <a:xfrm>
            <a:off x="5048250" y="30099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Variabile</a:t>
            </a: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14C8CB9D-E21A-466D-A964-409F6E00A129}"/>
              </a:ext>
            </a:extLst>
          </p:cNvPr>
          <p:cNvSpPr>
            <a:spLocks noGrp="1"/>
          </p:cNvSpPr>
          <p:nvPr/>
        </p:nvSpPr>
        <p:spPr>
          <a:xfrm>
            <a:off x="7096125" y="29146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8A9D29B4-5FE9-4170-B9A6-EDB2C27C0E0A}"/>
              </a:ext>
            </a:extLst>
          </p:cNvPr>
          <p:cNvSpPr>
            <a:spLocks noGrp="1"/>
          </p:cNvSpPr>
          <p:nvPr/>
        </p:nvSpPr>
        <p:spPr>
          <a:xfrm>
            <a:off x="7191375" y="30099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9C1D4A85-A01B-44C1-8675-3F47A6587572}"/>
              </a:ext>
            </a:extLst>
          </p:cNvPr>
          <p:cNvSpPr>
            <a:spLocks noGrp="1"/>
          </p:cNvSpPr>
          <p:nvPr/>
        </p:nvSpPr>
        <p:spPr>
          <a:xfrm>
            <a:off x="9239250" y="2914650"/>
            <a:ext cx="228600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F784CA5-754B-4A61-B558-2B84AA810132}"/>
              </a:ext>
            </a:extLst>
          </p:cNvPr>
          <p:cNvSpPr>
            <a:spLocks noGrp="1"/>
          </p:cNvSpPr>
          <p:nvPr/>
        </p:nvSpPr>
        <p:spPr>
          <a:xfrm>
            <a:off x="9334500" y="30099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Basso</a:t>
            </a:r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E629625C-3869-466F-8009-1712BCB6ABF0}"/>
              </a:ext>
            </a:extLst>
          </p:cNvPr>
          <p:cNvSpPr>
            <a:spLocks noGrp="1"/>
          </p:cNvSpPr>
          <p:nvPr/>
        </p:nvSpPr>
        <p:spPr>
          <a:xfrm>
            <a:off x="666750" y="3638550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380A6879-2F91-47C6-ACFC-7F125FAAAF8F}"/>
              </a:ext>
            </a:extLst>
          </p:cNvPr>
          <p:cNvSpPr>
            <a:spLocks noGrp="1"/>
          </p:cNvSpPr>
          <p:nvPr/>
        </p:nvSpPr>
        <p:spPr>
          <a:xfrm>
            <a:off x="762000" y="37338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22438"/>
                </a:solidFill>
              </a:defRPr>
            </a:defPPr>
          </a:lstStyle>
          <a:p>
            <a:pPr>
              <a:defRPr sz="975" b="1">
                <a:solidFill>
                  <a:srgbClr val="122438"/>
                </a:solidFill>
              </a:defRPr>
            </a:pPr>
            <a:r>
              <a:rPr sz="975" b="1">
                <a:solidFill>
                  <a:srgbClr val="122438"/>
                </a:solidFill>
              </a:rPr>
              <a:t>Executive search</a:t>
            </a:r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505A1AA8-13F6-41C8-9BF5-A38A9DAC903A}"/>
              </a:ext>
            </a:extLst>
          </p:cNvPr>
          <p:cNvSpPr>
            <a:spLocks noGrp="1"/>
          </p:cNvSpPr>
          <p:nvPr/>
        </p:nvSpPr>
        <p:spPr>
          <a:xfrm>
            <a:off x="2952750" y="3638550"/>
            <a:ext cx="1809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159FADD6-62AF-4634-BBC3-6E478D38EB24}"/>
              </a:ext>
            </a:extLst>
          </p:cNvPr>
          <p:cNvSpPr>
            <a:spLocks noGrp="1"/>
          </p:cNvSpPr>
          <p:nvPr/>
        </p:nvSpPr>
        <p:spPr>
          <a:xfrm>
            <a:off x="3048000" y="37338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65042173-95FB-4D90-88CC-1BA5B6208B84}"/>
              </a:ext>
            </a:extLst>
          </p:cNvPr>
          <p:cNvSpPr>
            <a:spLocks noGrp="1"/>
          </p:cNvSpPr>
          <p:nvPr/>
        </p:nvSpPr>
        <p:spPr>
          <a:xfrm>
            <a:off x="4953000" y="36385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43C416D7-E53F-4416-8EA7-D2B42DC5E514}"/>
              </a:ext>
            </a:extLst>
          </p:cNvPr>
          <p:cNvSpPr>
            <a:spLocks noGrp="1"/>
          </p:cNvSpPr>
          <p:nvPr/>
        </p:nvSpPr>
        <p:spPr>
          <a:xfrm>
            <a:off x="5048250" y="37338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DF3955B5-2DC8-4DE4-8710-E6879BCD9B98}"/>
              </a:ext>
            </a:extLst>
          </p:cNvPr>
          <p:cNvSpPr>
            <a:spLocks noGrp="1"/>
          </p:cNvSpPr>
          <p:nvPr/>
        </p:nvSpPr>
        <p:spPr>
          <a:xfrm>
            <a:off x="7096125" y="36385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1FB7020F-52FA-42F0-B1A8-6AC04DBF6898}"/>
              </a:ext>
            </a:extLst>
          </p:cNvPr>
          <p:cNvSpPr>
            <a:spLocks noGrp="1"/>
          </p:cNvSpPr>
          <p:nvPr/>
        </p:nvSpPr>
        <p:spPr>
          <a:xfrm>
            <a:off x="7191375" y="37338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Bassa</a:t>
            </a:r>
          </a:p>
        </p:txBody>
      </p:sp>
      <p:sp>
        <p:nvSpPr>
          <p:cNvPr id="46" name="Rettangolo con angoli arrotondati 45">
            <a:extLst>
              <a:ext uri="{FF2B5EF4-FFF2-40B4-BE49-F238E27FC236}">
                <a16:creationId xmlns:a16="http://schemas.microsoft.com/office/drawing/2014/main" id="{854FFE5B-4427-49E1-BA8F-C041B1D6C76F}"/>
              </a:ext>
            </a:extLst>
          </p:cNvPr>
          <p:cNvSpPr>
            <a:spLocks noGrp="1"/>
          </p:cNvSpPr>
          <p:nvPr/>
        </p:nvSpPr>
        <p:spPr>
          <a:xfrm>
            <a:off x="9239250" y="3638550"/>
            <a:ext cx="22860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899B9696-8FE3-4FFC-B69B-76CFFF3ADA8C}"/>
              </a:ext>
            </a:extLst>
          </p:cNvPr>
          <p:cNvSpPr>
            <a:spLocks noGrp="1"/>
          </p:cNvSpPr>
          <p:nvPr/>
        </p:nvSpPr>
        <p:spPr>
          <a:xfrm>
            <a:off x="9334500" y="37338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Alto</a:t>
            </a:r>
          </a:p>
        </p:txBody>
      </p:sp>
      <p:sp>
        <p:nvSpPr>
          <p:cNvPr id="48" name="Rettangolo con angoli arrotondati 47">
            <a:extLst>
              <a:ext uri="{FF2B5EF4-FFF2-40B4-BE49-F238E27FC236}">
                <a16:creationId xmlns:a16="http://schemas.microsoft.com/office/drawing/2014/main" id="{591A1F6A-46B1-4976-8C4B-A1F1214B9A84}"/>
              </a:ext>
            </a:extLst>
          </p:cNvPr>
          <p:cNvSpPr>
            <a:spLocks noGrp="1"/>
          </p:cNvSpPr>
          <p:nvPr/>
        </p:nvSpPr>
        <p:spPr>
          <a:xfrm>
            <a:off x="666750" y="4362450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A4569C1D-182A-4897-B6D8-CB12184BC933}"/>
              </a:ext>
            </a:extLst>
          </p:cNvPr>
          <p:cNvSpPr>
            <a:spLocks noGrp="1"/>
          </p:cNvSpPr>
          <p:nvPr/>
        </p:nvSpPr>
        <p:spPr>
          <a:xfrm>
            <a:off x="762000" y="44577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22438"/>
                </a:solidFill>
              </a:defRPr>
            </a:defPPr>
          </a:lstStyle>
          <a:p>
            <a:pPr>
              <a:defRPr sz="975" b="1">
                <a:solidFill>
                  <a:srgbClr val="122438"/>
                </a:solidFill>
              </a:defRPr>
            </a:pPr>
            <a:r>
              <a:rPr sz="975" b="1">
                <a:solidFill>
                  <a:srgbClr val="122438"/>
                </a:solidFill>
              </a:rPr>
              <a:t>Università</a:t>
            </a:r>
          </a:p>
        </p:txBody>
      </p:sp>
      <p:sp>
        <p:nvSpPr>
          <p:cNvPr id="50" name="Rettangolo con angoli arrotondati 49">
            <a:extLst>
              <a:ext uri="{FF2B5EF4-FFF2-40B4-BE49-F238E27FC236}">
                <a16:creationId xmlns:a16="http://schemas.microsoft.com/office/drawing/2014/main" id="{A9AADC7F-FB96-4C23-8858-BDEE3BEE23AE}"/>
              </a:ext>
            </a:extLst>
          </p:cNvPr>
          <p:cNvSpPr>
            <a:spLocks noGrp="1"/>
          </p:cNvSpPr>
          <p:nvPr/>
        </p:nvSpPr>
        <p:spPr>
          <a:xfrm>
            <a:off x="2952750" y="4362450"/>
            <a:ext cx="180975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C15207AB-768E-4E4A-B3E0-EFDAA570540F}"/>
              </a:ext>
            </a:extLst>
          </p:cNvPr>
          <p:cNvSpPr>
            <a:spLocks noGrp="1"/>
          </p:cNvSpPr>
          <p:nvPr/>
        </p:nvSpPr>
        <p:spPr>
          <a:xfrm>
            <a:off x="3048000" y="44577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52" name="Rettangolo con angoli arrotondati 51">
            <a:extLst>
              <a:ext uri="{FF2B5EF4-FFF2-40B4-BE49-F238E27FC236}">
                <a16:creationId xmlns:a16="http://schemas.microsoft.com/office/drawing/2014/main" id="{99173DAC-4157-420C-9960-578DAD1ADC69}"/>
              </a:ext>
            </a:extLst>
          </p:cNvPr>
          <p:cNvSpPr>
            <a:spLocks noGrp="1"/>
          </p:cNvSpPr>
          <p:nvPr/>
        </p:nvSpPr>
        <p:spPr>
          <a:xfrm>
            <a:off x="4953000" y="43624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710E6F20-589E-418C-A480-7B42611577CF}"/>
              </a:ext>
            </a:extLst>
          </p:cNvPr>
          <p:cNvSpPr>
            <a:spLocks noGrp="1"/>
          </p:cNvSpPr>
          <p:nvPr/>
        </p:nvSpPr>
        <p:spPr>
          <a:xfrm>
            <a:off x="5048250" y="44577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54" name="Rettangolo con angoli arrotondati 53">
            <a:extLst>
              <a:ext uri="{FF2B5EF4-FFF2-40B4-BE49-F238E27FC236}">
                <a16:creationId xmlns:a16="http://schemas.microsoft.com/office/drawing/2014/main" id="{8F58277A-477B-4032-92FD-A0F1AEA279BE}"/>
              </a:ext>
            </a:extLst>
          </p:cNvPr>
          <p:cNvSpPr>
            <a:spLocks noGrp="1"/>
          </p:cNvSpPr>
          <p:nvPr/>
        </p:nvSpPr>
        <p:spPr>
          <a:xfrm>
            <a:off x="7096125" y="43624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4A925859-D1BA-4725-98DC-A8FC23FA51E7}"/>
              </a:ext>
            </a:extLst>
          </p:cNvPr>
          <p:cNvSpPr>
            <a:spLocks noGrp="1"/>
          </p:cNvSpPr>
          <p:nvPr/>
        </p:nvSpPr>
        <p:spPr>
          <a:xfrm>
            <a:off x="7191375" y="44577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Media</a:t>
            </a:r>
          </a:p>
        </p:txBody>
      </p:sp>
      <p:sp>
        <p:nvSpPr>
          <p:cNvPr id="56" name="Rettangolo con angoli arrotondati 55">
            <a:extLst>
              <a:ext uri="{FF2B5EF4-FFF2-40B4-BE49-F238E27FC236}">
                <a16:creationId xmlns:a16="http://schemas.microsoft.com/office/drawing/2014/main" id="{204B647B-481B-45F5-92C8-9A6F4E86FCDD}"/>
              </a:ext>
            </a:extLst>
          </p:cNvPr>
          <p:cNvSpPr>
            <a:spLocks noGrp="1"/>
          </p:cNvSpPr>
          <p:nvPr/>
        </p:nvSpPr>
        <p:spPr>
          <a:xfrm>
            <a:off x="9239250" y="4362450"/>
            <a:ext cx="2286000" cy="590550"/>
          </a:xfrm>
          <a:prstGeom prst="roundRect">
            <a:avLst>
              <a:gd name="adj" fmla="val 19355"/>
            </a:avLst>
          </a:prstGeom>
          <a:solidFill>
            <a:srgbClr val="E8F4F7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24275993-14AD-49F8-94E6-2C29E07B3C23}"/>
              </a:ext>
            </a:extLst>
          </p:cNvPr>
          <p:cNvSpPr>
            <a:spLocks noGrp="1"/>
          </p:cNvSpPr>
          <p:nvPr/>
        </p:nvSpPr>
        <p:spPr>
          <a:xfrm>
            <a:off x="9334500" y="44577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Medio</a:t>
            </a:r>
          </a:p>
        </p:txBody>
      </p:sp>
      <p:sp>
        <p:nvSpPr>
          <p:cNvPr id="58" name="Rettangolo con angoli arrotondati 57">
            <a:extLst>
              <a:ext uri="{FF2B5EF4-FFF2-40B4-BE49-F238E27FC236}">
                <a16:creationId xmlns:a16="http://schemas.microsoft.com/office/drawing/2014/main" id="{104C3CC1-E079-40D2-B0A4-FCD044993B63}"/>
              </a:ext>
            </a:extLst>
          </p:cNvPr>
          <p:cNvSpPr>
            <a:spLocks noGrp="1"/>
          </p:cNvSpPr>
          <p:nvPr/>
        </p:nvSpPr>
        <p:spPr>
          <a:xfrm>
            <a:off x="666750" y="5086350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AE5941A8-047E-4D40-B8FB-10F41F5650C9}"/>
              </a:ext>
            </a:extLst>
          </p:cNvPr>
          <p:cNvSpPr>
            <a:spLocks noGrp="1"/>
          </p:cNvSpPr>
          <p:nvPr/>
        </p:nvSpPr>
        <p:spPr>
          <a:xfrm>
            <a:off x="762000" y="51816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22438"/>
                </a:solidFill>
              </a:defRPr>
            </a:defPPr>
          </a:lstStyle>
          <a:p>
            <a:pPr>
              <a:defRPr sz="975" b="1">
                <a:solidFill>
                  <a:srgbClr val="122438"/>
                </a:solidFill>
              </a:defRPr>
            </a:pPr>
            <a:r>
              <a:rPr sz="975" b="1">
                <a:solidFill>
                  <a:srgbClr val="122438"/>
                </a:solidFill>
              </a:rPr>
              <a:t>Mobilità interna</a:t>
            </a:r>
          </a:p>
        </p:txBody>
      </p:sp>
      <p:sp>
        <p:nvSpPr>
          <p:cNvPr id="60" name="Rettangolo con angoli arrotondati 59">
            <a:extLst>
              <a:ext uri="{FF2B5EF4-FFF2-40B4-BE49-F238E27FC236}">
                <a16:creationId xmlns:a16="http://schemas.microsoft.com/office/drawing/2014/main" id="{DFD0A6A4-7D65-4721-8B0B-415A6D80E62B}"/>
              </a:ext>
            </a:extLst>
          </p:cNvPr>
          <p:cNvSpPr>
            <a:spLocks noGrp="1"/>
          </p:cNvSpPr>
          <p:nvPr/>
        </p:nvSpPr>
        <p:spPr>
          <a:xfrm>
            <a:off x="2952750" y="5086350"/>
            <a:ext cx="180975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1" name="Rettangolo 60">
            <a:extLst>
              <a:ext uri="{FF2B5EF4-FFF2-40B4-BE49-F238E27FC236}">
                <a16:creationId xmlns:a16="http://schemas.microsoft.com/office/drawing/2014/main" id="{62EC1E38-9321-4850-9878-9F15D1FA864C}"/>
              </a:ext>
            </a:extLst>
          </p:cNvPr>
          <p:cNvSpPr>
            <a:spLocks noGrp="1"/>
          </p:cNvSpPr>
          <p:nvPr/>
        </p:nvSpPr>
        <p:spPr>
          <a:xfrm>
            <a:off x="3048000" y="51816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62" name="Rettangolo con angoli arrotondati 61">
            <a:extLst>
              <a:ext uri="{FF2B5EF4-FFF2-40B4-BE49-F238E27FC236}">
                <a16:creationId xmlns:a16="http://schemas.microsoft.com/office/drawing/2014/main" id="{D6DBB649-F2F0-4C31-BD39-792627F1B4EC}"/>
              </a:ext>
            </a:extLst>
          </p:cNvPr>
          <p:cNvSpPr>
            <a:spLocks noGrp="1"/>
          </p:cNvSpPr>
          <p:nvPr/>
        </p:nvSpPr>
        <p:spPr>
          <a:xfrm>
            <a:off x="4953000" y="50863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9427EAF1-C72B-4169-9436-2E6E5AC08F15}"/>
              </a:ext>
            </a:extLst>
          </p:cNvPr>
          <p:cNvSpPr>
            <a:spLocks noGrp="1"/>
          </p:cNvSpPr>
          <p:nvPr/>
        </p:nvSpPr>
        <p:spPr>
          <a:xfrm>
            <a:off x="5048250" y="51816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Alta</a:t>
            </a:r>
          </a:p>
        </p:txBody>
      </p:sp>
      <p:sp>
        <p:nvSpPr>
          <p:cNvPr id="64" name="Rettangolo con angoli arrotondati 63">
            <a:extLst>
              <a:ext uri="{FF2B5EF4-FFF2-40B4-BE49-F238E27FC236}">
                <a16:creationId xmlns:a16="http://schemas.microsoft.com/office/drawing/2014/main" id="{4E726285-C339-49AC-93B1-D7A5E16AD49D}"/>
              </a:ext>
            </a:extLst>
          </p:cNvPr>
          <p:cNvSpPr>
            <a:spLocks noGrp="1"/>
          </p:cNvSpPr>
          <p:nvPr/>
        </p:nvSpPr>
        <p:spPr>
          <a:xfrm>
            <a:off x="7096125" y="5086350"/>
            <a:ext cx="1952625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65DAC2FA-2462-4367-B0C0-3724A6F1C28C}"/>
              </a:ext>
            </a:extLst>
          </p:cNvPr>
          <p:cNvSpPr>
            <a:spLocks noGrp="1"/>
          </p:cNvSpPr>
          <p:nvPr/>
        </p:nvSpPr>
        <p:spPr>
          <a:xfrm>
            <a:off x="7191375" y="5181600"/>
            <a:ext cx="1762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Bassa</a:t>
            </a:r>
          </a:p>
        </p:txBody>
      </p:sp>
      <p:sp>
        <p:nvSpPr>
          <p:cNvPr id="66" name="Rettangolo con angoli arrotondati 65">
            <a:extLst>
              <a:ext uri="{FF2B5EF4-FFF2-40B4-BE49-F238E27FC236}">
                <a16:creationId xmlns:a16="http://schemas.microsoft.com/office/drawing/2014/main" id="{F449BBA4-CC60-4C0E-920F-27537435156A}"/>
              </a:ext>
            </a:extLst>
          </p:cNvPr>
          <p:cNvSpPr>
            <a:spLocks noGrp="1"/>
          </p:cNvSpPr>
          <p:nvPr/>
        </p:nvSpPr>
        <p:spPr>
          <a:xfrm>
            <a:off x="9239250" y="5086350"/>
            <a:ext cx="2286000" cy="590550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DB3A904E-3EA4-42C6-8780-6235CE072712}"/>
              </a:ext>
            </a:extLst>
          </p:cNvPr>
          <p:cNvSpPr>
            <a:spLocks noGrp="1"/>
          </p:cNvSpPr>
          <p:nvPr/>
        </p:nvSpPr>
        <p:spPr>
          <a:xfrm>
            <a:off x="9334500" y="51816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Basso</a:t>
            </a:r>
          </a:p>
        </p:txBody>
      </p:sp>
    </p:spTree>
    <p:extLst>
      <p:ext uri="{BB962C8B-B14F-4D97-AF65-F5344CB8AC3E}">
        <p14:creationId xmlns:p14="http://schemas.microsoft.com/office/powerpoint/2010/main" val="1107720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5E2F173F-1632-4803-BB41-15ACBD76EB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5DBB709-EBA5-4FFC-A1BC-E90A82319E5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CANDIDATE EXPERIENCE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017FADD-1912-4013-A4BB-AF174B8A572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Ogni contatto comunica come lavora l’organizzazione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1B6BD3D-5740-48DC-890E-AE0D587CEBA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599F1A3-51AD-4F00-A670-BE52470AC07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D287ADF-D2A5-46FD-A89C-E530A5E3FD3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A076582-9683-4D97-8931-F272003FF1C2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60077F0-0D8E-461E-A943-DA07C1B2D308}"/>
              </a:ext>
            </a:extLst>
          </p:cNvPr>
          <p:cNvSpPr>
            <a:spLocks noGrp="1"/>
          </p:cNvSpPr>
          <p:nvPr/>
        </p:nvSpPr>
        <p:spPr>
          <a:xfrm>
            <a:off x="1238250" y="1666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ABBE8ED-94EF-4150-BC37-4F3B9E98BB18}"/>
              </a:ext>
            </a:extLst>
          </p:cNvPr>
          <p:cNvSpPr>
            <a:spLocks noGrp="1"/>
          </p:cNvSpPr>
          <p:nvPr/>
        </p:nvSpPr>
        <p:spPr>
          <a:xfrm>
            <a:off x="1238250" y="1733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62971C6-9EFB-4803-A56F-9879BCE9FAFA}"/>
              </a:ext>
            </a:extLst>
          </p:cNvPr>
          <p:cNvSpPr>
            <a:spLocks noGrp="1"/>
          </p:cNvSpPr>
          <p:nvPr/>
        </p:nvSpPr>
        <p:spPr>
          <a:xfrm>
            <a:off x="2000250" y="168592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Chiarezza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666F802-79C1-4C52-A6D3-A0872E7C73B0}"/>
              </a:ext>
            </a:extLst>
          </p:cNvPr>
          <p:cNvSpPr>
            <a:spLocks noGrp="1"/>
          </p:cNvSpPr>
          <p:nvPr/>
        </p:nvSpPr>
        <p:spPr>
          <a:xfrm>
            <a:off x="3952875" y="1638300"/>
            <a:ext cx="6715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Annunci comprensibili e aspettative realistiche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69D77D5-5ED5-4E72-90D5-6A380EEBCE0C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1056D1E-480A-42F9-A4C0-102944D3A997}"/>
              </a:ext>
            </a:extLst>
          </p:cNvPr>
          <p:cNvSpPr>
            <a:spLocks noGrp="1"/>
          </p:cNvSpPr>
          <p:nvPr/>
        </p:nvSpPr>
        <p:spPr>
          <a:xfrm>
            <a:off x="1238250" y="2667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6F7C232-B5C1-44B4-8441-068A7A383356}"/>
              </a:ext>
            </a:extLst>
          </p:cNvPr>
          <p:cNvSpPr>
            <a:spLocks noGrp="1"/>
          </p:cNvSpPr>
          <p:nvPr/>
        </p:nvSpPr>
        <p:spPr>
          <a:xfrm>
            <a:off x="1238250" y="2733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378F41F-17AA-427F-9CC1-E0B08573D3A6}"/>
              </a:ext>
            </a:extLst>
          </p:cNvPr>
          <p:cNvSpPr>
            <a:spLocks noGrp="1"/>
          </p:cNvSpPr>
          <p:nvPr/>
        </p:nvSpPr>
        <p:spPr>
          <a:xfrm>
            <a:off x="2000250" y="268605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Rispetto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A6BC2E7-419D-40E6-A3C7-FC69EEB3FC30}"/>
              </a:ext>
            </a:extLst>
          </p:cNvPr>
          <p:cNvSpPr>
            <a:spLocks noGrp="1"/>
          </p:cNvSpPr>
          <p:nvPr/>
        </p:nvSpPr>
        <p:spPr>
          <a:xfrm>
            <a:off x="3952875" y="2638425"/>
            <a:ext cx="6715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Tempi dichiarati e comunicazioni puntuali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5B5616D-D863-460C-A2FC-D47EAC76E076}"/>
              </a:ext>
            </a:extLst>
          </p:cNvPr>
          <p:cNvSpPr>
            <a:spLocks noGrp="1"/>
          </p:cNvSpPr>
          <p:nvPr/>
        </p:nvSpPr>
        <p:spPr>
          <a:xfrm>
            <a:off x="1000125" y="35242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772C022-5487-4213-B318-E201688CE33C}"/>
              </a:ext>
            </a:extLst>
          </p:cNvPr>
          <p:cNvSpPr>
            <a:spLocks noGrp="1"/>
          </p:cNvSpPr>
          <p:nvPr/>
        </p:nvSpPr>
        <p:spPr>
          <a:xfrm>
            <a:off x="1238250" y="3667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0C9B4C4-CA87-4226-8FC6-DDDFD8991D8E}"/>
              </a:ext>
            </a:extLst>
          </p:cNvPr>
          <p:cNvSpPr>
            <a:spLocks noGrp="1"/>
          </p:cNvSpPr>
          <p:nvPr/>
        </p:nvSpPr>
        <p:spPr>
          <a:xfrm>
            <a:off x="1238250" y="3733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22AAF1B-FF7C-43F9-8CBF-6B3E7D6943ED}"/>
              </a:ext>
            </a:extLst>
          </p:cNvPr>
          <p:cNvSpPr>
            <a:spLocks noGrp="1"/>
          </p:cNvSpPr>
          <p:nvPr/>
        </p:nvSpPr>
        <p:spPr>
          <a:xfrm>
            <a:off x="2000250" y="368617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Accessibilità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095EE3C-6BE5-44AF-87FC-C5BBE3D6871F}"/>
              </a:ext>
            </a:extLst>
          </p:cNvPr>
          <p:cNvSpPr>
            <a:spLocks noGrp="1"/>
          </p:cNvSpPr>
          <p:nvPr/>
        </p:nvSpPr>
        <p:spPr>
          <a:xfrm>
            <a:off x="3952875" y="3638550"/>
            <a:ext cx="6715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Processo utilizzabile da persone diverse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CF25262-2CBB-4884-BA63-916CB86B7015}"/>
              </a:ext>
            </a:extLst>
          </p:cNvPr>
          <p:cNvSpPr>
            <a:spLocks noGrp="1"/>
          </p:cNvSpPr>
          <p:nvPr/>
        </p:nvSpPr>
        <p:spPr>
          <a:xfrm>
            <a:off x="1000125" y="45243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C2AF033-8F7A-4C21-B431-F808A31BE108}"/>
              </a:ext>
            </a:extLst>
          </p:cNvPr>
          <p:cNvSpPr>
            <a:spLocks noGrp="1"/>
          </p:cNvSpPr>
          <p:nvPr/>
        </p:nvSpPr>
        <p:spPr>
          <a:xfrm>
            <a:off x="1238250" y="46672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2C6EFB3-A8CD-46E5-AED3-B55199FFAA9A}"/>
              </a:ext>
            </a:extLst>
          </p:cNvPr>
          <p:cNvSpPr>
            <a:spLocks noGrp="1"/>
          </p:cNvSpPr>
          <p:nvPr/>
        </p:nvSpPr>
        <p:spPr>
          <a:xfrm>
            <a:off x="1238250" y="47339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36639D0-46DA-4CB0-87EF-2FA5CEA44500}"/>
              </a:ext>
            </a:extLst>
          </p:cNvPr>
          <p:cNvSpPr>
            <a:spLocks noGrp="1"/>
          </p:cNvSpPr>
          <p:nvPr/>
        </p:nvSpPr>
        <p:spPr>
          <a:xfrm>
            <a:off x="2000250" y="468630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Feedback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61BCB8F-D8D8-4663-AFBB-E02ABEAC4085}"/>
              </a:ext>
            </a:extLst>
          </p:cNvPr>
          <p:cNvSpPr>
            <a:spLocks noGrp="1"/>
          </p:cNvSpPr>
          <p:nvPr/>
        </p:nvSpPr>
        <p:spPr>
          <a:xfrm>
            <a:off x="3952875" y="4638675"/>
            <a:ext cx="6715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Esiti motivati e indicazioni utili</a:t>
            </a:r>
          </a:p>
        </p:txBody>
      </p:sp>
    </p:spTree>
    <p:extLst>
      <p:ext uri="{BB962C8B-B14F-4D97-AF65-F5344CB8AC3E}">
        <p14:creationId xmlns:p14="http://schemas.microsoft.com/office/powerpoint/2010/main" val="1626673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189CA68-8D07-42A5-860B-98051DFE7C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73EE8E-7DF1-448E-B36A-AA6AA920B5B6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SELEZIONE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174A7FC-247E-4C5C-8ACD-92DF691EF91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valutazione raccoglie evidenze rilevanti per il ruolo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15111DC-FEE0-4D12-AD38-E3A70C8F974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173DDD0-AAC6-4990-8B36-2B058A7E151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35AB422-3772-42F8-AA0A-299F9EAEE69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D4C2B12-82C1-4FDA-92B3-36F456DB46D5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F913FE4-B6D6-42B2-8652-CBC457ADF9E1}"/>
              </a:ext>
            </a:extLst>
          </p:cNvPr>
          <p:cNvSpPr>
            <a:spLocks noGrp="1"/>
          </p:cNvSpPr>
          <p:nvPr/>
        </p:nvSpPr>
        <p:spPr>
          <a:xfrm>
            <a:off x="1771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3F1EBA7-C524-47E6-A2A1-F364162F7C9F}"/>
              </a:ext>
            </a:extLst>
          </p:cNvPr>
          <p:cNvSpPr>
            <a:spLocks noGrp="1"/>
          </p:cNvSpPr>
          <p:nvPr/>
        </p:nvSpPr>
        <p:spPr>
          <a:xfrm>
            <a:off x="1771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B83552-83D9-4B71-8248-639F05A31081}"/>
              </a:ext>
            </a:extLst>
          </p:cNvPr>
          <p:cNvSpPr>
            <a:spLocks noGrp="1"/>
          </p:cNvSpPr>
          <p:nvPr/>
        </p:nvSpPr>
        <p:spPr>
          <a:xfrm>
            <a:off x="1047750" y="3143250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Requisiti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E87C3AA-6AD2-4DB9-BC25-5E10E4B18DC9}"/>
              </a:ext>
            </a:extLst>
          </p:cNvPr>
          <p:cNvSpPr>
            <a:spLocks noGrp="1"/>
          </p:cNvSpPr>
          <p:nvPr/>
        </p:nvSpPr>
        <p:spPr>
          <a:xfrm>
            <a:off x="1095375" y="3714750"/>
            <a:ext cx="18573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Che cosa serve per svolgere il lavoro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8FE57C7-6951-44EC-A72B-16F3FAAA8E34}"/>
              </a:ext>
            </a:extLst>
          </p:cNvPr>
          <p:cNvSpPr>
            <a:spLocks noGrp="1"/>
          </p:cNvSpPr>
          <p:nvPr/>
        </p:nvSpPr>
        <p:spPr>
          <a:xfrm>
            <a:off x="3571875" y="1952625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2E4FB5D-8ABF-4198-9328-2CD9629A9D2E}"/>
              </a:ext>
            </a:extLst>
          </p:cNvPr>
          <p:cNvSpPr>
            <a:spLocks noGrp="1"/>
          </p:cNvSpPr>
          <p:nvPr/>
        </p:nvSpPr>
        <p:spPr>
          <a:xfrm>
            <a:off x="4533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2448A38-3C68-4E1B-A47E-A69E3AAAAAC0}"/>
              </a:ext>
            </a:extLst>
          </p:cNvPr>
          <p:cNvSpPr>
            <a:spLocks noGrp="1"/>
          </p:cNvSpPr>
          <p:nvPr/>
        </p:nvSpPr>
        <p:spPr>
          <a:xfrm>
            <a:off x="4533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4AE9E2F-D5E9-4B18-9BB3-C8CE8FFA6DDB}"/>
              </a:ext>
            </a:extLst>
          </p:cNvPr>
          <p:cNvSpPr>
            <a:spLocks noGrp="1"/>
          </p:cNvSpPr>
          <p:nvPr/>
        </p:nvSpPr>
        <p:spPr>
          <a:xfrm>
            <a:off x="3810000" y="3143250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Evidenze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F270308-53C7-4555-9151-3EBE1409C875}"/>
              </a:ext>
            </a:extLst>
          </p:cNvPr>
          <p:cNvSpPr>
            <a:spLocks noGrp="1"/>
          </p:cNvSpPr>
          <p:nvPr/>
        </p:nvSpPr>
        <p:spPr>
          <a:xfrm>
            <a:off x="3857625" y="3714750"/>
            <a:ext cx="18573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Quali comportamenti o risultati lo dimostrano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25D9EE43-C1F6-4E7A-85F3-6383F1ED78DE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F62AFC5-C9EA-4891-AFD6-71D9D48050F3}"/>
              </a:ext>
            </a:extLst>
          </p:cNvPr>
          <p:cNvSpPr>
            <a:spLocks noGrp="1"/>
          </p:cNvSpPr>
          <p:nvPr/>
        </p:nvSpPr>
        <p:spPr>
          <a:xfrm>
            <a:off x="72961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5421CA4-A14E-4801-92C1-3E3344A64C0B}"/>
              </a:ext>
            </a:extLst>
          </p:cNvPr>
          <p:cNvSpPr>
            <a:spLocks noGrp="1"/>
          </p:cNvSpPr>
          <p:nvPr/>
        </p:nvSpPr>
        <p:spPr>
          <a:xfrm>
            <a:off x="72961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2C1C54-60E9-4A2C-9C9C-10903E46BB9E}"/>
              </a:ext>
            </a:extLst>
          </p:cNvPr>
          <p:cNvSpPr>
            <a:spLocks noGrp="1"/>
          </p:cNvSpPr>
          <p:nvPr/>
        </p:nvSpPr>
        <p:spPr>
          <a:xfrm>
            <a:off x="6572250" y="3143250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Strumenti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DBF1ECE-95E8-4FFB-BF7C-B0A7520BBFFB}"/>
              </a:ext>
            </a:extLst>
          </p:cNvPr>
          <p:cNvSpPr>
            <a:spLocks noGrp="1"/>
          </p:cNvSpPr>
          <p:nvPr/>
        </p:nvSpPr>
        <p:spPr>
          <a:xfrm>
            <a:off x="6619875" y="3714750"/>
            <a:ext cx="18573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Come osservare le evidenze in modo coerente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4417AF9-13AB-4D49-AA4C-EF940AEB6C1C}"/>
              </a:ext>
            </a:extLst>
          </p:cNvPr>
          <p:cNvSpPr>
            <a:spLocks noGrp="1"/>
          </p:cNvSpPr>
          <p:nvPr/>
        </p:nvSpPr>
        <p:spPr>
          <a:xfrm>
            <a:off x="9096375" y="1952625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D7CF910-DAAA-4E71-B479-181177B63444}"/>
              </a:ext>
            </a:extLst>
          </p:cNvPr>
          <p:cNvSpPr>
            <a:spLocks noGrp="1"/>
          </p:cNvSpPr>
          <p:nvPr/>
        </p:nvSpPr>
        <p:spPr>
          <a:xfrm>
            <a:off x="100584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87457F9-9064-4746-86B9-E66C50DD143D}"/>
              </a:ext>
            </a:extLst>
          </p:cNvPr>
          <p:cNvSpPr>
            <a:spLocks noGrp="1"/>
          </p:cNvSpPr>
          <p:nvPr/>
        </p:nvSpPr>
        <p:spPr>
          <a:xfrm>
            <a:off x="100584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04B7D5F-B3E1-412D-BCFE-BD375F9E1C99}"/>
              </a:ext>
            </a:extLst>
          </p:cNvPr>
          <p:cNvSpPr>
            <a:spLocks noGrp="1"/>
          </p:cNvSpPr>
          <p:nvPr/>
        </p:nvSpPr>
        <p:spPr>
          <a:xfrm>
            <a:off x="9334500" y="3143250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Decisione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A58D2EB-60D5-465C-8B7D-ED69EDBC4CE9}"/>
              </a:ext>
            </a:extLst>
          </p:cNvPr>
          <p:cNvSpPr>
            <a:spLocks noGrp="1"/>
          </p:cNvSpPr>
          <p:nvPr/>
        </p:nvSpPr>
        <p:spPr>
          <a:xfrm>
            <a:off x="9382125" y="3714750"/>
            <a:ext cx="18573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8F4F7"/>
                </a:solidFill>
              </a:defRPr>
            </a:defPPr>
          </a:lstStyle>
          <a:p>
            <a:pPr>
              <a:defRPr sz="1050" b="0">
                <a:solidFill>
                  <a:srgbClr val="E8F4F7"/>
                </a:solidFill>
              </a:defRPr>
            </a:pPr>
            <a:r>
              <a:rPr sz="1050" b="0">
                <a:solidFill>
                  <a:srgbClr val="E8F4F7"/>
                </a:solidFill>
              </a:rPr>
              <a:t>Come integrare dati e giudizi</a:t>
            </a:r>
          </a:p>
        </p:txBody>
      </p:sp>
    </p:spTree>
    <p:extLst>
      <p:ext uri="{BB962C8B-B14F-4D97-AF65-F5344CB8AC3E}">
        <p14:creationId xmlns:p14="http://schemas.microsoft.com/office/powerpoint/2010/main" val="1580048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F038DE6E-37F0-4140-ACFC-1BBD3D0C66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F3F052D-8C54-403D-ABBE-52472A3BC48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FASI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00EF71-C399-49F0-AA01-A5EB2440D7A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La selezione riduce progressivamente l’incertezza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5F1916B-B9BD-4ACD-AC73-C9163BBEE319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Schema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D033AB87-302E-441B-80E5-885C1F3C923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0B783ED-31BF-4ACE-AF03-05706D10F45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2776D7B-5302-4FF5-A62E-58C4A0A820E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20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D002875-9D35-421E-AF2C-F9E001CFF381}"/>
              </a:ext>
            </a:extLst>
          </p:cNvPr>
          <p:cNvSpPr>
            <a:spLocks noGrp="1"/>
          </p:cNvSpPr>
          <p:nvPr/>
        </p:nvSpPr>
        <p:spPr>
          <a:xfrm>
            <a:off x="904875" y="2571750"/>
            <a:ext cx="1809750" cy="685800"/>
          </a:xfrm>
          <a:prstGeom prst="roundRect">
            <a:avLst>
              <a:gd name="adj" fmla="val 1666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C7D32FC-698B-474C-810E-BBCCDE57E8DE}"/>
              </a:ext>
            </a:extLst>
          </p:cNvPr>
          <p:cNvSpPr>
            <a:spLocks noGrp="1"/>
          </p:cNvSpPr>
          <p:nvPr/>
        </p:nvSpPr>
        <p:spPr>
          <a:xfrm>
            <a:off x="981075" y="2647950"/>
            <a:ext cx="1657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Screening CV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B834F350-6E47-4F02-AEFD-067FFA63A8B6}"/>
              </a:ext>
            </a:extLst>
          </p:cNvPr>
          <p:cNvSpPr>
            <a:spLocks noGrp="1"/>
          </p:cNvSpPr>
          <p:nvPr/>
        </p:nvSpPr>
        <p:spPr>
          <a:xfrm>
            <a:off x="2714625" y="2914650"/>
            <a:ext cx="428625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2106573-CED0-4552-8B1F-2D809E696450}"/>
              </a:ext>
            </a:extLst>
          </p:cNvPr>
          <p:cNvSpPr>
            <a:spLocks noGrp="1"/>
          </p:cNvSpPr>
          <p:nvPr/>
        </p:nvSpPr>
        <p:spPr>
          <a:xfrm>
            <a:off x="3143250" y="2571750"/>
            <a:ext cx="1809750" cy="685800"/>
          </a:xfrm>
          <a:prstGeom prst="roundRect">
            <a:avLst>
              <a:gd name="adj" fmla="val 1666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B953A6-A9DB-4659-BF23-5063B5E0C703}"/>
              </a:ext>
            </a:extLst>
          </p:cNvPr>
          <p:cNvSpPr>
            <a:spLocks noGrp="1"/>
          </p:cNvSpPr>
          <p:nvPr/>
        </p:nvSpPr>
        <p:spPr>
          <a:xfrm>
            <a:off x="3219450" y="2647950"/>
            <a:ext cx="1657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Colloquio iniziale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191BF0D3-C5EC-47A9-9097-62BA409F1EDE}"/>
              </a:ext>
            </a:extLst>
          </p:cNvPr>
          <p:cNvSpPr>
            <a:spLocks noGrp="1"/>
          </p:cNvSpPr>
          <p:nvPr/>
        </p:nvSpPr>
        <p:spPr>
          <a:xfrm>
            <a:off x="4953000" y="2914650"/>
            <a:ext cx="428625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BD93727E-7469-4C6A-AB47-A49F47FC9E14}"/>
              </a:ext>
            </a:extLst>
          </p:cNvPr>
          <p:cNvSpPr>
            <a:spLocks noGrp="1"/>
          </p:cNvSpPr>
          <p:nvPr/>
        </p:nvSpPr>
        <p:spPr>
          <a:xfrm>
            <a:off x="5381625" y="2571750"/>
            <a:ext cx="1809750" cy="685800"/>
          </a:xfrm>
          <a:prstGeom prst="roundRect">
            <a:avLst>
              <a:gd name="adj" fmla="val 1666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2F7EC26-CD44-4E28-AB60-1899595DFF1D}"/>
              </a:ext>
            </a:extLst>
          </p:cNvPr>
          <p:cNvSpPr>
            <a:spLocks noGrp="1"/>
          </p:cNvSpPr>
          <p:nvPr/>
        </p:nvSpPr>
        <p:spPr>
          <a:xfrm>
            <a:off x="5457825" y="2647950"/>
            <a:ext cx="1657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Test o prova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4B51536D-5590-4695-81BD-238BE4BC301C}"/>
              </a:ext>
            </a:extLst>
          </p:cNvPr>
          <p:cNvSpPr>
            <a:spLocks noGrp="1"/>
          </p:cNvSpPr>
          <p:nvPr/>
        </p:nvSpPr>
        <p:spPr>
          <a:xfrm>
            <a:off x="7191375" y="2914650"/>
            <a:ext cx="428625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3148D13-FEDF-48FD-865D-C603077B4A57}"/>
              </a:ext>
            </a:extLst>
          </p:cNvPr>
          <p:cNvSpPr>
            <a:spLocks noGrp="1"/>
          </p:cNvSpPr>
          <p:nvPr/>
        </p:nvSpPr>
        <p:spPr>
          <a:xfrm>
            <a:off x="7620000" y="2571750"/>
            <a:ext cx="1809750" cy="685800"/>
          </a:xfrm>
          <a:prstGeom prst="roundRect">
            <a:avLst>
              <a:gd name="adj" fmla="val 1666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96CD488-B855-44BD-8CBC-2FCB0BC86FD3}"/>
              </a:ext>
            </a:extLst>
          </p:cNvPr>
          <p:cNvSpPr>
            <a:spLocks noGrp="1"/>
          </p:cNvSpPr>
          <p:nvPr/>
        </p:nvSpPr>
        <p:spPr>
          <a:xfrm>
            <a:off x="7696200" y="2647950"/>
            <a:ext cx="1657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Colloquio finale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6E31E990-7864-4D04-8CE4-2FD0647F41CC}"/>
              </a:ext>
            </a:extLst>
          </p:cNvPr>
          <p:cNvSpPr>
            <a:spLocks noGrp="1"/>
          </p:cNvSpPr>
          <p:nvPr/>
        </p:nvSpPr>
        <p:spPr>
          <a:xfrm>
            <a:off x="9429750" y="2914650"/>
            <a:ext cx="428625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92F3EB91-E87B-4C85-89B8-888A8FB05B1B}"/>
              </a:ext>
            </a:extLst>
          </p:cNvPr>
          <p:cNvSpPr>
            <a:spLocks noGrp="1"/>
          </p:cNvSpPr>
          <p:nvPr/>
        </p:nvSpPr>
        <p:spPr>
          <a:xfrm>
            <a:off x="9858375" y="2571750"/>
            <a:ext cx="1809750" cy="685800"/>
          </a:xfrm>
          <a:prstGeom prst="roundRect">
            <a:avLst>
              <a:gd name="adj" fmla="val 16667"/>
            </a:avLst>
          </a:prstGeom>
          <a:solidFill>
            <a:srgbClr val="D95D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158E486-C200-4A1D-91FA-4BF90B02BC1D}"/>
              </a:ext>
            </a:extLst>
          </p:cNvPr>
          <p:cNvSpPr>
            <a:spLocks noGrp="1"/>
          </p:cNvSpPr>
          <p:nvPr/>
        </p:nvSpPr>
        <p:spPr>
          <a:xfrm>
            <a:off x="9934575" y="2647950"/>
            <a:ext cx="1657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Referenze e offerta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59A3486-3F3D-41DC-BD08-AB82C1E0D170}"/>
              </a:ext>
            </a:extLst>
          </p:cNvPr>
          <p:cNvSpPr>
            <a:spLocks noGrp="1"/>
          </p:cNvSpPr>
          <p:nvPr/>
        </p:nvSpPr>
        <p:spPr>
          <a:xfrm>
            <a:off x="1714500" y="4095750"/>
            <a:ext cx="8763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Il numero e l’ordine degli strumenti cambiano in base al ruolo, al rischio e alle risorse disponibili.</a:t>
            </a:r>
          </a:p>
        </p:txBody>
      </p:sp>
    </p:spTree>
    <p:extLst>
      <p:ext uri="{BB962C8B-B14F-4D97-AF65-F5344CB8AC3E}">
        <p14:creationId xmlns:p14="http://schemas.microsoft.com/office/powerpoint/2010/main" val="570234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CBEA6A91-ED93-490A-9BD2-3442879F9D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8F037C5-54D0-47D7-9534-C078981434F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QUALITÀ DEGLI STRUMENTI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74F7B8E-DA42-4A4E-BDBD-0CB5D9A300F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Affidabilità, validità e equità sostengono la scelta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3D683AC-8C82-4810-813F-8CE45756417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F7F18C5-D637-48AE-8C5F-1336271E3D1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77473A5-7BF4-4E1C-8214-1E955F2E43B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7F337B7-C641-494E-97FD-954F6CBF61A4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7375862-A410-4B22-B7B7-FE6C5009B5FD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86360AD-2397-4AC1-8EE6-267985994796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6694E8-87CC-4253-9458-313BDBBF74C2}"/>
              </a:ext>
            </a:extLst>
          </p:cNvPr>
          <p:cNvSpPr>
            <a:spLocks noGrp="1"/>
          </p:cNvSpPr>
          <p:nvPr/>
        </p:nvSpPr>
        <p:spPr>
          <a:xfrm>
            <a:off x="1143000" y="3095625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2438"/>
                </a:solidFill>
              </a:defRPr>
            </a:defPPr>
          </a:lstStyle>
          <a:p>
            <a:pPr>
              <a:defRPr sz="1500" b="1">
                <a:solidFill>
                  <a:srgbClr val="122438"/>
                </a:solidFill>
              </a:defRPr>
            </a:pPr>
            <a:r>
              <a:rPr sz="1500" b="1">
                <a:solidFill>
                  <a:srgbClr val="122438"/>
                </a:solidFill>
              </a:rPr>
              <a:t>Affidabilità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54E572C-64C3-44E1-9061-DE96F61EF52A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Lo strumento produce risultati coerenti in condizioni comparabili.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EE2061E-535D-4281-97E9-9915D6D280CE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C1B6FEB-61DA-4B4E-B57D-20BC7DEC70A8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31D4476-CA0D-42DF-9286-CC3D5630259A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BE3F5C8-B366-4A86-9BF9-29D47B2F4650}"/>
              </a:ext>
            </a:extLst>
          </p:cNvPr>
          <p:cNvSpPr>
            <a:spLocks noGrp="1"/>
          </p:cNvSpPr>
          <p:nvPr/>
        </p:nvSpPr>
        <p:spPr>
          <a:xfrm>
            <a:off x="4905375" y="3095625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2438"/>
                </a:solidFill>
              </a:defRPr>
            </a:defPPr>
          </a:lstStyle>
          <a:p>
            <a:pPr>
              <a:defRPr sz="1500" b="1">
                <a:solidFill>
                  <a:srgbClr val="122438"/>
                </a:solidFill>
              </a:defRPr>
            </a:pPr>
            <a:r>
              <a:rPr sz="1500" b="1">
                <a:solidFill>
                  <a:srgbClr val="122438"/>
                </a:solidFill>
              </a:rPr>
              <a:t>Validità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783DD4C-3637-4F30-8918-D455713ACC67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Le evidenze raccolte sono collegate alla prestazione nel ruolo.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8CDB3F9-1024-454D-8E46-F9769CED236F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403ABB2-B60D-4D53-97E2-EEE0C1AF997F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2278697-C845-48C0-9273-C4FC277931D1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8790565-45F2-418F-9DA4-C63F2B669332}"/>
              </a:ext>
            </a:extLst>
          </p:cNvPr>
          <p:cNvSpPr>
            <a:spLocks noGrp="1"/>
          </p:cNvSpPr>
          <p:nvPr/>
        </p:nvSpPr>
        <p:spPr>
          <a:xfrm>
            <a:off x="8667750" y="3095625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2438"/>
                </a:solidFill>
              </a:defRPr>
            </a:defPPr>
          </a:lstStyle>
          <a:p>
            <a:pPr>
              <a:defRPr sz="1500" b="1">
                <a:solidFill>
                  <a:srgbClr val="122438"/>
                </a:solidFill>
              </a:defRPr>
            </a:pPr>
            <a:r>
              <a:rPr sz="1500" b="1">
                <a:solidFill>
                  <a:srgbClr val="122438"/>
                </a:solidFill>
              </a:rPr>
              <a:t>Equità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270B080-28B1-4A2E-BF4B-7951362DA753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Criteri e condizioni non creano svantaggi ingiustificati.</a:t>
            </a:r>
          </a:p>
        </p:txBody>
      </p:sp>
    </p:spTree>
    <p:extLst>
      <p:ext uri="{BB962C8B-B14F-4D97-AF65-F5344CB8AC3E}">
        <p14:creationId xmlns:p14="http://schemas.microsoft.com/office/powerpoint/2010/main" val="8613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19CA9A7-A929-4B99-A515-D117876B38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1FE50E0-D9C5-48A3-AA03-BA2BC9729CC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PRESELEZIONE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F027A29-48F6-4FB4-8D87-5F2E3DA2EA2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Le fonti informative richiedono pertinenza e tutela dei dati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02EA1BE-C3EB-4415-9FBC-96A38D11302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39D8733-0EC2-4B8D-8F88-DBAC9BC0708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BC5881E-69F3-459E-84E2-9D9406266ED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4FE65F3-E7B0-443C-A519-3FACFB339A41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7C37C55-5FAE-4B1E-B869-6F9E91D64C34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3BAFD75-1FD2-4A08-B4BB-D0397742262E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Curriculum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023A20C-63DE-424A-A3F4-296AA5D12EEB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Esperienze, formazione e risultati dichiarati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E8C87DC-8B67-41EF-9E33-A50671C12FF4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2967EA3-BD0E-45EB-BECA-B879FF7EC8B6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832C19C-96AD-4CB1-8870-1110192CF28F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Referenze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FC81973-59D2-428C-8981-ECFCB4D9DFB5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Conferme su esperienze precedenti con modalità corrette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6815EC6-6D38-4143-B1AF-61BA8BCC5DC7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12243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E07651F-94A7-4ACB-966A-E57DEE07916B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B34A00C-04BE-445A-99A3-04E70849EDCE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Profili online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778F981-3B52-4E73-BE78-A29FE931D7B6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Solo informazioni pertinenti e accessibili legittimamente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07FE312-B9A1-4796-A450-D758B89C3CA8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F9160F38-D8ED-4FD1-AC9D-7909C005699D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37939C1-3BBD-4BA2-8157-FD6A7E276939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Documenti e requisiti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1E56BA9-32DC-4DB0-B034-516B087A424D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Verifiche richieste dal ruolo e dalla normativa</a:t>
            </a:r>
          </a:p>
        </p:txBody>
      </p:sp>
    </p:spTree>
    <p:extLst>
      <p:ext uri="{BB962C8B-B14F-4D97-AF65-F5344CB8AC3E}">
        <p14:creationId xmlns:p14="http://schemas.microsoft.com/office/powerpoint/2010/main" val="735697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2D6552D3-FD84-46B9-B3B7-FDCB4DA40EC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F21CCAF-ADFB-445B-9C60-90960C0E33E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TEST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F6B210-4357-4700-88C5-F89CCDFCFDC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Test coerenti con i requisiti del ruolo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8A3C421-9E9B-4FA4-9B5E-55E2EE1ADFF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8D0D63-8CA8-43A9-92DB-B25310C086C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D9F6724-3CA6-46D6-9D0B-ADA8C2FD9AE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B761403-FC57-4C50-943B-6203FBA285D1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4BD0D5D-6A0C-4D26-8852-31A857E68473}"/>
              </a:ext>
            </a:extLst>
          </p:cNvPr>
          <p:cNvSpPr>
            <a:spLocks noGrp="1"/>
          </p:cNvSpPr>
          <p:nvPr/>
        </p:nvSpPr>
        <p:spPr>
          <a:xfrm>
            <a:off x="1238250" y="1666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35E7191-4769-4BE1-B36B-1C8938B9938C}"/>
              </a:ext>
            </a:extLst>
          </p:cNvPr>
          <p:cNvSpPr>
            <a:spLocks noGrp="1"/>
          </p:cNvSpPr>
          <p:nvPr/>
        </p:nvSpPr>
        <p:spPr>
          <a:xfrm>
            <a:off x="1238250" y="1733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8886CCD-FE06-49D9-B057-42F65EF41F01}"/>
              </a:ext>
            </a:extLst>
          </p:cNvPr>
          <p:cNvSpPr>
            <a:spLocks noGrp="1"/>
          </p:cNvSpPr>
          <p:nvPr/>
        </p:nvSpPr>
        <p:spPr>
          <a:xfrm>
            <a:off x="2000250" y="1685925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Conoscenze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37FA004-04A0-4EEC-BE2D-72C948D95B52}"/>
              </a:ext>
            </a:extLst>
          </p:cNvPr>
          <p:cNvSpPr>
            <a:spLocks noGrp="1"/>
          </p:cNvSpPr>
          <p:nvPr/>
        </p:nvSpPr>
        <p:spPr>
          <a:xfrm>
            <a:off x="4524375" y="1638300"/>
            <a:ext cx="614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Sapere tecnico e professionale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5648997-90A2-42DA-A344-8DB0B67612BE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FAFA4E2-070F-4403-8613-78F7E0FBDC0D}"/>
              </a:ext>
            </a:extLst>
          </p:cNvPr>
          <p:cNvSpPr>
            <a:spLocks noGrp="1"/>
          </p:cNvSpPr>
          <p:nvPr/>
        </p:nvSpPr>
        <p:spPr>
          <a:xfrm>
            <a:off x="1238250" y="2667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D42DDF7-5418-4C11-A89E-51C4AE3640DE}"/>
              </a:ext>
            </a:extLst>
          </p:cNvPr>
          <p:cNvSpPr>
            <a:spLocks noGrp="1"/>
          </p:cNvSpPr>
          <p:nvPr/>
        </p:nvSpPr>
        <p:spPr>
          <a:xfrm>
            <a:off x="1238250" y="2733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B1E0781-056D-4570-8BE4-D3F3170F072C}"/>
              </a:ext>
            </a:extLst>
          </p:cNvPr>
          <p:cNvSpPr>
            <a:spLocks noGrp="1"/>
          </p:cNvSpPr>
          <p:nvPr/>
        </p:nvSpPr>
        <p:spPr>
          <a:xfrm>
            <a:off x="2000250" y="2686050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Capacità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23EF468-1CE3-42FD-B371-7FA129833C3A}"/>
              </a:ext>
            </a:extLst>
          </p:cNvPr>
          <p:cNvSpPr>
            <a:spLocks noGrp="1"/>
          </p:cNvSpPr>
          <p:nvPr/>
        </p:nvSpPr>
        <p:spPr>
          <a:xfrm>
            <a:off x="4524375" y="2638425"/>
            <a:ext cx="614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Ragionamento e soluzione di problemi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7AA31D5-A985-433E-9891-936A9D96480C}"/>
              </a:ext>
            </a:extLst>
          </p:cNvPr>
          <p:cNvSpPr>
            <a:spLocks noGrp="1"/>
          </p:cNvSpPr>
          <p:nvPr/>
        </p:nvSpPr>
        <p:spPr>
          <a:xfrm>
            <a:off x="1000125" y="35242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808BD80-5FD6-4EDE-9F3B-BCD62F5BB600}"/>
              </a:ext>
            </a:extLst>
          </p:cNvPr>
          <p:cNvSpPr>
            <a:spLocks noGrp="1"/>
          </p:cNvSpPr>
          <p:nvPr/>
        </p:nvSpPr>
        <p:spPr>
          <a:xfrm>
            <a:off x="1238250" y="3667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E961BE1-BD62-4300-A40B-304F8139C3DB}"/>
              </a:ext>
            </a:extLst>
          </p:cNvPr>
          <p:cNvSpPr>
            <a:spLocks noGrp="1"/>
          </p:cNvSpPr>
          <p:nvPr/>
        </p:nvSpPr>
        <p:spPr>
          <a:xfrm>
            <a:off x="1238250" y="3733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C603945-7349-44C7-9140-9DFFDC67525F}"/>
              </a:ext>
            </a:extLst>
          </p:cNvPr>
          <p:cNvSpPr>
            <a:spLocks noGrp="1"/>
          </p:cNvSpPr>
          <p:nvPr/>
        </p:nvSpPr>
        <p:spPr>
          <a:xfrm>
            <a:off x="2000250" y="3686175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Simulazioni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D7F029E-6906-4601-A145-FE5CFD6185CB}"/>
              </a:ext>
            </a:extLst>
          </p:cNvPr>
          <p:cNvSpPr>
            <a:spLocks noGrp="1"/>
          </p:cNvSpPr>
          <p:nvPr/>
        </p:nvSpPr>
        <p:spPr>
          <a:xfrm>
            <a:off x="4524375" y="3638550"/>
            <a:ext cx="614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Compiti simili alle attività reali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01DC69D6-C5FE-40A3-AFC2-4C034F7ADAE6}"/>
              </a:ext>
            </a:extLst>
          </p:cNvPr>
          <p:cNvSpPr>
            <a:spLocks noGrp="1"/>
          </p:cNvSpPr>
          <p:nvPr/>
        </p:nvSpPr>
        <p:spPr>
          <a:xfrm>
            <a:off x="1000125" y="45243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AF8B761-CC0D-4335-879D-93BEC4513F6E}"/>
              </a:ext>
            </a:extLst>
          </p:cNvPr>
          <p:cNvSpPr>
            <a:spLocks noGrp="1"/>
          </p:cNvSpPr>
          <p:nvPr/>
        </p:nvSpPr>
        <p:spPr>
          <a:xfrm>
            <a:off x="1238250" y="46672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77EEA4E-0986-4FB3-9D25-2CEEC7AFBC64}"/>
              </a:ext>
            </a:extLst>
          </p:cNvPr>
          <p:cNvSpPr>
            <a:spLocks noGrp="1"/>
          </p:cNvSpPr>
          <p:nvPr/>
        </p:nvSpPr>
        <p:spPr>
          <a:xfrm>
            <a:off x="1238250" y="47339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AC57BC7-C995-45EE-BCB6-C1CA34EB100C}"/>
              </a:ext>
            </a:extLst>
          </p:cNvPr>
          <p:cNvSpPr>
            <a:spLocks noGrp="1"/>
          </p:cNvSpPr>
          <p:nvPr/>
        </p:nvSpPr>
        <p:spPr>
          <a:xfrm>
            <a:off x="2000250" y="4686300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Personalità e integrità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A542328-7D0D-4448-B09C-2BF4AF059122}"/>
              </a:ext>
            </a:extLst>
          </p:cNvPr>
          <p:cNvSpPr>
            <a:spLocks noGrp="1"/>
          </p:cNvSpPr>
          <p:nvPr/>
        </p:nvSpPr>
        <p:spPr>
          <a:xfrm>
            <a:off x="4524375" y="4638675"/>
            <a:ext cx="6143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Uso prudente, validato e pertinente</a:t>
            </a:r>
          </a:p>
        </p:txBody>
      </p:sp>
    </p:spTree>
    <p:extLst>
      <p:ext uri="{BB962C8B-B14F-4D97-AF65-F5344CB8AC3E}">
        <p14:creationId xmlns:p14="http://schemas.microsoft.com/office/powerpoint/2010/main" val="1815674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5131066F-FCE7-43C9-B420-8591A56758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2562D9A-EA38-41B8-B13B-AEECC2FC0FC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COLLOQUI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109E73-AC24-4E9A-9EAC-869E45B00F4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Formati diversi producono informazioni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A6CB412-C409-4131-A419-9153FA9ED83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BB598D6-FB64-4194-8934-7EADB880F69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92B524-EDE7-489E-909C-051445DFF36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317CC6E-B503-4ADA-B132-93E52DB7CCD9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2047875" cy="30003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1170C96-73B2-4E04-BFC1-86FFB0B42DAA}"/>
              </a:ext>
            </a:extLst>
          </p:cNvPr>
          <p:cNvSpPr>
            <a:spLocks noGrp="1"/>
          </p:cNvSpPr>
          <p:nvPr/>
        </p:nvSpPr>
        <p:spPr>
          <a:xfrm>
            <a:off x="1362075" y="2190750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2563A6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75712B5-3A3F-4D20-A48F-A95FD9E39B1A}"/>
              </a:ext>
            </a:extLst>
          </p:cNvPr>
          <p:cNvSpPr>
            <a:spLocks noGrp="1"/>
          </p:cNvSpPr>
          <p:nvPr/>
        </p:nvSpPr>
        <p:spPr>
          <a:xfrm>
            <a:off x="1362075" y="2343150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07C35CC-A498-4995-8257-1FFB86DCD555}"/>
              </a:ext>
            </a:extLst>
          </p:cNvPr>
          <p:cNvSpPr>
            <a:spLocks noGrp="1"/>
          </p:cNvSpPr>
          <p:nvPr/>
        </p:nvSpPr>
        <p:spPr>
          <a:xfrm>
            <a:off x="857250" y="3143250"/>
            <a:ext cx="1666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Individuale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AD6C94F-F1BF-4DDA-9ED1-968C19930C22}"/>
              </a:ext>
            </a:extLst>
          </p:cNvPr>
          <p:cNvSpPr>
            <a:spLocks noGrp="1"/>
          </p:cNvSpPr>
          <p:nvPr/>
        </p:nvSpPr>
        <p:spPr>
          <a:xfrm>
            <a:off x="904875" y="3714750"/>
            <a:ext cx="1571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Interazione approfondita con un intervistatore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2B42A8C-C3FC-4112-A981-C2C72EE1F9D8}"/>
              </a:ext>
            </a:extLst>
          </p:cNvPr>
          <p:cNvSpPr>
            <a:spLocks noGrp="1"/>
          </p:cNvSpPr>
          <p:nvPr/>
        </p:nvSpPr>
        <p:spPr>
          <a:xfrm>
            <a:off x="2952750" y="1952625"/>
            <a:ext cx="2047875" cy="30003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5866C40-F058-4EFD-9203-A2B465913A76}"/>
              </a:ext>
            </a:extLst>
          </p:cNvPr>
          <p:cNvSpPr>
            <a:spLocks noGrp="1"/>
          </p:cNvSpPr>
          <p:nvPr/>
        </p:nvSpPr>
        <p:spPr>
          <a:xfrm>
            <a:off x="3648075" y="2190750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233F859-D9BC-4503-9B8A-609FC58BB804}"/>
              </a:ext>
            </a:extLst>
          </p:cNvPr>
          <p:cNvSpPr>
            <a:spLocks noGrp="1"/>
          </p:cNvSpPr>
          <p:nvPr/>
        </p:nvSpPr>
        <p:spPr>
          <a:xfrm>
            <a:off x="3648075" y="2343150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E0AA792-E345-4DBC-9331-462D959084CC}"/>
              </a:ext>
            </a:extLst>
          </p:cNvPr>
          <p:cNvSpPr>
            <a:spLocks noGrp="1"/>
          </p:cNvSpPr>
          <p:nvPr/>
        </p:nvSpPr>
        <p:spPr>
          <a:xfrm>
            <a:off x="3143250" y="3143250"/>
            <a:ext cx="1666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Panel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AD8D1BD-767A-42B6-B259-2DA4244B9032}"/>
              </a:ext>
            </a:extLst>
          </p:cNvPr>
          <p:cNvSpPr>
            <a:spLocks noGrp="1"/>
          </p:cNvSpPr>
          <p:nvPr/>
        </p:nvSpPr>
        <p:spPr>
          <a:xfrm>
            <a:off x="3190875" y="3714750"/>
            <a:ext cx="1571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Più valutatori osservano lo stesso candidato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A7E3EE8-FA80-44EE-AB39-D0FCA427911C}"/>
              </a:ext>
            </a:extLst>
          </p:cNvPr>
          <p:cNvSpPr>
            <a:spLocks noGrp="1"/>
          </p:cNvSpPr>
          <p:nvPr/>
        </p:nvSpPr>
        <p:spPr>
          <a:xfrm>
            <a:off x="5238750" y="1952625"/>
            <a:ext cx="2047875" cy="30003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F5112CD-F727-4982-BF93-CFC91F5E061A}"/>
              </a:ext>
            </a:extLst>
          </p:cNvPr>
          <p:cNvSpPr>
            <a:spLocks noGrp="1"/>
          </p:cNvSpPr>
          <p:nvPr/>
        </p:nvSpPr>
        <p:spPr>
          <a:xfrm>
            <a:off x="5934075" y="2190750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9BBE35"/>
          </a:solidFill>
          <a:ln w="0">
            <a:noFill/>
            <a:prstDash val="solid"/>
          </a:ln>
        </p:spPr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88D6F43-25A0-4EEE-86BA-90521E94881A}"/>
              </a:ext>
            </a:extLst>
          </p:cNvPr>
          <p:cNvSpPr>
            <a:spLocks noGrp="1"/>
          </p:cNvSpPr>
          <p:nvPr/>
        </p:nvSpPr>
        <p:spPr>
          <a:xfrm>
            <a:off x="5934075" y="2343150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3C048EB-173F-4CDC-AFA2-F3F0F777F550}"/>
              </a:ext>
            </a:extLst>
          </p:cNvPr>
          <p:cNvSpPr>
            <a:spLocks noGrp="1"/>
          </p:cNvSpPr>
          <p:nvPr/>
        </p:nvSpPr>
        <p:spPr>
          <a:xfrm>
            <a:off x="5429250" y="3143250"/>
            <a:ext cx="1666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Da remoto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9320770-4DB0-47D5-817A-57621F54B85E}"/>
              </a:ext>
            </a:extLst>
          </p:cNvPr>
          <p:cNvSpPr>
            <a:spLocks noGrp="1"/>
          </p:cNvSpPr>
          <p:nvPr/>
        </p:nvSpPr>
        <p:spPr>
          <a:xfrm>
            <a:off x="5476875" y="3714750"/>
            <a:ext cx="1571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Accesso più semplice con attenzione alla tecnologia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D09776E8-D8E8-4C17-9401-74880F6E0BE4}"/>
              </a:ext>
            </a:extLst>
          </p:cNvPr>
          <p:cNvSpPr>
            <a:spLocks noGrp="1"/>
          </p:cNvSpPr>
          <p:nvPr/>
        </p:nvSpPr>
        <p:spPr>
          <a:xfrm>
            <a:off x="7524750" y="1952625"/>
            <a:ext cx="2047875" cy="30003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0079253-CE3F-4B8C-873C-81F5CF14F9EE}"/>
              </a:ext>
            </a:extLst>
          </p:cNvPr>
          <p:cNvSpPr>
            <a:spLocks noGrp="1"/>
          </p:cNvSpPr>
          <p:nvPr/>
        </p:nvSpPr>
        <p:spPr>
          <a:xfrm>
            <a:off x="8220075" y="2190750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F28C45"/>
          </a:solidFill>
          <a:ln w="0">
            <a:noFill/>
            <a:prstDash val="solid"/>
          </a:ln>
        </p:spPr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00DA69F-F075-4FDA-966B-98C1BDA2C897}"/>
              </a:ext>
            </a:extLst>
          </p:cNvPr>
          <p:cNvSpPr>
            <a:spLocks noGrp="1"/>
          </p:cNvSpPr>
          <p:nvPr/>
        </p:nvSpPr>
        <p:spPr>
          <a:xfrm>
            <a:off x="8220075" y="2343150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3BA02AF-D09B-4CE0-A3A3-BD770A2CE7FF}"/>
              </a:ext>
            </a:extLst>
          </p:cNvPr>
          <p:cNvSpPr>
            <a:spLocks noGrp="1"/>
          </p:cNvSpPr>
          <p:nvPr/>
        </p:nvSpPr>
        <p:spPr>
          <a:xfrm>
            <a:off x="7715250" y="3143250"/>
            <a:ext cx="1666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2438"/>
                </a:solidFill>
              </a:defRPr>
            </a:defPPr>
          </a:lstStyle>
          <a:p>
            <a:pPr>
              <a:defRPr sz="1275" b="1">
                <a:solidFill>
                  <a:srgbClr val="122438"/>
                </a:solidFill>
              </a:defRPr>
            </a:pPr>
            <a:r>
              <a:rPr sz="1275" b="1">
                <a:solidFill>
                  <a:srgbClr val="122438"/>
                </a:solidFill>
              </a:rPr>
              <a:t>Di gruppo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4C0EE38-8D78-4128-B7BB-227ED214990C}"/>
              </a:ext>
            </a:extLst>
          </p:cNvPr>
          <p:cNvSpPr>
            <a:spLocks noGrp="1"/>
          </p:cNvSpPr>
          <p:nvPr/>
        </p:nvSpPr>
        <p:spPr>
          <a:xfrm>
            <a:off x="7762875" y="3714750"/>
            <a:ext cx="1571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78A"/>
                </a:solidFill>
              </a:defRPr>
            </a:defPPr>
          </a:lstStyle>
          <a:p>
            <a:pPr>
              <a:defRPr sz="975" b="0">
                <a:solidFill>
                  <a:srgbClr val="68778A"/>
                </a:solidFill>
              </a:defRPr>
            </a:pPr>
            <a:r>
              <a:rPr sz="975" b="0">
                <a:solidFill>
                  <a:srgbClr val="68778A"/>
                </a:solidFill>
              </a:rPr>
              <a:t>Osservazione delle dinamiche tra candidati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9BF608A0-72B6-4858-B5D0-605D316F14B0}"/>
              </a:ext>
            </a:extLst>
          </p:cNvPr>
          <p:cNvSpPr>
            <a:spLocks noGrp="1"/>
          </p:cNvSpPr>
          <p:nvPr/>
        </p:nvSpPr>
        <p:spPr>
          <a:xfrm>
            <a:off x="9810750" y="1952625"/>
            <a:ext cx="2047875" cy="3000375"/>
          </a:xfrm>
          <a:prstGeom prst="roundRect">
            <a:avLst>
              <a:gd name="adj" fmla="val 5581"/>
            </a:avLst>
          </a:prstGeom>
          <a:solidFill>
            <a:srgbClr val="122438"/>
          </a:solidFill>
          <a:ln w="0">
            <a:noFill/>
            <a:prstDash val="solid"/>
          </a:ln>
        </p:spPr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83021A3D-C535-407E-888A-2887F8B7C370}"/>
              </a:ext>
            </a:extLst>
          </p:cNvPr>
          <p:cNvSpPr>
            <a:spLocks noGrp="1"/>
          </p:cNvSpPr>
          <p:nvPr/>
        </p:nvSpPr>
        <p:spPr>
          <a:xfrm>
            <a:off x="10506075" y="2190750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D95D5D"/>
          </a:solidFill>
          <a:ln w="0">
            <a:noFill/>
            <a:prstDash val="solid"/>
          </a:ln>
        </p:spPr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93646B7-F9F5-4EF3-B9DC-695FE9F51848}"/>
              </a:ext>
            </a:extLst>
          </p:cNvPr>
          <p:cNvSpPr>
            <a:spLocks noGrp="1"/>
          </p:cNvSpPr>
          <p:nvPr/>
        </p:nvSpPr>
        <p:spPr>
          <a:xfrm>
            <a:off x="10506075" y="2343150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361048F9-400B-4AF7-A065-29FE3E01FA63}"/>
              </a:ext>
            </a:extLst>
          </p:cNvPr>
          <p:cNvSpPr>
            <a:spLocks noGrp="1"/>
          </p:cNvSpPr>
          <p:nvPr/>
        </p:nvSpPr>
        <p:spPr>
          <a:xfrm>
            <a:off x="10001250" y="3143250"/>
            <a:ext cx="1666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Registrato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32D17C3-B027-470E-A0C4-E72E55FA24B7}"/>
              </a:ext>
            </a:extLst>
          </p:cNvPr>
          <p:cNvSpPr>
            <a:spLocks noGrp="1"/>
          </p:cNvSpPr>
          <p:nvPr/>
        </p:nvSpPr>
        <p:spPr>
          <a:xfrm>
            <a:off x="10048875" y="3714750"/>
            <a:ext cx="1571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E8F4F7"/>
                </a:solidFill>
              </a:defRPr>
            </a:defPPr>
          </a:lstStyle>
          <a:p>
            <a:pPr>
              <a:defRPr sz="975" b="0">
                <a:solidFill>
                  <a:srgbClr val="E8F4F7"/>
                </a:solidFill>
              </a:defRPr>
            </a:pPr>
            <a:r>
              <a:rPr sz="975" b="0">
                <a:solidFill>
                  <a:srgbClr val="E8F4F7"/>
                </a:solidFill>
              </a:rPr>
              <a:t>Risposte asincrone con criteri e tempi uniformi</a:t>
            </a:r>
          </a:p>
        </p:txBody>
      </p:sp>
    </p:spTree>
    <p:extLst>
      <p:ext uri="{BB962C8B-B14F-4D97-AF65-F5344CB8AC3E}">
        <p14:creationId xmlns:p14="http://schemas.microsoft.com/office/powerpoint/2010/main" val="1406863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64571D4D-41D5-4C4E-BC22-720547CD89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A4F89C4-CC51-47A9-AC5B-A22665EAAA1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INTERVISTA STRUTTURATA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4A66961-C248-46DE-9949-6EDA8BE4B21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Domande comuni rendono le risposte confrontabili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B365AC3-0501-4D8B-B690-EB4CC19D4F4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3A364D-A67C-49A2-A0BC-7AB0B80A510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CEE2365-CAE0-42EB-8B71-20D9CD0667C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F7AF534-DE6C-41E0-A99B-054418699B44}"/>
              </a:ext>
            </a:extLst>
          </p:cNvPr>
          <p:cNvSpPr>
            <a:spLocks noGrp="1"/>
          </p:cNvSpPr>
          <p:nvPr/>
        </p:nvSpPr>
        <p:spPr>
          <a:xfrm>
            <a:off x="1000125" y="15716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720C3C2-B270-4151-BAF5-0707C832FAFA}"/>
              </a:ext>
            </a:extLst>
          </p:cNvPr>
          <p:cNvSpPr>
            <a:spLocks noGrp="1"/>
          </p:cNvSpPr>
          <p:nvPr/>
        </p:nvSpPr>
        <p:spPr>
          <a:xfrm>
            <a:off x="1238250" y="1714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563A6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2BFB44B-911C-4EA0-8BE6-78ACBABD56A5}"/>
              </a:ext>
            </a:extLst>
          </p:cNvPr>
          <p:cNvSpPr>
            <a:spLocks noGrp="1"/>
          </p:cNvSpPr>
          <p:nvPr/>
        </p:nvSpPr>
        <p:spPr>
          <a:xfrm>
            <a:off x="1238250" y="1781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8040B4F-0BF1-4AB1-B6A1-0DC9E61F9414}"/>
              </a:ext>
            </a:extLst>
          </p:cNvPr>
          <p:cNvSpPr>
            <a:spLocks noGrp="1"/>
          </p:cNvSpPr>
          <p:nvPr/>
        </p:nvSpPr>
        <p:spPr>
          <a:xfrm>
            <a:off x="2000250" y="173355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Competenza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21DF156-91AF-45A2-A234-96CB90E1AC0D}"/>
              </a:ext>
            </a:extLst>
          </p:cNvPr>
          <p:cNvSpPr>
            <a:spLocks noGrp="1"/>
          </p:cNvSpPr>
          <p:nvPr/>
        </p:nvSpPr>
        <p:spPr>
          <a:xfrm>
            <a:off x="4286250" y="1685925"/>
            <a:ext cx="638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Definire la capacità da osservare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F282FE6-83DA-41C0-B640-423FFF5B4C26}"/>
              </a:ext>
            </a:extLst>
          </p:cNvPr>
          <p:cNvSpPr>
            <a:spLocks noGrp="1"/>
          </p:cNvSpPr>
          <p:nvPr/>
        </p:nvSpPr>
        <p:spPr>
          <a:xfrm>
            <a:off x="1000125" y="25717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9D3FBA3-62C8-4A24-B927-087A1957B2FA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4C49132-A98A-4693-8613-27A3E4A69858}"/>
              </a:ext>
            </a:extLst>
          </p:cNvPr>
          <p:cNvSpPr>
            <a:spLocks noGrp="1"/>
          </p:cNvSpPr>
          <p:nvPr/>
        </p:nvSpPr>
        <p:spPr>
          <a:xfrm>
            <a:off x="1238250" y="27813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C3593D9-D1A9-490C-B2AE-8EF290D0FB18}"/>
              </a:ext>
            </a:extLst>
          </p:cNvPr>
          <p:cNvSpPr>
            <a:spLocks noGrp="1"/>
          </p:cNvSpPr>
          <p:nvPr/>
        </p:nvSpPr>
        <p:spPr>
          <a:xfrm>
            <a:off x="2000250" y="2733675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Domanda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90BEDD8-4C92-48E0-BEC4-A97CAB76A685}"/>
              </a:ext>
            </a:extLst>
          </p:cNvPr>
          <p:cNvSpPr>
            <a:spLocks noGrp="1"/>
          </p:cNvSpPr>
          <p:nvPr/>
        </p:nvSpPr>
        <p:spPr>
          <a:xfrm>
            <a:off x="4286250" y="2686050"/>
            <a:ext cx="638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Richiedere un episodio concreto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69EDB65-9705-46C4-B183-A057E548E511}"/>
              </a:ext>
            </a:extLst>
          </p:cNvPr>
          <p:cNvSpPr>
            <a:spLocks noGrp="1"/>
          </p:cNvSpPr>
          <p:nvPr/>
        </p:nvSpPr>
        <p:spPr>
          <a:xfrm>
            <a:off x="1000125" y="35718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900D13B-DF25-4F39-8C66-1D07A26DEB29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9BBE35"/>
          </a:solidFill>
          <a:ln w="0">
            <a:noFill/>
            <a:prstDash val="solid"/>
          </a:ln>
        </p:spPr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66A89CB-7C39-4D94-A136-585E1FFAEDAD}"/>
              </a:ext>
            </a:extLst>
          </p:cNvPr>
          <p:cNvSpPr>
            <a:spLocks noGrp="1"/>
          </p:cNvSpPr>
          <p:nvPr/>
        </p:nvSpPr>
        <p:spPr>
          <a:xfrm>
            <a:off x="1238250" y="3781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5BE5D1F-D1E6-46A7-9CEB-42A464FE178C}"/>
              </a:ext>
            </a:extLst>
          </p:cNvPr>
          <p:cNvSpPr>
            <a:spLocks noGrp="1"/>
          </p:cNvSpPr>
          <p:nvPr/>
        </p:nvSpPr>
        <p:spPr>
          <a:xfrm>
            <a:off x="2000250" y="373380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Approfondimento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1138DBC-D313-451C-80F3-763A73D5A29A}"/>
              </a:ext>
            </a:extLst>
          </p:cNvPr>
          <p:cNvSpPr>
            <a:spLocks noGrp="1"/>
          </p:cNvSpPr>
          <p:nvPr/>
        </p:nvSpPr>
        <p:spPr>
          <a:xfrm>
            <a:off x="4286250" y="3686175"/>
            <a:ext cx="638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Chiarire azioni e responsabilità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B999A57-EABA-472B-8973-C77CC29661E7}"/>
              </a:ext>
            </a:extLst>
          </p:cNvPr>
          <p:cNvSpPr>
            <a:spLocks noGrp="1"/>
          </p:cNvSpPr>
          <p:nvPr/>
        </p:nvSpPr>
        <p:spPr>
          <a:xfrm>
            <a:off x="1000125" y="4572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E41E954-B350-434A-8319-96D43AA54947}"/>
              </a:ext>
            </a:extLst>
          </p:cNvPr>
          <p:cNvSpPr>
            <a:spLocks noGrp="1"/>
          </p:cNvSpPr>
          <p:nvPr/>
        </p:nvSpPr>
        <p:spPr>
          <a:xfrm>
            <a:off x="1238250" y="4714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8C45"/>
          </a:solidFill>
          <a:ln w="0">
            <a:noFill/>
            <a:prstDash val="solid"/>
          </a:ln>
        </p:spPr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45D3684-4271-4E25-A6CD-5A9CAC11ADD3}"/>
              </a:ext>
            </a:extLst>
          </p:cNvPr>
          <p:cNvSpPr>
            <a:spLocks noGrp="1"/>
          </p:cNvSpPr>
          <p:nvPr/>
        </p:nvSpPr>
        <p:spPr>
          <a:xfrm>
            <a:off x="1238250" y="4781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3237174-6464-4657-A7E8-BA7BE9B1A8A7}"/>
              </a:ext>
            </a:extLst>
          </p:cNvPr>
          <p:cNvSpPr>
            <a:spLocks noGrp="1"/>
          </p:cNvSpPr>
          <p:nvPr/>
        </p:nvSpPr>
        <p:spPr>
          <a:xfrm>
            <a:off x="2000250" y="4733925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2438"/>
                </a:solidFill>
              </a:defRPr>
            </a:defPPr>
          </a:lstStyle>
          <a:p>
            <a:pPr>
              <a:defRPr sz="1350" b="1">
                <a:solidFill>
                  <a:srgbClr val="122438"/>
                </a:solidFill>
              </a:defRPr>
            </a:pPr>
            <a:r>
              <a:rPr sz="1350" b="1">
                <a:solidFill>
                  <a:srgbClr val="122438"/>
                </a:solidFill>
              </a:rPr>
              <a:t>Valutazione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83D897E-726F-4E95-BC6B-557A7D9C3518}"/>
              </a:ext>
            </a:extLst>
          </p:cNvPr>
          <p:cNvSpPr>
            <a:spLocks noGrp="1"/>
          </p:cNvSpPr>
          <p:nvPr/>
        </p:nvSpPr>
        <p:spPr>
          <a:xfrm>
            <a:off x="4286250" y="4686300"/>
            <a:ext cx="638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Usare una scala con ancoraggi</a:t>
            </a:r>
          </a:p>
        </p:txBody>
      </p:sp>
    </p:spTree>
    <p:extLst>
      <p:ext uri="{BB962C8B-B14F-4D97-AF65-F5344CB8AC3E}">
        <p14:creationId xmlns:p14="http://schemas.microsoft.com/office/powerpoint/2010/main" val="663341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A87A3EFA-02FD-463E-B077-47C35B6D54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ED0E078-BF1A-4C74-93EB-8A1A0D9DD935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BIAS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D94AFF1-A927-4F7F-AD4E-674E8438286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Le scorciatoie cognitive possono alterare il giudizio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72E2372-3217-4752-9E2C-0F7334FE13D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B6EDF87-2E12-4F23-907E-0C7E81B8251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9C439F3-5396-4D38-B742-C262FCD38E0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C14A480-BA93-4D9F-BDD7-774B207F1835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122438"/>
          </a:solidFill>
          <a:ln w="0">
            <a:noFill/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CA7BD02-150F-49E6-8D7B-7BAC08756DCB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D95D5D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52A8A02-A7B6-4476-8A8C-CF8C8AA2D8B4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Stereotipi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BC59179-F629-4D1F-9DCB-CB84431C3B23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8F4F7"/>
                </a:solidFill>
              </a:defRPr>
            </a:defPPr>
          </a:lstStyle>
          <a:p>
            <a:pPr>
              <a:defRPr sz="1125" b="0">
                <a:solidFill>
                  <a:srgbClr val="E8F4F7"/>
                </a:solidFill>
              </a:defRPr>
            </a:pPr>
            <a:r>
              <a:rPr sz="1125" b="0">
                <a:solidFill>
                  <a:srgbClr val="E8F4F7"/>
                </a:solidFill>
              </a:rPr>
              <a:t>Attribuire caratteristiche in base al gruppo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837ECAA-F592-441B-8033-808B8DEE4625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D9F1DF6-2619-4417-9CC1-83A380CD8532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F28C45"/>
          </a:solidFill>
          <a:ln w="0">
            <a:noFill/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EF9AB95-D0FF-47D7-AC04-3D5499CF82B3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Effetto alone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4CBF04C-820D-417B-9372-C252264448F0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Estendere un punto di forza a tutta la valutazione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628AF34-07C7-4E22-918D-857A563974AB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95F8D91-8BCA-4208-BFD5-D6C88D5ED581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2563A6"/>
          </a:solidFill>
          <a:ln w="0">
            <a:noFill/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AC83CD7-561F-4AAF-81D7-346196C850D0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Effetto corno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A00D28D-3ADB-44A5-974C-43661EBE9DC3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Generalizzare una caratteristica negativa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F91729F-9956-4FA3-90FC-092616EC9F14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9A20A75-E855-4C89-ABCD-53D97F8E94BD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E445CDD-12BC-4BB8-A060-97E11FF3D671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2438"/>
                </a:solidFill>
              </a:defRPr>
            </a:defPPr>
          </a:lstStyle>
          <a:p>
            <a:pPr>
              <a:defRPr sz="1425" b="1">
                <a:solidFill>
                  <a:srgbClr val="122438"/>
                </a:solidFill>
              </a:defRPr>
            </a:pPr>
            <a:r>
              <a:rPr sz="1425" b="1">
                <a:solidFill>
                  <a:srgbClr val="122438"/>
                </a:solidFill>
              </a:rPr>
              <a:t>Somiglianza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E8B0835-E5D6-4F6E-9F86-4D4E59D39EF2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78A"/>
                </a:solidFill>
              </a:defRPr>
            </a:defPPr>
          </a:lstStyle>
          <a:p>
            <a:pPr>
              <a:defRPr sz="1125" b="0">
                <a:solidFill>
                  <a:srgbClr val="68778A"/>
                </a:solidFill>
              </a:defRPr>
            </a:pPr>
            <a:r>
              <a:rPr sz="1125" b="0">
                <a:solidFill>
                  <a:srgbClr val="68778A"/>
                </a:solidFill>
              </a:rPr>
              <a:t>Preferire chi appare simile al valutatore</a:t>
            </a:r>
          </a:p>
        </p:txBody>
      </p:sp>
    </p:spTree>
    <p:extLst>
      <p:ext uri="{BB962C8B-B14F-4D97-AF65-F5344CB8AC3E}">
        <p14:creationId xmlns:p14="http://schemas.microsoft.com/office/powerpoint/2010/main" val="1226572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BF51E79A-B9F4-46ED-8F55-6BB75008F0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D7C751C-C393-4430-98A7-B204FC224AA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DECISIONE E OFFERTA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D48B8F-99C3-4917-B985-DFDD35E3609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Evidenze e condizioni nella scelta finale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FBFE527-6EBD-4C58-AE47-CA49C60F3C0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AF4983E-3C24-4EF5-B23B-D27637FF1D7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BB9C3E9-9019-41C5-BF43-B7093AD430C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8B45718-E0B0-486E-BC01-5A98AF2C317C}"/>
              </a:ext>
            </a:extLst>
          </p:cNvPr>
          <p:cNvSpPr>
            <a:spLocks noGrp="1"/>
          </p:cNvSpPr>
          <p:nvPr/>
        </p:nvSpPr>
        <p:spPr>
          <a:xfrm>
            <a:off x="1000125" y="2333625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2563A6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7B639AF-C951-4988-8C3E-9860C9190063}"/>
              </a:ext>
            </a:extLst>
          </p:cNvPr>
          <p:cNvSpPr>
            <a:spLocks noGrp="1"/>
          </p:cNvSpPr>
          <p:nvPr/>
        </p:nvSpPr>
        <p:spPr>
          <a:xfrm>
            <a:off x="1076325" y="2409825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Confronto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EA8AF7A6-B864-46D3-AAEC-6892FDCA2117}"/>
              </a:ext>
            </a:extLst>
          </p:cNvPr>
          <p:cNvSpPr>
            <a:spLocks noGrp="1"/>
          </p:cNvSpPr>
          <p:nvPr/>
        </p:nvSpPr>
        <p:spPr>
          <a:xfrm>
            <a:off x="3095625" y="2676525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4A1ABBF-A679-43C9-859B-DA8AE5B65D68}"/>
              </a:ext>
            </a:extLst>
          </p:cNvPr>
          <p:cNvSpPr>
            <a:spLocks noGrp="1"/>
          </p:cNvSpPr>
          <p:nvPr/>
        </p:nvSpPr>
        <p:spPr>
          <a:xfrm>
            <a:off x="1143000" y="3333750"/>
            <a:ext cx="180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Valutazioni raccolte con criteri comuni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7EF8DB9-31A8-4C49-8F77-8E8C5E9FA7D4}"/>
              </a:ext>
            </a:extLst>
          </p:cNvPr>
          <p:cNvSpPr>
            <a:spLocks noGrp="1"/>
          </p:cNvSpPr>
          <p:nvPr/>
        </p:nvSpPr>
        <p:spPr>
          <a:xfrm>
            <a:off x="3571875" y="2333625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7FC0B57-3937-4FB2-B2D8-BE5E71AF4DFB}"/>
              </a:ext>
            </a:extLst>
          </p:cNvPr>
          <p:cNvSpPr>
            <a:spLocks noGrp="1"/>
          </p:cNvSpPr>
          <p:nvPr/>
        </p:nvSpPr>
        <p:spPr>
          <a:xfrm>
            <a:off x="3648075" y="2409825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Decisione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8B419C0B-97E9-49AE-BE92-246794673829}"/>
              </a:ext>
            </a:extLst>
          </p:cNvPr>
          <p:cNvSpPr>
            <a:spLocks noGrp="1"/>
          </p:cNvSpPr>
          <p:nvPr/>
        </p:nvSpPr>
        <p:spPr>
          <a:xfrm>
            <a:off x="5667375" y="2676525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EC6EBB7-566E-4EB9-9008-E7F14CFA6B16}"/>
              </a:ext>
            </a:extLst>
          </p:cNvPr>
          <p:cNvSpPr>
            <a:spLocks noGrp="1"/>
          </p:cNvSpPr>
          <p:nvPr/>
        </p:nvSpPr>
        <p:spPr>
          <a:xfrm>
            <a:off x="3714750" y="3333750"/>
            <a:ext cx="180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Responsabile di linea e HR verificano coerenza e rischi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BBEA910-B01D-442B-8424-598191381B36}"/>
              </a:ext>
            </a:extLst>
          </p:cNvPr>
          <p:cNvSpPr>
            <a:spLocks noGrp="1"/>
          </p:cNvSpPr>
          <p:nvPr/>
        </p:nvSpPr>
        <p:spPr>
          <a:xfrm>
            <a:off x="6143625" y="2333625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9BBE35"/>
          </a:solidFill>
          <a:ln w="0">
            <a:noFill/>
            <a:prstDash val="solid"/>
          </a:ln>
        </p:spPr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3682F1D-CAFD-42A2-A75E-E7ECDB9F19B2}"/>
              </a:ext>
            </a:extLst>
          </p:cNvPr>
          <p:cNvSpPr>
            <a:spLocks noGrp="1"/>
          </p:cNvSpPr>
          <p:nvPr/>
        </p:nvSpPr>
        <p:spPr>
          <a:xfrm>
            <a:off x="6219825" y="2409825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Offerta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6485DAFA-7647-4982-831C-614091C8EB42}"/>
              </a:ext>
            </a:extLst>
          </p:cNvPr>
          <p:cNvSpPr>
            <a:spLocks noGrp="1"/>
          </p:cNvSpPr>
          <p:nvPr/>
        </p:nvSpPr>
        <p:spPr>
          <a:xfrm>
            <a:off x="8239125" y="2676525"/>
            <a:ext cx="476250" cy="0"/>
          </a:xfrm>
          <a:prstGeom prst="line">
            <a:avLst/>
          </a:prstGeom>
          <a:noFill/>
          <a:ln w="28575">
            <a:solidFill>
              <a:srgbClr val="122438"/>
            </a:solidFill>
            <a:prstDash val="solid"/>
          </a:ln>
        </p:spPr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91E24E4-3915-4A64-8512-336ACC15B368}"/>
              </a:ext>
            </a:extLst>
          </p:cNvPr>
          <p:cNvSpPr>
            <a:spLocks noGrp="1"/>
          </p:cNvSpPr>
          <p:nvPr/>
        </p:nvSpPr>
        <p:spPr>
          <a:xfrm>
            <a:off x="6286500" y="3333750"/>
            <a:ext cx="180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Ruolo, retribuzione, benefici e condizioni esplicite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3F16E02-6762-4CB2-B57F-FF5FD31118D8}"/>
              </a:ext>
            </a:extLst>
          </p:cNvPr>
          <p:cNvSpPr>
            <a:spLocks noGrp="1"/>
          </p:cNvSpPr>
          <p:nvPr/>
        </p:nvSpPr>
        <p:spPr>
          <a:xfrm>
            <a:off x="8715375" y="2333625"/>
            <a:ext cx="2095500" cy="685800"/>
          </a:xfrm>
          <a:prstGeom prst="roundRect">
            <a:avLst>
              <a:gd name="adj" fmla="val 16667"/>
            </a:avLst>
          </a:prstGeom>
          <a:solidFill>
            <a:srgbClr val="F28C45"/>
          </a:solidFill>
          <a:ln w="0">
            <a:noFill/>
            <a:prstDash val="solid"/>
          </a:ln>
        </p:spPr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90C0998-541E-42B5-8CCC-2EFACDA2895C}"/>
              </a:ext>
            </a:extLst>
          </p:cNvPr>
          <p:cNvSpPr>
            <a:spLocks noGrp="1"/>
          </p:cNvSpPr>
          <p:nvPr/>
        </p:nvSpPr>
        <p:spPr>
          <a:xfrm>
            <a:off x="8791575" y="2409825"/>
            <a:ext cx="1943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Chiusura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1B4BBFB-59DF-457A-B84B-1919036C7397}"/>
              </a:ext>
            </a:extLst>
          </p:cNvPr>
          <p:cNvSpPr>
            <a:spLocks noGrp="1"/>
          </p:cNvSpPr>
          <p:nvPr/>
        </p:nvSpPr>
        <p:spPr>
          <a:xfrm>
            <a:off x="8858250" y="3333750"/>
            <a:ext cx="180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8778A"/>
                </a:solidFill>
              </a:defRPr>
            </a:defPPr>
          </a:lstStyle>
          <a:p>
            <a:pPr>
              <a:defRPr sz="1050" b="0">
                <a:solidFill>
                  <a:srgbClr val="68778A"/>
                </a:solidFill>
              </a:defRPr>
            </a:pPr>
            <a:r>
              <a:rPr sz="1050" b="0">
                <a:solidFill>
                  <a:srgbClr val="68778A"/>
                </a:solidFill>
              </a:rPr>
              <a:t>Comunicazione ai candidati e avvio dell’inserimento</a:t>
            </a:r>
          </a:p>
        </p:txBody>
      </p:sp>
    </p:spTree>
    <p:extLst>
      <p:ext uri="{BB962C8B-B14F-4D97-AF65-F5344CB8AC3E}">
        <p14:creationId xmlns:p14="http://schemas.microsoft.com/office/powerpoint/2010/main" val="110191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00C14D5-23E3-4C40-92AC-07EFDE62E4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3A6B8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E629981-7844-462D-9D73-6F6B7BC32AE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563A6"/>
                </a:solidFill>
              </a:defRPr>
            </a:defPPr>
          </a:lstStyle>
          <a:p>
            <a:pPr>
              <a:defRPr sz="900" b="1">
                <a:solidFill>
                  <a:srgbClr val="2563A6"/>
                </a:solidFill>
              </a:defRPr>
            </a:pPr>
            <a:r>
              <a:rPr sz="900" b="1">
                <a:solidFill>
                  <a:srgbClr val="2563A6"/>
                </a:solidFill>
              </a:rPr>
              <a:t>ATTIVITÀ DIDATTICA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D5A398E-955E-41C3-B881-404C1AD39FE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2438"/>
                </a:solidFill>
              </a:defRPr>
            </a:defPPr>
          </a:lstStyle>
          <a:p>
            <a:pPr>
              <a:defRPr sz="2325" b="1">
                <a:solidFill>
                  <a:srgbClr val="122438"/>
                </a:solidFill>
              </a:defRPr>
            </a:pPr>
            <a:r>
              <a:rPr sz="2325" b="1">
                <a:solidFill>
                  <a:srgbClr val="122438"/>
                </a:solidFill>
              </a:rPr>
              <a:t>Progettare la selezione per un ruolo digitale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DBFBBDC-68BE-408B-AFF7-54FC0286C55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E1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CD61182-8F89-4932-94E2-5A6A1630043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A14040A-E675-4D94-A60A-A6E94A1BB26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78A"/>
                </a:solidFill>
              </a:defRPr>
            </a:defPPr>
          </a:lstStyle>
          <a:p>
            <a:pPr>
              <a:defRPr sz="750" b="1">
                <a:solidFill>
                  <a:srgbClr val="68778A"/>
                </a:solidFill>
              </a:defRPr>
            </a:pPr>
            <a:r>
              <a:rPr sz="750" b="1">
                <a:solidFill>
                  <a:srgbClr val="68778A"/>
                </a:solidFill>
              </a:rPr>
              <a:t>28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F2F4AB8-19EF-4D1F-B4B0-E278F48BDA03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95875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8E1E8"/>
            </a:solidFill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BAE4C80-8DD2-4BFD-B019-F942526C6DEB}"/>
              </a:ext>
            </a:extLst>
          </p:cNvPr>
          <p:cNvSpPr>
            <a:spLocks noGrp="1"/>
          </p:cNvSpPr>
          <p:nvPr/>
        </p:nvSpPr>
        <p:spPr>
          <a:xfrm>
            <a:off x="1095375" y="20002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563A6"/>
                </a:solidFill>
              </a:defRPr>
            </a:defPPr>
          </a:lstStyle>
          <a:p>
            <a:pPr>
              <a:defRPr sz="1050" b="1">
                <a:solidFill>
                  <a:srgbClr val="2563A6"/>
                </a:solidFill>
              </a:defRPr>
            </a:pPr>
            <a:r>
              <a:rPr sz="1050" b="1">
                <a:solidFill>
                  <a:srgbClr val="2563A6"/>
                </a:solidFill>
              </a:rPr>
              <a:t>CONSEGNA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3B2D93A-4453-4FF5-889E-0869EB3ED9BE}"/>
              </a:ext>
            </a:extLst>
          </p:cNvPr>
          <p:cNvSpPr>
            <a:spLocks noGrp="1"/>
          </p:cNvSpPr>
          <p:nvPr/>
        </p:nvSpPr>
        <p:spPr>
          <a:xfrm>
            <a:off x="1095375" y="2428875"/>
            <a:ext cx="433387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03044"/>
                </a:solidFill>
              </a:defRPr>
            </a:defPPr>
          </a:lstStyle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In gruppi, definite:</a:t>
            </a:r>
          </a:p>
          <a:p>
            <a:endParaRPr sz="1425" b="0">
              <a:solidFill>
                <a:srgbClr val="203044"/>
              </a:solidFill>
            </a:endParaRPr>
          </a:p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• tre requisiti essenziali</a:t>
            </a:r>
          </a:p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• due canali di reclutamento</a:t>
            </a:r>
          </a:p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• una prova pratica</a:t>
            </a:r>
          </a:p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• quattro domande strutturate</a:t>
            </a:r>
          </a:p>
          <a:p>
            <a:pPr>
              <a:defRPr sz="1425" b="0">
                <a:solidFill>
                  <a:srgbClr val="203044"/>
                </a:solidFill>
              </a:defRPr>
            </a:pPr>
            <a:r>
              <a:rPr sz="1425" b="0">
                <a:solidFill>
                  <a:srgbClr val="203044"/>
                </a:solidFill>
              </a:rPr>
              <a:t>• una griglia di decisione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6085BAF-988B-4638-B92A-ACBE3A7B8AC7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86375" cy="3905250"/>
          </a:xfrm>
          <a:prstGeom prst="roundRect">
            <a:avLst>
              <a:gd name="adj" fmla="val 2927"/>
            </a:avLst>
          </a:prstGeom>
          <a:solidFill>
            <a:srgbClr val="122438"/>
          </a:solidFill>
          <a:ln w="0">
            <a:noFill/>
            <a:prstDash val="solid"/>
          </a:ln>
        </p:spPr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0D22854-D3B9-48E8-8E75-6904F32DC01E}"/>
              </a:ext>
            </a:extLst>
          </p:cNvPr>
          <p:cNvSpPr>
            <a:spLocks noGrp="1"/>
          </p:cNvSpPr>
          <p:nvPr/>
        </p:nvSpPr>
        <p:spPr>
          <a:xfrm>
            <a:off x="6619875" y="20002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9BBE35"/>
                </a:solidFill>
              </a:defRPr>
            </a:defPPr>
          </a:lstStyle>
          <a:p>
            <a:pPr>
              <a:defRPr sz="1050" b="1">
                <a:solidFill>
                  <a:srgbClr val="9BBE35"/>
                </a:solidFill>
              </a:defRPr>
            </a:pPr>
            <a:r>
              <a:rPr sz="1050" b="1">
                <a:solidFill>
                  <a:srgbClr val="9BBE35"/>
                </a:solidFill>
              </a:rPr>
              <a:t>CONTROLLO FINALE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FC3DAC7-6361-422E-AD6D-D7BD52516B66}"/>
              </a:ext>
            </a:extLst>
          </p:cNvPr>
          <p:cNvSpPr>
            <a:spLocks noGrp="1"/>
          </p:cNvSpPr>
          <p:nvPr/>
        </p:nvSpPr>
        <p:spPr>
          <a:xfrm>
            <a:off x="6619875" y="2524125"/>
            <a:ext cx="41910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Pertinenza rispetto al ruolo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Comparabilità tra candidati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Accessibilità del processo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Tracciabilità della scelta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DB2AEF7-07EE-4476-BB1B-285951781303}"/>
              </a:ext>
            </a:extLst>
          </p:cNvPr>
          <p:cNvSpPr>
            <a:spLocks noGrp="1"/>
          </p:cNvSpPr>
          <p:nvPr/>
        </p:nvSpPr>
        <p:spPr>
          <a:xfrm>
            <a:off x="7620000" y="5000625"/>
            <a:ext cx="2571750" cy="361950"/>
          </a:xfrm>
          <a:prstGeom prst="roundRect">
            <a:avLst>
              <a:gd name="adj" fmla="val 31579"/>
            </a:avLst>
          </a:prstGeom>
          <a:solidFill>
            <a:srgbClr val="F28C45"/>
          </a:solidFill>
          <a:ln w="0">
            <a:noFill/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698526E-D072-4A88-9C10-B8754ECDACA7}"/>
              </a:ext>
            </a:extLst>
          </p:cNvPr>
          <p:cNvSpPr>
            <a:spLocks noGrp="1"/>
          </p:cNvSpPr>
          <p:nvPr/>
        </p:nvSpPr>
        <p:spPr>
          <a:xfrm>
            <a:off x="7696200" y="5048250"/>
            <a:ext cx="2419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Tempo suggerito: 18 minuti</a:t>
            </a:r>
          </a:p>
        </p:txBody>
      </p:sp>
    </p:spTree>
    <p:extLst>
      <p:ext uri="{BB962C8B-B14F-4D97-AF65-F5344CB8AC3E}">
        <p14:creationId xmlns:p14="http://schemas.microsoft.com/office/powerpoint/2010/main" val="63842504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1413</Words>
  <Application>Microsoft Macintosh PowerPoint</Application>
  <DocSecurity>0</DocSecurity>
  <PresentationFormat>Widescreen</PresentationFormat>
  <Paragraphs>401</Paragraphs>
  <Slides>28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0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2026-10-15T10:45:03Z</dcterms:created>
  <dcterms:modified xsi:type="dcterms:W3CDTF">2026-10-15T10:50:19Z</dcterms:modified>
</cp:coreProperties>
</file>