
<file path=[Content_Types].xml><?xml version="1.0" encoding="utf-8"?>
<Types xmlns="http://schemas.openxmlformats.org/package/2006/content-types">
  <Default Extension="bmp" ContentType="image/bmp"/>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8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7"/>
    <p:restoredTop sz="94712"/>
  </p:normalViewPr>
  <p:slideViewPr>
    <p:cSldViewPr snapToGrid="0">
      <p:cViewPr>
        <p:scale>
          <a:sx n="105" d="100"/>
          <a:sy n="105" d="100"/>
        </p:scale>
        <p:origin x="632"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notesMaster" Target="notesMasters/notesMaster1.xml"/><Relationship Id="rId87" Type="http://schemas.openxmlformats.org/officeDocument/2006/relationships/presProps" Target="presProps.xml"/><Relationship Id="rId88" Type="http://schemas.openxmlformats.org/officeDocument/2006/relationships/viewProps" Target="viewProps.xml"/><Relationship Id="rId89" Type="http://schemas.openxmlformats.org/officeDocument/2006/relationships/theme" Target="theme/theme1.xml"/><Relationship Id="rId9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0" name="Shape 100"/>
          <p:cNvSpPr>
            <a:spLocks noGrp="1" noRot="1" noChangeAspect="1"/>
          </p:cNvSpPr>
          <p:nvPr>
            <p:ph type="sldImg"/>
          </p:nvPr>
        </p:nvSpPr>
        <p:spPr>
          <a:xfrm>
            <a:off x="1143000" y="685800"/>
            <a:ext cx="4572000" cy="3429000"/>
          </a:xfrm>
          <a:prstGeom prst="rect">
            <a:avLst/>
          </a:prstGeom>
        </p:spPr>
        <p:txBody>
          <a:bodyPr/>
          <a:lstStyle/>
          <a:p>
            <a:endParaRPr/>
          </a:p>
        </p:txBody>
      </p:sp>
      <p:sp>
        <p:nvSpPr>
          <p:cNvPr id="101" name="Shape 101"/>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La grande divisione dell'elettroanalitica: metodi a corrente nulla (potenziometria: si misura il potenziale all'equilibrio, la composizione della soluzione non cambia) e metodi a corrente non nulla (voltammetria, amperometria, coulombometria: si impone una perturbazione e la corrente misura la velocita del processo elettrodico). La potenziometria e termodinamica, la voltammetria e cinetica.</a:t>
            </a:r>
          </a:p>
        </p:txBody>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La separazione fisica delle due semireazioni e cio che rende la cella elettrochimica uno strumento di misura: obbliga gli elettroni a passare per il circuito esterno (dove si misurano) e gli ioni a migrare attraverso il ponte salino (che chiude il circuito preservando l'elettroneutralita di ciascuna semicella).</a:t>
            </a:r>
          </a:p>
        </p:txBody>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Convenzione IUPAC (adottata da Skoog): la cella si scrive con l'anodo a sinistra e il catodo a destra, e Ecella = Edestro - Esinistro con entrambi i potenziali espressi come potenziali di RIDUZIONE. Un potenziale di cella positivo indica reazione spontanea nel verso scritto; i potenziali standard tabulati sono tutti riferiti allo SHE, che vale 0 V per definizione.</a:t>
            </a:r>
          </a:p>
        </p:txBody>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L'equazione di Nernst a 25 gradi: E = E0 - (0,0592/n) log Q, dove il quoziente di reazione Q contiene le attivita (solidi e solvente = 1). Il fattore 0,0592 = 2,303RT/F: per ogni fattore 10 nel rapporto delle attivita il potenziale varia di 59,2/n mV. Questa 'pendenza nernstiana' e il criterio con cui si verifica il corretto funzionamento di qualunque elettrodo indicatore.</a:t>
            </a:r>
          </a:p>
        </p:txBody>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Rigorosamente il potenziale dipende dall'ATTIVITA (a = gamma x C), non dalla concentrazione: il coefficiente di attivita gamma dipende dalla forza ionica della soluzione (teoria di Debye-Huckel). In pratica si calibra il sistema con standard a forza ionica simile a quella dei campioni, oppure si aggiunge a tutti un tampone di forza ionica (ISAB/TISAB) che rende gamma costante.</a:t>
            </a:r>
          </a:p>
        </p:txBody>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L'apparato potenziometrico misura Ecella = Eind - Erif + Ej: tutta l'informazione analitica e in Eind, quindi Erif deve essere rigorosamente costante ed Ej minimo e riproducibile. Il voltmetro deve avere impedenza di ingresso altissima (&gt;10^12 ohm per l'elettrodo a vetro): una corrente anche minima polarizzerebbe gli elettrodi e altererebbe la misura.</a:t>
            </a:r>
          </a:p>
        </p:txBody>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Il potenziale di giunzione nasce dalla diversa mobilita ionica alle interfacce tra soluzioni diverse: e tipicamente di qualche millivolt, non calcolabile con esattezza, e rappresenta il limite ultimo di accuratezza della potenziometria diretta: un errore di 1 mV corrisponde, per uno ione monovalente, a un errore relativo di circa il 4% sulla concentrazione (0,0592 V per decade).</a:t>
            </a:r>
          </a:p>
        </p:txBody>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Perche lo SHE non si usa in pratica: richiede idrogeno gassoso a pressione unitaria, un elettrodo di platino platinato facilmente avvelenabile e una preparazione laboriosa. Calomelano saturo (SCE) e Ag/AgCl saturo sono robusti, autocostanti e commerciali; l'Ag/AgCl e oggi preferito perche privo di mercurio e utilizzabile a temperatura piu alta.</a:t>
            </a:r>
          </a:p>
        </p:txBody>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Nell'elettrodo Ag/AgCl il potenziale e fissato dalla concentrazione di cloruro attraverso l'equilibrio di solubilita di AgCl: mantenendo il KCl saturo, [Cl-] e costante a ogni temperatura e con essa il potenziale (0,197 V vs SHE a 25 gradi). La soluzione satura contiene cristalli di KCl in eccesso proprio per garantire questa costanza anche se parte dell'elettrolita fluisce verso l'esterno.</a:t>
            </a:r>
          </a:p>
        </p:txBody>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Classificazione degli elettrodi indicatori secondo Skoog: metallici di prima specie (M/Mn+), di seconda specie (M/MX/X-), di terza specie e redox inerti (Pt, Au); a membrana (ionoselettivi): vetro, membrana cristallina (es. LaF3 per il fluoruro), membrana liquida e polimerica (es. valinomicina per K+). Gli elettrodi a membrana misurano un potenziale di scambio ionico, non un potenziale redox.</a:t>
            </a:r>
          </a:p>
        </p:txBody>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Per l'elettrodo di prima specie la pendenza e 0,0592/n per decade di concentrazione: 59,2 mV per Ag+, 29,6 mV per Cu2+. Limiti pratici: scarsa selettivita (ogni catione piu nobile si riduce sull'elettrodo), superfici facilmente ossidabili, uso limitato a soluzioni deaerate e non complesse. Per questo gli ISE hanno largamente soppiantato gli elettrodi metallici nella pratica.</a:t>
            </a:r>
          </a:p>
        </p:txBody>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Requisito quantitativo di un ISE: risposta nernstiana (pendenza teorica) in un ampio intervallo, e selettivita espressa dal coefficiente di selettivita potenziometrico K(A,B): l'equazione di Nikolsky-Eisenman estende la Nernst includendo il contributo degli ioni interferenti. Un buon ISE ha K(A,B) &lt;&lt; 1 per gli interferenti attesi nella matrice.</a:t>
            </a:r>
          </a:p>
        </p:txBody>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La membrana di vetro conduce per migrazione degli ioni Na+ del reticolo, ma il potenziale analitico nasce dallo scambio H+/Na+ nei due strati di gel idratato superficiali (spessore circa 10 nm): il vetro deve restare idratato per funzionare. La composizione del vetro (es. vetri al litio) determina selettivita ed errore alcalino.</a:t>
            </a:r>
          </a:p>
        </p:txBody>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Il potenziale complessivo dell'elettrodo a vetro ingloba termini costanti (riferimento interno, asimmetria, soluzione interna) nella costante L: Evetro = L + 0,0592 log[H+] = L - 0,0592 pH. La taratura con tamponi standard determina sperimentalmente L e la pendenza reale (di solito 95-99% di quella teorica): per questo la calibrazione a due punti e il minimo indispensabile.</a:t>
            </a:r>
          </a:p>
        </p:txBody>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Buona pratica di taratura: scegliere due tamponi che 'abbracciano' il pH atteso del campione, termostatare (la pendenza nernstiana varia di 0,2 mV/K per unita di pH: i pHmetri correggono con la sonda di temperatura), verificare la pendenza accettata dallo strumento (95-102%). Una pendenza fuori intervallo indica membrana esaurita, sporca o disidratata.</a:t>
            </a:r>
          </a:p>
        </p:txBody>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Bilancio delle fonti di errore nella misura del pH secondo Skoog: errore alcalino (pH &gt; 9, letture in difetto), errore acido (pH &lt; 0,5, letture in eccesso), disidratazione della membrana, forza ionica insufficiente (potenziali di giunzione irriproducibili in acque a bassissima conducibilita), qualita dei tamponi. L'accuratezza assoluta della misura di pH difficilmente supera 0,02-0,05 unita, proprio per il potenziale di giunzione.</a:t>
            </a:r>
          </a:p>
        </p:txBody>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La titolazione potenziometrica e piu accurata della potenziometria diretta: non serve conoscere il valore assoluto del potenziale (basta la sua variazione), il potenziale di giunzione diventa irrilevante e il punto finale si individua con metodi oggettivi: massimo della derivata prima, zero della derivata seconda o metodo di Gran. E il metodo di riferimento quando il salto e piccolo o la soluzione e colorata/torbida.</a:t>
            </a:r>
          </a:p>
        </p:txBody>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Terminologia delle tecniche a corrente: elettrodo di lavoro (dove avviene la reazione dell'analita), di riferimento (potenziale costante) e ausiliario o controelettrodo (chiude il circuito di corrente evitando di far passare corrente attraverso il riferimento). La cella a tre elettrodi con potenziostato e la configurazione standard della voltammetria moderna.</a:t>
            </a:r>
          </a:p>
        </p:txBody>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La legge di Faraday Q = nFm e la base dei metodi coulombometrici, gli unici metodi 'assoluti' dell'analitica strumentale: la carica elettrica funge da reagente standard e non serve calibrazione. In voltammetria invece la corrente limite e proporzionale alla concentrazione tramite il trasporto di massa diffusivo (equazione di Levich/Cottrell a seconda del regime).</a:t>
            </a:r>
          </a:p>
        </p:txBody>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p:nvPr>
        </p:nvSpPr>
        <p:spPr/>
      </p:sp>
      <p:sp>
        <p:nvSpPr>
          <p:cNvPr id="3" name="Notes Placeholder 2"/>
          <p:cNvSpPr>
            <a:spLocks noGrp="1"/>
          </p:cNvSpPr>
          <p:nvPr>
            <p:ph type="body" idx="1" sz="quarter"/>
          </p:nvPr>
        </p:nvSpPr>
        <p:spPr/>
        <p:txBody>
          <a:bodyPr/>
          <a:lstStyle/>
          <a:p>
            <a:r>
              <a:t>APPROFONDIMENTO (rif. Skoog et al., Fondamenti di Chimica Analitica): In voltammetria l'elettrodo di lavoro e volutamente piccolo (mm2 o meno) perche la misura deve consumare una frazione trascurabile dell'analita e il potenziale deve assestarsi rapidamente. La polarografia con goccia di mercurio, storica prima tecnica voltammetrica (Heyrovsky, Nobel 1959), sopravvive nelle determinazioni di metalli in tracce grazie alla superficie sempre rinnovata e all'ampia finestra catodica del mercurio.</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11" name="Titolo Testo"/>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Titolo Testo</a:t>
            </a:r>
          </a:p>
        </p:txBody>
      </p:sp>
      <p:sp>
        <p:nvSpPr>
          <p:cNvPr id="12" name="Corpo livello uno…"/>
          <p:cNvSpPr txBox="1">
            <a:spLocks noGrp="1"/>
          </p:cNvSpPr>
          <p:nvPr>
            <p:ph type="body" sz="quarter" idx="1"/>
          </p:nvPr>
        </p:nvSpPr>
        <p:spPr>
          <a:xfrm>
            <a:off x="1524000" y="3602037"/>
            <a:ext cx="9144000" cy="1655765"/>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r>
              <a:t>Corpo livello uno</a:t>
            </a:r>
          </a:p>
          <a:p>
            <a:pPr lvl="1"/>
            <a:r>
              <a:t>Corpo livello due</a:t>
            </a:r>
          </a:p>
          <a:p>
            <a:pPr lvl="2"/>
            <a:r>
              <a:t>Corpo livello tre</a:t>
            </a:r>
          </a:p>
          <a:p>
            <a:pPr lvl="3"/>
            <a:r>
              <a:t>Corpo livello quattro</a:t>
            </a:r>
          </a:p>
          <a:p>
            <a:pPr lvl="4"/>
            <a:r>
              <a:t>Corpo livello cinque</a:t>
            </a:r>
          </a:p>
        </p:txBody>
      </p:sp>
      <p:sp>
        <p:nvSpPr>
          <p:cNvPr id="13"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olo e contenuto">
    <p:spTree>
      <p:nvGrpSpPr>
        <p:cNvPr id="1" name=""/>
        <p:cNvGrpSpPr/>
        <p:nvPr/>
      </p:nvGrpSpPr>
      <p:grpSpPr>
        <a:xfrm>
          <a:off x="0" y="0"/>
          <a:ext cx="0" cy="0"/>
          <a:chOff x="0" y="0"/>
          <a:chExt cx="0" cy="0"/>
        </a:xfrm>
      </p:grpSpPr>
      <p:sp>
        <p:nvSpPr>
          <p:cNvPr id="20" name="Titolo Testo"/>
          <p:cNvSpPr txBox="1">
            <a:spLocks noGrp="1"/>
          </p:cNvSpPr>
          <p:nvPr>
            <p:ph type="title"/>
          </p:nvPr>
        </p:nvSpPr>
        <p:spPr>
          <a:prstGeom prst="rect">
            <a:avLst/>
          </a:prstGeom>
        </p:spPr>
        <p:txBody>
          <a:bodyPr/>
          <a:lstStyle/>
          <a:p>
            <a:r>
              <a:t>Titolo Testo</a:t>
            </a:r>
          </a:p>
        </p:txBody>
      </p:sp>
      <p:sp>
        <p:nvSpPr>
          <p:cNvPr id="21" name="Corpo livello uno…"/>
          <p:cNvSpPr txBox="1">
            <a:spLocks noGrp="1"/>
          </p:cNvSpPr>
          <p:nvPr>
            <p:ph type="body" idx="1"/>
          </p:nvPr>
        </p:nvSpPr>
        <p:spPr>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22"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olo e contenuto 0">
    <p:bg>
      <p:bgPr>
        <a:solidFill>
          <a:srgbClr val="414141"/>
        </a:solidFill>
        <a:effectLst/>
      </p:bgPr>
    </p:bg>
    <p:spTree>
      <p:nvGrpSpPr>
        <p:cNvPr id="1" name=""/>
        <p:cNvGrpSpPr/>
        <p:nvPr/>
      </p:nvGrpSpPr>
      <p:grpSpPr>
        <a:xfrm>
          <a:off x="0" y="0"/>
          <a:ext cx="0" cy="0"/>
          <a:chOff x="0" y="0"/>
          <a:chExt cx="0" cy="0"/>
        </a:xfrm>
      </p:grpSpPr>
      <p:sp>
        <p:nvSpPr>
          <p:cNvPr id="29" name="Titolo Testo"/>
          <p:cNvSpPr txBox="1">
            <a:spLocks noGrp="1"/>
          </p:cNvSpPr>
          <p:nvPr>
            <p:ph type="title"/>
          </p:nvPr>
        </p:nvSpPr>
        <p:spPr>
          <a:prstGeom prst="rect">
            <a:avLst/>
          </a:prstGeom>
        </p:spPr>
        <p:txBody>
          <a:bodyPr/>
          <a:lstStyle>
            <a:lvl1pPr>
              <a:defRPr>
                <a:solidFill>
                  <a:srgbClr val="FFFFFF"/>
                </a:solidFill>
              </a:defRPr>
            </a:lvl1pPr>
          </a:lstStyle>
          <a:p>
            <a:r>
              <a:t>Titolo Testo</a:t>
            </a:r>
          </a:p>
        </p:txBody>
      </p:sp>
      <p:sp>
        <p:nvSpPr>
          <p:cNvPr id="30" name="Corpo livello uno…"/>
          <p:cNvSpPr txBox="1">
            <a:spLocks noGrp="1"/>
          </p:cNvSpPr>
          <p:nvPr>
            <p:ph type="body" idx="1"/>
          </p:nvPr>
        </p:nvSpPr>
        <p:spPr>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31" name="Numero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Intestazione sezione">
    <p:spTree>
      <p:nvGrpSpPr>
        <p:cNvPr id="1" name=""/>
        <p:cNvGrpSpPr/>
        <p:nvPr/>
      </p:nvGrpSpPr>
      <p:grpSpPr>
        <a:xfrm>
          <a:off x="0" y="0"/>
          <a:ext cx="0" cy="0"/>
          <a:chOff x="0" y="0"/>
          <a:chExt cx="0" cy="0"/>
        </a:xfrm>
      </p:grpSpPr>
      <p:sp>
        <p:nvSpPr>
          <p:cNvPr id="38" name="Titolo Testo"/>
          <p:cNvSpPr txBox="1">
            <a:spLocks noGrp="1"/>
          </p:cNvSpPr>
          <p:nvPr>
            <p:ph type="title"/>
          </p:nvPr>
        </p:nvSpPr>
        <p:spPr>
          <a:xfrm>
            <a:off x="831850" y="1709738"/>
            <a:ext cx="10515600" cy="2852737"/>
          </a:xfrm>
          <a:prstGeom prst="rect">
            <a:avLst/>
          </a:prstGeom>
        </p:spPr>
        <p:txBody>
          <a:bodyPr anchor="b"/>
          <a:lstStyle>
            <a:lvl1pPr>
              <a:defRPr sz="6000"/>
            </a:lvl1pPr>
          </a:lstStyle>
          <a:p>
            <a:r>
              <a:t>Titolo Testo</a:t>
            </a:r>
          </a:p>
        </p:txBody>
      </p:sp>
      <p:sp>
        <p:nvSpPr>
          <p:cNvPr id="39" name="Corpo livello uno…"/>
          <p:cNvSpPr txBox="1">
            <a:spLocks noGrp="1"/>
          </p:cNvSpPr>
          <p:nvPr>
            <p:ph type="body" sz="quarter" idx="1"/>
          </p:nvPr>
        </p:nvSpPr>
        <p:spPr>
          <a:xfrm>
            <a:off x="831850" y="4589462"/>
            <a:ext cx="10515600" cy="1500190"/>
          </a:xfrm>
          <a:prstGeom prst="rect">
            <a:avLst/>
          </a:prstGeom>
        </p:spPr>
        <p:txBody>
          <a:bodyPr/>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40"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Due contenuti">
    <p:spTree>
      <p:nvGrpSpPr>
        <p:cNvPr id="1" name=""/>
        <p:cNvGrpSpPr/>
        <p:nvPr/>
      </p:nvGrpSpPr>
      <p:grpSpPr>
        <a:xfrm>
          <a:off x="0" y="0"/>
          <a:ext cx="0" cy="0"/>
          <a:chOff x="0" y="0"/>
          <a:chExt cx="0" cy="0"/>
        </a:xfrm>
      </p:grpSpPr>
      <p:sp>
        <p:nvSpPr>
          <p:cNvPr id="47" name="Titolo Testo"/>
          <p:cNvSpPr txBox="1">
            <a:spLocks noGrp="1"/>
          </p:cNvSpPr>
          <p:nvPr>
            <p:ph type="title"/>
          </p:nvPr>
        </p:nvSpPr>
        <p:spPr>
          <a:prstGeom prst="rect">
            <a:avLst/>
          </a:prstGeom>
        </p:spPr>
        <p:txBody>
          <a:bodyPr/>
          <a:lstStyle/>
          <a:p>
            <a:r>
              <a:t>Titolo Testo</a:t>
            </a:r>
          </a:p>
        </p:txBody>
      </p:sp>
      <p:sp>
        <p:nvSpPr>
          <p:cNvPr id="48" name="Corpo livello uno…"/>
          <p:cNvSpPr txBox="1">
            <a:spLocks noGrp="1"/>
          </p:cNvSpPr>
          <p:nvPr>
            <p:ph type="body" sz="half" idx="1"/>
          </p:nvPr>
        </p:nvSpPr>
        <p:spPr>
          <a:xfrm>
            <a:off x="838200" y="1825625"/>
            <a:ext cx="5181600" cy="4351338"/>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49"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nfronto">
    <p:spTree>
      <p:nvGrpSpPr>
        <p:cNvPr id="1" name=""/>
        <p:cNvGrpSpPr/>
        <p:nvPr/>
      </p:nvGrpSpPr>
      <p:grpSpPr>
        <a:xfrm>
          <a:off x="0" y="0"/>
          <a:ext cx="0" cy="0"/>
          <a:chOff x="0" y="0"/>
          <a:chExt cx="0" cy="0"/>
        </a:xfrm>
      </p:grpSpPr>
      <p:sp>
        <p:nvSpPr>
          <p:cNvPr id="56" name="Titolo Testo"/>
          <p:cNvSpPr txBox="1">
            <a:spLocks noGrp="1"/>
          </p:cNvSpPr>
          <p:nvPr>
            <p:ph type="title"/>
          </p:nvPr>
        </p:nvSpPr>
        <p:spPr>
          <a:xfrm>
            <a:off x="839787" y="365125"/>
            <a:ext cx="10515601" cy="1325563"/>
          </a:xfrm>
          <a:prstGeom prst="rect">
            <a:avLst/>
          </a:prstGeom>
        </p:spPr>
        <p:txBody>
          <a:bodyPr/>
          <a:lstStyle/>
          <a:p>
            <a:r>
              <a:t>Titolo Testo</a:t>
            </a:r>
          </a:p>
        </p:txBody>
      </p:sp>
      <p:sp>
        <p:nvSpPr>
          <p:cNvPr id="57" name="Corpo livello uno…"/>
          <p:cNvSpPr txBox="1">
            <a:spLocks noGrp="1"/>
          </p:cNvSpPr>
          <p:nvPr>
            <p:ph type="body" sz="quarter" idx="1"/>
          </p:nvPr>
        </p:nvSpPr>
        <p:spPr>
          <a:xfrm>
            <a:off x="839787" y="1681163"/>
            <a:ext cx="5157790" cy="823915"/>
          </a:xfrm>
          <a:prstGeom prst="rect">
            <a:avLst/>
          </a:prstGeom>
        </p:spPr>
        <p:txBody>
          <a:bodyPr anchor="b"/>
          <a:lstStyle>
            <a:lvl1pPr marL="0" indent="0">
              <a:buSzTx/>
              <a:buFontTx/>
              <a:buNone/>
              <a:defRPr sz="2400" b="1"/>
            </a:lvl1pPr>
            <a:lvl2pPr marL="0" indent="0">
              <a:buSzTx/>
              <a:buFontTx/>
              <a:buNone/>
              <a:defRPr sz="2400" b="1"/>
            </a:lvl2pPr>
            <a:lvl3pPr marL="0" indent="0">
              <a:buSzTx/>
              <a:buFontTx/>
              <a:buNone/>
              <a:defRPr sz="2400" b="1"/>
            </a:lvl3pPr>
            <a:lvl4pPr marL="0" indent="0">
              <a:buSzTx/>
              <a:buFontTx/>
              <a:buNone/>
              <a:defRPr sz="2400" b="1"/>
            </a:lvl4pPr>
            <a:lvl5pPr marL="0" indent="0">
              <a:buSzTx/>
              <a:buFontTx/>
              <a:buNone/>
              <a:defRPr sz="2400" b="1"/>
            </a:lvl5pPr>
          </a:lstStyle>
          <a:p>
            <a:r>
              <a:t>Corpo livello uno</a:t>
            </a:r>
          </a:p>
          <a:p>
            <a:pPr lvl="1"/>
            <a:r>
              <a:t>Corpo livello due</a:t>
            </a:r>
          </a:p>
          <a:p>
            <a:pPr lvl="2"/>
            <a:r>
              <a:t>Corpo livello tre</a:t>
            </a:r>
          </a:p>
          <a:p>
            <a:pPr lvl="3"/>
            <a:r>
              <a:t>Corpo livello quattro</a:t>
            </a:r>
          </a:p>
          <a:p>
            <a:pPr lvl="4"/>
            <a:r>
              <a:t>Corpo livello cinque</a:t>
            </a:r>
          </a:p>
        </p:txBody>
      </p:sp>
      <p:sp>
        <p:nvSpPr>
          <p:cNvPr id="58" name="Segnaposto testo 4"/>
          <p:cNvSpPr>
            <a:spLocks noGrp="1"/>
          </p:cNvSpPr>
          <p:nvPr>
            <p:ph type="body" sz="quarter" idx="21"/>
          </p:nvPr>
        </p:nvSpPr>
        <p:spPr>
          <a:xfrm>
            <a:off x="6172200" y="1681163"/>
            <a:ext cx="5183188" cy="823914"/>
          </a:xfrm>
          <a:prstGeom prst="rect">
            <a:avLst/>
          </a:prstGeom>
        </p:spPr>
        <p:txBody>
          <a:bodyPr anchor="b"/>
          <a:lstStyle/>
          <a:p>
            <a:endParaRPr/>
          </a:p>
        </p:txBody>
      </p:sp>
      <p:sp>
        <p:nvSpPr>
          <p:cNvPr id="59"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Solo titolo">
    <p:spTree>
      <p:nvGrpSpPr>
        <p:cNvPr id="1" name=""/>
        <p:cNvGrpSpPr/>
        <p:nvPr/>
      </p:nvGrpSpPr>
      <p:grpSpPr>
        <a:xfrm>
          <a:off x="0" y="0"/>
          <a:ext cx="0" cy="0"/>
          <a:chOff x="0" y="0"/>
          <a:chExt cx="0" cy="0"/>
        </a:xfrm>
      </p:grpSpPr>
      <p:sp>
        <p:nvSpPr>
          <p:cNvPr id="66" name="Titolo Testo"/>
          <p:cNvSpPr txBox="1">
            <a:spLocks noGrp="1"/>
          </p:cNvSpPr>
          <p:nvPr>
            <p:ph type="title"/>
          </p:nvPr>
        </p:nvSpPr>
        <p:spPr>
          <a:prstGeom prst="rect">
            <a:avLst/>
          </a:prstGeom>
        </p:spPr>
        <p:txBody>
          <a:bodyPr/>
          <a:lstStyle/>
          <a:p>
            <a:r>
              <a:t>Titolo Testo</a:t>
            </a:r>
          </a:p>
        </p:txBody>
      </p:sp>
      <p:sp>
        <p:nvSpPr>
          <p:cNvPr id="67"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Vuota">
    <p:spTree>
      <p:nvGrpSpPr>
        <p:cNvPr id="1" name=""/>
        <p:cNvGrpSpPr/>
        <p:nvPr/>
      </p:nvGrpSpPr>
      <p:grpSpPr>
        <a:xfrm>
          <a:off x="0" y="0"/>
          <a:ext cx="0" cy="0"/>
          <a:chOff x="0" y="0"/>
          <a:chExt cx="0" cy="0"/>
        </a:xfrm>
      </p:grpSpPr>
      <p:sp>
        <p:nvSpPr>
          <p:cNvPr id="74"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Contenuto con didascalia">
    <p:spTree>
      <p:nvGrpSpPr>
        <p:cNvPr id="1" name=""/>
        <p:cNvGrpSpPr/>
        <p:nvPr/>
      </p:nvGrpSpPr>
      <p:grpSpPr>
        <a:xfrm>
          <a:off x="0" y="0"/>
          <a:ext cx="0" cy="0"/>
          <a:chOff x="0" y="0"/>
          <a:chExt cx="0" cy="0"/>
        </a:xfrm>
      </p:grpSpPr>
      <p:sp>
        <p:nvSpPr>
          <p:cNvPr id="81" name="Titolo Testo"/>
          <p:cNvSpPr txBox="1">
            <a:spLocks noGrp="1"/>
          </p:cNvSpPr>
          <p:nvPr>
            <p:ph type="title"/>
          </p:nvPr>
        </p:nvSpPr>
        <p:spPr>
          <a:xfrm>
            <a:off x="839787" y="457200"/>
            <a:ext cx="3932240" cy="1600200"/>
          </a:xfrm>
          <a:prstGeom prst="rect">
            <a:avLst/>
          </a:prstGeom>
        </p:spPr>
        <p:txBody>
          <a:bodyPr anchor="b"/>
          <a:lstStyle>
            <a:lvl1pPr>
              <a:defRPr sz="3200"/>
            </a:lvl1pPr>
          </a:lstStyle>
          <a:p>
            <a:r>
              <a:t>Titolo Testo</a:t>
            </a:r>
          </a:p>
        </p:txBody>
      </p:sp>
      <p:sp>
        <p:nvSpPr>
          <p:cNvPr id="82" name="Corpo livello uno…"/>
          <p:cNvSpPr txBox="1">
            <a:spLocks noGrp="1"/>
          </p:cNvSpPr>
          <p:nvPr>
            <p:ph type="body" sz="half" idx="1"/>
          </p:nvPr>
        </p:nvSpPr>
        <p:spPr>
          <a:xfrm>
            <a:off x="5183187" y="987425"/>
            <a:ext cx="6172203"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Corpo livello uno</a:t>
            </a:r>
          </a:p>
          <a:p>
            <a:pPr lvl="1"/>
            <a:r>
              <a:t>Corpo livello due</a:t>
            </a:r>
          </a:p>
          <a:p>
            <a:pPr lvl="2"/>
            <a:r>
              <a:t>Corpo livello tre</a:t>
            </a:r>
          </a:p>
          <a:p>
            <a:pPr lvl="3"/>
            <a:r>
              <a:t>Corpo livello quattro</a:t>
            </a:r>
          </a:p>
          <a:p>
            <a:pPr lvl="4"/>
            <a:r>
              <a:t>Corpo livello cinque</a:t>
            </a:r>
          </a:p>
        </p:txBody>
      </p:sp>
      <p:sp>
        <p:nvSpPr>
          <p:cNvPr id="83" name="Segnaposto testo 3"/>
          <p:cNvSpPr>
            <a:spLocks noGrp="1"/>
          </p:cNvSpPr>
          <p:nvPr>
            <p:ph type="body" sz="quarter" idx="21"/>
          </p:nvPr>
        </p:nvSpPr>
        <p:spPr>
          <a:xfrm>
            <a:off x="839786" y="2057400"/>
            <a:ext cx="3932242" cy="3811588"/>
          </a:xfrm>
          <a:prstGeom prst="rect">
            <a:avLst/>
          </a:prstGeom>
        </p:spPr>
        <p:txBody>
          <a:bodyPr/>
          <a:lstStyle/>
          <a:p>
            <a:endParaRPr/>
          </a:p>
        </p:txBody>
      </p:sp>
      <p:sp>
        <p:nvSpPr>
          <p:cNvPr id="84"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Immagine con didascalia">
    <p:spTree>
      <p:nvGrpSpPr>
        <p:cNvPr id="1" name=""/>
        <p:cNvGrpSpPr/>
        <p:nvPr/>
      </p:nvGrpSpPr>
      <p:grpSpPr>
        <a:xfrm>
          <a:off x="0" y="0"/>
          <a:ext cx="0" cy="0"/>
          <a:chOff x="0" y="0"/>
          <a:chExt cx="0" cy="0"/>
        </a:xfrm>
      </p:grpSpPr>
      <p:sp>
        <p:nvSpPr>
          <p:cNvPr id="91" name="Titolo Testo"/>
          <p:cNvSpPr txBox="1">
            <a:spLocks noGrp="1"/>
          </p:cNvSpPr>
          <p:nvPr>
            <p:ph type="title"/>
          </p:nvPr>
        </p:nvSpPr>
        <p:spPr>
          <a:xfrm>
            <a:off x="839787" y="457200"/>
            <a:ext cx="3932240" cy="1600200"/>
          </a:xfrm>
          <a:prstGeom prst="rect">
            <a:avLst/>
          </a:prstGeom>
        </p:spPr>
        <p:txBody>
          <a:bodyPr anchor="b"/>
          <a:lstStyle>
            <a:lvl1pPr>
              <a:defRPr sz="3200"/>
            </a:lvl1pPr>
          </a:lstStyle>
          <a:p>
            <a:r>
              <a:t>Titolo Testo</a:t>
            </a:r>
          </a:p>
        </p:txBody>
      </p:sp>
      <p:sp>
        <p:nvSpPr>
          <p:cNvPr id="92" name="Segnaposto immagine 2"/>
          <p:cNvSpPr>
            <a:spLocks noGrp="1"/>
          </p:cNvSpPr>
          <p:nvPr>
            <p:ph type="pic" sz="half" idx="21"/>
          </p:nvPr>
        </p:nvSpPr>
        <p:spPr>
          <a:xfrm>
            <a:off x="5183187" y="987425"/>
            <a:ext cx="6172203" cy="4873625"/>
          </a:xfrm>
          <a:prstGeom prst="rect">
            <a:avLst/>
          </a:prstGeom>
        </p:spPr>
        <p:txBody>
          <a:bodyPr lIns="91439" tIns="45719" rIns="91439" bIns="45719">
            <a:noAutofit/>
          </a:bodyPr>
          <a:lstStyle/>
          <a:p>
            <a:endParaRPr/>
          </a:p>
        </p:txBody>
      </p:sp>
      <p:sp>
        <p:nvSpPr>
          <p:cNvPr id="93" name="Corpo livello uno…"/>
          <p:cNvSpPr txBox="1">
            <a:spLocks noGrp="1"/>
          </p:cNvSpPr>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Corpo livello uno</a:t>
            </a:r>
          </a:p>
          <a:p>
            <a:pPr lvl="1"/>
            <a:r>
              <a:t>Corpo livello due</a:t>
            </a:r>
          </a:p>
          <a:p>
            <a:pPr lvl="2"/>
            <a:r>
              <a:t>Corpo livello tre</a:t>
            </a:r>
          </a:p>
          <a:p>
            <a:pPr lvl="3"/>
            <a:r>
              <a:t>Corpo livello quattro</a:t>
            </a:r>
          </a:p>
          <a:p>
            <a:pPr lvl="4"/>
            <a:r>
              <a:t>Corpo livello cinque</a:t>
            </a:r>
          </a:p>
        </p:txBody>
      </p:sp>
      <p:sp>
        <p:nvSpPr>
          <p:cNvPr id="94"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olo Testo"/>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Titolo Testo</a:t>
            </a:r>
          </a:p>
        </p:txBody>
      </p:sp>
      <p:sp>
        <p:nvSpPr>
          <p:cNvPr id="3" name="Corpo livello uno…"/>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4" name="Numero diapositiva"/>
          <p:cNvSpPr txBox="1">
            <a:spLocks noGrp="1"/>
          </p:cNvSpPr>
          <p:nvPr>
            <p:ph type="sldNum" sz="quarter" idx="2"/>
          </p:nvPr>
        </p:nvSpPr>
        <p:spPr>
          <a:xfrm>
            <a:off x="11095181" y="6414762"/>
            <a:ext cx="258620" cy="248302"/>
          </a:xfrm>
          <a:prstGeom prst="rect">
            <a:avLst/>
          </a:prstGeom>
          <a:ln w="12700">
            <a:miter lim="400000"/>
          </a:ln>
        </p:spPr>
        <p:txBody>
          <a:bodyPr wrap="none" lIns="45718" tIns="45718" rIns="45718" bIns="45718" anchor="ctr">
            <a:spAutoFit/>
          </a:bodyPr>
          <a:lstStyle>
            <a:lvl1pPr algn="r">
              <a:defRPr sz="1200">
                <a:solidFill>
                  <a:srgbClr val="888888"/>
                </a:solidFill>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notesSlide" Target="../notesSlides/notesSlide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notesSlide" Target="../notesSlides/notesSlide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 Id="rId3" Type="http://schemas.openxmlformats.org/officeDocument/2006/relationships/notesSlide" Target="../notesSlides/notesSlide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 Id="rId3"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notesSlide" Target="../notesSlides/notesSlide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 Id="rId3" Type="http://schemas.openxmlformats.org/officeDocument/2006/relationships/image" Target="../media/image15.bmp"/><Relationship Id="rId4" Type="http://schemas.openxmlformats.org/officeDocument/2006/relationships/notesSlide" Target="../notesSlides/notesSlide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 Id="rId3" Type="http://schemas.openxmlformats.org/officeDocument/2006/relationships/image" Target="../media/image15.bmp"/></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jpeg"/><Relationship Id="rId3" Type="http://schemas.openxmlformats.org/officeDocument/2006/relationships/image" Target="../media/image15.bmp"/><Relationship Id="rId4" Type="http://schemas.openxmlformats.org/officeDocument/2006/relationships/image" Target="../media/image18.bmp"/></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 Id="rId3" Type="http://schemas.openxmlformats.org/officeDocument/2006/relationships/image" Target="../media/image21.png"/><Relationship Id="rId4" Type="http://schemas.openxmlformats.org/officeDocument/2006/relationships/image" Target="../media/image2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notesSlide" Target="../notesSlides/notesSlide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 Id="rId3" Type="http://schemas.openxmlformats.org/officeDocument/2006/relationships/image" Target="../media/image29.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notesSlide" Target="../notesSlides/notesSlide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 Id="rId3" Type="http://schemas.openxmlformats.org/officeDocument/2006/relationships/image" Target="../media/image3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bmp"/><Relationship Id="rId3" Type="http://schemas.openxmlformats.org/officeDocument/2006/relationships/image" Target="../media/image35.jpe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7.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9.jpeg"/><Relationship Id="rId3" Type="http://schemas.openxmlformats.org/officeDocument/2006/relationships/notesSlide" Target="../notesSlides/notesSlide1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png"/><Relationship Id="rId3" Type="http://schemas.openxmlformats.org/officeDocument/2006/relationships/image" Target="../media/image48.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1.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3.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 Id="rId3" Type="http://schemas.openxmlformats.org/officeDocument/2006/relationships/image" Target="../media/image56.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 Id="rId3" Type="http://schemas.openxmlformats.org/officeDocument/2006/relationships/image" Target="../media/image5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 Id="rId3" Type="http://schemas.openxmlformats.org/officeDocument/2006/relationships/image" Target="../media/image61.png"/><Relationship Id="rId4" Type="http://schemas.openxmlformats.org/officeDocument/2006/relationships/image" Target="../media/image6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03" name="Rettangolo 22"/>
          <p:cNvSpPr txBox="1"/>
          <p:nvPr/>
        </p:nvSpPr>
        <p:spPr>
          <a:xfrm>
            <a:off x="396900" y="276263"/>
            <a:ext cx="11398199" cy="69557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lnSpc>
                <a:spcPct val="150000"/>
              </a:lnSpc>
              <a:defRPr sz="2000" b="1">
                <a:latin typeface="Lucida Grande"/>
                <a:ea typeface="Lucida Grande"/>
                <a:cs typeface="Lucida Grande"/>
                <a:sym typeface="Lucida Grande"/>
              </a:defRPr>
            </a:pPr>
            <a:r>
              <a:rPr>
                <a:solidFill>
                  <a:srgbClr val="000000"/>
                </a:solidFill>
              </a:rPr>
              <a:t>ELETTROANALITICA</a:t>
            </a:r>
          </a:p>
          <a:p>
            <a:pPr algn="just">
              <a:lnSpc>
                <a:spcPct val="150000"/>
              </a:lnSpc>
              <a:defRPr sz="2000">
                <a:latin typeface="Lucida Grande"/>
                <a:ea typeface="Lucida Grande"/>
                <a:cs typeface="Lucida Grande"/>
                <a:sym typeface="Lucida Grande"/>
              </a:defRPr>
            </a:pPr>
            <a:r>
              <a:rPr>
                <a:solidFill>
                  <a:srgbClr val="000000"/>
                </a:solidFill>
              </a:rPr>
              <a:t>L’elettrochimica è quella branca della chimica che si occupa dei processi che coinvolgono il trasferimento di elettroni: le reazioni di ossido-riduzione (dette comunemente redox). Tratta quindi le trasformazioni chimiche prodotte dal passaggio di elettricità in determinati sistemi chimici e la produzione/immagazzinamento di elettricità per mezzo di trasformazioni chimiche. </a:t>
            </a:r>
          </a:p>
          <a:p>
            <a:pPr algn="just">
              <a:lnSpc>
                <a:spcPct val="150000"/>
              </a:lnSpc>
              <a:defRPr sz="2000">
                <a:latin typeface="Lucida Grande"/>
                <a:ea typeface="Lucida Grande"/>
                <a:cs typeface="Lucida Grande"/>
                <a:sym typeface="Lucida Grande"/>
              </a:defRPr>
            </a:pPr>
            <a:endParaRPr/>
          </a:p>
          <a:p>
            <a:pPr algn="just">
              <a:lnSpc>
                <a:spcPct val="150000"/>
              </a:lnSpc>
              <a:defRPr sz="2000">
                <a:latin typeface="Lucida Grande"/>
                <a:ea typeface="Lucida Grande"/>
                <a:cs typeface="Lucida Grande"/>
                <a:sym typeface="Lucida Grande"/>
              </a:defRPr>
            </a:pPr>
            <a:r>
              <a:rPr>
                <a:solidFill>
                  <a:srgbClr val="000000"/>
                </a:solidFill>
              </a:rPr>
              <a:t>Oltre ad avere numerose ed attuali applicazioni l’elettrochimica fornisce i mezzi per indagare fenomeni quali la corrosione dei metalli, la loro raffinazione, e la maggior parte delle reazioni biochimiche che presiedono al funzionamento degli organismi viventi (la fotosintesi, la respirazione cellulare, la trasmissione degli impulsi nervosi). L’elettrochimica si occupa anche di studiare tutti i fenomeni e le possibili applicazioni della conduzione di corrente da parte degli elettroliti.</a:t>
            </a:r>
          </a:p>
          <a:p>
            <a:pPr algn="just">
              <a:lnSpc>
                <a:spcPct val="150000"/>
              </a:lnSpc>
              <a:defRPr sz="2000">
                <a:latin typeface="Lucida Grande"/>
                <a:ea typeface="Lucida Grande"/>
                <a:cs typeface="Lucida Grande"/>
                <a:sym typeface="Lucida Grande"/>
              </a:defRPr>
            </a:pPr>
            <a:r>
              <a:rPr>
                <a:solidFill>
                  <a:srgbClr val="000000"/>
                </a:solidFill>
              </a:rPr>
              <a:t>Mentre l’elettrosintesi permette di sfruttare l’energia elettrica per scopi sintetici, la </a:t>
            </a:r>
            <a:r>
              <a:rPr b="1">
                <a:solidFill>
                  <a:srgbClr val="000000"/>
                </a:solidFill>
              </a:rPr>
              <a:t>chimica elettroanalitica </a:t>
            </a:r>
            <a:r>
              <a:rPr>
                <a:solidFill>
                  <a:srgbClr val="000000"/>
                </a:solidFill>
              </a:rPr>
              <a:t>permette di sfruttare i principi d’elettrochimica applicati all’analisi chimica. </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105" name="Immagine 4" descr="Immagine 4"/>
          <p:cNvPicPr>
            <a:picLocks noChangeAspect="1"/>
          </p:cNvPicPr>
          <p:nvPr/>
        </p:nvPicPr>
        <p:blipFill>
          <a:blip r:embed="rId2"/>
          <a:stretch>
            <a:fillRect/>
          </a:stretch>
        </p:blipFill>
        <p:spPr>
          <a:xfrm>
            <a:off x="853625" y="153472"/>
            <a:ext cx="10484750" cy="6551056"/>
          </a:xfrm>
          <a:prstGeom prst="rect">
            <a:avLst/>
          </a:prstGeom>
          <a:ln w="12700">
            <a:miter lim="400000"/>
          </a:ln>
        </p:spPr>
      </p:pic>
      <p:sp>
        <p:nvSpPr>
          <p:cNvPr id="106" name="CasellaDiTesto 5"/>
          <p:cNvSpPr txBox="1"/>
          <p:nvPr/>
        </p:nvSpPr>
        <p:spPr>
          <a:xfrm>
            <a:off x="5704397" y="1961320"/>
            <a:ext cx="1141568" cy="300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FF0000"/>
                </a:solidFill>
              </a:defRPr>
            </a:lvl1pPr>
          </a:lstStyle>
          <a:p>
            <a:r>
              <a:rPr>
                <a:solidFill>
                  <a:srgbClr val="000000"/>
                </a:solidFill>
              </a:rPr>
              <a:t>Zero current</a:t>
            </a:r>
          </a:p>
        </p:txBody>
      </p:sp>
      <p:sp>
        <p:nvSpPr>
          <p:cNvPr id="107" name="CasellaDiTesto 6"/>
          <p:cNvSpPr txBox="1"/>
          <p:nvPr/>
        </p:nvSpPr>
        <p:spPr>
          <a:xfrm>
            <a:off x="8644849" y="1961320"/>
            <a:ext cx="941344" cy="300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2F5597"/>
                </a:solidFill>
              </a:defRPr>
            </a:lvl1pPr>
          </a:lstStyle>
          <a:p>
            <a:r>
              <a:rPr>
                <a:solidFill>
                  <a:srgbClr val="000000"/>
                </a:solidFill>
              </a:rPr>
              <a:t>Current!!!</a:t>
            </a:r>
          </a:p>
        </p:txBody>
      </p:sp>
      <p:sp>
        <p:nvSpPr>
          <p:cNvPr id="108" name="Ovale 1"/>
          <p:cNvSpPr/>
          <p:nvPr/>
        </p:nvSpPr>
        <p:spPr>
          <a:xfrm>
            <a:off x="2641599" y="1538514"/>
            <a:ext cx="1436919" cy="761367"/>
          </a:xfrm>
          <a:prstGeom prst="ellipse">
            <a:avLst/>
          </a:prstGeom>
          <a:solidFill>
            <a:schemeClr val="accent1">
              <a:alpha val="10000"/>
            </a:schemeClr>
          </a:solidFill>
          <a:ln w="38100">
            <a:solidFill>
              <a:srgbClr val="FF0000"/>
            </a:solidFill>
            <a:miter/>
          </a:ln>
        </p:spPr>
        <p:txBody>
          <a:bodyPr lIns="45718" tIns="45718" rIns="45718" bIns="45718" anchor="ctr"/>
          <a:lstStyle/>
          <a:p>
            <a:pPr algn="ctr">
              <a:defRPr>
                <a:solidFill>
                  <a:srgbClr val="FFFFFF"/>
                </a:solidFill>
              </a:defRPr>
            </a:pPr>
            <a:endParaRPr/>
          </a:p>
        </p:txBody>
      </p:sp>
      <p:sp>
        <p:nvSpPr>
          <p:cNvPr id="109" name="Ovale 10"/>
          <p:cNvSpPr/>
          <p:nvPr/>
        </p:nvSpPr>
        <p:spPr>
          <a:xfrm>
            <a:off x="4810202" y="2814864"/>
            <a:ext cx="1762053" cy="899889"/>
          </a:xfrm>
          <a:prstGeom prst="ellipse">
            <a:avLst/>
          </a:prstGeom>
          <a:solidFill>
            <a:schemeClr val="accent1">
              <a:alpha val="10000"/>
            </a:schemeClr>
          </a:solidFill>
          <a:ln w="38100">
            <a:solidFill>
              <a:srgbClr val="FF0000"/>
            </a:solidFill>
            <a:miter/>
          </a:ln>
        </p:spPr>
        <p:txBody>
          <a:bodyPr lIns="45718" tIns="45718" rIns="45718" bIns="45718" anchor="ctr"/>
          <a:lstStyle/>
          <a:p>
            <a:pPr algn="ctr">
              <a:defRPr>
                <a:solidFill>
                  <a:srgbClr val="FFFFFF"/>
                </a:solidFill>
              </a:defRPr>
            </a:pPr>
            <a:endParaRPr/>
          </a:p>
        </p:txBody>
      </p:sp>
      <p:sp>
        <p:nvSpPr>
          <p:cNvPr id="110" name="Ovale 12"/>
          <p:cNvSpPr/>
          <p:nvPr/>
        </p:nvSpPr>
        <p:spPr>
          <a:xfrm>
            <a:off x="879552" y="4558124"/>
            <a:ext cx="6683298" cy="1995075"/>
          </a:xfrm>
          <a:prstGeom prst="ellipse">
            <a:avLst/>
          </a:prstGeom>
          <a:solidFill>
            <a:schemeClr val="accent1">
              <a:alpha val="10000"/>
            </a:schemeClr>
          </a:solidFill>
          <a:ln w="38100">
            <a:solidFill>
              <a:srgbClr val="FF0000"/>
            </a:solidFill>
            <a:miter/>
          </a:ln>
        </p:spPr>
        <p:txBody>
          <a:bodyPr lIns="45718" tIns="45718" rIns="45718" bIns="45718" anchor="ctr"/>
          <a:lstStyle/>
          <a:p>
            <a:pPr algn="ctr">
              <a:defRPr>
                <a:solidFill>
                  <a:srgbClr val="FFFFFF"/>
                </a:solidFill>
              </a:defRPr>
            </a:pPr>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12" name="CasellaDiTesto 3"/>
          <p:cNvSpPr txBox="1"/>
          <p:nvPr/>
        </p:nvSpPr>
        <p:spPr>
          <a:xfrm>
            <a:off x="492766" y="232228"/>
            <a:ext cx="11184540" cy="392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400" b="1"/>
            </a:lvl1pPr>
          </a:lstStyle>
          <a:p>
            <a:r>
              <a:rPr>
                <a:solidFill>
                  <a:srgbClr val="000000"/>
                </a:solidFill>
              </a:rPr>
              <a:t>Esempi di misure elettroanalitiche nell’industria alimentare e nelle analisi degli alimenti</a:t>
            </a:r>
          </a:p>
        </p:txBody>
      </p:sp>
      <p:sp>
        <p:nvSpPr>
          <p:cNvPr id="113" name="CasellaDiTesto 5"/>
          <p:cNvSpPr txBox="1"/>
          <p:nvPr/>
        </p:nvSpPr>
        <p:spPr>
          <a:xfrm>
            <a:off x="492769" y="839571"/>
            <a:ext cx="11072940" cy="6032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sz="2100" b="1"/>
            </a:pPr>
            <a:r>
              <a:rPr>
                <a:solidFill>
                  <a:srgbClr val="000000"/>
                </a:solidFill>
              </a:rPr>
              <a:t>Conducibilità dell’acqua</a:t>
            </a:r>
          </a:p>
          <a:p>
            <a:pPr algn="just">
              <a:defRPr sz="2100"/>
            </a:pPr>
            <a:r>
              <a:rPr>
                <a:solidFill>
                  <a:srgbClr val="000000"/>
                </a:solidFill>
              </a:rPr>
              <a:t>acqua demineralizzata o «osmotizzata» per la conduzione di impianti termici</a:t>
            </a:r>
          </a:p>
          <a:p>
            <a:pPr algn="just">
              <a:defRPr sz="2400"/>
            </a:pPr>
            <a:endParaRPr/>
          </a:p>
          <a:p>
            <a:pPr algn="just">
              <a:defRPr sz="1900"/>
            </a:pPr>
            <a:r>
              <a:rPr>
                <a:solidFill>
                  <a:srgbClr val="000000"/>
                </a:solidFill>
              </a:rPr>
              <a:t>La conducibilità elettrica è un parametro non specifico, che risponde a tutti i materiali ionici disciolti (sali, acidi, basi e alcune sostanze sostanze organiche dissociate) in soluzione. La conducibilità non è in grado di differenziare i tipi di ioni. La misura è proporzionale all'effetto combinato di tutti ioni nel campione. E’ un metodo importante per il monitoraggio e sorveglianza di un'ampia gamma di diversi tipi di acqua (acqua pura, acqua potabile, acqua naturale, acqua di processo, ecc.), ad esempio per seguire l’efficacia di un trattamento di demineralizzazione per ridurre la durezza di un’acqua.</a:t>
            </a:r>
          </a:p>
          <a:p>
            <a:pPr algn="just">
              <a:defRPr sz="1900"/>
            </a:pPr>
            <a:endParaRPr/>
          </a:p>
          <a:p>
            <a:pPr algn="just">
              <a:defRPr sz="1900" b="1"/>
            </a:pPr>
            <a:r>
              <a:rPr>
                <a:solidFill>
                  <a:srgbClr val="000000"/>
                </a:solidFill>
              </a:rPr>
              <a:t>pH di soluzioni acquose o di alimenti solidi</a:t>
            </a:r>
          </a:p>
          <a:p>
            <a:pPr algn="just">
              <a:defRPr sz="1900" b="1"/>
            </a:pPr>
            <a:endParaRPr/>
          </a:p>
          <a:p>
            <a:pPr algn="just">
              <a:defRPr sz="1900"/>
            </a:pPr>
            <a:r>
              <a:rPr>
                <a:solidFill>
                  <a:srgbClr val="000000"/>
                </a:solidFill>
              </a:rPr>
              <a:t>La misura del pH di un alimento può essere un parametro di processo (ad esempio della fermentazione), o un parametro di qualità o di shelf-life.  Alimenti a pH acido sono protetti da spoilage batterici, ad esempio la conservazione tramite «marinatura».</a:t>
            </a:r>
          </a:p>
          <a:p>
            <a:pPr algn="just">
              <a:defRPr sz="1900"/>
            </a:pPr>
            <a:endParaRPr/>
          </a:p>
          <a:p>
            <a:pPr algn="just">
              <a:defRPr sz="1900"/>
            </a:pPr>
            <a:endParaRPr/>
          </a:p>
          <a:p>
            <a:pPr algn="just">
              <a:defRPr sz="1900" b="1"/>
            </a:pPr>
            <a:r>
              <a:rPr>
                <a:solidFill>
                  <a:srgbClr val="000000"/>
                </a:solidFill>
              </a:rPr>
              <a:t>Determinazione dei metalli per via Polarografica</a:t>
            </a:r>
          </a:p>
          <a:p>
            <a:pPr algn="just">
              <a:defRPr sz="1900"/>
            </a:pPr>
            <a:r>
              <a:rPr>
                <a:solidFill>
                  <a:srgbClr val="000000"/>
                </a:solidFill>
              </a:rPr>
              <a:t>Strumentazioni portatili che attraverso processi redox correlano un segnale analitico alla concentrazione di specifiche specie metalliche presenti in soluzione, applicazione nel settore enologico e nel controllo delle acque.</a:t>
            </a: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15" name="CasellaDiTesto 3"/>
          <p:cNvSpPr txBox="1"/>
          <p:nvPr/>
        </p:nvSpPr>
        <p:spPr>
          <a:xfrm>
            <a:off x="185857" y="4760686"/>
            <a:ext cx="11710151" cy="3853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vl1pPr>
          </a:lstStyle>
          <a:p>
            <a:r>
              <a:rPr>
                <a:solidFill>
                  <a:srgbClr val="000000"/>
                </a:solidFill>
              </a:rPr>
              <a:t>I fenomeni associati sono: trasferimento di elettroni, delocalizzazione di cariche, cariche in soluzione</a:t>
            </a:r>
          </a:p>
        </p:txBody>
      </p:sp>
      <p:sp>
        <p:nvSpPr>
          <p:cNvPr id="116" name="CasellaDiTesto 5"/>
          <p:cNvSpPr txBox="1"/>
          <p:nvPr/>
        </p:nvSpPr>
        <p:spPr>
          <a:xfrm>
            <a:off x="437603" y="1037769"/>
            <a:ext cx="11331308" cy="31031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2200" b="1"/>
            </a:pPr>
            <a:r>
              <a:rPr>
                <a:solidFill>
                  <a:srgbClr val="000000"/>
                </a:solidFill>
              </a:rPr>
              <a:t>Le grandezze elettriche che si usano in elettroanalitica sono :</a:t>
            </a:r>
          </a:p>
          <a:p>
            <a:pPr>
              <a:defRPr sz="2200" b="1"/>
            </a:pPr>
            <a:endParaRPr/>
          </a:p>
          <a:p>
            <a:pPr>
              <a:defRPr sz="2200" b="1"/>
            </a:pPr>
            <a:r>
              <a:rPr>
                <a:solidFill>
                  <a:srgbClr val="000000"/>
                </a:solidFill>
              </a:rPr>
              <a:t>Ampere: corrente </a:t>
            </a:r>
            <a:r>
              <a:rPr sz="1800" b="0" i="1">
                <a:solidFill>
                  <a:srgbClr val="000000"/>
                </a:solidFill>
              </a:rPr>
              <a:t>(L'ampere esprime l'intensità di corrente in un conduttore attraversato in qualunque sezione dalla carica di un coulomb nel tempo di un secondo)</a:t>
            </a:r>
            <a:endParaRPr i="1"/>
          </a:p>
          <a:p>
            <a:pPr>
              <a:defRPr sz="2200" b="1"/>
            </a:pPr>
            <a:endParaRPr i="1"/>
          </a:p>
          <a:p>
            <a:pPr>
              <a:defRPr sz="2200" b="1"/>
            </a:pPr>
            <a:r>
              <a:rPr>
                <a:solidFill>
                  <a:srgbClr val="000000"/>
                </a:solidFill>
              </a:rPr>
              <a:t>Volt: il potenziale </a:t>
            </a:r>
            <a:r>
              <a:rPr sz="1800" b="0" i="1">
                <a:solidFill>
                  <a:srgbClr val="000000"/>
                </a:solidFill>
              </a:rPr>
              <a:t>(si ha una differenza di potenziale PB - PA pari a 1 V se per portare una carica positiva di 1 C dal punto A al punto B è necessario compiere un lavoro positivo di 1 Joule</a:t>
            </a:r>
            <a:endParaRPr i="1"/>
          </a:p>
          <a:p>
            <a:pPr>
              <a:defRPr sz="2200" b="1"/>
            </a:pPr>
            <a:endParaRPr i="1"/>
          </a:p>
          <a:p>
            <a:pPr>
              <a:defRPr sz="2200" b="1"/>
            </a:pPr>
            <a:r>
              <a:rPr>
                <a:solidFill>
                  <a:srgbClr val="000000"/>
                </a:solidFill>
              </a:rPr>
              <a:t>Siemens: conducibilità </a:t>
            </a:r>
            <a:r>
              <a:rPr sz="1800" b="0" i="1">
                <a:solidFill>
                  <a:srgbClr val="000000"/>
                </a:solidFill>
              </a:rPr>
              <a:t>(inverso della resistenza)</a:t>
            </a:r>
          </a:p>
        </p:txBody>
      </p:sp>
      <p:sp>
        <p:nvSpPr>
          <p:cNvPr id="117" name="CasellaDiTesto 7"/>
          <p:cNvSpPr txBox="1"/>
          <p:nvPr/>
        </p:nvSpPr>
        <p:spPr>
          <a:xfrm>
            <a:off x="437603" y="161789"/>
            <a:ext cx="2026253" cy="392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400" b="1"/>
            </a:lvl1pPr>
          </a:lstStyle>
          <a:p>
            <a:r>
              <a:rPr>
                <a:solidFill>
                  <a:srgbClr val="000000"/>
                </a:solidFill>
              </a:rPr>
              <a:t>Elettroanalitica</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19" name="CasellaDiTesto 4"/>
          <p:cNvSpPr txBox="1"/>
          <p:nvPr/>
        </p:nvSpPr>
        <p:spPr>
          <a:xfrm>
            <a:off x="437603" y="161789"/>
            <a:ext cx="2302179" cy="392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400" b="1"/>
            </a:lvl1pPr>
          </a:lstStyle>
          <a:p>
            <a:r>
              <a:rPr>
                <a:solidFill>
                  <a:srgbClr val="000000"/>
                </a:solidFill>
              </a:rPr>
              <a:t>Reazioni redox (I)</a:t>
            </a:r>
          </a:p>
        </p:txBody>
      </p:sp>
      <p:sp>
        <p:nvSpPr>
          <p:cNvPr id="120" name="CasellaDiTesto 6"/>
          <p:cNvSpPr txBox="1"/>
          <p:nvPr/>
        </p:nvSpPr>
        <p:spPr>
          <a:xfrm>
            <a:off x="437602" y="822184"/>
            <a:ext cx="5115924" cy="27098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2400" b="1">
                <a:solidFill>
                  <a:srgbClr val="FF0000"/>
                </a:solidFill>
              </a:defRPr>
            </a:pPr>
            <a:r>
              <a:rPr>
                <a:solidFill>
                  <a:srgbClr val="000000"/>
                </a:solidFill>
              </a:rPr>
              <a:t>Un agente riducente è un donatore di e</a:t>
            </a:r>
            <a:r>
              <a:rPr baseline="30000">
                <a:solidFill>
                  <a:srgbClr val="000000"/>
                </a:solidFill>
              </a:rPr>
              <a:t>-</a:t>
            </a:r>
          </a:p>
          <a:p>
            <a:pPr>
              <a:defRPr sz="2400" b="1">
                <a:solidFill>
                  <a:srgbClr val="FF0000"/>
                </a:solidFill>
              </a:defRPr>
            </a:pPr>
            <a:r>
              <a:rPr>
                <a:solidFill>
                  <a:srgbClr val="000000"/>
                </a:solidFill>
              </a:rPr>
              <a:t>Fe</a:t>
            </a:r>
            <a:r>
              <a:rPr baseline="30000">
                <a:solidFill>
                  <a:srgbClr val="000000"/>
                </a:solidFill>
              </a:rPr>
              <a:t>2+</a:t>
            </a:r>
            <a:r>
              <a:rPr>
                <a:solidFill>
                  <a:srgbClr val="000000"/>
                </a:solidFill>
              </a:rPr>
              <a:t> </a:t>
            </a:r>
            <a:r>
              <a:rPr b="0">
                <a:solidFill>
                  <a:srgbClr val="000000"/>
                </a:solidFill>
                <a:latin typeface="Wingdings"/>
                <a:ea typeface="Wingdings"/>
                <a:cs typeface="Wingdings"/>
                <a:sym typeface="Wingdings"/>
              </a:rPr>
              <a:t> </a:t>
            </a:r>
            <a:r>
              <a:rPr>
                <a:solidFill>
                  <a:srgbClr val="000000"/>
                </a:solidFill>
              </a:rPr>
              <a:t>Fe</a:t>
            </a:r>
            <a:r>
              <a:rPr baseline="30000">
                <a:solidFill>
                  <a:srgbClr val="000000"/>
                </a:solidFill>
              </a:rPr>
              <a:t>3+ </a:t>
            </a:r>
            <a:r>
              <a:rPr>
                <a:solidFill>
                  <a:srgbClr val="000000"/>
                </a:solidFill>
              </a:rPr>
              <a:t>+ e</a:t>
            </a:r>
            <a:r>
              <a:rPr baseline="30000">
                <a:solidFill>
                  <a:srgbClr val="000000"/>
                </a:solidFill>
              </a:rPr>
              <a:t>-</a:t>
            </a:r>
          </a:p>
          <a:p>
            <a:pPr>
              <a:defRPr sz="2400" b="1">
                <a:solidFill>
                  <a:srgbClr val="FF0000"/>
                </a:solidFill>
              </a:defRPr>
            </a:pPr>
            <a:endParaRPr baseline="30000"/>
          </a:p>
          <a:p>
            <a:pPr>
              <a:defRPr sz="2400" b="1">
                <a:solidFill>
                  <a:srgbClr val="FF0000"/>
                </a:solidFill>
              </a:defRPr>
            </a:pPr>
            <a:endParaRPr baseline="30000"/>
          </a:p>
          <a:p>
            <a:pPr>
              <a:defRPr sz="2400" b="1">
                <a:solidFill>
                  <a:srgbClr val="2F5597"/>
                </a:solidFill>
              </a:defRPr>
            </a:pPr>
            <a:r>
              <a:rPr>
                <a:solidFill>
                  <a:srgbClr val="000000"/>
                </a:solidFill>
              </a:rPr>
              <a:t>Un ossidante è un accettore di e</a:t>
            </a:r>
            <a:r>
              <a:rPr baseline="30000">
                <a:solidFill>
                  <a:srgbClr val="000000"/>
                </a:solidFill>
              </a:rPr>
              <a:t>-</a:t>
            </a:r>
          </a:p>
          <a:p>
            <a:pPr>
              <a:defRPr sz="2400" b="1" baseline="30000">
                <a:solidFill>
                  <a:srgbClr val="2F5597"/>
                </a:solidFill>
              </a:defRPr>
            </a:pPr>
            <a:endParaRPr baseline="30000"/>
          </a:p>
          <a:p>
            <a:pPr>
              <a:defRPr sz="2400" b="1">
                <a:solidFill>
                  <a:srgbClr val="2F5597"/>
                </a:solidFill>
              </a:defRPr>
            </a:pPr>
            <a:r>
              <a:rPr>
                <a:solidFill>
                  <a:srgbClr val="000000"/>
                </a:solidFill>
              </a:rPr>
              <a:t>Ce</a:t>
            </a:r>
            <a:r>
              <a:rPr baseline="30000">
                <a:solidFill>
                  <a:srgbClr val="000000"/>
                </a:solidFill>
              </a:rPr>
              <a:t>4+</a:t>
            </a:r>
            <a:r>
              <a:rPr>
                <a:solidFill>
                  <a:srgbClr val="000000"/>
                </a:solidFill>
              </a:rPr>
              <a:t> + e</a:t>
            </a:r>
            <a:r>
              <a:rPr baseline="30000">
                <a:solidFill>
                  <a:srgbClr val="000000"/>
                </a:solidFill>
              </a:rPr>
              <a:t>-  </a:t>
            </a:r>
            <a:r>
              <a:rPr b="0">
                <a:solidFill>
                  <a:srgbClr val="000000"/>
                </a:solidFill>
                <a:latin typeface="Wingdings"/>
                <a:ea typeface="Wingdings"/>
                <a:cs typeface="Wingdings"/>
                <a:sym typeface="Wingdings"/>
              </a:rPr>
              <a:t> </a:t>
            </a:r>
            <a:r>
              <a:rPr>
                <a:solidFill>
                  <a:srgbClr val="000000"/>
                </a:solidFill>
              </a:rPr>
              <a:t>Ce</a:t>
            </a:r>
            <a:r>
              <a:rPr baseline="30000">
                <a:solidFill>
                  <a:srgbClr val="000000"/>
                </a:solidFill>
              </a:rPr>
              <a:t>3+</a:t>
            </a:r>
          </a:p>
        </p:txBody>
      </p:sp>
      <p:sp>
        <p:nvSpPr>
          <p:cNvPr id="121" name="CasellaDiTesto 8"/>
          <p:cNvSpPr txBox="1"/>
          <p:nvPr/>
        </p:nvSpPr>
        <p:spPr>
          <a:xfrm>
            <a:off x="938418" y="4102417"/>
            <a:ext cx="10641808" cy="1497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2400" b="1"/>
            </a:pPr>
            <a:r>
              <a:rPr>
                <a:solidFill>
                  <a:srgbClr val="000000"/>
                </a:solidFill>
              </a:rPr>
              <a:t>IMPORTANTE: le due semireazioni (di ossidazione e di riduzione) non possono essere osservate sperimentalmente in maniera isolata</a:t>
            </a:r>
          </a:p>
          <a:p>
            <a:pPr>
              <a:defRPr sz="2400" b="1"/>
            </a:pPr>
            <a:endParaRPr/>
          </a:p>
          <a:p>
            <a:pPr>
              <a:defRPr sz="2400" b="1"/>
            </a:pPr>
            <a:r>
              <a:rPr>
                <a:solidFill>
                  <a:srgbClr val="000000"/>
                </a:solidFill>
              </a:rPr>
              <a:t>Per ogni reazioni in cui viene donato un </a:t>
            </a:r>
            <a:r>
              <a:rPr>
                <a:solidFill>
                  <a:srgbClr val="BF6B2C"/>
                </a:solidFill>
              </a:rPr>
              <a:t>e</a:t>
            </a:r>
            <a:r>
              <a:rPr baseline="30000">
                <a:solidFill>
                  <a:srgbClr val="BF6B2C"/>
                </a:solidFill>
              </a:rPr>
              <a:t>- </a:t>
            </a:r>
            <a:r>
              <a:rPr>
                <a:solidFill>
                  <a:srgbClr val="000000"/>
                </a:solidFill>
              </a:rPr>
              <a:t>deve esserci sempre un accettore di </a:t>
            </a:r>
            <a:r>
              <a:rPr>
                <a:solidFill>
                  <a:srgbClr val="1F4D3D"/>
                </a:solidFill>
              </a:rPr>
              <a:t>e</a:t>
            </a:r>
            <a:r>
              <a:rPr baseline="30000">
                <a:solidFill>
                  <a:srgbClr val="1F4D3D"/>
                </a:solidFill>
              </a:rPr>
              <a:t>-</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23" name="CasellaDiTesto 6"/>
          <p:cNvSpPr txBox="1"/>
          <p:nvPr/>
        </p:nvSpPr>
        <p:spPr>
          <a:xfrm>
            <a:off x="437604" y="161789"/>
            <a:ext cx="2383439" cy="392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400" b="1"/>
            </a:lvl1pPr>
          </a:lstStyle>
          <a:p>
            <a:r>
              <a:rPr>
                <a:solidFill>
                  <a:srgbClr val="000000"/>
                </a:solidFill>
              </a:rPr>
              <a:t>Reazioni redox (II)</a:t>
            </a:r>
          </a:p>
        </p:txBody>
      </p:sp>
      <p:grpSp>
        <p:nvGrpSpPr>
          <p:cNvPr id="142" name="Gruppo 37"/>
          <p:cNvGrpSpPr/>
          <p:nvPr/>
        </p:nvGrpSpPr>
        <p:grpSpPr>
          <a:xfrm>
            <a:off x="3853557" y="940186"/>
            <a:ext cx="3043967" cy="1136931"/>
            <a:chOff x="0" y="0"/>
            <a:chExt cx="3043965" cy="1136929"/>
          </a:xfrm>
        </p:grpSpPr>
        <p:sp>
          <p:nvSpPr>
            <p:cNvPr id="124" name="CasellaDiTesto 8"/>
            <p:cNvSpPr txBox="1"/>
            <p:nvPr/>
          </p:nvSpPr>
          <p:spPr>
            <a:xfrm>
              <a:off x="-1" y="477087"/>
              <a:ext cx="1298037" cy="45037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p>
              <a:pPr>
                <a:defRPr sz="2400" b="1"/>
              </a:pPr>
              <a:r>
                <a:rPr>
                  <a:solidFill>
                    <a:srgbClr val="000000"/>
                  </a:solidFill>
                </a:rPr>
                <a:t>A</a:t>
              </a:r>
              <a:r>
                <a:rPr baseline="-25000">
                  <a:solidFill>
                    <a:srgbClr val="000000"/>
                  </a:solidFill>
                </a:rPr>
                <a:t>red</a:t>
              </a:r>
              <a:r>
                <a:rPr>
                  <a:solidFill>
                    <a:srgbClr val="000000"/>
                  </a:solidFill>
                </a:rPr>
                <a:t> + B</a:t>
              </a:r>
              <a:r>
                <a:rPr baseline="-25000">
                  <a:solidFill>
                    <a:srgbClr val="000000"/>
                  </a:solidFill>
                </a:rPr>
                <a:t>ox</a:t>
              </a:r>
              <a:r>
                <a:rPr>
                  <a:solidFill>
                    <a:srgbClr val="000000"/>
                  </a:solidFill>
                </a:rPr>
                <a:t> </a:t>
              </a:r>
            </a:p>
          </p:txBody>
        </p:sp>
        <p:sp>
          <p:nvSpPr>
            <p:cNvPr id="125" name="CasellaDiTesto 10"/>
            <p:cNvSpPr txBox="1"/>
            <p:nvPr/>
          </p:nvSpPr>
          <p:spPr>
            <a:xfrm>
              <a:off x="1814838" y="477087"/>
              <a:ext cx="1229129" cy="45037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p>
              <a:pPr>
                <a:defRPr sz="2400" b="1"/>
              </a:pPr>
              <a:r>
                <a:rPr>
                  <a:solidFill>
                    <a:srgbClr val="000000"/>
                  </a:solidFill>
                </a:rPr>
                <a:t>A</a:t>
              </a:r>
              <a:r>
                <a:rPr baseline="-25000">
                  <a:solidFill>
                    <a:srgbClr val="000000"/>
                  </a:solidFill>
                </a:rPr>
                <a:t>ox</a:t>
              </a:r>
              <a:r>
                <a:rPr>
                  <a:solidFill>
                    <a:srgbClr val="000000"/>
                  </a:solidFill>
                </a:rPr>
                <a:t>+ B</a:t>
              </a:r>
              <a:r>
                <a:rPr baseline="-25000">
                  <a:solidFill>
                    <a:srgbClr val="000000"/>
                  </a:solidFill>
                </a:rPr>
                <a:t>red</a:t>
              </a:r>
              <a:r>
                <a:rPr>
                  <a:solidFill>
                    <a:srgbClr val="000000"/>
                  </a:solidFill>
                </a:rPr>
                <a:t> </a:t>
              </a:r>
            </a:p>
          </p:txBody>
        </p:sp>
        <p:grpSp>
          <p:nvGrpSpPr>
            <p:cNvPr id="128" name="Gruppo 22"/>
            <p:cNvGrpSpPr/>
            <p:nvPr/>
          </p:nvGrpSpPr>
          <p:grpSpPr>
            <a:xfrm>
              <a:off x="1325755" y="675259"/>
              <a:ext cx="323354" cy="65321"/>
              <a:chOff x="-1" y="-1"/>
              <a:chExt cx="323352" cy="65320"/>
            </a:xfrm>
          </p:grpSpPr>
          <p:sp>
            <p:nvSpPr>
              <p:cNvPr id="126" name="Connettore 2 12"/>
              <p:cNvSpPr/>
              <p:nvPr/>
            </p:nvSpPr>
            <p:spPr>
              <a:xfrm>
                <a:off x="-2" y="-2"/>
                <a:ext cx="323352" cy="3"/>
              </a:xfrm>
              <a:prstGeom prst="line">
                <a:avLst/>
              </a:prstGeom>
              <a:noFill/>
              <a:ln w="6350" cap="flat">
                <a:solidFill>
                  <a:srgbClr val="000000"/>
                </a:solidFill>
                <a:prstDash val="solid"/>
                <a:miter lim="800000"/>
                <a:tailEnd type="triangle" w="med" len="med"/>
              </a:ln>
              <a:effectLst/>
            </p:spPr>
            <p:txBody>
              <a:bodyPr wrap="square" lIns="45718" tIns="45718" rIns="45718" bIns="45718" numCol="1" anchor="t">
                <a:noAutofit/>
              </a:bodyPr>
              <a:lstStyle/>
              <a:p>
                <a:endParaRPr/>
              </a:p>
            </p:txBody>
          </p:sp>
          <p:sp>
            <p:nvSpPr>
              <p:cNvPr id="127" name="Connettore 2 13"/>
              <p:cNvSpPr/>
              <p:nvPr/>
            </p:nvSpPr>
            <p:spPr>
              <a:xfrm flipH="1" flipV="1">
                <a:off x="1" y="65317"/>
                <a:ext cx="323351" cy="3"/>
              </a:xfrm>
              <a:prstGeom prst="line">
                <a:avLst/>
              </a:prstGeom>
              <a:noFill/>
              <a:ln w="6350" cap="flat">
                <a:solidFill>
                  <a:srgbClr val="000000"/>
                </a:solidFill>
                <a:prstDash val="solid"/>
                <a:miter lim="800000"/>
                <a:tailEnd type="triangle" w="med" len="med"/>
              </a:ln>
              <a:effectLst/>
            </p:spPr>
            <p:txBody>
              <a:bodyPr wrap="square" lIns="45718" tIns="45718" rIns="45718" bIns="45718" numCol="1" anchor="t">
                <a:noAutofit/>
              </a:bodyPr>
              <a:lstStyle/>
              <a:p>
                <a:endParaRPr/>
              </a:p>
            </p:txBody>
          </p:sp>
        </p:grpSp>
        <p:sp>
          <p:nvSpPr>
            <p:cNvPr id="129" name="CasellaDiTesto 25"/>
            <p:cNvSpPr txBox="1"/>
            <p:nvPr/>
          </p:nvSpPr>
          <p:spPr>
            <a:xfrm>
              <a:off x="484603" y="-1"/>
              <a:ext cx="416563" cy="33308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defRPr b="1">
                  <a:solidFill>
                    <a:srgbClr val="767171"/>
                  </a:solidFill>
                </a:defRPr>
              </a:pPr>
              <a:r>
                <a:rPr>
                  <a:solidFill>
                    <a:srgbClr val="000000"/>
                  </a:solidFill>
                </a:rPr>
                <a:t>e</a:t>
              </a:r>
              <a:r>
                <a:rPr baseline="30000">
                  <a:solidFill>
                    <a:srgbClr val="000000"/>
                  </a:solidFill>
                </a:rPr>
                <a:t>-</a:t>
              </a:r>
            </a:p>
          </p:txBody>
        </p:sp>
        <p:grpSp>
          <p:nvGrpSpPr>
            <p:cNvPr id="133" name="Freccia circolare in giù 26"/>
            <p:cNvGrpSpPr/>
            <p:nvPr/>
          </p:nvGrpSpPr>
          <p:grpSpPr>
            <a:xfrm>
              <a:off x="312040" y="322555"/>
              <a:ext cx="600847" cy="154537"/>
              <a:chOff x="-1" y="0"/>
              <a:chExt cx="600846" cy="154536"/>
            </a:xfrm>
          </p:grpSpPr>
          <p:sp>
            <p:nvSpPr>
              <p:cNvPr id="130" name="Forma"/>
              <p:cNvSpPr/>
              <p:nvPr/>
            </p:nvSpPr>
            <p:spPr>
              <a:xfrm>
                <a:off x="-1" y="-1"/>
                <a:ext cx="600847" cy="154538"/>
              </a:xfrm>
              <a:custGeom>
                <a:avLst/>
                <a:gdLst/>
                <a:ahLst/>
                <a:cxnLst>
                  <a:cxn ang="0">
                    <a:pos x="wd2" y="hd2"/>
                  </a:cxn>
                  <a:cxn ang="5400000">
                    <a:pos x="wd2" y="hd2"/>
                  </a:cxn>
                  <a:cxn ang="10800000">
                    <a:pos x="wd2" y="hd2"/>
                  </a:cxn>
                  <a:cxn ang="16200000">
                    <a:pos x="wd2" y="hd2"/>
                  </a:cxn>
                </a:cxnLst>
                <a:rect l="0" t="0" r="r" b="b"/>
                <a:pathLst>
                  <a:path w="21600" h="21600" extrusionOk="0">
                    <a:moveTo>
                      <a:pt x="20526" y="21600"/>
                    </a:moveTo>
                    <a:lnTo>
                      <a:pt x="18822" y="16200"/>
                    </a:lnTo>
                    <a:lnTo>
                      <a:pt x="19517" y="16200"/>
                    </a:lnTo>
                    <a:cubicBezTo>
                      <a:pt x="18386" y="6663"/>
                      <a:pt x="14437" y="0"/>
                      <a:pt x="9916" y="0"/>
                    </a:cubicBezTo>
                    <a:lnTo>
                      <a:pt x="11305" y="0"/>
                    </a:lnTo>
                    <a:cubicBezTo>
                      <a:pt x="15826" y="0"/>
                      <a:pt x="19775" y="6663"/>
                      <a:pt x="20906" y="16200"/>
                    </a:cubicBezTo>
                    <a:lnTo>
                      <a:pt x="21600" y="16200"/>
                    </a:lnTo>
                    <a:close/>
                    <a:moveTo>
                      <a:pt x="10610" y="53"/>
                    </a:moveTo>
                    <a:cubicBezTo>
                      <a:pt x="5416" y="847"/>
                      <a:pt x="1389" y="10258"/>
                      <a:pt x="1389" y="21600"/>
                    </a:cubicBezTo>
                    <a:lnTo>
                      <a:pt x="0" y="21600"/>
                    </a:lnTo>
                    <a:cubicBezTo>
                      <a:pt x="0" y="9671"/>
                      <a:pt x="4439" y="0"/>
                      <a:pt x="9916" y="0"/>
                    </a:cubicBezTo>
                    <a:cubicBezTo>
                      <a:pt x="10147" y="0"/>
                      <a:pt x="10379" y="18"/>
                      <a:pt x="10610" y="53"/>
                    </a:cubicBezTo>
                    <a:close/>
                  </a:path>
                </a:pathLst>
              </a:custGeom>
              <a:solidFill>
                <a:srgbClr val="AFABAB"/>
              </a:solidFill>
              <a:ln w="12700" cap="flat">
                <a:noFill/>
                <a:miter lim="400000"/>
              </a:ln>
              <a:effectLst/>
            </p:spPr>
            <p:txBody>
              <a:bodyPr wrap="square" lIns="45718" tIns="45718" rIns="45718" bIns="45718" numCol="1" anchor="ctr">
                <a:noAutofit/>
              </a:bodyPr>
              <a:lstStyle/>
              <a:p>
                <a:pPr algn="ctr"/>
                <a:endParaRPr/>
              </a:p>
            </p:txBody>
          </p:sp>
          <p:sp>
            <p:nvSpPr>
              <p:cNvPr id="131" name="Forma"/>
              <p:cNvSpPr/>
              <p:nvPr/>
            </p:nvSpPr>
            <p:spPr>
              <a:xfrm>
                <a:off x="-2" y="-1"/>
                <a:ext cx="295147" cy="154538"/>
              </a:xfrm>
              <a:custGeom>
                <a:avLst/>
                <a:gdLst/>
                <a:ahLst/>
                <a:cxnLst>
                  <a:cxn ang="0">
                    <a:pos x="wd2" y="hd2"/>
                  </a:cxn>
                  <a:cxn ang="5400000">
                    <a:pos x="wd2" y="hd2"/>
                  </a:cxn>
                  <a:cxn ang="10800000">
                    <a:pos x="wd2" y="hd2"/>
                  </a:cxn>
                  <a:cxn ang="16200000">
                    <a:pos x="wd2" y="hd2"/>
                  </a:cxn>
                </a:cxnLst>
                <a:rect l="0" t="0" r="r" b="b"/>
                <a:pathLst>
                  <a:path w="21600" h="21600" extrusionOk="0">
                    <a:moveTo>
                      <a:pt x="21600" y="53"/>
                    </a:moveTo>
                    <a:cubicBezTo>
                      <a:pt x="11026" y="847"/>
                      <a:pt x="2827" y="10258"/>
                      <a:pt x="2827" y="21600"/>
                    </a:cubicBezTo>
                    <a:lnTo>
                      <a:pt x="0" y="21600"/>
                    </a:lnTo>
                    <a:cubicBezTo>
                      <a:pt x="0" y="9671"/>
                      <a:pt x="9038" y="0"/>
                      <a:pt x="20186" y="0"/>
                    </a:cubicBezTo>
                    <a:cubicBezTo>
                      <a:pt x="20658" y="0"/>
                      <a:pt x="21129" y="18"/>
                      <a:pt x="21600" y="53"/>
                    </a:cubicBez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endParaRPr/>
              </a:p>
            </p:txBody>
          </p:sp>
          <p:sp>
            <p:nvSpPr>
              <p:cNvPr id="132" name="Linea"/>
              <p:cNvSpPr/>
              <p:nvPr/>
            </p:nvSpPr>
            <p:spPr>
              <a:xfrm>
                <a:off x="-1" y="-1"/>
                <a:ext cx="600847" cy="154538"/>
              </a:xfrm>
              <a:custGeom>
                <a:avLst/>
                <a:gdLst/>
                <a:ahLst/>
                <a:cxnLst>
                  <a:cxn ang="0">
                    <a:pos x="wd2" y="hd2"/>
                  </a:cxn>
                  <a:cxn ang="5400000">
                    <a:pos x="wd2" y="hd2"/>
                  </a:cxn>
                  <a:cxn ang="10800000">
                    <a:pos x="wd2" y="hd2"/>
                  </a:cxn>
                  <a:cxn ang="16200000">
                    <a:pos x="wd2" y="hd2"/>
                  </a:cxn>
                </a:cxnLst>
                <a:rect l="0" t="0" r="r" b="b"/>
                <a:pathLst>
                  <a:path w="21600" h="21600" extrusionOk="0">
                    <a:moveTo>
                      <a:pt x="10610" y="53"/>
                    </a:moveTo>
                    <a:cubicBezTo>
                      <a:pt x="5416" y="847"/>
                      <a:pt x="1389" y="10258"/>
                      <a:pt x="1389" y="21600"/>
                    </a:cubicBezTo>
                    <a:lnTo>
                      <a:pt x="0" y="21600"/>
                    </a:lnTo>
                    <a:cubicBezTo>
                      <a:pt x="0" y="9671"/>
                      <a:pt x="4439" y="0"/>
                      <a:pt x="9916" y="0"/>
                    </a:cubicBezTo>
                    <a:lnTo>
                      <a:pt x="11305" y="0"/>
                    </a:lnTo>
                    <a:cubicBezTo>
                      <a:pt x="15826" y="0"/>
                      <a:pt x="19775" y="6663"/>
                      <a:pt x="20906" y="16200"/>
                    </a:cubicBezTo>
                    <a:lnTo>
                      <a:pt x="21600" y="16200"/>
                    </a:lnTo>
                    <a:lnTo>
                      <a:pt x="20526" y="21600"/>
                    </a:lnTo>
                    <a:lnTo>
                      <a:pt x="18822" y="16200"/>
                    </a:lnTo>
                    <a:lnTo>
                      <a:pt x="19517" y="16200"/>
                    </a:lnTo>
                    <a:cubicBezTo>
                      <a:pt x="18386" y="6663"/>
                      <a:pt x="14437" y="0"/>
                      <a:pt x="9916" y="0"/>
                    </a:cubicBezTo>
                  </a:path>
                </a:pathLst>
              </a:custGeom>
              <a:noFill/>
              <a:ln w="12700" cap="flat">
                <a:solidFill>
                  <a:srgbClr val="767171"/>
                </a:solidFill>
                <a:prstDash val="solid"/>
                <a:miter lim="800000"/>
              </a:ln>
              <a:effectLst/>
            </p:spPr>
            <p:txBody>
              <a:bodyPr wrap="square" lIns="45718" tIns="45718" rIns="45718" bIns="45718" numCol="1" anchor="ctr">
                <a:noAutofit/>
              </a:bodyPr>
              <a:lstStyle/>
              <a:p>
                <a:pPr algn="ctr"/>
                <a:endParaRPr/>
              </a:p>
            </p:txBody>
          </p:sp>
        </p:grpSp>
        <p:grpSp>
          <p:nvGrpSpPr>
            <p:cNvPr id="137" name="Freccia circolare in giù 28"/>
            <p:cNvGrpSpPr/>
            <p:nvPr/>
          </p:nvGrpSpPr>
          <p:grpSpPr>
            <a:xfrm>
              <a:off x="1017732" y="936655"/>
              <a:ext cx="1620694" cy="200275"/>
              <a:chOff x="-1" y="0"/>
              <a:chExt cx="1620693" cy="200273"/>
            </a:xfrm>
          </p:grpSpPr>
          <p:sp>
            <p:nvSpPr>
              <p:cNvPr id="134" name="Forma"/>
              <p:cNvSpPr/>
              <p:nvPr/>
            </p:nvSpPr>
            <p:spPr>
              <a:xfrm rot="10800000" flipH="1">
                <a:off x="-2" y="0"/>
                <a:ext cx="1620695" cy="200274"/>
              </a:xfrm>
              <a:custGeom>
                <a:avLst/>
                <a:gdLst/>
                <a:ahLst/>
                <a:cxnLst>
                  <a:cxn ang="0">
                    <a:pos x="wd2" y="hd2"/>
                  </a:cxn>
                  <a:cxn ang="5400000">
                    <a:pos x="wd2" y="hd2"/>
                  </a:cxn>
                  <a:cxn ang="10800000">
                    <a:pos x="wd2" y="hd2"/>
                  </a:cxn>
                  <a:cxn ang="16200000">
                    <a:pos x="wd2" y="hd2"/>
                  </a:cxn>
                </a:cxnLst>
                <a:rect l="0" t="0" r="r" b="b"/>
                <a:pathLst>
                  <a:path w="21600" h="21600" extrusionOk="0">
                    <a:moveTo>
                      <a:pt x="21265" y="21600"/>
                    </a:moveTo>
                    <a:lnTo>
                      <a:pt x="20265" y="16200"/>
                    </a:lnTo>
                    <a:lnTo>
                      <a:pt x="20599" y="16200"/>
                    </a:lnTo>
                    <a:cubicBezTo>
                      <a:pt x="19406" y="6663"/>
                      <a:pt x="15238" y="0"/>
                      <a:pt x="10466" y="0"/>
                    </a:cubicBezTo>
                    <a:lnTo>
                      <a:pt x="11133" y="0"/>
                    </a:lnTo>
                    <a:cubicBezTo>
                      <a:pt x="15905" y="0"/>
                      <a:pt x="20073" y="6663"/>
                      <a:pt x="21266" y="16200"/>
                    </a:cubicBezTo>
                    <a:lnTo>
                      <a:pt x="21600" y="16200"/>
                    </a:lnTo>
                    <a:close/>
                    <a:moveTo>
                      <a:pt x="10799" y="11"/>
                    </a:moveTo>
                    <a:cubicBezTo>
                      <a:pt x="5152" y="383"/>
                      <a:pt x="667" y="9939"/>
                      <a:pt x="667" y="21600"/>
                    </a:cubicBezTo>
                    <a:lnTo>
                      <a:pt x="0" y="21600"/>
                    </a:lnTo>
                    <a:cubicBezTo>
                      <a:pt x="0" y="9671"/>
                      <a:pt x="4686" y="0"/>
                      <a:pt x="10466" y="0"/>
                    </a:cubicBezTo>
                    <a:cubicBezTo>
                      <a:pt x="10577" y="0"/>
                      <a:pt x="10688" y="4"/>
                      <a:pt x="10799" y="11"/>
                    </a:cubicBezTo>
                    <a:close/>
                  </a:path>
                </a:pathLst>
              </a:custGeom>
              <a:solidFill>
                <a:srgbClr val="AFABAB"/>
              </a:solidFill>
              <a:ln w="12700" cap="flat">
                <a:noFill/>
                <a:miter lim="400000"/>
              </a:ln>
              <a:effectLst/>
            </p:spPr>
            <p:txBody>
              <a:bodyPr wrap="square" lIns="45718" tIns="45718" rIns="45718" bIns="45718" numCol="1" anchor="ctr">
                <a:noAutofit/>
              </a:bodyPr>
              <a:lstStyle/>
              <a:p>
                <a:pPr algn="ctr"/>
                <a:endParaRPr/>
              </a:p>
            </p:txBody>
          </p:sp>
          <p:sp>
            <p:nvSpPr>
              <p:cNvPr id="135" name="Forma"/>
              <p:cNvSpPr/>
              <p:nvPr/>
            </p:nvSpPr>
            <p:spPr>
              <a:xfrm rot="10800000" flipH="1">
                <a:off x="-2" y="0"/>
                <a:ext cx="810300" cy="200274"/>
              </a:xfrm>
              <a:custGeom>
                <a:avLst/>
                <a:gdLst/>
                <a:ahLst/>
                <a:cxnLst>
                  <a:cxn ang="0">
                    <a:pos x="wd2" y="hd2"/>
                  </a:cxn>
                  <a:cxn ang="5400000">
                    <a:pos x="wd2" y="hd2"/>
                  </a:cxn>
                  <a:cxn ang="10800000">
                    <a:pos x="wd2" y="hd2"/>
                  </a:cxn>
                  <a:cxn ang="16200000">
                    <a:pos x="wd2" y="hd2"/>
                  </a:cxn>
                </a:cxnLst>
                <a:rect l="0" t="0" r="r" b="b"/>
                <a:pathLst>
                  <a:path w="21600" h="21600" extrusionOk="0">
                    <a:moveTo>
                      <a:pt x="21600" y="11"/>
                    </a:moveTo>
                    <a:cubicBezTo>
                      <a:pt x="10305" y="383"/>
                      <a:pt x="1335" y="9939"/>
                      <a:pt x="1335" y="21600"/>
                    </a:cubicBezTo>
                    <a:lnTo>
                      <a:pt x="0" y="21600"/>
                    </a:lnTo>
                    <a:cubicBezTo>
                      <a:pt x="0" y="9671"/>
                      <a:pt x="9372" y="0"/>
                      <a:pt x="20933" y="0"/>
                    </a:cubicBezTo>
                    <a:cubicBezTo>
                      <a:pt x="21155" y="0"/>
                      <a:pt x="21378" y="4"/>
                      <a:pt x="21600" y="11"/>
                    </a:cubicBez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endParaRPr/>
              </a:p>
            </p:txBody>
          </p:sp>
          <p:sp>
            <p:nvSpPr>
              <p:cNvPr id="136" name="Linea"/>
              <p:cNvSpPr/>
              <p:nvPr/>
            </p:nvSpPr>
            <p:spPr>
              <a:xfrm rot="10800000" flipH="1">
                <a:off x="-2" y="0"/>
                <a:ext cx="1620695" cy="200274"/>
              </a:xfrm>
              <a:custGeom>
                <a:avLst/>
                <a:gdLst/>
                <a:ahLst/>
                <a:cxnLst>
                  <a:cxn ang="0">
                    <a:pos x="wd2" y="hd2"/>
                  </a:cxn>
                  <a:cxn ang="5400000">
                    <a:pos x="wd2" y="hd2"/>
                  </a:cxn>
                  <a:cxn ang="10800000">
                    <a:pos x="wd2" y="hd2"/>
                  </a:cxn>
                  <a:cxn ang="16200000">
                    <a:pos x="wd2" y="hd2"/>
                  </a:cxn>
                </a:cxnLst>
                <a:rect l="0" t="0" r="r" b="b"/>
                <a:pathLst>
                  <a:path w="21600" h="21600" extrusionOk="0">
                    <a:moveTo>
                      <a:pt x="10799" y="11"/>
                    </a:moveTo>
                    <a:cubicBezTo>
                      <a:pt x="5152" y="383"/>
                      <a:pt x="667" y="9939"/>
                      <a:pt x="667" y="21600"/>
                    </a:cubicBezTo>
                    <a:lnTo>
                      <a:pt x="0" y="21600"/>
                    </a:lnTo>
                    <a:cubicBezTo>
                      <a:pt x="0" y="9671"/>
                      <a:pt x="4686" y="0"/>
                      <a:pt x="10466" y="0"/>
                    </a:cubicBezTo>
                    <a:lnTo>
                      <a:pt x="11133" y="0"/>
                    </a:lnTo>
                    <a:cubicBezTo>
                      <a:pt x="15905" y="0"/>
                      <a:pt x="20073" y="6663"/>
                      <a:pt x="21266" y="16200"/>
                    </a:cubicBezTo>
                    <a:lnTo>
                      <a:pt x="21600" y="16200"/>
                    </a:lnTo>
                    <a:lnTo>
                      <a:pt x="21265" y="21600"/>
                    </a:lnTo>
                    <a:lnTo>
                      <a:pt x="20265" y="16200"/>
                    </a:lnTo>
                    <a:lnTo>
                      <a:pt x="20599" y="16200"/>
                    </a:lnTo>
                    <a:cubicBezTo>
                      <a:pt x="19406" y="6663"/>
                      <a:pt x="15238" y="0"/>
                      <a:pt x="10466" y="0"/>
                    </a:cubicBezTo>
                  </a:path>
                </a:pathLst>
              </a:custGeom>
              <a:noFill/>
              <a:ln w="12700" cap="flat">
                <a:solidFill>
                  <a:srgbClr val="767171"/>
                </a:solidFill>
                <a:prstDash val="solid"/>
                <a:miter lim="800000"/>
              </a:ln>
              <a:effectLst/>
            </p:spPr>
            <p:txBody>
              <a:bodyPr wrap="square" lIns="45718" tIns="45718" rIns="45718" bIns="45718" numCol="1" anchor="ctr">
                <a:noAutofit/>
              </a:bodyPr>
              <a:lstStyle/>
              <a:p>
                <a:pPr algn="ctr"/>
                <a:endParaRPr/>
              </a:p>
            </p:txBody>
          </p:sp>
        </p:grpSp>
        <p:grpSp>
          <p:nvGrpSpPr>
            <p:cNvPr id="141" name="Freccia circolare in giù 30"/>
            <p:cNvGrpSpPr/>
            <p:nvPr/>
          </p:nvGrpSpPr>
          <p:grpSpPr>
            <a:xfrm>
              <a:off x="312040" y="930868"/>
              <a:ext cx="1620694" cy="200275"/>
              <a:chOff x="-1" y="0"/>
              <a:chExt cx="1620693" cy="200273"/>
            </a:xfrm>
          </p:grpSpPr>
          <p:sp>
            <p:nvSpPr>
              <p:cNvPr id="138" name="Forma"/>
              <p:cNvSpPr/>
              <p:nvPr/>
            </p:nvSpPr>
            <p:spPr>
              <a:xfrm rot="10800000" flipH="1">
                <a:off x="-2" y="0"/>
                <a:ext cx="1620695" cy="200274"/>
              </a:xfrm>
              <a:custGeom>
                <a:avLst/>
                <a:gdLst/>
                <a:ahLst/>
                <a:cxnLst>
                  <a:cxn ang="0">
                    <a:pos x="wd2" y="hd2"/>
                  </a:cxn>
                  <a:cxn ang="5400000">
                    <a:pos x="wd2" y="hd2"/>
                  </a:cxn>
                  <a:cxn ang="10800000">
                    <a:pos x="wd2" y="hd2"/>
                  </a:cxn>
                  <a:cxn ang="16200000">
                    <a:pos x="wd2" y="hd2"/>
                  </a:cxn>
                </a:cxnLst>
                <a:rect l="0" t="0" r="r" b="b"/>
                <a:pathLst>
                  <a:path w="21600" h="21600" extrusionOk="0">
                    <a:moveTo>
                      <a:pt x="21265" y="21600"/>
                    </a:moveTo>
                    <a:lnTo>
                      <a:pt x="20265" y="16200"/>
                    </a:lnTo>
                    <a:lnTo>
                      <a:pt x="20599" y="16200"/>
                    </a:lnTo>
                    <a:cubicBezTo>
                      <a:pt x="19406" y="6663"/>
                      <a:pt x="15238" y="0"/>
                      <a:pt x="10466" y="0"/>
                    </a:cubicBezTo>
                    <a:lnTo>
                      <a:pt x="11133" y="0"/>
                    </a:lnTo>
                    <a:cubicBezTo>
                      <a:pt x="15905" y="0"/>
                      <a:pt x="20073" y="6663"/>
                      <a:pt x="21266" y="16200"/>
                    </a:cubicBezTo>
                    <a:lnTo>
                      <a:pt x="21600" y="16200"/>
                    </a:lnTo>
                    <a:close/>
                    <a:moveTo>
                      <a:pt x="10799" y="11"/>
                    </a:moveTo>
                    <a:cubicBezTo>
                      <a:pt x="5152" y="383"/>
                      <a:pt x="667" y="9939"/>
                      <a:pt x="667" y="21600"/>
                    </a:cubicBezTo>
                    <a:lnTo>
                      <a:pt x="0" y="21600"/>
                    </a:lnTo>
                    <a:cubicBezTo>
                      <a:pt x="0" y="9671"/>
                      <a:pt x="4686" y="0"/>
                      <a:pt x="10466" y="0"/>
                    </a:cubicBezTo>
                    <a:cubicBezTo>
                      <a:pt x="10577" y="0"/>
                      <a:pt x="10688" y="4"/>
                      <a:pt x="10799" y="11"/>
                    </a:cubicBezTo>
                    <a:close/>
                  </a:path>
                </a:pathLst>
              </a:custGeom>
              <a:solidFill>
                <a:srgbClr val="AFABAB"/>
              </a:solidFill>
              <a:ln w="12700" cap="flat">
                <a:noFill/>
                <a:miter lim="400000"/>
              </a:ln>
              <a:effectLst/>
            </p:spPr>
            <p:txBody>
              <a:bodyPr wrap="square" lIns="45718" tIns="45718" rIns="45718" bIns="45718" numCol="1" anchor="ctr">
                <a:noAutofit/>
              </a:bodyPr>
              <a:lstStyle/>
              <a:p>
                <a:pPr algn="ctr"/>
                <a:endParaRPr/>
              </a:p>
            </p:txBody>
          </p:sp>
          <p:sp>
            <p:nvSpPr>
              <p:cNvPr id="139" name="Forma"/>
              <p:cNvSpPr/>
              <p:nvPr/>
            </p:nvSpPr>
            <p:spPr>
              <a:xfrm rot="10800000" flipH="1">
                <a:off x="-2" y="0"/>
                <a:ext cx="810300" cy="200274"/>
              </a:xfrm>
              <a:custGeom>
                <a:avLst/>
                <a:gdLst/>
                <a:ahLst/>
                <a:cxnLst>
                  <a:cxn ang="0">
                    <a:pos x="wd2" y="hd2"/>
                  </a:cxn>
                  <a:cxn ang="5400000">
                    <a:pos x="wd2" y="hd2"/>
                  </a:cxn>
                  <a:cxn ang="10800000">
                    <a:pos x="wd2" y="hd2"/>
                  </a:cxn>
                  <a:cxn ang="16200000">
                    <a:pos x="wd2" y="hd2"/>
                  </a:cxn>
                </a:cxnLst>
                <a:rect l="0" t="0" r="r" b="b"/>
                <a:pathLst>
                  <a:path w="21600" h="21600" extrusionOk="0">
                    <a:moveTo>
                      <a:pt x="21600" y="11"/>
                    </a:moveTo>
                    <a:cubicBezTo>
                      <a:pt x="10305" y="383"/>
                      <a:pt x="1335" y="9939"/>
                      <a:pt x="1335" y="21600"/>
                    </a:cubicBezTo>
                    <a:lnTo>
                      <a:pt x="0" y="21600"/>
                    </a:lnTo>
                    <a:cubicBezTo>
                      <a:pt x="0" y="9671"/>
                      <a:pt x="9372" y="0"/>
                      <a:pt x="20933" y="0"/>
                    </a:cubicBezTo>
                    <a:cubicBezTo>
                      <a:pt x="21155" y="0"/>
                      <a:pt x="21378" y="4"/>
                      <a:pt x="21600" y="11"/>
                    </a:cubicBez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endParaRPr/>
              </a:p>
            </p:txBody>
          </p:sp>
          <p:sp>
            <p:nvSpPr>
              <p:cNvPr id="140" name="Linea"/>
              <p:cNvSpPr/>
              <p:nvPr/>
            </p:nvSpPr>
            <p:spPr>
              <a:xfrm rot="10800000" flipH="1">
                <a:off x="-2" y="0"/>
                <a:ext cx="1620695" cy="200274"/>
              </a:xfrm>
              <a:custGeom>
                <a:avLst/>
                <a:gdLst/>
                <a:ahLst/>
                <a:cxnLst>
                  <a:cxn ang="0">
                    <a:pos x="wd2" y="hd2"/>
                  </a:cxn>
                  <a:cxn ang="5400000">
                    <a:pos x="wd2" y="hd2"/>
                  </a:cxn>
                  <a:cxn ang="10800000">
                    <a:pos x="wd2" y="hd2"/>
                  </a:cxn>
                  <a:cxn ang="16200000">
                    <a:pos x="wd2" y="hd2"/>
                  </a:cxn>
                </a:cxnLst>
                <a:rect l="0" t="0" r="r" b="b"/>
                <a:pathLst>
                  <a:path w="21600" h="21600" extrusionOk="0">
                    <a:moveTo>
                      <a:pt x="10799" y="11"/>
                    </a:moveTo>
                    <a:cubicBezTo>
                      <a:pt x="5152" y="383"/>
                      <a:pt x="667" y="9939"/>
                      <a:pt x="667" y="21600"/>
                    </a:cubicBezTo>
                    <a:lnTo>
                      <a:pt x="0" y="21600"/>
                    </a:lnTo>
                    <a:cubicBezTo>
                      <a:pt x="0" y="9671"/>
                      <a:pt x="4686" y="0"/>
                      <a:pt x="10466" y="0"/>
                    </a:cubicBezTo>
                    <a:lnTo>
                      <a:pt x="11133" y="0"/>
                    </a:lnTo>
                    <a:cubicBezTo>
                      <a:pt x="15905" y="0"/>
                      <a:pt x="20073" y="6663"/>
                      <a:pt x="21266" y="16200"/>
                    </a:cubicBezTo>
                    <a:lnTo>
                      <a:pt x="21600" y="16200"/>
                    </a:lnTo>
                    <a:lnTo>
                      <a:pt x="21265" y="21600"/>
                    </a:lnTo>
                    <a:lnTo>
                      <a:pt x="20265" y="16200"/>
                    </a:lnTo>
                    <a:lnTo>
                      <a:pt x="20599" y="16200"/>
                    </a:lnTo>
                    <a:cubicBezTo>
                      <a:pt x="19406" y="6663"/>
                      <a:pt x="15238" y="0"/>
                      <a:pt x="10466" y="0"/>
                    </a:cubicBezTo>
                  </a:path>
                </a:pathLst>
              </a:custGeom>
              <a:noFill/>
              <a:ln w="12700" cap="flat">
                <a:solidFill>
                  <a:srgbClr val="767171"/>
                </a:solidFill>
                <a:prstDash val="solid"/>
                <a:miter lim="800000"/>
              </a:ln>
              <a:effectLst/>
            </p:spPr>
            <p:txBody>
              <a:bodyPr wrap="square" lIns="45718" tIns="45718" rIns="45718" bIns="45718" numCol="1" anchor="ctr">
                <a:noAutofit/>
              </a:bodyPr>
              <a:lstStyle/>
              <a:p>
                <a:pPr algn="ctr"/>
                <a:endParaRPr/>
              </a:p>
            </p:txBody>
          </p:sp>
        </p:grpSp>
      </p:grpSp>
      <p:sp>
        <p:nvSpPr>
          <p:cNvPr id="143" name="CasellaDiTesto 33"/>
          <p:cNvSpPr txBox="1"/>
          <p:nvPr/>
        </p:nvSpPr>
        <p:spPr>
          <a:xfrm>
            <a:off x="586586" y="3139665"/>
            <a:ext cx="11186223" cy="13533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sz="2100" i="1"/>
            </a:pPr>
            <a:r>
              <a:rPr>
                <a:solidFill>
                  <a:srgbClr val="000000"/>
                </a:solidFill>
              </a:rPr>
              <a:t>La specie ridotta (con un eccesso di elettroni) dona elettroni alla specie ossidata (con difetto di elettroni). La specie che ha donato elettroni diviene ossidata e quella che li ha accettati diviene ridotta.</a:t>
            </a:r>
          </a:p>
          <a:p>
            <a:pPr algn="just">
              <a:defRPr sz="2100" i="1"/>
            </a:pPr>
            <a:endParaRPr/>
          </a:p>
          <a:p>
            <a:pPr algn="just">
              <a:defRPr sz="2100" i="1"/>
            </a:pPr>
            <a:r>
              <a:rPr>
                <a:solidFill>
                  <a:srgbClr val="000000"/>
                </a:solidFill>
              </a:rPr>
              <a:t>Il processo può essere invertito (spontaneamente o fornendo energia) </a:t>
            </a: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45" name="CasellaDiTesto 6"/>
          <p:cNvSpPr txBox="1"/>
          <p:nvPr/>
        </p:nvSpPr>
        <p:spPr>
          <a:xfrm>
            <a:off x="437602" y="161789"/>
            <a:ext cx="2464700" cy="392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400" b="1"/>
            </a:lvl1pPr>
          </a:lstStyle>
          <a:p>
            <a:r>
              <a:rPr>
                <a:solidFill>
                  <a:srgbClr val="000000"/>
                </a:solidFill>
              </a:rPr>
              <a:t>Reazioni redox (III)</a:t>
            </a:r>
          </a:p>
        </p:txBody>
      </p:sp>
      <p:grpSp>
        <p:nvGrpSpPr>
          <p:cNvPr id="165" name="Gruppo 31"/>
          <p:cNvGrpSpPr/>
          <p:nvPr/>
        </p:nvGrpSpPr>
        <p:grpSpPr>
          <a:xfrm>
            <a:off x="4526450" y="3581729"/>
            <a:ext cx="3043969" cy="1136930"/>
            <a:chOff x="-1" y="0"/>
            <a:chExt cx="3043967" cy="1136929"/>
          </a:xfrm>
        </p:grpSpPr>
        <p:grpSp>
          <p:nvGrpSpPr>
            <p:cNvPr id="151" name="Gruppo 23"/>
            <p:cNvGrpSpPr/>
            <p:nvPr/>
          </p:nvGrpSpPr>
          <p:grpSpPr>
            <a:xfrm>
              <a:off x="-2" y="477087"/>
              <a:ext cx="3043969" cy="450379"/>
              <a:chOff x="0" y="0"/>
              <a:chExt cx="3043967" cy="450377"/>
            </a:xfrm>
          </p:grpSpPr>
          <p:sp>
            <p:nvSpPr>
              <p:cNvPr id="146" name="CasellaDiTesto 8"/>
              <p:cNvSpPr txBox="1"/>
              <p:nvPr/>
            </p:nvSpPr>
            <p:spPr>
              <a:xfrm>
                <a:off x="-1" y="-1"/>
                <a:ext cx="1298037" cy="45037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p>
                <a:pPr>
                  <a:defRPr sz="2400" b="1"/>
                </a:pPr>
                <a:r>
                  <a:rPr>
                    <a:solidFill>
                      <a:srgbClr val="000000"/>
                    </a:solidFill>
                  </a:rPr>
                  <a:t>A</a:t>
                </a:r>
                <a:r>
                  <a:rPr baseline="-25000">
                    <a:solidFill>
                      <a:srgbClr val="000000"/>
                    </a:solidFill>
                  </a:rPr>
                  <a:t>red</a:t>
                </a:r>
                <a:r>
                  <a:rPr>
                    <a:solidFill>
                      <a:srgbClr val="000000"/>
                    </a:solidFill>
                  </a:rPr>
                  <a:t> + B</a:t>
                </a:r>
                <a:r>
                  <a:rPr baseline="-25000">
                    <a:solidFill>
                      <a:srgbClr val="000000"/>
                    </a:solidFill>
                  </a:rPr>
                  <a:t>ox</a:t>
                </a:r>
                <a:r>
                  <a:rPr>
                    <a:solidFill>
                      <a:srgbClr val="000000"/>
                    </a:solidFill>
                  </a:rPr>
                  <a:t> </a:t>
                </a:r>
              </a:p>
            </p:txBody>
          </p:sp>
          <p:sp>
            <p:nvSpPr>
              <p:cNvPr id="147" name="CasellaDiTesto 10"/>
              <p:cNvSpPr txBox="1"/>
              <p:nvPr/>
            </p:nvSpPr>
            <p:spPr>
              <a:xfrm>
                <a:off x="1814839" y="-1"/>
                <a:ext cx="1229129" cy="45037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p>
                <a:pPr>
                  <a:defRPr sz="2400" b="1"/>
                </a:pPr>
                <a:r>
                  <a:rPr>
                    <a:solidFill>
                      <a:srgbClr val="000000"/>
                    </a:solidFill>
                  </a:rPr>
                  <a:t>A</a:t>
                </a:r>
                <a:r>
                  <a:rPr baseline="-25000">
                    <a:solidFill>
                      <a:srgbClr val="000000"/>
                    </a:solidFill>
                  </a:rPr>
                  <a:t>ox</a:t>
                </a:r>
                <a:r>
                  <a:rPr>
                    <a:solidFill>
                      <a:srgbClr val="000000"/>
                    </a:solidFill>
                  </a:rPr>
                  <a:t>+ B</a:t>
                </a:r>
                <a:r>
                  <a:rPr baseline="-25000">
                    <a:solidFill>
                      <a:srgbClr val="000000"/>
                    </a:solidFill>
                  </a:rPr>
                  <a:t>red</a:t>
                </a:r>
                <a:r>
                  <a:rPr>
                    <a:solidFill>
                      <a:srgbClr val="000000"/>
                    </a:solidFill>
                  </a:rPr>
                  <a:t> </a:t>
                </a:r>
              </a:p>
            </p:txBody>
          </p:sp>
          <p:grpSp>
            <p:nvGrpSpPr>
              <p:cNvPr id="150" name="Gruppo 22"/>
              <p:cNvGrpSpPr/>
              <p:nvPr/>
            </p:nvGrpSpPr>
            <p:grpSpPr>
              <a:xfrm>
                <a:off x="1325756" y="198172"/>
                <a:ext cx="323355" cy="65321"/>
                <a:chOff x="0" y="0"/>
                <a:chExt cx="323353" cy="65320"/>
              </a:xfrm>
            </p:grpSpPr>
            <p:sp>
              <p:nvSpPr>
                <p:cNvPr id="148" name="Connettore 2 12"/>
                <p:cNvSpPr/>
                <p:nvPr/>
              </p:nvSpPr>
              <p:spPr>
                <a:xfrm>
                  <a:off x="-1" y="-1"/>
                  <a:ext cx="323352" cy="3"/>
                </a:xfrm>
                <a:prstGeom prst="line">
                  <a:avLst/>
                </a:prstGeom>
                <a:noFill/>
                <a:ln w="6350" cap="flat">
                  <a:solidFill>
                    <a:srgbClr val="000000"/>
                  </a:solidFill>
                  <a:prstDash val="solid"/>
                  <a:miter lim="800000"/>
                  <a:tailEnd type="triangle" w="med" len="med"/>
                </a:ln>
                <a:effectLst/>
              </p:spPr>
              <p:txBody>
                <a:bodyPr wrap="square" lIns="45718" tIns="45718" rIns="45718" bIns="45718" numCol="1" anchor="t">
                  <a:noAutofit/>
                </a:bodyPr>
                <a:lstStyle/>
                <a:p>
                  <a:endParaRPr/>
                </a:p>
              </p:txBody>
            </p:sp>
            <p:sp>
              <p:nvSpPr>
                <p:cNvPr id="149" name="Connettore 2 13"/>
                <p:cNvSpPr/>
                <p:nvPr/>
              </p:nvSpPr>
              <p:spPr>
                <a:xfrm flipH="1" flipV="1">
                  <a:off x="2" y="65317"/>
                  <a:ext cx="323351" cy="3"/>
                </a:xfrm>
                <a:prstGeom prst="line">
                  <a:avLst/>
                </a:prstGeom>
                <a:noFill/>
                <a:ln w="6350" cap="flat">
                  <a:solidFill>
                    <a:srgbClr val="000000"/>
                  </a:solidFill>
                  <a:prstDash val="solid"/>
                  <a:miter lim="800000"/>
                  <a:tailEnd type="triangle" w="med" len="med"/>
                </a:ln>
                <a:effectLst/>
              </p:spPr>
              <p:txBody>
                <a:bodyPr wrap="square" lIns="45718" tIns="45718" rIns="45718" bIns="45718" numCol="1" anchor="t">
                  <a:noAutofit/>
                </a:bodyPr>
                <a:lstStyle/>
                <a:p>
                  <a:endParaRPr/>
                </a:p>
              </p:txBody>
            </p:sp>
          </p:grpSp>
        </p:grpSp>
        <p:sp>
          <p:nvSpPr>
            <p:cNvPr id="152" name="CasellaDiTesto 25"/>
            <p:cNvSpPr txBox="1"/>
            <p:nvPr/>
          </p:nvSpPr>
          <p:spPr>
            <a:xfrm>
              <a:off x="484603" y="-1"/>
              <a:ext cx="416563" cy="33308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defRPr b="1">
                  <a:solidFill>
                    <a:srgbClr val="767171"/>
                  </a:solidFill>
                </a:defRPr>
              </a:pPr>
              <a:r>
                <a:rPr>
                  <a:solidFill>
                    <a:srgbClr val="000000"/>
                  </a:solidFill>
                </a:rPr>
                <a:t>e</a:t>
              </a:r>
              <a:r>
                <a:rPr baseline="30000">
                  <a:solidFill>
                    <a:srgbClr val="000000"/>
                  </a:solidFill>
                </a:rPr>
                <a:t>-</a:t>
              </a:r>
            </a:p>
          </p:txBody>
        </p:sp>
        <p:grpSp>
          <p:nvGrpSpPr>
            <p:cNvPr id="156" name="Freccia circolare in giù 26"/>
            <p:cNvGrpSpPr/>
            <p:nvPr/>
          </p:nvGrpSpPr>
          <p:grpSpPr>
            <a:xfrm>
              <a:off x="312040" y="322555"/>
              <a:ext cx="600847" cy="154537"/>
              <a:chOff x="0" y="0"/>
              <a:chExt cx="600846" cy="154536"/>
            </a:xfrm>
          </p:grpSpPr>
          <p:sp>
            <p:nvSpPr>
              <p:cNvPr id="153" name="Forma"/>
              <p:cNvSpPr/>
              <p:nvPr/>
            </p:nvSpPr>
            <p:spPr>
              <a:xfrm>
                <a:off x="-1" y="-1"/>
                <a:ext cx="600847" cy="154538"/>
              </a:xfrm>
              <a:custGeom>
                <a:avLst/>
                <a:gdLst/>
                <a:ahLst/>
                <a:cxnLst>
                  <a:cxn ang="0">
                    <a:pos x="wd2" y="hd2"/>
                  </a:cxn>
                  <a:cxn ang="5400000">
                    <a:pos x="wd2" y="hd2"/>
                  </a:cxn>
                  <a:cxn ang="10800000">
                    <a:pos x="wd2" y="hd2"/>
                  </a:cxn>
                  <a:cxn ang="16200000">
                    <a:pos x="wd2" y="hd2"/>
                  </a:cxn>
                </a:cxnLst>
                <a:rect l="0" t="0" r="r" b="b"/>
                <a:pathLst>
                  <a:path w="21600" h="21600" extrusionOk="0">
                    <a:moveTo>
                      <a:pt x="20526" y="21600"/>
                    </a:moveTo>
                    <a:lnTo>
                      <a:pt x="18822" y="16200"/>
                    </a:lnTo>
                    <a:lnTo>
                      <a:pt x="19517" y="16200"/>
                    </a:lnTo>
                    <a:cubicBezTo>
                      <a:pt x="18386" y="6663"/>
                      <a:pt x="14437" y="0"/>
                      <a:pt x="9916" y="0"/>
                    </a:cubicBezTo>
                    <a:lnTo>
                      <a:pt x="11305" y="0"/>
                    </a:lnTo>
                    <a:cubicBezTo>
                      <a:pt x="15826" y="0"/>
                      <a:pt x="19775" y="6663"/>
                      <a:pt x="20906" y="16200"/>
                    </a:cubicBezTo>
                    <a:lnTo>
                      <a:pt x="21600" y="16200"/>
                    </a:lnTo>
                    <a:close/>
                    <a:moveTo>
                      <a:pt x="10610" y="53"/>
                    </a:moveTo>
                    <a:cubicBezTo>
                      <a:pt x="5416" y="847"/>
                      <a:pt x="1389" y="10258"/>
                      <a:pt x="1389" y="21600"/>
                    </a:cubicBezTo>
                    <a:lnTo>
                      <a:pt x="0" y="21600"/>
                    </a:lnTo>
                    <a:cubicBezTo>
                      <a:pt x="0" y="9671"/>
                      <a:pt x="4439" y="0"/>
                      <a:pt x="9916" y="0"/>
                    </a:cubicBezTo>
                    <a:cubicBezTo>
                      <a:pt x="10147" y="0"/>
                      <a:pt x="10379" y="18"/>
                      <a:pt x="10610" y="53"/>
                    </a:cubicBezTo>
                    <a:close/>
                  </a:path>
                </a:pathLst>
              </a:custGeom>
              <a:solidFill>
                <a:srgbClr val="AFABAB"/>
              </a:solidFill>
              <a:ln w="12700" cap="flat">
                <a:noFill/>
                <a:miter lim="400000"/>
              </a:ln>
              <a:effectLst/>
            </p:spPr>
            <p:txBody>
              <a:bodyPr wrap="square" lIns="45718" tIns="45718" rIns="45718" bIns="45718" numCol="1" anchor="ctr">
                <a:noAutofit/>
              </a:bodyPr>
              <a:lstStyle/>
              <a:p>
                <a:pPr algn="ctr"/>
                <a:endParaRPr/>
              </a:p>
            </p:txBody>
          </p:sp>
          <p:sp>
            <p:nvSpPr>
              <p:cNvPr id="154" name="Forma"/>
              <p:cNvSpPr/>
              <p:nvPr/>
            </p:nvSpPr>
            <p:spPr>
              <a:xfrm>
                <a:off x="-1" y="-1"/>
                <a:ext cx="295146" cy="154538"/>
              </a:xfrm>
              <a:custGeom>
                <a:avLst/>
                <a:gdLst/>
                <a:ahLst/>
                <a:cxnLst>
                  <a:cxn ang="0">
                    <a:pos x="wd2" y="hd2"/>
                  </a:cxn>
                  <a:cxn ang="5400000">
                    <a:pos x="wd2" y="hd2"/>
                  </a:cxn>
                  <a:cxn ang="10800000">
                    <a:pos x="wd2" y="hd2"/>
                  </a:cxn>
                  <a:cxn ang="16200000">
                    <a:pos x="wd2" y="hd2"/>
                  </a:cxn>
                </a:cxnLst>
                <a:rect l="0" t="0" r="r" b="b"/>
                <a:pathLst>
                  <a:path w="21600" h="21600" extrusionOk="0">
                    <a:moveTo>
                      <a:pt x="21600" y="53"/>
                    </a:moveTo>
                    <a:cubicBezTo>
                      <a:pt x="11026" y="847"/>
                      <a:pt x="2827" y="10258"/>
                      <a:pt x="2827" y="21600"/>
                    </a:cubicBezTo>
                    <a:lnTo>
                      <a:pt x="0" y="21600"/>
                    </a:lnTo>
                    <a:cubicBezTo>
                      <a:pt x="0" y="9671"/>
                      <a:pt x="9038" y="0"/>
                      <a:pt x="20186" y="0"/>
                    </a:cubicBezTo>
                    <a:cubicBezTo>
                      <a:pt x="20658" y="0"/>
                      <a:pt x="21129" y="18"/>
                      <a:pt x="21600" y="53"/>
                    </a:cubicBez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endParaRPr/>
              </a:p>
            </p:txBody>
          </p:sp>
          <p:sp>
            <p:nvSpPr>
              <p:cNvPr id="155" name="Linea"/>
              <p:cNvSpPr/>
              <p:nvPr/>
            </p:nvSpPr>
            <p:spPr>
              <a:xfrm>
                <a:off x="-1" y="-1"/>
                <a:ext cx="600847" cy="154538"/>
              </a:xfrm>
              <a:custGeom>
                <a:avLst/>
                <a:gdLst/>
                <a:ahLst/>
                <a:cxnLst>
                  <a:cxn ang="0">
                    <a:pos x="wd2" y="hd2"/>
                  </a:cxn>
                  <a:cxn ang="5400000">
                    <a:pos x="wd2" y="hd2"/>
                  </a:cxn>
                  <a:cxn ang="10800000">
                    <a:pos x="wd2" y="hd2"/>
                  </a:cxn>
                  <a:cxn ang="16200000">
                    <a:pos x="wd2" y="hd2"/>
                  </a:cxn>
                </a:cxnLst>
                <a:rect l="0" t="0" r="r" b="b"/>
                <a:pathLst>
                  <a:path w="21600" h="21600" extrusionOk="0">
                    <a:moveTo>
                      <a:pt x="10610" y="53"/>
                    </a:moveTo>
                    <a:cubicBezTo>
                      <a:pt x="5416" y="847"/>
                      <a:pt x="1389" y="10258"/>
                      <a:pt x="1389" y="21600"/>
                    </a:cubicBezTo>
                    <a:lnTo>
                      <a:pt x="0" y="21600"/>
                    </a:lnTo>
                    <a:cubicBezTo>
                      <a:pt x="0" y="9671"/>
                      <a:pt x="4439" y="0"/>
                      <a:pt x="9916" y="0"/>
                    </a:cubicBezTo>
                    <a:lnTo>
                      <a:pt x="11305" y="0"/>
                    </a:lnTo>
                    <a:cubicBezTo>
                      <a:pt x="15826" y="0"/>
                      <a:pt x="19775" y="6663"/>
                      <a:pt x="20906" y="16200"/>
                    </a:cubicBezTo>
                    <a:lnTo>
                      <a:pt x="21600" y="16200"/>
                    </a:lnTo>
                    <a:lnTo>
                      <a:pt x="20526" y="21600"/>
                    </a:lnTo>
                    <a:lnTo>
                      <a:pt x="18822" y="16200"/>
                    </a:lnTo>
                    <a:lnTo>
                      <a:pt x="19517" y="16200"/>
                    </a:lnTo>
                    <a:cubicBezTo>
                      <a:pt x="18386" y="6663"/>
                      <a:pt x="14437" y="0"/>
                      <a:pt x="9916" y="0"/>
                    </a:cubicBezTo>
                  </a:path>
                </a:pathLst>
              </a:custGeom>
              <a:noFill/>
              <a:ln w="12700" cap="flat">
                <a:solidFill>
                  <a:srgbClr val="767171"/>
                </a:solidFill>
                <a:prstDash val="solid"/>
                <a:miter lim="800000"/>
              </a:ln>
              <a:effectLst/>
            </p:spPr>
            <p:txBody>
              <a:bodyPr wrap="square" lIns="45718" tIns="45718" rIns="45718" bIns="45718" numCol="1" anchor="ctr">
                <a:noAutofit/>
              </a:bodyPr>
              <a:lstStyle/>
              <a:p>
                <a:pPr algn="ctr"/>
                <a:endParaRPr/>
              </a:p>
            </p:txBody>
          </p:sp>
        </p:grpSp>
        <p:grpSp>
          <p:nvGrpSpPr>
            <p:cNvPr id="160" name="Freccia circolare in giù 28"/>
            <p:cNvGrpSpPr/>
            <p:nvPr/>
          </p:nvGrpSpPr>
          <p:grpSpPr>
            <a:xfrm>
              <a:off x="1017732" y="936653"/>
              <a:ext cx="1620693" cy="200277"/>
              <a:chOff x="-1" y="-1"/>
              <a:chExt cx="1620692" cy="200275"/>
            </a:xfrm>
          </p:grpSpPr>
          <p:sp>
            <p:nvSpPr>
              <p:cNvPr id="157" name="Forma"/>
              <p:cNvSpPr/>
              <p:nvPr/>
            </p:nvSpPr>
            <p:spPr>
              <a:xfrm rot="10800000" flipH="1">
                <a:off x="-2" y="-1"/>
                <a:ext cx="1620694" cy="200276"/>
              </a:xfrm>
              <a:custGeom>
                <a:avLst/>
                <a:gdLst/>
                <a:ahLst/>
                <a:cxnLst>
                  <a:cxn ang="0">
                    <a:pos x="wd2" y="hd2"/>
                  </a:cxn>
                  <a:cxn ang="5400000">
                    <a:pos x="wd2" y="hd2"/>
                  </a:cxn>
                  <a:cxn ang="10800000">
                    <a:pos x="wd2" y="hd2"/>
                  </a:cxn>
                  <a:cxn ang="16200000">
                    <a:pos x="wd2" y="hd2"/>
                  </a:cxn>
                </a:cxnLst>
                <a:rect l="0" t="0" r="r" b="b"/>
                <a:pathLst>
                  <a:path w="21600" h="21600" extrusionOk="0">
                    <a:moveTo>
                      <a:pt x="21265" y="21600"/>
                    </a:moveTo>
                    <a:lnTo>
                      <a:pt x="20265" y="16200"/>
                    </a:lnTo>
                    <a:lnTo>
                      <a:pt x="20599" y="16200"/>
                    </a:lnTo>
                    <a:cubicBezTo>
                      <a:pt x="19406" y="6663"/>
                      <a:pt x="15238" y="0"/>
                      <a:pt x="10466" y="0"/>
                    </a:cubicBezTo>
                    <a:lnTo>
                      <a:pt x="11133" y="0"/>
                    </a:lnTo>
                    <a:cubicBezTo>
                      <a:pt x="15905" y="0"/>
                      <a:pt x="20073" y="6663"/>
                      <a:pt x="21266" y="16200"/>
                    </a:cubicBezTo>
                    <a:lnTo>
                      <a:pt x="21600" y="16200"/>
                    </a:lnTo>
                    <a:close/>
                    <a:moveTo>
                      <a:pt x="10799" y="11"/>
                    </a:moveTo>
                    <a:cubicBezTo>
                      <a:pt x="5152" y="383"/>
                      <a:pt x="667" y="9939"/>
                      <a:pt x="667" y="21600"/>
                    </a:cubicBezTo>
                    <a:lnTo>
                      <a:pt x="0" y="21600"/>
                    </a:lnTo>
                    <a:cubicBezTo>
                      <a:pt x="0" y="9671"/>
                      <a:pt x="4686" y="0"/>
                      <a:pt x="10466" y="0"/>
                    </a:cubicBezTo>
                    <a:cubicBezTo>
                      <a:pt x="10577" y="0"/>
                      <a:pt x="10688" y="4"/>
                      <a:pt x="10799" y="11"/>
                    </a:cubicBezTo>
                    <a:close/>
                  </a:path>
                </a:pathLst>
              </a:custGeom>
              <a:solidFill>
                <a:srgbClr val="AFABAB"/>
              </a:solidFill>
              <a:ln w="12700" cap="flat">
                <a:noFill/>
                <a:miter lim="400000"/>
              </a:ln>
              <a:effectLst/>
            </p:spPr>
            <p:txBody>
              <a:bodyPr wrap="square" lIns="45718" tIns="45718" rIns="45718" bIns="45718" numCol="1" anchor="ctr">
                <a:noAutofit/>
              </a:bodyPr>
              <a:lstStyle/>
              <a:p>
                <a:pPr algn="ctr"/>
                <a:endParaRPr/>
              </a:p>
            </p:txBody>
          </p:sp>
          <p:sp>
            <p:nvSpPr>
              <p:cNvPr id="158" name="Forma"/>
              <p:cNvSpPr/>
              <p:nvPr/>
            </p:nvSpPr>
            <p:spPr>
              <a:xfrm rot="10800000" flipH="1">
                <a:off x="-2" y="1"/>
                <a:ext cx="810299" cy="200274"/>
              </a:xfrm>
              <a:custGeom>
                <a:avLst/>
                <a:gdLst/>
                <a:ahLst/>
                <a:cxnLst>
                  <a:cxn ang="0">
                    <a:pos x="wd2" y="hd2"/>
                  </a:cxn>
                  <a:cxn ang="5400000">
                    <a:pos x="wd2" y="hd2"/>
                  </a:cxn>
                  <a:cxn ang="10800000">
                    <a:pos x="wd2" y="hd2"/>
                  </a:cxn>
                  <a:cxn ang="16200000">
                    <a:pos x="wd2" y="hd2"/>
                  </a:cxn>
                </a:cxnLst>
                <a:rect l="0" t="0" r="r" b="b"/>
                <a:pathLst>
                  <a:path w="21600" h="21600" extrusionOk="0">
                    <a:moveTo>
                      <a:pt x="21600" y="11"/>
                    </a:moveTo>
                    <a:cubicBezTo>
                      <a:pt x="10305" y="383"/>
                      <a:pt x="1335" y="9939"/>
                      <a:pt x="1335" y="21600"/>
                    </a:cubicBezTo>
                    <a:lnTo>
                      <a:pt x="0" y="21600"/>
                    </a:lnTo>
                    <a:cubicBezTo>
                      <a:pt x="0" y="9671"/>
                      <a:pt x="9372" y="0"/>
                      <a:pt x="20933" y="0"/>
                    </a:cubicBezTo>
                    <a:cubicBezTo>
                      <a:pt x="21155" y="0"/>
                      <a:pt x="21378" y="4"/>
                      <a:pt x="21600" y="11"/>
                    </a:cubicBez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endParaRPr/>
              </a:p>
            </p:txBody>
          </p:sp>
          <p:sp>
            <p:nvSpPr>
              <p:cNvPr id="159" name="Linea"/>
              <p:cNvSpPr/>
              <p:nvPr/>
            </p:nvSpPr>
            <p:spPr>
              <a:xfrm rot="10800000" flipH="1">
                <a:off x="-2" y="-1"/>
                <a:ext cx="1620694" cy="200276"/>
              </a:xfrm>
              <a:custGeom>
                <a:avLst/>
                <a:gdLst/>
                <a:ahLst/>
                <a:cxnLst>
                  <a:cxn ang="0">
                    <a:pos x="wd2" y="hd2"/>
                  </a:cxn>
                  <a:cxn ang="5400000">
                    <a:pos x="wd2" y="hd2"/>
                  </a:cxn>
                  <a:cxn ang="10800000">
                    <a:pos x="wd2" y="hd2"/>
                  </a:cxn>
                  <a:cxn ang="16200000">
                    <a:pos x="wd2" y="hd2"/>
                  </a:cxn>
                </a:cxnLst>
                <a:rect l="0" t="0" r="r" b="b"/>
                <a:pathLst>
                  <a:path w="21600" h="21600" extrusionOk="0">
                    <a:moveTo>
                      <a:pt x="10799" y="11"/>
                    </a:moveTo>
                    <a:cubicBezTo>
                      <a:pt x="5152" y="383"/>
                      <a:pt x="667" y="9939"/>
                      <a:pt x="667" y="21600"/>
                    </a:cubicBezTo>
                    <a:lnTo>
                      <a:pt x="0" y="21600"/>
                    </a:lnTo>
                    <a:cubicBezTo>
                      <a:pt x="0" y="9671"/>
                      <a:pt x="4686" y="0"/>
                      <a:pt x="10466" y="0"/>
                    </a:cubicBezTo>
                    <a:lnTo>
                      <a:pt x="11133" y="0"/>
                    </a:lnTo>
                    <a:cubicBezTo>
                      <a:pt x="15905" y="0"/>
                      <a:pt x="20073" y="6663"/>
                      <a:pt x="21266" y="16200"/>
                    </a:cubicBezTo>
                    <a:lnTo>
                      <a:pt x="21600" y="16200"/>
                    </a:lnTo>
                    <a:lnTo>
                      <a:pt x="21265" y="21600"/>
                    </a:lnTo>
                    <a:lnTo>
                      <a:pt x="20265" y="16200"/>
                    </a:lnTo>
                    <a:lnTo>
                      <a:pt x="20599" y="16200"/>
                    </a:lnTo>
                    <a:cubicBezTo>
                      <a:pt x="19406" y="6663"/>
                      <a:pt x="15238" y="0"/>
                      <a:pt x="10466" y="0"/>
                    </a:cubicBezTo>
                  </a:path>
                </a:pathLst>
              </a:custGeom>
              <a:noFill/>
              <a:ln w="12700" cap="flat">
                <a:solidFill>
                  <a:srgbClr val="767171"/>
                </a:solidFill>
                <a:prstDash val="solid"/>
                <a:miter lim="800000"/>
              </a:ln>
              <a:effectLst/>
            </p:spPr>
            <p:txBody>
              <a:bodyPr wrap="square" lIns="45718" tIns="45718" rIns="45718" bIns="45718" numCol="1" anchor="ctr">
                <a:noAutofit/>
              </a:bodyPr>
              <a:lstStyle/>
              <a:p>
                <a:pPr algn="ctr"/>
                <a:endParaRPr/>
              </a:p>
            </p:txBody>
          </p:sp>
        </p:grpSp>
        <p:grpSp>
          <p:nvGrpSpPr>
            <p:cNvPr id="164" name="Freccia circolare in giù 30"/>
            <p:cNvGrpSpPr/>
            <p:nvPr/>
          </p:nvGrpSpPr>
          <p:grpSpPr>
            <a:xfrm>
              <a:off x="312040" y="930866"/>
              <a:ext cx="1620693" cy="200277"/>
              <a:chOff x="-1" y="-1"/>
              <a:chExt cx="1620692" cy="200275"/>
            </a:xfrm>
          </p:grpSpPr>
          <p:sp>
            <p:nvSpPr>
              <p:cNvPr id="161" name="Forma"/>
              <p:cNvSpPr/>
              <p:nvPr/>
            </p:nvSpPr>
            <p:spPr>
              <a:xfrm rot="10800000" flipH="1">
                <a:off x="-2" y="-1"/>
                <a:ext cx="1620694" cy="200276"/>
              </a:xfrm>
              <a:custGeom>
                <a:avLst/>
                <a:gdLst/>
                <a:ahLst/>
                <a:cxnLst>
                  <a:cxn ang="0">
                    <a:pos x="wd2" y="hd2"/>
                  </a:cxn>
                  <a:cxn ang="5400000">
                    <a:pos x="wd2" y="hd2"/>
                  </a:cxn>
                  <a:cxn ang="10800000">
                    <a:pos x="wd2" y="hd2"/>
                  </a:cxn>
                  <a:cxn ang="16200000">
                    <a:pos x="wd2" y="hd2"/>
                  </a:cxn>
                </a:cxnLst>
                <a:rect l="0" t="0" r="r" b="b"/>
                <a:pathLst>
                  <a:path w="21600" h="21600" extrusionOk="0">
                    <a:moveTo>
                      <a:pt x="21265" y="21600"/>
                    </a:moveTo>
                    <a:lnTo>
                      <a:pt x="20265" y="16200"/>
                    </a:lnTo>
                    <a:lnTo>
                      <a:pt x="20599" y="16200"/>
                    </a:lnTo>
                    <a:cubicBezTo>
                      <a:pt x="19406" y="6663"/>
                      <a:pt x="15238" y="0"/>
                      <a:pt x="10466" y="0"/>
                    </a:cubicBezTo>
                    <a:lnTo>
                      <a:pt x="11133" y="0"/>
                    </a:lnTo>
                    <a:cubicBezTo>
                      <a:pt x="15905" y="0"/>
                      <a:pt x="20073" y="6663"/>
                      <a:pt x="21266" y="16200"/>
                    </a:cubicBezTo>
                    <a:lnTo>
                      <a:pt x="21600" y="16200"/>
                    </a:lnTo>
                    <a:close/>
                    <a:moveTo>
                      <a:pt x="10799" y="11"/>
                    </a:moveTo>
                    <a:cubicBezTo>
                      <a:pt x="5152" y="383"/>
                      <a:pt x="667" y="9939"/>
                      <a:pt x="667" y="21600"/>
                    </a:cubicBezTo>
                    <a:lnTo>
                      <a:pt x="0" y="21600"/>
                    </a:lnTo>
                    <a:cubicBezTo>
                      <a:pt x="0" y="9671"/>
                      <a:pt x="4686" y="0"/>
                      <a:pt x="10466" y="0"/>
                    </a:cubicBezTo>
                    <a:cubicBezTo>
                      <a:pt x="10577" y="0"/>
                      <a:pt x="10688" y="4"/>
                      <a:pt x="10799" y="11"/>
                    </a:cubicBezTo>
                    <a:close/>
                  </a:path>
                </a:pathLst>
              </a:custGeom>
              <a:solidFill>
                <a:srgbClr val="AFABAB"/>
              </a:solidFill>
              <a:ln w="12700" cap="flat">
                <a:noFill/>
                <a:miter lim="400000"/>
              </a:ln>
              <a:effectLst/>
            </p:spPr>
            <p:txBody>
              <a:bodyPr wrap="square" lIns="45718" tIns="45718" rIns="45718" bIns="45718" numCol="1" anchor="ctr">
                <a:noAutofit/>
              </a:bodyPr>
              <a:lstStyle/>
              <a:p>
                <a:pPr algn="ctr"/>
                <a:endParaRPr/>
              </a:p>
            </p:txBody>
          </p:sp>
          <p:sp>
            <p:nvSpPr>
              <p:cNvPr id="162" name="Forma"/>
              <p:cNvSpPr/>
              <p:nvPr/>
            </p:nvSpPr>
            <p:spPr>
              <a:xfrm rot="10800000" flipH="1">
                <a:off x="-2" y="1"/>
                <a:ext cx="810299" cy="200274"/>
              </a:xfrm>
              <a:custGeom>
                <a:avLst/>
                <a:gdLst/>
                <a:ahLst/>
                <a:cxnLst>
                  <a:cxn ang="0">
                    <a:pos x="wd2" y="hd2"/>
                  </a:cxn>
                  <a:cxn ang="5400000">
                    <a:pos x="wd2" y="hd2"/>
                  </a:cxn>
                  <a:cxn ang="10800000">
                    <a:pos x="wd2" y="hd2"/>
                  </a:cxn>
                  <a:cxn ang="16200000">
                    <a:pos x="wd2" y="hd2"/>
                  </a:cxn>
                </a:cxnLst>
                <a:rect l="0" t="0" r="r" b="b"/>
                <a:pathLst>
                  <a:path w="21600" h="21600" extrusionOk="0">
                    <a:moveTo>
                      <a:pt x="21600" y="11"/>
                    </a:moveTo>
                    <a:cubicBezTo>
                      <a:pt x="10305" y="383"/>
                      <a:pt x="1335" y="9939"/>
                      <a:pt x="1335" y="21600"/>
                    </a:cubicBezTo>
                    <a:lnTo>
                      <a:pt x="0" y="21600"/>
                    </a:lnTo>
                    <a:cubicBezTo>
                      <a:pt x="0" y="9671"/>
                      <a:pt x="9372" y="0"/>
                      <a:pt x="20933" y="0"/>
                    </a:cubicBezTo>
                    <a:cubicBezTo>
                      <a:pt x="21155" y="0"/>
                      <a:pt x="21378" y="4"/>
                      <a:pt x="21600" y="11"/>
                    </a:cubicBezTo>
                    <a:close/>
                  </a:path>
                </a:pathLst>
              </a:custGeom>
              <a:solidFill>
                <a:srgbClr val="000000">
                  <a:alpha val="20000"/>
                </a:srgbClr>
              </a:solidFill>
              <a:ln w="12700" cap="flat">
                <a:noFill/>
                <a:miter lim="400000"/>
              </a:ln>
              <a:effectLst/>
            </p:spPr>
            <p:txBody>
              <a:bodyPr wrap="square" lIns="45718" tIns="45718" rIns="45718" bIns="45718" numCol="1" anchor="ctr">
                <a:noAutofit/>
              </a:bodyPr>
              <a:lstStyle/>
              <a:p>
                <a:pPr algn="ctr"/>
                <a:endParaRPr/>
              </a:p>
            </p:txBody>
          </p:sp>
          <p:sp>
            <p:nvSpPr>
              <p:cNvPr id="163" name="Linea"/>
              <p:cNvSpPr/>
              <p:nvPr/>
            </p:nvSpPr>
            <p:spPr>
              <a:xfrm rot="10800000" flipH="1">
                <a:off x="-2" y="-1"/>
                <a:ext cx="1620694" cy="200276"/>
              </a:xfrm>
              <a:custGeom>
                <a:avLst/>
                <a:gdLst/>
                <a:ahLst/>
                <a:cxnLst>
                  <a:cxn ang="0">
                    <a:pos x="wd2" y="hd2"/>
                  </a:cxn>
                  <a:cxn ang="5400000">
                    <a:pos x="wd2" y="hd2"/>
                  </a:cxn>
                  <a:cxn ang="10800000">
                    <a:pos x="wd2" y="hd2"/>
                  </a:cxn>
                  <a:cxn ang="16200000">
                    <a:pos x="wd2" y="hd2"/>
                  </a:cxn>
                </a:cxnLst>
                <a:rect l="0" t="0" r="r" b="b"/>
                <a:pathLst>
                  <a:path w="21600" h="21600" extrusionOk="0">
                    <a:moveTo>
                      <a:pt x="10799" y="11"/>
                    </a:moveTo>
                    <a:cubicBezTo>
                      <a:pt x="5152" y="383"/>
                      <a:pt x="667" y="9939"/>
                      <a:pt x="667" y="21600"/>
                    </a:cubicBezTo>
                    <a:lnTo>
                      <a:pt x="0" y="21600"/>
                    </a:lnTo>
                    <a:cubicBezTo>
                      <a:pt x="0" y="9671"/>
                      <a:pt x="4686" y="0"/>
                      <a:pt x="10466" y="0"/>
                    </a:cubicBezTo>
                    <a:lnTo>
                      <a:pt x="11133" y="0"/>
                    </a:lnTo>
                    <a:cubicBezTo>
                      <a:pt x="15905" y="0"/>
                      <a:pt x="20073" y="6663"/>
                      <a:pt x="21266" y="16200"/>
                    </a:cubicBezTo>
                    <a:lnTo>
                      <a:pt x="21600" y="16200"/>
                    </a:lnTo>
                    <a:lnTo>
                      <a:pt x="21265" y="21600"/>
                    </a:lnTo>
                    <a:lnTo>
                      <a:pt x="20265" y="16200"/>
                    </a:lnTo>
                    <a:lnTo>
                      <a:pt x="20599" y="16200"/>
                    </a:lnTo>
                    <a:cubicBezTo>
                      <a:pt x="19406" y="6663"/>
                      <a:pt x="15238" y="0"/>
                      <a:pt x="10466" y="0"/>
                    </a:cubicBezTo>
                  </a:path>
                </a:pathLst>
              </a:custGeom>
              <a:noFill/>
              <a:ln w="12700" cap="flat">
                <a:solidFill>
                  <a:srgbClr val="767171"/>
                </a:solidFill>
                <a:prstDash val="solid"/>
                <a:miter lim="800000"/>
              </a:ln>
              <a:effectLst/>
            </p:spPr>
            <p:txBody>
              <a:bodyPr wrap="square" lIns="45718" tIns="45718" rIns="45718" bIns="45718" numCol="1" anchor="ctr">
                <a:noAutofit/>
              </a:bodyPr>
              <a:lstStyle/>
              <a:p>
                <a:pPr algn="ctr"/>
                <a:endParaRPr/>
              </a:p>
            </p:txBody>
          </p:sp>
        </p:grpSp>
      </p:grpSp>
      <p:sp>
        <p:nvSpPr>
          <p:cNvPr id="166" name="CasellaDiTesto 33"/>
          <p:cNvSpPr txBox="1"/>
          <p:nvPr/>
        </p:nvSpPr>
        <p:spPr>
          <a:xfrm>
            <a:off x="343104" y="821626"/>
            <a:ext cx="11411292" cy="26741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sz="2100" i="1"/>
            </a:pPr>
            <a:r>
              <a:rPr>
                <a:solidFill>
                  <a:srgbClr val="000000"/>
                </a:solidFill>
              </a:rPr>
              <a:t>Le reazioni redox possono essere condotte o mettendo a contatto i reagenti oppure usando una cella elettrochimica.</a:t>
            </a:r>
          </a:p>
          <a:p>
            <a:pPr algn="just">
              <a:defRPr sz="2100" i="1"/>
            </a:pPr>
            <a:endParaRPr/>
          </a:p>
          <a:p>
            <a:pPr algn="just">
              <a:defRPr sz="2100" i="1"/>
            </a:pPr>
            <a:r>
              <a:rPr>
                <a:solidFill>
                  <a:srgbClr val="000000"/>
                </a:solidFill>
              </a:rPr>
              <a:t>La cella elettrochimica è formata da due semicelle distinte tra le quali è presente un </a:t>
            </a:r>
            <a:r>
              <a:rPr b="1">
                <a:solidFill>
                  <a:srgbClr val="000000"/>
                </a:solidFill>
              </a:rPr>
              <a:t>ponte salino</a:t>
            </a:r>
            <a:r>
              <a:rPr>
                <a:solidFill>
                  <a:srgbClr val="000000"/>
                </a:solidFill>
              </a:rPr>
              <a:t> che isola i reagenti, ma mantiene il contatto elettrico tra le due semicelle</a:t>
            </a:r>
          </a:p>
          <a:p>
            <a:pPr algn="just">
              <a:defRPr sz="2100" i="1"/>
            </a:pPr>
            <a:endParaRPr/>
          </a:p>
          <a:p>
            <a:pPr algn="just">
              <a:defRPr sz="2100" i="1"/>
            </a:pPr>
            <a:r>
              <a:rPr>
                <a:solidFill>
                  <a:srgbClr val="000000"/>
                </a:solidFill>
              </a:rPr>
              <a:t>In entrambi i casi la reazione tra le due specie redox è la stessa, ma nel secondo caso le due specie, A e B, sono fisicamente separate. </a:t>
            </a:r>
          </a:p>
        </p:txBody>
      </p:sp>
      <p:sp>
        <p:nvSpPr>
          <p:cNvPr id="167" name="CasellaDiTesto 1"/>
          <p:cNvSpPr txBox="1"/>
          <p:nvPr/>
        </p:nvSpPr>
        <p:spPr>
          <a:xfrm>
            <a:off x="589925" y="5403012"/>
            <a:ext cx="11411292" cy="6929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just">
              <a:defRPr sz="2100" i="1"/>
            </a:lvl1pPr>
          </a:lstStyle>
          <a:p>
            <a:r>
              <a:rPr>
                <a:solidFill>
                  <a:srgbClr val="000000"/>
                </a:solidFill>
              </a:rPr>
              <a:t>Un ponte salino evita il mescolamento dei reagenti, in genere il ponte contiene una soluzione salina tenuta all’interno da due setti di vetro sinterizzato posti alle sue estremità. </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69" name="Rectangle 6"/>
          <p:cNvSpPr/>
          <p:nvPr/>
        </p:nvSpPr>
        <p:spPr>
          <a:xfrm>
            <a:off x="0" y="0"/>
            <a:ext cx="12192000" cy="6858000"/>
          </a:xfrm>
          <a:prstGeom prst="rect">
            <a:avLst/>
          </a:prstGeom>
          <a:solidFill>
            <a:srgbClr val="7F6E58"/>
          </a:solidFill>
          <a:ln w="12700">
            <a:miter lim="400000"/>
          </a:ln>
        </p:spPr>
        <p:txBody>
          <a:bodyPr lIns="45718" tIns="45718" rIns="45718" bIns="45718" anchor="ctr"/>
          <a:lstStyle/>
          <a:p>
            <a:pPr algn="ctr">
              <a:defRPr>
                <a:solidFill>
                  <a:srgbClr val="FFFFFF"/>
                </a:solidFill>
              </a:defRPr>
            </a:pPr>
            <a:endParaRPr/>
          </a:p>
        </p:txBody>
      </p:sp>
      <p:sp>
        <p:nvSpPr>
          <p:cNvPr id="170" name="Rectangle 8"/>
          <p:cNvSpPr/>
          <p:nvPr/>
        </p:nvSpPr>
        <p:spPr>
          <a:xfrm>
            <a:off x="477010" y="480060"/>
            <a:ext cx="11237980" cy="5897880"/>
          </a:xfrm>
          <a:prstGeom prst="rect">
            <a:avLst/>
          </a:prstGeom>
          <a:solidFill>
            <a:srgbClr val="FFFFFF"/>
          </a:solidFill>
          <a:ln w="12700">
            <a:miter lim="400000"/>
          </a:ln>
        </p:spPr>
        <p:txBody>
          <a:bodyPr lIns="45718" tIns="45718" rIns="45718" bIns="45718" anchor="ctr"/>
          <a:lstStyle/>
          <a:p>
            <a:pPr algn="ctr">
              <a:defRPr>
                <a:solidFill>
                  <a:srgbClr val="FFFFFF"/>
                </a:solidFill>
              </a:defRPr>
            </a:pPr>
            <a:endParaRPr/>
          </a:p>
        </p:txBody>
      </p:sp>
      <p:pic>
        <p:nvPicPr>
          <p:cNvPr id="171" name="Immagine 1" descr="Immagine 1"/>
          <p:cNvPicPr>
            <a:picLocks noChangeAspect="1"/>
          </p:cNvPicPr>
          <p:nvPr/>
        </p:nvPicPr>
        <p:blipFill>
          <a:blip r:embed="rId2"/>
          <a:stretch>
            <a:fillRect/>
          </a:stretch>
        </p:blipFill>
        <p:spPr>
          <a:xfrm>
            <a:off x="643467" y="879939"/>
            <a:ext cx="10905067" cy="5098123"/>
          </a:xfrm>
          <a:prstGeom prst="rect">
            <a:avLst/>
          </a:prstGeom>
          <a:ln w="12700">
            <a:miter lim="400000"/>
          </a:ln>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73" name="CasellaDiTesto 6"/>
          <p:cNvSpPr txBox="1"/>
          <p:nvPr/>
        </p:nvSpPr>
        <p:spPr>
          <a:xfrm>
            <a:off x="437603" y="161789"/>
            <a:ext cx="2482411" cy="392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400" b="1"/>
            </a:lvl1pPr>
          </a:lstStyle>
          <a:p>
            <a:r>
              <a:rPr>
                <a:solidFill>
                  <a:srgbClr val="000000"/>
                </a:solidFill>
              </a:rPr>
              <a:t>Reazioni redox (IV)</a:t>
            </a:r>
          </a:p>
        </p:txBody>
      </p:sp>
      <p:sp>
        <p:nvSpPr>
          <p:cNvPr id="174" name="CasellaDiTesto 2"/>
          <p:cNvSpPr txBox="1"/>
          <p:nvPr/>
        </p:nvSpPr>
        <p:spPr>
          <a:xfrm>
            <a:off x="256018" y="1183859"/>
            <a:ext cx="11411292" cy="39949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sz="2100" i="1"/>
            </a:pPr>
            <a:r>
              <a:rPr>
                <a:solidFill>
                  <a:srgbClr val="000000"/>
                </a:solidFill>
              </a:rPr>
              <a:t>Quando tra le due semicelle si ha una elevata resistenza (ad es un voltmetro) NON si ha flusso di elettroni, ma il voltmetro legge la tendenza della cella a procedere verso l’equilibrio (ovvero a scambiare elettroni)</a:t>
            </a:r>
          </a:p>
          <a:p>
            <a:pPr algn="just">
              <a:defRPr sz="2100" i="1"/>
            </a:pPr>
            <a:endParaRPr/>
          </a:p>
          <a:p>
            <a:pPr algn="just">
              <a:defRPr sz="2100" i="1"/>
            </a:pPr>
            <a:r>
              <a:rPr>
                <a:solidFill>
                  <a:srgbClr val="000000"/>
                </a:solidFill>
              </a:rPr>
              <a:t>Se il circuito è chiuso, ovvero non si ha una resistenza tra le due semicelle, la reazione è libera di procedere fino al raggiungimento dell’equilibrio. Questo passaggio di elettroni genera una corrente che è energia elettrica utile a compiere un lavoro.</a:t>
            </a:r>
          </a:p>
          <a:p>
            <a:pPr algn="just">
              <a:defRPr sz="2100" i="1"/>
            </a:pPr>
            <a:endParaRPr/>
          </a:p>
          <a:p>
            <a:pPr algn="just">
              <a:defRPr sz="2100" i="1"/>
            </a:pPr>
            <a:endParaRPr/>
          </a:p>
          <a:p>
            <a:pPr algn="just">
              <a:defRPr sz="2100" i="1"/>
            </a:pPr>
            <a:r>
              <a:rPr>
                <a:solidFill>
                  <a:srgbClr val="000000"/>
                </a:solidFill>
              </a:rPr>
              <a:t>All’ equilibrio le due semireazioni di cella avvengono alla stessa velocità e il voltaggio è zero, ovvero non si ha flusso di elettroni e non si ha energia elettrica (questo è ciò che avviene quando una pila ha esaurito il suo ciclo di vita)</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76" name="CasellaDiTesto 4"/>
          <p:cNvSpPr txBox="1"/>
          <p:nvPr/>
        </p:nvSpPr>
        <p:spPr>
          <a:xfrm>
            <a:off x="437603" y="161789"/>
            <a:ext cx="2401151" cy="392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400" b="1"/>
            </a:lvl1pPr>
          </a:lstStyle>
          <a:p>
            <a:r>
              <a:rPr>
                <a:solidFill>
                  <a:srgbClr val="000000"/>
                </a:solidFill>
              </a:rPr>
              <a:t>Reazioni redox (V)</a:t>
            </a:r>
          </a:p>
        </p:txBody>
      </p:sp>
      <p:sp>
        <p:nvSpPr>
          <p:cNvPr id="177" name="CasellaDiTesto 6"/>
          <p:cNvSpPr txBox="1"/>
          <p:nvPr/>
        </p:nvSpPr>
        <p:spPr>
          <a:xfrm>
            <a:off x="390354" y="936210"/>
            <a:ext cx="11411292" cy="43251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sz="2100" i="1"/>
            </a:pPr>
            <a:r>
              <a:rPr>
                <a:solidFill>
                  <a:srgbClr val="000000"/>
                </a:solidFill>
              </a:rPr>
              <a:t>Una cella è formata da due semicelle, ciascuna delle quali contiene un elettrodo.</a:t>
            </a:r>
          </a:p>
          <a:p>
            <a:pPr algn="just">
              <a:defRPr sz="2100" i="1"/>
            </a:pPr>
            <a:r>
              <a:rPr>
                <a:solidFill>
                  <a:srgbClr val="000000"/>
                </a:solidFill>
              </a:rPr>
              <a:t> </a:t>
            </a:r>
          </a:p>
          <a:p>
            <a:pPr algn="just">
              <a:defRPr sz="2100" i="1"/>
            </a:pPr>
            <a:r>
              <a:rPr>
                <a:solidFill>
                  <a:srgbClr val="000000"/>
                </a:solidFill>
              </a:rPr>
              <a:t>Ogni elettrodo è immerso in una soluzione elettrolitica.</a:t>
            </a:r>
          </a:p>
          <a:p>
            <a:pPr algn="just">
              <a:defRPr sz="2100" i="1"/>
            </a:pPr>
            <a:endParaRPr/>
          </a:p>
          <a:p>
            <a:pPr algn="just">
              <a:defRPr sz="2100" i="1"/>
            </a:pPr>
            <a:r>
              <a:rPr>
                <a:solidFill>
                  <a:srgbClr val="000000"/>
                </a:solidFill>
              </a:rPr>
              <a:t>Le due semicelle sono separate da un ponte salino.</a:t>
            </a:r>
          </a:p>
          <a:p>
            <a:pPr algn="just">
              <a:defRPr sz="2100" i="1"/>
            </a:pPr>
            <a:endParaRPr/>
          </a:p>
          <a:p>
            <a:pPr algn="just">
              <a:defRPr sz="2100" i="1"/>
            </a:pPr>
            <a:r>
              <a:rPr>
                <a:solidFill>
                  <a:srgbClr val="000000"/>
                </a:solidFill>
              </a:rPr>
              <a:t>In questo modo il passaggio di elettricità avviene attraverso la scambio di cariche per migrazione di ioni contenuti nel ponte salino.</a:t>
            </a:r>
          </a:p>
          <a:p>
            <a:pPr algn="just">
              <a:defRPr sz="2100" i="1"/>
            </a:pPr>
            <a:endParaRPr/>
          </a:p>
          <a:p>
            <a:pPr algn="just">
              <a:defRPr sz="2100" i="1"/>
            </a:pPr>
            <a:endParaRPr/>
          </a:p>
          <a:p>
            <a:pPr algn="just">
              <a:defRPr sz="2100" i="1"/>
            </a:pPr>
            <a:r>
              <a:rPr>
                <a:solidFill>
                  <a:srgbClr val="000000"/>
                </a:solidFill>
              </a:rPr>
              <a:t>Catodo: elettrodo al quale avviene la reazione di riduzione</a:t>
            </a:r>
          </a:p>
          <a:p>
            <a:pPr algn="just">
              <a:defRPr sz="2100" i="1"/>
            </a:pPr>
            <a:endParaRPr/>
          </a:p>
          <a:p>
            <a:pPr algn="just">
              <a:defRPr sz="2100" i="1"/>
            </a:pPr>
            <a:r>
              <a:rPr>
                <a:solidFill>
                  <a:srgbClr val="000000"/>
                </a:solidFill>
              </a:rPr>
              <a:t>Anodo: elettrodo al quale avviene la reazione di ossidazione</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79" name="CasellaDiTesto 3"/>
          <p:cNvSpPr txBox="1"/>
          <p:nvPr/>
        </p:nvSpPr>
        <p:spPr>
          <a:xfrm>
            <a:off x="585418" y="412117"/>
            <a:ext cx="5780193" cy="57406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indent="-228600" algn="just">
              <a:lnSpc>
                <a:spcPct val="90000"/>
              </a:lnSpc>
              <a:spcBef>
                <a:spcPts val="600"/>
              </a:spcBef>
              <a:buSzPct val="100000"/>
              <a:buFont typeface="Arial"/>
              <a:buChar char="•"/>
              <a:defRPr sz="2600">
                <a:solidFill>
                  <a:srgbClr val="FFFFFF"/>
                </a:solidFill>
              </a:defRPr>
            </a:pPr>
            <a:r>
              <a:rPr>
                <a:solidFill>
                  <a:srgbClr val="000000"/>
                </a:solidFill>
              </a:rPr>
              <a:t>Una cella galvanica è una particolare cella elettrochimica che permette di </a:t>
            </a:r>
            <a:r>
              <a:rPr u="sng">
                <a:solidFill>
                  <a:srgbClr val="000000"/>
                </a:solidFill>
              </a:rPr>
              <a:t>convertire energia chimica in energia elettrica</a:t>
            </a:r>
            <a:r>
              <a:rPr>
                <a:solidFill>
                  <a:srgbClr val="000000"/>
                </a:solidFill>
              </a:rPr>
              <a:t>.</a:t>
            </a:r>
          </a:p>
          <a:p>
            <a:pPr indent="-228600" algn="just">
              <a:lnSpc>
                <a:spcPct val="90000"/>
              </a:lnSpc>
              <a:spcBef>
                <a:spcPts val="600"/>
              </a:spcBef>
              <a:buSzPct val="100000"/>
              <a:buFont typeface="Arial"/>
              <a:buChar char="•"/>
              <a:defRPr sz="2600">
                <a:solidFill>
                  <a:srgbClr val="FFFFFF"/>
                </a:solidFill>
              </a:defRPr>
            </a:pPr>
            <a:endParaRPr/>
          </a:p>
          <a:p>
            <a:pPr indent="-228600" algn="just">
              <a:lnSpc>
                <a:spcPct val="90000"/>
              </a:lnSpc>
              <a:spcBef>
                <a:spcPts val="600"/>
              </a:spcBef>
              <a:buSzPct val="100000"/>
              <a:buFont typeface="Arial"/>
              <a:buChar char="•"/>
              <a:defRPr sz="2600">
                <a:solidFill>
                  <a:srgbClr val="FFFFFF"/>
                </a:solidFill>
              </a:defRPr>
            </a:pPr>
            <a:r>
              <a:rPr>
                <a:solidFill>
                  <a:srgbClr val="000000"/>
                </a:solidFill>
              </a:rPr>
              <a:t>La cella galvanica è un particolare modello elettrochimico utilizzato per la spiegazione di sistemi reali, quali possono essere un </a:t>
            </a:r>
            <a:r>
              <a:rPr u="sng">
                <a:solidFill>
                  <a:srgbClr val="000000"/>
                </a:solidFill>
              </a:rPr>
              <a:t>fenomeno di corrosione o una pila. </a:t>
            </a:r>
          </a:p>
          <a:p>
            <a:pPr indent="-228600" algn="just">
              <a:lnSpc>
                <a:spcPct val="90000"/>
              </a:lnSpc>
              <a:spcBef>
                <a:spcPts val="600"/>
              </a:spcBef>
              <a:buSzPct val="100000"/>
              <a:buFont typeface="Arial"/>
              <a:buChar char="•"/>
              <a:defRPr sz="2600">
                <a:solidFill>
                  <a:srgbClr val="FFFFFF"/>
                </a:solidFill>
              </a:defRPr>
            </a:pPr>
            <a:endParaRPr u="sng"/>
          </a:p>
          <a:p>
            <a:pPr indent="-228600" algn="just">
              <a:lnSpc>
                <a:spcPct val="90000"/>
              </a:lnSpc>
              <a:spcBef>
                <a:spcPts val="600"/>
              </a:spcBef>
              <a:buSzPct val="100000"/>
              <a:buFont typeface="Arial"/>
              <a:buChar char="•"/>
              <a:defRPr sz="2600">
                <a:solidFill>
                  <a:srgbClr val="FFFFFF"/>
                </a:solidFill>
              </a:defRPr>
            </a:pPr>
            <a:r>
              <a:rPr>
                <a:solidFill>
                  <a:srgbClr val="000000"/>
                </a:solidFill>
              </a:rPr>
              <a:t>I processi che avvengono in una cella galvanica sono spontanei, in quanto </a:t>
            </a:r>
            <a:r>
              <a:rPr u="sng">
                <a:solidFill>
                  <a:srgbClr val="000000"/>
                </a:solidFill>
              </a:rPr>
              <a:t>non hanno bisogno che venga impartita alla cella energia dall'esterno per avvenire</a:t>
            </a:r>
            <a:r>
              <a:rPr>
                <a:solidFill>
                  <a:srgbClr val="000000"/>
                </a:solidFill>
              </a:rPr>
              <a:t>.</a:t>
            </a:r>
          </a:p>
        </p:txBody>
      </p:sp>
      <p:sp>
        <p:nvSpPr>
          <p:cNvPr id="180" name="Freeform: Shape 9"/>
          <p:cNvSpPr/>
          <p:nvPr/>
        </p:nvSpPr>
        <p:spPr>
          <a:xfrm flipH="1">
            <a:off x="6582780" y="-2010"/>
            <a:ext cx="5609223" cy="584028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857" y="0"/>
                </a:lnTo>
                <a:lnTo>
                  <a:pt x="18571" y="755"/>
                </a:lnTo>
                <a:cubicBezTo>
                  <a:pt x="20463" y="2957"/>
                  <a:pt x="21600" y="5781"/>
                  <a:pt x="21600" y="8859"/>
                </a:cubicBezTo>
                <a:cubicBezTo>
                  <a:pt x="21600" y="15896"/>
                  <a:pt x="15661" y="21600"/>
                  <a:pt x="8334" y="21600"/>
                </a:cubicBezTo>
                <a:cubicBezTo>
                  <a:pt x="5587" y="21600"/>
                  <a:pt x="3035" y="20798"/>
                  <a:pt x="917" y="19424"/>
                </a:cubicBezTo>
                <a:lnTo>
                  <a:pt x="0" y="18765"/>
                </a:lnTo>
                <a:close/>
              </a:path>
            </a:pathLst>
          </a:custGeom>
          <a:solidFill>
            <a:srgbClr val="FFFFFF">
              <a:alpha val="80000"/>
            </a:srgbClr>
          </a:solidFill>
          <a:ln w="12700">
            <a:miter lim="400000"/>
          </a:ln>
        </p:spPr>
        <p:txBody>
          <a:bodyPr lIns="45718" tIns="45718" rIns="45718" bIns="45718" anchor="ctr"/>
          <a:lstStyle/>
          <a:p>
            <a:pPr algn="ctr">
              <a:defRPr>
                <a:solidFill>
                  <a:srgbClr val="FFFFFF"/>
                </a:solidFill>
              </a:defRPr>
            </a:pPr>
            <a:endParaRPr/>
          </a:p>
        </p:txBody>
      </p:sp>
      <p:pic>
        <p:nvPicPr>
          <p:cNvPr id="181" name="Immagine 4" descr="Immagine 4"/>
          <p:cNvPicPr>
            <a:picLocks noChangeAspect="1"/>
          </p:cNvPicPr>
          <p:nvPr/>
        </p:nvPicPr>
        <p:blipFill>
          <a:blip r:embed="rId2"/>
          <a:srcRect t="2086" b="3"/>
          <a:stretch>
            <a:fillRect/>
          </a:stretch>
        </p:blipFill>
        <p:spPr>
          <a:xfrm>
            <a:off x="7696954" y="266698"/>
            <a:ext cx="4323511" cy="4492626"/>
          </a:xfrm>
          <a:custGeom>
            <a:avLst/>
            <a:gdLst/>
            <a:ahLst/>
            <a:cxnLst>
              <a:cxn ang="0">
                <a:pos x="wd2" y="hd2"/>
              </a:cxn>
              <a:cxn ang="5400000">
                <a:pos x="wd2" y="hd2"/>
              </a:cxn>
              <a:cxn ang="10800000">
                <a:pos x="wd2" y="hd2"/>
              </a:cxn>
              <a:cxn ang="16200000">
                <a:pos x="wd2" y="hd2"/>
              </a:cxn>
            </a:cxnLst>
            <a:rect l="0" t="0" r="r" b="b"/>
            <a:pathLst>
              <a:path w="21600" h="21600" extrusionOk="0">
                <a:moveTo>
                  <a:pt x="4134" y="0"/>
                </a:moveTo>
                <a:lnTo>
                  <a:pt x="3799" y="292"/>
                </a:lnTo>
                <a:cubicBezTo>
                  <a:pt x="1452" y="2551"/>
                  <a:pt x="0" y="5672"/>
                  <a:pt x="0" y="9119"/>
                </a:cubicBezTo>
                <a:cubicBezTo>
                  <a:pt x="0" y="15989"/>
                  <a:pt x="5768" y="21562"/>
                  <a:pt x="12898" y="21600"/>
                </a:cubicBezTo>
                <a:lnTo>
                  <a:pt x="13019" y="21600"/>
                </a:lnTo>
                <a:cubicBezTo>
                  <a:pt x="16022" y="21590"/>
                  <a:pt x="18784" y="20597"/>
                  <a:pt x="20977" y="18938"/>
                </a:cubicBezTo>
                <a:lnTo>
                  <a:pt x="21600" y="18413"/>
                </a:lnTo>
                <a:lnTo>
                  <a:pt x="21600" y="0"/>
                </a:lnTo>
                <a:lnTo>
                  <a:pt x="4134" y="0"/>
                </a:lnTo>
                <a:close/>
              </a:path>
            </a:pathLst>
          </a:cu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183" name="Immagine 1" descr="Immagine 1"/>
          <p:cNvPicPr>
            <a:picLocks noChangeAspect="1"/>
          </p:cNvPicPr>
          <p:nvPr/>
        </p:nvPicPr>
        <p:blipFill>
          <a:blip r:embed="rId2"/>
          <a:stretch>
            <a:fillRect/>
          </a:stretch>
        </p:blipFill>
        <p:spPr>
          <a:xfrm>
            <a:off x="7341992" y="2108959"/>
            <a:ext cx="4929543" cy="2303022"/>
          </a:xfrm>
          <a:prstGeom prst="rect">
            <a:avLst/>
          </a:prstGeom>
          <a:ln w="12700">
            <a:miter lim="400000"/>
          </a:ln>
        </p:spPr>
      </p:pic>
      <p:sp>
        <p:nvSpPr>
          <p:cNvPr id="184" name="Rettangolo 2"/>
          <p:cNvSpPr txBox="1"/>
          <p:nvPr/>
        </p:nvSpPr>
        <p:spPr>
          <a:xfrm>
            <a:off x="235600" y="181691"/>
            <a:ext cx="7778209" cy="64871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lnSpc>
                <a:spcPts val="2100"/>
              </a:lnSpc>
              <a:defRPr b="1">
                <a:latin typeface="Lucida Grande"/>
                <a:ea typeface="Lucida Grande"/>
                <a:cs typeface="Lucida Grande"/>
                <a:sym typeface="Lucida Grande"/>
              </a:defRPr>
            </a:pPr>
            <a:r>
              <a:rPr>
                <a:solidFill>
                  <a:srgbClr val="000000"/>
                </a:solidFill>
              </a:rPr>
              <a:t>Le celle elettrochimiche</a:t>
            </a:r>
          </a:p>
          <a:p>
            <a:pPr algn="just">
              <a:lnSpc>
                <a:spcPts val="2100"/>
              </a:lnSpc>
              <a:defRPr b="1">
                <a:latin typeface="Lucida Grande"/>
                <a:ea typeface="Lucida Grande"/>
                <a:cs typeface="Lucida Grande"/>
                <a:sym typeface="Lucida Grande"/>
              </a:defRPr>
            </a:pPr>
            <a:endParaRPr/>
          </a:p>
          <a:p>
            <a:pPr algn="just">
              <a:lnSpc>
                <a:spcPts val="2100"/>
              </a:lnSpc>
              <a:defRPr>
                <a:latin typeface="Lucida Grande"/>
                <a:ea typeface="Lucida Grande"/>
                <a:cs typeface="Lucida Grande"/>
                <a:sym typeface="Lucida Grande"/>
              </a:defRPr>
            </a:pPr>
            <a:r>
              <a:rPr>
                <a:solidFill>
                  <a:srgbClr val="000000"/>
                </a:solidFill>
              </a:rPr>
              <a:t>Nelle reazioni di ossidoriduzione un aspetto distintivo è che il trasferimento di elettroni può essere spesso condotto in una </a:t>
            </a:r>
            <a:r>
              <a:rPr b="1">
                <a:solidFill>
                  <a:srgbClr val="000000"/>
                </a:solidFill>
                <a:latin typeface="inherit"/>
                <a:ea typeface="inherit"/>
                <a:cs typeface="inherit"/>
                <a:sym typeface="inherit"/>
              </a:rPr>
              <a:t>cella elettrochimica</a:t>
            </a:r>
            <a:r>
              <a:rPr>
                <a:solidFill>
                  <a:srgbClr val="000000"/>
                </a:solidFill>
              </a:rPr>
              <a:t> in cui l’agente ossidante e l’agente riducente sono fisicamente separati l’uno dall’altro. </a:t>
            </a:r>
          </a:p>
          <a:p>
            <a:pPr algn="just">
              <a:lnSpc>
                <a:spcPts val="2100"/>
              </a:lnSpc>
              <a:defRPr>
                <a:latin typeface="Lucida Grande"/>
                <a:ea typeface="Lucida Grande"/>
                <a:cs typeface="Lucida Grande"/>
                <a:sym typeface="Lucida Grande"/>
              </a:defRPr>
            </a:pPr>
            <a:endParaRPr/>
          </a:p>
          <a:p>
            <a:pPr algn="just">
              <a:lnSpc>
                <a:spcPts val="2100"/>
              </a:lnSpc>
              <a:defRPr>
                <a:latin typeface="Lucida Grande"/>
                <a:ea typeface="Lucida Grande"/>
                <a:cs typeface="Lucida Grande"/>
                <a:sym typeface="Lucida Grande"/>
              </a:defRPr>
            </a:pPr>
            <a:r>
              <a:rPr>
                <a:solidFill>
                  <a:srgbClr val="000000"/>
                </a:solidFill>
              </a:rPr>
              <a:t>Un ponte salino isola i reagenti ma favorisce un contatto elettrico tra le due semicelle. Un conduttore esterno metallico connette i due metalli.</a:t>
            </a:r>
          </a:p>
          <a:p>
            <a:pPr algn="just">
              <a:lnSpc>
                <a:spcPts val="2100"/>
              </a:lnSpc>
              <a:defRPr>
                <a:latin typeface="Lucida Grande"/>
                <a:ea typeface="Lucida Grande"/>
                <a:cs typeface="Lucida Grande"/>
                <a:sym typeface="Lucida Grande"/>
              </a:defRPr>
            </a:pPr>
            <a:endParaRPr/>
          </a:p>
          <a:p>
            <a:pPr algn="just">
              <a:lnSpc>
                <a:spcPts val="2100"/>
              </a:lnSpc>
              <a:defRPr>
                <a:latin typeface="Lucida Grande"/>
                <a:ea typeface="Lucida Grande"/>
                <a:cs typeface="Lucida Grande"/>
                <a:sym typeface="Lucida Grande"/>
              </a:defRPr>
            </a:pPr>
            <a:endParaRPr/>
          </a:p>
          <a:p>
            <a:pPr algn="just">
              <a:lnSpc>
                <a:spcPts val="2100"/>
              </a:lnSpc>
              <a:defRPr b="1">
                <a:latin typeface="Lucida Grande"/>
                <a:ea typeface="Lucida Grande"/>
                <a:cs typeface="Lucida Grande"/>
                <a:sym typeface="Lucida Grande"/>
              </a:defRPr>
            </a:pPr>
            <a:r>
              <a:rPr>
                <a:solidFill>
                  <a:srgbClr val="000000"/>
                </a:solidFill>
              </a:rPr>
              <a:t>Immagine schematica di una cella elettrochimica</a:t>
            </a:r>
          </a:p>
          <a:p>
            <a:pPr algn="just">
              <a:lnSpc>
                <a:spcPts val="2100"/>
              </a:lnSpc>
              <a:defRPr b="1">
                <a:latin typeface="Lucida Grande"/>
                <a:ea typeface="Lucida Grande"/>
                <a:cs typeface="Lucida Grande"/>
                <a:sym typeface="Lucida Grande"/>
              </a:defRPr>
            </a:pPr>
            <a:endParaRPr/>
          </a:p>
          <a:p>
            <a:pPr algn="just">
              <a:lnSpc>
                <a:spcPts val="2100"/>
              </a:lnSpc>
              <a:defRPr>
                <a:latin typeface="Lucida Grande"/>
                <a:ea typeface="Lucida Grande"/>
                <a:cs typeface="Lucida Grande"/>
                <a:sym typeface="Lucida Grande"/>
              </a:defRPr>
            </a:pPr>
            <a:r>
              <a:rPr>
                <a:solidFill>
                  <a:srgbClr val="000000"/>
                </a:solidFill>
              </a:rPr>
              <a:t>In questa cella il rame metallico è ridotto, gli ioni zinco sono ossidati, e gli elettroni fluiscono attraverso il circuito esterno verso l’elettrodo di rame. Il voltmetro misura la differenza di potenziale tra i due metalli in ogni istante, che corrisponde alla misura della tendenza della reazione netta della cella a raggiungere l’equilibrio. Quando la reazione procede, questa tendenza, pertanto il potenziale, diminuisce continuamente fino a zero, punto in cui si raggiunge l’equilibrio della reazione complessiva:</a:t>
            </a:r>
          </a:p>
          <a:p>
            <a:pPr algn="just">
              <a:lnSpc>
                <a:spcPts val="2100"/>
              </a:lnSpc>
              <a:defRPr>
                <a:latin typeface="Lucida Grande"/>
                <a:ea typeface="Lucida Grande"/>
                <a:cs typeface="Lucida Grande"/>
                <a:sym typeface="Lucida Grande"/>
              </a:defRPr>
            </a:pPr>
            <a:endParaRPr/>
          </a:p>
          <a:p>
            <a:pPr algn="ctr">
              <a:lnSpc>
                <a:spcPts val="2100"/>
              </a:lnSpc>
              <a:defRPr b="1">
                <a:latin typeface="Lucida Grande"/>
                <a:ea typeface="Lucida Grande"/>
                <a:cs typeface="Lucida Grande"/>
                <a:sym typeface="Lucida Grande"/>
              </a:defRPr>
            </a:pPr>
            <a:r>
              <a:rPr>
                <a:solidFill>
                  <a:srgbClr val="000000"/>
                </a:solidFill>
              </a:rPr>
              <a:t>Zn</a:t>
            </a:r>
            <a:r>
              <a:rPr b="0">
                <a:solidFill>
                  <a:srgbClr val="000000"/>
                </a:solidFill>
              </a:rPr>
              <a:t> + </a:t>
            </a:r>
            <a:r>
              <a:rPr>
                <a:solidFill>
                  <a:srgbClr val="BF6B2C"/>
                </a:solidFill>
              </a:rPr>
              <a:t>Cu</a:t>
            </a:r>
            <a:r>
              <a:rPr baseline="30000">
                <a:solidFill>
                  <a:srgbClr val="BF6B2C"/>
                </a:solidFill>
              </a:rPr>
              <a:t>2+</a:t>
            </a:r>
            <a:r>
              <a:rPr b="0">
                <a:solidFill>
                  <a:srgbClr val="000000"/>
                </a:solidFill>
              </a:rPr>
              <a:t> → </a:t>
            </a:r>
            <a:r>
              <a:rPr>
                <a:solidFill>
                  <a:srgbClr val="000000"/>
                </a:solidFill>
              </a:rPr>
              <a:t>Zn</a:t>
            </a:r>
            <a:r>
              <a:rPr baseline="30000">
                <a:solidFill>
                  <a:srgbClr val="000000"/>
                </a:solidFill>
              </a:rPr>
              <a:t>2+</a:t>
            </a:r>
            <a:r>
              <a:rPr b="0">
                <a:solidFill>
                  <a:srgbClr val="000000"/>
                </a:solidFill>
              </a:rPr>
              <a:t> + </a:t>
            </a:r>
            <a:r>
              <a:rPr>
                <a:solidFill>
                  <a:srgbClr val="BF6B2C"/>
                </a:solidFill>
              </a:rPr>
              <a:t>Cu</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86" name="CasellaDiTesto 4"/>
          <p:cNvSpPr txBox="1"/>
          <p:nvPr/>
        </p:nvSpPr>
        <p:spPr>
          <a:xfrm>
            <a:off x="452118" y="235859"/>
            <a:ext cx="4349936" cy="4447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2800">
                <a:solidFill>
                  <a:srgbClr val="767171"/>
                </a:solidFill>
              </a:defRPr>
            </a:lvl1pPr>
          </a:lstStyle>
          <a:p>
            <a:r>
              <a:rPr>
                <a:solidFill>
                  <a:srgbClr val="000000"/>
                </a:solidFill>
              </a:rPr>
              <a:t>Il Potenziale di semicella</a:t>
            </a:r>
          </a:p>
        </p:txBody>
      </p:sp>
      <p:sp>
        <p:nvSpPr>
          <p:cNvPr id="187" name="CasellaDiTesto 6"/>
          <p:cNvSpPr txBox="1"/>
          <p:nvPr/>
        </p:nvSpPr>
        <p:spPr>
          <a:xfrm>
            <a:off x="475704" y="1125061"/>
            <a:ext cx="11607077" cy="50372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2200"/>
            </a:pPr>
            <a:r>
              <a:rPr dirty="0">
                <a:solidFill>
                  <a:srgbClr val="000000"/>
                </a:solidFill>
              </a:rPr>
              <a:t>Il </a:t>
            </a:r>
            <a:r>
              <a:rPr dirty="0" err="1">
                <a:solidFill>
                  <a:srgbClr val="000000"/>
                </a:solidFill>
              </a:rPr>
              <a:t>potenziale</a:t>
            </a:r>
            <a:r>
              <a:rPr dirty="0">
                <a:solidFill>
                  <a:srgbClr val="000000"/>
                </a:solidFill>
              </a:rPr>
              <a:t> di </a:t>
            </a:r>
            <a:r>
              <a:rPr dirty="0" err="1">
                <a:solidFill>
                  <a:srgbClr val="000000"/>
                </a:solidFill>
              </a:rPr>
              <a:t>una</a:t>
            </a:r>
            <a:r>
              <a:rPr dirty="0">
                <a:solidFill>
                  <a:srgbClr val="000000"/>
                </a:solidFill>
              </a:rPr>
              <a:t> </a:t>
            </a:r>
            <a:r>
              <a:rPr dirty="0" err="1">
                <a:solidFill>
                  <a:srgbClr val="000000"/>
                </a:solidFill>
              </a:rPr>
              <a:t>cella</a:t>
            </a:r>
            <a:r>
              <a:rPr dirty="0">
                <a:solidFill>
                  <a:srgbClr val="000000"/>
                </a:solidFill>
              </a:rPr>
              <a:t> </a:t>
            </a:r>
            <a:r>
              <a:rPr dirty="0" err="1">
                <a:solidFill>
                  <a:srgbClr val="000000"/>
                </a:solidFill>
              </a:rPr>
              <a:t>è</a:t>
            </a:r>
            <a:r>
              <a:rPr dirty="0">
                <a:solidFill>
                  <a:srgbClr val="000000"/>
                </a:solidFill>
              </a:rPr>
              <a:t> la </a:t>
            </a:r>
            <a:r>
              <a:rPr dirty="0" err="1">
                <a:solidFill>
                  <a:srgbClr val="000000"/>
                </a:solidFill>
              </a:rPr>
              <a:t>differenza</a:t>
            </a:r>
            <a:r>
              <a:rPr dirty="0">
                <a:solidFill>
                  <a:srgbClr val="000000"/>
                </a:solidFill>
              </a:rPr>
              <a:t> </a:t>
            </a:r>
            <a:r>
              <a:rPr dirty="0" err="1">
                <a:solidFill>
                  <a:srgbClr val="000000"/>
                </a:solidFill>
              </a:rPr>
              <a:t>tra</a:t>
            </a:r>
            <a:r>
              <a:rPr dirty="0">
                <a:solidFill>
                  <a:srgbClr val="000000"/>
                </a:solidFill>
              </a:rPr>
              <a:t> il </a:t>
            </a:r>
            <a:r>
              <a:rPr dirty="0" err="1">
                <a:solidFill>
                  <a:srgbClr val="000000"/>
                </a:solidFill>
              </a:rPr>
              <a:t>potenziale</a:t>
            </a:r>
            <a:r>
              <a:rPr dirty="0">
                <a:solidFill>
                  <a:srgbClr val="000000"/>
                </a:solidFill>
              </a:rPr>
              <a:t> </a:t>
            </a:r>
            <a:r>
              <a:rPr dirty="0" err="1">
                <a:solidFill>
                  <a:srgbClr val="000000"/>
                </a:solidFill>
              </a:rPr>
              <a:t>dell’elettrodo</a:t>
            </a:r>
            <a:r>
              <a:rPr dirty="0">
                <a:solidFill>
                  <a:srgbClr val="000000"/>
                </a:solidFill>
              </a:rPr>
              <a:t> di </a:t>
            </a:r>
            <a:r>
              <a:rPr dirty="0" err="1">
                <a:solidFill>
                  <a:srgbClr val="000000"/>
                </a:solidFill>
              </a:rPr>
              <a:t>destra</a:t>
            </a:r>
            <a:r>
              <a:rPr dirty="0">
                <a:solidFill>
                  <a:srgbClr val="000000"/>
                </a:solidFill>
              </a:rPr>
              <a:t> – il </a:t>
            </a:r>
            <a:r>
              <a:rPr dirty="0" err="1">
                <a:solidFill>
                  <a:srgbClr val="000000"/>
                </a:solidFill>
              </a:rPr>
              <a:t>potenziale</a:t>
            </a:r>
            <a:r>
              <a:rPr dirty="0">
                <a:solidFill>
                  <a:srgbClr val="000000"/>
                </a:solidFill>
              </a:rPr>
              <a:t> </a:t>
            </a:r>
            <a:r>
              <a:rPr dirty="0" err="1">
                <a:solidFill>
                  <a:srgbClr val="000000"/>
                </a:solidFill>
              </a:rPr>
              <a:t>dell’elettrodo</a:t>
            </a:r>
            <a:r>
              <a:rPr dirty="0">
                <a:solidFill>
                  <a:srgbClr val="000000"/>
                </a:solidFill>
              </a:rPr>
              <a:t> di sinistra</a:t>
            </a:r>
          </a:p>
          <a:p>
            <a:pPr>
              <a:defRPr sz="2200"/>
            </a:pPr>
            <a:endParaRPr dirty="0"/>
          </a:p>
          <a:p>
            <a:pPr>
              <a:defRPr sz="2200"/>
            </a:pPr>
            <a:endParaRPr dirty="0"/>
          </a:p>
          <a:p>
            <a:pPr algn="ctr">
              <a:defRPr sz="2800"/>
            </a:pPr>
            <a:r>
              <a:rPr dirty="0" err="1">
                <a:solidFill>
                  <a:srgbClr val="000000"/>
                </a:solidFill>
              </a:rPr>
              <a:t>E</a:t>
            </a:r>
            <a:r>
              <a:rPr baseline="-25000" dirty="0" err="1">
                <a:solidFill>
                  <a:srgbClr val="000000"/>
                </a:solidFill>
              </a:rPr>
              <a:t>cella</a:t>
            </a:r>
            <a:r>
              <a:rPr dirty="0">
                <a:solidFill>
                  <a:srgbClr val="000000"/>
                </a:solidFill>
              </a:rPr>
              <a:t> =</a:t>
            </a:r>
            <a:r>
              <a:rPr dirty="0">
                <a:solidFill>
                  <a:srgbClr val="BF6B2C"/>
                </a:solidFill>
              </a:rPr>
              <a:t> </a:t>
            </a:r>
            <a:r>
              <a:rPr dirty="0" err="1">
                <a:solidFill>
                  <a:srgbClr val="BF6B2C"/>
                </a:solidFill>
              </a:rPr>
              <a:t>E</a:t>
            </a:r>
            <a:r>
              <a:rPr baseline="-25000" dirty="0" err="1">
                <a:solidFill>
                  <a:srgbClr val="BF6B2C"/>
                </a:solidFill>
              </a:rPr>
              <a:t>destro</a:t>
            </a:r>
            <a:r>
              <a:rPr dirty="0">
                <a:solidFill>
                  <a:srgbClr val="BF6B2C"/>
                </a:solidFill>
              </a:rPr>
              <a:t> </a:t>
            </a:r>
            <a:r>
              <a:rPr dirty="0">
                <a:solidFill>
                  <a:srgbClr val="000000"/>
                </a:solidFill>
              </a:rPr>
              <a:t>– </a:t>
            </a:r>
            <a:r>
              <a:rPr dirty="0" err="1">
                <a:solidFill>
                  <a:schemeClr val="accent1">
                    <a:lumMod val="75000"/>
                  </a:schemeClr>
                </a:solidFill>
              </a:rPr>
              <a:t>E</a:t>
            </a:r>
            <a:r>
              <a:rPr baseline="-25000" dirty="0" err="1">
                <a:solidFill>
                  <a:schemeClr val="accent1">
                    <a:lumMod val="75000"/>
                  </a:schemeClr>
                </a:solidFill>
              </a:rPr>
              <a:t>sinistro</a:t>
            </a:r>
            <a:endParaRPr baseline="-25000" dirty="0">
              <a:solidFill>
                <a:schemeClr val="accent1">
                  <a:lumMod val="75000"/>
                </a:schemeClr>
              </a:solidFill>
            </a:endParaRPr>
          </a:p>
          <a:p>
            <a:pPr>
              <a:defRPr sz="2200" baseline="-25000"/>
            </a:pPr>
            <a:endParaRPr baseline="-25000" dirty="0"/>
          </a:p>
          <a:p>
            <a:pPr>
              <a:defRPr sz="2200" baseline="-25000"/>
            </a:pPr>
            <a:endParaRPr baseline="-25000" dirty="0"/>
          </a:p>
          <a:p>
            <a:pPr>
              <a:defRPr sz="2200"/>
            </a:pPr>
            <a:r>
              <a:rPr dirty="0">
                <a:solidFill>
                  <a:srgbClr val="000000"/>
                </a:solidFill>
              </a:rPr>
              <a:t>In </a:t>
            </a:r>
            <a:r>
              <a:rPr dirty="0" err="1">
                <a:solidFill>
                  <a:srgbClr val="000000"/>
                </a:solidFill>
              </a:rPr>
              <a:t>questa</a:t>
            </a:r>
            <a:r>
              <a:rPr dirty="0">
                <a:solidFill>
                  <a:srgbClr val="000000"/>
                </a:solidFill>
              </a:rPr>
              <a:t> </a:t>
            </a:r>
            <a:r>
              <a:rPr dirty="0" err="1">
                <a:solidFill>
                  <a:srgbClr val="000000"/>
                </a:solidFill>
              </a:rPr>
              <a:t>relazione</a:t>
            </a:r>
            <a:r>
              <a:rPr dirty="0">
                <a:solidFill>
                  <a:srgbClr val="000000"/>
                </a:solidFill>
              </a:rPr>
              <a:t> </a:t>
            </a:r>
            <a:r>
              <a:rPr dirty="0" err="1">
                <a:solidFill>
                  <a:srgbClr val="000000"/>
                </a:solidFill>
              </a:rPr>
              <a:t>consideriamo</a:t>
            </a:r>
            <a:r>
              <a:rPr dirty="0">
                <a:solidFill>
                  <a:srgbClr val="000000"/>
                </a:solidFill>
              </a:rPr>
              <a:t> </a:t>
            </a:r>
            <a:r>
              <a:rPr dirty="0" err="1">
                <a:solidFill>
                  <a:srgbClr val="000000"/>
                </a:solidFill>
              </a:rPr>
              <a:t>trascurabile</a:t>
            </a:r>
            <a:r>
              <a:rPr dirty="0">
                <a:solidFill>
                  <a:srgbClr val="000000"/>
                </a:solidFill>
              </a:rPr>
              <a:t> il </a:t>
            </a:r>
            <a:r>
              <a:rPr b="1" dirty="0" err="1">
                <a:solidFill>
                  <a:srgbClr val="000000"/>
                </a:solidFill>
              </a:rPr>
              <a:t>potenziale</a:t>
            </a:r>
            <a:r>
              <a:rPr b="1" dirty="0">
                <a:solidFill>
                  <a:srgbClr val="000000"/>
                </a:solidFill>
              </a:rPr>
              <a:t> di </a:t>
            </a:r>
            <a:r>
              <a:rPr b="1" dirty="0" err="1">
                <a:solidFill>
                  <a:srgbClr val="000000"/>
                </a:solidFill>
              </a:rPr>
              <a:t>giunzione</a:t>
            </a:r>
            <a:r>
              <a:rPr dirty="0">
                <a:solidFill>
                  <a:srgbClr val="000000"/>
                </a:solidFill>
              </a:rPr>
              <a:t> legato al </a:t>
            </a:r>
            <a:r>
              <a:rPr dirty="0" err="1">
                <a:solidFill>
                  <a:srgbClr val="000000"/>
                </a:solidFill>
              </a:rPr>
              <a:t>ponte</a:t>
            </a:r>
            <a:r>
              <a:rPr dirty="0">
                <a:solidFill>
                  <a:srgbClr val="000000"/>
                </a:solidFill>
              </a:rPr>
              <a:t> </a:t>
            </a:r>
            <a:r>
              <a:rPr dirty="0" err="1">
                <a:solidFill>
                  <a:srgbClr val="000000"/>
                </a:solidFill>
              </a:rPr>
              <a:t>salino</a:t>
            </a:r>
            <a:r>
              <a:rPr dirty="0">
                <a:solidFill>
                  <a:srgbClr val="000000"/>
                </a:solidFill>
              </a:rPr>
              <a:t>.</a:t>
            </a:r>
          </a:p>
          <a:p>
            <a:pPr>
              <a:defRPr sz="2200"/>
            </a:pPr>
            <a:r>
              <a:rPr dirty="0">
                <a:solidFill>
                  <a:srgbClr val="000000"/>
                </a:solidFill>
              </a:rPr>
              <a:t>Tale </a:t>
            </a:r>
            <a:r>
              <a:rPr dirty="0" err="1">
                <a:solidFill>
                  <a:srgbClr val="000000"/>
                </a:solidFill>
              </a:rPr>
              <a:t>potenziale</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minimizzato</a:t>
            </a:r>
            <a:r>
              <a:rPr dirty="0">
                <a:solidFill>
                  <a:srgbClr val="000000"/>
                </a:solidFill>
              </a:rPr>
              <a:t> se </a:t>
            </a:r>
            <a:r>
              <a:rPr dirty="0" err="1">
                <a:solidFill>
                  <a:srgbClr val="000000"/>
                </a:solidFill>
              </a:rPr>
              <a:t>i</a:t>
            </a:r>
            <a:r>
              <a:rPr dirty="0">
                <a:solidFill>
                  <a:srgbClr val="000000"/>
                </a:solidFill>
              </a:rPr>
              <a:t> due </a:t>
            </a:r>
            <a:r>
              <a:rPr dirty="0" err="1">
                <a:solidFill>
                  <a:srgbClr val="000000"/>
                </a:solidFill>
              </a:rPr>
              <a:t>ioni</a:t>
            </a:r>
            <a:r>
              <a:rPr dirty="0">
                <a:solidFill>
                  <a:srgbClr val="000000"/>
                </a:solidFill>
              </a:rPr>
              <a:t> </a:t>
            </a:r>
            <a:r>
              <a:rPr dirty="0" err="1">
                <a:solidFill>
                  <a:srgbClr val="000000"/>
                </a:solidFill>
              </a:rPr>
              <a:t>coinvolti</a:t>
            </a:r>
            <a:r>
              <a:rPr dirty="0">
                <a:solidFill>
                  <a:srgbClr val="000000"/>
                </a:solidFill>
              </a:rPr>
              <a:t> </a:t>
            </a:r>
            <a:r>
              <a:rPr dirty="0" err="1">
                <a:solidFill>
                  <a:srgbClr val="000000"/>
                </a:solidFill>
              </a:rPr>
              <a:t>hanno</a:t>
            </a:r>
            <a:r>
              <a:rPr dirty="0">
                <a:solidFill>
                  <a:srgbClr val="000000"/>
                </a:solidFill>
              </a:rPr>
              <a:t> </a:t>
            </a:r>
            <a:r>
              <a:rPr dirty="0" err="1">
                <a:solidFill>
                  <a:srgbClr val="000000"/>
                </a:solidFill>
              </a:rPr>
              <a:t>una</a:t>
            </a:r>
            <a:r>
              <a:rPr dirty="0">
                <a:solidFill>
                  <a:srgbClr val="000000"/>
                </a:solidFill>
              </a:rPr>
              <a:t> </a:t>
            </a:r>
            <a:r>
              <a:rPr dirty="0" err="1">
                <a:solidFill>
                  <a:srgbClr val="000000"/>
                </a:solidFill>
              </a:rPr>
              <a:t>velocità</a:t>
            </a:r>
            <a:r>
              <a:rPr dirty="0">
                <a:solidFill>
                  <a:srgbClr val="000000"/>
                </a:solidFill>
              </a:rPr>
              <a:t> di </a:t>
            </a:r>
            <a:r>
              <a:rPr dirty="0" err="1">
                <a:solidFill>
                  <a:srgbClr val="000000"/>
                </a:solidFill>
              </a:rPr>
              <a:t>trasferimento</a:t>
            </a:r>
            <a:r>
              <a:rPr dirty="0">
                <a:solidFill>
                  <a:srgbClr val="000000"/>
                </a:solidFill>
              </a:rPr>
              <a:t> </a:t>
            </a:r>
            <a:r>
              <a:rPr dirty="0" err="1">
                <a:solidFill>
                  <a:srgbClr val="000000"/>
                </a:solidFill>
              </a:rPr>
              <a:t>paragonabile</a:t>
            </a:r>
            <a:r>
              <a:rPr dirty="0">
                <a:solidFill>
                  <a:srgbClr val="000000"/>
                </a:solidFill>
              </a:rPr>
              <a:t>.</a:t>
            </a:r>
          </a:p>
          <a:p>
            <a:pPr>
              <a:defRPr sz="2200"/>
            </a:pPr>
            <a:endParaRPr dirty="0"/>
          </a:p>
          <a:p>
            <a:pPr>
              <a:defRPr sz="2200"/>
            </a:pPr>
            <a:endParaRPr dirty="0"/>
          </a:p>
          <a:p>
            <a:pPr>
              <a:defRPr sz="2200"/>
            </a:pPr>
            <a:endParaRPr dirty="0"/>
          </a:p>
          <a:p>
            <a:pPr>
              <a:defRPr sz="2200"/>
            </a:pPr>
            <a:r>
              <a:rPr dirty="0">
                <a:solidFill>
                  <a:srgbClr val="000000"/>
                </a:solidFill>
              </a:rPr>
              <a:t>E’ </a:t>
            </a:r>
            <a:r>
              <a:rPr dirty="0" err="1">
                <a:solidFill>
                  <a:srgbClr val="000000"/>
                </a:solidFill>
              </a:rPr>
              <a:t>chiaro</a:t>
            </a:r>
            <a:r>
              <a:rPr dirty="0">
                <a:solidFill>
                  <a:srgbClr val="000000"/>
                </a:solidFill>
              </a:rPr>
              <a:t> </a:t>
            </a:r>
            <a:r>
              <a:rPr dirty="0" err="1">
                <a:solidFill>
                  <a:srgbClr val="000000"/>
                </a:solidFill>
              </a:rPr>
              <a:t>che</a:t>
            </a:r>
            <a:r>
              <a:rPr dirty="0">
                <a:solidFill>
                  <a:srgbClr val="000000"/>
                </a:solidFill>
              </a:rPr>
              <a:t> se </a:t>
            </a:r>
            <a:r>
              <a:rPr dirty="0" err="1">
                <a:solidFill>
                  <a:srgbClr val="000000"/>
                </a:solidFill>
              </a:rPr>
              <a:t>è</a:t>
            </a:r>
            <a:r>
              <a:rPr dirty="0">
                <a:solidFill>
                  <a:srgbClr val="000000"/>
                </a:solidFill>
              </a:rPr>
              <a:t> </a:t>
            </a:r>
            <a:r>
              <a:rPr dirty="0" err="1">
                <a:solidFill>
                  <a:srgbClr val="000000"/>
                </a:solidFill>
              </a:rPr>
              <a:t>noto</a:t>
            </a:r>
            <a:r>
              <a:rPr dirty="0">
                <a:solidFill>
                  <a:srgbClr val="000000"/>
                </a:solidFill>
              </a:rPr>
              <a:t> uno </a:t>
            </a:r>
            <a:r>
              <a:rPr dirty="0" err="1">
                <a:solidFill>
                  <a:srgbClr val="000000"/>
                </a:solidFill>
              </a:rPr>
              <a:t>dei</a:t>
            </a:r>
            <a:r>
              <a:rPr dirty="0">
                <a:solidFill>
                  <a:srgbClr val="000000"/>
                </a:solidFill>
              </a:rPr>
              <a:t> due </a:t>
            </a:r>
            <a:r>
              <a:rPr dirty="0" err="1">
                <a:solidFill>
                  <a:srgbClr val="000000"/>
                </a:solidFill>
              </a:rPr>
              <a:t>potenziali</a:t>
            </a:r>
            <a:r>
              <a:rPr dirty="0">
                <a:solidFill>
                  <a:srgbClr val="000000"/>
                </a:solidFill>
              </a:rPr>
              <a:t> </a:t>
            </a:r>
            <a:r>
              <a:rPr dirty="0" err="1">
                <a:solidFill>
                  <a:srgbClr val="000000"/>
                </a:solidFill>
              </a:rPr>
              <a:t>si</a:t>
            </a:r>
            <a:r>
              <a:rPr dirty="0">
                <a:solidFill>
                  <a:srgbClr val="000000"/>
                </a:solidFill>
              </a:rPr>
              <a:t> </a:t>
            </a:r>
            <a:r>
              <a:rPr dirty="0" err="1">
                <a:solidFill>
                  <a:srgbClr val="000000"/>
                </a:solidFill>
              </a:rPr>
              <a:t>può</a:t>
            </a:r>
            <a:r>
              <a:rPr dirty="0">
                <a:solidFill>
                  <a:srgbClr val="000000"/>
                </a:solidFill>
              </a:rPr>
              <a:t> </a:t>
            </a:r>
            <a:r>
              <a:rPr dirty="0" err="1">
                <a:solidFill>
                  <a:srgbClr val="000000"/>
                </a:solidFill>
              </a:rPr>
              <a:t>ricavare</a:t>
            </a:r>
            <a:r>
              <a:rPr dirty="0">
                <a:solidFill>
                  <a:srgbClr val="000000"/>
                </a:solidFill>
              </a:rPr>
              <a:t> </a:t>
            </a:r>
            <a:r>
              <a:rPr dirty="0" err="1">
                <a:solidFill>
                  <a:srgbClr val="000000"/>
                </a:solidFill>
              </a:rPr>
              <a:t>l’altro</a:t>
            </a:r>
            <a:r>
              <a:rPr dirty="0">
                <a:solidFill>
                  <a:srgbClr val="000000"/>
                </a:solidFill>
              </a:rPr>
              <a:t> </a:t>
            </a:r>
            <a:r>
              <a:rPr dirty="0" err="1">
                <a:solidFill>
                  <a:srgbClr val="000000"/>
                </a:solidFill>
              </a:rPr>
              <a:t>dalla</a:t>
            </a:r>
            <a:r>
              <a:rPr dirty="0">
                <a:solidFill>
                  <a:srgbClr val="000000"/>
                </a:solidFill>
              </a:rPr>
              <a:t> </a:t>
            </a:r>
            <a:r>
              <a:rPr dirty="0" err="1">
                <a:solidFill>
                  <a:srgbClr val="000000"/>
                </a:solidFill>
              </a:rPr>
              <a:t>misura</a:t>
            </a:r>
            <a:r>
              <a:rPr dirty="0">
                <a:solidFill>
                  <a:srgbClr val="000000"/>
                </a:solidFill>
              </a:rPr>
              <a:t> del </a:t>
            </a:r>
            <a:r>
              <a:rPr dirty="0" err="1">
                <a:solidFill>
                  <a:srgbClr val="000000"/>
                </a:solidFill>
              </a:rPr>
              <a:t>potenziale</a:t>
            </a:r>
            <a:r>
              <a:rPr dirty="0">
                <a:solidFill>
                  <a:srgbClr val="000000"/>
                </a:solidFill>
              </a:rPr>
              <a:t> di </a:t>
            </a:r>
            <a:r>
              <a:rPr dirty="0" err="1">
                <a:solidFill>
                  <a:srgbClr val="000000"/>
                </a:solidFill>
              </a:rPr>
              <a:t>cella</a:t>
            </a:r>
            <a:r>
              <a:rPr dirty="0">
                <a:solidFill>
                  <a:srgbClr val="000000"/>
                </a:solidFill>
              </a:rPr>
              <a:t>.</a:t>
            </a:r>
          </a:p>
        </p:txBody>
      </p:sp>
      <p:sp>
        <p:nvSpPr>
          <p:cNvPr id="2" name="CasellaDiTesto 1">
            <a:extLst>
              <a:ext uri="{FF2B5EF4-FFF2-40B4-BE49-F238E27FC236}">
                <a16:creationId xmlns:a16="http://schemas.microsoft.com/office/drawing/2014/main" id="{AFBB51D2-9801-C81D-E07D-2394F5CECBA8}"/>
              </a:ext>
            </a:extLst>
          </p:cNvPr>
          <p:cNvSpPr txBox="1"/>
          <p:nvPr/>
        </p:nvSpPr>
        <p:spPr>
          <a:xfrm>
            <a:off x="5388596" y="2145792"/>
            <a:ext cx="1414807" cy="307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400" b="1" i="0" u="none" strike="noStrike" cap="none" spc="0" normalizeH="0" baseline="0" dirty="0">
                <a:ln>
                  <a:noFill/>
                </a:ln>
                <a:solidFill>
                  <a:srgbClr val="BF6B2C"/>
                </a:solidFill>
                <a:effectLst/>
                <a:uFillTx/>
                <a:latin typeface="+mj-lt"/>
                <a:ea typeface="+mj-ea"/>
                <a:cs typeface="+mj-cs"/>
                <a:sym typeface="Calibri"/>
              </a:rPr>
              <a:t>Catodo=riduzione</a:t>
            </a:r>
          </a:p>
        </p:txBody>
      </p:sp>
      <p:sp>
        <p:nvSpPr>
          <p:cNvPr id="3" name="CasellaDiTesto 2">
            <a:extLst>
              <a:ext uri="{FF2B5EF4-FFF2-40B4-BE49-F238E27FC236}">
                <a16:creationId xmlns:a16="http://schemas.microsoft.com/office/drawing/2014/main" id="{236FE41F-9288-6231-7A12-A88578B24CCD}"/>
              </a:ext>
            </a:extLst>
          </p:cNvPr>
          <p:cNvSpPr txBox="1"/>
          <p:nvPr/>
        </p:nvSpPr>
        <p:spPr>
          <a:xfrm>
            <a:off x="6626084" y="3029712"/>
            <a:ext cx="1544650" cy="3077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400" b="1" i="0" u="none" strike="noStrike" cap="none" spc="0" normalizeH="0" baseline="0" dirty="0">
                <a:ln>
                  <a:noFill/>
                </a:ln>
                <a:solidFill>
                  <a:schemeClr val="accent1">
                    <a:lumMod val="75000"/>
                  </a:schemeClr>
                </a:solidFill>
                <a:effectLst/>
                <a:uFillTx/>
                <a:latin typeface="+mj-lt"/>
                <a:ea typeface="+mj-ea"/>
                <a:cs typeface="+mj-cs"/>
                <a:sym typeface="Calibri"/>
              </a:rPr>
              <a:t>Anodo=ossidazione</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89" name="CasellaDiTesto 3"/>
          <p:cNvSpPr txBox="1"/>
          <p:nvPr/>
        </p:nvSpPr>
        <p:spPr>
          <a:xfrm>
            <a:off x="292462" y="252390"/>
            <a:ext cx="11607077" cy="5447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r>
              <a:rPr dirty="0">
                <a:solidFill>
                  <a:srgbClr val="000000"/>
                </a:solidFill>
              </a:rPr>
              <a:t>Per </a:t>
            </a:r>
            <a:r>
              <a:rPr dirty="0" err="1">
                <a:solidFill>
                  <a:srgbClr val="000000"/>
                </a:solidFill>
              </a:rPr>
              <a:t>esempio</a:t>
            </a:r>
            <a:r>
              <a:rPr dirty="0">
                <a:solidFill>
                  <a:srgbClr val="000000"/>
                </a:solidFill>
              </a:rPr>
              <a:t>, </a:t>
            </a:r>
            <a:r>
              <a:rPr dirty="0" err="1">
                <a:solidFill>
                  <a:srgbClr val="000000"/>
                </a:solidFill>
              </a:rPr>
              <a:t>nella</a:t>
            </a:r>
            <a:r>
              <a:rPr dirty="0">
                <a:solidFill>
                  <a:srgbClr val="000000"/>
                </a:solidFill>
              </a:rPr>
              <a:t> </a:t>
            </a:r>
            <a:r>
              <a:rPr dirty="0" err="1">
                <a:solidFill>
                  <a:srgbClr val="000000"/>
                </a:solidFill>
              </a:rPr>
              <a:t>cella</a:t>
            </a:r>
            <a:r>
              <a:rPr dirty="0">
                <a:solidFill>
                  <a:srgbClr val="000000"/>
                </a:solidFill>
              </a:rPr>
              <a:t> </a:t>
            </a:r>
            <a:r>
              <a:rPr dirty="0" err="1">
                <a:solidFill>
                  <a:srgbClr val="000000"/>
                </a:solidFill>
              </a:rPr>
              <a:t>riportata</a:t>
            </a:r>
            <a:r>
              <a:rPr dirty="0">
                <a:solidFill>
                  <a:srgbClr val="000000"/>
                </a:solidFill>
              </a:rPr>
              <a:t> le </a:t>
            </a:r>
            <a:r>
              <a:rPr dirty="0" err="1">
                <a:solidFill>
                  <a:srgbClr val="000000"/>
                </a:solidFill>
              </a:rPr>
              <a:t>soluzioni</a:t>
            </a:r>
            <a:r>
              <a:rPr dirty="0">
                <a:solidFill>
                  <a:srgbClr val="000000"/>
                </a:solidFill>
              </a:rPr>
              <a:t> </a:t>
            </a:r>
            <a:r>
              <a:rPr dirty="0" err="1">
                <a:solidFill>
                  <a:srgbClr val="000000"/>
                </a:solidFill>
              </a:rPr>
              <a:t>sono</a:t>
            </a:r>
            <a:r>
              <a:rPr dirty="0">
                <a:solidFill>
                  <a:srgbClr val="000000"/>
                </a:solidFill>
              </a:rPr>
              <a:t> CuSO</a:t>
            </a:r>
            <a:r>
              <a:rPr baseline="-5998" dirty="0">
                <a:solidFill>
                  <a:srgbClr val="000000"/>
                </a:solidFill>
              </a:rPr>
              <a:t>4</a:t>
            </a:r>
            <a:r>
              <a:rPr dirty="0">
                <a:solidFill>
                  <a:srgbClr val="000000"/>
                </a:solidFill>
              </a:rPr>
              <a:t> e ZnSO</a:t>
            </a:r>
            <a:r>
              <a:rPr baseline="-5998" dirty="0">
                <a:solidFill>
                  <a:srgbClr val="000000"/>
                </a:solidFill>
              </a:rPr>
              <a:t>4</a:t>
            </a:r>
            <a:r>
              <a:rPr dirty="0">
                <a:solidFill>
                  <a:srgbClr val="000000"/>
                </a:solidFill>
              </a:rPr>
              <a:t>. In ogni </a:t>
            </a:r>
            <a:r>
              <a:rPr dirty="0" err="1">
                <a:solidFill>
                  <a:srgbClr val="000000"/>
                </a:solidFill>
              </a:rPr>
              <a:t>soluzione</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immersa</a:t>
            </a:r>
            <a:r>
              <a:rPr dirty="0">
                <a:solidFill>
                  <a:srgbClr val="000000"/>
                </a:solidFill>
              </a:rPr>
              <a:t> la </a:t>
            </a:r>
            <a:r>
              <a:rPr dirty="0" err="1">
                <a:solidFill>
                  <a:srgbClr val="000000"/>
                </a:solidFill>
              </a:rPr>
              <a:t>corrispondente</a:t>
            </a:r>
            <a:r>
              <a:rPr dirty="0">
                <a:solidFill>
                  <a:srgbClr val="000000"/>
                </a:solidFill>
              </a:rPr>
              <a:t> </a:t>
            </a:r>
            <a:r>
              <a:rPr dirty="0" err="1">
                <a:solidFill>
                  <a:srgbClr val="000000"/>
                </a:solidFill>
              </a:rPr>
              <a:t>barretta</a:t>
            </a:r>
            <a:r>
              <a:rPr dirty="0">
                <a:solidFill>
                  <a:srgbClr val="000000"/>
                </a:solidFill>
              </a:rPr>
              <a:t> di </a:t>
            </a:r>
            <a:r>
              <a:rPr dirty="0" err="1">
                <a:solidFill>
                  <a:srgbClr val="000000"/>
                </a:solidFill>
              </a:rPr>
              <a:t>metallo</a:t>
            </a:r>
            <a:r>
              <a:rPr dirty="0">
                <a:solidFill>
                  <a:srgbClr val="000000"/>
                </a:solidFill>
              </a:rPr>
              <a:t>, ed un </a:t>
            </a:r>
            <a:r>
              <a:rPr dirty="0" err="1">
                <a:solidFill>
                  <a:srgbClr val="000000"/>
                </a:solidFill>
              </a:rPr>
              <a:t>setto</a:t>
            </a:r>
            <a:r>
              <a:rPr dirty="0">
                <a:solidFill>
                  <a:srgbClr val="000000"/>
                </a:solidFill>
              </a:rPr>
              <a:t> </a:t>
            </a:r>
            <a:r>
              <a:rPr dirty="0" err="1">
                <a:solidFill>
                  <a:srgbClr val="000000"/>
                </a:solidFill>
              </a:rPr>
              <a:t>poroso</a:t>
            </a:r>
            <a:r>
              <a:rPr dirty="0">
                <a:solidFill>
                  <a:srgbClr val="000000"/>
                </a:solidFill>
              </a:rPr>
              <a:t> (</a:t>
            </a:r>
            <a:r>
              <a:rPr dirty="0" err="1">
                <a:solidFill>
                  <a:srgbClr val="000000"/>
                </a:solidFill>
              </a:rPr>
              <a:t>ponte</a:t>
            </a:r>
            <a:r>
              <a:rPr dirty="0">
                <a:solidFill>
                  <a:srgbClr val="000000"/>
                </a:solidFill>
              </a:rPr>
              <a:t> </a:t>
            </a:r>
            <a:r>
              <a:rPr dirty="0" err="1">
                <a:solidFill>
                  <a:srgbClr val="000000"/>
                </a:solidFill>
              </a:rPr>
              <a:t>salino</a:t>
            </a:r>
            <a:r>
              <a:rPr dirty="0">
                <a:solidFill>
                  <a:srgbClr val="000000"/>
                </a:solidFill>
              </a:rPr>
              <a:t>) </a:t>
            </a:r>
            <a:r>
              <a:rPr dirty="0" err="1">
                <a:solidFill>
                  <a:srgbClr val="000000"/>
                </a:solidFill>
              </a:rPr>
              <a:t>collega</a:t>
            </a:r>
            <a:r>
              <a:rPr dirty="0">
                <a:solidFill>
                  <a:srgbClr val="000000"/>
                </a:solidFill>
              </a:rPr>
              <a:t> le due </a:t>
            </a:r>
            <a:r>
              <a:rPr dirty="0" err="1">
                <a:solidFill>
                  <a:srgbClr val="000000"/>
                </a:solidFill>
              </a:rPr>
              <a:t>soluzioni</a:t>
            </a:r>
            <a:r>
              <a:rPr dirty="0">
                <a:solidFill>
                  <a:srgbClr val="000000"/>
                </a:solidFill>
              </a:rPr>
              <a:t> e </a:t>
            </a:r>
            <a:r>
              <a:rPr dirty="0" err="1">
                <a:solidFill>
                  <a:srgbClr val="000000"/>
                </a:solidFill>
              </a:rPr>
              <a:t>permette</a:t>
            </a:r>
            <a:r>
              <a:rPr dirty="0">
                <a:solidFill>
                  <a:srgbClr val="000000"/>
                </a:solidFill>
              </a:rPr>
              <a:t> </a:t>
            </a:r>
            <a:r>
              <a:rPr dirty="0" err="1">
                <a:solidFill>
                  <a:srgbClr val="000000"/>
                </a:solidFill>
              </a:rPr>
              <a:t>agli</a:t>
            </a:r>
            <a:r>
              <a:rPr dirty="0">
                <a:solidFill>
                  <a:srgbClr val="000000"/>
                </a:solidFill>
              </a:rPr>
              <a:t> </a:t>
            </a:r>
            <a:r>
              <a:rPr dirty="0" err="1">
                <a:solidFill>
                  <a:srgbClr val="000000"/>
                </a:solidFill>
              </a:rPr>
              <a:t>ioni</a:t>
            </a:r>
            <a:r>
              <a:rPr dirty="0">
                <a:solidFill>
                  <a:srgbClr val="000000"/>
                </a:solidFill>
              </a:rPr>
              <a:t> SO</a:t>
            </a:r>
            <a:r>
              <a:rPr baseline="-5998" dirty="0">
                <a:solidFill>
                  <a:srgbClr val="000000"/>
                </a:solidFill>
              </a:rPr>
              <a:t>4</a:t>
            </a:r>
            <a:r>
              <a:rPr baseline="30000" dirty="0">
                <a:solidFill>
                  <a:srgbClr val="000000"/>
                </a:solidFill>
              </a:rPr>
              <a:t>2−</a:t>
            </a:r>
            <a:r>
              <a:rPr dirty="0">
                <a:solidFill>
                  <a:srgbClr val="000000"/>
                </a:solidFill>
              </a:rPr>
              <a:t> di </a:t>
            </a:r>
            <a:r>
              <a:rPr dirty="0" err="1">
                <a:solidFill>
                  <a:srgbClr val="000000"/>
                </a:solidFill>
              </a:rPr>
              <a:t>fluire</a:t>
            </a:r>
            <a:r>
              <a:rPr dirty="0">
                <a:solidFill>
                  <a:srgbClr val="000000"/>
                </a:solidFill>
              </a:rPr>
              <a:t> </a:t>
            </a:r>
            <a:r>
              <a:rPr dirty="0" err="1">
                <a:solidFill>
                  <a:srgbClr val="000000"/>
                </a:solidFill>
              </a:rPr>
              <a:t>liberamente</a:t>
            </a:r>
            <a:r>
              <a:rPr dirty="0">
                <a:solidFill>
                  <a:srgbClr val="000000"/>
                </a:solidFill>
              </a:rPr>
              <a:t> </a:t>
            </a:r>
            <a:r>
              <a:rPr dirty="0" err="1">
                <a:solidFill>
                  <a:srgbClr val="000000"/>
                </a:solidFill>
              </a:rPr>
              <a:t>tra</a:t>
            </a:r>
            <a:r>
              <a:rPr dirty="0">
                <a:solidFill>
                  <a:srgbClr val="000000"/>
                </a:solidFill>
              </a:rPr>
              <a:t> le </a:t>
            </a:r>
            <a:r>
              <a:rPr dirty="0" err="1">
                <a:solidFill>
                  <a:srgbClr val="000000"/>
                </a:solidFill>
              </a:rPr>
              <a:t>soluzioni</a:t>
            </a:r>
            <a:r>
              <a:rPr dirty="0">
                <a:solidFill>
                  <a:srgbClr val="000000"/>
                </a:solidFill>
              </a:rPr>
              <a:t> di </a:t>
            </a:r>
            <a:r>
              <a:rPr dirty="0" err="1">
                <a:solidFill>
                  <a:srgbClr val="000000"/>
                </a:solidFill>
              </a:rPr>
              <a:t>rame</a:t>
            </a:r>
            <a:r>
              <a:rPr dirty="0">
                <a:solidFill>
                  <a:srgbClr val="000000"/>
                </a:solidFill>
              </a:rPr>
              <a:t> e </a:t>
            </a:r>
            <a:r>
              <a:rPr dirty="0" err="1">
                <a:solidFill>
                  <a:srgbClr val="000000"/>
                </a:solidFill>
              </a:rPr>
              <a:t>zinco</a:t>
            </a:r>
            <a:r>
              <a:rPr dirty="0">
                <a:solidFill>
                  <a:srgbClr val="000000"/>
                </a:solidFill>
              </a:rPr>
              <a:t>. Per </a:t>
            </a:r>
            <a:r>
              <a:rPr dirty="0" err="1">
                <a:solidFill>
                  <a:srgbClr val="000000"/>
                </a:solidFill>
              </a:rPr>
              <a:t>calcolare</a:t>
            </a:r>
            <a:r>
              <a:rPr dirty="0">
                <a:solidFill>
                  <a:srgbClr val="000000"/>
                </a:solidFill>
              </a:rPr>
              <a:t> il </a:t>
            </a:r>
            <a:r>
              <a:rPr dirty="0" err="1">
                <a:solidFill>
                  <a:srgbClr val="000000"/>
                </a:solidFill>
              </a:rPr>
              <a:t>potenziale</a:t>
            </a:r>
            <a:r>
              <a:rPr dirty="0">
                <a:solidFill>
                  <a:srgbClr val="000000"/>
                </a:solidFill>
              </a:rPr>
              <a:t> </a:t>
            </a:r>
            <a:r>
              <a:rPr dirty="0" err="1">
                <a:solidFill>
                  <a:srgbClr val="000000"/>
                </a:solidFill>
              </a:rPr>
              <a:t>elettrico</a:t>
            </a:r>
            <a:r>
              <a:rPr dirty="0">
                <a:solidFill>
                  <a:srgbClr val="000000"/>
                </a:solidFill>
              </a:rPr>
              <a:t> </a:t>
            </a:r>
            <a:r>
              <a:rPr dirty="0" err="1">
                <a:solidFill>
                  <a:srgbClr val="000000"/>
                </a:solidFill>
              </a:rPr>
              <a:t>si</a:t>
            </a:r>
            <a:r>
              <a:rPr dirty="0">
                <a:solidFill>
                  <a:srgbClr val="000000"/>
                </a:solidFill>
              </a:rPr>
              <a:t> </a:t>
            </a:r>
            <a:r>
              <a:rPr dirty="0" err="1">
                <a:solidFill>
                  <a:srgbClr val="000000"/>
                </a:solidFill>
              </a:rPr>
              <a:t>osservano</a:t>
            </a:r>
            <a:r>
              <a:rPr dirty="0">
                <a:solidFill>
                  <a:srgbClr val="000000"/>
                </a:solidFill>
              </a:rPr>
              <a:t> </a:t>
            </a:r>
            <a:r>
              <a:rPr dirty="0" err="1">
                <a:solidFill>
                  <a:srgbClr val="000000"/>
                </a:solidFill>
              </a:rPr>
              <a:t>i</a:t>
            </a:r>
            <a:r>
              <a:rPr dirty="0">
                <a:solidFill>
                  <a:srgbClr val="000000"/>
                </a:solidFill>
              </a:rPr>
              <a:t> </a:t>
            </a:r>
            <a:r>
              <a:rPr dirty="0" err="1">
                <a:solidFill>
                  <a:srgbClr val="000000"/>
                </a:solidFill>
              </a:rPr>
              <a:t>potenziali</a:t>
            </a:r>
            <a:r>
              <a:rPr dirty="0">
                <a:solidFill>
                  <a:srgbClr val="000000"/>
                </a:solidFill>
              </a:rPr>
              <a:t> delle due </a:t>
            </a:r>
            <a:r>
              <a:rPr dirty="0" err="1">
                <a:solidFill>
                  <a:srgbClr val="000000"/>
                </a:solidFill>
              </a:rPr>
              <a:t>semireazioni</a:t>
            </a:r>
            <a:r>
              <a:rPr dirty="0">
                <a:solidFill>
                  <a:srgbClr val="000000"/>
                </a:solidFill>
              </a:rPr>
              <a:t> del </a:t>
            </a:r>
            <a:r>
              <a:rPr dirty="0" err="1">
                <a:solidFill>
                  <a:srgbClr val="000000"/>
                </a:solidFill>
              </a:rPr>
              <a:t>rame</a:t>
            </a:r>
            <a:r>
              <a:rPr dirty="0">
                <a:solidFill>
                  <a:srgbClr val="000000"/>
                </a:solidFill>
              </a:rPr>
              <a:t> e </a:t>
            </a:r>
            <a:r>
              <a:rPr dirty="0" err="1">
                <a:solidFill>
                  <a:srgbClr val="000000"/>
                </a:solidFill>
              </a:rPr>
              <a:t>dello</a:t>
            </a:r>
            <a:r>
              <a:rPr dirty="0">
                <a:solidFill>
                  <a:srgbClr val="000000"/>
                </a:solidFill>
              </a:rPr>
              <a:t> </a:t>
            </a:r>
            <a:r>
              <a:rPr dirty="0" err="1">
                <a:solidFill>
                  <a:srgbClr val="000000"/>
                </a:solidFill>
              </a:rPr>
              <a:t>zinco</a:t>
            </a:r>
            <a:r>
              <a:rPr dirty="0">
                <a:solidFill>
                  <a:srgbClr val="000000"/>
                </a:solidFill>
              </a:rPr>
              <a:t>:</a:t>
            </a:r>
          </a:p>
          <a:p>
            <a:endParaRPr dirty="0"/>
          </a:p>
          <a:p>
            <a:r>
              <a:rPr dirty="0">
                <a:solidFill>
                  <a:srgbClr val="000000"/>
                </a:solidFill>
              </a:rPr>
              <a:t>Cu</a:t>
            </a:r>
            <a:r>
              <a:rPr baseline="30000" dirty="0">
                <a:solidFill>
                  <a:srgbClr val="000000"/>
                </a:solidFill>
              </a:rPr>
              <a:t>2+</a:t>
            </a:r>
            <a:r>
              <a:rPr dirty="0">
                <a:solidFill>
                  <a:srgbClr val="000000"/>
                </a:solidFill>
              </a:rPr>
              <a:t> + 2e</a:t>
            </a:r>
            <a:r>
              <a:rPr baseline="30000" dirty="0">
                <a:solidFill>
                  <a:srgbClr val="000000"/>
                </a:solidFill>
              </a:rPr>
              <a:t>−</a:t>
            </a:r>
            <a:r>
              <a:rPr dirty="0">
                <a:solidFill>
                  <a:srgbClr val="000000"/>
                </a:solidFill>
              </a:rPr>
              <a:t> → Cu (E = +0.34 V) </a:t>
            </a:r>
            <a:r>
              <a:rPr b="1" dirty="0">
                <a:solidFill>
                  <a:srgbClr val="000000"/>
                </a:solidFill>
              </a:rPr>
              <a:t>(RIDUZIONE)</a:t>
            </a:r>
          </a:p>
          <a:p>
            <a:endParaRPr b="1" dirty="0"/>
          </a:p>
          <a:p>
            <a:r>
              <a:rPr dirty="0">
                <a:solidFill>
                  <a:srgbClr val="000000"/>
                </a:solidFill>
              </a:rPr>
              <a:t>Zn → Zn</a:t>
            </a:r>
            <a:r>
              <a:rPr baseline="30000" dirty="0">
                <a:solidFill>
                  <a:srgbClr val="000000"/>
                </a:solidFill>
              </a:rPr>
              <a:t>2+ </a:t>
            </a:r>
            <a:r>
              <a:rPr dirty="0">
                <a:solidFill>
                  <a:srgbClr val="000000"/>
                </a:solidFill>
              </a:rPr>
              <a:t>+ 2e</a:t>
            </a:r>
            <a:r>
              <a:rPr baseline="30000" dirty="0">
                <a:solidFill>
                  <a:srgbClr val="000000"/>
                </a:solidFill>
              </a:rPr>
              <a:t>−</a:t>
            </a:r>
            <a:r>
              <a:rPr dirty="0">
                <a:solidFill>
                  <a:srgbClr val="000000"/>
                </a:solidFill>
              </a:rPr>
              <a:t> (E = −0.76 V)</a:t>
            </a:r>
            <a:r>
              <a:rPr b="1" dirty="0">
                <a:solidFill>
                  <a:srgbClr val="000000"/>
                </a:solidFill>
              </a:rPr>
              <a:t> (OSSIDAZIONE)</a:t>
            </a:r>
          </a:p>
          <a:p>
            <a:endParaRPr b="1" dirty="0"/>
          </a:p>
          <a:p>
            <a:r>
              <a:rPr dirty="0" err="1">
                <a:solidFill>
                  <a:srgbClr val="000000"/>
                </a:solidFill>
              </a:rPr>
              <a:t>Pertanto</a:t>
            </a:r>
            <a:r>
              <a:rPr dirty="0">
                <a:solidFill>
                  <a:srgbClr val="000000"/>
                </a:solidFill>
              </a:rPr>
              <a:t> la </a:t>
            </a:r>
            <a:r>
              <a:rPr dirty="0" err="1">
                <a:solidFill>
                  <a:srgbClr val="000000"/>
                </a:solidFill>
              </a:rPr>
              <a:t>reazione</a:t>
            </a:r>
            <a:r>
              <a:rPr dirty="0">
                <a:solidFill>
                  <a:srgbClr val="000000"/>
                </a:solidFill>
              </a:rPr>
              <a:t> </a:t>
            </a:r>
            <a:r>
              <a:rPr dirty="0" err="1">
                <a:solidFill>
                  <a:srgbClr val="000000"/>
                </a:solidFill>
              </a:rPr>
              <a:t>che</a:t>
            </a:r>
            <a:r>
              <a:rPr dirty="0">
                <a:solidFill>
                  <a:srgbClr val="000000"/>
                </a:solidFill>
              </a:rPr>
              <a:t> ha </a:t>
            </a:r>
            <a:r>
              <a:rPr dirty="0" err="1">
                <a:solidFill>
                  <a:srgbClr val="000000"/>
                </a:solidFill>
              </a:rPr>
              <a:t>luogo</a:t>
            </a:r>
            <a:r>
              <a:rPr dirty="0">
                <a:solidFill>
                  <a:srgbClr val="000000"/>
                </a:solidFill>
              </a:rPr>
              <a:t> </a:t>
            </a:r>
            <a:r>
              <a:rPr dirty="0" err="1">
                <a:solidFill>
                  <a:srgbClr val="000000"/>
                </a:solidFill>
              </a:rPr>
              <a:t>nella</a:t>
            </a:r>
            <a:r>
              <a:rPr dirty="0">
                <a:solidFill>
                  <a:srgbClr val="000000"/>
                </a:solidFill>
              </a:rPr>
              <a:t> </a:t>
            </a:r>
            <a:r>
              <a:rPr dirty="0" err="1">
                <a:solidFill>
                  <a:srgbClr val="000000"/>
                </a:solidFill>
              </a:rPr>
              <a:t>realtà</a:t>
            </a:r>
            <a:r>
              <a:rPr dirty="0">
                <a:solidFill>
                  <a:srgbClr val="000000"/>
                </a:solidFill>
              </a:rPr>
              <a:t> </a:t>
            </a:r>
            <a:r>
              <a:rPr dirty="0" err="1">
                <a:solidFill>
                  <a:srgbClr val="000000"/>
                </a:solidFill>
              </a:rPr>
              <a:t>è</a:t>
            </a:r>
            <a:r>
              <a:rPr dirty="0">
                <a:solidFill>
                  <a:srgbClr val="000000"/>
                </a:solidFill>
              </a:rPr>
              <a:t>:</a:t>
            </a:r>
          </a:p>
          <a:p>
            <a:endParaRPr dirty="0"/>
          </a:p>
          <a:p>
            <a:r>
              <a:rPr dirty="0">
                <a:solidFill>
                  <a:srgbClr val="000000"/>
                </a:solidFill>
              </a:rPr>
              <a:t>Cu</a:t>
            </a:r>
            <a:r>
              <a:rPr baseline="30000" dirty="0">
                <a:solidFill>
                  <a:srgbClr val="000000"/>
                </a:solidFill>
              </a:rPr>
              <a:t>2+</a:t>
            </a:r>
            <a:r>
              <a:rPr dirty="0">
                <a:solidFill>
                  <a:srgbClr val="000000"/>
                </a:solidFill>
              </a:rPr>
              <a:t> + Zn → Cu + Zn</a:t>
            </a:r>
            <a:r>
              <a:rPr baseline="30000" dirty="0">
                <a:solidFill>
                  <a:srgbClr val="000000"/>
                </a:solidFill>
              </a:rPr>
              <a:t>2+ </a:t>
            </a:r>
          </a:p>
          <a:p>
            <a:pPr>
              <a:defRPr baseline="30000"/>
            </a:pPr>
            <a:endParaRPr baseline="30000" dirty="0"/>
          </a:p>
          <a:p>
            <a:pPr>
              <a:defRPr baseline="30000"/>
            </a:pPr>
            <a:endParaRPr baseline="30000" dirty="0"/>
          </a:p>
          <a:p>
            <a:r>
              <a:rPr dirty="0">
                <a:solidFill>
                  <a:srgbClr val="000000"/>
                </a:solidFill>
              </a:rPr>
              <a:t>Il </a:t>
            </a:r>
            <a:r>
              <a:rPr dirty="0" err="1">
                <a:solidFill>
                  <a:srgbClr val="000000"/>
                </a:solidFill>
              </a:rPr>
              <a:t>potenziale</a:t>
            </a:r>
            <a:r>
              <a:rPr dirty="0">
                <a:solidFill>
                  <a:srgbClr val="000000"/>
                </a:solidFill>
              </a:rPr>
              <a:t> </a:t>
            </a:r>
            <a:r>
              <a:rPr dirty="0" err="1">
                <a:solidFill>
                  <a:srgbClr val="000000"/>
                </a:solidFill>
              </a:rPr>
              <a:t>elettrico</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dunque</a:t>
            </a:r>
            <a:r>
              <a:rPr lang="it-IT" dirty="0">
                <a:solidFill>
                  <a:srgbClr val="000000"/>
                </a:solidFill>
              </a:rPr>
              <a:t> =</a:t>
            </a:r>
            <a:r>
              <a:rPr dirty="0">
                <a:solidFill>
                  <a:srgbClr val="000000"/>
                </a:solidFill>
              </a:rPr>
              <a:t> </a:t>
            </a:r>
            <a:r>
              <a:rPr dirty="0">
                <a:solidFill>
                  <a:srgbClr val="BF6B2C"/>
                </a:solidFill>
              </a:rPr>
              <a:t>+0.34 V </a:t>
            </a:r>
            <a:r>
              <a:rPr dirty="0">
                <a:solidFill>
                  <a:srgbClr val="000000"/>
                </a:solidFill>
              </a:rPr>
              <a:t>−</a:t>
            </a:r>
            <a:r>
              <a:rPr b="1" dirty="0">
                <a:solidFill>
                  <a:schemeClr val="accent1">
                    <a:lumMod val="75000"/>
                  </a:schemeClr>
                </a:solidFill>
              </a:rPr>
              <a:t>(−0.76 V) </a:t>
            </a:r>
            <a:r>
              <a:rPr dirty="0">
                <a:solidFill>
                  <a:srgbClr val="000000"/>
                </a:solidFill>
              </a:rPr>
              <a:t>= 1.10 V</a:t>
            </a:r>
          </a:p>
          <a:p>
            <a:endParaRPr dirty="0"/>
          </a:p>
          <a:p>
            <a:endParaRPr dirty="0"/>
          </a:p>
          <a:p>
            <a:pPr>
              <a:defRPr b="1" u="sng"/>
            </a:pPr>
            <a:r>
              <a:rPr dirty="0" err="1">
                <a:solidFill>
                  <a:srgbClr val="000000"/>
                </a:solidFill>
              </a:rPr>
              <a:t>Ovvero</a:t>
            </a:r>
            <a:r>
              <a:rPr dirty="0">
                <a:solidFill>
                  <a:srgbClr val="000000"/>
                </a:solidFill>
              </a:rPr>
              <a:t>, se </a:t>
            </a:r>
            <a:r>
              <a:rPr dirty="0" err="1">
                <a:solidFill>
                  <a:srgbClr val="000000"/>
                </a:solidFill>
              </a:rPr>
              <a:t>è</a:t>
            </a:r>
            <a:r>
              <a:rPr dirty="0">
                <a:solidFill>
                  <a:srgbClr val="000000"/>
                </a:solidFill>
              </a:rPr>
              <a:t> </a:t>
            </a:r>
            <a:r>
              <a:rPr dirty="0" err="1">
                <a:solidFill>
                  <a:srgbClr val="000000"/>
                </a:solidFill>
              </a:rPr>
              <a:t>noto</a:t>
            </a:r>
            <a:r>
              <a:rPr dirty="0">
                <a:solidFill>
                  <a:srgbClr val="000000"/>
                </a:solidFill>
              </a:rPr>
              <a:t> il </a:t>
            </a:r>
            <a:r>
              <a:rPr dirty="0" err="1">
                <a:solidFill>
                  <a:srgbClr val="000000"/>
                </a:solidFill>
              </a:rPr>
              <a:t>potenziale</a:t>
            </a:r>
            <a:r>
              <a:rPr dirty="0">
                <a:solidFill>
                  <a:srgbClr val="000000"/>
                </a:solidFill>
              </a:rPr>
              <a:t> di </a:t>
            </a:r>
            <a:r>
              <a:rPr dirty="0" err="1">
                <a:solidFill>
                  <a:srgbClr val="000000"/>
                </a:solidFill>
              </a:rPr>
              <a:t>una</a:t>
            </a:r>
            <a:r>
              <a:rPr dirty="0">
                <a:solidFill>
                  <a:srgbClr val="000000"/>
                </a:solidFill>
              </a:rPr>
              <a:t> </a:t>
            </a:r>
            <a:r>
              <a:rPr dirty="0" err="1">
                <a:solidFill>
                  <a:srgbClr val="000000"/>
                </a:solidFill>
              </a:rPr>
              <a:t>semireazione</a:t>
            </a:r>
            <a:r>
              <a:rPr dirty="0">
                <a:solidFill>
                  <a:srgbClr val="000000"/>
                </a:solidFill>
              </a:rPr>
              <a:t>, </a:t>
            </a:r>
            <a:r>
              <a:rPr dirty="0" err="1">
                <a:solidFill>
                  <a:srgbClr val="000000"/>
                </a:solidFill>
              </a:rPr>
              <a:t>una</a:t>
            </a:r>
            <a:endParaRPr dirty="0"/>
          </a:p>
          <a:p>
            <a:pPr>
              <a:defRPr b="1" u="sng"/>
            </a:pPr>
            <a:r>
              <a:rPr dirty="0">
                <a:solidFill>
                  <a:srgbClr val="000000"/>
                </a:solidFill>
              </a:rPr>
              <a:t>volta </a:t>
            </a:r>
            <a:r>
              <a:rPr dirty="0" err="1">
                <a:solidFill>
                  <a:srgbClr val="000000"/>
                </a:solidFill>
              </a:rPr>
              <a:t>misurato</a:t>
            </a:r>
            <a:r>
              <a:rPr dirty="0">
                <a:solidFill>
                  <a:srgbClr val="000000"/>
                </a:solidFill>
              </a:rPr>
              <a:t> il </a:t>
            </a:r>
            <a:r>
              <a:rPr dirty="0" err="1">
                <a:solidFill>
                  <a:srgbClr val="000000"/>
                </a:solidFill>
              </a:rPr>
              <a:t>potenziale</a:t>
            </a:r>
            <a:r>
              <a:rPr dirty="0">
                <a:solidFill>
                  <a:srgbClr val="000000"/>
                </a:solidFill>
              </a:rPr>
              <a:t> di </a:t>
            </a:r>
            <a:r>
              <a:rPr dirty="0" err="1">
                <a:solidFill>
                  <a:srgbClr val="000000"/>
                </a:solidFill>
              </a:rPr>
              <a:t>cella</a:t>
            </a:r>
            <a:r>
              <a:rPr dirty="0">
                <a:solidFill>
                  <a:srgbClr val="000000"/>
                </a:solidFill>
              </a:rPr>
              <a:t>, </a:t>
            </a:r>
            <a:r>
              <a:rPr dirty="0" err="1">
                <a:solidFill>
                  <a:srgbClr val="000000"/>
                </a:solidFill>
              </a:rPr>
              <a:t>posso</a:t>
            </a:r>
            <a:r>
              <a:rPr dirty="0">
                <a:solidFill>
                  <a:srgbClr val="000000"/>
                </a:solidFill>
              </a:rPr>
              <a:t> </a:t>
            </a:r>
            <a:r>
              <a:rPr dirty="0" err="1">
                <a:solidFill>
                  <a:srgbClr val="000000"/>
                </a:solidFill>
              </a:rPr>
              <a:t>ricavare</a:t>
            </a:r>
            <a:r>
              <a:rPr dirty="0">
                <a:solidFill>
                  <a:srgbClr val="000000"/>
                </a:solidFill>
              </a:rPr>
              <a:t> </a:t>
            </a:r>
            <a:r>
              <a:rPr dirty="0" err="1">
                <a:solidFill>
                  <a:srgbClr val="000000"/>
                </a:solidFill>
              </a:rPr>
              <a:t>l’altro</a:t>
            </a:r>
            <a:endParaRPr dirty="0"/>
          </a:p>
          <a:p>
            <a:pPr>
              <a:defRPr b="1" u="sng"/>
            </a:pPr>
            <a:r>
              <a:rPr dirty="0" err="1">
                <a:solidFill>
                  <a:srgbClr val="000000"/>
                </a:solidFill>
              </a:rPr>
              <a:t>potenziale</a:t>
            </a:r>
            <a:r>
              <a:rPr dirty="0">
                <a:solidFill>
                  <a:srgbClr val="000000"/>
                </a:solidFill>
              </a:rPr>
              <a:t> di </a:t>
            </a:r>
            <a:r>
              <a:rPr dirty="0" err="1">
                <a:solidFill>
                  <a:srgbClr val="000000"/>
                </a:solidFill>
              </a:rPr>
              <a:t>semicella</a:t>
            </a:r>
            <a:r>
              <a:rPr dirty="0">
                <a:solidFill>
                  <a:srgbClr val="000000"/>
                </a:solidFill>
              </a:rPr>
              <a:t>.</a:t>
            </a:r>
          </a:p>
        </p:txBody>
      </p:sp>
      <p:pic>
        <p:nvPicPr>
          <p:cNvPr id="190" name="Immagine 4" descr="Immagine 4"/>
          <p:cNvPicPr>
            <a:picLocks noChangeAspect="1"/>
          </p:cNvPicPr>
          <p:nvPr/>
        </p:nvPicPr>
        <p:blipFill>
          <a:blip r:embed="rId2"/>
          <a:stretch>
            <a:fillRect/>
          </a:stretch>
        </p:blipFill>
        <p:spPr>
          <a:xfrm>
            <a:off x="6096000" y="1762612"/>
            <a:ext cx="5804826" cy="2807968"/>
          </a:xfrm>
          <a:prstGeom prst="rect">
            <a:avLst/>
          </a:prstGeom>
          <a:ln w="12700">
            <a:miter lim="400000"/>
          </a:ln>
        </p:spPr>
      </p:pic>
      <p:sp>
        <p:nvSpPr>
          <p:cNvPr id="2" name="CasellaDiTesto 1">
            <a:extLst>
              <a:ext uri="{FF2B5EF4-FFF2-40B4-BE49-F238E27FC236}">
                <a16:creationId xmlns:a16="http://schemas.microsoft.com/office/drawing/2014/main" id="{B21D63DB-DA08-F742-D458-A1CBD0B37A16}"/>
              </a:ext>
            </a:extLst>
          </p:cNvPr>
          <p:cNvSpPr txBox="1"/>
          <p:nvPr/>
        </p:nvSpPr>
        <p:spPr>
          <a:xfrm>
            <a:off x="3621024" y="4108704"/>
            <a:ext cx="307131"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800" b="1" i="0" u="none" strike="noStrike" cap="none" spc="0" normalizeH="0" baseline="0" dirty="0" err="1">
                <a:ln>
                  <a:noFill/>
                </a:ln>
                <a:solidFill>
                  <a:srgbClr val="BF6B2C"/>
                </a:solidFill>
                <a:effectLst/>
                <a:uFillTx/>
                <a:latin typeface="+mj-lt"/>
                <a:ea typeface="+mj-ea"/>
                <a:cs typeface="+mj-cs"/>
                <a:sym typeface="Calibri"/>
              </a:rPr>
              <a:t>sn</a:t>
            </a:r>
            <a:endParaRPr kumimoji="0" lang="it-IT" sz="1800" b="1" i="0" u="none" strike="noStrike" cap="none" spc="0" normalizeH="0" baseline="0" dirty="0">
              <a:ln>
                <a:noFill/>
              </a:ln>
              <a:solidFill>
                <a:srgbClr val="FF0000"/>
              </a:solidFill>
              <a:effectLst/>
              <a:uFillTx/>
              <a:latin typeface="+mj-lt"/>
              <a:ea typeface="+mj-ea"/>
              <a:cs typeface="+mj-cs"/>
              <a:sym typeface="Calibri"/>
            </a:endParaRPr>
          </a:p>
        </p:txBody>
      </p:sp>
      <p:sp>
        <p:nvSpPr>
          <p:cNvPr id="3" name="CasellaDiTesto 2">
            <a:extLst>
              <a:ext uri="{FF2B5EF4-FFF2-40B4-BE49-F238E27FC236}">
                <a16:creationId xmlns:a16="http://schemas.microsoft.com/office/drawing/2014/main" id="{0764A6E5-2C2D-CF26-F1A1-C7BFF3F12469}"/>
              </a:ext>
            </a:extLst>
          </p:cNvPr>
          <p:cNvSpPr txBox="1"/>
          <p:nvPr/>
        </p:nvSpPr>
        <p:spPr>
          <a:xfrm>
            <a:off x="4529739" y="3700272"/>
            <a:ext cx="321559" cy="369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it-IT" sz="1800" b="1" i="0" u="none" strike="noStrike" cap="none" spc="0" normalizeH="0" baseline="0" dirty="0">
                <a:ln>
                  <a:noFill/>
                </a:ln>
                <a:solidFill>
                  <a:schemeClr val="accent1">
                    <a:lumMod val="75000"/>
                  </a:schemeClr>
                </a:solidFill>
                <a:effectLst/>
                <a:uFillTx/>
                <a:latin typeface="+mj-lt"/>
                <a:ea typeface="+mj-ea"/>
                <a:cs typeface="+mj-cs"/>
                <a:sym typeface="Calibri"/>
              </a:rPr>
              <a:t>dx</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92" name="CasellaDiTesto 4"/>
          <p:cNvSpPr txBox="1"/>
          <p:nvPr/>
        </p:nvSpPr>
        <p:spPr>
          <a:xfrm>
            <a:off x="351724" y="596352"/>
            <a:ext cx="4886966" cy="20584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pPr>
              <a:lnSpc>
                <a:spcPct val="90000"/>
              </a:lnSpc>
              <a:spcBef>
                <a:spcPts val="600"/>
              </a:spcBef>
              <a:defRPr sz="3200">
                <a:latin typeface="Calibri Light"/>
                <a:ea typeface="Calibri Light"/>
                <a:cs typeface="Calibri Light"/>
                <a:sym typeface="Calibri Light"/>
              </a:defRPr>
            </a:pPr>
            <a:r>
              <a:rPr>
                <a:solidFill>
                  <a:srgbClr val="000000"/>
                </a:solidFill>
              </a:rPr>
              <a:t>Relazione tra la concentrazione delle specie redox (VI) e il potenziale:</a:t>
            </a:r>
          </a:p>
          <a:p>
            <a:pPr>
              <a:lnSpc>
                <a:spcPct val="90000"/>
              </a:lnSpc>
              <a:spcBef>
                <a:spcPts val="600"/>
              </a:spcBef>
              <a:defRPr sz="3200">
                <a:latin typeface="Calibri Light"/>
                <a:ea typeface="Calibri Light"/>
                <a:cs typeface="Calibri Light"/>
                <a:sym typeface="Calibri Light"/>
              </a:defRPr>
            </a:pPr>
            <a:r>
              <a:rPr>
                <a:solidFill>
                  <a:srgbClr val="000000"/>
                </a:solidFill>
              </a:rPr>
              <a:t>Equazione di Nerst</a:t>
            </a:r>
          </a:p>
        </p:txBody>
      </p:sp>
      <p:grpSp>
        <p:nvGrpSpPr>
          <p:cNvPr id="199" name="CasellaDiTesto 6"/>
          <p:cNvGrpSpPr/>
          <p:nvPr/>
        </p:nvGrpSpPr>
        <p:grpSpPr>
          <a:xfrm>
            <a:off x="5166985" y="402769"/>
            <a:ext cx="6588693" cy="2416632"/>
            <a:chOff x="0" y="-1"/>
            <a:chExt cx="6588692" cy="2416630"/>
          </a:xfrm>
        </p:grpSpPr>
        <p:sp>
          <p:nvSpPr>
            <p:cNvPr id="193" name="Rettangolo arrotondato"/>
            <p:cNvSpPr/>
            <p:nvPr/>
          </p:nvSpPr>
          <p:spPr>
            <a:xfrm>
              <a:off x="0" y="-2"/>
              <a:ext cx="6588693" cy="1087486"/>
            </a:xfrm>
            <a:prstGeom prst="roundRect">
              <a:avLst>
                <a:gd name="adj" fmla="val 10000"/>
              </a:avLst>
            </a:prstGeom>
            <a:solidFill>
              <a:srgbClr val="F2F2F2"/>
            </a:solidFill>
            <a:ln w="12700" cap="flat">
              <a:noFill/>
              <a:miter lim="400000"/>
            </a:ln>
            <a:effectLst/>
          </p:spPr>
          <p:txBody>
            <a:bodyPr wrap="square" lIns="45718" tIns="45718" rIns="45718" bIns="45718" numCol="1" anchor="t">
              <a:noAutofit/>
            </a:bodyPr>
            <a:lstStyle/>
            <a:p>
              <a:endParaRPr/>
            </a:p>
          </p:txBody>
        </p:sp>
        <p:sp>
          <p:nvSpPr>
            <p:cNvPr id="194" name="Quadrato"/>
            <p:cNvSpPr/>
            <p:nvPr/>
          </p:nvSpPr>
          <p:spPr>
            <a:xfrm>
              <a:off x="328962" y="244682"/>
              <a:ext cx="598119" cy="598118"/>
            </a:xfrm>
            <a:prstGeom prst="rect">
              <a:avLst/>
            </a:prstGeom>
            <a:blipFill rotWithShape="1">
              <a:blip r:embed="rId2"/>
              <a:srcRect/>
              <a:stretch>
                <a:fillRect/>
              </a:stretch>
            </a:blipFill>
            <a:ln w="12700" cap="flat">
              <a:noFill/>
              <a:miter lim="400000"/>
            </a:ln>
            <a:effectLst/>
          </p:spPr>
          <p:txBody>
            <a:bodyPr wrap="square" lIns="45718" tIns="45718" rIns="45718" bIns="45718" numCol="1" anchor="t">
              <a:noAutofit/>
            </a:bodyPr>
            <a:lstStyle/>
            <a:p>
              <a:endParaRPr/>
            </a:p>
          </p:txBody>
        </p:sp>
        <p:sp>
          <p:nvSpPr>
            <p:cNvPr id="195" name="Il potenziale elettrodico è una misura di quanto le concentrazioni di una semicella differiscano dall’equilibrio"/>
            <p:cNvSpPr txBox="1"/>
            <p:nvPr/>
          </p:nvSpPr>
          <p:spPr>
            <a:xfrm>
              <a:off x="1256042" y="15724"/>
              <a:ext cx="5332651" cy="105603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15092" tIns="115092" rIns="115092" bIns="115092" numCol="1" anchor="ctr">
              <a:spAutoFit/>
            </a:bodyPr>
            <a:lstStyle>
              <a:lvl1pPr defTabSz="800100">
                <a:spcBef>
                  <a:spcPts val="700"/>
                </a:spcBef>
                <a:defRPr i="1"/>
              </a:lvl1pPr>
            </a:lstStyle>
            <a:p>
              <a:r>
                <a:rPr>
                  <a:solidFill>
                    <a:srgbClr val="000000"/>
                  </a:solidFill>
                </a:rPr>
                <a:t>Il potenziale elettrodico è una misura di quanto le concentrazioni di una semicella differiscano dall’equilibrio</a:t>
              </a:r>
            </a:p>
          </p:txBody>
        </p:sp>
        <p:sp>
          <p:nvSpPr>
            <p:cNvPr id="196" name="Rettangolo arrotondato"/>
            <p:cNvSpPr/>
            <p:nvPr/>
          </p:nvSpPr>
          <p:spPr>
            <a:xfrm>
              <a:off x="0" y="1329144"/>
              <a:ext cx="6588693" cy="1087486"/>
            </a:xfrm>
            <a:prstGeom prst="roundRect">
              <a:avLst>
                <a:gd name="adj" fmla="val 10000"/>
              </a:avLst>
            </a:prstGeom>
            <a:solidFill>
              <a:srgbClr val="F2F2F2"/>
            </a:solidFill>
            <a:ln w="12700" cap="flat">
              <a:noFill/>
              <a:miter lim="400000"/>
            </a:ln>
            <a:effectLst/>
          </p:spPr>
          <p:txBody>
            <a:bodyPr wrap="square" lIns="45718" tIns="45718" rIns="45718" bIns="45718" numCol="1" anchor="t">
              <a:noAutofit/>
            </a:bodyPr>
            <a:lstStyle/>
            <a:p>
              <a:endParaRPr/>
            </a:p>
          </p:txBody>
        </p:sp>
        <p:sp>
          <p:nvSpPr>
            <p:cNvPr id="197" name="Quadrato"/>
            <p:cNvSpPr/>
            <p:nvPr/>
          </p:nvSpPr>
          <p:spPr>
            <a:xfrm>
              <a:off x="328962" y="1573829"/>
              <a:ext cx="598119" cy="598118"/>
            </a:xfrm>
            <a:prstGeom prst="rect">
              <a:avLst/>
            </a:prstGeom>
            <a:blipFill rotWithShape="1">
              <a:blip r:embed="rId3"/>
              <a:srcRect/>
              <a:stretch>
                <a:fillRect/>
              </a:stretch>
            </a:blipFill>
            <a:ln w="12700" cap="flat">
              <a:noFill/>
              <a:miter lim="400000"/>
            </a:ln>
            <a:effectLst/>
          </p:spPr>
          <p:txBody>
            <a:bodyPr wrap="square" lIns="45718" tIns="45718" rIns="45718" bIns="45718" numCol="1" anchor="t">
              <a:noAutofit/>
            </a:bodyPr>
            <a:lstStyle/>
            <a:p>
              <a:endParaRPr/>
            </a:p>
          </p:txBody>
        </p:sp>
        <p:sp>
          <p:nvSpPr>
            <p:cNvPr id="198" name="Le reazioni redox hanno maggiore tendenza a verificarsi in soluzioni concentrate rispetto ad una soluzione diluita della stessa specie"/>
            <p:cNvSpPr txBox="1"/>
            <p:nvPr/>
          </p:nvSpPr>
          <p:spPr>
            <a:xfrm>
              <a:off x="1256042" y="1344870"/>
              <a:ext cx="5332651" cy="105603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15092" tIns="115092" rIns="115092" bIns="115092" numCol="1" anchor="ctr">
              <a:spAutoFit/>
            </a:bodyPr>
            <a:lstStyle>
              <a:lvl1pPr defTabSz="800100">
                <a:spcBef>
                  <a:spcPts val="700"/>
                </a:spcBef>
                <a:defRPr i="1"/>
              </a:lvl1pPr>
            </a:lstStyle>
            <a:p>
              <a:r>
                <a:rPr>
                  <a:solidFill>
                    <a:srgbClr val="000000"/>
                  </a:solidFill>
                </a:rPr>
                <a:t>Le reazioni redox hanno maggiore tendenza a verificarsi in soluzioni concentrate rispetto ad una soluzione diluita della stessa specie</a:t>
              </a:r>
            </a:p>
          </p:txBody>
        </p:sp>
      </p:grpSp>
      <p:sp>
        <p:nvSpPr>
          <p:cNvPr id="200" name="CasellaDiTesto 1"/>
          <p:cNvSpPr txBox="1"/>
          <p:nvPr/>
        </p:nvSpPr>
        <p:spPr>
          <a:xfrm>
            <a:off x="4027920" y="3250288"/>
            <a:ext cx="1042051" cy="392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400"/>
            </a:lvl1pPr>
          </a:lstStyle>
          <a:p>
            <a:r>
              <a:rPr>
                <a:solidFill>
                  <a:srgbClr val="000000"/>
                </a:solidFill>
              </a:rPr>
              <a:t>aA + bB</a:t>
            </a:r>
          </a:p>
        </p:txBody>
      </p:sp>
      <p:sp>
        <p:nvSpPr>
          <p:cNvPr id="201" name="CasellaDiTesto 6"/>
          <p:cNvSpPr txBox="1"/>
          <p:nvPr/>
        </p:nvSpPr>
        <p:spPr>
          <a:xfrm>
            <a:off x="5604588" y="3222169"/>
            <a:ext cx="1098734" cy="3924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2400"/>
            </a:lvl1pPr>
          </a:lstStyle>
          <a:p>
            <a:r>
              <a:rPr>
                <a:solidFill>
                  <a:srgbClr val="000000"/>
                </a:solidFill>
              </a:rPr>
              <a:t>cC + dD </a:t>
            </a:r>
          </a:p>
        </p:txBody>
      </p:sp>
      <p:grpSp>
        <p:nvGrpSpPr>
          <p:cNvPr id="204" name="Gruppo 7"/>
          <p:cNvGrpSpPr/>
          <p:nvPr/>
        </p:nvGrpSpPr>
        <p:grpSpPr>
          <a:xfrm>
            <a:off x="5122731" y="3413861"/>
            <a:ext cx="323353" cy="65321"/>
            <a:chOff x="0" y="-1"/>
            <a:chExt cx="323351" cy="65320"/>
          </a:xfrm>
        </p:grpSpPr>
        <p:sp>
          <p:nvSpPr>
            <p:cNvPr id="202" name="Connettore 2 9"/>
            <p:cNvSpPr/>
            <p:nvPr/>
          </p:nvSpPr>
          <p:spPr>
            <a:xfrm>
              <a:off x="0" y="-2"/>
              <a:ext cx="323352" cy="3"/>
            </a:xfrm>
            <a:prstGeom prst="line">
              <a:avLst/>
            </a:prstGeom>
            <a:noFill/>
            <a:ln w="6350" cap="flat">
              <a:solidFill>
                <a:srgbClr val="000000"/>
              </a:solidFill>
              <a:prstDash val="solid"/>
              <a:miter lim="800000"/>
              <a:tailEnd type="triangle" w="med" len="med"/>
            </a:ln>
            <a:effectLst/>
          </p:spPr>
          <p:txBody>
            <a:bodyPr wrap="square" lIns="45718" tIns="45718" rIns="45718" bIns="45718" numCol="1" anchor="t">
              <a:noAutofit/>
            </a:bodyPr>
            <a:lstStyle/>
            <a:p>
              <a:endParaRPr/>
            </a:p>
          </p:txBody>
        </p:sp>
        <p:sp>
          <p:nvSpPr>
            <p:cNvPr id="203" name="Connettore 2 10"/>
            <p:cNvSpPr/>
            <p:nvPr/>
          </p:nvSpPr>
          <p:spPr>
            <a:xfrm flipH="1" flipV="1">
              <a:off x="0" y="65317"/>
              <a:ext cx="323352" cy="3"/>
            </a:xfrm>
            <a:prstGeom prst="line">
              <a:avLst/>
            </a:prstGeom>
            <a:noFill/>
            <a:ln w="6350" cap="flat">
              <a:solidFill>
                <a:srgbClr val="000000"/>
              </a:solidFill>
              <a:prstDash val="solid"/>
              <a:miter lim="800000"/>
              <a:tailEnd type="triangle" w="med" len="med"/>
            </a:ln>
            <a:effectLst/>
          </p:spPr>
          <p:txBody>
            <a:bodyPr wrap="square" lIns="45718" tIns="45718" rIns="45718" bIns="45718" numCol="1" anchor="t">
              <a:noAutofit/>
            </a:bodyPr>
            <a:lstStyle/>
            <a:p>
              <a:endParaRPr/>
            </a:p>
          </p:txBody>
        </p:sp>
      </p:grpSp>
      <p:sp>
        <p:nvSpPr>
          <p:cNvPr id="205" name="CasellaDiTesto 11"/>
          <p:cNvSpPr txBox="1"/>
          <p:nvPr/>
        </p:nvSpPr>
        <p:spPr>
          <a:xfrm>
            <a:off x="482042" y="3884436"/>
            <a:ext cx="6004564" cy="21852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r>
              <a:rPr dirty="0">
                <a:solidFill>
                  <a:srgbClr val="000000"/>
                </a:solidFill>
              </a:rPr>
              <a:t>Il </a:t>
            </a:r>
            <a:r>
              <a:rPr dirty="0" err="1">
                <a:solidFill>
                  <a:srgbClr val="000000"/>
                </a:solidFill>
              </a:rPr>
              <a:t>processo</a:t>
            </a:r>
            <a:r>
              <a:rPr dirty="0">
                <a:solidFill>
                  <a:srgbClr val="000000"/>
                </a:solidFill>
              </a:rPr>
              <a:t> </a:t>
            </a:r>
            <a:r>
              <a:rPr dirty="0" err="1">
                <a:solidFill>
                  <a:srgbClr val="000000"/>
                </a:solidFill>
              </a:rPr>
              <a:t>elettrodico</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descritto</a:t>
            </a:r>
            <a:r>
              <a:rPr dirty="0">
                <a:solidFill>
                  <a:srgbClr val="000000"/>
                </a:solidFill>
              </a:rPr>
              <a:t> </a:t>
            </a:r>
            <a:r>
              <a:rPr dirty="0" err="1">
                <a:solidFill>
                  <a:srgbClr val="000000"/>
                </a:solidFill>
              </a:rPr>
              <a:t>dalla</a:t>
            </a:r>
            <a:r>
              <a:rPr dirty="0">
                <a:solidFill>
                  <a:srgbClr val="000000"/>
                </a:solidFill>
              </a:rPr>
              <a:t> </a:t>
            </a:r>
            <a:r>
              <a:rPr dirty="0" err="1">
                <a:solidFill>
                  <a:srgbClr val="000000"/>
                </a:solidFill>
              </a:rPr>
              <a:t>seguente</a:t>
            </a:r>
            <a:r>
              <a:rPr dirty="0">
                <a:solidFill>
                  <a:srgbClr val="000000"/>
                </a:solidFill>
              </a:rPr>
              <a:t> </a:t>
            </a:r>
            <a:r>
              <a:rPr dirty="0" err="1">
                <a:solidFill>
                  <a:srgbClr val="000000"/>
                </a:solidFill>
              </a:rPr>
              <a:t>equazione</a:t>
            </a:r>
            <a:endParaRPr dirty="0"/>
          </a:p>
          <a:p>
            <a:endParaRPr dirty="0"/>
          </a:p>
          <a:p>
            <a:endParaRPr dirty="0"/>
          </a:p>
          <a:p>
            <a:pPr>
              <a:defRPr sz="2400"/>
            </a:pPr>
            <a:r>
              <a:rPr dirty="0">
                <a:solidFill>
                  <a:srgbClr val="000000"/>
                </a:solidFill>
              </a:rPr>
              <a:t>E=E</a:t>
            </a:r>
            <a:r>
              <a:rPr baseline="30000" dirty="0">
                <a:solidFill>
                  <a:srgbClr val="000000"/>
                </a:solidFill>
              </a:rPr>
              <a:t>0</a:t>
            </a:r>
            <a:r>
              <a:rPr dirty="0">
                <a:solidFill>
                  <a:srgbClr val="000000"/>
                </a:solidFill>
              </a:rPr>
              <a:t> – </a:t>
            </a:r>
            <a:r>
              <a:rPr dirty="0">
                <a:solidFill>
                  <a:schemeClr val="accent1">
                    <a:lumMod val="75000"/>
                  </a:schemeClr>
                </a:solidFill>
              </a:rPr>
              <a:t>RT/</a:t>
            </a:r>
            <a:r>
              <a:rPr dirty="0" err="1">
                <a:solidFill>
                  <a:schemeClr val="accent1">
                    <a:lumMod val="75000"/>
                  </a:schemeClr>
                </a:solidFill>
              </a:rPr>
              <a:t>nF</a:t>
            </a:r>
            <a:r>
              <a:rPr dirty="0">
                <a:solidFill>
                  <a:schemeClr val="accent1">
                    <a:lumMod val="75000"/>
                  </a:schemeClr>
                </a:solidFill>
              </a:rPr>
              <a:t> </a:t>
            </a:r>
            <a:r>
              <a:rPr lang="it-IT" dirty="0">
                <a:solidFill>
                  <a:srgbClr val="000000"/>
                </a:solidFill>
              </a:rPr>
              <a:t>log</a:t>
            </a:r>
            <a:r>
              <a:rPr dirty="0">
                <a:solidFill>
                  <a:srgbClr val="000000"/>
                </a:solidFill>
              </a:rPr>
              <a:t> [C]</a:t>
            </a:r>
            <a:r>
              <a:rPr baseline="30000" dirty="0">
                <a:solidFill>
                  <a:srgbClr val="000000"/>
                </a:solidFill>
              </a:rPr>
              <a:t>c</a:t>
            </a:r>
            <a:r>
              <a:rPr dirty="0">
                <a:solidFill>
                  <a:srgbClr val="000000"/>
                </a:solidFill>
              </a:rPr>
              <a:t> [D]</a:t>
            </a:r>
            <a:r>
              <a:rPr baseline="30000" dirty="0">
                <a:solidFill>
                  <a:srgbClr val="000000"/>
                </a:solidFill>
              </a:rPr>
              <a:t>d</a:t>
            </a:r>
            <a:r>
              <a:rPr dirty="0">
                <a:solidFill>
                  <a:srgbClr val="000000"/>
                </a:solidFill>
              </a:rPr>
              <a:t>/ [A]</a:t>
            </a:r>
            <a:r>
              <a:rPr baseline="30000" dirty="0">
                <a:solidFill>
                  <a:srgbClr val="000000"/>
                </a:solidFill>
              </a:rPr>
              <a:t>a</a:t>
            </a:r>
            <a:r>
              <a:rPr dirty="0">
                <a:solidFill>
                  <a:srgbClr val="000000"/>
                </a:solidFill>
              </a:rPr>
              <a:t> [B]</a:t>
            </a:r>
            <a:r>
              <a:rPr baseline="30000" dirty="0">
                <a:solidFill>
                  <a:srgbClr val="000000"/>
                </a:solidFill>
              </a:rPr>
              <a:t>b</a:t>
            </a:r>
          </a:p>
          <a:p>
            <a:pPr>
              <a:defRPr sz="2400" baseline="30000"/>
            </a:pPr>
            <a:endParaRPr baseline="30000" dirty="0"/>
          </a:p>
          <a:p>
            <a:pPr>
              <a:defRPr sz="2400" baseline="30000"/>
            </a:pPr>
            <a:endParaRPr baseline="30000" dirty="0"/>
          </a:p>
          <a:p>
            <a:pPr>
              <a:defRPr sz="2600" b="1"/>
            </a:pPr>
            <a:r>
              <a:rPr dirty="0">
                <a:solidFill>
                  <a:srgbClr val="000000"/>
                </a:solidFill>
              </a:rPr>
              <a:t>E=E</a:t>
            </a:r>
            <a:r>
              <a:rPr baseline="30000" dirty="0">
                <a:solidFill>
                  <a:srgbClr val="000000"/>
                </a:solidFill>
              </a:rPr>
              <a:t>0</a:t>
            </a:r>
            <a:r>
              <a:rPr dirty="0">
                <a:solidFill>
                  <a:srgbClr val="000000"/>
                </a:solidFill>
              </a:rPr>
              <a:t> – </a:t>
            </a:r>
            <a:r>
              <a:rPr dirty="0">
                <a:solidFill>
                  <a:schemeClr val="accent1">
                    <a:lumMod val="75000"/>
                  </a:schemeClr>
                </a:solidFill>
              </a:rPr>
              <a:t>0,0592/n</a:t>
            </a:r>
            <a:r>
              <a:rPr dirty="0">
                <a:solidFill>
                  <a:srgbClr val="000000"/>
                </a:solidFill>
              </a:rPr>
              <a:t> log [C]</a:t>
            </a:r>
            <a:r>
              <a:rPr baseline="30000" dirty="0">
                <a:solidFill>
                  <a:srgbClr val="000000"/>
                </a:solidFill>
              </a:rPr>
              <a:t>c</a:t>
            </a:r>
            <a:r>
              <a:rPr dirty="0">
                <a:solidFill>
                  <a:srgbClr val="000000"/>
                </a:solidFill>
              </a:rPr>
              <a:t> [D]</a:t>
            </a:r>
            <a:r>
              <a:rPr baseline="30000" dirty="0">
                <a:solidFill>
                  <a:srgbClr val="000000"/>
                </a:solidFill>
              </a:rPr>
              <a:t>d</a:t>
            </a:r>
            <a:r>
              <a:rPr dirty="0">
                <a:solidFill>
                  <a:srgbClr val="000000"/>
                </a:solidFill>
              </a:rPr>
              <a:t>/ [A]</a:t>
            </a:r>
            <a:r>
              <a:rPr baseline="30000" dirty="0">
                <a:solidFill>
                  <a:srgbClr val="000000"/>
                </a:solidFill>
              </a:rPr>
              <a:t>a</a:t>
            </a:r>
            <a:r>
              <a:rPr dirty="0">
                <a:solidFill>
                  <a:srgbClr val="000000"/>
                </a:solidFill>
              </a:rPr>
              <a:t> [B]</a:t>
            </a:r>
            <a:r>
              <a:rPr baseline="30000" dirty="0">
                <a:solidFill>
                  <a:srgbClr val="000000"/>
                </a:solidFill>
              </a:rPr>
              <a:t>b</a:t>
            </a:r>
          </a:p>
        </p:txBody>
      </p:sp>
      <p:sp>
        <p:nvSpPr>
          <p:cNvPr id="206" name="CasellaDiTesto 5"/>
          <p:cNvSpPr txBox="1"/>
          <p:nvPr/>
        </p:nvSpPr>
        <p:spPr>
          <a:xfrm>
            <a:off x="7077194" y="3951421"/>
            <a:ext cx="4890117" cy="14773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r>
              <a:rPr dirty="0">
                <a:solidFill>
                  <a:srgbClr val="000000"/>
                </a:solidFill>
              </a:rPr>
              <a:t>E</a:t>
            </a:r>
            <a:r>
              <a:rPr baseline="30000" dirty="0">
                <a:solidFill>
                  <a:srgbClr val="000000"/>
                </a:solidFill>
              </a:rPr>
              <a:t>0 </a:t>
            </a:r>
            <a:r>
              <a:rPr dirty="0">
                <a:solidFill>
                  <a:srgbClr val="000000"/>
                </a:solidFill>
              </a:rPr>
              <a:t>= </a:t>
            </a:r>
            <a:r>
              <a:rPr dirty="0" err="1">
                <a:solidFill>
                  <a:srgbClr val="000000"/>
                </a:solidFill>
              </a:rPr>
              <a:t>potenziale</a:t>
            </a:r>
            <a:r>
              <a:rPr dirty="0">
                <a:solidFill>
                  <a:srgbClr val="000000"/>
                </a:solidFill>
              </a:rPr>
              <a:t> standard della </a:t>
            </a:r>
            <a:r>
              <a:rPr dirty="0" err="1">
                <a:solidFill>
                  <a:srgbClr val="000000"/>
                </a:solidFill>
              </a:rPr>
              <a:t>semireazione</a:t>
            </a:r>
            <a:endParaRPr dirty="0"/>
          </a:p>
          <a:p>
            <a:r>
              <a:rPr dirty="0">
                <a:solidFill>
                  <a:schemeClr val="accent1">
                    <a:lumMod val="75000"/>
                  </a:schemeClr>
                </a:solidFill>
              </a:rPr>
              <a:t>R= </a:t>
            </a:r>
            <a:r>
              <a:rPr dirty="0" err="1">
                <a:solidFill>
                  <a:schemeClr val="accent1">
                    <a:lumMod val="75000"/>
                  </a:schemeClr>
                </a:solidFill>
              </a:rPr>
              <a:t>costante</a:t>
            </a:r>
            <a:r>
              <a:rPr dirty="0">
                <a:solidFill>
                  <a:schemeClr val="accent1">
                    <a:lumMod val="75000"/>
                  </a:schemeClr>
                </a:solidFill>
              </a:rPr>
              <a:t> </a:t>
            </a:r>
            <a:r>
              <a:rPr dirty="0" err="1">
                <a:solidFill>
                  <a:schemeClr val="accent1">
                    <a:lumMod val="75000"/>
                  </a:schemeClr>
                </a:solidFill>
              </a:rPr>
              <a:t>dei</a:t>
            </a:r>
            <a:r>
              <a:rPr dirty="0">
                <a:solidFill>
                  <a:schemeClr val="accent1">
                    <a:lumMod val="75000"/>
                  </a:schemeClr>
                </a:solidFill>
              </a:rPr>
              <a:t> gas, 8,314 jK</a:t>
            </a:r>
            <a:r>
              <a:rPr baseline="30000" dirty="0">
                <a:solidFill>
                  <a:schemeClr val="accent1">
                    <a:lumMod val="75000"/>
                  </a:schemeClr>
                </a:solidFill>
              </a:rPr>
              <a:t>-1</a:t>
            </a:r>
            <a:r>
              <a:rPr dirty="0">
                <a:solidFill>
                  <a:schemeClr val="accent1">
                    <a:lumMod val="75000"/>
                  </a:schemeClr>
                </a:solidFill>
              </a:rPr>
              <a:t>mol</a:t>
            </a:r>
            <a:r>
              <a:rPr baseline="30000" dirty="0">
                <a:solidFill>
                  <a:schemeClr val="accent1">
                    <a:lumMod val="75000"/>
                  </a:schemeClr>
                </a:solidFill>
              </a:rPr>
              <a:t>-1</a:t>
            </a:r>
          </a:p>
          <a:p>
            <a:r>
              <a:rPr dirty="0">
                <a:solidFill>
                  <a:schemeClr val="accent1">
                    <a:lumMod val="75000"/>
                  </a:schemeClr>
                </a:solidFill>
              </a:rPr>
              <a:t>T= </a:t>
            </a:r>
            <a:r>
              <a:rPr dirty="0" err="1">
                <a:solidFill>
                  <a:schemeClr val="accent1">
                    <a:lumMod val="75000"/>
                  </a:schemeClr>
                </a:solidFill>
              </a:rPr>
              <a:t>temperatura</a:t>
            </a:r>
            <a:r>
              <a:rPr dirty="0">
                <a:solidFill>
                  <a:schemeClr val="accent1">
                    <a:lumMod val="75000"/>
                  </a:schemeClr>
                </a:solidFill>
              </a:rPr>
              <a:t> assoluta, K</a:t>
            </a:r>
          </a:p>
          <a:p>
            <a:r>
              <a:rPr dirty="0">
                <a:solidFill>
                  <a:srgbClr val="000000"/>
                </a:solidFill>
              </a:rPr>
              <a:t>n= </a:t>
            </a:r>
            <a:r>
              <a:rPr dirty="0" err="1">
                <a:solidFill>
                  <a:srgbClr val="000000"/>
                </a:solidFill>
              </a:rPr>
              <a:t>numero</a:t>
            </a:r>
            <a:r>
              <a:rPr dirty="0">
                <a:solidFill>
                  <a:srgbClr val="000000"/>
                </a:solidFill>
              </a:rPr>
              <a:t> di </a:t>
            </a:r>
            <a:r>
              <a:rPr dirty="0" err="1">
                <a:solidFill>
                  <a:srgbClr val="000000"/>
                </a:solidFill>
              </a:rPr>
              <a:t>elettroni</a:t>
            </a:r>
            <a:r>
              <a:rPr dirty="0">
                <a:solidFill>
                  <a:srgbClr val="000000"/>
                </a:solidFill>
              </a:rPr>
              <a:t> </a:t>
            </a:r>
            <a:r>
              <a:rPr dirty="0" err="1">
                <a:solidFill>
                  <a:srgbClr val="000000"/>
                </a:solidFill>
              </a:rPr>
              <a:t>coinvolti</a:t>
            </a:r>
            <a:r>
              <a:rPr dirty="0">
                <a:solidFill>
                  <a:srgbClr val="000000"/>
                </a:solidFill>
              </a:rPr>
              <a:t> </a:t>
            </a:r>
            <a:r>
              <a:rPr dirty="0" err="1">
                <a:solidFill>
                  <a:srgbClr val="000000"/>
                </a:solidFill>
              </a:rPr>
              <a:t>nella</a:t>
            </a:r>
            <a:r>
              <a:rPr dirty="0">
                <a:solidFill>
                  <a:srgbClr val="000000"/>
                </a:solidFill>
              </a:rPr>
              <a:t> </a:t>
            </a:r>
            <a:r>
              <a:rPr dirty="0" err="1">
                <a:solidFill>
                  <a:srgbClr val="000000"/>
                </a:solidFill>
              </a:rPr>
              <a:t>semireazione</a:t>
            </a:r>
            <a:endParaRPr dirty="0"/>
          </a:p>
          <a:p>
            <a:r>
              <a:rPr dirty="0">
                <a:solidFill>
                  <a:schemeClr val="accent1">
                    <a:lumMod val="75000"/>
                  </a:schemeClr>
                </a:solidFill>
              </a:rPr>
              <a:t>F= </a:t>
            </a:r>
            <a:r>
              <a:rPr dirty="0" err="1">
                <a:solidFill>
                  <a:schemeClr val="accent1">
                    <a:lumMod val="75000"/>
                  </a:schemeClr>
                </a:solidFill>
              </a:rPr>
              <a:t>costante</a:t>
            </a:r>
            <a:r>
              <a:rPr dirty="0">
                <a:solidFill>
                  <a:schemeClr val="accent1">
                    <a:lumMod val="75000"/>
                  </a:schemeClr>
                </a:solidFill>
              </a:rPr>
              <a:t> di Faraday, 96485 C</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08" name="Rectangle 12"/>
          <p:cNvSpPr/>
          <p:nvPr/>
        </p:nvSpPr>
        <p:spPr>
          <a:xfrm>
            <a:off x="338328" y="303588"/>
            <a:ext cx="4335327" cy="5896749"/>
          </a:xfrm>
          <a:prstGeom prst="rect">
            <a:avLst/>
          </a:prstGeom>
          <a:solidFill>
            <a:srgbClr val="000000">
              <a:alpha val="15000"/>
            </a:srgbClr>
          </a:solidFill>
          <a:ln w="127000" cap="sq">
            <a:solidFill>
              <a:srgbClr val="000000">
                <a:alpha val="10000"/>
              </a:srgbClr>
            </a:solidFill>
            <a:miter/>
          </a:ln>
        </p:spPr>
        <p:txBody>
          <a:bodyPr lIns="45718" tIns="45718" rIns="45718" bIns="45718" anchor="ctr"/>
          <a:lstStyle/>
          <a:p>
            <a:pPr algn="ctr">
              <a:defRPr>
                <a:solidFill>
                  <a:srgbClr val="FFFFFF"/>
                </a:solidFill>
              </a:defRPr>
            </a:pPr>
            <a:endParaRPr/>
          </a:p>
        </p:txBody>
      </p:sp>
      <p:sp>
        <p:nvSpPr>
          <p:cNvPr id="209" name="CasellaDiTesto 4"/>
          <p:cNvSpPr txBox="1"/>
          <p:nvPr/>
        </p:nvSpPr>
        <p:spPr>
          <a:xfrm>
            <a:off x="640077" y="637124"/>
            <a:ext cx="3710840" cy="52563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lvl1pPr>
              <a:lnSpc>
                <a:spcPct val="90000"/>
              </a:lnSpc>
              <a:spcBef>
                <a:spcPts val="600"/>
              </a:spcBef>
              <a:defRPr sz="4800">
                <a:latin typeface="Calibri Light"/>
                <a:ea typeface="Calibri Light"/>
                <a:cs typeface="Calibri Light"/>
                <a:sym typeface="Calibri Light"/>
              </a:defRPr>
            </a:lvl1pPr>
          </a:lstStyle>
          <a:p>
            <a:r>
              <a:rPr>
                <a:solidFill/>
              </a:rPr>
              <a:t>Reazioni redox (VI): l’elettrodo di riferimento standard ad idrogeno (SHE)</a:t>
            </a:r>
          </a:p>
        </p:txBody>
      </p:sp>
      <p:grpSp>
        <p:nvGrpSpPr>
          <p:cNvPr id="219" name="CasellaDiTesto 6"/>
          <p:cNvGrpSpPr/>
          <p:nvPr/>
        </p:nvGrpSpPr>
        <p:grpSpPr>
          <a:xfrm>
            <a:off x="5166985" y="304307"/>
            <a:ext cx="6588693" cy="5895309"/>
            <a:chOff x="0" y="0"/>
            <a:chExt cx="6588692" cy="5895308"/>
          </a:xfrm>
        </p:grpSpPr>
        <p:sp>
          <p:nvSpPr>
            <p:cNvPr id="210" name="Rettangolo arrotondato"/>
            <p:cNvSpPr/>
            <p:nvPr/>
          </p:nvSpPr>
          <p:spPr>
            <a:xfrm>
              <a:off x="0" y="-1"/>
              <a:ext cx="6588693" cy="1684375"/>
            </a:xfrm>
            <a:prstGeom prst="roundRect">
              <a:avLst>
                <a:gd name="adj" fmla="val 10000"/>
              </a:avLst>
            </a:prstGeom>
            <a:solidFill>
              <a:srgbClr val="F2F2F2"/>
            </a:solidFill>
            <a:ln w="12700" cap="flat">
              <a:noFill/>
              <a:miter lim="400000"/>
            </a:ln>
            <a:effectLst/>
          </p:spPr>
          <p:txBody>
            <a:bodyPr wrap="square" lIns="45718" tIns="45718" rIns="45718" bIns="45718" numCol="1" anchor="t">
              <a:noAutofit/>
            </a:bodyPr>
            <a:lstStyle/>
            <a:p>
              <a:endParaRPr/>
            </a:p>
          </p:txBody>
        </p:sp>
        <p:sp>
          <p:nvSpPr>
            <p:cNvPr id="211" name="Quadrato"/>
            <p:cNvSpPr/>
            <p:nvPr/>
          </p:nvSpPr>
          <p:spPr>
            <a:xfrm>
              <a:off x="509520" y="378984"/>
              <a:ext cx="926409" cy="926407"/>
            </a:xfrm>
            <a:prstGeom prst="rect">
              <a:avLst/>
            </a:prstGeom>
            <a:blipFill rotWithShape="1">
              <a:blip r:embed="rId2"/>
              <a:srcRect/>
              <a:stretch>
                <a:fillRect/>
              </a:stretch>
            </a:blipFill>
            <a:ln w="12700" cap="flat">
              <a:noFill/>
              <a:miter lim="400000"/>
            </a:ln>
            <a:effectLst/>
          </p:spPr>
          <p:txBody>
            <a:bodyPr wrap="square" lIns="45718" tIns="45718" rIns="45718" bIns="45718" numCol="1" anchor="t">
              <a:noAutofit/>
            </a:bodyPr>
            <a:lstStyle/>
            <a:p>
              <a:endParaRPr/>
            </a:p>
          </p:txBody>
        </p:sp>
        <p:sp>
          <p:nvSpPr>
            <p:cNvPr id="212" name="Non è possibile osservare sperimentalmente una reazione di semicella"/>
            <p:cNvSpPr txBox="1"/>
            <p:nvPr/>
          </p:nvSpPr>
          <p:spPr>
            <a:xfrm>
              <a:off x="1945450" y="190748"/>
              <a:ext cx="4643242" cy="130287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8263" tIns="178263" rIns="178263" bIns="178263" numCol="1" anchor="ctr">
              <a:spAutoFit/>
            </a:bodyPr>
            <a:lstStyle>
              <a:lvl1pPr defTabSz="977900">
                <a:lnSpc>
                  <a:spcPct val="90000"/>
                </a:lnSpc>
                <a:spcBef>
                  <a:spcPts val="900"/>
                </a:spcBef>
                <a:defRPr sz="2200" i="1"/>
              </a:lvl1pPr>
            </a:lstStyle>
            <a:p>
              <a:r>
                <a:rPr>
                  <a:solidFill>
                    <a:srgbClr val="000000"/>
                  </a:solidFill>
                </a:rPr>
                <a:t>Non è possibile osservare sperimentalmente una reazione di semicella</a:t>
              </a:r>
            </a:p>
          </p:txBody>
        </p:sp>
        <p:sp>
          <p:nvSpPr>
            <p:cNvPr id="213" name="Rettangolo arrotondato"/>
            <p:cNvSpPr/>
            <p:nvPr/>
          </p:nvSpPr>
          <p:spPr>
            <a:xfrm>
              <a:off x="0" y="2105466"/>
              <a:ext cx="6588693" cy="1684377"/>
            </a:xfrm>
            <a:prstGeom prst="roundRect">
              <a:avLst>
                <a:gd name="adj" fmla="val 10000"/>
              </a:avLst>
            </a:prstGeom>
            <a:solidFill>
              <a:srgbClr val="F2F2F2"/>
            </a:solidFill>
            <a:ln w="12700" cap="flat">
              <a:noFill/>
              <a:miter lim="400000"/>
            </a:ln>
            <a:effectLst/>
          </p:spPr>
          <p:txBody>
            <a:bodyPr wrap="square" lIns="45718" tIns="45718" rIns="45718" bIns="45718" numCol="1" anchor="t">
              <a:noAutofit/>
            </a:bodyPr>
            <a:lstStyle/>
            <a:p>
              <a:endParaRPr/>
            </a:p>
          </p:txBody>
        </p:sp>
        <p:sp>
          <p:nvSpPr>
            <p:cNvPr id="214" name="Quadrato"/>
            <p:cNvSpPr/>
            <p:nvPr/>
          </p:nvSpPr>
          <p:spPr>
            <a:xfrm>
              <a:off x="509520" y="2484450"/>
              <a:ext cx="926409" cy="926407"/>
            </a:xfrm>
            <a:prstGeom prst="rect">
              <a:avLst/>
            </a:prstGeom>
            <a:blipFill rotWithShape="1">
              <a:blip r:embed="rId3"/>
              <a:srcRect/>
              <a:stretch>
                <a:fillRect/>
              </a:stretch>
            </a:blipFill>
            <a:ln w="12700" cap="flat">
              <a:noFill/>
              <a:miter lim="400000"/>
            </a:ln>
            <a:effectLst/>
          </p:spPr>
          <p:txBody>
            <a:bodyPr wrap="square" lIns="45718" tIns="45718" rIns="45718" bIns="45718" numCol="1" anchor="t">
              <a:noAutofit/>
            </a:bodyPr>
            <a:lstStyle/>
            <a:p>
              <a:endParaRPr/>
            </a:p>
          </p:txBody>
        </p:sp>
        <p:sp>
          <p:nvSpPr>
            <p:cNvPr id="215" name="Il potenziale, cioè la tendenza a scambiare elettroni, può essere misurata solo rispetto ad un’altra semicella."/>
            <p:cNvSpPr txBox="1"/>
            <p:nvPr/>
          </p:nvSpPr>
          <p:spPr>
            <a:xfrm>
              <a:off x="1945450" y="2133111"/>
              <a:ext cx="4643242" cy="162908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8263" tIns="178263" rIns="178263" bIns="178263" numCol="1" anchor="ctr">
              <a:spAutoFit/>
            </a:bodyPr>
            <a:lstStyle>
              <a:lvl1pPr defTabSz="977900">
                <a:lnSpc>
                  <a:spcPct val="90000"/>
                </a:lnSpc>
                <a:spcBef>
                  <a:spcPts val="900"/>
                </a:spcBef>
                <a:defRPr sz="2200" i="1"/>
              </a:lvl1pPr>
            </a:lstStyle>
            <a:p>
              <a:r>
                <a:rPr>
                  <a:solidFill>
                    <a:srgbClr val="000000"/>
                  </a:solidFill>
                </a:rPr>
                <a:t>Il potenziale, cioè la tendenza a scambiare elettroni, può essere misurata solo rispetto ad un’altra semicella.</a:t>
              </a:r>
            </a:p>
          </p:txBody>
        </p:sp>
        <p:sp>
          <p:nvSpPr>
            <p:cNvPr id="216" name="Rettangolo arrotondato"/>
            <p:cNvSpPr/>
            <p:nvPr/>
          </p:nvSpPr>
          <p:spPr>
            <a:xfrm>
              <a:off x="0" y="4210932"/>
              <a:ext cx="6588693" cy="1684376"/>
            </a:xfrm>
            <a:prstGeom prst="roundRect">
              <a:avLst>
                <a:gd name="adj" fmla="val 10000"/>
              </a:avLst>
            </a:prstGeom>
            <a:solidFill>
              <a:srgbClr val="F2F2F2"/>
            </a:solidFill>
            <a:ln w="12700" cap="flat">
              <a:noFill/>
              <a:miter lim="400000"/>
            </a:ln>
            <a:effectLst/>
          </p:spPr>
          <p:txBody>
            <a:bodyPr wrap="square" lIns="45718" tIns="45718" rIns="45718" bIns="45718" numCol="1" anchor="t">
              <a:noAutofit/>
            </a:bodyPr>
            <a:lstStyle/>
            <a:p>
              <a:endParaRPr/>
            </a:p>
          </p:txBody>
        </p:sp>
        <p:sp>
          <p:nvSpPr>
            <p:cNvPr id="217" name="Quadrato"/>
            <p:cNvSpPr/>
            <p:nvPr/>
          </p:nvSpPr>
          <p:spPr>
            <a:xfrm>
              <a:off x="509520" y="4589917"/>
              <a:ext cx="926409" cy="926407"/>
            </a:xfrm>
            <a:prstGeom prst="rect">
              <a:avLst/>
            </a:prstGeom>
            <a:blipFill rotWithShape="1">
              <a:blip r:embed="rId4"/>
              <a:srcRect/>
              <a:stretch>
                <a:fillRect/>
              </a:stretch>
            </a:blipFill>
            <a:ln w="12700" cap="flat">
              <a:noFill/>
              <a:miter lim="400000"/>
            </a:ln>
            <a:effectLst/>
          </p:spPr>
          <p:txBody>
            <a:bodyPr wrap="square" lIns="45718" tIns="45718" rIns="45718" bIns="45718" numCol="1" anchor="t">
              <a:noAutofit/>
            </a:bodyPr>
            <a:lstStyle/>
            <a:p>
              <a:endParaRPr/>
            </a:p>
          </p:txBody>
        </p:sp>
        <p:sp>
          <p:nvSpPr>
            <p:cNvPr id="218" name="Se abbiamo una semicella a potenziale costante che non subisce variazioni possiamo confrontare i potenziali di semicella tra loro."/>
            <p:cNvSpPr txBox="1"/>
            <p:nvPr/>
          </p:nvSpPr>
          <p:spPr>
            <a:xfrm>
              <a:off x="1945450" y="4238578"/>
              <a:ext cx="4643242" cy="162908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78263" tIns="178263" rIns="178263" bIns="178263" numCol="1" anchor="ctr">
              <a:spAutoFit/>
            </a:bodyPr>
            <a:lstStyle>
              <a:lvl1pPr defTabSz="977900">
                <a:lnSpc>
                  <a:spcPct val="90000"/>
                </a:lnSpc>
                <a:spcBef>
                  <a:spcPts val="900"/>
                </a:spcBef>
                <a:defRPr sz="2200" i="1"/>
              </a:lvl1pPr>
            </a:lstStyle>
            <a:p>
              <a:r>
                <a:rPr>
                  <a:solidFill>
                    <a:srgbClr val="000000"/>
                  </a:solidFill>
                </a:rPr>
                <a:t>Se abbiamo una semicella a potenziale costante che non subisce variazioni possiamo confrontare i potenziali di semicella tra loro.</a:t>
              </a:r>
            </a:p>
          </p:txBody>
        </p:sp>
      </p:gr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221" name="Immagine 4" descr="Immagine 4"/>
          <p:cNvPicPr>
            <a:picLocks noChangeAspect="1"/>
          </p:cNvPicPr>
          <p:nvPr/>
        </p:nvPicPr>
        <p:blipFill>
          <a:blip r:embed="rId2"/>
          <a:stretch>
            <a:fillRect/>
          </a:stretch>
        </p:blipFill>
        <p:spPr>
          <a:xfrm>
            <a:off x="1023709" y="560947"/>
            <a:ext cx="8896353" cy="6309755"/>
          </a:xfrm>
          <a:prstGeom prst="rect">
            <a:avLst/>
          </a:prstGeom>
          <a:ln w="12700">
            <a:miter lim="400000"/>
          </a:ln>
        </p:spPr>
      </p:pic>
      <p:sp>
        <p:nvSpPr>
          <p:cNvPr id="222" name="CasellaDiTesto 6"/>
          <p:cNvSpPr txBox="1"/>
          <p:nvPr/>
        </p:nvSpPr>
        <p:spPr>
          <a:xfrm>
            <a:off x="3122746" y="148770"/>
            <a:ext cx="6222279" cy="4447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2800">
                <a:solidFill>
                  <a:srgbClr val="767171"/>
                </a:solidFill>
                <a:latin typeface="Calibri Light"/>
                <a:ea typeface="Calibri Light"/>
                <a:cs typeface="Calibri Light"/>
                <a:sym typeface="Calibri Light"/>
              </a:defRPr>
            </a:lvl1pPr>
          </a:lstStyle>
          <a:p>
            <a:r>
              <a:rPr>
                <a:solidFill>
                  <a:srgbClr val="000000"/>
                </a:solidFill>
              </a:rPr>
              <a:t>(Elettrodo standard a idrogeno SHE)</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24" name="CasellaDiTesto 3"/>
          <p:cNvSpPr txBox="1"/>
          <p:nvPr/>
        </p:nvSpPr>
        <p:spPr>
          <a:xfrm>
            <a:off x="949234" y="283386"/>
            <a:ext cx="10843261" cy="60068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sz="2500" b="1"/>
            </a:pPr>
            <a:r>
              <a:rPr>
                <a:solidFill>
                  <a:srgbClr val="000000"/>
                </a:solidFill>
              </a:rPr>
              <a:t>Come si passa dalla cella galvanica alla potenziometria analitica?</a:t>
            </a:r>
          </a:p>
          <a:p>
            <a:pPr algn="just">
              <a:defRPr sz="2500" b="1"/>
            </a:pPr>
            <a:endParaRPr/>
          </a:p>
          <a:p>
            <a:pPr algn="just">
              <a:defRPr sz="2500" b="1"/>
            </a:pPr>
            <a:endParaRPr/>
          </a:p>
          <a:p>
            <a:pPr algn="just">
              <a:defRPr sz="2500" b="1"/>
            </a:pPr>
            <a:r>
              <a:rPr>
                <a:solidFill>
                  <a:srgbClr val="000000"/>
                </a:solidFill>
              </a:rPr>
              <a:t>Inserendo una resistenza tra le due semicelle si evita il passaggio di corrente, dal valore della resistenza necessaria a portare a zero la corrente si ricava la differenza di potenziale tra le due semicelle.</a:t>
            </a:r>
          </a:p>
          <a:p>
            <a:pPr algn="just">
              <a:defRPr sz="2500" b="1"/>
            </a:pPr>
            <a:endParaRPr/>
          </a:p>
          <a:p>
            <a:pPr algn="just">
              <a:defRPr sz="2500">
                <a:latin typeface="Symbol"/>
                <a:ea typeface="Symbol"/>
                <a:cs typeface="Symbol"/>
                <a:sym typeface="Symbol"/>
              </a:defRPr>
            </a:pPr>
            <a:r>
              <a:rPr>
                <a:solidFill>
                  <a:srgbClr val="000000"/>
                </a:solidFill>
              </a:rPr>
              <a:t>D</a:t>
            </a:r>
            <a:r>
              <a:rPr b="1">
                <a:solidFill>
                  <a:srgbClr val="000000"/>
                </a:solidFill>
                <a:latin typeface="+mj-lt"/>
                <a:ea typeface="+mj-ea"/>
                <a:cs typeface="+mj-cs"/>
                <a:sym typeface="Calibri"/>
              </a:rPr>
              <a:t>V=R </a:t>
            </a:r>
            <a:r>
              <a:rPr sz="1600" b="1">
                <a:solidFill>
                  <a:srgbClr val="000000"/>
                </a:solidFill>
                <a:latin typeface="+mj-lt"/>
                <a:ea typeface="+mj-ea"/>
                <a:cs typeface="+mj-cs"/>
                <a:sym typeface="Calibri"/>
              </a:rPr>
              <a:t>x</a:t>
            </a:r>
            <a:r>
              <a:rPr b="1">
                <a:solidFill>
                  <a:srgbClr val="000000"/>
                </a:solidFill>
                <a:latin typeface="+mj-lt"/>
                <a:ea typeface="+mj-ea"/>
                <a:cs typeface="+mj-cs"/>
                <a:sym typeface="Calibri"/>
              </a:rPr>
              <a:t> i (legge di Ohm)</a:t>
            </a:r>
          </a:p>
          <a:p>
            <a:pPr algn="just">
              <a:defRPr sz="2500" b="1"/>
            </a:pPr>
            <a:endParaRPr b="1">
              <a:latin typeface="+mj-lt"/>
              <a:ea typeface="+mj-ea"/>
              <a:cs typeface="+mj-cs"/>
              <a:sym typeface="Calibri"/>
            </a:endParaRPr>
          </a:p>
          <a:p>
            <a:pPr algn="just">
              <a:defRPr sz="2500" b="1"/>
            </a:pPr>
            <a:endParaRPr b="1">
              <a:latin typeface="+mj-lt"/>
              <a:ea typeface="+mj-ea"/>
              <a:cs typeface="+mj-cs"/>
              <a:sym typeface="Calibri"/>
            </a:endParaRPr>
          </a:p>
          <a:p>
            <a:pPr algn="just">
              <a:defRPr sz="2500" b="1"/>
            </a:pPr>
            <a:r>
              <a:rPr>
                <a:solidFill>
                  <a:srgbClr val="000000"/>
                </a:solidFill>
              </a:rPr>
              <a:t>Aumentando R si minimizza la corrente e la misura del potenziale descrive la tendenza delle due semireazioni a raggiungere l’equilibrio.</a:t>
            </a:r>
          </a:p>
          <a:p>
            <a:pPr algn="just">
              <a:defRPr sz="2500" b="1"/>
            </a:pPr>
            <a:endParaRPr/>
          </a:p>
          <a:p>
            <a:pPr algn="just">
              <a:defRPr sz="2500" b="1"/>
            </a:pPr>
            <a:r>
              <a:rPr>
                <a:solidFill>
                  <a:srgbClr val="000000"/>
                </a:solidFill>
              </a:rPr>
              <a:t>Il potenziometro, in maniera automatica effettua questa operazione,  restituendo quindi il valore della differenza di potenziale tra le due semicelle.</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26" name="CasellaDiTesto 3"/>
          <p:cNvSpPr txBox="1"/>
          <p:nvPr/>
        </p:nvSpPr>
        <p:spPr>
          <a:xfrm>
            <a:off x="281111" y="235385"/>
            <a:ext cx="2397281" cy="3924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400" b="1"/>
            </a:lvl1pPr>
          </a:lstStyle>
          <a:p>
            <a:r>
              <a:rPr>
                <a:solidFill>
                  <a:srgbClr val="000000"/>
                </a:solidFill>
              </a:rPr>
              <a:t>La potenziometria</a:t>
            </a:r>
          </a:p>
        </p:txBody>
      </p:sp>
      <p:sp>
        <p:nvSpPr>
          <p:cNvPr id="227" name="CasellaDiTesto 4"/>
          <p:cNvSpPr txBox="1"/>
          <p:nvPr/>
        </p:nvSpPr>
        <p:spPr>
          <a:xfrm>
            <a:off x="126308" y="1079105"/>
            <a:ext cx="11956238" cy="52169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2000" b="1"/>
            </a:pPr>
            <a:r>
              <a:rPr>
                <a:solidFill>
                  <a:srgbClr val="000000"/>
                </a:solidFill>
              </a:rPr>
              <a:t>Le misure potenziometriche si basano sulla misura del potenziale delle celle elettrochimiche in assenza di corrente (massima resistenza)</a:t>
            </a:r>
          </a:p>
          <a:p>
            <a:pPr>
              <a:defRPr sz="2000" b="1"/>
            </a:pPr>
            <a:endParaRPr/>
          </a:p>
          <a:p>
            <a:pPr>
              <a:defRPr sz="2000" b="1"/>
            </a:pPr>
            <a:r>
              <a:rPr>
                <a:solidFill>
                  <a:srgbClr val="000000"/>
                </a:solidFill>
              </a:rPr>
              <a:t>La potenziometria può essere usata per misurare il punto finale di una titolazione oppure..</a:t>
            </a:r>
          </a:p>
          <a:p>
            <a:pPr>
              <a:defRPr sz="2000" b="1"/>
            </a:pPr>
            <a:endParaRPr/>
          </a:p>
          <a:p>
            <a:pPr>
              <a:defRPr sz="2000" b="1"/>
            </a:pPr>
            <a:r>
              <a:rPr>
                <a:solidFill>
                  <a:srgbClr val="000000"/>
                </a:solidFill>
              </a:rPr>
              <a:t>Per misurare la concentrazione di ioni attraverso elettrodi indicatori metallici e attraverso la misura del potenziale di membrana di elettrodi detti Elettrodi ionoselettivi (ISE. Ion selective electrode).</a:t>
            </a:r>
          </a:p>
          <a:p>
            <a:pPr>
              <a:defRPr sz="2000" b="1"/>
            </a:pPr>
            <a:endParaRPr/>
          </a:p>
          <a:p>
            <a:pPr>
              <a:defRPr sz="2000" b="1"/>
            </a:pPr>
            <a:r>
              <a:rPr>
                <a:solidFill>
                  <a:srgbClr val="000000"/>
                </a:solidFill>
              </a:rPr>
              <a:t>L’attrezzatura comprende:</a:t>
            </a:r>
          </a:p>
          <a:p>
            <a:pPr>
              <a:defRPr sz="2000" b="1"/>
            </a:pPr>
            <a:endParaRPr/>
          </a:p>
          <a:p>
            <a:pPr marL="342900" indent="-342900">
              <a:buSzPct val="100000"/>
              <a:buFont typeface="Courier New"/>
              <a:buChar char="o"/>
              <a:defRPr sz="2000" b="1"/>
            </a:pPr>
            <a:r>
              <a:rPr>
                <a:solidFill>
                  <a:srgbClr val="000000"/>
                </a:solidFill>
              </a:rPr>
              <a:t>Un elettrodo di riferimento</a:t>
            </a:r>
          </a:p>
          <a:p>
            <a:pPr marL="342900" indent="-342900">
              <a:buSzPct val="100000"/>
              <a:buFont typeface="Courier New"/>
              <a:buChar char="o"/>
              <a:defRPr sz="2000" b="1"/>
            </a:pPr>
            <a:endParaRPr/>
          </a:p>
          <a:p>
            <a:pPr marL="342900" indent="-342900">
              <a:buSzPct val="100000"/>
              <a:buFont typeface="Courier New"/>
              <a:buChar char="o"/>
              <a:defRPr sz="2000" b="1"/>
            </a:pPr>
            <a:r>
              <a:rPr>
                <a:solidFill>
                  <a:srgbClr val="000000"/>
                </a:solidFill>
              </a:rPr>
              <a:t>Un elettrodo ionoselettivo </a:t>
            </a:r>
          </a:p>
          <a:p>
            <a:pPr marL="342900" indent="-342900">
              <a:buSzPct val="100000"/>
              <a:buFont typeface="Courier New"/>
              <a:buChar char="o"/>
              <a:defRPr sz="2000" b="1"/>
            </a:pPr>
            <a:endParaRPr/>
          </a:p>
          <a:p>
            <a:pPr marL="342900" indent="-342900">
              <a:buSzPct val="100000"/>
              <a:buFont typeface="Courier New"/>
              <a:buChar char="o"/>
              <a:defRPr sz="2000" b="1"/>
            </a:pPr>
            <a:r>
              <a:rPr>
                <a:solidFill>
                  <a:srgbClr val="000000"/>
                </a:solidFill>
              </a:rPr>
              <a:t>Un potenziometro (cioè uno strumento per la misura del potenziale)</a:t>
            </a:r>
          </a:p>
          <a:p>
            <a:pPr marL="342900" indent="-342900">
              <a:buSzPct val="100000"/>
              <a:buFont typeface="Courier New"/>
              <a:buChar char="o"/>
              <a:defRPr sz="2000" b="1"/>
            </a:pPr>
            <a:endParaRPr/>
          </a:p>
          <a:p>
            <a:pPr>
              <a:defRPr sz="2000" b="1"/>
            </a:pPr>
            <a:r>
              <a:rPr>
                <a:solidFill>
                  <a:srgbClr val="000000"/>
                </a:solidFill>
              </a:rPr>
              <a:t> </a:t>
            </a:r>
          </a:p>
        </p:txBody>
      </p:sp>
      <p:pic>
        <p:nvPicPr>
          <p:cNvPr id="228" name="Immagine 5" descr="Immagine 5"/>
          <p:cNvPicPr>
            <a:picLocks noChangeAspect="1"/>
          </p:cNvPicPr>
          <p:nvPr/>
        </p:nvPicPr>
        <p:blipFill>
          <a:blip r:embed="rId2"/>
          <a:stretch>
            <a:fillRect/>
          </a:stretch>
        </p:blipFill>
        <p:spPr>
          <a:xfrm>
            <a:off x="8795656" y="3465948"/>
            <a:ext cx="3024780" cy="3024780"/>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30" name="Rettangolo 1"/>
          <p:cNvSpPr txBox="1"/>
          <p:nvPr/>
        </p:nvSpPr>
        <p:spPr>
          <a:xfrm>
            <a:off x="443284" y="498052"/>
            <a:ext cx="11305431" cy="56413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lnSpc>
                <a:spcPct val="150000"/>
              </a:lnSpc>
              <a:defRPr sz="2000" b="1">
                <a:latin typeface="Lucida Grande"/>
                <a:ea typeface="Lucida Grande"/>
                <a:cs typeface="Lucida Grande"/>
                <a:sym typeface="Lucida Grande"/>
              </a:defRPr>
            </a:pPr>
            <a:r>
              <a:rPr>
                <a:solidFill>
                  <a:srgbClr val="000000"/>
                </a:solidFill>
              </a:rPr>
              <a:t>Potenziometria</a:t>
            </a:r>
          </a:p>
          <a:p>
            <a:pPr algn="just">
              <a:lnSpc>
                <a:spcPct val="150000"/>
              </a:lnSpc>
              <a:defRPr sz="2000" b="1">
                <a:latin typeface="Lucida Grande"/>
                <a:ea typeface="Lucida Grande"/>
                <a:cs typeface="Lucida Grande"/>
                <a:sym typeface="Lucida Grande"/>
              </a:defRPr>
            </a:pPr>
            <a:endParaRPr/>
          </a:p>
          <a:p>
            <a:pPr algn="just">
              <a:lnSpc>
                <a:spcPct val="150000"/>
              </a:lnSpc>
              <a:defRPr sz="2000">
                <a:latin typeface="Lucida Grande"/>
                <a:ea typeface="Lucida Grande"/>
                <a:cs typeface="Lucida Grande"/>
                <a:sym typeface="Lucida Grande"/>
              </a:defRPr>
            </a:pPr>
            <a:r>
              <a:rPr>
                <a:solidFill>
                  <a:srgbClr val="000000"/>
                </a:solidFill>
              </a:rPr>
              <a:t>Per </a:t>
            </a:r>
            <a:r>
              <a:rPr b="1">
                <a:solidFill>
                  <a:srgbClr val="000000"/>
                </a:solidFill>
              </a:rPr>
              <a:t>potenziometria</a:t>
            </a:r>
            <a:r>
              <a:rPr>
                <a:solidFill>
                  <a:srgbClr val="000000"/>
                </a:solidFill>
              </a:rPr>
              <a:t> si intende generalmente l’insieme dei metodi analitici che si basano sulla misura del potenziale elettrochimico di una </a:t>
            </a:r>
            <a:r>
              <a:rPr b="1">
                <a:solidFill>
                  <a:srgbClr val="000000"/>
                </a:solidFill>
              </a:rPr>
              <a:t>cella galvanica in condizione di assenza di corrente</a:t>
            </a:r>
            <a:r>
              <a:rPr>
                <a:solidFill>
                  <a:srgbClr val="000000"/>
                </a:solidFill>
              </a:rPr>
              <a:t>. </a:t>
            </a:r>
          </a:p>
          <a:p>
            <a:pPr algn="ctr">
              <a:lnSpc>
                <a:spcPct val="150000"/>
              </a:lnSpc>
              <a:defRPr sz="2000">
                <a:latin typeface="Lucida Grande"/>
                <a:ea typeface="Lucida Grande"/>
                <a:cs typeface="Lucida Grande"/>
                <a:sym typeface="Lucida Grande"/>
              </a:defRPr>
            </a:pPr>
            <a:r>
              <a:rPr>
                <a:solidFill>
                  <a:srgbClr val="000000"/>
                </a:solidFill>
              </a:rPr>
              <a:t>Come si crea la condizione «assenza di corrente»?</a:t>
            </a:r>
          </a:p>
          <a:p>
            <a:pPr algn="just">
              <a:lnSpc>
                <a:spcPct val="150000"/>
              </a:lnSpc>
              <a:defRPr sz="2000">
                <a:latin typeface="Lucida Grande"/>
                <a:ea typeface="Lucida Grande"/>
                <a:cs typeface="Lucida Grande"/>
                <a:sym typeface="Lucida Grande"/>
              </a:defRPr>
            </a:pPr>
            <a:endParaRPr/>
          </a:p>
          <a:p>
            <a:pPr algn="just">
              <a:lnSpc>
                <a:spcPct val="150000"/>
              </a:lnSpc>
              <a:defRPr sz="2000">
                <a:latin typeface="Lucida Grande"/>
                <a:ea typeface="Lucida Grande"/>
                <a:cs typeface="Lucida Grande"/>
                <a:sym typeface="Lucida Grande"/>
              </a:defRPr>
            </a:pPr>
            <a:r>
              <a:rPr>
                <a:solidFill>
                  <a:srgbClr val="000000"/>
                </a:solidFill>
              </a:rPr>
              <a:t>La tipica strumentazione utilizzata in potenziometria comprende un </a:t>
            </a:r>
            <a:r>
              <a:rPr b="1">
                <a:solidFill>
                  <a:srgbClr val="000000"/>
                </a:solidFill>
              </a:rPr>
              <a:t>elettrodo di riferimento</a:t>
            </a:r>
            <a:r>
              <a:rPr>
                <a:solidFill>
                  <a:srgbClr val="000000"/>
                </a:solidFill>
              </a:rPr>
              <a:t>, il cui potenziale deve essere noto, costante nel tempo e indipendente dalla composizione della soluzione contenente l’analita in cui è immerso, un </a:t>
            </a:r>
            <a:r>
              <a:rPr b="1">
                <a:solidFill>
                  <a:srgbClr val="000000"/>
                </a:solidFill>
              </a:rPr>
              <a:t>elettrodo indicatore </a:t>
            </a:r>
            <a:r>
              <a:rPr>
                <a:solidFill>
                  <a:srgbClr val="000000"/>
                </a:solidFill>
              </a:rPr>
              <a:t>selettivo per la specie in soluzione, la cui risposta dipende dalla concentrazione dell’analita, e infine un dispositivo per la misura del potenziale che può essere rappresentato da un potenziometro. </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32" name="Rettangolo 4"/>
          <p:cNvSpPr txBox="1"/>
          <p:nvPr/>
        </p:nvSpPr>
        <p:spPr>
          <a:xfrm>
            <a:off x="443283" y="283057"/>
            <a:ext cx="6788099" cy="25742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lnSpc>
                <a:spcPct val="150000"/>
              </a:lnSpc>
              <a:defRPr sz="2000" b="1">
                <a:latin typeface="Lucida Grande"/>
                <a:ea typeface="Lucida Grande"/>
                <a:cs typeface="Lucida Grande"/>
                <a:sym typeface="Lucida Grande"/>
              </a:defRPr>
            </a:pPr>
            <a:r>
              <a:rPr>
                <a:solidFill>
                  <a:srgbClr val="000000"/>
                </a:solidFill>
              </a:rPr>
              <a:t>Potenziometria</a:t>
            </a:r>
          </a:p>
          <a:p>
            <a:pPr algn="just">
              <a:lnSpc>
                <a:spcPct val="150000"/>
              </a:lnSpc>
              <a:defRPr sz="2000" b="1">
                <a:latin typeface="Lucida Grande"/>
                <a:ea typeface="Lucida Grande"/>
                <a:cs typeface="Lucida Grande"/>
                <a:sym typeface="Lucida Grande"/>
              </a:defRPr>
            </a:pPr>
            <a:endParaRPr/>
          </a:p>
          <a:p>
            <a:pPr algn="just">
              <a:lnSpc>
                <a:spcPct val="150000"/>
              </a:lnSpc>
              <a:defRPr sz="2000">
                <a:latin typeface="Lucida Grande"/>
                <a:ea typeface="Lucida Grande"/>
                <a:cs typeface="Lucida Grande"/>
                <a:sym typeface="Lucida Grande"/>
              </a:defRPr>
            </a:pPr>
            <a:r>
              <a:rPr>
                <a:solidFill>
                  <a:srgbClr val="000000"/>
                </a:solidFill>
              </a:rPr>
              <a:t>Il potenziale di cella può essere misurato sperimentalmente, ma non quello di semicella.</a:t>
            </a:r>
          </a:p>
          <a:p>
            <a:pPr algn="just">
              <a:lnSpc>
                <a:spcPct val="150000"/>
              </a:lnSpc>
              <a:defRPr sz="2000">
                <a:latin typeface="Lucida Grande"/>
                <a:ea typeface="Lucida Grande"/>
                <a:cs typeface="Lucida Grande"/>
                <a:sym typeface="Lucida Grande"/>
              </a:defRPr>
            </a:pPr>
            <a:r>
              <a:rPr>
                <a:solidFill>
                  <a:srgbClr val="000000"/>
                </a:solidFill>
              </a:rPr>
              <a:t>Una cella per misure potenziometriche è schematizzata come segue:</a:t>
            </a:r>
          </a:p>
        </p:txBody>
      </p:sp>
      <p:pic>
        <p:nvPicPr>
          <p:cNvPr id="233" name="Picture 2" descr="Picture 2"/>
          <p:cNvPicPr>
            <a:picLocks noChangeAspect="1"/>
          </p:cNvPicPr>
          <p:nvPr/>
        </p:nvPicPr>
        <p:blipFill>
          <a:blip r:embed="rId2"/>
          <a:stretch>
            <a:fillRect/>
          </a:stretch>
        </p:blipFill>
        <p:spPr>
          <a:xfrm>
            <a:off x="7794169" y="283059"/>
            <a:ext cx="4200076" cy="4886222"/>
          </a:xfrm>
          <a:prstGeom prst="rect">
            <a:avLst/>
          </a:prstGeom>
          <a:ln w="12700">
            <a:miter lim="400000"/>
          </a:ln>
        </p:spPr>
      </p:pic>
      <p:sp>
        <p:nvSpPr>
          <p:cNvPr id="234" name="CasellaDiTesto 7"/>
          <p:cNvSpPr txBox="1"/>
          <p:nvPr/>
        </p:nvSpPr>
        <p:spPr>
          <a:xfrm>
            <a:off x="70330" y="2726170"/>
            <a:ext cx="8654999" cy="7331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lnSpc>
                <a:spcPct val="150000"/>
              </a:lnSpc>
              <a:defRPr>
                <a:latin typeface="Lucida Grande"/>
                <a:ea typeface="Lucida Grande"/>
                <a:cs typeface="Lucida Grande"/>
                <a:sym typeface="Lucida Grande"/>
              </a:defRPr>
            </a:pPr>
            <a:endParaRPr/>
          </a:p>
          <a:p>
            <a:pPr algn="just">
              <a:lnSpc>
                <a:spcPct val="150000"/>
              </a:lnSpc>
            </a:pPr>
            <a:r>
              <a:rPr>
                <a:solidFill>
                  <a:srgbClr val="000000"/>
                </a:solidFill>
              </a:rPr>
              <a:t>Elettrodo di riferimento/ponte salino/soluzione da analizzare/elettrodo indicatore</a:t>
            </a:r>
          </a:p>
        </p:txBody>
      </p:sp>
      <p:sp>
        <p:nvSpPr>
          <p:cNvPr id="235" name="CasellaDiTesto 6"/>
          <p:cNvSpPr txBox="1"/>
          <p:nvPr/>
        </p:nvSpPr>
        <p:spPr>
          <a:xfrm>
            <a:off x="443282" y="4455886"/>
            <a:ext cx="6313730" cy="20856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r>
              <a:rPr>
                <a:solidFill>
                  <a:srgbClr val="000000"/>
                </a:solidFill>
              </a:rPr>
              <a:t>Elettrodo di riferimento: potenziale costante</a:t>
            </a:r>
          </a:p>
          <a:p>
            <a:endParaRPr/>
          </a:p>
          <a:p>
            <a:r>
              <a:rPr>
                <a:solidFill>
                  <a:srgbClr val="000000"/>
                </a:solidFill>
              </a:rPr>
              <a:t>Elettrodo indicatore: potenziale variabile</a:t>
            </a:r>
          </a:p>
          <a:p>
            <a:endParaRPr/>
          </a:p>
          <a:p>
            <a:r>
              <a:rPr>
                <a:solidFill>
                  <a:srgbClr val="000000"/>
                </a:solidFill>
              </a:rPr>
              <a:t>Soluzione di analita: soluzione acquosa di concentrazione incognita</a:t>
            </a:r>
          </a:p>
          <a:p>
            <a:endParaRPr/>
          </a:p>
          <a:p>
            <a:r>
              <a:rPr>
                <a:solidFill>
                  <a:srgbClr val="000000"/>
                </a:solidFill>
              </a:rPr>
              <a:t>Misuratore digitale: potenziometro, altra resistenza, corrente=0</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37" name="CasellaDiTesto 3"/>
          <p:cNvSpPr txBox="1"/>
          <p:nvPr/>
        </p:nvSpPr>
        <p:spPr>
          <a:xfrm>
            <a:off x="575806" y="874643"/>
            <a:ext cx="10417538" cy="36364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nSpc>
                <a:spcPct val="150000"/>
              </a:lnSpc>
              <a:defRPr b="1" u="sng"/>
            </a:pPr>
            <a:r>
              <a:rPr>
                <a:solidFill>
                  <a:srgbClr val="000000"/>
                </a:solidFill>
              </a:rPr>
              <a:t>L’elettrodo di riferimento </a:t>
            </a:r>
            <a:r>
              <a:rPr b="0" u="none">
                <a:solidFill>
                  <a:srgbClr val="000000"/>
                </a:solidFill>
              </a:rPr>
              <a:t>è un elettrodo a potenziale noto e costante (a temperatura costante) e indipendente dalla composizione della soluzione in cui è immerso.</a:t>
            </a:r>
          </a:p>
          <a:p>
            <a:pPr>
              <a:lnSpc>
                <a:spcPct val="150000"/>
              </a:lnSpc>
            </a:pPr>
            <a:endParaRPr b="1" u="sng"/>
          </a:p>
          <a:p>
            <a:pPr>
              <a:lnSpc>
                <a:spcPct val="150000"/>
              </a:lnSpc>
              <a:defRPr b="1"/>
            </a:pPr>
            <a:r>
              <a:rPr>
                <a:solidFill>
                  <a:srgbClr val="000000"/>
                </a:solidFill>
              </a:rPr>
              <a:t>L’elettrodo indicatore </a:t>
            </a:r>
            <a:r>
              <a:rPr b="0">
                <a:solidFill>
                  <a:srgbClr val="000000"/>
                </a:solidFill>
              </a:rPr>
              <a:t>ha un potenziale che varia in funzione della concentrazione dell’analita verso cui è specifico e  selettivo</a:t>
            </a:r>
          </a:p>
          <a:p>
            <a:pPr>
              <a:lnSpc>
                <a:spcPct val="150000"/>
              </a:lnSpc>
            </a:pPr>
            <a:endParaRPr b="1"/>
          </a:p>
          <a:p>
            <a:pPr>
              <a:lnSpc>
                <a:spcPct val="150000"/>
              </a:lnSpc>
            </a:pPr>
            <a:r>
              <a:rPr>
                <a:solidFill>
                  <a:srgbClr val="000000"/>
                </a:solidFill>
              </a:rPr>
              <a:t>Per convenzione la cella potenziometrica viene scritta indicando sempre a sinistra l’elettrodo di riferimento.</a:t>
            </a:r>
          </a:p>
          <a:p>
            <a:pPr>
              <a:lnSpc>
                <a:spcPct val="150000"/>
              </a:lnSpc>
            </a:pPr>
            <a:endParaRPr/>
          </a:p>
          <a:p>
            <a:pPr>
              <a:lnSpc>
                <a:spcPct val="150000"/>
              </a:lnSpc>
            </a:pPr>
            <a:r>
              <a:rPr>
                <a:solidFill>
                  <a:srgbClr val="000000"/>
                </a:solidFill>
              </a:rPr>
              <a:t>	Elettrodo di riferimento/ponte salino/soluzione da analizzare/elettrodo indicatore</a:t>
            </a:r>
          </a:p>
        </p:txBody>
      </p:sp>
      <p:sp>
        <p:nvSpPr>
          <p:cNvPr id="238" name="CasellaDiTesto 4"/>
          <p:cNvSpPr txBox="1"/>
          <p:nvPr/>
        </p:nvSpPr>
        <p:spPr>
          <a:xfrm>
            <a:off x="2576883" y="4663502"/>
            <a:ext cx="5994829" cy="3330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b="1"/>
            </a:pPr>
            <a:r>
              <a:rPr>
                <a:solidFill>
                  <a:srgbClr val="000000"/>
                </a:solidFill>
              </a:rPr>
              <a:t>Erif</a:t>
            </a:r>
            <a:r>
              <a:rPr b="0">
                <a:solidFill>
                  <a:srgbClr val="000000"/>
                </a:solidFill>
              </a:rPr>
              <a:t>		</a:t>
            </a:r>
            <a:r>
              <a:rPr b="0">
                <a:solidFill>
                  <a:srgbClr val="BF6B2C"/>
                </a:solidFill>
              </a:rPr>
              <a:t>Ej</a:t>
            </a:r>
            <a:r>
              <a:rPr b="0">
                <a:solidFill>
                  <a:srgbClr val="000000"/>
                </a:solidFill>
              </a:rPr>
              <a:t>				Eind</a:t>
            </a:r>
          </a:p>
        </p:txBody>
      </p:sp>
      <p:sp>
        <p:nvSpPr>
          <p:cNvPr id="239" name="CasellaDiTesto 5"/>
          <p:cNvSpPr txBox="1"/>
          <p:nvPr/>
        </p:nvSpPr>
        <p:spPr>
          <a:xfrm>
            <a:off x="4604060" y="5706357"/>
            <a:ext cx="2353674" cy="5623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3000"/>
            </a:pPr>
            <a:r>
              <a:rPr>
                <a:solidFill>
                  <a:srgbClr val="000000"/>
                </a:solidFill>
              </a:rPr>
              <a:t>E</a:t>
            </a:r>
            <a:r>
              <a:rPr baseline="-25000">
                <a:solidFill>
                  <a:srgbClr val="000000"/>
                </a:solidFill>
              </a:rPr>
              <a:t>cella</a:t>
            </a:r>
            <a:r>
              <a:rPr>
                <a:solidFill>
                  <a:srgbClr val="000000"/>
                </a:solidFill>
              </a:rPr>
              <a:t>=E</a:t>
            </a:r>
            <a:r>
              <a:rPr baseline="-25000">
                <a:solidFill>
                  <a:srgbClr val="000000"/>
                </a:solidFill>
              </a:rPr>
              <a:t>ind</a:t>
            </a:r>
            <a:r>
              <a:rPr>
                <a:solidFill>
                  <a:srgbClr val="000000"/>
                </a:solidFill>
              </a:rPr>
              <a:t>-E</a:t>
            </a:r>
            <a:r>
              <a:rPr baseline="-25000">
                <a:solidFill>
                  <a:srgbClr val="000000"/>
                </a:solidFill>
              </a:rPr>
              <a:t>rif</a:t>
            </a:r>
            <a:r>
              <a:rPr>
                <a:solidFill>
                  <a:srgbClr val="000000"/>
                </a:solidFill>
              </a:rPr>
              <a:t>-E</a:t>
            </a:r>
            <a:r>
              <a:rPr baseline="-25000">
                <a:solidFill>
                  <a:srgbClr val="000000"/>
                </a:solidFill>
              </a:rPr>
              <a:t>j</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41" name="Rectangle 6"/>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242" name="Text Box 7"/>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243" name="Text Box 8"/>
          <p:cNvSpPr txBox="1"/>
          <p:nvPr/>
        </p:nvSpPr>
        <p:spPr>
          <a:xfrm>
            <a:off x="1764981" y="284163"/>
            <a:ext cx="4155574"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MISURE POTENZIOMETRICHE</a:t>
            </a:r>
          </a:p>
        </p:txBody>
      </p:sp>
      <p:sp>
        <p:nvSpPr>
          <p:cNvPr id="244" name="Rectangle 24"/>
          <p:cNvSpPr txBox="1">
            <a:spLocks noGrp="1"/>
          </p:cNvSpPr>
          <p:nvPr>
            <p:ph type="body" sz="quarter" idx="1"/>
          </p:nvPr>
        </p:nvSpPr>
        <p:spPr>
          <a:xfrm>
            <a:off x="1847850" y="1341438"/>
            <a:ext cx="8496300" cy="1871661"/>
          </a:xfrm>
          <a:prstGeom prst="rect">
            <a:avLst/>
          </a:prstGeom>
        </p:spPr>
        <p:txBody>
          <a:bodyPr/>
          <a:lstStyle/>
          <a:p>
            <a:pPr marL="609600" indent="-609600" algn="just">
              <a:buSzTx/>
              <a:buNone/>
              <a:defRPr sz="1800"/>
            </a:pPr>
            <a:r>
              <a:rPr>
                <a:solidFill>
                  <a:srgbClr val="000000"/>
                </a:solidFill>
              </a:rPr>
              <a:t>Possiamo distinguere due tipi di misure potenziometriche:</a:t>
            </a:r>
          </a:p>
          <a:p>
            <a:pPr marL="609600" indent="-609600" algn="just">
              <a:buFontTx/>
              <a:buAutoNum type="alphaLcParenBoth"/>
              <a:defRPr sz="1800"/>
            </a:pPr>
            <a:r>
              <a:rPr>
                <a:solidFill>
                  <a:srgbClr val="000000"/>
                </a:solidFill>
              </a:rPr>
              <a:t>Misure in cui ci interessa la variazione del potenziale dell’elettrodo indicatore (es. costruzione di una curva di titolazione)</a:t>
            </a:r>
          </a:p>
          <a:p>
            <a:pPr marL="609600" indent="-609600" algn="just">
              <a:buFontTx/>
              <a:buAutoNum type="alphaLcParenBoth"/>
              <a:defRPr sz="1800"/>
            </a:pPr>
            <a:r>
              <a:rPr>
                <a:solidFill>
                  <a:srgbClr val="000000"/>
                </a:solidFill>
              </a:rPr>
              <a:t>Misure in cui ci interessa il valore effettivo del potenziale dell’elettrodo indicatore (es. misure di pH o della concentrazione di uno ione).</a:t>
            </a:r>
          </a:p>
        </p:txBody>
      </p:sp>
      <p:sp>
        <p:nvSpPr>
          <p:cNvPr id="245" name="Rectangle 25"/>
          <p:cNvSpPr txBox="1"/>
          <p:nvPr/>
        </p:nvSpPr>
        <p:spPr>
          <a:xfrm>
            <a:off x="571183" y="3379787"/>
            <a:ext cx="4328161" cy="23322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indent="19050" algn="just">
              <a:lnSpc>
                <a:spcPct val="150000"/>
              </a:lnSpc>
              <a:spcBef>
                <a:spcPts val="400"/>
              </a:spcBef>
              <a:defRPr>
                <a:latin typeface="Arial"/>
                <a:ea typeface="Arial"/>
                <a:cs typeface="Arial"/>
                <a:sym typeface="Arial"/>
              </a:defRPr>
            </a:lvl1pPr>
          </a:lstStyle>
          <a:p>
            <a:r>
              <a:rPr>
                <a:solidFill>
                  <a:srgbClr val="000000"/>
                </a:solidFill>
              </a:rPr>
              <a:t>Nel caso (a) non importa conoscere il potenziale reale dell’elettrodo indicatore, ma soltanto la sua variazione. L’unico accorgimento è  quello di assicurarsi che il potenziale dell’elettrodo di riferimento sia effettivamente costante.</a:t>
            </a:r>
          </a:p>
        </p:txBody>
      </p:sp>
      <p:sp>
        <p:nvSpPr>
          <p:cNvPr id="246" name="Line 26"/>
          <p:cNvSpPr/>
          <p:nvPr/>
        </p:nvSpPr>
        <p:spPr>
          <a:xfrm>
            <a:off x="6310312" y="6165850"/>
            <a:ext cx="2089153" cy="0"/>
          </a:xfrm>
          <a:prstGeom prst="line">
            <a:avLst/>
          </a:prstGeom>
          <a:ln>
            <a:solidFill>
              <a:srgbClr val="000000"/>
            </a:solidFill>
            <a:tailEnd type="triangle"/>
          </a:ln>
        </p:spPr>
        <p:txBody>
          <a:bodyPr lIns="45718" tIns="45718" rIns="45718" bIns="45718"/>
          <a:lstStyle/>
          <a:p>
            <a:endParaRPr/>
          </a:p>
        </p:txBody>
      </p:sp>
      <p:sp>
        <p:nvSpPr>
          <p:cNvPr id="247" name="Line 27"/>
          <p:cNvSpPr/>
          <p:nvPr/>
        </p:nvSpPr>
        <p:spPr>
          <a:xfrm flipV="1">
            <a:off x="6310312" y="3500437"/>
            <a:ext cx="3" cy="2665415"/>
          </a:xfrm>
          <a:prstGeom prst="line">
            <a:avLst/>
          </a:prstGeom>
          <a:ln>
            <a:solidFill>
              <a:srgbClr val="000000"/>
            </a:solidFill>
            <a:tailEnd type="triangle"/>
          </a:ln>
        </p:spPr>
        <p:txBody>
          <a:bodyPr lIns="45718" tIns="45718" rIns="45718" bIns="45718"/>
          <a:lstStyle/>
          <a:p>
            <a:endParaRPr/>
          </a:p>
        </p:txBody>
      </p:sp>
      <p:sp>
        <p:nvSpPr>
          <p:cNvPr id="248" name="Text Box 28"/>
          <p:cNvSpPr txBox="1"/>
          <p:nvPr/>
        </p:nvSpPr>
        <p:spPr>
          <a:xfrm>
            <a:off x="5636895" y="3576639"/>
            <a:ext cx="408937" cy="3133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a:latin typeface="Arial"/>
                <a:ea typeface="Arial"/>
                <a:cs typeface="Arial"/>
                <a:sym typeface="Arial"/>
              </a:defRPr>
            </a:lvl1pPr>
          </a:lstStyle>
          <a:p>
            <a:r>
              <a:rPr>
                <a:solidFill>
                  <a:srgbClr val="000000"/>
                </a:solidFill>
              </a:rPr>
              <a:t>mV</a:t>
            </a:r>
          </a:p>
        </p:txBody>
      </p:sp>
      <p:sp>
        <p:nvSpPr>
          <p:cNvPr id="249" name="Freeform 29"/>
          <p:cNvSpPr/>
          <p:nvPr/>
        </p:nvSpPr>
        <p:spPr>
          <a:xfrm>
            <a:off x="6599238" y="3488172"/>
            <a:ext cx="1655765" cy="1680358"/>
          </a:xfrm>
          <a:custGeom>
            <a:avLst/>
            <a:gdLst/>
            <a:ahLst/>
            <a:cxnLst>
              <a:cxn ang="0">
                <a:pos x="wd2" y="hd2"/>
              </a:cxn>
              <a:cxn ang="5400000">
                <a:pos x="wd2" y="hd2"/>
              </a:cxn>
              <a:cxn ang="10800000">
                <a:pos x="wd2" y="hd2"/>
              </a:cxn>
              <a:cxn ang="16200000">
                <a:pos x="wd2" y="hd2"/>
              </a:cxn>
            </a:cxnLst>
            <a:rect l="0" t="0" r="r" b="b"/>
            <a:pathLst>
              <a:path w="21600" h="19778" extrusionOk="0">
                <a:moveTo>
                  <a:pt x="0" y="18241"/>
                </a:moveTo>
                <a:cubicBezTo>
                  <a:pt x="2651" y="19572"/>
                  <a:pt x="5322" y="20903"/>
                  <a:pt x="7518" y="18241"/>
                </a:cubicBezTo>
                <a:cubicBezTo>
                  <a:pt x="9713" y="15578"/>
                  <a:pt x="10810" y="5228"/>
                  <a:pt x="13151" y="2266"/>
                </a:cubicBezTo>
                <a:cubicBezTo>
                  <a:pt x="15491" y="-697"/>
                  <a:pt x="18535" y="-110"/>
                  <a:pt x="21600" y="478"/>
                </a:cubicBezTo>
              </a:path>
            </a:pathLst>
          </a:custGeom>
          <a:ln>
            <a:solidFill>
              <a:srgbClr val="000000"/>
            </a:solidFill>
          </a:ln>
        </p:spPr>
        <p:txBody>
          <a:bodyPr lIns="45718" tIns="45718" rIns="45718" bIns="45718"/>
          <a:lstStyle/>
          <a:p>
            <a:pPr>
              <a:defRPr>
                <a:latin typeface="Arial"/>
                <a:ea typeface="Arial"/>
                <a:cs typeface="Arial"/>
                <a:sym typeface="Arial"/>
              </a:defRPr>
            </a:pPr>
            <a:endParaRPr/>
          </a:p>
        </p:txBody>
      </p:sp>
      <p:sp>
        <p:nvSpPr>
          <p:cNvPr id="250" name="Freeform 30"/>
          <p:cNvSpPr/>
          <p:nvPr/>
        </p:nvSpPr>
        <p:spPr>
          <a:xfrm>
            <a:off x="6613524" y="4167622"/>
            <a:ext cx="1655767" cy="1680358"/>
          </a:xfrm>
          <a:custGeom>
            <a:avLst/>
            <a:gdLst/>
            <a:ahLst/>
            <a:cxnLst>
              <a:cxn ang="0">
                <a:pos x="wd2" y="hd2"/>
              </a:cxn>
              <a:cxn ang="5400000">
                <a:pos x="wd2" y="hd2"/>
              </a:cxn>
              <a:cxn ang="10800000">
                <a:pos x="wd2" y="hd2"/>
              </a:cxn>
              <a:cxn ang="16200000">
                <a:pos x="wd2" y="hd2"/>
              </a:cxn>
            </a:cxnLst>
            <a:rect l="0" t="0" r="r" b="b"/>
            <a:pathLst>
              <a:path w="21600" h="19778" extrusionOk="0">
                <a:moveTo>
                  <a:pt x="0" y="18241"/>
                </a:moveTo>
                <a:cubicBezTo>
                  <a:pt x="2651" y="19572"/>
                  <a:pt x="5322" y="20903"/>
                  <a:pt x="7518" y="18241"/>
                </a:cubicBezTo>
                <a:cubicBezTo>
                  <a:pt x="9713" y="15578"/>
                  <a:pt x="10810" y="5228"/>
                  <a:pt x="13151" y="2266"/>
                </a:cubicBezTo>
                <a:cubicBezTo>
                  <a:pt x="15491" y="-697"/>
                  <a:pt x="18535" y="-110"/>
                  <a:pt x="21600" y="478"/>
                </a:cubicBezTo>
              </a:path>
            </a:pathLst>
          </a:custGeom>
          <a:ln>
            <a:solidFill>
              <a:srgbClr val="000000"/>
            </a:solidFill>
            <a:prstDash val="dash"/>
          </a:ln>
        </p:spPr>
        <p:txBody>
          <a:bodyPr lIns="45718" tIns="45718" rIns="45718" bIns="45718"/>
          <a:lstStyle/>
          <a:p>
            <a:pPr>
              <a:defRPr>
                <a:latin typeface="Arial"/>
                <a:ea typeface="Arial"/>
                <a:cs typeface="Arial"/>
                <a:sym typeface="Arial"/>
              </a:defRPr>
            </a:pPr>
            <a:endParaRPr/>
          </a:p>
        </p:txBody>
      </p:sp>
      <p:sp>
        <p:nvSpPr>
          <p:cNvPr id="251" name="Line 31"/>
          <p:cNvSpPr/>
          <p:nvPr/>
        </p:nvSpPr>
        <p:spPr>
          <a:xfrm flipH="1" flipV="1">
            <a:off x="8472488" y="3573464"/>
            <a:ext cx="215903" cy="142878"/>
          </a:xfrm>
          <a:prstGeom prst="line">
            <a:avLst/>
          </a:prstGeom>
          <a:ln>
            <a:solidFill>
              <a:srgbClr val="000000"/>
            </a:solidFill>
            <a:tailEnd type="triangle"/>
          </a:ln>
        </p:spPr>
        <p:txBody>
          <a:bodyPr lIns="45718" tIns="45718" rIns="45718" bIns="45718"/>
          <a:lstStyle/>
          <a:p>
            <a:endParaRPr/>
          </a:p>
        </p:txBody>
      </p:sp>
      <p:sp>
        <p:nvSpPr>
          <p:cNvPr id="252" name="Line 32"/>
          <p:cNvSpPr/>
          <p:nvPr/>
        </p:nvSpPr>
        <p:spPr>
          <a:xfrm flipH="1">
            <a:off x="8401049" y="3933823"/>
            <a:ext cx="287342" cy="215904"/>
          </a:xfrm>
          <a:prstGeom prst="line">
            <a:avLst/>
          </a:prstGeom>
          <a:ln>
            <a:solidFill>
              <a:srgbClr val="000000"/>
            </a:solidFill>
            <a:tailEnd type="triangle"/>
          </a:ln>
        </p:spPr>
        <p:txBody>
          <a:bodyPr lIns="45718" tIns="45718" rIns="45718" bIns="45718"/>
          <a:lstStyle/>
          <a:p>
            <a:endParaRPr/>
          </a:p>
        </p:txBody>
      </p:sp>
      <p:sp>
        <p:nvSpPr>
          <p:cNvPr id="253" name="Text Box 33"/>
          <p:cNvSpPr txBox="1"/>
          <p:nvPr/>
        </p:nvSpPr>
        <p:spPr>
          <a:xfrm>
            <a:off x="8805543" y="3141664"/>
            <a:ext cx="1708788" cy="16849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600">
                <a:latin typeface="Arial"/>
                <a:ea typeface="Arial"/>
                <a:cs typeface="Arial"/>
                <a:sym typeface="Arial"/>
              </a:defRPr>
            </a:lvl1pPr>
          </a:lstStyle>
          <a:p>
            <a:r>
              <a:rPr>
                <a:solidFill>
                  <a:srgbClr val="000000"/>
                </a:solidFill>
              </a:rPr>
              <a:t>Diverso elettrodo di riferimento, ma stessa informazione analitica (il punto di massima pendenza)</a:t>
            </a:r>
          </a:p>
        </p:txBody>
      </p:sp>
      <p:sp>
        <p:nvSpPr>
          <p:cNvPr id="254" name="Line 34"/>
          <p:cNvSpPr/>
          <p:nvPr/>
        </p:nvSpPr>
        <p:spPr>
          <a:xfrm>
            <a:off x="7391400" y="3860801"/>
            <a:ext cx="0" cy="2016128"/>
          </a:xfrm>
          <a:prstGeom prst="line">
            <a:avLst/>
          </a:prstGeom>
          <a:ln>
            <a:solidFill>
              <a:srgbClr val="000000"/>
            </a:solidFill>
            <a:prstDash val="sysDot"/>
          </a:ln>
        </p:spPr>
        <p:txBody>
          <a:bodyPr lIns="45718" tIns="45718" rIns="45718" bIns="45718"/>
          <a:lstStyle/>
          <a:p>
            <a:endParaRP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56" name="Rectangle 2"/>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257" name="Text Box 3"/>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258" name="Text Box 4"/>
          <p:cNvSpPr txBox="1"/>
          <p:nvPr/>
        </p:nvSpPr>
        <p:spPr>
          <a:xfrm>
            <a:off x="1764981" y="284163"/>
            <a:ext cx="4155574"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MISURE POTENZIOMETRICHE</a:t>
            </a:r>
          </a:p>
        </p:txBody>
      </p:sp>
      <p:sp>
        <p:nvSpPr>
          <p:cNvPr id="259" name="Rectangle 28"/>
          <p:cNvSpPr txBox="1">
            <a:spLocks noGrp="1"/>
          </p:cNvSpPr>
          <p:nvPr>
            <p:ph type="body" sz="half" idx="1"/>
          </p:nvPr>
        </p:nvSpPr>
        <p:spPr>
          <a:xfrm>
            <a:off x="442687" y="965200"/>
            <a:ext cx="11103427" cy="1871661"/>
          </a:xfrm>
          <a:prstGeom prst="rect">
            <a:avLst/>
          </a:prstGeom>
        </p:spPr>
        <p:txBody>
          <a:bodyPr/>
          <a:lstStyle>
            <a:lvl1pPr marL="0" indent="17906" algn="just" defTabSz="859536">
              <a:lnSpc>
                <a:spcPct val="150000"/>
              </a:lnSpc>
              <a:spcBef>
                <a:spcPts val="900"/>
              </a:spcBef>
              <a:buSzTx/>
              <a:buNone/>
              <a:defRPr sz="1700"/>
            </a:lvl1pPr>
          </a:lstStyle>
          <a:p>
            <a:r>
              <a:rPr>
                <a:solidFill>
                  <a:srgbClr val="000000"/>
                </a:solidFill>
              </a:rPr>
              <a:t>Nel caso (b) per conoscere la concentrazione dell’analita (attraverso la legge di Nernst) è necessario conoscere il potenziale effettivo dell’elettrodo indicatore. In questo caso si può determinare sperimentalmente il potenziale dell’elettrodo di riferimento nelle condizioni di misura, sostituendo all’elettrodo indicatore un elettrodo a potenziale noto oppure, più comunemente, effettuare una calibrazione del sistema di misura con soluzioni a concentrazione nota di analita:</a:t>
            </a:r>
          </a:p>
        </p:txBody>
      </p:sp>
      <p:sp>
        <p:nvSpPr>
          <p:cNvPr id="260" name="Line 29"/>
          <p:cNvSpPr/>
          <p:nvPr/>
        </p:nvSpPr>
        <p:spPr>
          <a:xfrm>
            <a:off x="4008437" y="6165850"/>
            <a:ext cx="4175129" cy="0"/>
          </a:xfrm>
          <a:prstGeom prst="line">
            <a:avLst/>
          </a:prstGeom>
          <a:ln>
            <a:solidFill>
              <a:srgbClr val="000000"/>
            </a:solidFill>
            <a:tailEnd type="triangle"/>
          </a:ln>
        </p:spPr>
        <p:txBody>
          <a:bodyPr lIns="45718" tIns="45718" rIns="45718" bIns="45718"/>
          <a:lstStyle/>
          <a:p>
            <a:endParaRPr/>
          </a:p>
        </p:txBody>
      </p:sp>
      <p:sp>
        <p:nvSpPr>
          <p:cNvPr id="261" name="Line 30"/>
          <p:cNvSpPr/>
          <p:nvPr/>
        </p:nvSpPr>
        <p:spPr>
          <a:xfrm flipV="1">
            <a:off x="4008437" y="3428998"/>
            <a:ext cx="3" cy="2736853"/>
          </a:xfrm>
          <a:prstGeom prst="line">
            <a:avLst/>
          </a:prstGeom>
          <a:ln>
            <a:solidFill>
              <a:srgbClr val="000000"/>
            </a:solidFill>
            <a:tailEnd type="triangle"/>
          </a:ln>
        </p:spPr>
        <p:txBody>
          <a:bodyPr lIns="45718" tIns="45718" rIns="45718" bIns="45718"/>
          <a:lstStyle/>
          <a:p>
            <a:endParaRPr/>
          </a:p>
        </p:txBody>
      </p:sp>
      <p:sp>
        <p:nvSpPr>
          <p:cNvPr id="262" name="Text Box 31"/>
          <p:cNvSpPr txBox="1"/>
          <p:nvPr/>
        </p:nvSpPr>
        <p:spPr>
          <a:xfrm>
            <a:off x="3404870" y="3573464"/>
            <a:ext cx="447037" cy="350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a:latin typeface="Arial"/>
                <a:ea typeface="Arial"/>
                <a:cs typeface="Arial"/>
                <a:sym typeface="Arial"/>
              </a:defRPr>
            </a:lvl1pPr>
          </a:lstStyle>
          <a:p>
            <a:r>
              <a:rPr>
                <a:solidFill>
                  <a:srgbClr val="000000"/>
                </a:solidFill>
              </a:rPr>
              <a:t>mV</a:t>
            </a:r>
          </a:p>
        </p:txBody>
      </p:sp>
      <p:sp>
        <p:nvSpPr>
          <p:cNvPr id="263" name="Text Box 32"/>
          <p:cNvSpPr txBox="1"/>
          <p:nvPr/>
        </p:nvSpPr>
        <p:spPr>
          <a:xfrm>
            <a:off x="7221218" y="6237289"/>
            <a:ext cx="765045" cy="350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a:latin typeface="Arial"/>
                <a:ea typeface="Arial"/>
                <a:cs typeface="Arial"/>
                <a:sym typeface="Arial"/>
              </a:defRPr>
            </a:lvl1pPr>
          </a:lstStyle>
          <a:p>
            <a:r>
              <a:rPr>
                <a:solidFill>
                  <a:srgbClr val="000000"/>
                </a:solidFill>
              </a:rPr>
              <a:t>Log[A]</a:t>
            </a:r>
          </a:p>
        </p:txBody>
      </p:sp>
      <p:sp>
        <p:nvSpPr>
          <p:cNvPr id="264" name="Line 33"/>
          <p:cNvSpPr/>
          <p:nvPr/>
        </p:nvSpPr>
        <p:spPr>
          <a:xfrm flipV="1">
            <a:off x="4367212" y="3602038"/>
            <a:ext cx="3673479" cy="2017712"/>
          </a:xfrm>
          <a:prstGeom prst="line">
            <a:avLst/>
          </a:prstGeom>
          <a:ln>
            <a:solidFill>
              <a:srgbClr val="000000"/>
            </a:solidFill>
          </a:ln>
        </p:spPr>
        <p:txBody>
          <a:bodyPr lIns="45718" tIns="45718" rIns="45718" bIns="45718"/>
          <a:lstStyle/>
          <a:p>
            <a:endParaRPr/>
          </a:p>
        </p:txBody>
      </p:sp>
      <p:sp>
        <p:nvSpPr>
          <p:cNvPr id="265" name="Oval 34"/>
          <p:cNvSpPr/>
          <p:nvPr/>
        </p:nvSpPr>
        <p:spPr>
          <a:xfrm>
            <a:off x="4656139" y="5402264"/>
            <a:ext cx="73031" cy="73031"/>
          </a:xfrm>
          <a:prstGeom prst="ellipse">
            <a:avLst/>
          </a:prstGeom>
          <a:solidFill>
            <a:schemeClr val="accent1"/>
          </a:solidFill>
          <a:ln>
            <a:solidFill>
              <a:srgbClr val="000000"/>
            </a:solidFill>
          </a:ln>
        </p:spPr>
        <p:txBody>
          <a:bodyPr lIns="45718" tIns="45718" rIns="45718" bIns="45718" anchor="ctr"/>
          <a:lstStyle/>
          <a:p>
            <a:pPr>
              <a:defRPr>
                <a:latin typeface="Arial"/>
                <a:ea typeface="Arial"/>
                <a:cs typeface="Arial"/>
                <a:sym typeface="Arial"/>
              </a:defRPr>
            </a:pPr>
            <a:endParaRPr/>
          </a:p>
        </p:txBody>
      </p:sp>
      <p:sp>
        <p:nvSpPr>
          <p:cNvPr id="266" name="Oval 35"/>
          <p:cNvSpPr/>
          <p:nvPr/>
        </p:nvSpPr>
        <p:spPr>
          <a:xfrm>
            <a:off x="5446714" y="4975226"/>
            <a:ext cx="73031" cy="73031"/>
          </a:xfrm>
          <a:prstGeom prst="ellipse">
            <a:avLst/>
          </a:prstGeom>
          <a:solidFill>
            <a:schemeClr val="accent1"/>
          </a:solidFill>
          <a:ln>
            <a:solidFill>
              <a:srgbClr val="000000"/>
            </a:solidFill>
          </a:ln>
        </p:spPr>
        <p:txBody>
          <a:bodyPr lIns="45718" tIns="45718" rIns="45718" bIns="45718" anchor="ctr"/>
          <a:lstStyle/>
          <a:p>
            <a:pPr>
              <a:defRPr>
                <a:latin typeface="Arial"/>
                <a:ea typeface="Arial"/>
                <a:cs typeface="Arial"/>
                <a:sym typeface="Arial"/>
              </a:defRPr>
            </a:pPr>
            <a:endParaRPr/>
          </a:p>
        </p:txBody>
      </p:sp>
      <p:sp>
        <p:nvSpPr>
          <p:cNvPr id="267" name="Oval 36"/>
          <p:cNvSpPr/>
          <p:nvPr/>
        </p:nvSpPr>
        <p:spPr>
          <a:xfrm>
            <a:off x="6237289" y="4548189"/>
            <a:ext cx="73031" cy="73031"/>
          </a:xfrm>
          <a:prstGeom prst="ellipse">
            <a:avLst/>
          </a:prstGeom>
          <a:solidFill>
            <a:schemeClr val="accent1"/>
          </a:solidFill>
          <a:ln>
            <a:solidFill>
              <a:srgbClr val="000000"/>
            </a:solidFill>
          </a:ln>
        </p:spPr>
        <p:txBody>
          <a:bodyPr lIns="45718" tIns="45718" rIns="45718" bIns="45718" anchor="ctr"/>
          <a:lstStyle/>
          <a:p>
            <a:pPr>
              <a:defRPr>
                <a:latin typeface="Arial"/>
                <a:ea typeface="Arial"/>
                <a:cs typeface="Arial"/>
                <a:sym typeface="Arial"/>
              </a:defRPr>
            </a:pPr>
            <a:endParaRPr/>
          </a:p>
        </p:txBody>
      </p:sp>
      <p:sp>
        <p:nvSpPr>
          <p:cNvPr id="268" name="Oval 37"/>
          <p:cNvSpPr/>
          <p:nvPr/>
        </p:nvSpPr>
        <p:spPr>
          <a:xfrm>
            <a:off x="7027864" y="4121151"/>
            <a:ext cx="73031" cy="73031"/>
          </a:xfrm>
          <a:prstGeom prst="ellipse">
            <a:avLst/>
          </a:prstGeom>
          <a:solidFill>
            <a:schemeClr val="accent1"/>
          </a:solidFill>
          <a:ln>
            <a:solidFill>
              <a:srgbClr val="000000"/>
            </a:solidFill>
          </a:ln>
        </p:spPr>
        <p:txBody>
          <a:bodyPr lIns="45718" tIns="45718" rIns="45718" bIns="45718" anchor="ctr"/>
          <a:lstStyle/>
          <a:p>
            <a:pPr>
              <a:defRPr>
                <a:latin typeface="Arial"/>
                <a:ea typeface="Arial"/>
                <a:cs typeface="Arial"/>
                <a:sym typeface="Arial"/>
              </a:defRPr>
            </a:pPr>
            <a:endParaRPr/>
          </a:p>
        </p:txBody>
      </p:sp>
      <p:sp>
        <p:nvSpPr>
          <p:cNvPr id="269" name="Oval 38"/>
          <p:cNvSpPr/>
          <p:nvPr/>
        </p:nvSpPr>
        <p:spPr>
          <a:xfrm>
            <a:off x="7818439" y="3694114"/>
            <a:ext cx="73031" cy="73031"/>
          </a:xfrm>
          <a:prstGeom prst="ellipse">
            <a:avLst/>
          </a:prstGeom>
          <a:solidFill>
            <a:schemeClr val="accent1"/>
          </a:solidFill>
          <a:ln>
            <a:solidFill>
              <a:srgbClr val="000000"/>
            </a:solidFill>
          </a:ln>
        </p:spPr>
        <p:txBody>
          <a:bodyPr lIns="45718" tIns="45718" rIns="45718" bIns="45718" anchor="ctr"/>
          <a:lstStyle/>
          <a:p>
            <a:pPr>
              <a:defRPr>
                <a:latin typeface="Arial"/>
                <a:ea typeface="Arial"/>
                <a:cs typeface="Arial"/>
                <a:sym typeface="Arial"/>
              </a:defRPr>
            </a:pPr>
            <a:endParaRPr/>
          </a:p>
        </p:txBody>
      </p:sp>
      <p:sp>
        <p:nvSpPr>
          <p:cNvPr id="270" name="Text Box 39"/>
          <p:cNvSpPr txBox="1"/>
          <p:nvPr/>
        </p:nvSpPr>
        <p:spPr>
          <a:xfrm>
            <a:off x="6213157" y="5373689"/>
            <a:ext cx="3242699" cy="350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a:latin typeface="Arial"/>
                <a:ea typeface="Arial"/>
                <a:cs typeface="Arial"/>
                <a:sym typeface="Arial"/>
              </a:defRPr>
            </a:lvl1pPr>
          </a:lstStyle>
          <a:p>
            <a:r>
              <a:rPr>
                <a:solidFill>
                  <a:srgbClr val="000000"/>
                </a:solidFill>
              </a:rPr>
              <a:t>Misure delle soluzioni standard</a:t>
            </a:r>
          </a:p>
        </p:txBody>
      </p:sp>
      <p:sp>
        <p:nvSpPr>
          <p:cNvPr id="271" name="Line 40"/>
          <p:cNvSpPr/>
          <p:nvPr/>
        </p:nvSpPr>
        <p:spPr>
          <a:xfrm flipH="1" flipV="1">
            <a:off x="4800598" y="5445126"/>
            <a:ext cx="1366841" cy="144466"/>
          </a:xfrm>
          <a:prstGeom prst="line">
            <a:avLst/>
          </a:prstGeom>
          <a:ln>
            <a:solidFill>
              <a:srgbClr val="000000"/>
            </a:solidFill>
            <a:tailEnd type="triangle"/>
          </a:ln>
        </p:spPr>
        <p:txBody>
          <a:bodyPr lIns="45718" tIns="45718" rIns="45718" bIns="45718"/>
          <a:lstStyle/>
          <a:p>
            <a:endParaRPr/>
          </a:p>
        </p:txBody>
      </p:sp>
      <p:sp>
        <p:nvSpPr>
          <p:cNvPr id="272" name="Line 41"/>
          <p:cNvSpPr/>
          <p:nvPr/>
        </p:nvSpPr>
        <p:spPr>
          <a:xfrm flipH="1" flipV="1">
            <a:off x="5591176" y="5084762"/>
            <a:ext cx="576266" cy="360365"/>
          </a:xfrm>
          <a:prstGeom prst="line">
            <a:avLst/>
          </a:prstGeom>
          <a:ln>
            <a:solidFill>
              <a:srgbClr val="000000"/>
            </a:solidFill>
            <a:tailEnd type="triangle"/>
          </a:ln>
        </p:spPr>
        <p:txBody>
          <a:bodyPr lIns="45718" tIns="45718" rIns="45718" bIns="45718"/>
          <a:lstStyle/>
          <a:p>
            <a:endParaRPr/>
          </a:p>
        </p:txBody>
      </p:sp>
      <p:sp>
        <p:nvSpPr>
          <p:cNvPr id="273" name="Line 42"/>
          <p:cNvSpPr/>
          <p:nvPr/>
        </p:nvSpPr>
        <p:spPr>
          <a:xfrm flipH="1" flipV="1">
            <a:off x="6311901" y="4797423"/>
            <a:ext cx="288928" cy="503241"/>
          </a:xfrm>
          <a:prstGeom prst="line">
            <a:avLst/>
          </a:prstGeom>
          <a:ln>
            <a:solidFill>
              <a:srgbClr val="000000"/>
            </a:solidFill>
            <a:tailEnd type="triangle"/>
          </a:ln>
        </p:spPr>
        <p:txBody>
          <a:bodyPr lIns="45718" tIns="45718" rIns="45718" bIns="45718"/>
          <a:lstStyle/>
          <a:p>
            <a:endParaRPr/>
          </a:p>
        </p:txBody>
      </p:sp>
      <p:sp>
        <p:nvSpPr>
          <p:cNvPr id="274" name="Line 43"/>
          <p:cNvSpPr/>
          <p:nvPr/>
        </p:nvSpPr>
        <p:spPr>
          <a:xfrm flipV="1">
            <a:off x="7032625" y="4365624"/>
            <a:ext cx="0" cy="935039"/>
          </a:xfrm>
          <a:prstGeom prst="line">
            <a:avLst/>
          </a:prstGeom>
          <a:ln>
            <a:solidFill>
              <a:srgbClr val="000000"/>
            </a:solidFill>
            <a:tailEnd type="triangle"/>
          </a:ln>
        </p:spPr>
        <p:txBody>
          <a:bodyPr lIns="45718" tIns="45718" rIns="45718" bIns="45718"/>
          <a:lstStyle/>
          <a:p>
            <a:endParaRPr/>
          </a:p>
        </p:txBody>
      </p:sp>
      <p:sp>
        <p:nvSpPr>
          <p:cNvPr id="275" name="Line 44"/>
          <p:cNvSpPr/>
          <p:nvPr/>
        </p:nvSpPr>
        <p:spPr>
          <a:xfrm flipV="1">
            <a:off x="7464424" y="3933823"/>
            <a:ext cx="360367" cy="1295403"/>
          </a:xfrm>
          <a:prstGeom prst="line">
            <a:avLst/>
          </a:prstGeom>
          <a:ln>
            <a:solidFill>
              <a:srgbClr val="000000"/>
            </a:solidFill>
            <a:tailEnd type="triangle"/>
          </a:ln>
        </p:spPr>
        <p:txBody>
          <a:bodyPr lIns="45718" tIns="45718" rIns="45718" bIns="45718"/>
          <a:lstStyle/>
          <a:p>
            <a:endParaRPr/>
          </a:p>
        </p:txBody>
      </p:sp>
      <p:sp>
        <p:nvSpPr>
          <p:cNvPr id="276" name="Text Box 45"/>
          <p:cNvSpPr txBox="1"/>
          <p:nvPr/>
        </p:nvSpPr>
        <p:spPr>
          <a:xfrm>
            <a:off x="2828607" y="4365626"/>
            <a:ext cx="1481774" cy="6173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a:latin typeface="Arial"/>
                <a:ea typeface="Arial"/>
                <a:cs typeface="Arial"/>
                <a:sym typeface="Arial"/>
              </a:defRPr>
            </a:lvl1pPr>
          </a:lstStyle>
          <a:p>
            <a:r>
              <a:rPr>
                <a:solidFill>
                  <a:srgbClr val="000000"/>
                </a:solidFill>
              </a:rPr>
              <a:t>Misura del campione</a:t>
            </a:r>
          </a:p>
        </p:txBody>
      </p:sp>
      <p:sp>
        <p:nvSpPr>
          <p:cNvPr id="277" name="Line 46"/>
          <p:cNvSpPr/>
          <p:nvPr/>
        </p:nvSpPr>
        <p:spPr>
          <a:xfrm>
            <a:off x="4008439" y="4724400"/>
            <a:ext cx="2016128" cy="0"/>
          </a:xfrm>
          <a:prstGeom prst="line">
            <a:avLst/>
          </a:prstGeom>
          <a:ln>
            <a:solidFill>
              <a:srgbClr val="000000"/>
            </a:solidFill>
            <a:prstDash val="dash"/>
            <a:tailEnd type="triangle"/>
          </a:ln>
        </p:spPr>
        <p:txBody>
          <a:bodyPr lIns="45718" tIns="45718" rIns="45718" bIns="45718"/>
          <a:lstStyle/>
          <a:p>
            <a:endParaRPr/>
          </a:p>
        </p:txBody>
      </p:sp>
      <p:sp>
        <p:nvSpPr>
          <p:cNvPr id="278" name="Line 47"/>
          <p:cNvSpPr/>
          <p:nvPr/>
        </p:nvSpPr>
        <p:spPr>
          <a:xfrm>
            <a:off x="6024562" y="4724398"/>
            <a:ext cx="3" cy="1441453"/>
          </a:xfrm>
          <a:prstGeom prst="line">
            <a:avLst/>
          </a:prstGeom>
          <a:ln>
            <a:solidFill>
              <a:srgbClr val="000000"/>
            </a:solidFill>
            <a:prstDash val="dash"/>
            <a:tailEnd type="triangle"/>
          </a:ln>
        </p:spPr>
        <p:txBody>
          <a:bodyPr lIns="45718" tIns="45718" rIns="45718" bIns="45718"/>
          <a:lstStyle/>
          <a:p>
            <a:endParaRPr/>
          </a:p>
        </p:txBody>
      </p:sp>
      <p:sp>
        <p:nvSpPr>
          <p:cNvPr id="279" name="Text Box 48"/>
          <p:cNvSpPr txBox="1"/>
          <p:nvPr/>
        </p:nvSpPr>
        <p:spPr>
          <a:xfrm>
            <a:off x="5781357" y="6237289"/>
            <a:ext cx="459836" cy="3940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a:latin typeface="Arial"/>
                <a:ea typeface="Arial"/>
                <a:cs typeface="Arial"/>
                <a:sym typeface="Arial"/>
              </a:defRPr>
            </a:pPr>
            <a:r>
              <a:rPr>
                <a:solidFill>
                  <a:srgbClr val="000000"/>
                </a:solidFill>
              </a:rPr>
              <a:t>[A]</a:t>
            </a:r>
            <a:r>
              <a:rPr baseline="-25000">
                <a:solidFill>
                  <a:srgbClr val="000000"/>
                </a:solidFill>
              </a:rPr>
              <a:t>x</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81" name="CasellaDiTesto 3"/>
          <p:cNvSpPr txBox="1"/>
          <p:nvPr/>
        </p:nvSpPr>
        <p:spPr>
          <a:xfrm>
            <a:off x="4537800" y="348020"/>
            <a:ext cx="2426786" cy="5623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3000"/>
            </a:pPr>
            <a:r>
              <a:rPr>
                <a:solidFill>
                  <a:srgbClr val="000000"/>
                </a:solidFill>
              </a:rPr>
              <a:t>E</a:t>
            </a:r>
            <a:r>
              <a:rPr baseline="-25000">
                <a:solidFill>
                  <a:srgbClr val="000000"/>
                </a:solidFill>
              </a:rPr>
              <a:t>cella</a:t>
            </a:r>
            <a:r>
              <a:rPr>
                <a:solidFill>
                  <a:srgbClr val="000000"/>
                </a:solidFill>
              </a:rPr>
              <a:t>=E</a:t>
            </a:r>
            <a:r>
              <a:rPr baseline="-25000">
                <a:solidFill>
                  <a:srgbClr val="000000"/>
                </a:solidFill>
              </a:rPr>
              <a:t>ind</a:t>
            </a:r>
            <a:r>
              <a:rPr>
                <a:solidFill>
                  <a:srgbClr val="000000"/>
                </a:solidFill>
              </a:rPr>
              <a:t>-E</a:t>
            </a:r>
            <a:r>
              <a:rPr baseline="-25000">
                <a:solidFill>
                  <a:srgbClr val="000000"/>
                </a:solidFill>
              </a:rPr>
              <a:t>rif</a:t>
            </a:r>
            <a:r>
              <a:rPr>
                <a:solidFill>
                  <a:srgbClr val="000000"/>
                </a:solidFill>
              </a:rPr>
              <a:t>+E</a:t>
            </a:r>
            <a:r>
              <a:rPr baseline="-25000">
                <a:solidFill>
                  <a:srgbClr val="000000"/>
                </a:solidFill>
              </a:rPr>
              <a:t>j</a:t>
            </a:r>
          </a:p>
        </p:txBody>
      </p:sp>
      <p:sp>
        <p:nvSpPr>
          <p:cNvPr id="282" name="CasellaDiTesto 4"/>
          <p:cNvSpPr txBox="1"/>
          <p:nvPr/>
        </p:nvSpPr>
        <p:spPr>
          <a:xfrm>
            <a:off x="642066" y="1205945"/>
            <a:ext cx="10629573" cy="51369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r>
              <a:rPr>
                <a:solidFill>
                  <a:srgbClr val="000000"/>
                </a:solidFill>
              </a:rPr>
              <a:t>Questa equazione permette di calcolare la concentrazione della specie verso cui è specifico e selettivo l’elettrodo indicatore.</a:t>
            </a:r>
          </a:p>
          <a:p>
            <a:endParaRPr/>
          </a:p>
          <a:p>
            <a:r>
              <a:rPr>
                <a:solidFill>
                  <a:srgbClr val="000000"/>
                </a:solidFill>
              </a:rPr>
              <a:t>L’informazione analitica è contenuta nel termine E</a:t>
            </a:r>
            <a:r>
              <a:rPr baseline="-25000">
                <a:solidFill>
                  <a:srgbClr val="000000"/>
                </a:solidFill>
              </a:rPr>
              <a:t>ind </a:t>
            </a:r>
          </a:p>
          <a:p>
            <a:pPr>
              <a:defRPr baseline="-25000"/>
            </a:pPr>
            <a:endParaRPr baseline="-25000"/>
          </a:p>
          <a:p>
            <a:r>
              <a:rPr>
                <a:solidFill>
                  <a:srgbClr val="000000"/>
                </a:solidFill>
              </a:rPr>
              <a:t>In quanto il suo valore varia in funzione della concentrazione dell’analita</a:t>
            </a:r>
          </a:p>
          <a:p>
            <a:pPr>
              <a:defRPr baseline="-25000"/>
            </a:pPr>
            <a:endParaRPr/>
          </a:p>
          <a:p>
            <a:r>
              <a:rPr>
                <a:solidFill>
                  <a:srgbClr val="000000"/>
                </a:solidFill>
              </a:rPr>
              <a:t>Il valore di potenziale deve essere corretto per il valore dell’elettrodo di riferimento e per il valore di potenziale di giunzione. </a:t>
            </a:r>
          </a:p>
          <a:p>
            <a:endParaRPr/>
          </a:p>
          <a:p>
            <a:pPr>
              <a:defRPr b="1"/>
            </a:pPr>
            <a:r>
              <a:rPr>
                <a:solidFill>
                  <a:srgbClr val="000000"/>
                </a:solidFill>
              </a:rPr>
              <a:t>Potenziale di giunzione</a:t>
            </a:r>
            <a:r>
              <a:rPr b="0">
                <a:solidFill>
                  <a:srgbClr val="000000"/>
                </a:solidFill>
              </a:rPr>
              <a:t>: Potenziale che si genera ai due lati del ponte salino (setto poroso) che separa le due semicelle (Indicatore e riferimento)</a:t>
            </a:r>
          </a:p>
          <a:p>
            <a:endParaRPr b="1"/>
          </a:p>
          <a:p>
            <a:r>
              <a:rPr>
                <a:solidFill>
                  <a:srgbClr val="000000"/>
                </a:solidFill>
              </a:rPr>
              <a:t>Ricordiamo che il potenziale nelle celle elettrochimiche dipende dall’</a:t>
            </a:r>
            <a:r>
              <a:rPr b="1">
                <a:solidFill>
                  <a:srgbClr val="000000"/>
                </a:solidFill>
              </a:rPr>
              <a:t>attività</a:t>
            </a:r>
            <a:r>
              <a:rPr>
                <a:solidFill>
                  <a:srgbClr val="000000"/>
                </a:solidFill>
              </a:rPr>
              <a:t> e non dalla </a:t>
            </a:r>
            <a:r>
              <a:rPr b="1">
                <a:solidFill>
                  <a:srgbClr val="000000"/>
                </a:solidFill>
              </a:rPr>
              <a:t>concentrazione</a:t>
            </a:r>
            <a:r>
              <a:rPr>
                <a:solidFill>
                  <a:srgbClr val="000000"/>
                </a:solidFill>
              </a:rPr>
              <a:t>, per ovviare a questo si effettua una calibrazione del sistema con soluzioni a concentrazione nota e in tal modo il potenziale può essere riferito direttamente alla concentrazione della specie in esame.</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284" name="Rectangle 3"/>
          <p:cNvSpPr txBox="1"/>
          <p:nvPr/>
        </p:nvSpPr>
        <p:spPr>
          <a:xfrm>
            <a:off x="217167" y="1031874"/>
            <a:ext cx="11490966" cy="40446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sz="2200">
                <a:latin typeface="Arial"/>
                <a:ea typeface="Arial"/>
                <a:cs typeface="Arial"/>
                <a:sym typeface="Arial"/>
              </a:defRPr>
            </a:pPr>
            <a:r>
              <a:rPr>
                <a:solidFill>
                  <a:srgbClr val="000000"/>
                </a:solidFill>
              </a:rPr>
              <a:t>Il </a:t>
            </a:r>
            <a:r>
              <a:rPr b="1" i="1">
                <a:solidFill>
                  <a:srgbClr val="000000"/>
                </a:solidFill>
              </a:rPr>
              <a:t>potenziale di giunzione</a:t>
            </a:r>
            <a:r>
              <a:rPr>
                <a:solidFill>
                  <a:srgbClr val="000000"/>
                </a:solidFill>
              </a:rPr>
              <a:t> è una piccola differenza di potenziale (tipicamente pochi mV) che si produce ogni volta che vengono a contatto soluzioni a differente composizione, come all’estremità di un ponte salino o in corrispondenza del setto poroso di un elettrodo. Poiché il valore del potenziale di giunzione non è noto con precisione, esso </a:t>
            </a:r>
            <a:r>
              <a:rPr b="1" i="1">
                <a:solidFill>
                  <a:srgbClr val="000000"/>
                </a:solidFill>
              </a:rPr>
              <a:t>pone un limite all’accuratezza</a:t>
            </a:r>
            <a:r>
              <a:rPr>
                <a:solidFill>
                  <a:srgbClr val="000000"/>
                </a:solidFill>
              </a:rPr>
              <a:t> delle misure potenziometriche dirette.</a:t>
            </a:r>
            <a:endParaRPr sz="3200"/>
          </a:p>
          <a:p>
            <a:pPr algn="just">
              <a:defRPr sz="2200">
                <a:latin typeface="Arial"/>
                <a:ea typeface="Arial"/>
                <a:cs typeface="Arial"/>
                <a:sym typeface="Arial"/>
              </a:defRPr>
            </a:pPr>
            <a:endParaRPr sz="3200"/>
          </a:p>
          <a:p>
            <a:pPr algn="just">
              <a:defRPr sz="2200">
                <a:latin typeface="Arial"/>
                <a:ea typeface="Arial"/>
                <a:cs typeface="Arial"/>
                <a:sym typeface="Arial"/>
              </a:defRPr>
            </a:pPr>
            <a:r>
              <a:rPr>
                <a:solidFill>
                  <a:srgbClr val="000000"/>
                </a:solidFill>
              </a:rPr>
              <a:t>Il potenziale di giunzione è originato dalla diversa </a:t>
            </a:r>
            <a:r>
              <a:rPr b="1" i="1">
                <a:solidFill>
                  <a:srgbClr val="000000"/>
                </a:solidFill>
              </a:rPr>
              <a:t>mobilità</a:t>
            </a:r>
            <a:r>
              <a:rPr>
                <a:solidFill>
                  <a:srgbClr val="000000"/>
                </a:solidFill>
              </a:rPr>
              <a:t> degli ioni. Ad esempio, all’interfase fra una soluzione contenente NaCl ed acqua si crea una regione anteriore con un eccesso di carica negativa, ricca di ioni Cl</a:t>
            </a:r>
            <a:r>
              <a:rPr baseline="30000">
                <a:solidFill>
                  <a:srgbClr val="000000"/>
                </a:solidFill>
              </a:rPr>
              <a:t>-</a:t>
            </a:r>
            <a:r>
              <a:rPr>
                <a:solidFill>
                  <a:srgbClr val="000000"/>
                </a:solidFill>
              </a:rPr>
              <a:t>, seguita da una regione carica positivamente, impoverita di ioni Cl</a:t>
            </a:r>
            <a:r>
              <a:rPr baseline="30000">
                <a:solidFill>
                  <a:srgbClr val="000000"/>
                </a:solidFill>
              </a:rPr>
              <a:t>-</a:t>
            </a:r>
            <a:r>
              <a:rPr>
                <a:solidFill>
                  <a:srgbClr val="000000"/>
                </a:solidFill>
              </a:rPr>
              <a:t>. Questo perchè lo ione Cl</a:t>
            </a:r>
            <a:r>
              <a:rPr baseline="30000">
                <a:solidFill>
                  <a:srgbClr val="000000"/>
                </a:solidFill>
              </a:rPr>
              <a:t>-</a:t>
            </a:r>
            <a:r>
              <a:rPr>
                <a:solidFill>
                  <a:srgbClr val="000000"/>
                </a:solidFill>
              </a:rPr>
              <a:t> ha una mobilità maggiore dello ione Na</a:t>
            </a:r>
            <a:r>
              <a:rPr baseline="30000">
                <a:solidFill>
                  <a:srgbClr val="000000"/>
                </a:solidFill>
              </a:rPr>
              <a:t>+</a:t>
            </a:r>
            <a:r>
              <a:rPr>
                <a:solidFill>
                  <a:srgbClr val="000000"/>
                </a:solidFill>
              </a:rPr>
              <a:t>. Il risultato è una differenza di potenziale elettrico che contribuisce al potenziale complessivo della cella elettrochimica.</a:t>
            </a:r>
          </a:p>
        </p:txBody>
      </p:sp>
      <p:grpSp>
        <p:nvGrpSpPr>
          <p:cNvPr id="316" name="Gruppo 1"/>
          <p:cNvGrpSpPr/>
          <p:nvPr/>
        </p:nvGrpSpPr>
        <p:grpSpPr>
          <a:xfrm>
            <a:off x="2424112" y="5583237"/>
            <a:ext cx="7489832" cy="1273517"/>
            <a:chOff x="-1" y="0"/>
            <a:chExt cx="7489831" cy="1273516"/>
          </a:xfrm>
        </p:grpSpPr>
        <p:sp>
          <p:nvSpPr>
            <p:cNvPr id="285" name="Rectangle 2"/>
            <p:cNvSpPr/>
            <p:nvPr/>
          </p:nvSpPr>
          <p:spPr>
            <a:xfrm>
              <a:off x="-1" y="0"/>
              <a:ext cx="1512890" cy="863604"/>
            </a:xfrm>
            <a:prstGeom prst="rect">
              <a:avLst/>
            </a:prstGeom>
            <a:solidFill>
              <a:srgbClr val="C0C0C0"/>
            </a:solidFill>
            <a:ln w="12700" cap="flat">
              <a:noFill/>
              <a:miter lim="4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286" name="Line 4"/>
            <p:cNvSpPr/>
            <p:nvPr/>
          </p:nvSpPr>
          <p:spPr>
            <a:xfrm>
              <a:off x="-2" y="0"/>
              <a:ext cx="2736855" cy="2"/>
            </a:xfrm>
            <a:prstGeom prst="line">
              <a:avLst/>
            </a:prstGeom>
            <a:noFill/>
            <a:ln w="9525" cap="flat">
              <a:solidFill>
                <a:srgbClr val="000000"/>
              </a:solidFill>
              <a:prstDash val="solid"/>
              <a:round/>
            </a:ln>
            <a:effectLst/>
          </p:spPr>
          <p:txBody>
            <a:bodyPr wrap="square" lIns="45718" tIns="45718" rIns="45718" bIns="45718" numCol="1" anchor="t">
              <a:noAutofit/>
            </a:bodyPr>
            <a:lstStyle/>
            <a:p>
              <a:endParaRPr/>
            </a:p>
          </p:txBody>
        </p:sp>
        <p:sp>
          <p:nvSpPr>
            <p:cNvPr id="287" name="Line 5"/>
            <p:cNvSpPr/>
            <p:nvPr/>
          </p:nvSpPr>
          <p:spPr>
            <a:xfrm>
              <a:off x="-2" y="863601"/>
              <a:ext cx="2736855" cy="3"/>
            </a:xfrm>
            <a:prstGeom prst="line">
              <a:avLst/>
            </a:prstGeom>
            <a:noFill/>
            <a:ln w="9525" cap="flat">
              <a:solidFill>
                <a:srgbClr val="000000"/>
              </a:solidFill>
              <a:prstDash val="solid"/>
              <a:round/>
            </a:ln>
            <a:effectLst/>
          </p:spPr>
          <p:txBody>
            <a:bodyPr wrap="square" lIns="45718" tIns="45718" rIns="45718" bIns="45718" numCol="1" anchor="t">
              <a:noAutofit/>
            </a:bodyPr>
            <a:lstStyle/>
            <a:p>
              <a:endParaRPr/>
            </a:p>
          </p:txBody>
        </p:sp>
        <p:sp>
          <p:nvSpPr>
            <p:cNvPr id="288" name="Text Box 6"/>
            <p:cNvSpPr txBox="1"/>
            <p:nvPr/>
          </p:nvSpPr>
          <p:spPr>
            <a:xfrm>
              <a:off x="118743" y="158751"/>
              <a:ext cx="1008702" cy="4920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Soluzione di NaCl</a:t>
              </a:r>
            </a:p>
          </p:txBody>
        </p:sp>
        <p:sp>
          <p:nvSpPr>
            <p:cNvPr id="289" name="Rectangle 7"/>
            <p:cNvSpPr/>
            <p:nvPr/>
          </p:nvSpPr>
          <p:spPr>
            <a:xfrm>
              <a:off x="4537074" y="0"/>
              <a:ext cx="1655766" cy="863604"/>
            </a:xfrm>
            <a:prstGeom prst="rect">
              <a:avLst/>
            </a:prstGeom>
            <a:solidFill>
              <a:srgbClr val="C0C0C0"/>
            </a:solidFill>
            <a:ln w="12700" cap="flat">
              <a:noFill/>
              <a:miter lim="4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290" name="Line 8"/>
            <p:cNvSpPr/>
            <p:nvPr/>
          </p:nvSpPr>
          <p:spPr>
            <a:xfrm>
              <a:off x="4537075" y="0"/>
              <a:ext cx="2592390" cy="2"/>
            </a:xfrm>
            <a:prstGeom prst="line">
              <a:avLst/>
            </a:prstGeom>
            <a:noFill/>
            <a:ln w="9525" cap="flat">
              <a:solidFill>
                <a:srgbClr val="000000"/>
              </a:solidFill>
              <a:prstDash val="solid"/>
              <a:round/>
            </a:ln>
            <a:effectLst/>
          </p:spPr>
          <p:txBody>
            <a:bodyPr wrap="square" lIns="45718" tIns="45718" rIns="45718" bIns="45718" numCol="1" anchor="t">
              <a:noAutofit/>
            </a:bodyPr>
            <a:lstStyle/>
            <a:p>
              <a:endParaRPr/>
            </a:p>
          </p:txBody>
        </p:sp>
        <p:sp>
          <p:nvSpPr>
            <p:cNvPr id="291" name="Line 9"/>
            <p:cNvSpPr/>
            <p:nvPr/>
          </p:nvSpPr>
          <p:spPr>
            <a:xfrm>
              <a:off x="4537075" y="863601"/>
              <a:ext cx="2592390" cy="3"/>
            </a:xfrm>
            <a:prstGeom prst="line">
              <a:avLst/>
            </a:prstGeom>
            <a:noFill/>
            <a:ln w="9525" cap="flat">
              <a:solidFill>
                <a:srgbClr val="000000"/>
              </a:solidFill>
              <a:prstDash val="solid"/>
              <a:round/>
            </a:ln>
            <a:effectLst/>
          </p:spPr>
          <p:txBody>
            <a:bodyPr wrap="square" lIns="45718" tIns="45718" rIns="45718" bIns="45718" numCol="1" anchor="t">
              <a:noAutofit/>
            </a:bodyPr>
            <a:lstStyle/>
            <a:p>
              <a:endParaRPr/>
            </a:p>
          </p:txBody>
        </p:sp>
        <p:sp>
          <p:nvSpPr>
            <p:cNvPr id="292" name="Text Box 10"/>
            <p:cNvSpPr txBox="1"/>
            <p:nvPr/>
          </p:nvSpPr>
          <p:spPr>
            <a:xfrm>
              <a:off x="1082357" y="100013"/>
              <a:ext cx="400644"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p>
              <a:pPr>
                <a:defRPr sz="1400">
                  <a:latin typeface="Arial"/>
                  <a:ea typeface="Arial"/>
                  <a:cs typeface="Arial"/>
                  <a:sym typeface="Arial"/>
                </a:defRPr>
              </a:pPr>
              <a:r>
                <a:rPr>
                  <a:solidFill>
                    <a:srgbClr val="000000"/>
                  </a:solidFill>
                </a:rPr>
                <a:t>Na</a:t>
              </a:r>
              <a:r>
                <a:rPr baseline="30000">
                  <a:solidFill>
                    <a:srgbClr val="000000"/>
                  </a:solidFill>
                </a:rPr>
                <a:t>+</a:t>
              </a:r>
            </a:p>
          </p:txBody>
        </p:sp>
        <p:sp>
          <p:nvSpPr>
            <p:cNvPr id="293" name="Text Box 11"/>
            <p:cNvSpPr txBox="1"/>
            <p:nvPr/>
          </p:nvSpPr>
          <p:spPr>
            <a:xfrm>
              <a:off x="1115695" y="430213"/>
              <a:ext cx="311512"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p>
              <a:pPr>
                <a:defRPr sz="1400">
                  <a:latin typeface="Arial"/>
                  <a:ea typeface="Arial"/>
                  <a:cs typeface="Arial"/>
                  <a:sym typeface="Arial"/>
                </a:defRPr>
              </a:pPr>
              <a:r>
                <a:rPr>
                  <a:solidFill>
                    <a:srgbClr val="000000"/>
                  </a:solidFill>
                </a:rPr>
                <a:t>Cl</a:t>
              </a:r>
              <a:r>
                <a:rPr baseline="30000">
                  <a:solidFill>
                    <a:srgbClr val="000000"/>
                  </a:solidFill>
                </a:rPr>
                <a:t>-</a:t>
              </a:r>
            </a:p>
          </p:txBody>
        </p:sp>
        <p:sp>
          <p:nvSpPr>
            <p:cNvPr id="294" name="Oval 12"/>
            <p:cNvSpPr/>
            <p:nvPr/>
          </p:nvSpPr>
          <p:spPr>
            <a:xfrm>
              <a:off x="1470025" y="215901"/>
              <a:ext cx="71443" cy="71443"/>
            </a:xfrm>
            <a:prstGeom prst="ellipse">
              <a:avLst/>
            </a:prstGeom>
            <a:solidFill>
              <a:srgbClr val="000000"/>
            </a:solidFill>
            <a:ln w="9525" cap="flat">
              <a:solidFill>
                <a:srgbClr val="000000"/>
              </a:solidFill>
              <a:prstDash val="solid"/>
              <a:round/>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295" name="Oval 13"/>
            <p:cNvSpPr/>
            <p:nvPr/>
          </p:nvSpPr>
          <p:spPr>
            <a:xfrm>
              <a:off x="1470025" y="546101"/>
              <a:ext cx="71443" cy="71443"/>
            </a:xfrm>
            <a:prstGeom prst="ellipse">
              <a:avLst/>
            </a:prstGeom>
            <a:solidFill>
              <a:srgbClr val="000000"/>
            </a:solidFill>
            <a:ln w="9525" cap="flat">
              <a:solidFill>
                <a:srgbClr val="000000"/>
              </a:solidFill>
              <a:prstDash val="solid"/>
              <a:round/>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296" name="Line 14"/>
            <p:cNvSpPr/>
            <p:nvPr/>
          </p:nvSpPr>
          <p:spPr>
            <a:xfrm>
              <a:off x="1584324" y="244475"/>
              <a:ext cx="258765" cy="3"/>
            </a:xfrm>
            <a:prstGeom prst="line">
              <a:avLst/>
            </a:prstGeom>
            <a:noFill/>
            <a:ln w="9525" cap="flat">
              <a:solidFill>
                <a:srgbClr val="000000"/>
              </a:solidFill>
              <a:prstDash val="solid"/>
              <a:round/>
              <a:tailEnd type="triangle" w="med" len="med"/>
            </a:ln>
            <a:effectLst/>
          </p:spPr>
          <p:txBody>
            <a:bodyPr wrap="square" lIns="45718" tIns="45718" rIns="45718" bIns="45718" numCol="1" anchor="t">
              <a:noAutofit/>
            </a:bodyPr>
            <a:lstStyle/>
            <a:p>
              <a:endParaRPr/>
            </a:p>
          </p:txBody>
        </p:sp>
        <p:sp>
          <p:nvSpPr>
            <p:cNvPr id="297" name="Line 15"/>
            <p:cNvSpPr/>
            <p:nvPr/>
          </p:nvSpPr>
          <p:spPr>
            <a:xfrm>
              <a:off x="1584325" y="588962"/>
              <a:ext cx="431803" cy="3"/>
            </a:xfrm>
            <a:prstGeom prst="line">
              <a:avLst/>
            </a:prstGeom>
            <a:noFill/>
            <a:ln w="9525" cap="flat">
              <a:solidFill>
                <a:srgbClr val="000000"/>
              </a:solidFill>
              <a:prstDash val="solid"/>
              <a:round/>
              <a:tailEnd type="triangle" w="med" len="med"/>
            </a:ln>
            <a:effectLst/>
          </p:spPr>
          <p:txBody>
            <a:bodyPr wrap="square" lIns="45718" tIns="45718" rIns="45718" bIns="45718" numCol="1" anchor="t">
              <a:noAutofit/>
            </a:bodyPr>
            <a:lstStyle/>
            <a:p>
              <a:endParaRPr/>
            </a:p>
          </p:txBody>
        </p:sp>
        <p:sp>
          <p:nvSpPr>
            <p:cNvPr id="298" name="Line 16"/>
            <p:cNvSpPr/>
            <p:nvPr/>
          </p:nvSpPr>
          <p:spPr>
            <a:xfrm>
              <a:off x="5545137" y="0"/>
              <a:ext cx="3" cy="863604"/>
            </a:xfrm>
            <a:prstGeom prst="line">
              <a:avLst/>
            </a:prstGeom>
            <a:noFill/>
            <a:ln w="9525" cap="flat">
              <a:solidFill>
                <a:srgbClr val="000000"/>
              </a:solidFill>
              <a:prstDash val="dash"/>
              <a:round/>
            </a:ln>
            <a:effectLst/>
          </p:spPr>
          <p:txBody>
            <a:bodyPr wrap="square" lIns="45718" tIns="45718" rIns="45718" bIns="45718" numCol="1" anchor="t">
              <a:noAutofit/>
            </a:bodyPr>
            <a:lstStyle/>
            <a:p>
              <a:endParaRPr/>
            </a:p>
          </p:txBody>
        </p:sp>
        <p:sp>
          <p:nvSpPr>
            <p:cNvPr id="299" name="Line 17"/>
            <p:cNvSpPr/>
            <p:nvPr/>
          </p:nvSpPr>
          <p:spPr>
            <a:xfrm>
              <a:off x="6178550" y="0"/>
              <a:ext cx="3" cy="863604"/>
            </a:xfrm>
            <a:prstGeom prst="line">
              <a:avLst/>
            </a:prstGeom>
            <a:noFill/>
            <a:ln w="9525" cap="flat">
              <a:solidFill>
                <a:srgbClr val="000000"/>
              </a:solidFill>
              <a:prstDash val="dash"/>
              <a:round/>
            </a:ln>
            <a:effectLst/>
          </p:spPr>
          <p:txBody>
            <a:bodyPr wrap="square" lIns="45718" tIns="45718" rIns="45718" bIns="45718" numCol="1" anchor="t">
              <a:noAutofit/>
            </a:bodyPr>
            <a:lstStyle/>
            <a:p>
              <a:endParaRPr/>
            </a:p>
          </p:txBody>
        </p:sp>
        <p:sp>
          <p:nvSpPr>
            <p:cNvPr id="300" name="Line 18"/>
            <p:cNvSpPr/>
            <p:nvPr/>
          </p:nvSpPr>
          <p:spPr>
            <a:xfrm>
              <a:off x="5861050" y="0"/>
              <a:ext cx="3" cy="863604"/>
            </a:xfrm>
            <a:prstGeom prst="line">
              <a:avLst/>
            </a:prstGeom>
            <a:noFill/>
            <a:ln w="9525" cap="flat">
              <a:solidFill>
                <a:srgbClr val="000000"/>
              </a:solidFill>
              <a:prstDash val="dash"/>
              <a:round/>
            </a:ln>
            <a:effectLst/>
          </p:spPr>
          <p:txBody>
            <a:bodyPr wrap="square" lIns="45718" tIns="45718" rIns="45718" bIns="45718" numCol="1" anchor="t">
              <a:noAutofit/>
            </a:bodyPr>
            <a:lstStyle/>
            <a:p>
              <a:endParaRPr/>
            </a:p>
          </p:txBody>
        </p:sp>
        <p:sp>
          <p:nvSpPr>
            <p:cNvPr id="301" name="Line 19"/>
            <p:cNvSpPr/>
            <p:nvPr/>
          </p:nvSpPr>
          <p:spPr>
            <a:xfrm flipH="1">
              <a:off x="1498600" y="0"/>
              <a:ext cx="3" cy="863604"/>
            </a:xfrm>
            <a:prstGeom prst="line">
              <a:avLst/>
            </a:prstGeom>
            <a:noFill/>
            <a:ln w="9525" cap="flat">
              <a:solidFill>
                <a:srgbClr val="000000"/>
              </a:solidFill>
              <a:prstDash val="dash"/>
              <a:round/>
            </a:ln>
            <a:effectLst/>
          </p:spPr>
          <p:txBody>
            <a:bodyPr wrap="square" lIns="45718" tIns="45718" rIns="45718" bIns="45718" numCol="1" anchor="t">
              <a:noAutofit/>
            </a:bodyPr>
            <a:lstStyle/>
            <a:p>
              <a:endParaRPr/>
            </a:p>
          </p:txBody>
        </p:sp>
        <p:sp>
          <p:nvSpPr>
            <p:cNvPr id="302" name="Text Box 20"/>
            <p:cNvSpPr txBox="1"/>
            <p:nvPr/>
          </p:nvSpPr>
          <p:spPr>
            <a:xfrm>
              <a:off x="5590858" y="461962"/>
              <a:ext cx="197488"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spcBef>
                  <a:spcPts val="800"/>
                </a:spcBef>
                <a:defRPr sz="1400">
                  <a:latin typeface="Arial"/>
                  <a:ea typeface="Arial"/>
                  <a:cs typeface="Arial"/>
                  <a:sym typeface="Arial"/>
                </a:defRPr>
              </a:lvl1pPr>
            </a:lstStyle>
            <a:p>
              <a:r>
                <a:rPr>
                  <a:solidFill>
                    <a:srgbClr val="000000"/>
                  </a:solidFill>
                </a:rPr>
                <a:t>+</a:t>
              </a:r>
            </a:p>
          </p:txBody>
        </p:sp>
        <p:sp>
          <p:nvSpPr>
            <p:cNvPr id="303" name="Text Box 21"/>
            <p:cNvSpPr txBox="1"/>
            <p:nvPr/>
          </p:nvSpPr>
          <p:spPr>
            <a:xfrm>
              <a:off x="5590858" y="71437"/>
              <a:ext cx="197488"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spcBef>
                  <a:spcPts val="800"/>
                </a:spcBef>
                <a:defRPr sz="1400">
                  <a:latin typeface="Arial"/>
                  <a:ea typeface="Arial"/>
                  <a:cs typeface="Arial"/>
                  <a:sym typeface="Arial"/>
                </a:defRPr>
              </a:lvl1pPr>
            </a:lstStyle>
            <a:p>
              <a:r>
                <a:rPr>
                  <a:solidFill>
                    <a:srgbClr val="000000"/>
                  </a:solidFill>
                </a:rPr>
                <a:t>+</a:t>
              </a:r>
            </a:p>
          </p:txBody>
        </p:sp>
        <p:sp>
          <p:nvSpPr>
            <p:cNvPr id="304" name="Text Box 22"/>
            <p:cNvSpPr txBox="1"/>
            <p:nvPr/>
          </p:nvSpPr>
          <p:spPr>
            <a:xfrm>
              <a:off x="5951221" y="460375"/>
              <a:ext cx="197488"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spcBef>
                  <a:spcPts val="800"/>
                </a:spcBef>
                <a:defRPr sz="1400">
                  <a:latin typeface="Arial"/>
                  <a:ea typeface="Arial"/>
                  <a:cs typeface="Arial"/>
                  <a:sym typeface="Arial"/>
                </a:defRPr>
              </a:lvl1pPr>
            </a:lstStyle>
            <a:p>
              <a:r>
                <a:rPr>
                  <a:solidFill>
                    <a:srgbClr val="000000"/>
                  </a:solidFill>
                </a:rPr>
                <a:t>-</a:t>
              </a:r>
            </a:p>
          </p:txBody>
        </p:sp>
        <p:sp>
          <p:nvSpPr>
            <p:cNvPr id="305" name="Text Box 23"/>
            <p:cNvSpPr txBox="1"/>
            <p:nvPr/>
          </p:nvSpPr>
          <p:spPr>
            <a:xfrm>
              <a:off x="5951221" y="71437"/>
              <a:ext cx="197488"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spcBef>
                  <a:spcPts val="800"/>
                </a:spcBef>
                <a:defRPr sz="1400">
                  <a:latin typeface="Arial"/>
                  <a:ea typeface="Arial"/>
                  <a:cs typeface="Arial"/>
                  <a:sym typeface="Arial"/>
                </a:defRPr>
              </a:lvl1pPr>
            </a:lstStyle>
            <a:p>
              <a:r>
                <a:rPr>
                  <a:solidFill>
                    <a:srgbClr val="000000"/>
                  </a:solidFill>
                </a:rPr>
                <a:t>-</a:t>
              </a:r>
            </a:p>
          </p:txBody>
        </p:sp>
        <p:sp>
          <p:nvSpPr>
            <p:cNvPr id="306" name="Text Box 24"/>
            <p:cNvSpPr txBox="1"/>
            <p:nvPr/>
          </p:nvSpPr>
          <p:spPr>
            <a:xfrm>
              <a:off x="1990407" y="273050"/>
              <a:ext cx="1008701"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Acqua</a:t>
              </a:r>
            </a:p>
          </p:txBody>
        </p:sp>
        <p:sp>
          <p:nvSpPr>
            <p:cNvPr id="307" name="AutoShape 25"/>
            <p:cNvSpPr/>
            <p:nvPr/>
          </p:nvSpPr>
          <p:spPr>
            <a:xfrm>
              <a:off x="3024188" y="287338"/>
              <a:ext cx="792166" cy="360367"/>
            </a:xfrm>
            <a:prstGeom prst="rightArrow">
              <a:avLst>
                <a:gd name="adj1" fmla="val 50000"/>
                <a:gd name="adj2" fmla="val 54956"/>
              </a:avLst>
            </a:prstGeom>
            <a:no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grpSp>
          <p:nvGrpSpPr>
            <p:cNvPr id="310" name="AutoShape 26"/>
            <p:cNvGrpSpPr/>
            <p:nvPr/>
          </p:nvGrpSpPr>
          <p:grpSpPr>
            <a:xfrm>
              <a:off x="4105274" y="173037"/>
              <a:ext cx="1631948" cy="504832"/>
              <a:chOff x="-1" y="0"/>
              <a:chExt cx="1631947" cy="504831"/>
            </a:xfrm>
          </p:grpSpPr>
          <p:sp>
            <p:nvSpPr>
              <p:cNvPr id="308" name="Forma"/>
              <p:cNvSpPr/>
              <p:nvPr/>
            </p:nvSpPr>
            <p:spPr>
              <a:xfrm>
                <a:off x="-2" y="-2"/>
                <a:ext cx="1631949" cy="50483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5255" y="0"/>
                    </a:lnTo>
                    <a:lnTo>
                      <a:pt x="15255" y="3600"/>
                    </a:lnTo>
                    <a:lnTo>
                      <a:pt x="21600" y="9985"/>
                    </a:lnTo>
                    <a:lnTo>
                      <a:pt x="15255" y="9000"/>
                    </a:lnTo>
                    <a:lnTo>
                      <a:pt x="15255" y="21600"/>
                    </a:lnTo>
                    <a:lnTo>
                      <a:pt x="0" y="21600"/>
                    </a:lnTo>
                    <a:lnTo>
                      <a:pt x="0" y="3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309" name="Zona ricca di Na+"/>
              <p:cNvSpPr txBox="1"/>
              <p:nvPr/>
            </p:nvSpPr>
            <p:spPr>
              <a:xfrm>
                <a:off x="50482" y="4762"/>
                <a:ext cx="1051563" cy="4920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gn="ctr">
                  <a:defRPr sz="1400">
                    <a:latin typeface="Arial"/>
                    <a:ea typeface="Arial"/>
                    <a:cs typeface="Arial"/>
                    <a:sym typeface="Arial"/>
                  </a:defRPr>
                </a:pPr>
                <a:r>
                  <a:rPr>
                    <a:solidFill>
                      <a:srgbClr val="000000"/>
                    </a:solidFill>
                  </a:rPr>
                  <a:t>Zona ricca di Na</a:t>
                </a:r>
                <a:r>
                  <a:rPr baseline="30000">
                    <a:solidFill>
                      <a:srgbClr val="000000"/>
                    </a:solidFill>
                  </a:rPr>
                  <a:t>+</a:t>
                </a:r>
              </a:p>
            </p:txBody>
          </p:sp>
        </p:grpSp>
        <p:grpSp>
          <p:nvGrpSpPr>
            <p:cNvPr id="313" name="AutoShape 27"/>
            <p:cNvGrpSpPr/>
            <p:nvPr/>
          </p:nvGrpSpPr>
          <p:grpSpPr>
            <a:xfrm>
              <a:off x="6005533" y="173036"/>
              <a:ext cx="1484298" cy="503246"/>
              <a:chOff x="0" y="-1"/>
              <a:chExt cx="1484297" cy="503245"/>
            </a:xfrm>
          </p:grpSpPr>
          <p:sp>
            <p:nvSpPr>
              <p:cNvPr id="311" name="Forma"/>
              <p:cNvSpPr/>
              <p:nvPr/>
            </p:nvSpPr>
            <p:spPr>
              <a:xfrm>
                <a:off x="-1" y="-2"/>
                <a:ext cx="1484298" cy="503247"/>
              </a:xfrm>
              <a:custGeom>
                <a:avLst/>
                <a:gdLst/>
                <a:ahLst/>
                <a:cxnLst>
                  <a:cxn ang="0">
                    <a:pos x="wd2" y="hd2"/>
                  </a:cxn>
                  <a:cxn ang="5400000">
                    <a:pos x="wd2" y="hd2"/>
                  </a:cxn>
                  <a:cxn ang="10800000">
                    <a:pos x="wd2" y="hd2"/>
                  </a:cxn>
                  <a:cxn ang="16200000">
                    <a:pos x="wd2" y="hd2"/>
                  </a:cxn>
                </a:cxnLst>
                <a:rect l="0" t="0" r="r" b="b"/>
                <a:pathLst>
                  <a:path w="21600" h="21600" extrusionOk="0">
                    <a:moveTo>
                      <a:pt x="5868" y="0"/>
                    </a:moveTo>
                    <a:lnTo>
                      <a:pt x="21600" y="0"/>
                    </a:lnTo>
                    <a:lnTo>
                      <a:pt x="21600" y="21600"/>
                    </a:lnTo>
                    <a:lnTo>
                      <a:pt x="5868" y="21600"/>
                    </a:lnTo>
                    <a:lnTo>
                      <a:pt x="5868" y="18000"/>
                    </a:lnTo>
                    <a:lnTo>
                      <a:pt x="0" y="11311"/>
                    </a:lnTo>
                    <a:lnTo>
                      <a:pt x="5868" y="12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312" name="Zona ricca di Cl-"/>
              <p:cNvSpPr txBox="1"/>
              <p:nvPr/>
            </p:nvSpPr>
            <p:spPr>
              <a:xfrm>
                <a:off x="453685" y="4761"/>
                <a:ext cx="980127" cy="4920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gn="ctr">
                  <a:defRPr sz="1400">
                    <a:latin typeface="Arial"/>
                    <a:ea typeface="Arial"/>
                    <a:cs typeface="Arial"/>
                    <a:sym typeface="Arial"/>
                  </a:defRPr>
                </a:pPr>
                <a:r>
                  <a:rPr>
                    <a:solidFill>
                      <a:srgbClr val="000000"/>
                    </a:solidFill>
                  </a:rPr>
                  <a:t>Zona ricca di Cl</a:t>
                </a:r>
                <a:r>
                  <a:rPr baseline="30000">
                    <a:solidFill>
                      <a:srgbClr val="000000"/>
                    </a:solidFill>
                  </a:rPr>
                  <a:t>-</a:t>
                </a:r>
              </a:p>
            </p:txBody>
          </p:sp>
        </p:grpSp>
        <p:sp>
          <p:nvSpPr>
            <p:cNvPr id="314" name="Line 28"/>
            <p:cNvSpPr/>
            <p:nvPr/>
          </p:nvSpPr>
          <p:spPr>
            <a:xfrm>
              <a:off x="5543551" y="965201"/>
              <a:ext cx="649290" cy="3"/>
            </a:xfrm>
            <a:prstGeom prst="line">
              <a:avLst/>
            </a:prstGeom>
            <a:noFill/>
            <a:ln w="9525" cap="flat">
              <a:solidFill>
                <a:srgbClr val="000000"/>
              </a:solidFill>
              <a:prstDash val="solid"/>
              <a:round/>
              <a:headEnd type="triangle" w="med" len="med"/>
              <a:tailEnd type="triangle" w="med" len="med"/>
            </a:ln>
            <a:effectLst/>
          </p:spPr>
          <p:txBody>
            <a:bodyPr wrap="square" lIns="45718" tIns="45718" rIns="45718" bIns="45718" numCol="1" anchor="t">
              <a:noAutofit/>
            </a:bodyPr>
            <a:lstStyle/>
            <a:p>
              <a:endParaRPr/>
            </a:p>
          </p:txBody>
        </p:sp>
        <p:sp>
          <p:nvSpPr>
            <p:cNvPr id="315" name="Text Box 29"/>
            <p:cNvSpPr txBox="1"/>
            <p:nvPr/>
          </p:nvSpPr>
          <p:spPr>
            <a:xfrm>
              <a:off x="5748021" y="950914"/>
              <a:ext cx="249063" cy="32260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p>
              <a:pPr>
                <a:defRPr sz="1400">
                  <a:latin typeface="Arial"/>
                  <a:ea typeface="Arial"/>
                  <a:cs typeface="Arial"/>
                  <a:sym typeface="Arial"/>
                </a:defRPr>
              </a:pPr>
              <a:r>
                <a:rPr>
                  <a:solidFill>
                    <a:srgbClr val="000000"/>
                  </a:solidFill>
                </a:rPr>
                <a:t>E</a:t>
              </a:r>
              <a:r>
                <a:rPr baseline="-25000">
                  <a:solidFill>
                    <a:srgbClr val="000000"/>
                  </a:solidFill>
                </a:rPr>
                <a:t>j</a:t>
              </a:r>
            </a:p>
          </p:txBody>
        </p:sp>
      </p:grpSp>
      <p:sp>
        <p:nvSpPr>
          <p:cNvPr id="317" name="Rectangle 30"/>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318" name="Text Box 31"/>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319" name="Text Box 32"/>
          <p:cNvSpPr txBox="1"/>
          <p:nvPr/>
        </p:nvSpPr>
        <p:spPr>
          <a:xfrm>
            <a:off x="1764983" y="284163"/>
            <a:ext cx="3860620"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POTENZIALE DI GIUNZIONE</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321" name="CasellaDiTesto 3"/>
          <p:cNvSpPr txBox="1"/>
          <p:nvPr/>
        </p:nvSpPr>
        <p:spPr>
          <a:xfrm>
            <a:off x="761334" y="477078"/>
            <a:ext cx="3018639" cy="3924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400" b="1">
                <a:solidFill>
                  <a:srgbClr val="FF0000"/>
                </a:solidFill>
              </a:defRPr>
            </a:lvl1pPr>
          </a:lstStyle>
          <a:p>
            <a:r>
              <a:rPr>
                <a:solidFill>
                  <a:srgbClr val="000000"/>
                </a:solidFill>
              </a:rPr>
              <a:t>Potenziale di giunzione</a:t>
            </a:r>
          </a:p>
        </p:txBody>
      </p:sp>
      <p:sp>
        <p:nvSpPr>
          <p:cNvPr id="322" name="CasellaDiTesto 4"/>
          <p:cNvSpPr txBox="1"/>
          <p:nvPr/>
        </p:nvSpPr>
        <p:spPr>
          <a:xfrm>
            <a:off x="761335" y="1484241"/>
            <a:ext cx="9569399" cy="12093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r>
              <a:rPr>
                <a:solidFill>
                  <a:srgbClr val="000000"/>
                </a:solidFill>
              </a:rPr>
              <a:t>Se si mettono a contatto due soluzioni </a:t>
            </a:r>
            <a:r>
              <a:rPr b="1" u="sng">
                <a:solidFill>
                  <a:srgbClr val="000000"/>
                </a:solidFill>
              </a:rPr>
              <a:t>elettrolitiche</a:t>
            </a:r>
            <a:r>
              <a:rPr>
                <a:solidFill>
                  <a:srgbClr val="000000"/>
                </a:solidFill>
              </a:rPr>
              <a:t> a diversa concentrazione all’interfaccia si sviluppa una </a:t>
            </a:r>
            <a:r>
              <a:rPr b="1" u="sng">
                <a:solidFill>
                  <a:srgbClr val="000000"/>
                </a:solidFill>
              </a:rPr>
              <a:t>differenza di potenziale </a:t>
            </a:r>
            <a:r>
              <a:rPr>
                <a:solidFill>
                  <a:srgbClr val="000000"/>
                </a:solidFill>
              </a:rPr>
              <a:t>detta </a:t>
            </a:r>
            <a:r>
              <a:rPr b="1" u="sng">
                <a:solidFill>
                  <a:srgbClr val="000000"/>
                </a:solidFill>
              </a:rPr>
              <a:t>potenziale di giunzione</a:t>
            </a:r>
          </a:p>
          <a:p>
            <a:pPr>
              <a:defRPr b="1" u="sng"/>
            </a:pPr>
            <a:endParaRPr b="1" u="sng"/>
          </a:p>
          <a:p>
            <a:r>
              <a:rPr>
                <a:solidFill>
                  <a:srgbClr val="000000"/>
                </a:solidFill>
              </a:rPr>
              <a:t>Il potenziale dipende dalla diversa distribuzione delle cariche e dalla loro diversa velocità</a:t>
            </a:r>
          </a:p>
        </p:txBody>
      </p:sp>
      <p:sp>
        <p:nvSpPr>
          <p:cNvPr id="323" name="Rettangolo 5"/>
          <p:cNvSpPr/>
          <p:nvPr/>
        </p:nvSpPr>
        <p:spPr>
          <a:xfrm>
            <a:off x="4465982" y="3644348"/>
            <a:ext cx="662611" cy="1921568"/>
          </a:xfrm>
          <a:prstGeom prst="rect">
            <a:avLst/>
          </a:prstGeom>
          <a:solidFill>
            <a:schemeClr val="accent1">
              <a:alpha val="46000"/>
            </a:schemeClr>
          </a:solidFill>
          <a:ln w="12700">
            <a:solidFill>
              <a:srgbClr val="32538F"/>
            </a:solidFill>
            <a:miter/>
          </a:ln>
        </p:spPr>
        <p:txBody>
          <a:bodyPr lIns="45718" tIns="45718" rIns="45718" bIns="45718" anchor="ctr"/>
          <a:lstStyle/>
          <a:p>
            <a:pPr algn="ctr">
              <a:defRPr>
                <a:solidFill>
                  <a:srgbClr val="FFFFFF"/>
                </a:solidFill>
              </a:defRPr>
            </a:pPr>
            <a:endParaRPr/>
          </a:p>
        </p:txBody>
      </p:sp>
      <p:sp>
        <p:nvSpPr>
          <p:cNvPr id="324" name="CasellaDiTesto 6"/>
          <p:cNvSpPr txBox="1"/>
          <p:nvPr/>
        </p:nvSpPr>
        <p:spPr>
          <a:xfrm>
            <a:off x="4157579" y="5787025"/>
            <a:ext cx="1366571" cy="3330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b="1"/>
            </a:lvl1pPr>
          </a:lstStyle>
          <a:p>
            <a:r>
              <a:rPr>
                <a:solidFill>
                  <a:srgbClr val="000000"/>
                </a:solidFill>
              </a:rPr>
              <a:t>Setto poroso </a:t>
            </a:r>
          </a:p>
        </p:txBody>
      </p:sp>
      <p:sp>
        <p:nvSpPr>
          <p:cNvPr id="325" name="Rettangolo 7"/>
          <p:cNvSpPr/>
          <p:nvPr/>
        </p:nvSpPr>
        <p:spPr>
          <a:xfrm>
            <a:off x="3812952" y="3658415"/>
            <a:ext cx="662611" cy="1921568"/>
          </a:xfrm>
          <a:prstGeom prst="rect">
            <a:avLst/>
          </a:prstGeom>
          <a:solidFill>
            <a:srgbClr val="BFBFBF">
              <a:alpha val="46000"/>
            </a:srgbClr>
          </a:solidFill>
          <a:ln w="12700">
            <a:solidFill>
              <a:srgbClr val="32538F"/>
            </a:solidFill>
            <a:miter/>
          </a:ln>
        </p:spPr>
        <p:txBody>
          <a:bodyPr lIns="45718" tIns="45718" rIns="45718" bIns="45718" anchor="ctr"/>
          <a:lstStyle/>
          <a:p>
            <a:pPr algn="ctr">
              <a:defRPr>
                <a:solidFill>
                  <a:srgbClr val="FFFFFF"/>
                </a:solidFill>
              </a:defRPr>
            </a:pPr>
            <a:endParaRPr/>
          </a:p>
        </p:txBody>
      </p:sp>
      <p:sp>
        <p:nvSpPr>
          <p:cNvPr id="326" name="Rettangolo 8"/>
          <p:cNvSpPr/>
          <p:nvPr/>
        </p:nvSpPr>
        <p:spPr>
          <a:xfrm>
            <a:off x="5147035" y="3670136"/>
            <a:ext cx="662611" cy="1921568"/>
          </a:xfrm>
          <a:prstGeom prst="rect">
            <a:avLst/>
          </a:prstGeom>
          <a:solidFill>
            <a:srgbClr val="A6A6A6">
              <a:alpha val="46000"/>
            </a:srgbClr>
          </a:solidFill>
          <a:ln w="12700">
            <a:solidFill>
              <a:srgbClr val="32538F"/>
            </a:solidFill>
            <a:miter/>
          </a:ln>
        </p:spPr>
        <p:txBody>
          <a:bodyPr lIns="45718" tIns="45718" rIns="45718" bIns="45718" anchor="ctr"/>
          <a:lstStyle/>
          <a:p>
            <a:pPr algn="ctr">
              <a:defRPr>
                <a:solidFill>
                  <a:srgbClr val="FFFFFF"/>
                </a:solidFill>
              </a:defRPr>
            </a:pPr>
            <a:endParaRPr/>
          </a:p>
        </p:txBody>
      </p:sp>
      <p:sp>
        <p:nvSpPr>
          <p:cNvPr id="327" name="CasellaDiTesto 9"/>
          <p:cNvSpPr txBox="1"/>
          <p:nvPr/>
        </p:nvSpPr>
        <p:spPr>
          <a:xfrm>
            <a:off x="1452665" y="3784070"/>
            <a:ext cx="1758250" cy="62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b="1"/>
            </a:pPr>
            <a:r>
              <a:rPr>
                <a:solidFill>
                  <a:srgbClr val="000000"/>
                </a:solidFill>
              </a:rPr>
              <a:t>Soluzione interna</a:t>
            </a:r>
          </a:p>
          <a:p>
            <a:pPr>
              <a:defRPr b="1"/>
            </a:pPr>
            <a:r>
              <a:rPr>
                <a:solidFill>
                  <a:srgbClr val="000000"/>
                </a:solidFill>
              </a:rPr>
              <a:t>1M HCl</a:t>
            </a:r>
          </a:p>
        </p:txBody>
      </p:sp>
      <p:sp>
        <p:nvSpPr>
          <p:cNvPr id="328" name="CasellaDiTesto 10"/>
          <p:cNvSpPr txBox="1"/>
          <p:nvPr/>
        </p:nvSpPr>
        <p:spPr>
          <a:xfrm>
            <a:off x="6428075" y="3670953"/>
            <a:ext cx="1836942" cy="6251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b="1"/>
            </a:pPr>
            <a:r>
              <a:rPr>
                <a:solidFill>
                  <a:srgbClr val="000000"/>
                </a:solidFill>
              </a:rPr>
              <a:t>Soluzione esterna </a:t>
            </a:r>
          </a:p>
          <a:p>
            <a:pPr>
              <a:defRPr b="1"/>
            </a:pPr>
            <a:r>
              <a:rPr>
                <a:solidFill>
                  <a:srgbClr val="000000"/>
                </a:solidFill>
              </a:rPr>
              <a:t>0,01M HCl</a:t>
            </a:r>
          </a:p>
        </p:txBody>
      </p:sp>
      <p:sp>
        <p:nvSpPr>
          <p:cNvPr id="329" name="Ovale 11"/>
          <p:cNvSpPr/>
          <p:nvPr/>
        </p:nvSpPr>
        <p:spPr>
          <a:xfrm>
            <a:off x="3428624" y="4371628"/>
            <a:ext cx="218881" cy="242579"/>
          </a:xfrm>
          <a:prstGeom prst="ellipse">
            <a:avLst/>
          </a:prstGeom>
          <a:solidFill>
            <a:schemeClr val="accent1"/>
          </a:solidFill>
          <a:ln w="12700">
            <a:solidFill>
              <a:srgbClr val="32538F"/>
            </a:solidFill>
            <a:miter/>
          </a:ln>
        </p:spPr>
        <p:txBody>
          <a:bodyPr lIns="45718" tIns="45718" rIns="45718" bIns="45718" anchor="ctr"/>
          <a:lstStyle/>
          <a:p>
            <a:pPr algn="ctr">
              <a:defRPr>
                <a:solidFill>
                  <a:srgbClr val="FFFFFF"/>
                </a:solidFill>
              </a:defRPr>
            </a:pPr>
            <a:endParaRPr/>
          </a:p>
        </p:txBody>
      </p:sp>
      <p:sp>
        <p:nvSpPr>
          <p:cNvPr id="330" name="Ovale 12"/>
          <p:cNvSpPr/>
          <p:nvPr/>
        </p:nvSpPr>
        <p:spPr>
          <a:xfrm>
            <a:off x="3107083" y="5006447"/>
            <a:ext cx="370133" cy="393105"/>
          </a:xfrm>
          <a:prstGeom prst="ellipse">
            <a:avLst/>
          </a:prstGeom>
          <a:solidFill>
            <a:schemeClr val="accent4"/>
          </a:solidFill>
          <a:ln w="12700">
            <a:solidFill>
              <a:srgbClr val="32538F"/>
            </a:solidFill>
            <a:miter/>
          </a:ln>
        </p:spPr>
        <p:txBody>
          <a:bodyPr lIns="45718" tIns="45718" rIns="45718" bIns="45718" anchor="ctr"/>
          <a:lstStyle/>
          <a:p>
            <a:pPr algn="ctr">
              <a:defRPr>
                <a:solidFill>
                  <a:srgbClr val="FFFFFF"/>
                </a:solidFill>
              </a:defRPr>
            </a:pPr>
            <a:endParaRPr/>
          </a:p>
        </p:txBody>
      </p:sp>
      <p:sp>
        <p:nvSpPr>
          <p:cNvPr id="331" name="CasellaDiTesto 13"/>
          <p:cNvSpPr txBox="1"/>
          <p:nvPr/>
        </p:nvSpPr>
        <p:spPr>
          <a:xfrm>
            <a:off x="3200846" y="5096757"/>
            <a:ext cx="222232" cy="2483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200" b="1"/>
            </a:lvl1pPr>
          </a:lstStyle>
          <a:p>
            <a:r>
              <a:rPr>
                <a:solidFill>
                  <a:srgbClr val="000000"/>
                </a:solidFill>
              </a:rPr>
              <a:t>Cl</a:t>
            </a:r>
          </a:p>
        </p:txBody>
      </p:sp>
      <p:sp>
        <p:nvSpPr>
          <p:cNvPr id="332" name="CasellaDiTesto 14"/>
          <p:cNvSpPr txBox="1"/>
          <p:nvPr/>
        </p:nvSpPr>
        <p:spPr>
          <a:xfrm>
            <a:off x="3419314" y="4389687"/>
            <a:ext cx="247508" cy="2285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000" b="1"/>
            </a:lvl1pPr>
          </a:lstStyle>
          <a:p>
            <a:r>
              <a:rPr>
                <a:solidFill>
                  <a:srgbClr val="000000"/>
                </a:solidFill>
              </a:rPr>
              <a:t>H+</a:t>
            </a:r>
          </a:p>
        </p:txBody>
      </p:sp>
      <p:sp>
        <p:nvSpPr>
          <p:cNvPr id="333" name="Connettore 2 16"/>
          <p:cNvSpPr/>
          <p:nvPr/>
        </p:nvSpPr>
        <p:spPr>
          <a:xfrm>
            <a:off x="3702529" y="4512798"/>
            <a:ext cx="1775813" cy="3"/>
          </a:xfrm>
          <a:prstGeom prst="line">
            <a:avLst/>
          </a:prstGeom>
          <a:ln w="25400">
            <a:solidFill>
              <a:schemeClr val="accent1"/>
            </a:solidFill>
            <a:miter/>
            <a:tailEnd type="triangle"/>
          </a:ln>
        </p:spPr>
        <p:txBody>
          <a:bodyPr lIns="45718" tIns="45718" rIns="45718" bIns="45718"/>
          <a:lstStyle/>
          <a:p>
            <a:endParaRPr/>
          </a:p>
        </p:txBody>
      </p:sp>
      <p:sp>
        <p:nvSpPr>
          <p:cNvPr id="334" name="Connettore 2 18"/>
          <p:cNvSpPr/>
          <p:nvPr/>
        </p:nvSpPr>
        <p:spPr>
          <a:xfrm>
            <a:off x="3647499" y="5215914"/>
            <a:ext cx="900156" cy="3"/>
          </a:xfrm>
          <a:prstGeom prst="line">
            <a:avLst/>
          </a:prstGeom>
          <a:ln w="28575">
            <a:solidFill>
              <a:srgbClr val="000000"/>
            </a:solidFill>
            <a:miter/>
            <a:tailEnd type="triangle"/>
          </a:ln>
        </p:spPr>
        <p:txBody>
          <a:bodyPr lIns="45718" tIns="45718" rIns="45718" bIns="45718"/>
          <a:lstStyle/>
          <a:p>
            <a:endParaRPr/>
          </a:p>
        </p:txBody>
      </p:sp>
      <p:sp>
        <p:nvSpPr>
          <p:cNvPr id="335" name="CasellaDiTesto 20"/>
          <p:cNvSpPr txBox="1"/>
          <p:nvPr/>
        </p:nvSpPr>
        <p:spPr>
          <a:xfrm>
            <a:off x="8356235" y="4811150"/>
            <a:ext cx="2852201" cy="15014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b="1"/>
            </a:lvl1pPr>
          </a:lstStyle>
          <a:p>
            <a:r>
              <a:rPr>
                <a:solidFill>
                  <a:srgbClr val="000000"/>
                </a:solidFill>
              </a:rPr>
              <a:t>Il potenziale di giunzione che si forma in un ponte salino (setto poroso) con KCl viene minimizzato e misura pochi millivolt.</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337" name="Rectangle 2"/>
          <p:cNvSpPr txBox="1"/>
          <p:nvPr/>
        </p:nvSpPr>
        <p:spPr>
          <a:xfrm>
            <a:off x="2038033" y="1125538"/>
            <a:ext cx="8044499" cy="1150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a:latin typeface="Arial"/>
                <a:ea typeface="Arial"/>
                <a:cs typeface="Arial"/>
                <a:sym typeface="Arial"/>
              </a:defRPr>
            </a:pPr>
            <a:r>
              <a:rPr>
                <a:solidFill>
                  <a:srgbClr val="000000"/>
                </a:solidFill>
              </a:rPr>
              <a:t>Il potenziale di giunzione può essere ridotto utilizzando nel ponte salino un elettrolita ad elevata concentrazione e nel quale catione ed anione hanno approssimativamente la </a:t>
            </a:r>
            <a:r>
              <a:rPr b="1" i="1">
                <a:solidFill>
                  <a:srgbClr val="000000"/>
                </a:solidFill>
              </a:rPr>
              <a:t>stessa mobilità</a:t>
            </a:r>
            <a:r>
              <a:rPr>
                <a:solidFill>
                  <a:srgbClr val="000000"/>
                </a:solidFill>
              </a:rPr>
              <a:t> (KCl è spesso utilizzato nei ponti salini appunto perché K</a:t>
            </a:r>
            <a:r>
              <a:rPr baseline="30000">
                <a:solidFill>
                  <a:srgbClr val="000000"/>
                </a:solidFill>
              </a:rPr>
              <a:t>+</a:t>
            </a:r>
            <a:r>
              <a:rPr>
                <a:solidFill>
                  <a:srgbClr val="000000"/>
                </a:solidFill>
              </a:rPr>
              <a:t> e Cl</a:t>
            </a:r>
            <a:r>
              <a:rPr baseline="30000">
                <a:solidFill>
                  <a:srgbClr val="000000"/>
                </a:solidFill>
              </a:rPr>
              <a:t>-</a:t>
            </a:r>
            <a:r>
              <a:rPr>
                <a:solidFill>
                  <a:srgbClr val="000000"/>
                </a:solidFill>
              </a:rPr>
              <a:t> hanno circa la stessa mobilità).</a:t>
            </a:r>
          </a:p>
        </p:txBody>
      </p:sp>
      <p:pic>
        <p:nvPicPr>
          <p:cNvPr id="338" name="Picture 3" descr="Picture 3"/>
          <p:cNvPicPr>
            <a:picLocks noChangeAspect="1"/>
          </p:cNvPicPr>
          <p:nvPr/>
        </p:nvPicPr>
        <p:blipFill>
          <a:blip r:embed="rId2"/>
          <a:stretch>
            <a:fillRect/>
          </a:stretch>
        </p:blipFill>
        <p:spPr>
          <a:xfrm>
            <a:off x="1924050" y="3548064"/>
            <a:ext cx="2971800" cy="1946277"/>
          </a:xfrm>
          <a:prstGeom prst="rect">
            <a:avLst/>
          </a:prstGeom>
          <a:ln w="12700">
            <a:miter lim="400000"/>
          </a:ln>
        </p:spPr>
      </p:pic>
      <p:pic>
        <p:nvPicPr>
          <p:cNvPr id="339" name="Picture 4" descr="Picture 4"/>
          <p:cNvPicPr>
            <a:picLocks noChangeAspect="1"/>
          </p:cNvPicPr>
          <p:nvPr/>
        </p:nvPicPr>
        <p:blipFill>
          <a:blip r:embed="rId3"/>
          <a:stretch>
            <a:fillRect/>
          </a:stretch>
        </p:blipFill>
        <p:spPr>
          <a:xfrm>
            <a:off x="5297487" y="2990850"/>
            <a:ext cx="4876803" cy="3249616"/>
          </a:xfrm>
          <a:prstGeom prst="rect">
            <a:avLst/>
          </a:prstGeom>
          <a:ln w="12700">
            <a:miter lim="400000"/>
          </a:ln>
        </p:spPr>
      </p:pic>
      <p:sp>
        <p:nvSpPr>
          <p:cNvPr id="340" name="Rectangle 5"/>
          <p:cNvSpPr/>
          <p:nvPr/>
        </p:nvSpPr>
        <p:spPr>
          <a:xfrm>
            <a:off x="5303839" y="4078287"/>
            <a:ext cx="2232028" cy="215903"/>
          </a:xfrm>
          <a:prstGeom prst="rect">
            <a:avLst/>
          </a:prstGeom>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341" name="Rectangle 6"/>
          <p:cNvSpPr/>
          <p:nvPr/>
        </p:nvSpPr>
        <p:spPr>
          <a:xfrm>
            <a:off x="7743825" y="4916487"/>
            <a:ext cx="2232026" cy="215903"/>
          </a:xfrm>
          <a:prstGeom prst="rect">
            <a:avLst/>
          </a:prstGeom>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342" name="Rectangle 7"/>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343" name="Text Box 8"/>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344" name="Text Box 9"/>
          <p:cNvSpPr txBox="1"/>
          <p:nvPr/>
        </p:nvSpPr>
        <p:spPr>
          <a:xfrm>
            <a:off x="1764983" y="284163"/>
            <a:ext cx="3860620"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POTENZIALE DI GIUNZIONE</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346" name="Rectangle 12"/>
          <p:cNvSpPr/>
          <p:nvPr/>
        </p:nvSpPr>
        <p:spPr>
          <a:xfrm>
            <a:off x="-3" y="-1"/>
            <a:ext cx="12192005" cy="6857366"/>
          </a:xfrm>
          <a:prstGeom prst="rect">
            <a:avLst/>
          </a:prstGeom>
          <a:solidFill>
            <a:srgbClr val="FFFFFF"/>
          </a:solidFill>
          <a:ln w="12700">
            <a:miter lim="400000"/>
          </a:ln>
        </p:spPr>
        <p:txBody>
          <a:bodyPr lIns="45718" tIns="45718" rIns="45718" bIns="45718" anchor="ctr"/>
          <a:lstStyle/>
          <a:p>
            <a:pPr algn="ctr">
              <a:defRPr>
                <a:solidFill>
                  <a:srgbClr val="FFFFFF"/>
                </a:solidFill>
              </a:defRPr>
            </a:pPr>
            <a:endParaRPr/>
          </a:p>
        </p:txBody>
      </p:sp>
      <p:sp>
        <p:nvSpPr>
          <p:cNvPr id="347" name="CasellaDiTesto 3"/>
          <p:cNvSpPr txBox="1"/>
          <p:nvPr/>
        </p:nvSpPr>
        <p:spPr>
          <a:xfrm>
            <a:off x="337215" y="-167576"/>
            <a:ext cx="9974688" cy="12984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b">
            <a:normAutofit/>
          </a:bodyPr>
          <a:lstStyle>
            <a:lvl1pPr>
              <a:lnSpc>
                <a:spcPct val="90000"/>
              </a:lnSpc>
              <a:spcBef>
                <a:spcPts val="600"/>
              </a:spcBef>
              <a:defRPr sz="3500">
                <a:latin typeface="Calibri Light"/>
                <a:ea typeface="Calibri Light"/>
                <a:cs typeface="Calibri Light"/>
                <a:sym typeface="Calibri Light"/>
              </a:defRPr>
            </a:lvl1pPr>
          </a:lstStyle>
          <a:p>
            <a:r>
              <a:rPr>
                <a:solidFill>
                  <a:srgbClr val="000000"/>
                </a:solidFill>
              </a:rPr>
              <a:t>Elettrodo di riferimento</a:t>
            </a:r>
          </a:p>
        </p:txBody>
      </p:sp>
      <p:sp>
        <p:nvSpPr>
          <p:cNvPr id="348" name="Rectangle 14"/>
          <p:cNvSpPr/>
          <p:nvPr/>
        </p:nvSpPr>
        <p:spPr>
          <a:xfrm flipH="1" flipV="1">
            <a:off x="-2" y="1998845"/>
            <a:ext cx="11454595" cy="781702"/>
          </a:xfrm>
          <a:prstGeom prst="rect">
            <a:avLst/>
          </a:prstGeom>
          <a:solidFill>
            <a:schemeClr val="accent4"/>
          </a:solidFill>
          <a:ln w="12700">
            <a:miter lim="400000"/>
          </a:ln>
        </p:spPr>
        <p:txBody>
          <a:bodyPr lIns="45718" tIns="45718" rIns="45718" bIns="45718" anchor="ctr"/>
          <a:lstStyle/>
          <a:p>
            <a:pPr algn="ctr">
              <a:defRPr>
                <a:solidFill>
                  <a:srgbClr val="FFFFFF"/>
                </a:solidFill>
              </a:defRPr>
            </a:pPr>
            <a:endParaRPr/>
          </a:p>
        </p:txBody>
      </p:sp>
      <p:sp>
        <p:nvSpPr>
          <p:cNvPr id="349" name="Rectangle 16"/>
          <p:cNvSpPr/>
          <p:nvPr/>
        </p:nvSpPr>
        <p:spPr>
          <a:xfrm>
            <a:off x="-2" y="2203079"/>
            <a:ext cx="11383366" cy="4267992"/>
          </a:xfrm>
          <a:prstGeom prst="rect">
            <a:avLst/>
          </a:prstGeom>
          <a:solidFill>
            <a:srgbClr val="FFFFFF"/>
          </a:solidFill>
          <a:ln w="12700">
            <a:miter lim="400000"/>
          </a:ln>
          <a:effectLst>
            <a:outerShdw blurRad="139700" dist="127000" dir="5400000" rotWithShape="0">
              <a:srgbClr val="000000">
                <a:alpha val="15000"/>
              </a:srgbClr>
            </a:outerShdw>
          </a:effectLst>
        </p:spPr>
        <p:txBody>
          <a:bodyPr lIns="45718" tIns="45718" rIns="45718" bIns="45718" anchor="ctr"/>
          <a:lstStyle/>
          <a:p>
            <a:pPr algn="ctr">
              <a:defRPr>
                <a:solidFill>
                  <a:srgbClr val="FFFFFF"/>
                </a:solidFill>
              </a:defRPr>
            </a:pPr>
            <a:endParaRPr/>
          </a:p>
        </p:txBody>
      </p:sp>
      <p:sp>
        <p:nvSpPr>
          <p:cNvPr id="350" name="CasellaDiTesto 5"/>
          <p:cNvSpPr txBox="1"/>
          <p:nvPr/>
        </p:nvSpPr>
        <p:spPr>
          <a:xfrm>
            <a:off x="223601" y="2599507"/>
            <a:ext cx="5826680" cy="36394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pPr indent="-228600">
              <a:lnSpc>
                <a:spcPct val="90000"/>
              </a:lnSpc>
              <a:spcBef>
                <a:spcPts val="600"/>
              </a:spcBef>
              <a:buSzPct val="100000"/>
              <a:buFont typeface="Arial"/>
              <a:buChar char="•"/>
              <a:defRPr sz="1900"/>
            </a:pPr>
            <a:r>
              <a:rPr>
                <a:solidFill>
                  <a:srgbClr val="000000"/>
                </a:solidFill>
              </a:rPr>
              <a:t>Caratteristiche</a:t>
            </a:r>
          </a:p>
          <a:p>
            <a:pPr indent="-228600">
              <a:lnSpc>
                <a:spcPct val="90000"/>
              </a:lnSpc>
              <a:spcBef>
                <a:spcPts val="600"/>
              </a:spcBef>
              <a:buSzPct val="100000"/>
              <a:buFont typeface="Arial"/>
              <a:buChar char="•"/>
              <a:defRPr sz="1900"/>
            </a:pPr>
            <a:r>
              <a:rPr>
                <a:solidFill>
                  <a:srgbClr val="000000"/>
                </a:solidFill>
              </a:rPr>
              <a:t>	potenziale accuratamente noto</a:t>
            </a:r>
          </a:p>
          <a:p>
            <a:pPr indent="-228600">
              <a:lnSpc>
                <a:spcPct val="90000"/>
              </a:lnSpc>
              <a:spcBef>
                <a:spcPts val="600"/>
              </a:spcBef>
              <a:buSzPct val="100000"/>
              <a:buFont typeface="Arial"/>
              <a:buChar char="•"/>
              <a:defRPr sz="1900"/>
            </a:pPr>
            <a:r>
              <a:rPr>
                <a:solidFill>
                  <a:srgbClr val="000000"/>
                </a:solidFill>
              </a:rPr>
              <a:t>	potenziale costante e indipendente dalla soluzione in cui è immerso</a:t>
            </a:r>
          </a:p>
          <a:p>
            <a:pPr indent="-228600">
              <a:lnSpc>
                <a:spcPct val="90000"/>
              </a:lnSpc>
              <a:spcBef>
                <a:spcPts val="600"/>
              </a:spcBef>
              <a:buSzPct val="100000"/>
              <a:buFont typeface="Arial"/>
              <a:buChar char="•"/>
              <a:defRPr sz="1900"/>
            </a:pPr>
            <a:r>
              <a:rPr>
                <a:solidFill>
                  <a:srgbClr val="000000"/>
                </a:solidFill>
              </a:rPr>
              <a:t>	robusto, facile da assemblare </a:t>
            </a:r>
          </a:p>
          <a:p>
            <a:pPr indent="-228600">
              <a:lnSpc>
                <a:spcPct val="90000"/>
              </a:lnSpc>
              <a:spcBef>
                <a:spcPts val="600"/>
              </a:spcBef>
              <a:buSzPct val="100000"/>
              <a:buFont typeface="Arial"/>
              <a:buChar char="•"/>
              <a:defRPr sz="1900"/>
            </a:pPr>
            <a:endParaRPr/>
          </a:p>
          <a:p>
            <a:pPr indent="-228600">
              <a:lnSpc>
                <a:spcPct val="90000"/>
              </a:lnSpc>
              <a:spcBef>
                <a:spcPts val="600"/>
              </a:spcBef>
              <a:buSzPct val="100000"/>
              <a:buFont typeface="Arial"/>
              <a:buChar char="•"/>
              <a:defRPr sz="1900"/>
            </a:pPr>
            <a:endParaRPr/>
          </a:p>
          <a:p>
            <a:pPr indent="-228600">
              <a:lnSpc>
                <a:spcPct val="90000"/>
              </a:lnSpc>
              <a:spcBef>
                <a:spcPts val="600"/>
              </a:spcBef>
              <a:buSzPct val="100000"/>
              <a:buFont typeface="Arial"/>
              <a:buChar char="•"/>
              <a:defRPr sz="1900"/>
            </a:pPr>
            <a:r>
              <a:rPr>
                <a:solidFill>
                  <a:srgbClr val="000000"/>
                </a:solidFill>
              </a:rPr>
              <a:t>Perché l’elettrodo standard ad idrogeno risponde </a:t>
            </a:r>
            <a:r>
              <a:rPr b="1">
                <a:solidFill>
                  <a:srgbClr val="000000"/>
                </a:solidFill>
              </a:rPr>
              <a:t>NON a tutte </a:t>
            </a:r>
            <a:r>
              <a:rPr>
                <a:solidFill>
                  <a:srgbClr val="000000"/>
                </a:solidFill>
              </a:rPr>
              <a:t>queste caratteristiche?</a:t>
            </a:r>
          </a:p>
        </p:txBody>
      </p:sp>
      <p:pic>
        <p:nvPicPr>
          <p:cNvPr id="351" name="Immagine 7" descr="Immagine 7"/>
          <p:cNvPicPr>
            <a:picLocks noChangeAspect="1"/>
          </p:cNvPicPr>
          <p:nvPr/>
        </p:nvPicPr>
        <p:blipFill>
          <a:blip r:embed="rId2"/>
          <a:srcRect r="2" b="3846"/>
          <a:stretch>
            <a:fillRect/>
          </a:stretch>
        </p:blipFill>
        <p:spPr>
          <a:xfrm>
            <a:off x="5625512" y="429629"/>
            <a:ext cx="6113155" cy="4408647"/>
          </a:xfrm>
          <a:prstGeom prst="rect">
            <a:avLst/>
          </a:prstGeom>
          <a:ln w="12700">
            <a:miter lim="400000"/>
          </a:ln>
        </p:spPr>
      </p:pic>
      <p:sp>
        <p:nvSpPr>
          <p:cNvPr id="352" name="Rectangle 18"/>
          <p:cNvSpPr/>
          <p:nvPr/>
        </p:nvSpPr>
        <p:spPr>
          <a:xfrm rot="5400000">
            <a:off x="11228040" y="2313027"/>
            <a:ext cx="781703" cy="152385"/>
          </a:xfrm>
          <a:prstGeom prst="rect">
            <a:avLst/>
          </a:prstGeom>
          <a:solidFill>
            <a:schemeClr val="accent4"/>
          </a:solidFill>
          <a:ln w="12700">
            <a:miter lim="400000"/>
          </a:ln>
        </p:spPr>
        <p:txBody>
          <a:bodyPr lIns="45718" tIns="45718" rIns="45718" bIns="45718" anchor="ctr"/>
          <a:lstStyle/>
          <a:p>
            <a:pPr algn="ctr">
              <a:defRPr>
                <a:solidFill>
                  <a:srgbClr val="FFFFFF"/>
                </a:solidFill>
              </a:defRPr>
            </a:pPr>
            <a:endParaRP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354" name="Rettangolo 3"/>
          <p:cNvSpPr txBox="1"/>
          <p:nvPr/>
        </p:nvSpPr>
        <p:spPr>
          <a:xfrm>
            <a:off x="339479" y="120508"/>
            <a:ext cx="4826071" cy="37236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sz="2200" b="1">
                <a:solidFill>
                  <a:srgbClr val="FF0000"/>
                </a:solidFill>
                <a:latin typeface="Lucida Grande"/>
                <a:ea typeface="Lucida Grande"/>
                <a:cs typeface="Lucida Grande"/>
                <a:sym typeface="Lucida Grande"/>
              </a:defRPr>
            </a:pPr>
            <a:r>
              <a:rPr>
                <a:solidFill>
                  <a:srgbClr val="000000"/>
                </a:solidFill>
              </a:rPr>
              <a:t>Esempi di elettrodi di riferimento sono:</a:t>
            </a:r>
          </a:p>
          <a:p>
            <a:pPr algn="just">
              <a:defRPr sz="2200">
                <a:latin typeface="Lucida Grande"/>
                <a:ea typeface="Lucida Grande"/>
                <a:cs typeface="Lucida Grande"/>
                <a:sym typeface="Lucida Grande"/>
              </a:defRPr>
            </a:pPr>
            <a:endParaRPr/>
          </a:p>
          <a:p>
            <a:pPr algn="just">
              <a:buSzPct val="100000"/>
              <a:buFont typeface="Arial"/>
              <a:buChar char="•"/>
              <a:defRPr sz="2200" b="1">
                <a:latin typeface="inherit"/>
                <a:ea typeface="inherit"/>
                <a:cs typeface="inherit"/>
                <a:sym typeface="inherit"/>
              </a:defRPr>
            </a:pPr>
            <a:r>
              <a:rPr>
                <a:solidFill>
                  <a:srgbClr val="000000"/>
                </a:solidFill>
              </a:rPr>
              <a:t>elettrodo standard a idrogeno (SHE);</a:t>
            </a:r>
          </a:p>
          <a:p>
            <a:pPr algn="just">
              <a:buSzPct val="100000"/>
              <a:buFont typeface="Arial"/>
              <a:buChar char="•"/>
              <a:defRPr sz="2200" b="1" u="sng">
                <a:latin typeface="inherit"/>
                <a:ea typeface="inherit"/>
                <a:cs typeface="inherit"/>
                <a:sym typeface="inherit"/>
              </a:defRPr>
            </a:pPr>
            <a:r>
              <a:rPr>
                <a:solidFill>
                  <a:srgbClr val="000000"/>
                </a:solidFill>
              </a:rPr>
              <a:t>elettrodo a calomelano;</a:t>
            </a:r>
          </a:p>
          <a:p>
            <a:pPr algn="just">
              <a:buSzPct val="100000"/>
              <a:buFont typeface="Arial"/>
              <a:buChar char="•"/>
              <a:defRPr sz="2200" b="1" u="sng">
                <a:latin typeface="inherit"/>
                <a:ea typeface="inherit"/>
                <a:cs typeface="inherit"/>
                <a:sym typeface="inherit"/>
              </a:defRPr>
            </a:pPr>
            <a:r>
              <a:rPr>
                <a:solidFill>
                  <a:srgbClr val="000000"/>
                </a:solidFill>
              </a:rPr>
              <a:t>elettrodo ad argento/cloruro d’argento.</a:t>
            </a:r>
          </a:p>
          <a:p>
            <a:pPr algn="just">
              <a:buSzPct val="100000"/>
              <a:buFont typeface="Arial"/>
              <a:buChar char="•"/>
              <a:defRPr sz="2200">
                <a:latin typeface="inherit"/>
                <a:ea typeface="inherit"/>
                <a:cs typeface="inherit"/>
                <a:sym typeface="inherit"/>
              </a:defRPr>
            </a:pPr>
            <a:endParaRPr/>
          </a:p>
          <a:p>
            <a:pPr algn="just">
              <a:defRPr sz="2200">
                <a:latin typeface="Lucida Grande"/>
                <a:ea typeface="Lucida Grande"/>
                <a:cs typeface="Lucida Grande"/>
                <a:sym typeface="Lucida Grande"/>
              </a:defRPr>
            </a:pPr>
            <a:r>
              <a:rPr>
                <a:solidFill>
                  <a:srgbClr val="000000"/>
                </a:solidFill>
              </a:rPr>
              <a:t>Gli ultimi due sono i più utilizzati per applicazioni di routine.</a:t>
            </a:r>
          </a:p>
        </p:txBody>
      </p:sp>
      <p:sp>
        <p:nvSpPr>
          <p:cNvPr id="355" name="CasellaDiTesto 1"/>
          <p:cNvSpPr txBox="1"/>
          <p:nvPr/>
        </p:nvSpPr>
        <p:spPr>
          <a:xfrm>
            <a:off x="417522" y="3984402"/>
            <a:ext cx="4463995" cy="20856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b="1">
                <a:solidFill>
                  <a:srgbClr val="FF0000"/>
                </a:solidFill>
              </a:defRPr>
            </a:pPr>
            <a:r>
              <a:rPr>
                <a:solidFill>
                  <a:srgbClr val="000000"/>
                </a:solidFill>
              </a:rPr>
              <a:t>L’elettrodo di riferimento ideale:</a:t>
            </a:r>
          </a:p>
          <a:p>
            <a:endParaRPr b="1">
              <a:solidFill>
                <a:srgbClr val="FF0000"/>
              </a:solidFill>
            </a:endParaRPr>
          </a:p>
          <a:p>
            <a:pPr marL="285750" indent="-285750">
              <a:buSzPct val="100000"/>
              <a:buFont typeface="Calibri"/>
              <a:buChar char="✓"/>
            </a:pPr>
            <a:r>
              <a:rPr>
                <a:solidFill>
                  <a:srgbClr val="000000"/>
                </a:solidFill>
              </a:rPr>
              <a:t>Potenziale noto</a:t>
            </a:r>
          </a:p>
          <a:p>
            <a:pPr marL="285750" indent="-285750">
              <a:buSzPct val="100000"/>
              <a:buFont typeface="Calibri"/>
              <a:buChar char="✓"/>
            </a:pPr>
            <a:r>
              <a:rPr>
                <a:solidFill>
                  <a:srgbClr val="000000"/>
                </a:solidFill>
              </a:rPr>
              <a:t>Potenziale indipendente dalla composizione della soluzione in cui si trova</a:t>
            </a:r>
          </a:p>
          <a:p>
            <a:pPr marL="285750" indent="-285750">
              <a:buSzPct val="100000"/>
              <a:buFont typeface="Calibri"/>
              <a:buChar char="✓"/>
            </a:pPr>
            <a:r>
              <a:rPr>
                <a:solidFill>
                  <a:srgbClr val="000000"/>
                </a:solidFill>
              </a:rPr>
              <a:t>Robusto </a:t>
            </a:r>
          </a:p>
          <a:p>
            <a:pPr marL="285750" indent="-285750">
              <a:buSzPct val="100000"/>
              <a:buFont typeface="Calibri"/>
              <a:buChar char="✓"/>
            </a:pPr>
            <a:r>
              <a:rPr>
                <a:solidFill>
                  <a:srgbClr val="000000"/>
                </a:solidFill>
              </a:rPr>
              <a:t>Facile da assemblare</a:t>
            </a:r>
          </a:p>
        </p:txBody>
      </p:sp>
      <p:pic>
        <p:nvPicPr>
          <p:cNvPr id="356" name="Immagine 20" descr="Immagine 20"/>
          <p:cNvPicPr>
            <a:picLocks noChangeAspect="1"/>
          </p:cNvPicPr>
          <p:nvPr/>
        </p:nvPicPr>
        <p:blipFill>
          <a:blip r:embed="rId2"/>
          <a:stretch>
            <a:fillRect/>
          </a:stretch>
        </p:blipFill>
        <p:spPr>
          <a:xfrm>
            <a:off x="9716234" y="691755"/>
            <a:ext cx="2182007" cy="4167629"/>
          </a:xfrm>
          <a:prstGeom prst="rect">
            <a:avLst/>
          </a:prstGeom>
          <a:ln w="12700">
            <a:miter lim="400000"/>
          </a:ln>
        </p:spPr>
      </p:pic>
      <p:pic>
        <p:nvPicPr>
          <p:cNvPr id="357" name="Immagine 21" descr="Immagine 21"/>
          <p:cNvPicPr>
            <a:picLocks noChangeAspect="1"/>
          </p:cNvPicPr>
          <p:nvPr/>
        </p:nvPicPr>
        <p:blipFill>
          <a:blip r:embed="rId3"/>
          <a:stretch>
            <a:fillRect/>
          </a:stretch>
        </p:blipFill>
        <p:spPr>
          <a:xfrm>
            <a:off x="6051267" y="2414677"/>
            <a:ext cx="2918569" cy="3943842"/>
          </a:xfrm>
          <a:prstGeom prst="rect">
            <a:avLst/>
          </a:prstGeom>
          <a:ln w="12700">
            <a:miter lim="400000"/>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359" name="Rettangolo 1"/>
          <p:cNvSpPr txBox="1"/>
          <p:nvPr/>
        </p:nvSpPr>
        <p:spPr>
          <a:xfrm>
            <a:off x="403627" y="161526"/>
            <a:ext cx="6513725" cy="57873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lnSpc>
                <a:spcPct val="150000"/>
              </a:lnSpc>
              <a:defRPr b="1">
                <a:latin typeface="Lucida Grande"/>
                <a:ea typeface="Lucida Grande"/>
                <a:cs typeface="Lucida Grande"/>
                <a:sym typeface="Lucida Grande"/>
              </a:defRPr>
            </a:pPr>
            <a:r>
              <a:rPr>
                <a:solidFill>
                  <a:srgbClr val="000000"/>
                </a:solidFill>
              </a:rPr>
              <a:t>Elettrodo ad argento/cloruro d’argento</a:t>
            </a:r>
          </a:p>
          <a:p>
            <a:pPr algn="ctr">
              <a:lnSpc>
                <a:spcPct val="150000"/>
              </a:lnSpc>
              <a:defRPr b="1">
                <a:latin typeface="inherit"/>
                <a:ea typeface="inherit"/>
                <a:cs typeface="inherit"/>
                <a:sym typeface="inherit"/>
              </a:defRPr>
            </a:pPr>
            <a:r>
              <a:rPr>
                <a:solidFill>
                  <a:srgbClr val="000000"/>
                </a:solidFill>
              </a:rPr>
              <a:t>Ag | AgCl (saturo), KCl (saturo) ||</a:t>
            </a:r>
            <a:endParaRPr>
              <a:latin typeface="Lucida Grande"/>
              <a:ea typeface="Lucida Grande"/>
              <a:cs typeface="Lucida Grande"/>
              <a:sym typeface="Lucida Grande"/>
            </a:endParaRPr>
          </a:p>
          <a:p>
            <a:pPr algn="just">
              <a:lnSpc>
                <a:spcPct val="150000"/>
              </a:lnSpc>
              <a:defRPr>
                <a:latin typeface="Lucida Grande"/>
                <a:ea typeface="Lucida Grande"/>
                <a:cs typeface="Lucida Grande"/>
                <a:sym typeface="Lucida Grande"/>
              </a:defRPr>
            </a:pPr>
            <a:r>
              <a:rPr>
                <a:solidFill>
                  <a:srgbClr val="000000"/>
                </a:solidFill>
              </a:rPr>
              <a:t>Si basa sulla semireazione:</a:t>
            </a:r>
          </a:p>
          <a:p>
            <a:pPr algn="ctr">
              <a:lnSpc>
                <a:spcPct val="150000"/>
              </a:lnSpc>
              <a:defRPr>
                <a:latin typeface="Lucida Grande"/>
                <a:ea typeface="Lucida Grande"/>
                <a:cs typeface="Lucida Grande"/>
                <a:sym typeface="Lucida Grande"/>
              </a:defRPr>
            </a:pPr>
            <a:r>
              <a:rPr>
                <a:solidFill>
                  <a:srgbClr val="000000"/>
                </a:solidFill>
              </a:rPr>
              <a:t>AgCl</a:t>
            </a:r>
            <a:r>
              <a:rPr i="1">
                <a:solidFill>
                  <a:srgbClr val="000000"/>
                </a:solidFill>
                <a:latin typeface="inherit"/>
                <a:ea typeface="inherit"/>
                <a:cs typeface="inherit"/>
                <a:sym typeface="inherit"/>
              </a:rPr>
              <a:t> (s)</a:t>
            </a:r>
            <a:r>
              <a:rPr>
                <a:solidFill>
                  <a:srgbClr val="000000"/>
                </a:solidFill>
              </a:rPr>
              <a:t> + e</a:t>
            </a:r>
            <a:r>
              <a:rPr baseline="30000">
                <a:solidFill>
                  <a:srgbClr val="000000"/>
                </a:solidFill>
              </a:rPr>
              <a:t>-</a:t>
            </a:r>
            <a:r>
              <a:rPr>
                <a:solidFill>
                  <a:srgbClr val="000000"/>
                </a:solidFill>
              </a:rPr>
              <a:t> ↔ Ag (</a:t>
            </a:r>
            <a:r>
              <a:rPr i="1">
                <a:solidFill>
                  <a:srgbClr val="000000"/>
                </a:solidFill>
                <a:latin typeface="inherit"/>
                <a:ea typeface="inherit"/>
                <a:cs typeface="inherit"/>
                <a:sym typeface="inherit"/>
              </a:rPr>
              <a:t>s</a:t>
            </a:r>
            <a:r>
              <a:rPr>
                <a:solidFill>
                  <a:srgbClr val="000000"/>
                </a:solidFill>
              </a:rPr>
              <a:t>) + Cl</a:t>
            </a:r>
            <a:r>
              <a:rPr baseline="30000">
                <a:solidFill>
                  <a:srgbClr val="000000"/>
                </a:solidFill>
              </a:rPr>
              <a:t>-</a:t>
            </a:r>
            <a:r>
              <a:rPr>
                <a:solidFill>
                  <a:srgbClr val="000000"/>
                </a:solidFill>
              </a:rPr>
              <a:t> (</a:t>
            </a:r>
            <a:r>
              <a:rPr i="1">
                <a:solidFill>
                  <a:srgbClr val="000000"/>
                </a:solidFill>
                <a:latin typeface="inherit"/>
                <a:ea typeface="inherit"/>
                <a:cs typeface="inherit"/>
                <a:sym typeface="inherit"/>
              </a:rPr>
              <a:t>aq</a:t>
            </a:r>
            <a:r>
              <a:rPr>
                <a:solidFill>
                  <a:srgbClr val="000000"/>
                </a:solidFill>
              </a:rPr>
              <a:t>)</a:t>
            </a:r>
          </a:p>
          <a:p>
            <a:pPr algn="just">
              <a:lnSpc>
                <a:spcPct val="150000"/>
              </a:lnSpc>
              <a:defRPr>
                <a:latin typeface="Lucida Grande"/>
                <a:ea typeface="Lucida Grande"/>
                <a:cs typeface="Lucida Grande"/>
                <a:sym typeface="Lucida Grande"/>
              </a:defRPr>
            </a:pPr>
            <a:r>
              <a:rPr>
                <a:solidFill>
                  <a:srgbClr val="000000"/>
                </a:solidFill>
              </a:rPr>
              <a:t>E = E° – 0.05916 log </a:t>
            </a:r>
            <a:r>
              <a:rPr b="1">
                <a:solidFill>
                  <a:srgbClr val="000000"/>
                </a:solidFill>
              </a:rPr>
              <a:t>[Cl</a:t>
            </a:r>
            <a:r>
              <a:rPr b="1" baseline="30000">
                <a:solidFill>
                  <a:srgbClr val="000000"/>
                </a:solidFill>
              </a:rPr>
              <a:t>-</a:t>
            </a:r>
            <a:r>
              <a:rPr b="1">
                <a:solidFill>
                  <a:srgbClr val="000000"/>
                </a:solidFill>
              </a:rPr>
              <a:t>]</a:t>
            </a:r>
          </a:p>
          <a:p>
            <a:pPr algn="just">
              <a:lnSpc>
                <a:spcPct val="150000"/>
              </a:lnSpc>
              <a:defRPr>
                <a:latin typeface="Lucida Grande"/>
                <a:ea typeface="Lucida Grande"/>
                <a:cs typeface="Lucida Grande"/>
                <a:sym typeface="Lucida Grande"/>
              </a:defRPr>
            </a:pPr>
            <a:endParaRPr b="1"/>
          </a:p>
          <a:p>
            <a:pPr algn="just">
              <a:lnSpc>
                <a:spcPct val="150000"/>
              </a:lnSpc>
              <a:defRPr i="1">
                <a:latin typeface="inherit"/>
                <a:ea typeface="inherit"/>
                <a:cs typeface="inherit"/>
                <a:sym typeface="inherit"/>
              </a:defRPr>
            </a:pPr>
            <a:r>
              <a:rPr>
                <a:solidFill>
                  <a:srgbClr val="000000"/>
                </a:solidFill>
              </a:rPr>
              <a:t>Nota: nell’elettrodo Ag/AgCl si usa una soluzione satura di KCl e l’elettrodo è detto ad Ag/AgCl saturo (</a:t>
            </a:r>
            <a:r>
              <a:rPr b="1">
                <a:solidFill>
                  <a:srgbClr val="000000"/>
                </a:solidFill>
              </a:rPr>
              <a:t>SSC, standard silver chloride</a:t>
            </a:r>
            <a:r>
              <a:rPr>
                <a:solidFill>
                  <a:srgbClr val="000000"/>
                </a:solidFill>
              </a:rPr>
              <a:t>).</a:t>
            </a:r>
          </a:p>
          <a:p>
            <a:pPr algn="just">
              <a:lnSpc>
                <a:spcPct val="150000"/>
              </a:lnSpc>
              <a:defRPr>
                <a:latin typeface="Lucida Grande"/>
                <a:ea typeface="Lucida Grande"/>
                <a:cs typeface="Lucida Grande"/>
                <a:sym typeface="Lucida Grande"/>
              </a:defRPr>
            </a:pPr>
            <a:endParaRPr/>
          </a:p>
          <a:p>
            <a:pPr algn="just">
              <a:lnSpc>
                <a:spcPct val="150000"/>
              </a:lnSpc>
              <a:defRPr>
                <a:latin typeface="Lucida Grande"/>
                <a:ea typeface="Lucida Grande"/>
                <a:cs typeface="Lucida Grande"/>
                <a:sym typeface="Lucida Grande"/>
              </a:defRPr>
            </a:pPr>
            <a:r>
              <a:rPr>
                <a:solidFill>
                  <a:srgbClr val="000000"/>
                </a:solidFill>
              </a:rPr>
              <a:t>E° = 0.197 V </a:t>
            </a:r>
            <a:r>
              <a:rPr i="1">
                <a:solidFill>
                  <a:srgbClr val="000000"/>
                </a:solidFill>
                <a:latin typeface="inherit"/>
                <a:ea typeface="inherit"/>
                <a:cs typeface="inherit"/>
                <a:sym typeface="inherit"/>
              </a:rPr>
              <a:t>vs</a:t>
            </a:r>
            <a:r>
              <a:rPr>
                <a:solidFill>
                  <a:srgbClr val="000000"/>
                </a:solidFill>
              </a:rPr>
              <a:t> SHE a 25 °C (per [KCl] saturo)</a:t>
            </a:r>
          </a:p>
          <a:p>
            <a:pPr algn="just">
              <a:lnSpc>
                <a:spcPct val="150000"/>
              </a:lnSpc>
              <a:defRPr>
                <a:latin typeface="Lucida Grande"/>
                <a:ea typeface="Lucida Grande"/>
                <a:cs typeface="Lucida Grande"/>
                <a:sym typeface="Lucida Grande"/>
              </a:defRPr>
            </a:pPr>
            <a:endParaRPr/>
          </a:p>
          <a:p>
            <a:pPr algn="just">
              <a:lnSpc>
                <a:spcPct val="150000"/>
              </a:lnSpc>
              <a:defRPr>
                <a:latin typeface="Lucida Grande"/>
                <a:ea typeface="Lucida Grande"/>
                <a:cs typeface="Lucida Grande"/>
                <a:sym typeface="Lucida Grande"/>
              </a:defRPr>
            </a:pPr>
            <a:r>
              <a:rPr>
                <a:solidFill>
                  <a:srgbClr val="000000"/>
                </a:solidFill>
              </a:rPr>
              <a:t>Questo elettrodo è sufficientemente stabile e può essere usato anche a temperature superiori a 70 °C.</a:t>
            </a:r>
          </a:p>
        </p:txBody>
      </p:sp>
      <p:grpSp>
        <p:nvGrpSpPr>
          <p:cNvPr id="383" name="Gruppo 3"/>
          <p:cNvGrpSpPr/>
          <p:nvPr/>
        </p:nvGrpSpPr>
        <p:grpSpPr>
          <a:xfrm>
            <a:off x="7184565" y="566676"/>
            <a:ext cx="4543612" cy="5857701"/>
            <a:chOff x="-1" y="-1"/>
            <a:chExt cx="4543610" cy="5857699"/>
          </a:xfrm>
        </p:grpSpPr>
        <p:pic>
          <p:nvPicPr>
            <p:cNvPr id="360" name="Picture 21" descr="Picture 21"/>
            <p:cNvPicPr>
              <a:picLocks noChangeAspect="1"/>
            </p:cNvPicPr>
            <p:nvPr/>
          </p:nvPicPr>
          <p:blipFill>
            <a:blip r:embed="rId2"/>
            <a:stretch>
              <a:fillRect/>
            </a:stretch>
          </p:blipFill>
          <p:spPr>
            <a:xfrm>
              <a:off x="2173794" y="1505144"/>
              <a:ext cx="2369815" cy="4352555"/>
            </a:xfrm>
            <a:prstGeom prst="rect">
              <a:avLst/>
            </a:prstGeom>
            <a:ln w="12700" cap="flat">
              <a:noFill/>
              <a:miter lim="400000"/>
            </a:ln>
            <a:effectLst/>
          </p:spPr>
        </p:pic>
        <p:sp>
          <p:nvSpPr>
            <p:cNvPr id="361" name="Rectangle 6"/>
            <p:cNvSpPr/>
            <p:nvPr/>
          </p:nvSpPr>
          <p:spPr>
            <a:xfrm>
              <a:off x="178373" y="758758"/>
              <a:ext cx="799738" cy="2711325"/>
            </a:xfrm>
            <a:prstGeom prst="rect">
              <a:avLst/>
            </a:prstGeom>
            <a:solidFill>
              <a:srgbClr val="FFFFFF"/>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362" name="Rectangle 7"/>
            <p:cNvSpPr/>
            <p:nvPr/>
          </p:nvSpPr>
          <p:spPr>
            <a:xfrm>
              <a:off x="266579" y="756695"/>
              <a:ext cx="623327" cy="2618543"/>
            </a:xfrm>
            <a:prstGeom prst="rect">
              <a:avLst/>
            </a:prstGeom>
            <a:solidFill>
              <a:srgbClr val="EAEAEA"/>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363" name="Line 8"/>
            <p:cNvSpPr/>
            <p:nvPr/>
          </p:nvSpPr>
          <p:spPr>
            <a:xfrm flipH="1">
              <a:off x="580202" y="-1"/>
              <a:ext cx="3" cy="2243287"/>
            </a:xfrm>
            <a:prstGeom prst="line">
              <a:avLst/>
            </a:prstGeom>
            <a:noFill/>
            <a:ln w="9525" cap="flat">
              <a:solidFill>
                <a:srgbClr val="000000"/>
              </a:solidFill>
              <a:prstDash val="solid"/>
              <a:round/>
            </a:ln>
            <a:effectLst/>
          </p:spPr>
          <p:txBody>
            <a:bodyPr wrap="square" lIns="45718" tIns="45718" rIns="45718" bIns="45718" numCol="1" anchor="t">
              <a:noAutofit/>
            </a:bodyPr>
            <a:lstStyle/>
            <a:p>
              <a:endParaRPr/>
            </a:p>
          </p:txBody>
        </p:sp>
        <p:sp>
          <p:nvSpPr>
            <p:cNvPr id="364" name="Line 9"/>
            <p:cNvSpPr/>
            <p:nvPr/>
          </p:nvSpPr>
          <p:spPr>
            <a:xfrm>
              <a:off x="580202" y="-2"/>
              <a:ext cx="889906" cy="3"/>
            </a:xfrm>
            <a:prstGeom prst="line">
              <a:avLst/>
            </a:prstGeom>
            <a:noFill/>
            <a:ln w="9525" cap="flat">
              <a:solidFill>
                <a:srgbClr val="000000"/>
              </a:solidFill>
              <a:prstDash val="solid"/>
              <a:round/>
            </a:ln>
            <a:effectLst/>
          </p:spPr>
          <p:txBody>
            <a:bodyPr wrap="square" lIns="45718" tIns="45718" rIns="45718" bIns="45718" numCol="1" anchor="t">
              <a:noAutofit/>
            </a:bodyPr>
            <a:lstStyle/>
            <a:p>
              <a:endParaRPr/>
            </a:p>
          </p:txBody>
        </p:sp>
        <p:sp>
          <p:nvSpPr>
            <p:cNvPr id="365" name="Rectangle 10"/>
            <p:cNvSpPr/>
            <p:nvPr/>
          </p:nvSpPr>
          <p:spPr>
            <a:xfrm>
              <a:off x="491995" y="1494835"/>
              <a:ext cx="176415" cy="1028863"/>
            </a:xfrm>
            <a:prstGeom prst="rect">
              <a:avLst/>
            </a:prstGeom>
            <a:solidFill>
              <a:srgbClr val="FFFFFF"/>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366" name="Rectangle 11"/>
            <p:cNvSpPr/>
            <p:nvPr/>
          </p:nvSpPr>
          <p:spPr>
            <a:xfrm>
              <a:off x="266579" y="3109258"/>
              <a:ext cx="621366" cy="280413"/>
            </a:xfrm>
            <a:prstGeom prst="rect">
              <a:avLst/>
            </a:prstGeom>
            <a:blipFill rotWithShape="1">
              <a:blip r:embed="rId3"/>
              <a:srcRect/>
              <a:tile tx="0" ty="0" sx="100000" sy="100000" flip="none" algn="tl"/>
            </a:blip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367" name="Rectangle 12"/>
            <p:cNvSpPr/>
            <p:nvPr/>
          </p:nvSpPr>
          <p:spPr>
            <a:xfrm>
              <a:off x="887943" y="2721632"/>
              <a:ext cx="90169" cy="280413"/>
            </a:xfrm>
            <a:prstGeom prst="rect">
              <a:avLst/>
            </a:prstGeom>
            <a:solidFill>
              <a:srgbClr val="E7E6E6"/>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grpSp>
          <p:nvGrpSpPr>
            <p:cNvPr id="370" name="AutoShape 13"/>
            <p:cNvGrpSpPr/>
            <p:nvPr/>
          </p:nvGrpSpPr>
          <p:grpSpPr>
            <a:xfrm>
              <a:off x="1156482" y="70106"/>
              <a:ext cx="1777853" cy="659790"/>
              <a:chOff x="-1" y="0"/>
              <a:chExt cx="1777851" cy="659788"/>
            </a:xfrm>
          </p:grpSpPr>
          <p:sp>
            <p:nvSpPr>
              <p:cNvPr id="368" name="Forma"/>
              <p:cNvSpPr/>
              <p:nvPr/>
            </p:nvSpPr>
            <p:spPr>
              <a:xfrm>
                <a:off x="-2" y="0"/>
                <a:ext cx="1777853" cy="659789"/>
              </a:xfrm>
              <a:custGeom>
                <a:avLst/>
                <a:gdLst/>
                <a:ahLst/>
                <a:cxnLst>
                  <a:cxn ang="0">
                    <a:pos x="wd2" y="hd2"/>
                  </a:cxn>
                  <a:cxn ang="5400000">
                    <a:pos x="wd2" y="hd2"/>
                  </a:cxn>
                  <a:cxn ang="10800000">
                    <a:pos x="wd2" y="hd2"/>
                  </a:cxn>
                  <a:cxn ang="16200000">
                    <a:pos x="wd2" y="hd2"/>
                  </a:cxn>
                </a:cxnLst>
                <a:rect l="0" t="0" r="r" b="b"/>
                <a:pathLst>
                  <a:path w="21600" h="21600" extrusionOk="0">
                    <a:moveTo>
                      <a:pt x="0" y="6277"/>
                    </a:moveTo>
                    <a:lnTo>
                      <a:pt x="3600" y="6277"/>
                    </a:lnTo>
                    <a:lnTo>
                      <a:pt x="1881" y="0"/>
                    </a:lnTo>
                    <a:lnTo>
                      <a:pt x="9000" y="6277"/>
                    </a:lnTo>
                    <a:lnTo>
                      <a:pt x="21600" y="6277"/>
                    </a:lnTo>
                    <a:lnTo>
                      <a:pt x="21600" y="21600"/>
                    </a:lnTo>
                    <a:lnTo>
                      <a:pt x="0" y="21600"/>
                    </a:lnTo>
                    <a:lnTo>
                      <a:pt x="0" y="8831"/>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369" name="Filo di argento"/>
              <p:cNvSpPr txBox="1"/>
              <p:nvPr/>
            </p:nvSpPr>
            <p:spPr>
              <a:xfrm>
                <a:off x="50480" y="196508"/>
                <a:ext cx="1676888"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Filo di argento</a:t>
                </a:r>
              </a:p>
            </p:txBody>
          </p:sp>
        </p:grpSp>
        <p:grpSp>
          <p:nvGrpSpPr>
            <p:cNvPr id="373" name="AutoShape 14"/>
            <p:cNvGrpSpPr/>
            <p:nvPr/>
          </p:nvGrpSpPr>
          <p:grpSpPr>
            <a:xfrm>
              <a:off x="582132" y="837107"/>
              <a:ext cx="2352204" cy="855680"/>
              <a:chOff x="0" y="-1"/>
              <a:chExt cx="2352202" cy="855679"/>
            </a:xfrm>
          </p:grpSpPr>
          <p:sp>
            <p:nvSpPr>
              <p:cNvPr id="371" name="Forma"/>
              <p:cNvSpPr/>
              <p:nvPr/>
            </p:nvSpPr>
            <p:spPr>
              <a:xfrm>
                <a:off x="-1" y="-2"/>
                <a:ext cx="2352204" cy="855681"/>
              </a:xfrm>
              <a:custGeom>
                <a:avLst/>
                <a:gdLst/>
                <a:ahLst/>
                <a:cxnLst>
                  <a:cxn ang="0">
                    <a:pos x="wd2" y="hd2"/>
                  </a:cxn>
                  <a:cxn ang="5400000">
                    <a:pos x="wd2" y="hd2"/>
                  </a:cxn>
                  <a:cxn ang="10800000">
                    <a:pos x="wd2" y="hd2"/>
                  </a:cxn>
                  <a:cxn ang="16200000">
                    <a:pos x="wd2" y="hd2"/>
                  </a:cxn>
                </a:cxnLst>
                <a:rect l="0" t="0" r="r" b="b"/>
                <a:pathLst>
                  <a:path w="21600" h="21600" extrusionOk="0">
                    <a:moveTo>
                      <a:pt x="5274" y="0"/>
                    </a:moveTo>
                    <a:lnTo>
                      <a:pt x="21600" y="0"/>
                    </a:lnTo>
                    <a:lnTo>
                      <a:pt x="21600" y="17176"/>
                    </a:lnTo>
                    <a:lnTo>
                      <a:pt x="5274" y="17176"/>
                    </a:lnTo>
                    <a:lnTo>
                      <a:pt x="5274" y="14313"/>
                    </a:lnTo>
                    <a:lnTo>
                      <a:pt x="0" y="21600"/>
                    </a:lnTo>
                    <a:lnTo>
                      <a:pt x="5274" y="10019"/>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372" name="Rivestimento di AgCl(s)"/>
              <p:cNvSpPr txBox="1"/>
              <p:nvPr/>
            </p:nvSpPr>
            <p:spPr>
              <a:xfrm>
                <a:off x="624833" y="4760"/>
                <a:ext cx="1676886" cy="4920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Rivestimento di AgCl(s)</a:t>
                </a:r>
              </a:p>
            </p:txBody>
          </p:sp>
        </p:grpSp>
        <p:grpSp>
          <p:nvGrpSpPr>
            <p:cNvPr id="376" name="AutoShape 15"/>
            <p:cNvGrpSpPr/>
            <p:nvPr/>
          </p:nvGrpSpPr>
          <p:grpSpPr>
            <a:xfrm>
              <a:off x="807580" y="1692772"/>
              <a:ext cx="2126755" cy="1214430"/>
              <a:chOff x="0" y="0"/>
              <a:chExt cx="2126753" cy="1214429"/>
            </a:xfrm>
          </p:grpSpPr>
          <p:sp>
            <p:nvSpPr>
              <p:cNvPr id="374" name="Forma"/>
              <p:cNvSpPr/>
              <p:nvPr/>
            </p:nvSpPr>
            <p:spPr>
              <a:xfrm>
                <a:off x="-1" y="-1"/>
                <a:ext cx="2126754" cy="1214431"/>
              </a:xfrm>
              <a:custGeom>
                <a:avLst/>
                <a:gdLst/>
                <a:ahLst/>
                <a:cxnLst>
                  <a:cxn ang="0">
                    <a:pos x="wd2" y="hd2"/>
                  </a:cxn>
                  <a:cxn ang="5400000">
                    <a:pos x="wd2" y="hd2"/>
                  </a:cxn>
                  <a:cxn ang="10800000">
                    <a:pos x="wd2" y="hd2"/>
                  </a:cxn>
                  <a:cxn ang="16200000">
                    <a:pos x="wd2" y="hd2"/>
                  </a:cxn>
                </a:cxnLst>
                <a:rect l="0" t="0" r="r" b="b"/>
                <a:pathLst>
                  <a:path w="21600" h="21600" extrusionOk="0">
                    <a:moveTo>
                      <a:pt x="3544" y="0"/>
                    </a:moveTo>
                    <a:lnTo>
                      <a:pt x="21600" y="0"/>
                    </a:lnTo>
                    <a:lnTo>
                      <a:pt x="21600" y="21600"/>
                    </a:lnTo>
                    <a:lnTo>
                      <a:pt x="3544" y="21600"/>
                    </a:lnTo>
                    <a:lnTo>
                      <a:pt x="3544" y="18000"/>
                    </a:lnTo>
                    <a:lnTo>
                      <a:pt x="0" y="11075"/>
                    </a:lnTo>
                    <a:lnTo>
                      <a:pt x="3544" y="12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375" name="Soluzione acquosa saturata con KCl ed AgCl"/>
              <p:cNvSpPr txBox="1"/>
              <p:nvPr/>
            </p:nvSpPr>
            <p:spPr>
              <a:xfrm>
                <a:off x="399384" y="4761"/>
                <a:ext cx="1676885" cy="6952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Soluzione acquosa saturata con KCl ed AgCl</a:t>
                </a:r>
              </a:p>
            </p:txBody>
          </p:sp>
        </p:grpSp>
        <p:grpSp>
          <p:nvGrpSpPr>
            <p:cNvPr id="379" name="AutoShape 16"/>
            <p:cNvGrpSpPr/>
            <p:nvPr/>
          </p:nvGrpSpPr>
          <p:grpSpPr>
            <a:xfrm>
              <a:off x="1031037" y="2966983"/>
              <a:ext cx="1903298" cy="878357"/>
              <a:chOff x="0" y="0"/>
              <a:chExt cx="1903296" cy="878356"/>
            </a:xfrm>
          </p:grpSpPr>
          <p:sp>
            <p:nvSpPr>
              <p:cNvPr id="377" name="Forma"/>
              <p:cNvSpPr/>
              <p:nvPr/>
            </p:nvSpPr>
            <p:spPr>
              <a:xfrm>
                <a:off x="-1" y="-2"/>
                <a:ext cx="1903297" cy="878358"/>
              </a:xfrm>
              <a:custGeom>
                <a:avLst/>
                <a:gdLst/>
                <a:ahLst/>
                <a:cxnLst>
                  <a:cxn ang="0">
                    <a:pos x="wd2" y="hd2"/>
                  </a:cxn>
                  <a:cxn ang="5400000">
                    <a:pos x="wd2" y="hd2"/>
                  </a:cxn>
                  <a:cxn ang="10800000">
                    <a:pos x="wd2" y="hd2"/>
                  </a:cxn>
                  <a:cxn ang="16200000">
                    <a:pos x="wd2" y="hd2"/>
                  </a:cxn>
                </a:cxnLst>
                <a:rect l="0" t="0" r="r" b="b"/>
                <a:pathLst>
                  <a:path w="21600" h="21600" extrusionOk="0">
                    <a:moveTo>
                      <a:pt x="1424" y="10090"/>
                    </a:moveTo>
                    <a:lnTo>
                      <a:pt x="4786" y="10090"/>
                    </a:lnTo>
                    <a:lnTo>
                      <a:pt x="0" y="0"/>
                    </a:lnTo>
                    <a:lnTo>
                      <a:pt x="9830" y="10090"/>
                    </a:lnTo>
                    <a:lnTo>
                      <a:pt x="21600" y="10090"/>
                    </a:lnTo>
                    <a:lnTo>
                      <a:pt x="21600" y="21600"/>
                    </a:lnTo>
                    <a:lnTo>
                      <a:pt x="1424" y="21600"/>
                    </a:lnTo>
                    <a:lnTo>
                      <a:pt x="1424" y="12009"/>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378" name="Setto poroso"/>
              <p:cNvSpPr txBox="1"/>
              <p:nvPr/>
            </p:nvSpPr>
            <p:spPr>
              <a:xfrm>
                <a:off x="175927" y="415076"/>
                <a:ext cx="1676886"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Setto poroso</a:t>
                </a:r>
              </a:p>
            </p:txBody>
          </p:sp>
        </p:grpSp>
        <p:grpSp>
          <p:nvGrpSpPr>
            <p:cNvPr id="382" name="AutoShape 17"/>
            <p:cNvGrpSpPr/>
            <p:nvPr/>
          </p:nvGrpSpPr>
          <p:grpSpPr>
            <a:xfrm>
              <a:off x="-2" y="3237104"/>
              <a:ext cx="1777852" cy="1447406"/>
              <a:chOff x="-1" y="-1"/>
              <a:chExt cx="1777851" cy="1447405"/>
            </a:xfrm>
          </p:grpSpPr>
          <p:sp>
            <p:nvSpPr>
              <p:cNvPr id="380" name="Forma"/>
              <p:cNvSpPr/>
              <p:nvPr/>
            </p:nvSpPr>
            <p:spPr>
              <a:xfrm>
                <a:off x="-2" y="-2"/>
                <a:ext cx="1777853" cy="1447407"/>
              </a:xfrm>
              <a:custGeom>
                <a:avLst/>
                <a:gdLst/>
                <a:ahLst/>
                <a:cxnLst>
                  <a:cxn ang="0">
                    <a:pos x="wd2" y="hd2"/>
                  </a:cxn>
                  <a:cxn ang="5400000">
                    <a:pos x="wd2" y="hd2"/>
                  </a:cxn>
                  <a:cxn ang="10800000">
                    <a:pos x="wd2" y="hd2"/>
                  </a:cxn>
                  <a:cxn ang="16200000">
                    <a:pos x="wd2" y="hd2"/>
                  </a:cxn>
                </a:cxnLst>
                <a:rect l="0" t="0" r="r" b="b"/>
                <a:pathLst>
                  <a:path w="21600" h="21600" extrusionOk="0">
                    <a:moveTo>
                      <a:pt x="0" y="11846"/>
                    </a:moveTo>
                    <a:lnTo>
                      <a:pt x="3600" y="11846"/>
                    </a:lnTo>
                    <a:lnTo>
                      <a:pt x="7597" y="0"/>
                    </a:lnTo>
                    <a:lnTo>
                      <a:pt x="9000" y="11846"/>
                    </a:lnTo>
                    <a:lnTo>
                      <a:pt x="21600" y="11846"/>
                    </a:lnTo>
                    <a:lnTo>
                      <a:pt x="21600" y="21600"/>
                    </a:lnTo>
                    <a:lnTo>
                      <a:pt x="0" y="21600"/>
                    </a:lnTo>
                    <a:lnTo>
                      <a:pt x="0" y="13472"/>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381" name="KCl ed AgCl solidi"/>
              <p:cNvSpPr txBox="1"/>
              <p:nvPr/>
            </p:nvSpPr>
            <p:spPr>
              <a:xfrm>
                <a:off x="50480" y="798559"/>
                <a:ext cx="1676888" cy="2888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KCl ed AgCl solidi</a:t>
                </a:r>
              </a:p>
            </p:txBody>
          </p:sp>
        </p:grpSp>
      </p:gr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385" name="Picture 20" descr="Picture 20"/>
          <p:cNvPicPr>
            <a:picLocks noChangeAspect="1"/>
          </p:cNvPicPr>
          <p:nvPr/>
        </p:nvPicPr>
        <p:blipFill>
          <a:blip r:embed="rId2"/>
          <a:srcRect l="1250" t="1480"/>
          <a:stretch>
            <a:fillRect/>
          </a:stretch>
        </p:blipFill>
        <p:spPr>
          <a:xfrm>
            <a:off x="10163175" y="3713164"/>
            <a:ext cx="1881191" cy="2852737"/>
          </a:xfrm>
          <a:prstGeom prst="rect">
            <a:avLst/>
          </a:prstGeom>
          <a:ln w="12700">
            <a:miter lim="400000"/>
          </a:ln>
        </p:spPr>
      </p:pic>
      <p:sp>
        <p:nvSpPr>
          <p:cNvPr id="386" name="Rectangle 2"/>
          <p:cNvSpPr txBox="1">
            <a:spLocks noGrp="1"/>
          </p:cNvSpPr>
          <p:nvPr>
            <p:ph type="body" idx="1"/>
          </p:nvPr>
        </p:nvSpPr>
        <p:spPr>
          <a:xfrm>
            <a:off x="26989" y="836610"/>
            <a:ext cx="8437562" cy="5111755"/>
          </a:xfrm>
          <a:prstGeom prst="rect">
            <a:avLst/>
          </a:prstGeom>
        </p:spPr>
        <p:txBody>
          <a:bodyPr/>
          <a:lstStyle/>
          <a:p>
            <a:pPr marL="0" indent="0" algn="just" defTabSz="832102">
              <a:spcBef>
                <a:spcPts val="0"/>
              </a:spcBef>
              <a:buSzTx/>
              <a:buNone/>
              <a:defRPr sz="2100"/>
            </a:pPr>
            <a:r>
              <a:rPr>
                <a:solidFill>
                  <a:srgbClr val="000000"/>
                </a:solidFill>
              </a:rPr>
              <a:t>L’elettrolita contenuto nell’elettrodo non deve venire a contatto con soluzioni contenenti reagenti che precipitano lo ione Ag</a:t>
            </a:r>
            <a:r>
              <a:rPr baseline="29802">
                <a:solidFill>
                  <a:srgbClr val="000000"/>
                </a:solidFill>
              </a:rPr>
              <a:t>+</a:t>
            </a:r>
            <a:r>
              <a:rPr>
                <a:solidFill>
                  <a:srgbClr val="000000"/>
                </a:solidFill>
              </a:rPr>
              <a:t> formando sali meno solubili di AgCl (es. Br</a:t>
            </a:r>
            <a:r>
              <a:rPr baseline="29802">
                <a:solidFill>
                  <a:srgbClr val="000000"/>
                </a:solidFill>
              </a:rPr>
              <a:t>-</a:t>
            </a:r>
            <a:r>
              <a:rPr>
                <a:solidFill>
                  <a:srgbClr val="000000"/>
                </a:solidFill>
              </a:rPr>
              <a:t>, I</a:t>
            </a:r>
            <a:r>
              <a:rPr baseline="29802">
                <a:solidFill>
                  <a:srgbClr val="000000"/>
                </a:solidFill>
              </a:rPr>
              <a:t>-</a:t>
            </a:r>
            <a:r>
              <a:rPr>
                <a:solidFill>
                  <a:srgbClr val="000000"/>
                </a:solidFill>
              </a:rPr>
              <a:t>, S</a:t>
            </a:r>
            <a:r>
              <a:rPr baseline="29802">
                <a:solidFill>
                  <a:srgbClr val="000000"/>
                </a:solidFill>
              </a:rPr>
              <a:t>2-</a:t>
            </a:r>
            <a:r>
              <a:rPr>
                <a:solidFill>
                  <a:srgbClr val="000000"/>
                </a:solidFill>
              </a:rPr>
              <a:t>) o proteine (anch’esse formano precipitati insolubili). Questo potrebbe infatti portare all’ostruzione del setto poroso. Anche gli agenti complessanti (CN</a:t>
            </a:r>
            <a:r>
              <a:rPr baseline="29802">
                <a:solidFill>
                  <a:srgbClr val="000000"/>
                </a:solidFill>
              </a:rPr>
              <a:t>-</a:t>
            </a:r>
            <a:r>
              <a:rPr>
                <a:solidFill>
                  <a:srgbClr val="000000"/>
                </a:solidFill>
              </a:rPr>
              <a:t>, SCN</a:t>
            </a:r>
            <a:r>
              <a:rPr baseline="29802">
                <a:solidFill>
                  <a:srgbClr val="000000"/>
                </a:solidFill>
              </a:rPr>
              <a:t>-</a:t>
            </a:r>
            <a:r>
              <a:rPr>
                <a:solidFill>
                  <a:srgbClr val="000000"/>
                </a:solidFill>
              </a:rPr>
              <a:t>) modificano il comportamento dell’elettrodo.</a:t>
            </a:r>
          </a:p>
          <a:p>
            <a:pPr marL="0" indent="0" algn="just" defTabSz="832102">
              <a:spcBef>
                <a:spcPts val="0"/>
              </a:spcBef>
              <a:buSzTx/>
              <a:buNone/>
              <a:defRPr sz="2100"/>
            </a:pPr>
            <a:endParaRPr/>
          </a:p>
          <a:p>
            <a:pPr marL="0" indent="0" algn="just" defTabSz="832102">
              <a:lnSpc>
                <a:spcPct val="150000"/>
              </a:lnSpc>
              <a:spcBef>
                <a:spcPts val="0"/>
              </a:spcBef>
              <a:buSzTx/>
              <a:buNone/>
              <a:defRPr sz="2100"/>
            </a:pPr>
            <a:r>
              <a:rPr>
                <a:solidFill>
                  <a:srgbClr val="000000"/>
                </a:solidFill>
              </a:rPr>
              <a:t>Questo problema può venire evitato usando un elettrodo a </a:t>
            </a:r>
            <a:r>
              <a:rPr b="1" i="1">
                <a:solidFill>
                  <a:srgbClr val="000000"/>
                </a:solidFill>
              </a:rPr>
              <a:t>doppia giunzione</a:t>
            </a:r>
            <a:r>
              <a:rPr>
                <a:solidFill>
                  <a:srgbClr val="000000"/>
                </a:solidFill>
              </a:rPr>
              <a:t>, nel quale una camera contenente una seconda soluzione elettrolitica impedisce il contatto diretto fra la soluzione interna dell’elettrodo e la soluzione in esame. L’elettrolita contenuto in questa camera fluisce lentamente verso l’esterno, impedendo l’ostruzione del setto poroso.</a:t>
            </a:r>
          </a:p>
        </p:txBody>
      </p:sp>
      <p:grpSp>
        <p:nvGrpSpPr>
          <p:cNvPr id="407" name="Gruppo 1"/>
          <p:cNvGrpSpPr/>
          <p:nvPr/>
        </p:nvGrpSpPr>
        <p:grpSpPr>
          <a:xfrm>
            <a:off x="9114625" y="294706"/>
            <a:ext cx="2366180" cy="3742426"/>
            <a:chOff x="-1" y="0"/>
            <a:chExt cx="2366178" cy="3742424"/>
          </a:xfrm>
        </p:grpSpPr>
        <p:grpSp>
          <p:nvGrpSpPr>
            <p:cNvPr id="389" name="AutoShape 3"/>
            <p:cNvGrpSpPr/>
            <p:nvPr/>
          </p:nvGrpSpPr>
          <p:grpSpPr>
            <a:xfrm>
              <a:off x="1004101" y="2015218"/>
              <a:ext cx="1362074" cy="836613"/>
              <a:chOff x="0" y="0"/>
              <a:chExt cx="1362073" cy="836612"/>
            </a:xfrm>
          </p:grpSpPr>
          <p:sp>
            <p:nvSpPr>
              <p:cNvPr id="387" name="Forma"/>
              <p:cNvSpPr/>
              <p:nvPr/>
            </p:nvSpPr>
            <p:spPr>
              <a:xfrm>
                <a:off x="-1" y="-1"/>
                <a:ext cx="1362075" cy="836614"/>
              </a:xfrm>
              <a:custGeom>
                <a:avLst/>
                <a:gdLst/>
                <a:ahLst/>
                <a:cxnLst>
                  <a:cxn ang="0">
                    <a:pos x="wd2" y="hd2"/>
                  </a:cxn>
                  <a:cxn ang="5400000">
                    <a:pos x="wd2" y="hd2"/>
                  </a:cxn>
                  <a:cxn ang="10800000">
                    <a:pos x="wd2" y="hd2"/>
                  </a:cxn>
                  <a:cxn ang="16200000">
                    <a:pos x="wd2" y="hd2"/>
                  </a:cxn>
                </a:cxnLst>
                <a:rect l="0" t="0" r="r" b="b"/>
                <a:pathLst>
                  <a:path w="21600" h="21600" extrusionOk="0">
                    <a:moveTo>
                      <a:pt x="1611" y="0"/>
                    </a:moveTo>
                    <a:lnTo>
                      <a:pt x="21600" y="0"/>
                    </a:lnTo>
                    <a:lnTo>
                      <a:pt x="21600" y="9304"/>
                    </a:lnTo>
                    <a:lnTo>
                      <a:pt x="9940" y="9304"/>
                    </a:lnTo>
                    <a:lnTo>
                      <a:pt x="0" y="21600"/>
                    </a:lnTo>
                    <a:lnTo>
                      <a:pt x="4943" y="9304"/>
                    </a:lnTo>
                    <a:lnTo>
                      <a:pt x="1611" y="9304"/>
                    </a:lnTo>
                    <a:lnTo>
                      <a:pt x="1611" y="5427"/>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388" name="Setto poroso"/>
              <p:cNvSpPr txBox="1"/>
              <p:nvPr/>
            </p:nvSpPr>
            <p:spPr>
              <a:xfrm>
                <a:off x="152076" y="4761"/>
                <a:ext cx="1159514" cy="2888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Setto poroso</a:t>
                </a:r>
              </a:p>
            </p:txBody>
          </p:sp>
        </p:grpSp>
        <p:grpSp>
          <p:nvGrpSpPr>
            <p:cNvPr id="400" name="Group 4"/>
            <p:cNvGrpSpPr/>
            <p:nvPr/>
          </p:nvGrpSpPr>
          <p:grpSpPr>
            <a:xfrm>
              <a:off x="-2" y="-1"/>
              <a:ext cx="1193805" cy="3178180"/>
              <a:chOff x="0" y="0"/>
              <a:chExt cx="1193804" cy="3178178"/>
            </a:xfrm>
          </p:grpSpPr>
          <p:sp>
            <p:nvSpPr>
              <p:cNvPr id="390" name="Rectangle 5"/>
              <p:cNvSpPr/>
              <p:nvPr/>
            </p:nvSpPr>
            <p:spPr>
              <a:xfrm>
                <a:off x="-1" y="657225"/>
                <a:ext cx="936629" cy="2520954"/>
              </a:xfrm>
              <a:prstGeom prst="rect">
                <a:avLst/>
              </a:prstGeom>
              <a:solidFill>
                <a:srgbClr val="FFFFFF"/>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391" name="Rectangle 6"/>
              <p:cNvSpPr/>
              <p:nvPr/>
            </p:nvSpPr>
            <p:spPr>
              <a:xfrm>
                <a:off x="71438" y="657225"/>
                <a:ext cx="792167" cy="2447929"/>
              </a:xfrm>
              <a:prstGeom prst="rect">
                <a:avLst/>
              </a:prstGeom>
              <a:solidFill>
                <a:srgbClr val="EAEAEA"/>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392" name="Rectangle 7"/>
              <p:cNvSpPr/>
              <p:nvPr/>
            </p:nvSpPr>
            <p:spPr>
              <a:xfrm>
                <a:off x="863602" y="2744789"/>
                <a:ext cx="73027" cy="215903"/>
              </a:xfrm>
              <a:prstGeom prst="rect">
                <a:avLst/>
              </a:prstGeom>
              <a:solidFill>
                <a:srgbClr val="E7E6E6"/>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393" name="Rectangle 8"/>
              <p:cNvSpPr/>
              <p:nvPr/>
            </p:nvSpPr>
            <p:spPr>
              <a:xfrm>
                <a:off x="147638" y="584199"/>
                <a:ext cx="647704" cy="2087568"/>
              </a:xfrm>
              <a:prstGeom prst="rect">
                <a:avLst/>
              </a:prstGeom>
              <a:solidFill>
                <a:srgbClr val="FFFFFF"/>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394" name="Rectangle 9"/>
              <p:cNvSpPr/>
              <p:nvPr/>
            </p:nvSpPr>
            <p:spPr>
              <a:xfrm>
                <a:off x="219075" y="582612"/>
                <a:ext cx="504828" cy="2016130"/>
              </a:xfrm>
              <a:prstGeom prst="rect">
                <a:avLst/>
              </a:prstGeom>
              <a:solidFill>
                <a:srgbClr val="EAEAEA"/>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395" name="Line 10"/>
              <p:cNvSpPr/>
              <p:nvPr/>
            </p:nvSpPr>
            <p:spPr>
              <a:xfrm flipH="1">
                <a:off x="473075" y="0"/>
                <a:ext cx="3" cy="1727202"/>
              </a:xfrm>
              <a:prstGeom prst="line">
                <a:avLst/>
              </a:prstGeom>
              <a:noFill/>
              <a:ln w="9525" cap="flat">
                <a:solidFill>
                  <a:srgbClr val="000000"/>
                </a:solidFill>
                <a:prstDash val="solid"/>
                <a:round/>
              </a:ln>
              <a:effectLst/>
            </p:spPr>
            <p:txBody>
              <a:bodyPr wrap="square" lIns="45718" tIns="45718" rIns="45718" bIns="45718" numCol="1" anchor="t">
                <a:noAutofit/>
              </a:bodyPr>
              <a:lstStyle/>
              <a:p>
                <a:endParaRPr/>
              </a:p>
            </p:txBody>
          </p:sp>
          <p:sp>
            <p:nvSpPr>
              <p:cNvPr id="396" name="Line 11"/>
              <p:cNvSpPr/>
              <p:nvPr/>
            </p:nvSpPr>
            <p:spPr>
              <a:xfrm>
                <a:off x="473075" y="0"/>
                <a:ext cx="720729" cy="2"/>
              </a:xfrm>
              <a:prstGeom prst="line">
                <a:avLst/>
              </a:prstGeom>
              <a:noFill/>
              <a:ln w="9525" cap="flat">
                <a:solidFill>
                  <a:srgbClr val="000000"/>
                </a:solidFill>
                <a:prstDash val="solid"/>
                <a:round/>
              </a:ln>
              <a:effectLst/>
            </p:spPr>
            <p:txBody>
              <a:bodyPr wrap="square" lIns="45718" tIns="45718" rIns="45718" bIns="45718" numCol="1" anchor="t">
                <a:noAutofit/>
              </a:bodyPr>
              <a:lstStyle/>
              <a:p>
                <a:endParaRPr/>
              </a:p>
            </p:txBody>
          </p:sp>
          <p:sp>
            <p:nvSpPr>
              <p:cNvPr id="397" name="Rectangle 12"/>
              <p:cNvSpPr/>
              <p:nvPr/>
            </p:nvSpPr>
            <p:spPr>
              <a:xfrm>
                <a:off x="401638" y="1150937"/>
                <a:ext cx="142877" cy="792165"/>
              </a:xfrm>
              <a:prstGeom prst="rect">
                <a:avLst/>
              </a:prstGeom>
              <a:solidFill>
                <a:srgbClr val="FFFFFF"/>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398" name="Rectangle 13"/>
              <p:cNvSpPr/>
              <p:nvPr/>
            </p:nvSpPr>
            <p:spPr>
              <a:xfrm>
                <a:off x="219075" y="2393952"/>
                <a:ext cx="503241" cy="215902"/>
              </a:xfrm>
              <a:prstGeom prst="rect">
                <a:avLst/>
              </a:prstGeom>
              <a:blipFill rotWithShape="1">
                <a:blip r:embed="rId3"/>
                <a:srcRect/>
                <a:tile tx="0" ty="0" sx="100000" sy="100000" flip="none" algn="tl"/>
              </a:blip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399" name="Rectangle 14"/>
              <p:cNvSpPr/>
              <p:nvPr/>
            </p:nvSpPr>
            <p:spPr>
              <a:xfrm>
                <a:off x="722315" y="2095502"/>
                <a:ext cx="73027" cy="215902"/>
              </a:xfrm>
              <a:prstGeom prst="rect">
                <a:avLst/>
              </a:prstGeom>
              <a:solidFill>
                <a:srgbClr val="E7E6E6"/>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grpSp>
        <p:grpSp>
          <p:nvGrpSpPr>
            <p:cNvPr id="403" name="AutoShape 15"/>
            <p:cNvGrpSpPr/>
            <p:nvPr/>
          </p:nvGrpSpPr>
          <p:grpSpPr>
            <a:xfrm>
              <a:off x="662777" y="575353"/>
              <a:ext cx="1703400" cy="630242"/>
              <a:chOff x="0" y="-1"/>
              <a:chExt cx="1703399" cy="630241"/>
            </a:xfrm>
          </p:grpSpPr>
          <p:sp>
            <p:nvSpPr>
              <p:cNvPr id="401" name="Forma"/>
              <p:cNvSpPr/>
              <p:nvPr/>
            </p:nvSpPr>
            <p:spPr>
              <a:xfrm>
                <a:off x="-2" y="-2"/>
                <a:ext cx="1703401" cy="630243"/>
              </a:xfrm>
              <a:custGeom>
                <a:avLst/>
                <a:gdLst/>
                <a:ahLst/>
                <a:cxnLst>
                  <a:cxn ang="0">
                    <a:pos x="wd2" y="hd2"/>
                  </a:cxn>
                  <a:cxn ang="5400000">
                    <a:pos x="wd2" y="hd2"/>
                  </a:cxn>
                  <a:cxn ang="10800000">
                    <a:pos x="wd2" y="hd2"/>
                  </a:cxn>
                  <a:cxn ang="16200000">
                    <a:pos x="wd2" y="hd2"/>
                  </a:cxn>
                </a:cxnLst>
                <a:rect l="0" t="0" r="r" b="b"/>
                <a:pathLst>
                  <a:path w="21600" h="21600" extrusionOk="0">
                    <a:moveTo>
                      <a:pt x="5616" y="0"/>
                    </a:moveTo>
                    <a:lnTo>
                      <a:pt x="21600" y="0"/>
                    </a:lnTo>
                    <a:lnTo>
                      <a:pt x="21600" y="19750"/>
                    </a:lnTo>
                    <a:lnTo>
                      <a:pt x="5616" y="19750"/>
                    </a:lnTo>
                    <a:lnTo>
                      <a:pt x="5616" y="16458"/>
                    </a:lnTo>
                    <a:lnTo>
                      <a:pt x="0" y="21600"/>
                    </a:lnTo>
                    <a:lnTo>
                      <a:pt x="5616" y="11521"/>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402" name="Elettrodo ad Ag/AgCl"/>
              <p:cNvSpPr txBox="1"/>
              <p:nvPr/>
            </p:nvSpPr>
            <p:spPr>
              <a:xfrm>
                <a:off x="493400" y="4762"/>
                <a:ext cx="1159514" cy="4920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Elettrodo ad Ag/AgCl</a:t>
                </a:r>
              </a:p>
            </p:txBody>
          </p:sp>
        </p:grpSp>
        <p:grpSp>
          <p:nvGrpSpPr>
            <p:cNvPr id="406" name="AutoShape 16"/>
            <p:cNvGrpSpPr/>
            <p:nvPr/>
          </p:nvGrpSpPr>
          <p:grpSpPr>
            <a:xfrm>
              <a:off x="553241" y="2964531"/>
              <a:ext cx="1812934" cy="777894"/>
              <a:chOff x="-1" y="-1"/>
              <a:chExt cx="1812933" cy="777892"/>
            </a:xfrm>
          </p:grpSpPr>
          <p:sp>
            <p:nvSpPr>
              <p:cNvPr id="404" name="Forma"/>
              <p:cNvSpPr/>
              <p:nvPr/>
            </p:nvSpPr>
            <p:spPr>
              <a:xfrm>
                <a:off x="-2" y="-2"/>
                <a:ext cx="1812935" cy="777894"/>
              </a:xfrm>
              <a:custGeom>
                <a:avLst/>
                <a:gdLst/>
                <a:ahLst/>
                <a:cxnLst>
                  <a:cxn ang="0">
                    <a:pos x="wd2" y="hd2"/>
                  </a:cxn>
                  <a:cxn ang="5400000">
                    <a:pos x="wd2" y="hd2"/>
                  </a:cxn>
                  <a:cxn ang="10800000">
                    <a:pos x="wd2" y="hd2"/>
                  </a:cxn>
                  <a:cxn ang="16200000">
                    <a:pos x="wd2" y="hd2"/>
                  </a:cxn>
                </a:cxnLst>
                <a:rect l="0" t="0" r="r" b="b"/>
                <a:pathLst>
                  <a:path w="21600" h="21600" extrusionOk="0">
                    <a:moveTo>
                      <a:pt x="6582" y="5643"/>
                    </a:moveTo>
                    <a:lnTo>
                      <a:pt x="21600" y="5643"/>
                    </a:lnTo>
                    <a:lnTo>
                      <a:pt x="21600" y="21600"/>
                    </a:lnTo>
                    <a:lnTo>
                      <a:pt x="6582" y="21600"/>
                    </a:lnTo>
                    <a:lnTo>
                      <a:pt x="6582" y="12292"/>
                    </a:lnTo>
                    <a:lnTo>
                      <a:pt x="0" y="0"/>
                    </a:lnTo>
                    <a:lnTo>
                      <a:pt x="6582" y="8302"/>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405" name="Soluzione elettrolitica"/>
              <p:cNvSpPr txBox="1"/>
              <p:nvPr/>
            </p:nvSpPr>
            <p:spPr>
              <a:xfrm>
                <a:off x="602936" y="207973"/>
                <a:ext cx="1159515" cy="4920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Soluzione elettrolitica</a:t>
                </a:r>
              </a:p>
            </p:txBody>
          </p:sp>
        </p:grpSp>
      </p:grpSp>
      <p:sp>
        <p:nvSpPr>
          <p:cNvPr id="408" name="Rectangle 17"/>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409" name="Text Box 18"/>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410" name="Text Box 19"/>
          <p:cNvSpPr txBox="1"/>
          <p:nvPr/>
        </p:nvSpPr>
        <p:spPr>
          <a:xfrm>
            <a:off x="1764982" y="284163"/>
            <a:ext cx="5821332"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ELETTRODO DI RIFERIMENTO AD Ag/AgCl</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412" name="Rettangolo 3"/>
          <p:cNvSpPr txBox="1"/>
          <p:nvPr/>
        </p:nvSpPr>
        <p:spPr>
          <a:xfrm>
            <a:off x="390274" y="289677"/>
            <a:ext cx="7502060" cy="62699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b="1">
                <a:latin typeface="Lucida Grande"/>
                <a:ea typeface="Lucida Grande"/>
                <a:cs typeface="Lucida Grande"/>
                <a:sym typeface="Lucida Grande"/>
              </a:defRPr>
            </a:pPr>
            <a:r>
              <a:rPr>
                <a:solidFill>
                  <a:srgbClr val="000000"/>
                </a:solidFill>
              </a:rPr>
              <a:t>Elettrodo a calomelano</a:t>
            </a:r>
          </a:p>
          <a:p>
            <a:pPr algn="ctr">
              <a:defRPr b="1">
                <a:latin typeface="inherit"/>
                <a:ea typeface="inherit"/>
                <a:cs typeface="inherit"/>
                <a:sym typeface="inherit"/>
              </a:defRPr>
            </a:pPr>
            <a:r>
              <a:rPr>
                <a:solidFill>
                  <a:srgbClr val="000000"/>
                </a:solidFill>
              </a:rPr>
              <a:t>Hg | Hg</a:t>
            </a:r>
            <a:r>
              <a:rPr baseline="-25000">
                <a:solidFill>
                  <a:srgbClr val="000000"/>
                </a:solidFill>
              </a:rPr>
              <a:t>2</a:t>
            </a:r>
            <a:r>
              <a:rPr>
                <a:solidFill>
                  <a:srgbClr val="000000"/>
                </a:solidFill>
              </a:rPr>
              <a:t>Cl</a:t>
            </a:r>
            <a:r>
              <a:rPr baseline="-25000">
                <a:solidFill>
                  <a:srgbClr val="000000"/>
                </a:solidFill>
              </a:rPr>
              <a:t>2</a:t>
            </a:r>
            <a:r>
              <a:rPr>
                <a:solidFill>
                  <a:srgbClr val="000000"/>
                </a:solidFill>
              </a:rPr>
              <a:t> (saturo), KCl (xM) ||</a:t>
            </a:r>
          </a:p>
          <a:p>
            <a:pPr algn="ctr">
              <a:defRPr>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r>
              <a:rPr>
                <a:solidFill>
                  <a:srgbClr val="000000"/>
                </a:solidFill>
              </a:rPr>
              <a:t>Si basa sulla semireazione:</a:t>
            </a:r>
          </a:p>
          <a:p>
            <a:pPr algn="just">
              <a:defRPr>
                <a:latin typeface="Lucida Grande"/>
                <a:ea typeface="Lucida Grande"/>
                <a:cs typeface="Lucida Grande"/>
                <a:sym typeface="Lucida Grande"/>
              </a:defRPr>
            </a:pPr>
            <a:endParaRPr/>
          </a:p>
          <a:p>
            <a:pPr algn="ctr">
              <a:defRPr>
                <a:latin typeface="Lucida Grande"/>
                <a:ea typeface="Lucida Grande"/>
                <a:cs typeface="Lucida Grande"/>
                <a:sym typeface="Lucida Grande"/>
              </a:defRPr>
            </a:pPr>
            <a:r>
              <a:rPr>
                <a:solidFill>
                  <a:srgbClr val="000000"/>
                </a:solidFill>
              </a:rPr>
              <a:t>Hg</a:t>
            </a:r>
            <a:r>
              <a:rPr baseline="-25000">
                <a:solidFill>
                  <a:srgbClr val="000000"/>
                </a:solidFill>
              </a:rPr>
              <a:t>2</a:t>
            </a:r>
            <a:r>
              <a:rPr>
                <a:solidFill>
                  <a:srgbClr val="000000"/>
                </a:solidFill>
              </a:rPr>
              <a:t>Cl</a:t>
            </a:r>
            <a:r>
              <a:rPr baseline="-25000">
                <a:solidFill>
                  <a:srgbClr val="000000"/>
                </a:solidFill>
              </a:rPr>
              <a:t>2</a:t>
            </a:r>
            <a:r>
              <a:rPr i="1">
                <a:solidFill>
                  <a:srgbClr val="000000"/>
                </a:solidFill>
                <a:latin typeface="inherit"/>
                <a:ea typeface="inherit"/>
                <a:cs typeface="inherit"/>
                <a:sym typeface="inherit"/>
              </a:rPr>
              <a:t>(s)</a:t>
            </a:r>
            <a:r>
              <a:rPr>
                <a:solidFill>
                  <a:srgbClr val="000000"/>
                </a:solidFill>
              </a:rPr>
              <a:t> + 2 e</a:t>
            </a:r>
            <a:r>
              <a:rPr baseline="30000">
                <a:solidFill>
                  <a:srgbClr val="000000"/>
                </a:solidFill>
              </a:rPr>
              <a:t>-</a:t>
            </a:r>
            <a:r>
              <a:rPr>
                <a:solidFill>
                  <a:srgbClr val="000000"/>
                </a:solidFill>
              </a:rPr>
              <a:t> ↔ 2 Hg </a:t>
            </a:r>
            <a:r>
              <a:rPr i="1">
                <a:solidFill>
                  <a:srgbClr val="000000"/>
                </a:solidFill>
                <a:latin typeface="inherit"/>
                <a:ea typeface="inherit"/>
                <a:cs typeface="inherit"/>
                <a:sym typeface="inherit"/>
              </a:rPr>
              <a:t>(l)</a:t>
            </a:r>
            <a:r>
              <a:rPr>
                <a:solidFill>
                  <a:srgbClr val="000000"/>
                </a:solidFill>
              </a:rPr>
              <a:t> + 2 Cl</a:t>
            </a:r>
            <a:r>
              <a:rPr baseline="30000">
                <a:solidFill>
                  <a:srgbClr val="000000"/>
                </a:solidFill>
              </a:rPr>
              <a:t>-</a:t>
            </a:r>
            <a:r>
              <a:rPr i="1">
                <a:solidFill>
                  <a:srgbClr val="000000"/>
                </a:solidFill>
                <a:latin typeface="inherit"/>
                <a:ea typeface="inherit"/>
                <a:cs typeface="inherit"/>
                <a:sym typeface="inherit"/>
              </a:rPr>
              <a:t>(aq)</a:t>
            </a:r>
          </a:p>
          <a:p>
            <a:pPr algn="ctr">
              <a:defRPr>
                <a:latin typeface="Lucida Grande"/>
                <a:ea typeface="Lucida Grande"/>
                <a:cs typeface="Lucida Grande"/>
                <a:sym typeface="Lucida Grande"/>
              </a:defRPr>
            </a:pPr>
            <a:endParaRPr i="1">
              <a:latin typeface="inherit"/>
              <a:ea typeface="inherit"/>
              <a:cs typeface="inherit"/>
              <a:sym typeface="inherit"/>
            </a:endParaRPr>
          </a:p>
          <a:p>
            <a:pPr algn="just">
              <a:defRPr>
                <a:latin typeface="Lucida Grande"/>
                <a:ea typeface="Lucida Grande"/>
                <a:cs typeface="Lucida Grande"/>
                <a:sym typeface="Lucida Grande"/>
              </a:defRPr>
            </a:pPr>
            <a:r>
              <a:rPr>
                <a:solidFill>
                  <a:srgbClr val="000000"/>
                </a:solidFill>
              </a:rPr>
              <a:t>E = E° – 0.05916 log [Cl</a:t>
            </a:r>
            <a:r>
              <a:rPr baseline="30000">
                <a:solidFill>
                  <a:srgbClr val="000000"/>
                </a:solidFill>
              </a:rPr>
              <a:t>-</a:t>
            </a:r>
            <a:r>
              <a:rPr>
                <a:solidFill>
                  <a:srgbClr val="000000"/>
                </a:solidFill>
              </a:rPr>
              <a:t>] a 25 °C</a:t>
            </a:r>
          </a:p>
          <a:p>
            <a:pPr algn="just">
              <a:defRPr>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endParaRPr/>
          </a:p>
          <a:p>
            <a:pPr algn="just">
              <a:defRPr i="1">
                <a:latin typeface="inherit"/>
                <a:ea typeface="inherit"/>
                <a:cs typeface="inherit"/>
                <a:sym typeface="inherit"/>
              </a:defRPr>
            </a:pPr>
            <a:r>
              <a:rPr>
                <a:solidFill>
                  <a:srgbClr val="000000"/>
                </a:solidFill>
              </a:rPr>
              <a:t>Nota: Il potenziale dipende solo da [Cl</a:t>
            </a:r>
            <a:r>
              <a:rPr baseline="30000">
                <a:solidFill>
                  <a:srgbClr val="000000"/>
                </a:solidFill>
              </a:rPr>
              <a:t>-</a:t>
            </a:r>
            <a:r>
              <a:rPr>
                <a:solidFill>
                  <a:srgbClr val="000000"/>
                </a:solidFill>
              </a:rPr>
              <a:t>] mantenuta costante dalla presenza di KCl. Poiché il potenziale varia al variare della concentrazione di KCl, questa deve essere nota. Solitamente si usa una soluzione satura e l’elettrodo è detto a calomelano saturo (</a:t>
            </a:r>
            <a:r>
              <a:rPr b="1">
                <a:solidFill>
                  <a:srgbClr val="000000"/>
                </a:solidFill>
              </a:rPr>
              <a:t>SCE, standard calomelan electrode</a:t>
            </a:r>
            <a:r>
              <a:rPr>
                <a:solidFill>
                  <a:srgbClr val="000000"/>
                </a:solidFill>
              </a:rPr>
              <a:t>).</a:t>
            </a:r>
          </a:p>
          <a:p>
            <a:pPr algn="just">
              <a:defRPr i="1">
                <a:latin typeface="inherit"/>
                <a:ea typeface="inherit"/>
                <a:cs typeface="inherit"/>
                <a:sym typeface="inherit"/>
              </a:defRPr>
            </a:pPr>
            <a:endParaRPr/>
          </a:p>
          <a:p>
            <a:pPr algn="just">
              <a:defRPr>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r>
              <a:rPr>
                <a:solidFill>
                  <a:srgbClr val="000000"/>
                </a:solidFill>
              </a:rPr>
              <a:t>E° = 0.241 V </a:t>
            </a:r>
            <a:r>
              <a:rPr i="1">
                <a:solidFill>
                  <a:srgbClr val="000000"/>
                </a:solidFill>
                <a:latin typeface="inherit"/>
                <a:ea typeface="inherit"/>
                <a:cs typeface="inherit"/>
                <a:sym typeface="inherit"/>
              </a:rPr>
              <a:t>vs</a:t>
            </a:r>
            <a:r>
              <a:rPr>
                <a:solidFill>
                  <a:srgbClr val="000000"/>
                </a:solidFill>
              </a:rPr>
              <a:t> SHE a 25 °C (per calomelano saturo).</a:t>
            </a:r>
          </a:p>
          <a:p>
            <a:pPr algn="just">
              <a:defRPr>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r>
              <a:rPr>
                <a:solidFill>
                  <a:srgbClr val="000000"/>
                </a:solidFill>
              </a:rPr>
              <a:t>Massima temperatura di utilizzo: ~ 70 °C, </a:t>
            </a:r>
          </a:p>
        </p:txBody>
      </p:sp>
      <p:grpSp>
        <p:nvGrpSpPr>
          <p:cNvPr id="447" name="Gruppo 5"/>
          <p:cNvGrpSpPr/>
          <p:nvPr/>
        </p:nvGrpSpPr>
        <p:grpSpPr>
          <a:xfrm>
            <a:off x="7161209" y="-5"/>
            <a:ext cx="4535495" cy="5637221"/>
            <a:chOff x="-2" y="-1"/>
            <a:chExt cx="4535494" cy="5637219"/>
          </a:xfrm>
        </p:grpSpPr>
        <p:pic>
          <p:nvPicPr>
            <p:cNvPr id="413" name="Picture 27" descr="Picture 27"/>
            <p:cNvPicPr>
              <a:picLocks noChangeAspect="1"/>
            </p:cNvPicPr>
            <p:nvPr/>
          </p:nvPicPr>
          <p:blipFill>
            <a:blip r:embed="rId2"/>
            <a:srcRect l="21007" r="26505"/>
            <a:stretch>
              <a:fillRect/>
            </a:stretch>
          </p:blipFill>
          <p:spPr>
            <a:xfrm>
              <a:off x="3095627" y="1008063"/>
              <a:ext cx="1439866" cy="4629156"/>
            </a:xfrm>
            <a:prstGeom prst="rect">
              <a:avLst/>
            </a:prstGeom>
            <a:ln w="12700" cap="flat">
              <a:noFill/>
              <a:miter lim="400000"/>
            </a:ln>
            <a:effectLst/>
          </p:spPr>
        </p:pic>
        <p:sp>
          <p:nvSpPr>
            <p:cNvPr id="414" name="Rectangle 5"/>
            <p:cNvSpPr/>
            <p:nvPr/>
          </p:nvSpPr>
          <p:spPr>
            <a:xfrm>
              <a:off x="1360488" y="334963"/>
              <a:ext cx="831853" cy="2760666"/>
            </a:xfrm>
            <a:prstGeom prst="rect">
              <a:avLst/>
            </a:prstGeom>
            <a:solidFill>
              <a:srgbClr val="FFFFFF"/>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415" name="Rectangle 6"/>
            <p:cNvSpPr/>
            <p:nvPr/>
          </p:nvSpPr>
          <p:spPr>
            <a:xfrm>
              <a:off x="1452563" y="334963"/>
              <a:ext cx="647703" cy="2687641"/>
            </a:xfrm>
            <a:prstGeom prst="rect">
              <a:avLst/>
            </a:prstGeom>
            <a:solidFill>
              <a:srgbClr val="EAEAEA"/>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416" name="Rectangle 7"/>
            <p:cNvSpPr/>
            <p:nvPr/>
          </p:nvSpPr>
          <p:spPr>
            <a:xfrm>
              <a:off x="1685926" y="1333500"/>
              <a:ext cx="184153" cy="917578"/>
            </a:xfrm>
            <a:prstGeom prst="rect">
              <a:avLst/>
            </a:prstGeom>
            <a:solidFill>
              <a:srgbClr val="FFFFFF"/>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417" name="Rectangle 8"/>
            <p:cNvSpPr/>
            <p:nvPr/>
          </p:nvSpPr>
          <p:spPr>
            <a:xfrm>
              <a:off x="1452563" y="2762251"/>
              <a:ext cx="646116" cy="265116"/>
            </a:xfrm>
            <a:prstGeom prst="rect">
              <a:avLst/>
            </a:prstGeom>
            <a:blipFill rotWithShape="1">
              <a:blip r:embed="rId3"/>
              <a:srcRect/>
              <a:tile tx="0" ty="0" sx="100000" sy="100000" flip="none" algn="tl"/>
            </a:blip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418" name="Rectangle 9"/>
            <p:cNvSpPr/>
            <p:nvPr/>
          </p:nvSpPr>
          <p:spPr>
            <a:xfrm>
              <a:off x="2098676" y="2427288"/>
              <a:ext cx="93665" cy="250828"/>
            </a:xfrm>
            <a:prstGeom prst="rect">
              <a:avLst/>
            </a:prstGeom>
            <a:solidFill>
              <a:srgbClr val="E7E6E6"/>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419" name="Rectangle 10"/>
            <p:cNvSpPr/>
            <p:nvPr/>
          </p:nvSpPr>
          <p:spPr>
            <a:xfrm>
              <a:off x="1589088" y="250824"/>
              <a:ext cx="369891" cy="2084392"/>
            </a:xfrm>
            <a:prstGeom prst="rect">
              <a:avLst/>
            </a:prstGeom>
            <a:solidFill>
              <a:srgbClr val="FFFFFF"/>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420" name="Rectangle 11"/>
            <p:cNvSpPr/>
            <p:nvPr/>
          </p:nvSpPr>
          <p:spPr>
            <a:xfrm>
              <a:off x="1662113" y="250825"/>
              <a:ext cx="217491" cy="2000253"/>
            </a:xfrm>
            <a:prstGeom prst="rect">
              <a:avLst/>
            </a:prstGeom>
            <a:solidFill>
              <a:srgbClr val="FFFFFF"/>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421" name="Rectangle 12"/>
            <p:cNvSpPr/>
            <p:nvPr/>
          </p:nvSpPr>
          <p:spPr>
            <a:xfrm>
              <a:off x="1663701" y="1333500"/>
              <a:ext cx="220664" cy="917578"/>
            </a:xfrm>
            <a:prstGeom prst="rect">
              <a:avLst/>
            </a:prstGeom>
            <a:blipFill rotWithShape="1">
              <a:blip r:embed="rId4"/>
              <a:srcRect/>
              <a:tile tx="0" ty="0" sx="100000" sy="100000" flip="none" algn="tl"/>
            </a:blip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422" name="Rectangle 13"/>
            <p:cNvSpPr/>
            <p:nvPr/>
          </p:nvSpPr>
          <p:spPr>
            <a:xfrm>
              <a:off x="1666876" y="498475"/>
              <a:ext cx="219078" cy="917578"/>
            </a:xfrm>
            <a:prstGeom prst="rect">
              <a:avLst/>
            </a:prstGeom>
            <a:solidFill>
              <a:srgbClr val="E7E6E6"/>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423" name="Line 14"/>
            <p:cNvSpPr/>
            <p:nvPr/>
          </p:nvSpPr>
          <p:spPr>
            <a:xfrm>
              <a:off x="1778001" y="-2"/>
              <a:ext cx="925515" cy="3"/>
            </a:xfrm>
            <a:prstGeom prst="line">
              <a:avLst/>
            </a:prstGeom>
            <a:noFill/>
            <a:ln w="9525" cap="flat">
              <a:solidFill>
                <a:srgbClr val="000000"/>
              </a:solidFill>
              <a:prstDash val="solid"/>
              <a:round/>
            </a:ln>
            <a:effectLst/>
          </p:spPr>
          <p:txBody>
            <a:bodyPr wrap="square" lIns="45718" tIns="45718" rIns="45718" bIns="45718" numCol="1" anchor="t">
              <a:noAutofit/>
            </a:bodyPr>
            <a:lstStyle/>
            <a:p>
              <a:endParaRPr/>
            </a:p>
          </p:txBody>
        </p:sp>
        <p:sp>
          <p:nvSpPr>
            <p:cNvPr id="424" name="Line 15"/>
            <p:cNvSpPr/>
            <p:nvPr/>
          </p:nvSpPr>
          <p:spPr>
            <a:xfrm flipH="1">
              <a:off x="1778001" y="-1"/>
              <a:ext cx="3" cy="1166816"/>
            </a:xfrm>
            <a:prstGeom prst="line">
              <a:avLst/>
            </a:prstGeom>
            <a:noFill/>
            <a:ln w="9525" cap="flat">
              <a:solidFill>
                <a:srgbClr val="000000"/>
              </a:solidFill>
              <a:prstDash val="solid"/>
              <a:round/>
            </a:ln>
            <a:effectLst/>
          </p:spPr>
          <p:txBody>
            <a:bodyPr wrap="square" lIns="45718" tIns="45718" rIns="45718" bIns="45718" numCol="1" anchor="t">
              <a:noAutofit/>
            </a:bodyPr>
            <a:lstStyle/>
            <a:p>
              <a:endParaRPr/>
            </a:p>
          </p:txBody>
        </p:sp>
        <p:sp>
          <p:nvSpPr>
            <p:cNvPr id="425" name="Rectangle 16"/>
            <p:cNvSpPr/>
            <p:nvPr/>
          </p:nvSpPr>
          <p:spPr>
            <a:xfrm>
              <a:off x="1666876" y="2238375"/>
              <a:ext cx="219078" cy="93666"/>
            </a:xfrm>
            <a:prstGeom prst="rect">
              <a:avLst/>
            </a:prstGeom>
            <a:solidFill>
              <a:srgbClr val="E7E6E6"/>
            </a:solidFill>
            <a:ln w="9525" cap="flat">
              <a:solidFill>
                <a:srgbClr val="000000"/>
              </a:solidFill>
              <a:prstDash val="solid"/>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grpSp>
          <p:nvGrpSpPr>
            <p:cNvPr id="428" name="AutoShape 17"/>
            <p:cNvGrpSpPr/>
            <p:nvPr/>
          </p:nvGrpSpPr>
          <p:grpSpPr>
            <a:xfrm>
              <a:off x="2338388" y="66675"/>
              <a:ext cx="1211270" cy="719144"/>
              <a:chOff x="0" y="-1"/>
              <a:chExt cx="1211269" cy="719143"/>
            </a:xfrm>
          </p:grpSpPr>
          <p:sp>
            <p:nvSpPr>
              <p:cNvPr id="426" name="Forma"/>
              <p:cNvSpPr/>
              <p:nvPr/>
            </p:nvSpPr>
            <p:spPr>
              <a:xfrm>
                <a:off x="-1" y="-2"/>
                <a:ext cx="1211270" cy="719145"/>
              </a:xfrm>
              <a:custGeom>
                <a:avLst/>
                <a:gdLst/>
                <a:ahLst/>
                <a:cxnLst>
                  <a:cxn ang="0">
                    <a:pos x="wd2" y="hd2"/>
                  </a:cxn>
                  <a:cxn ang="5400000">
                    <a:pos x="wd2" y="hd2"/>
                  </a:cxn>
                  <a:cxn ang="10800000">
                    <a:pos x="wd2" y="hd2"/>
                  </a:cxn>
                  <a:cxn ang="16200000">
                    <a:pos x="wd2" y="hd2"/>
                  </a:cxn>
                </a:cxnLst>
                <a:rect l="0" t="0" r="r" b="b"/>
                <a:pathLst>
                  <a:path w="21600" h="21600" extrusionOk="0">
                    <a:moveTo>
                      <a:pt x="0" y="4434"/>
                    </a:moveTo>
                    <a:lnTo>
                      <a:pt x="3600" y="4434"/>
                    </a:lnTo>
                    <a:lnTo>
                      <a:pt x="4218" y="0"/>
                    </a:lnTo>
                    <a:lnTo>
                      <a:pt x="9000" y="4434"/>
                    </a:lnTo>
                    <a:lnTo>
                      <a:pt x="21600" y="4434"/>
                    </a:lnTo>
                    <a:lnTo>
                      <a:pt x="21600" y="21600"/>
                    </a:lnTo>
                    <a:lnTo>
                      <a:pt x="0" y="21600"/>
                    </a:lnTo>
                    <a:lnTo>
                      <a:pt x="0" y="7295"/>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427" name="Filo di platino"/>
              <p:cNvSpPr txBox="1"/>
              <p:nvPr/>
            </p:nvSpPr>
            <p:spPr>
              <a:xfrm>
                <a:off x="50482" y="152398"/>
                <a:ext cx="1110303" cy="4920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Filo di platino</a:t>
                </a:r>
              </a:p>
            </p:txBody>
          </p:sp>
        </p:grpSp>
        <p:grpSp>
          <p:nvGrpSpPr>
            <p:cNvPr id="431" name="AutoShape 18"/>
            <p:cNvGrpSpPr/>
            <p:nvPr/>
          </p:nvGrpSpPr>
          <p:grpSpPr>
            <a:xfrm>
              <a:off x="2166958" y="1192213"/>
              <a:ext cx="1382699" cy="1223967"/>
              <a:chOff x="0" y="0"/>
              <a:chExt cx="1382697" cy="1223966"/>
            </a:xfrm>
          </p:grpSpPr>
          <p:sp>
            <p:nvSpPr>
              <p:cNvPr id="429" name="Forma"/>
              <p:cNvSpPr/>
              <p:nvPr/>
            </p:nvSpPr>
            <p:spPr>
              <a:xfrm>
                <a:off x="-1" y="0"/>
                <a:ext cx="1382699" cy="1223967"/>
              </a:xfrm>
              <a:custGeom>
                <a:avLst/>
                <a:gdLst/>
                <a:ahLst/>
                <a:cxnLst>
                  <a:cxn ang="0">
                    <a:pos x="wd2" y="hd2"/>
                  </a:cxn>
                  <a:cxn ang="5400000">
                    <a:pos x="wd2" y="hd2"/>
                  </a:cxn>
                  <a:cxn ang="10800000">
                    <a:pos x="wd2" y="hd2"/>
                  </a:cxn>
                  <a:cxn ang="16200000">
                    <a:pos x="wd2" y="hd2"/>
                  </a:cxn>
                </a:cxnLst>
                <a:rect l="0" t="0" r="r" b="b"/>
                <a:pathLst>
                  <a:path w="21600" h="21600" extrusionOk="0">
                    <a:moveTo>
                      <a:pt x="2678" y="0"/>
                    </a:moveTo>
                    <a:lnTo>
                      <a:pt x="21600" y="0"/>
                    </a:lnTo>
                    <a:lnTo>
                      <a:pt x="21600" y="21600"/>
                    </a:lnTo>
                    <a:lnTo>
                      <a:pt x="2678" y="21600"/>
                    </a:lnTo>
                    <a:lnTo>
                      <a:pt x="2678" y="18000"/>
                    </a:lnTo>
                    <a:lnTo>
                      <a:pt x="0" y="11010"/>
                    </a:lnTo>
                    <a:lnTo>
                      <a:pt x="2678" y="12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430" name="Soluzione acquosa saturata con KCl ed Hg2Cl2"/>
              <p:cNvSpPr txBox="1"/>
              <p:nvPr/>
            </p:nvSpPr>
            <p:spPr>
              <a:xfrm>
                <a:off x="221912" y="4761"/>
                <a:ext cx="1110303" cy="113540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gn="ctr">
                  <a:defRPr sz="1400">
                    <a:latin typeface="Arial"/>
                    <a:ea typeface="Arial"/>
                    <a:cs typeface="Arial"/>
                    <a:sym typeface="Arial"/>
                  </a:defRPr>
                </a:pPr>
                <a:r>
                  <a:rPr>
                    <a:solidFill>
                      <a:srgbClr val="000000"/>
                    </a:solidFill>
                  </a:rPr>
                  <a:t>Soluzione acquosa saturata con KCl ed Hg</a:t>
                </a:r>
                <a:r>
                  <a:rPr baseline="-25000">
                    <a:solidFill>
                      <a:srgbClr val="000000"/>
                    </a:solidFill>
                  </a:rPr>
                  <a:t>2</a:t>
                </a:r>
                <a:r>
                  <a:rPr>
                    <a:solidFill>
                      <a:srgbClr val="000000"/>
                    </a:solidFill>
                  </a:rPr>
                  <a:t>Cl</a:t>
                </a:r>
                <a:r>
                  <a:rPr baseline="-25000">
                    <a:solidFill>
                      <a:srgbClr val="000000"/>
                    </a:solidFill>
                  </a:rPr>
                  <a:t>2</a:t>
                </a:r>
              </a:p>
            </p:txBody>
          </p:sp>
        </p:grpSp>
        <p:grpSp>
          <p:nvGrpSpPr>
            <p:cNvPr id="434" name="AutoShape 19"/>
            <p:cNvGrpSpPr/>
            <p:nvPr/>
          </p:nvGrpSpPr>
          <p:grpSpPr>
            <a:xfrm>
              <a:off x="2338388" y="2552693"/>
              <a:ext cx="1211270" cy="665177"/>
              <a:chOff x="0" y="0"/>
              <a:chExt cx="1211269" cy="665175"/>
            </a:xfrm>
          </p:grpSpPr>
          <p:sp>
            <p:nvSpPr>
              <p:cNvPr id="432" name="Forma"/>
              <p:cNvSpPr/>
              <p:nvPr/>
            </p:nvSpPr>
            <p:spPr>
              <a:xfrm>
                <a:off x="-1" y="-1"/>
                <a:ext cx="1211270" cy="665176"/>
              </a:xfrm>
              <a:custGeom>
                <a:avLst/>
                <a:gdLst/>
                <a:ahLst/>
                <a:cxnLst>
                  <a:cxn ang="0">
                    <a:pos x="wd2" y="hd2"/>
                  </a:cxn>
                  <a:cxn ang="5400000">
                    <a:pos x="wd2" y="hd2"/>
                  </a:cxn>
                  <a:cxn ang="10800000">
                    <a:pos x="wd2" y="hd2"/>
                  </a:cxn>
                  <a:cxn ang="16200000">
                    <a:pos x="wd2" y="hd2"/>
                  </a:cxn>
                </a:cxnLst>
                <a:rect l="0" t="0" r="r" b="b"/>
                <a:pathLst>
                  <a:path w="21600" h="21600" extrusionOk="0">
                    <a:moveTo>
                      <a:pt x="0" y="9898"/>
                    </a:moveTo>
                    <a:lnTo>
                      <a:pt x="3600" y="9898"/>
                    </a:lnTo>
                    <a:lnTo>
                      <a:pt x="566" y="0"/>
                    </a:lnTo>
                    <a:lnTo>
                      <a:pt x="9000" y="9898"/>
                    </a:lnTo>
                    <a:lnTo>
                      <a:pt x="21600" y="9898"/>
                    </a:lnTo>
                    <a:lnTo>
                      <a:pt x="21600" y="21600"/>
                    </a:lnTo>
                    <a:lnTo>
                      <a:pt x="0" y="21600"/>
                    </a:lnTo>
                    <a:lnTo>
                      <a:pt x="0" y="11848"/>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433" name="Setto poroso"/>
              <p:cNvSpPr txBox="1"/>
              <p:nvPr/>
            </p:nvSpPr>
            <p:spPr>
              <a:xfrm>
                <a:off x="50482" y="309568"/>
                <a:ext cx="1110303"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Setto poroso</a:t>
                </a:r>
              </a:p>
            </p:txBody>
          </p:sp>
        </p:grpSp>
        <p:grpSp>
          <p:nvGrpSpPr>
            <p:cNvPr id="437" name="AutoShape 20"/>
            <p:cNvGrpSpPr/>
            <p:nvPr/>
          </p:nvGrpSpPr>
          <p:grpSpPr>
            <a:xfrm>
              <a:off x="-3" y="1433512"/>
              <a:ext cx="1835156" cy="792168"/>
              <a:chOff x="-1" y="0"/>
              <a:chExt cx="1835154" cy="792167"/>
            </a:xfrm>
          </p:grpSpPr>
          <p:sp>
            <p:nvSpPr>
              <p:cNvPr id="435" name="Forma"/>
              <p:cNvSpPr/>
              <p:nvPr/>
            </p:nvSpPr>
            <p:spPr>
              <a:xfrm>
                <a:off x="-2" y="-1"/>
                <a:ext cx="1835156" cy="79216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406" y="0"/>
                    </a:lnTo>
                    <a:lnTo>
                      <a:pt x="14406" y="3600"/>
                    </a:lnTo>
                    <a:lnTo>
                      <a:pt x="21600" y="9307"/>
                    </a:lnTo>
                    <a:lnTo>
                      <a:pt x="14406" y="9000"/>
                    </a:lnTo>
                    <a:lnTo>
                      <a:pt x="14406" y="21600"/>
                    </a:lnTo>
                    <a:lnTo>
                      <a:pt x="0" y="21600"/>
                    </a:lnTo>
                    <a:lnTo>
                      <a:pt x="0" y="3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436" name="Hg(l), Hg2Cl2(s), KCl(s)"/>
              <p:cNvSpPr txBox="1"/>
              <p:nvPr/>
            </p:nvSpPr>
            <p:spPr>
              <a:xfrm>
                <a:off x="50482" y="4761"/>
                <a:ext cx="1123002" cy="72900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gn="ctr">
                  <a:defRPr sz="1400">
                    <a:latin typeface="Arial"/>
                    <a:ea typeface="Arial"/>
                    <a:cs typeface="Arial"/>
                    <a:sym typeface="Arial"/>
                  </a:defRPr>
                </a:pPr>
                <a:r>
                  <a:rPr>
                    <a:solidFill>
                      <a:srgbClr val="000000"/>
                    </a:solidFill>
                  </a:rPr>
                  <a:t>Hg(l), Hg</a:t>
                </a:r>
                <a:r>
                  <a:rPr baseline="-25000">
                    <a:solidFill>
                      <a:srgbClr val="000000"/>
                    </a:solidFill>
                  </a:rPr>
                  <a:t>2</a:t>
                </a:r>
                <a:r>
                  <a:rPr>
                    <a:solidFill>
                      <a:srgbClr val="000000"/>
                    </a:solidFill>
                  </a:rPr>
                  <a:t>Cl</a:t>
                </a:r>
                <a:r>
                  <a:rPr baseline="-25000">
                    <a:solidFill>
                      <a:srgbClr val="000000"/>
                    </a:solidFill>
                  </a:rPr>
                  <a:t>2</a:t>
                </a:r>
                <a:r>
                  <a:rPr>
                    <a:solidFill>
                      <a:srgbClr val="000000"/>
                    </a:solidFill>
                  </a:rPr>
                  <a:t>(s), KCl(s)</a:t>
                </a:r>
              </a:p>
            </p:txBody>
          </p:sp>
        </p:grpSp>
        <p:grpSp>
          <p:nvGrpSpPr>
            <p:cNvPr id="440" name="AutoShape 21"/>
            <p:cNvGrpSpPr/>
            <p:nvPr/>
          </p:nvGrpSpPr>
          <p:grpSpPr>
            <a:xfrm>
              <a:off x="19049" y="747712"/>
              <a:ext cx="1820883" cy="360368"/>
              <a:chOff x="0" y="0"/>
              <a:chExt cx="1820881" cy="360367"/>
            </a:xfrm>
          </p:grpSpPr>
          <p:sp>
            <p:nvSpPr>
              <p:cNvPr id="438" name="Forma"/>
              <p:cNvSpPr/>
              <p:nvPr/>
            </p:nvSpPr>
            <p:spPr>
              <a:xfrm>
                <a:off x="0" y="-1"/>
                <a:ext cx="1820882" cy="36036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519" y="0"/>
                    </a:lnTo>
                    <a:lnTo>
                      <a:pt x="14519" y="12600"/>
                    </a:lnTo>
                    <a:lnTo>
                      <a:pt x="21600" y="13417"/>
                    </a:lnTo>
                    <a:lnTo>
                      <a:pt x="14519" y="18000"/>
                    </a:lnTo>
                    <a:lnTo>
                      <a:pt x="14519" y="21600"/>
                    </a:lnTo>
                    <a:lnTo>
                      <a:pt x="0" y="21600"/>
                    </a:lnTo>
                    <a:lnTo>
                      <a:pt x="0" y="12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439" name="Hg(l)"/>
              <p:cNvSpPr txBox="1"/>
              <p:nvPr/>
            </p:nvSpPr>
            <p:spPr>
              <a:xfrm>
                <a:off x="50482" y="4762"/>
                <a:ext cx="1123002"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Hg(l)</a:t>
                </a:r>
              </a:p>
            </p:txBody>
          </p:sp>
        </p:grpSp>
        <p:grpSp>
          <p:nvGrpSpPr>
            <p:cNvPr id="443" name="AutoShape 22"/>
            <p:cNvGrpSpPr/>
            <p:nvPr/>
          </p:nvGrpSpPr>
          <p:grpSpPr>
            <a:xfrm>
              <a:off x="19049" y="2371726"/>
              <a:ext cx="1789146" cy="412755"/>
              <a:chOff x="0" y="0"/>
              <a:chExt cx="1789144" cy="412753"/>
            </a:xfrm>
          </p:grpSpPr>
          <p:sp>
            <p:nvSpPr>
              <p:cNvPr id="441" name="Forma"/>
              <p:cNvSpPr/>
              <p:nvPr/>
            </p:nvSpPr>
            <p:spPr>
              <a:xfrm>
                <a:off x="0" y="-1"/>
                <a:ext cx="1789145" cy="412754"/>
              </a:xfrm>
              <a:custGeom>
                <a:avLst/>
                <a:gdLst/>
                <a:ahLst/>
                <a:cxnLst>
                  <a:cxn ang="0">
                    <a:pos x="wd2" y="hd2"/>
                  </a:cxn>
                  <a:cxn ang="5400000">
                    <a:pos x="wd2" y="hd2"/>
                  </a:cxn>
                  <a:cxn ang="10800000">
                    <a:pos x="wd2" y="hd2"/>
                  </a:cxn>
                  <a:cxn ang="16200000">
                    <a:pos x="wd2" y="hd2"/>
                  </a:cxn>
                </a:cxnLst>
                <a:rect l="0" t="0" r="r" b="b"/>
                <a:pathLst>
                  <a:path w="21600" h="21600" extrusionOk="0">
                    <a:moveTo>
                      <a:pt x="0" y="2741"/>
                    </a:moveTo>
                    <a:lnTo>
                      <a:pt x="14777" y="2741"/>
                    </a:lnTo>
                    <a:lnTo>
                      <a:pt x="14777" y="5885"/>
                    </a:lnTo>
                    <a:lnTo>
                      <a:pt x="21600" y="0"/>
                    </a:lnTo>
                    <a:lnTo>
                      <a:pt x="14777" y="10599"/>
                    </a:lnTo>
                    <a:lnTo>
                      <a:pt x="14777" y="21600"/>
                    </a:lnTo>
                    <a:lnTo>
                      <a:pt x="0" y="21600"/>
                    </a:lnTo>
                    <a:lnTo>
                      <a:pt x="0" y="5885"/>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442" name="Setto poroso"/>
              <p:cNvSpPr txBox="1"/>
              <p:nvPr/>
            </p:nvSpPr>
            <p:spPr>
              <a:xfrm>
                <a:off x="50482" y="57148"/>
                <a:ext cx="1123002"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Setto poroso</a:t>
                </a:r>
              </a:p>
            </p:txBody>
          </p:sp>
        </p:grpSp>
        <p:grpSp>
          <p:nvGrpSpPr>
            <p:cNvPr id="446" name="AutoShape 23"/>
            <p:cNvGrpSpPr/>
            <p:nvPr/>
          </p:nvGrpSpPr>
          <p:grpSpPr>
            <a:xfrm>
              <a:off x="1314451" y="2916231"/>
              <a:ext cx="1225556" cy="927114"/>
              <a:chOff x="0" y="0"/>
              <a:chExt cx="1225554" cy="927113"/>
            </a:xfrm>
          </p:grpSpPr>
          <p:sp>
            <p:nvSpPr>
              <p:cNvPr id="444" name="Forma"/>
              <p:cNvSpPr/>
              <p:nvPr/>
            </p:nvSpPr>
            <p:spPr>
              <a:xfrm>
                <a:off x="-1" y="-1"/>
                <a:ext cx="1225556" cy="927114"/>
              </a:xfrm>
              <a:custGeom>
                <a:avLst/>
                <a:gdLst/>
                <a:ahLst/>
                <a:cxnLst>
                  <a:cxn ang="0">
                    <a:pos x="wd2" y="hd2"/>
                  </a:cxn>
                  <a:cxn ang="5400000">
                    <a:pos x="wd2" y="hd2"/>
                  </a:cxn>
                  <a:cxn ang="10800000">
                    <a:pos x="wd2" y="hd2"/>
                  </a:cxn>
                  <a:cxn ang="16200000">
                    <a:pos x="wd2" y="hd2"/>
                  </a:cxn>
                </a:cxnLst>
                <a:rect l="0" t="0" r="r" b="b"/>
                <a:pathLst>
                  <a:path w="21600" h="21600" extrusionOk="0">
                    <a:moveTo>
                      <a:pt x="0" y="13389"/>
                    </a:moveTo>
                    <a:lnTo>
                      <a:pt x="12600" y="13389"/>
                    </a:lnTo>
                    <a:lnTo>
                      <a:pt x="10856" y="0"/>
                    </a:lnTo>
                    <a:lnTo>
                      <a:pt x="18000" y="13389"/>
                    </a:lnTo>
                    <a:lnTo>
                      <a:pt x="21600" y="13389"/>
                    </a:lnTo>
                    <a:lnTo>
                      <a:pt x="21600" y="21600"/>
                    </a:lnTo>
                    <a:lnTo>
                      <a:pt x="0" y="21600"/>
                    </a:lnTo>
                    <a:lnTo>
                      <a:pt x="0" y="14758"/>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445" name="KCl solido"/>
              <p:cNvSpPr txBox="1"/>
              <p:nvPr/>
            </p:nvSpPr>
            <p:spPr>
              <a:xfrm>
                <a:off x="50482" y="579445"/>
                <a:ext cx="1124590" cy="2888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KCl solido</a:t>
                </a:r>
              </a:p>
            </p:txBody>
          </p:sp>
        </p:grpSp>
      </p:gr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449" name="Picture 2" descr="Picture 2"/>
          <p:cNvPicPr>
            <a:picLocks noChangeAspect="1"/>
          </p:cNvPicPr>
          <p:nvPr/>
        </p:nvPicPr>
        <p:blipFill>
          <a:blip r:embed="rId2"/>
          <a:stretch>
            <a:fillRect/>
          </a:stretch>
        </p:blipFill>
        <p:spPr>
          <a:xfrm>
            <a:off x="771523" y="1171575"/>
            <a:ext cx="6372227" cy="4872879"/>
          </a:xfrm>
          <a:prstGeom prst="rect">
            <a:avLst/>
          </a:prstGeom>
          <a:ln w="12700">
            <a:miter lim="400000"/>
          </a:ln>
        </p:spPr>
      </p:pic>
      <p:sp>
        <p:nvSpPr>
          <p:cNvPr id="450" name="CasellaDiTesto 3"/>
          <p:cNvSpPr txBox="1"/>
          <p:nvPr/>
        </p:nvSpPr>
        <p:spPr>
          <a:xfrm>
            <a:off x="45720" y="179001"/>
            <a:ext cx="12019974" cy="3853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vl1pPr>
          </a:lstStyle>
          <a:p>
            <a:r>
              <a:rPr>
                <a:solidFill>
                  <a:srgbClr val="000000"/>
                </a:solidFill>
              </a:rPr>
              <a:t>Come varia il potenziale degli elettrodi di riferimento in base alla composizione della soluzione interna.</a:t>
            </a:r>
          </a:p>
        </p:txBody>
      </p:sp>
      <p:sp>
        <p:nvSpPr>
          <p:cNvPr id="451" name="CasellaDiTesto 4"/>
          <p:cNvSpPr txBox="1"/>
          <p:nvPr/>
        </p:nvSpPr>
        <p:spPr>
          <a:xfrm>
            <a:off x="7643948" y="1924392"/>
            <a:ext cx="4341275" cy="18049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2300"/>
            </a:pPr>
            <a:r>
              <a:rPr>
                <a:solidFill>
                  <a:srgbClr val="000000"/>
                </a:solidFill>
              </a:rPr>
              <a:t>Da quale equazione è descritto il potenziale di semicella?</a:t>
            </a:r>
          </a:p>
          <a:p>
            <a:pPr>
              <a:defRPr sz="2300"/>
            </a:pPr>
            <a:endParaRPr/>
          </a:p>
          <a:p>
            <a:pPr>
              <a:defRPr sz="2300"/>
            </a:pPr>
            <a:r>
              <a:rPr>
                <a:solidFill>
                  <a:srgbClr val="000000"/>
                </a:solidFill>
              </a:rPr>
              <a:t>Quale termine di concentrazione è presente nell’equazione?</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453" name="Rettangolo 1"/>
          <p:cNvSpPr txBox="1"/>
          <p:nvPr/>
        </p:nvSpPr>
        <p:spPr>
          <a:xfrm>
            <a:off x="456535" y="243872"/>
            <a:ext cx="10868112" cy="60223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sz="2200" b="1">
                <a:latin typeface="Lucida Grande"/>
                <a:ea typeface="Lucida Grande"/>
                <a:cs typeface="Lucida Grande"/>
                <a:sym typeface="Lucida Grande"/>
              </a:defRPr>
            </a:pPr>
            <a:r>
              <a:rPr>
                <a:solidFill>
                  <a:srgbClr val="000000"/>
                </a:solidFill>
              </a:rPr>
              <a:t>Elettrodi indicatori</a:t>
            </a:r>
          </a:p>
          <a:p>
            <a:pPr algn="just">
              <a:defRPr sz="2200" b="1">
                <a:latin typeface="Lucida Grande"/>
                <a:ea typeface="Lucida Grande"/>
                <a:cs typeface="Lucida Grande"/>
                <a:sym typeface="Lucida Grande"/>
              </a:defRPr>
            </a:pPr>
            <a:endParaRPr/>
          </a:p>
          <a:p>
            <a:pPr algn="just">
              <a:defRPr sz="2200">
                <a:latin typeface="Lucida Grande"/>
                <a:ea typeface="Lucida Grande"/>
                <a:cs typeface="Lucida Grande"/>
                <a:sym typeface="Lucida Grande"/>
              </a:defRPr>
            </a:pPr>
            <a:r>
              <a:rPr>
                <a:solidFill>
                  <a:srgbClr val="000000"/>
                </a:solidFill>
              </a:rPr>
              <a:t>Un elettrodo indicatore ideale dovrebbe rispondere in maniera rapida e riproducibile a variazioni di concentrazione dei singoli ioni analiti o di un gruppo di ioni. Gli elettrodi indicatori sono scelti in funzione della misura da eseguire:</a:t>
            </a:r>
          </a:p>
          <a:p>
            <a:pPr algn="just">
              <a:defRPr sz="2200">
                <a:latin typeface="Lucida Grande"/>
                <a:ea typeface="Lucida Grande"/>
                <a:cs typeface="Lucida Grande"/>
                <a:sym typeface="Lucida Grande"/>
              </a:defRPr>
            </a:pPr>
            <a:endParaRPr/>
          </a:p>
          <a:p>
            <a:pPr algn="just">
              <a:buSzPct val="100000"/>
              <a:buFont typeface="Arial"/>
              <a:buChar char="•"/>
              <a:defRPr sz="2200">
                <a:latin typeface="inherit"/>
                <a:ea typeface="inherit"/>
                <a:cs typeface="inherit"/>
                <a:sym typeface="inherit"/>
              </a:defRPr>
            </a:pPr>
            <a:r>
              <a:rPr>
                <a:solidFill>
                  <a:srgbClr val="000000"/>
                </a:solidFill>
              </a:rPr>
              <a:t>titolazioni con formazione di un complesso o di un precipitato: l’elettrodo deve essere costituito dall’elemento stesso del catione che partecipa alla reazione;</a:t>
            </a:r>
          </a:p>
          <a:p>
            <a:pPr algn="just">
              <a:buSzPct val="100000"/>
              <a:buFont typeface="Arial"/>
              <a:buChar char="•"/>
              <a:defRPr sz="2200">
                <a:latin typeface="inherit"/>
                <a:ea typeface="inherit"/>
                <a:cs typeface="inherit"/>
                <a:sym typeface="inherit"/>
              </a:defRPr>
            </a:pPr>
            <a:endParaRPr/>
          </a:p>
          <a:p>
            <a:pPr algn="just">
              <a:buSzPct val="100000"/>
              <a:buFont typeface="Arial"/>
              <a:buChar char="•"/>
              <a:defRPr sz="2200" b="1">
                <a:latin typeface="inherit"/>
                <a:ea typeface="inherit"/>
                <a:cs typeface="inherit"/>
                <a:sym typeface="inherit"/>
              </a:defRPr>
            </a:pPr>
            <a:r>
              <a:rPr>
                <a:solidFill>
                  <a:srgbClr val="000000"/>
                </a:solidFill>
              </a:rPr>
              <a:t>titolazioni acido-base: si debbono usare elettrodi ad idrogeno o a “vetro”;</a:t>
            </a:r>
          </a:p>
          <a:p>
            <a:pPr algn="just">
              <a:defRPr sz="2200">
                <a:latin typeface="inherit"/>
                <a:ea typeface="inherit"/>
                <a:cs typeface="inherit"/>
                <a:sym typeface="inherit"/>
              </a:defRPr>
            </a:pPr>
            <a:endParaRPr/>
          </a:p>
          <a:p>
            <a:pPr algn="just">
              <a:buSzPct val="100000"/>
              <a:buFont typeface="Arial"/>
              <a:buChar char="•"/>
              <a:defRPr sz="2200">
                <a:latin typeface="inherit"/>
                <a:ea typeface="inherit"/>
                <a:cs typeface="inherit"/>
                <a:sym typeface="inherit"/>
              </a:defRPr>
            </a:pPr>
            <a:r>
              <a:rPr>
                <a:solidFill>
                  <a:srgbClr val="000000"/>
                </a:solidFill>
              </a:rPr>
              <a:t>titolazione redox: dovranno essere impiegati materiali inerti alla reazione chimica come ad esempio platino o oro.</a:t>
            </a:r>
          </a:p>
          <a:p>
            <a:pPr algn="just">
              <a:buSzPct val="100000"/>
              <a:buFont typeface="Arial"/>
              <a:buChar char="•"/>
              <a:defRPr sz="2200">
                <a:latin typeface="inherit"/>
                <a:ea typeface="inherit"/>
                <a:cs typeface="inherit"/>
                <a:sym typeface="inherit"/>
              </a:defRPr>
            </a:pPr>
            <a:endParaRPr/>
          </a:p>
          <a:p>
            <a:pPr algn="just">
              <a:buSzPct val="100000"/>
              <a:buFont typeface="Arial"/>
              <a:buChar char="•"/>
              <a:defRPr sz="2200">
                <a:latin typeface="inherit"/>
                <a:ea typeface="inherit"/>
                <a:cs typeface="inherit"/>
                <a:sym typeface="inherit"/>
              </a:defRPr>
            </a:pPr>
            <a:endParaRPr/>
          </a:p>
          <a:p>
            <a:pPr algn="just">
              <a:defRPr sz="2100" b="1" u="sng">
                <a:latin typeface="inherit"/>
                <a:ea typeface="inherit"/>
                <a:cs typeface="inherit"/>
                <a:sym typeface="inherit"/>
              </a:defRPr>
            </a:pPr>
            <a:r>
              <a:rPr>
                <a:solidFill>
                  <a:srgbClr val="000000"/>
                </a:solidFill>
              </a:rPr>
              <a:t>Gli elettrodi indicatori possono essere usati anche in determinazioni di potenziometria diretta</a:t>
            </a:r>
            <a:r>
              <a:rPr sz="2200" b="0" u="none">
                <a:solidFill>
                  <a:srgbClr val="000000"/>
                </a:solidFill>
              </a:rPr>
              <a:t>.</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455" name="Rectangle 2"/>
          <p:cNvSpPr txBox="1"/>
          <p:nvPr/>
        </p:nvSpPr>
        <p:spPr>
          <a:xfrm>
            <a:off x="2109467" y="1268413"/>
            <a:ext cx="8044500" cy="1150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a:latin typeface="Arial"/>
                <a:ea typeface="Arial"/>
                <a:cs typeface="Arial"/>
                <a:sym typeface="Arial"/>
              </a:defRPr>
            </a:pPr>
            <a:r>
              <a:rPr>
                <a:solidFill>
                  <a:srgbClr val="000000"/>
                </a:solidFill>
              </a:rPr>
              <a:t>Un elettrodo indicatore deve rispondere in modo </a:t>
            </a:r>
            <a:r>
              <a:rPr b="1" i="1">
                <a:solidFill>
                  <a:srgbClr val="000000"/>
                </a:solidFill>
              </a:rPr>
              <a:t>rapido e riproducibile</a:t>
            </a:r>
            <a:r>
              <a:rPr>
                <a:solidFill>
                  <a:srgbClr val="000000"/>
                </a:solidFill>
              </a:rPr>
              <a:t> alle variazioni di concentrazione di un analita o di un gruppo di analiti. Un elettrodo indicatore dovrebbe inoltre essere </a:t>
            </a:r>
            <a:r>
              <a:rPr b="1" i="1">
                <a:solidFill>
                  <a:srgbClr val="000000"/>
                </a:solidFill>
              </a:rPr>
              <a:t>specifico</a:t>
            </a:r>
            <a:r>
              <a:rPr>
                <a:solidFill>
                  <a:srgbClr val="000000"/>
                </a:solidFill>
              </a:rPr>
              <a:t> per l’analita in oggetto, od almeno dotato di una elevata </a:t>
            </a:r>
            <a:r>
              <a:rPr b="1" i="1">
                <a:solidFill>
                  <a:srgbClr val="000000"/>
                </a:solidFill>
              </a:rPr>
              <a:t>selettività</a:t>
            </a:r>
            <a:r>
              <a:rPr>
                <a:solidFill>
                  <a:srgbClr val="000000"/>
                </a:solidFill>
              </a:rPr>
              <a:t>.</a:t>
            </a:r>
          </a:p>
        </p:txBody>
      </p:sp>
      <p:sp>
        <p:nvSpPr>
          <p:cNvPr id="456" name="Text Box 3"/>
          <p:cNvSpPr txBox="1"/>
          <p:nvPr/>
        </p:nvSpPr>
        <p:spPr>
          <a:xfrm>
            <a:off x="1992313" y="3586164"/>
            <a:ext cx="3382965" cy="360183"/>
          </a:xfrm>
          <a:prstGeom prst="rect">
            <a:avLst/>
          </a:prstGeom>
          <a:solidFill>
            <a:srgbClr val="FFFFFF"/>
          </a:solidFill>
          <a:ln>
            <a:solidFill>
              <a:srgbClr val="000000"/>
            </a:solidFill>
            <a:miter/>
          </a:ln>
          <a:effectLst>
            <a:outerShdw dist="35921" dir="27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a:latin typeface="Arial"/>
                <a:ea typeface="Arial"/>
                <a:cs typeface="Arial"/>
                <a:sym typeface="Arial"/>
              </a:defRPr>
            </a:lvl1pPr>
          </a:lstStyle>
          <a:p>
            <a:r>
              <a:rPr>
                <a:solidFill>
                  <a:srgbClr val="000000"/>
                </a:solidFill>
              </a:rPr>
              <a:t>Elettrodi indicatori metallici</a:t>
            </a:r>
          </a:p>
        </p:txBody>
      </p:sp>
      <p:sp>
        <p:nvSpPr>
          <p:cNvPr id="457" name="Text Box 4"/>
          <p:cNvSpPr txBox="1"/>
          <p:nvPr/>
        </p:nvSpPr>
        <p:spPr>
          <a:xfrm>
            <a:off x="1992313" y="4378326"/>
            <a:ext cx="3382965" cy="626883"/>
          </a:xfrm>
          <a:prstGeom prst="rect">
            <a:avLst/>
          </a:prstGeom>
          <a:solidFill>
            <a:srgbClr val="FFFFFF"/>
          </a:solidFill>
          <a:ln>
            <a:solidFill>
              <a:srgbClr val="000000"/>
            </a:solidFill>
            <a:miter/>
          </a:ln>
          <a:effectLst>
            <a:outerShdw dist="35921" dir="27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a:latin typeface="Arial"/>
                <a:ea typeface="Arial"/>
                <a:cs typeface="Arial"/>
                <a:sym typeface="Arial"/>
              </a:defRPr>
            </a:lvl1pPr>
          </a:lstStyle>
          <a:p>
            <a:r>
              <a:rPr>
                <a:solidFill>
                  <a:srgbClr val="000000"/>
                </a:solidFill>
              </a:rPr>
              <a:t>Elettrodi ionoselettivi a membrana</a:t>
            </a:r>
          </a:p>
        </p:txBody>
      </p:sp>
      <p:sp>
        <p:nvSpPr>
          <p:cNvPr id="458" name="Text Box 5"/>
          <p:cNvSpPr txBox="1"/>
          <p:nvPr/>
        </p:nvSpPr>
        <p:spPr>
          <a:xfrm>
            <a:off x="6240462" y="2997199"/>
            <a:ext cx="4032253" cy="360183"/>
          </a:xfrm>
          <a:prstGeom prst="rect">
            <a:avLst/>
          </a:prstGeom>
          <a:solidFill>
            <a:srgbClr val="FFFFFF"/>
          </a:solidFill>
          <a:ln>
            <a:solidFill>
              <a:srgbClr val="000000"/>
            </a:solidFill>
            <a:miter/>
          </a:ln>
          <a:effectLst>
            <a:outerShdw dist="35921" dir="27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a:latin typeface="Arial"/>
                <a:ea typeface="Arial"/>
                <a:cs typeface="Arial"/>
                <a:sym typeface="Arial"/>
              </a:defRPr>
            </a:lvl1pPr>
          </a:lstStyle>
          <a:p>
            <a:r>
              <a:rPr>
                <a:solidFill>
                  <a:srgbClr val="000000"/>
                </a:solidFill>
              </a:rPr>
              <a:t>Elettrodi di prima specie</a:t>
            </a:r>
          </a:p>
        </p:txBody>
      </p:sp>
      <p:cxnSp>
        <p:nvCxnSpPr>
          <p:cNvPr id="459" name="AutoShape 6"/>
          <p:cNvCxnSpPr>
            <a:stCxn id="456" idx="0"/>
            <a:endCxn id="458" idx="0"/>
          </p:cNvCxnSpPr>
          <p:nvPr/>
        </p:nvCxnSpPr>
        <p:spPr>
          <a:xfrm flipV="1">
            <a:off x="3683000" y="3175000"/>
            <a:ext cx="4572000" cy="596900"/>
          </a:xfrm>
          <a:prstGeom prst="bentConnector3">
            <a:avLst>
              <a:gd name="adj1" fmla="val 46388"/>
            </a:avLst>
          </a:prstGeom>
          <a:ln>
            <a:solidFill>
              <a:srgbClr val="000000"/>
            </a:solidFill>
            <a:miter/>
          </a:ln>
        </p:spPr>
      </p:cxnSp>
      <p:sp>
        <p:nvSpPr>
          <p:cNvPr id="460" name="Text Box 7"/>
          <p:cNvSpPr txBox="1"/>
          <p:nvPr/>
        </p:nvSpPr>
        <p:spPr>
          <a:xfrm>
            <a:off x="6240462" y="3586164"/>
            <a:ext cx="4032253" cy="360183"/>
          </a:xfrm>
          <a:prstGeom prst="rect">
            <a:avLst/>
          </a:prstGeom>
          <a:solidFill>
            <a:srgbClr val="FFFFFF"/>
          </a:solidFill>
          <a:ln>
            <a:solidFill>
              <a:srgbClr val="000000"/>
            </a:solidFill>
            <a:miter/>
          </a:ln>
          <a:effectLst>
            <a:outerShdw dist="35921" dir="27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a:latin typeface="Arial"/>
                <a:ea typeface="Arial"/>
                <a:cs typeface="Arial"/>
                <a:sym typeface="Arial"/>
              </a:defRPr>
            </a:lvl1pPr>
          </a:lstStyle>
          <a:p>
            <a:r>
              <a:rPr>
                <a:solidFill>
                  <a:srgbClr val="000000"/>
                </a:solidFill>
              </a:rPr>
              <a:t>Elettrodi di seconda specie</a:t>
            </a:r>
          </a:p>
        </p:txBody>
      </p:sp>
      <p:sp>
        <p:nvSpPr>
          <p:cNvPr id="461" name="Text Box 8"/>
          <p:cNvSpPr txBox="1"/>
          <p:nvPr/>
        </p:nvSpPr>
        <p:spPr>
          <a:xfrm>
            <a:off x="6240462" y="4187823"/>
            <a:ext cx="4032253" cy="360183"/>
          </a:xfrm>
          <a:prstGeom prst="rect">
            <a:avLst/>
          </a:prstGeom>
          <a:solidFill>
            <a:srgbClr val="FFFFFF"/>
          </a:solidFill>
          <a:ln>
            <a:solidFill>
              <a:srgbClr val="000000"/>
            </a:solidFill>
            <a:miter/>
          </a:ln>
          <a:effectLst>
            <a:outerShdw dist="35921" dir="27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a:latin typeface="Arial"/>
                <a:ea typeface="Arial"/>
                <a:cs typeface="Arial"/>
                <a:sym typeface="Arial"/>
              </a:defRPr>
            </a:lvl1pPr>
          </a:lstStyle>
          <a:p>
            <a:r>
              <a:rPr>
                <a:solidFill>
                  <a:srgbClr val="000000"/>
                </a:solidFill>
              </a:rPr>
              <a:t>Elettrodi redox inerti</a:t>
            </a:r>
          </a:p>
        </p:txBody>
      </p:sp>
      <p:cxnSp>
        <p:nvCxnSpPr>
          <p:cNvPr id="462" name="AutoShape 9"/>
          <p:cNvCxnSpPr>
            <a:stCxn id="460" idx="0"/>
            <a:endCxn id="456" idx="0"/>
          </p:cNvCxnSpPr>
          <p:nvPr/>
        </p:nvCxnSpPr>
        <p:spPr>
          <a:xfrm flipH="1">
            <a:off x="3683795" y="3766255"/>
            <a:ext cx="4572794" cy="1"/>
          </a:xfrm>
          <a:prstGeom prst="straightConnector1">
            <a:avLst/>
          </a:prstGeom>
          <a:ln>
            <a:solidFill>
              <a:srgbClr val="000000"/>
            </a:solidFill>
          </a:ln>
        </p:spPr>
      </p:cxnSp>
      <p:cxnSp>
        <p:nvCxnSpPr>
          <p:cNvPr id="463" name="AutoShape 10"/>
          <p:cNvCxnSpPr>
            <a:stCxn id="456" idx="0"/>
            <a:endCxn id="461" idx="0"/>
          </p:cNvCxnSpPr>
          <p:nvPr/>
        </p:nvCxnSpPr>
        <p:spPr>
          <a:xfrm>
            <a:off x="3683000" y="3771900"/>
            <a:ext cx="4572000" cy="596900"/>
          </a:xfrm>
          <a:prstGeom prst="bentConnector3">
            <a:avLst>
              <a:gd name="adj1" fmla="val 46388"/>
            </a:avLst>
          </a:prstGeom>
          <a:ln>
            <a:solidFill>
              <a:srgbClr val="000000"/>
            </a:solidFill>
            <a:miter/>
          </a:ln>
        </p:spPr>
      </p:cxnSp>
      <p:sp>
        <p:nvSpPr>
          <p:cNvPr id="464" name="Text Box 11"/>
          <p:cNvSpPr txBox="1"/>
          <p:nvPr/>
        </p:nvSpPr>
        <p:spPr>
          <a:xfrm>
            <a:off x="1992313" y="5489576"/>
            <a:ext cx="3382965" cy="626883"/>
          </a:xfrm>
          <a:prstGeom prst="rect">
            <a:avLst/>
          </a:prstGeom>
          <a:solidFill>
            <a:srgbClr val="FFFFFF"/>
          </a:solidFill>
          <a:ln>
            <a:solidFill>
              <a:srgbClr val="000000"/>
            </a:solidFill>
            <a:miter/>
          </a:ln>
          <a:effectLst>
            <a:outerShdw dist="35921" dir="27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a:latin typeface="Arial"/>
                <a:ea typeface="Arial"/>
                <a:cs typeface="Arial"/>
                <a:sym typeface="Arial"/>
              </a:defRPr>
            </a:lvl1pPr>
          </a:lstStyle>
          <a:p>
            <a:r>
              <a:rPr>
                <a:solidFill>
                  <a:srgbClr val="000000"/>
                </a:solidFill>
              </a:rPr>
              <a:t>Transistor ad effetto di campo ionoselettivi</a:t>
            </a:r>
          </a:p>
        </p:txBody>
      </p:sp>
      <p:sp>
        <p:nvSpPr>
          <p:cNvPr id="465" name="Rectangle 12"/>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466" name="Text Box 13"/>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467" name="Text Box 14"/>
          <p:cNvSpPr txBox="1"/>
          <p:nvPr/>
        </p:nvSpPr>
        <p:spPr>
          <a:xfrm>
            <a:off x="1764983" y="284163"/>
            <a:ext cx="3368942"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ELETTRODI INDICATORI</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469" name="Rectangle 2"/>
          <p:cNvSpPr/>
          <p:nvPr/>
        </p:nvSpPr>
        <p:spPr>
          <a:xfrm>
            <a:off x="3144838" y="3068638"/>
            <a:ext cx="6048379" cy="863603"/>
          </a:xfrm>
          <a:prstGeom prst="rect">
            <a:avLst/>
          </a:prstGeom>
          <a:solidFill>
            <a:srgbClr val="FFFFCC"/>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470" name="Rectangle 3"/>
          <p:cNvSpPr/>
          <p:nvPr/>
        </p:nvSpPr>
        <p:spPr>
          <a:xfrm>
            <a:off x="3135311" y="5443539"/>
            <a:ext cx="6049967" cy="865189"/>
          </a:xfrm>
          <a:prstGeom prst="rect">
            <a:avLst/>
          </a:prstGeom>
          <a:solidFill>
            <a:srgbClr val="FFFFCC"/>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471" name="Rectangle 4"/>
          <p:cNvSpPr txBox="1"/>
          <p:nvPr/>
        </p:nvSpPr>
        <p:spPr>
          <a:xfrm>
            <a:off x="2038034" y="1125539"/>
            <a:ext cx="8115935" cy="4001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a:latin typeface="Arial"/>
                <a:ea typeface="Arial"/>
                <a:cs typeface="Arial"/>
                <a:sym typeface="Arial"/>
              </a:defRPr>
            </a:pPr>
            <a:r>
              <a:rPr dirty="0">
                <a:solidFill>
                  <a:srgbClr val="000000"/>
                </a:solidFill>
              </a:rPr>
              <a:t>Un </a:t>
            </a:r>
            <a:r>
              <a:rPr dirty="0" err="1">
                <a:solidFill>
                  <a:srgbClr val="000000"/>
                </a:solidFill>
              </a:rPr>
              <a:t>elettrodo</a:t>
            </a:r>
            <a:r>
              <a:rPr dirty="0">
                <a:solidFill>
                  <a:srgbClr val="000000"/>
                </a:solidFill>
              </a:rPr>
              <a:t> </a:t>
            </a:r>
            <a:r>
              <a:rPr dirty="0" err="1">
                <a:solidFill>
                  <a:srgbClr val="000000"/>
                </a:solidFill>
              </a:rPr>
              <a:t>indicatore</a:t>
            </a:r>
            <a:r>
              <a:rPr dirty="0">
                <a:solidFill>
                  <a:srgbClr val="000000"/>
                </a:solidFill>
              </a:rPr>
              <a:t> di </a:t>
            </a:r>
            <a:r>
              <a:rPr b="1" i="1" dirty="0">
                <a:solidFill>
                  <a:srgbClr val="000000"/>
                </a:solidFill>
              </a:rPr>
              <a:t>prima specie</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costituito</a:t>
            </a:r>
            <a:r>
              <a:rPr dirty="0">
                <a:solidFill>
                  <a:srgbClr val="000000"/>
                </a:solidFill>
              </a:rPr>
              <a:t> da un </a:t>
            </a:r>
            <a:r>
              <a:rPr dirty="0" err="1">
                <a:solidFill>
                  <a:srgbClr val="000000"/>
                </a:solidFill>
              </a:rPr>
              <a:t>elettrodo</a:t>
            </a:r>
            <a:r>
              <a:rPr dirty="0">
                <a:solidFill>
                  <a:srgbClr val="000000"/>
                </a:solidFill>
              </a:rPr>
              <a:t> di </a:t>
            </a:r>
            <a:r>
              <a:rPr dirty="0" err="1">
                <a:solidFill>
                  <a:srgbClr val="000000"/>
                </a:solidFill>
              </a:rPr>
              <a:t>metallo</a:t>
            </a:r>
            <a:r>
              <a:rPr dirty="0">
                <a:solidFill>
                  <a:srgbClr val="000000"/>
                </a:solidFill>
              </a:rPr>
              <a:t> puro </a:t>
            </a:r>
            <a:r>
              <a:rPr dirty="0" err="1">
                <a:solidFill>
                  <a:srgbClr val="000000"/>
                </a:solidFill>
              </a:rPr>
              <a:t>immerso</a:t>
            </a:r>
            <a:r>
              <a:rPr dirty="0">
                <a:solidFill>
                  <a:srgbClr val="000000"/>
                </a:solidFill>
              </a:rPr>
              <a:t> in </a:t>
            </a:r>
            <a:r>
              <a:rPr dirty="0" err="1">
                <a:solidFill>
                  <a:srgbClr val="000000"/>
                </a:solidFill>
              </a:rPr>
              <a:t>una</a:t>
            </a:r>
            <a:r>
              <a:rPr dirty="0">
                <a:solidFill>
                  <a:srgbClr val="000000"/>
                </a:solidFill>
              </a:rPr>
              <a:t> </a:t>
            </a:r>
            <a:r>
              <a:rPr dirty="0" err="1">
                <a:solidFill>
                  <a:srgbClr val="000000"/>
                </a:solidFill>
              </a:rPr>
              <a:t>soluzione</a:t>
            </a:r>
            <a:r>
              <a:rPr dirty="0">
                <a:solidFill>
                  <a:srgbClr val="000000"/>
                </a:solidFill>
              </a:rPr>
              <a:t> </a:t>
            </a:r>
            <a:r>
              <a:rPr dirty="0" err="1">
                <a:solidFill>
                  <a:srgbClr val="000000"/>
                </a:solidFill>
              </a:rPr>
              <a:t>contenente</a:t>
            </a:r>
            <a:r>
              <a:rPr dirty="0">
                <a:solidFill>
                  <a:srgbClr val="000000"/>
                </a:solidFill>
              </a:rPr>
              <a:t> un </a:t>
            </a:r>
            <a:r>
              <a:rPr dirty="0" err="1">
                <a:solidFill>
                  <a:srgbClr val="000000"/>
                </a:solidFill>
              </a:rPr>
              <a:t>suo</a:t>
            </a:r>
            <a:r>
              <a:rPr dirty="0">
                <a:solidFill>
                  <a:srgbClr val="000000"/>
                </a:solidFill>
              </a:rPr>
              <a:t> </a:t>
            </a:r>
            <a:r>
              <a:rPr dirty="0" err="1">
                <a:solidFill>
                  <a:srgbClr val="000000"/>
                </a:solidFill>
              </a:rPr>
              <a:t>catione</a:t>
            </a:r>
            <a:r>
              <a:rPr dirty="0">
                <a:solidFill>
                  <a:srgbClr val="000000"/>
                </a:solidFill>
              </a:rPr>
              <a:t>. Se </a:t>
            </a:r>
            <a:r>
              <a:rPr dirty="0" err="1">
                <a:solidFill>
                  <a:srgbClr val="000000"/>
                </a:solidFill>
              </a:rPr>
              <a:t>l’equilibrio</a:t>
            </a:r>
            <a:r>
              <a:rPr dirty="0">
                <a:solidFill>
                  <a:srgbClr val="000000"/>
                </a:solidFill>
              </a:rPr>
              <a:t> </a:t>
            </a:r>
            <a:r>
              <a:rPr dirty="0" err="1">
                <a:solidFill>
                  <a:srgbClr val="000000"/>
                </a:solidFill>
              </a:rPr>
              <a:t>fra</a:t>
            </a:r>
            <a:r>
              <a:rPr dirty="0">
                <a:solidFill>
                  <a:srgbClr val="000000"/>
                </a:solidFill>
              </a:rPr>
              <a:t> il </a:t>
            </a:r>
            <a:r>
              <a:rPr dirty="0" err="1">
                <a:solidFill>
                  <a:srgbClr val="000000"/>
                </a:solidFill>
              </a:rPr>
              <a:t>metallo</a:t>
            </a:r>
            <a:r>
              <a:rPr dirty="0">
                <a:solidFill>
                  <a:srgbClr val="000000"/>
                </a:solidFill>
              </a:rPr>
              <a:t> M ed il </a:t>
            </a:r>
            <a:r>
              <a:rPr dirty="0" err="1">
                <a:solidFill>
                  <a:srgbClr val="000000"/>
                </a:solidFill>
              </a:rPr>
              <a:t>suo</a:t>
            </a:r>
            <a:r>
              <a:rPr dirty="0">
                <a:solidFill>
                  <a:srgbClr val="000000"/>
                </a:solidFill>
              </a:rPr>
              <a:t> </a:t>
            </a:r>
            <a:r>
              <a:rPr dirty="0" err="1">
                <a:solidFill>
                  <a:srgbClr val="000000"/>
                </a:solidFill>
              </a:rPr>
              <a:t>catione</a:t>
            </a:r>
            <a:r>
              <a:rPr dirty="0">
                <a:solidFill>
                  <a:srgbClr val="000000"/>
                </a:solidFill>
              </a:rPr>
              <a:t> M</a:t>
            </a:r>
            <a:r>
              <a:rPr baseline="30000" dirty="0">
                <a:solidFill>
                  <a:srgbClr val="000000"/>
                </a:solidFill>
              </a:rPr>
              <a:t>n+</a:t>
            </a:r>
            <a:r>
              <a:rPr dirty="0">
                <a:solidFill>
                  <a:srgbClr val="000000"/>
                </a:solidFill>
              </a:rPr>
              <a:t> </a:t>
            </a:r>
            <a:r>
              <a:rPr dirty="0" err="1">
                <a:solidFill>
                  <a:srgbClr val="000000"/>
                </a:solidFill>
              </a:rPr>
              <a:t>può</a:t>
            </a:r>
            <a:r>
              <a:rPr dirty="0">
                <a:solidFill>
                  <a:srgbClr val="000000"/>
                </a:solidFill>
              </a:rPr>
              <a:t> </a:t>
            </a:r>
            <a:r>
              <a:rPr dirty="0" err="1">
                <a:solidFill>
                  <a:srgbClr val="000000"/>
                </a:solidFill>
              </a:rPr>
              <a:t>essere</a:t>
            </a:r>
            <a:r>
              <a:rPr dirty="0">
                <a:solidFill>
                  <a:srgbClr val="000000"/>
                </a:solidFill>
              </a:rPr>
              <a:t> </a:t>
            </a:r>
            <a:r>
              <a:rPr dirty="0" err="1">
                <a:solidFill>
                  <a:srgbClr val="000000"/>
                </a:solidFill>
              </a:rPr>
              <a:t>scritto</a:t>
            </a:r>
            <a:r>
              <a:rPr dirty="0">
                <a:solidFill>
                  <a:srgbClr val="000000"/>
                </a:solidFill>
              </a:rPr>
              <a:t> come</a:t>
            </a:r>
            <a:endParaRPr sz="3200" dirty="0"/>
          </a:p>
          <a:p>
            <a:pPr algn="just">
              <a:defRPr>
                <a:latin typeface="Arial"/>
                <a:ea typeface="Arial"/>
                <a:cs typeface="Arial"/>
                <a:sym typeface="Arial"/>
              </a:defRPr>
            </a:pPr>
            <a:endParaRPr sz="3200" dirty="0"/>
          </a:p>
          <a:p>
            <a:pPr algn="just">
              <a:defRPr>
                <a:latin typeface="Arial"/>
                <a:ea typeface="Arial"/>
                <a:cs typeface="Arial"/>
                <a:sym typeface="Arial"/>
              </a:defRPr>
            </a:pPr>
            <a:r>
              <a:rPr dirty="0">
                <a:solidFill>
                  <a:srgbClr val="000000"/>
                </a:solidFill>
              </a:rPr>
              <a:t>il </a:t>
            </a:r>
            <a:r>
              <a:rPr dirty="0" err="1">
                <a:solidFill>
                  <a:srgbClr val="000000"/>
                </a:solidFill>
              </a:rPr>
              <a:t>potenziale</a:t>
            </a:r>
            <a:r>
              <a:rPr dirty="0">
                <a:solidFill>
                  <a:srgbClr val="000000"/>
                </a:solidFill>
              </a:rPr>
              <a:t> </a:t>
            </a:r>
            <a:r>
              <a:rPr dirty="0" err="1">
                <a:solidFill>
                  <a:srgbClr val="000000"/>
                </a:solidFill>
              </a:rPr>
              <a:t>dell’elettrodo</a:t>
            </a:r>
            <a:r>
              <a:rPr dirty="0">
                <a:solidFill>
                  <a:srgbClr val="000000"/>
                </a:solidFill>
              </a:rPr>
              <a:t> </a:t>
            </a:r>
            <a:r>
              <a:rPr dirty="0" err="1">
                <a:solidFill>
                  <a:srgbClr val="000000"/>
                </a:solidFill>
              </a:rPr>
              <a:t>indicatore</a:t>
            </a:r>
            <a:r>
              <a:rPr dirty="0">
                <a:solidFill>
                  <a:srgbClr val="000000"/>
                </a:solidFill>
              </a:rPr>
              <a:t> E</a:t>
            </a:r>
            <a:r>
              <a:rPr baseline="-25000" dirty="0">
                <a:solidFill>
                  <a:srgbClr val="000000"/>
                </a:solidFill>
              </a:rPr>
              <a:t>ind</a:t>
            </a:r>
            <a:r>
              <a:rPr dirty="0">
                <a:solidFill>
                  <a:srgbClr val="000000"/>
                </a:solidFill>
              </a:rPr>
              <a:t> vale</a:t>
            </a:r>
            <a:endParaRPr sz="3200" dirty="0"/>
          </a:p>
          <a:p>
            <a:pPr algn="just">
              <a:defRPr>
                <a:latin typeface="Arial"/>
                <a:ea typeface="Arial"/>
                <a:cs typeface="Arial"/>
                <a:sym typeface="Arial"/>
              </a:defRPr>
            </a:pPr>
            <a:endParaRPr sz="3200" dirty="0"/>
          </a:p>
          <a:p>
            <a:pPr algn="just">
              <a:defRPr>
                <a:latin typeface="Arial"/>
                <a:ea typeface="Arial"/>
                <a:cs typeface="Arial"/>
                <a:sym typeface="Arial"/>
              </a:defRPr>
            </a:pPr>
            <a:endParaRPr sz="3200" dirty="0"/>
          </a:p>
          <a:p>
            <a:pPr algn="just">
              <a:defRPr>
                <a:latin typeface="Arial"/>
                <a:ea typeface="Arial"/>
                <a:cs typeface="Arial"/>
                <a:sym typeface="Arial"/>
              </a:defRPr>
            </a:pPr>
            <a:endParaRPr sz="3200" dirty="0"/>
          </a:p>
          <a:p>
            <a:pPr algn="just">
              <a:defRPr>
                <a:latin typeface="Arial"/>
                <a:ea typeface="Arial"/>
                <a:cs typeface="Arial"/>
                <a:sym typeface="Arial"/>
              </a:defRPr>
            </a:pPr>
            <a:r>
              <a:rPr dirty="0">
                <a:solidFill>
                  <a:srgbClr val="000000"/>
                </a:solidFill>
              </a:rPr>
              <a:t>dove </a:t>
            </a:r>
            <a:r>
              <a:rPr dirty="0" err="1">
                <a:solidFill>
                  <a:srgbClr val="000000"/>
                </a:solidFill>
              </a:rPr>
              <a:t>a</a:t>
            </a:r>
            <a:r>
              <a:rPr baseline="-25000" dirty="0" err="1">
                <a:solidFill>
                  <a:srgbClr val="000000"/>
                </a:solidFill>
              </a:rPr>
              <a:t>M</a:t>
            </a:r>
            <a:r>
              <a:rPr sz="1000" dirty="0" err="1">
                <a:solidFill>
                  <a:srgbClr val="000000"/>
                </a:solidFill>
              </a:rPr>
              <a:t>n</a:t>
            </a:r>
            <a:r>
              <a:rPr sz="1000" dirty="0">
                <a:solidFill>
                  <a:srgbClr val="000000"/>
                </a:solidFill>
              </a:rPr>
              <a:t>+</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l’attività</a:t>
            </a:r>
            <a:r>
              <a:rPr dirty="0">
                <a:solidFill>
                  <a:srgbClr val="000000"/>
                </a:solidFill>
              </a:rPr>
              <a:t> </a:t>
            </a:r>
            <a:r>
              <a:rPr dirty="0" err="1">
                <a:solidFill>
                  <a:srgbClr val="000000"/>
                </a:solidFill>
              </a:rPr>
              <a:t>dello</a:t>
            </a:r>
            <a:r>
              <a:rPr dirty="0">
                <a:solidFill>
                  <a:srgbClr val="000000"/>
                </a:solidFill>
              </a:rPr>
              <a:t> </a:t>
            </a:r>
            <a:r>
              <a:rPr dirty="0" err="1">
                <a:solidFill>
                  <a:srgbClr val="000000"/>
                </a:solidFill>
              </a:rPr>
              <a:t>ione</a:t>
            </a:r>
            <a:r>
              <a:rPr dirty="0">
                <a:solidFill>
                  <a:srgbClr val="000000"/>
                </a:solidFill>
              </a:rPr>
              <a:t> </a:t>
            </a:r>
            <a:r>
              <a:rPr dirty="0" err="1">
                <a:solidFill>
                  <a:srgbClr val="000000"/>
                </a:solidFill>
              </a:rPr>
              <a:t>nella</a:t>
            </a:r>
            <a:r>
              <a:rPr dirty="0">
                <a:solidFill>
                  <a:srgbClr val="000000"/>
                </a:solidFill>
              </a:rPr>
              <a:t> </a:t>
            </a:r>
            <a:r>
              <a:rPr dirty="0" err="1">
                <a:solidFill>
                  <a:srgbClr val="000000"/>
                </a:solidFill>
              </a:rPr>
              <a:t>soluzione</a:t>
            </a:r>
            <a:r>
              <a:rPr dirty="0">
                <a:solidFill>
                  <a:srgbClr val="000000"/>
                </a:solidFill>
              </a:rPr>
              <a:t> (o, in prima </a:t>
            </a:r>
            <a:r>
              <a:rPr dirty="0" err="1">
                <a:solidFill>
                  <a:srgbClr val="000000"/>
                </a:solidFill>
              </a:rPr>
              <a:t>approssimazione</a:t>
            </a:r>
            <a:r>
              <a:rPr dirty="0">
                <a:solidFill>
                  <a:srgbClr val="000000"/>
                </a:solidFill>
              </a:rPr>
              <a:t>, la </a:t>
            </a:r>
            <a:r>
              <a:rPr dirty="0" err="1">
                <a:solidFill>
                  <a:srgbClr val="000000"/>
                </a:solidFill>
              </a:rPr>
              <a:t>sua</a:t>
            </a:r>
            <a:r>
              <a:rPr dirty="0">
                <a:solidFill>
                  <a:srgbClr val="000000"/>
                </a:solidFill>
              </a:rPr>
              <a:t> </a:t>
            </a:r>
            <a:r>
              <a:rPr dirty="0" err="1">
                <a:solidFill>
                  <a:srgbClr val="000000"/>
                </a:solidFill>
              </a:rPr>
              <a:t>concentrazione</a:t>
            </a:r>
            <a:r>
              <a:rPr dirty="0">
                <a:solidFill>
                  <a:srgbClr val="000000"/>
                </a:solidFill>
              </a:rPr>
              <a:t> </a:t>
            </a:r>
            <a:r>
              <a:rPr dirty="0" err="1">
                <a:solidFill>
                  <a:srgbClr val="000000"/>
                </a:solidFill>
              </a:rPr>
              <a:t>molare</a:t>
            </a:r>
            <a:r>
              <a:rPr dirty="0">
                <a:solidFill>
                  <a:srgbClr val="000000"/>
                </a:solidFill>
              </a:rPr>
              <a:t> [M</a:t>
            </a:r>
            <a:r>
              <a:rPr baseline="30000" dirty="0">
                <a:solidFill>
                  <a:srgbClr val="000000"/>
                </a:solidFill>
              </a:rPr>
              <a:t>n+</a:t>
            </a:r>
            <a:r>
              <a:rPr dirty="0">
                <a:solidFill>
                  <a:srgbClr val="000000"/>
                </a:solidFill>
              </a:rPr>
              <a:t>]). </a:t>
            </a:r>
            <a:r>
              <a:rPr dirty="0" err="1">
                <a:solidFill>
                  <a:srgbClr val="000000"/>
                </a:solidFill>
              </a:rPr>
              <a:t>Spesso</a:t>
            </a:r>
            <a:r>
              <a:rPr dirty="0">
                <a:solidFill>
                  <a:srgbClr val="000000"/>
                </a:solidFill>
              </a:rPr>
              <a:t> il </a:t>
            </a:r>
            <a:r>
              <a:rPr dirty="0" err="1">
                <a:solidFill>
                  <a:srgbClr val="000000"/>
                </a:solidFill>
              </a:rPr>
              <a:t>potenziale</a:t>
            </a:r>
            <a:r>
              <a:rPr dirty="0">
                <a:solidFill>
                  <a:srgbClr val="000000"/>
                </a:solidFill>
              </a:rPr>
              <a:t> </a:t>
            </a:r>
            <a:r>
              <a:rPr dirty="0" err="1">
                <a:solidFill>
                  <a:srgbClr val="000000"/>
                </a:solidFill>
              </a:rPr>
              <a:t>dell’elettrodo</a:t>
            </a:r>
            <a:r>
              <a:rPr dirty="0">
                <a:solidFill>
                  <a:srgbClr val="000000"/>
                </a:solidFill>
              </a:rPr>
              <a:t> </a:t>
            </a:r>
            <a:r>
              <a:rPr dirty="0" err="1">
                <a:solidFill>
                  <a:srgbClr val="000000"/>
                </a:solidFill>
              </a:rPr>
              <a:t>viene</a:t>
            </a:r>
            <a:r>
              <a:rPr dirty="0">
                <a:solidFill>
                  <a:srgbClr val="000000"/>
                </a:solidFill>
              </a:rPr>
              <a:t> espresso in termini della </a:t>
            </a:r>
            <a:r>
              <a:rPr dirty="0" err="1">
                <a:solidFill>
                  <a:srgbClr val="000000"/>
                </a:solidFill>
              </a:rPr>
              <a:t>funzione</a:t>
            </a:r>
            <a:r>
              <a:rPr dirty="0">
                <a:solidFill>
                  <a:srgbClr val="000000"/>
                </a:solidFill>
              </a:rPr>
              <a:t> p </a:t>
            </a:r>
            <a:r>
              <a:rPr dirty="0" err="1">
                <a:solidFill>
                  <a:srgbClr val="000000"/>
                </a:solidFill>
              </a:rPr>
              <a:t>dello</a:t>
            </a:r>
            <a:r>
              <a:rPr dirty="0">
                <a:solidFill>
                  <a:srgbClr val="000000"/>
                </a:solidFill>
              </a:rPr>
              <a:t> </a:t>
            </a:r>
            <a:r>
              <a:rPr dirty="0" err="1">
                <a:solidFill>
                  <a:srgbClr val="000000"/>
                </a:solidFill>
              </a:rPr>
              <a:t>ione</a:t>
            </a:r>
            <a:r>
              <a:rPr dirty="0">
                <a:solidFill>
                  <a:srgbClr val="000000"/>
                </a:solidFill>
              </a:rPr>
              <a:t> (</a:t>
            </a:r>
            <a:r>
              <a:rPr dirty="0" err="1">
                <a:solidFill>
                  <a:srgbClr val="000000"/>
                </a:solidFill>
              </a:rPr>
              <a:t>pM</a:t>
            </a:r>
            <a:r>
              <a:rPr dirty="0">
                <a:solidFill>
                  <a:srgbClr val="000000"/>
                </a:solidFill>
              </a:rPr>
              <a:t> = -</a:t>
            </a:r>
            <a:r>
              <a:rPr dirty="0" err="1">
                <a:solidFill>
                  <a:srgbClr val="000000"/>
                </a:solidFill>
              </a:rPr>
              <a:t>logM</a:t>
            </a:r>
            <a:r>
              <a:rPr dirty="0">
                <a:solidFill>
                  <a:srgbClr val="000000"/>
                </a:solidFill>
              </a:rPr>
              <a:t>). In </a:t>
            </a:r>
            <a:r>
              <a:rPr dirty="0" err="1">
                <a:solidFill>
                  <a:srgbClr val="000000"/>
                </a:solidFill>
              </a:rPr>
              <a:t>tal</a:t>
            </a:r>
            <a:r>
              <a:rPr dirty="0">
                <a:solidFill>
                  <a:srgbClr val="000000"/>
                </a:solidFill>
              </a:rPr>
              <a:t> </a:t>
            </a:r>
            <a:r>
              <a:rPr dirty="0" err="1">
                <a:solidFill>
                  <a:srgbClr val="000000"/>
                </a:solidFill>
              </a:rPr>
              <a:t>caso</a:t>
            </a:r>
            <a:r>
              <a:rPr dirty="0">
                <a:solidFill>
                  <a:srgbClr val="000000"/>
                </a:solidFill>
              </a:rPr>
              <a:t> </a:t>
            </a:r>
            <a:r>
              <a:rPr dirty="0" err="1">
                <a:solidFill>
                  <a:srgbClr val="000000"/>
                </a:solidFill>
              </a:rPr>
              <a:t>si</a:t>
            </a:r>
            <a:r>
              <a:rPr dirty="0">
                <a:solidFill>
                  <a:srgbClr val="000000"/>
                </a:solidFill>
              </a:rPr>
              <a:t> ha:</a:t>
            </a:r>
          </a:p>
        </p:txBody>
      </p:sp>
      <p:pic>
        <p:nvPicPr>
          <p:cNvPr id="472" name="Object 5" descr="Object 5"/>
          <p:cNvPicPr>
            <a:picLocks noChangeAspect="1"/>
          </p:cNvPicPr>
          <p:nvPr/>
        </p:nvPicPr>
        <p:blipFill>
          <a:blip r:embed="rId2"/>
          <a:stretch>
            <a:fillRect/>
          </a:stretch>
        </p:blipFill>
        <p:spPr>
          <a:xfrm>
            <a:off x="5016501" y="2133600"/>
            <a:ext cx="2339978" cy="336550"/>
          </a:xfrm>
          <a:prstGeom prst="rect">
            <a:avLst/>
          </a:prstGeom>
          <a:ln w="12700">
            <a:miter lim="400000"/>
          </a:ln>
        </p:spPr>
      </p:pic>
      <p:pic>
        <p:nvPicPr>
          <p:cNvPr id="473" name="Object 6" descr="Object 6"/>
          <p:cNvPicPr>
            <a:picLocks noChangeAspect="1"/>
          </p:cNvPicPr>
          <p:nvPr/>
        </p:nvPicPr>
        <p:blipFill>
          <a:blip r:embed="rId3"/>
          <a:stretch>
            <a:fillRect/>
          </a:stretch>
        </p:blipFill>
        <p:spPr>
          <a:xfrm>
            <a:off x="3327400" y="3208338"/>
            <a:ext cx="5716588" cy="654053"/>
          </a:xfrm>
          <a:prstGeom prst="rect">
            <a:avLst/>
          </a:prstGeom>
          <a:ln w="12700">
            <a:miter lim="400000"/>
          </a:ln>
        </p:spPr>
      </p:pic>
      <p:pic>
        <p:nvPicPr>
          <p:cNvPr id="474" name="Object 7" descr="Object 7"/>
          <p:cNvPicPr>
            <a:picLocks noChangeAspect="1"/>
          </p:cNvPicPr>
          <p:nvPr/>
        </p:nvPicPr>
        <p:blipFill>
          <a:blip r:embed="rId4"/>
          <a:stretch>
            <a:fillRect/>
          </a:stretch>
        </p:blipFill>
        <p:spPr>
          <a:xfrm>
            <a:off x="3468687" y="5575300"/>
            <a:ext cx="5370513" cy="579438"/>
          </a:xfrm>
          <a:prstGeom prst="rect">
            <a:avLst/>
          </a:prstGeom>
          <a:ln w="12700">
            <a:miter lim="400000"/>
          </a:ln>
        </p:spPr>
      </p:pic>
      <p:sp>
        <p:nvSpPr>
          <p:cNvPr id="475" name="Rectangle 8"/>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476" name="Text Box 9"/>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477" name="Text Box 10"/>
          <p:cNvSpPr txBox="1"/>
          <p:nvPr/>
        </p:nvSpPr>
        <p:spPr>
          <a:xfrm>
            <a:off x="1764982" y="284163"/>
            <a:ext cx="5579408" cy="4308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dirty="0">
                <a:solidFill>
                  <a:srgbClr val="000000"/>
                </a:solidFill>
              </a:rPr>
              <a:t>ELETTRODI DI PRIMA SPECIE</a:t>
            </a:r>
            <a:r>
              <a:rPr lang="it-IT" dirty="0">
                <a:solidFill>
                  <a:srgbClr val="000000"/>
                </a:solidFill>
              </a:rPr>
              <a:t> (CATIONI)</a:t>
            </a:r>
            <a:endParaRPr dirty="0"/>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479" name="Text Box 10"/>
          <p:cNvSpPr txBox="1"/>
          <p:nvPr/>
        </p:nvSpPr>
        <p:spPr>
          <a:xfrm>
            <a:off x="1764982" y="284161"/>
            <a:ext cx="5496230"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ELETTRODI DI PRIMA SPECIE:  esempio</a:t>
            </a:r>
          </a:p>
        </p:txBody>
      </p:sp>
      <p:sp>
        <p:nvSpPr>
          <p:cNvPr id="480" name="CasellaDiTesto 5"/>
          <p:cNvSpPr txBox="1"/>
          <p:nvPr/>
        </p:nvSpPr>
        <p:spPr>
          <a:xfrm>
            <a:off x="811836" y="1625599"/>
            <a:ext cx="1980079" cy="354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r>
              <a:rPr>
                <a:solidFill>
                  <a:srgbClr val="000000"/>
                </a:solidFill>
              </a:rPr>
              <a:t>Cu</a:t>
            </a:r>
            <a:r>
              <a:rPr baseline="30000">
                <a:solidFill>
                  <a:srgbClr val="000000"/>
                </a:solidFill>
              </a:rPr>
              <a:t>2+  </a:t>
            </a:r>
            <a:r>
              <a:rPr>
                <a:solidFill>
                  <a:srgbClr val="000000"/>
                </a:solidFill>
              </a:rPr>
              <a:t>+ 2e</a:t>
            </a:r>
            <a:r>
              <a:rPr baseline="30000">
                <a:solidFill>
                  <a:srgbClr val="000000"/>
                </a:solidFill>
              </a:rPr>
              <a:t>-</a:t>
            </a:r>
            <a:r>
              <a:rPr>
                <a:solidFill>
                  <a:srgbClr val="000000"/>
                </a:solidFill>
              </a:rPr>
              <a:t> </a:t>
            </a:r>
            <a:r>
              <a:rPr>
                <a:solidFill>
                  <a:srgbClr val="000000"/>
                </a:solidFill>
                <a:latin typeface="Wingdings"/>
                <a:ea typeface="Wingdings"/>
                <a:cs typeface="Wingdings"/>
                <a:sym typeface="Wingdings"/>
              </a:rPr>
              <a:t> </a:t>
            </a:r>
            <a:r>
              <a:rPr>
                <a:solidFill>
                  <a:srgbClr val="000000"/>
                </a:solidFill>
              </a:rPr>
              <a:t>Cu</a:t>
            </a:r>
          </a:p>
        </p:txBody>
      </p:sp>
      <p:sp>
        <p:nvSpPr>
          <p:cNvPr id="481" name="CasellaDiTesto 7"/>
          <p:cNvSpPr txBox="1"/>
          <p:nvPr/>
        </p:nvSpPr>
        <p:spPr>
          <a:xfrm>
            <a:off x="2469602" y="775200"/>
            <a:ext cx="6004564" cy="3330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b="1"/>
            </a:pPr>
            <a:r>
              <a:rPr>
                <a:solidFill>
                  <a:srgbClr val="000000"/>
                </a:solidFill>
              </a:rPr>
              <a:t>Elettrodo di rame immerso in una soluzione di  Cu</a:t>
            </a:r>
            <a:r>
              <a:rPr baseline="30000">
                <a:solidFill>
                  <a:srgbClr val="000000"/>
                </a:solidFill>
              </a:rPr>
              <a:t>2+ </a:t>
            </a:r>
          </a:p>
        </p:txBody>
      </p:sp>
      <p:sp>
        <p:nvSpPr>
          <p:cNvPr id="482" name="CasellaDiTesto 8"/>
          <p:cNvSpPr txBox="1"/>
          <p:nvPr/>
        </p:nvSpPr>
        <p:spPr>
          <a:xfrm>
            <a:off x="811835" y="2519446"/>
            <a:ext cx="3489634" cy="3853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2200" b="1"/>
            </a:pPr>
            <a:r>
              <a:rPr>
                <a:solidFill>
                  <a:srgbClr val="000000"/>
                </a:solidFill>
              </a:rPr>
              <a:t>E=E</a:t>
            </a:r>
            <a:r>
              <a:rPr baseline="30000">
                <a:solidFill>
                  <a:srgbClr val="000000"/>
                </a:solidFill>
              </a:rPr>
              <a:t>0</a:t>
            </a:r>
            <a:r>
              <a:rPr>
                <a:solidFill>
                  <a:srgbClr val="000000"/>
                </a:solidFill>
              </a:rPr>
              <a:t> – 0,0592/2 log  1/ [</a:t>
            </a:r>
            <a:r>
              <a:rPr b="0">
                <a:solidFill>
                  <a:srgbClr val="000000"/>
                </a:solidFill>
              </a:rPr>
              <a:t>Cu</a:t>
            </a:r>
            <a:r>
              <a:rPr b="0" baseline="30000">
                <a:solidFill>
                  <a:srgbClr val="000000"/>
                </a:solidFill>
              </a:rPr>
              <a:t>2+ </a:t>
            </a:r>
            <a:r>
              <a:rPr>
                <a:solidFill>
                  <a:srgbClr val="000000"/>
                </a:solidFill>
              </a:rPr>
              <a:t>]</a:t>
            </a:r>
          </a:p>
        </p:txBody>
      </p:sp>
      <p:sp>
        <p:nvSpPr>
          <p:cNvPr id="483" name="Freccia a destra 9"/>
          <p:cNvSpPr/>
          <p:nvPr/>
        </p:nvSpPr>
        <p:spPr>
          <a:xfrm>
            <a:off x="4644571" y="2802568"/>
            <a:ext cx="508003" cy="203203"/>
          </a:xfrm>
          <a:prstGeom prst="rightArrow">
            <a:avLst>
              <a:gd name="adj1" fmla="val 50000"/>
              <a:gd name="adj2" fmla="val 50000"/>
            </a:avLst>
          </a:prstGeom>
          <a:solidFill>
            <a:schemeClr val="accent1"/>
          </a:solidFill>
          <a:ln w="12700">
            <a:solidFill>
              <a:srgbClr val="32538F"/>
            </a:solidFill>
            <a:miter/>
          </a:ln>
        </p:spPr>
        <p:txBody>
          <a:bodyPr lIns="45718" tIns="45718" rIns="45718" bIns="45718" anchor="ctr"/>
          <a:lstStyle/>
          <a:p>
            <a:pPr algn="ctr">
              <a:defRPr>
                <a:solidFill>
                  <a:srgbClr val="FFFFFF"/>
                </a:solidFill>
              </a:defRPr>
            </a:pPr>
            <a:endParaRPr/>
          </a:p>
        </p:txBody>
      </p:sp>
      <p:sp>
        <p:nvSpPr>
          <p:cNvPr id="484" name="CasellaDiTesto 11"/>
          <p:cNvSpPr txBox="1"/>
          <p:nvPr/>
        </p:nvSpPr>
        <p:spPr>
          <a:xfrm>
            <a:off x="5626746" y="2519446"/>
            <a:ext cx="3227969" cy="3853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2200" b="1"/>
            </a:pPr>
            <a:r>
              <a:rPr>
                <a:solidFill>
                  <a:srgbClr val="000000"/>
                </a:solidFill>
              </a:rPr>
              <a:t>E=E</a:t>
            </a:r>
            <a:r>
              <a:rPr baseline="30000">
                <a:solidFill>
                  <a:srgbClr val="000000"/>
                </a:solidFill>
              </a:rPr>
              <a:t>0</a:t>
            </a:r>
            <a:r>
              <a:rPr>
                <a:solidFill>
                  <a:srgbClr val="000000"/>
                </a:solidFill>
              </a:rPr>
              <a:t> + 0,0592/2  log  [</a:t>
            </a:r>
            <a:r>
              <a:rPr b="0">
                <a:solidFill>
                  <a:srgbClr val="000000"/>
                </a:solidFill>
              </a:rPr>
              <a:t>Cu</a:t>
            </a:r>
            <a:r>
              <a:rPr b="0" baseline="30000">
                <a:solidFill>
                  <a:srgbClr val="000000"/>
                </a:solidFill>
              </a:rPr>
              <a:t>2+ </a:t>
            </a:r>
            <a:r>
              <a:rPr>
                <a:solidFill>
                  <a:srgbClr val="000000"/>
                </a:solidFill>
              </a:rPr>
              <a:t>]</a:t>
            </a:r>
          </a:p>
        </p:txBody>
      </p:sp>
      <p:sp>
        <p:nvSpPr>
          <p:cNvPr id="485" name="Freccia a destra 13"/>
          <p:cNvSpPr/>
          <p:nvPr/>
        </p:nvSpPr>
        <p:spPr>
          <a:xfrm rot="14156929">
            <a:off x="6034787" y="3001984"/>
            <a:ext cx="508003" cy="122064"/>
          </a:xfrm>
          <a:prstGeom prst="rightArrow">
            <a:avLst>
              <a:gd name="adj1" fmla="val 50000"/>
              <a:gd name="adj2" fmla="val 50000"/>
            </a:avLst>
          </a:prstGeom>
          <a:solidFill>
            <a:schemeClr val="accent1"/>
          </a:solidFill>
          <a:ln w="12700">
            <a:solidFill>
              <a:srgbClr val="32538F"/>
            </a:solidFill>
            <a:miter/>
          </a:ln>
        </p:spPr>
        <p:txBody>
          <a:bodyPr lIns="45718" tIns="45718" rIns="45718" bIns="45718" anchor="ctr"/>
          <a:lstStyle/>
          <a:p>
            <a:pPr algn="ctr">
              <a:defRPr>
                <a:solidFill>
                  <a:srgbClr val="FFFFFF"/>
                </a:solidFill>
              </a:defRPr>
            </a:pPr>
            <a:endParaRPr/>
          </a:p>
        </p:txBody>
      </p:sp>
      <p:sp>
        <p:nvSpPr>
          <p:cNvPr id="486" name="CasellaDiTesto 15"/>
          <p:cNvSpPr txBox="1"/>
          <p:nvPr/>
        </p:nvSpPr>
        <p:spPr>
          <a:xfrm>
            <a:off x="5978338" y="3237252"/>
            <a:ext cx="1319737" cy="3330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b="1"/>
            </a:lvl1pPr>
          </a:lstStyle>
          <a:p>
            <a:r>
              <a:rPr>
                <a:solidFill>
                  <a:srgbClr val="000000"/>
                </a:solidFill>
              </a:rPr>
              <a:t>costante</a:t>
            </a:r>
          </a:p>
        </p:txBody>
      </p:sp>
      <p:sp>
        <p:nvSpPr>
          <p:cNvPr id="487" name="Freccia a destra 17"/>
          <p:cNvSpPr/>
          <p:nvPr/>
        </p:nvSpPr>
        <p:spPr>
          <a:xfrm rot="7594803">
            <a:off x="7340020" y="2283785"/>
            <a:ext cx="508003" cy="122064"/>
          </a:xfrm>
          <a:prstGeom prst="rightArrow">
            <a:avLst>
              <a:gd name="adj1" fmla="val 50000"/>
              <a:gd name="adj2" fmla="val 50000"/>
            </a:avLst>
          </a:prstGeom>
          <a:solidFill>
            <a:schemeClr val="accent1"/>
          </a:solidFill>
          <a:ln w="12700">
            <a:solidFill>
              <a:srgbClr val="32538F"/>
            </a:solidFill>
            <a:miter/>
          </a:ln>
        </p:spPr>
        <p:txBody>
          <a:bodyPr lIns="45718" tIns="45718" rIns="45718" bIns="45718" anchor="ctr"/>
          <a:lstStyle/>
          <a:p>
            <a:pPr algn="ctr">
              <a:defRPr>
                <a:solidFill>
                  <a:srgbClr val="FFFFFF"/>
                </a:solidFill>
              </a:defRPr>
            </a:pPr>
            <a:endParaRPr/>
          </a:p>
        </p:txBody>
      </p:sp>
      <p:sp>
        <p:nvSpPr>
          <p:cNvPr id="488" name="CasellaDiTesto 19"/>
          <p:cNvSpPr txBox="1"/>
          <p:nvPr/>
        </p:nvSpPr>
        <p:spPr>
          <a:xfrm>
            <a:off x="7840119" y="1810266"/>
            <a:ext cx="1533934" cy="3330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b="1"/>
            </a:lvl1pPr>
          </a:lstStyle>
          <a:p>
            <a:r>
              <a:rPr>
                <a:solidFill>
                  <a:srgbClr val="000000"/>
                </a:solidFill>
              </a:rPr>
              <a:t>n di elettroni </a:t>
            </a:r>
          </a:p>
        </p:txBody>
      </p:sp>
      <p:sp>
        <p:nvSpPr>
          <p:cNvPr id="489" name="Freccia a destra 21"/>
          <p:cNvSpPr/>
          <p:nvPr/>
        </p:nvSpPr>
        <p:spPr>
          <a:xfrm rot="14156929">
            <a:off x="8483369" y="3123345"/>
            <a:ext cx="508002" cy="122064"/>
          </a:xfrm>
          <a:prstGeom prst="rightArrow">
            <a:avLst>
              <a:gd name="adj1" fmla="val 50000"/>
              <a:gd name="adj2" fmla="val 50000"/>
            </a:avLst>
          </a:prstGeom>
          <a:solidFill>
            <a:schemeClr val="accent1"/>
          </a:solidFill>
          <a:ln w="12700">
            <a:solidFill>
              <a:srgbClr val="32538F"/>
            </a:solidFill>
            <a:miter/>
          </a:ln>
        </p:spPr>
        <p:txBody>
          <a:bodyPr lIns="45718" tIns="45718" rIns="45718" bIns="45718" anchor="ctr"/>
          <a:lstStyle/>
          <a:p>
            <a:pPr algn="ctr">
              <a:defRPr>
                <a:solidFill>
                  <a:srgbClr val="FFFFFF"/>
                </a:solidFill>
              </a:defRPr>
            </a:pPr>
            <a:endParaRPr/>
          </a:p>
        </p:txBody>
      </p:sp>
      <p:sp>
        <p:nvSpPr>
          <p:cNvPr id="490" name="CasellaDiTesto 25"/>
          <p:cNvSpPr txBox="1"/>
          <p:nvPr/>
        </p:nvSpPr>
        <p:spPr>
          <a:xfrm>
            <a:off x="7716480" y="3428999"/>
            <a:ext cx="3777056" cy="6251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just">
              <a:defRPr b="1"/>
            </a:lvl1pPr>
          </a:lstStyle>
          <a:p>
            <a:r>
              <a:rPr>
                <a:solidFill>
                  <a:srgbClr val="000000"/>
                </a:solidFill>
              </a:rPr>
              <a:t>E dipende solo da concentrazione dello ione rame</a:t>
            </a:r>
          </a:p>
        </p:txBody>
      </p:sp>
      <p:pic>
        <p:nvPicPr>
          <p:cNvPr id="491" name="Immagine 26" descr="Immagine 26"/>
          <p:cNvPicPr>
            <a:picLocks noChangeAspect="1"/>
          </p:cNvPicPr>
          <p:nvPr/>
        </p:nvPicPr>
        <p:blipFill>
          <a:blip r:embed="rId2"/>
          <a:stretch>
            <a:fillRect/>
          </a:stretch>
        </p:blipFill>
        <p:spPr>
          <a:xfrm>
            <a:off x="1253612" y="3650739"/>
            <a:ext cx="2340545" cy="2637059"/>
          </a:xfrm>
          <a:prstGeom prst="rect">
            <a:avLst/>
          </a:prstGeom>
          <a:ln w="12700">
            <a:miter lim="400000"/>
          </a:ln>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493" name="Rectangle 2"/>
          <p:cNvSpPr/>
          <p:nvPr/>
        </p:nvSpPr>
        <p:spPr>
          <a:xfrm>
            <a:off x="3371851" y="4564064"/>
            <a:ext cx="5903916" cy="720728"/>
          </a:xfrm>
          <a:prstGeom prst="rect">
            <a:avLst/>
          </a:prstGeom>
          <a:solidFill>
            <a:srgbClr val="FFFFCC"/>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494" name="Rectangle 3"/>
          <p:cNvSpPr/>
          <p:nvPr/>
        </p:nvSpPr>
        <p:spPr>
          <a:xfrm>
            <a:off x="3343275" y="5983289"/>
            <a:ext cx="5867400" cy="649290"/>
          </a:xfrm>
          <a:prstGeom prst="rect">
            <a:avLst/>
          </a:prstGeom>
          <a:solidFill>
            <a:srgbClr val="FFFFCC"/>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495" name="Rectangle 4"/>
          <p:cNvSpPr txBox="1"/>
          <p:nvPr/>
        </p:nvSpPr>
        <p:spPr>
          <a:xfrm>
            <a:off x="2109467" y="1125537"/>
            <a:ext cx="7973064" cy="329320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a:latin typeface="Arial"/>
                <a:ea typeface="Arial"/>
                <a:cs typeface="Arial"/>
                <a:sym typeface="Arial"/>
              </a:defRPr>
            </a:pPr>
            <a:r>
              <a:rPr lang="it-IT" dirty="0">
                <a:solidFill>
                  <a:srgbClr val="000000"/>
                </a:solidFill>
              </a:rPr>
              <a:t>I metalli non solo servono come elettrodi indicatori per il loro rispettivo catione, ma possono essere utilizzati anche per misurare l’attività di anioni che formano precipitati poco solubili o complessi stabili con questo catione (elettrodo indicatore di </a:t>
            </a:r>
            <a:r>
              <a:rPr lang="it-IT" b="1" dirty="0">
                <a:solidFill>
                  <a:srgbClr val="000000"/>
                </a:solidFill>
              </a:rPr>
              <a:t>seconda specie</a:t>
            </a:r>
            <a:r>
              <a:rPr lang="it-IT" dirty="0">
                <a:solidFill>
                  <a:srgbClr val="000000"/>
                </a:solidFill>
              </a:rPr>
              <a:t>).</a:t>
            </a:r>
            <a:endParaRPr lang="it-IT" sz="3200" dirty="0"/>
          </a:p>
          <a:p>
            <a:pPr algn="just">
              <a:defRPr>
                <a:latin typeface="Arial"/>
                <a:ea typeface="Arial"/>
                <a:cs typeface="Arial"/>
                <a:sym typeface="Arial"/>
              </a:defRPr>
            </a:pPr>
            <a:endParaRPr lang="it-IT" sz="3200" dirty="0"/>
          </a:p>
          <a:p>
            <a:pPr algn="just">
              <a:defRPr>
                <a:latin typeface="Arial"/>
                <a:ea typeface="Arial"/>
                <a:cs typeface="Arial"/>
                <a:sym typeface="Arial"/>
              </a:defRPr>
            </a:pPr>
            <a:r>
              <a:rPr lang="it-IT" dirty="0">
                <a:solidFill>
                  <a:srgbClr val="000000"/>
                </a:solidFill>
              </a:rPr>
              <a:t>Se un metallo M forma, con un anione monovalente X</a:t>
            </a:r>
            <a:r>
              <a:rPr lang="it-IT" baseline="30000" dirty="0">
                <a:solidFill>
                  <a:srgbClr val="000000"/>
                </a:solidFill>
              </a:rPr>
              <a:t>- </a:t>
            </a:r>
            <a:r>
              <a:rPr lang="it-IT" dirty="0">
                <a:solidFill>
                  <a:srgbClr val="000000"/>
                </a:solidFill>
              </a:rPr>
              <a:t>, un sale poco solubile </a:t>
            </a:r>
            <a:r>
              <a:rPr lang="it-IT" dirty="0" err="1">
                <a:solidFill>
                  <a:srgbClr val="000000"/>
                </a:solidFill>
              </a:rPr>
              <a:t>MX</a:t>
            </a:r>
            <a:r>
              <a:rPr lang="it-IT" baseline="-25000" dirty="0" err="1">
                <a:solidFill>
                  <a:srgbClr val="000000"/>
                </a:solidFill>
              </a:rPr>
              <a:t>n</a:t>
            </a:r>
            <a:r>
              <a:rPr lang="it-IT" dirty="0">
                <a:solidFill>
                  <a:srgbClr val="000000"/>
                </a:solidFill>
              </a:rPr>
              <a:t> , il suo potenziale di elettrodo dipenderà dalla concentrazione dell’anione X</a:t>
            </a:r>
            <a:r>
              <a:rPr lang="it-IT" baseline="30000" dirty="0">
                <a:solidFill>
                  <a:srgbClr val="000000"/>
                </a:solidFill>
              </a:rPr>
              <a:t>-</a:t>
            </a:r>
            <a:r>
              <a:rPr lang="it-IT" dirty="0">
                <a:solidFill>
                  <a:srgbClr val="000000"/>
                </a:solidFill>
              </a:rPr>
              <a:t>. Sulla base della seguente reazione elettrodica</a:t>
            </a:r>
            <a:endParaRPr lang="it-IT" sz="3200" dirty="0"/>
          </a:p>
          <a:p>
            <a:pPr algn="just">
              <a:defRPr>
                <a:latin typeface="Arial"/>
                <a:ea typeface="Arial"/>
                <a:cs typeface="Arial"/>
                <a:sym typeface="Arial"/>
              </a:defRPr>
            </a:pPr>
            <a:endParaRPr lang="it-IT" sz="3200" dirty="0"/>
          </a:p>
          <a:p>
            <a:pPr algn="just">
              <a:defRPr>
                <a:latin typeface="Arial"/>
                <a:ea typeface="Arial"/>
                <a:cs typeface="Arial"/>
                <a:sym typeface="Arial"/>
              </a:defRPr>
            </a:pPr>
            <a:r>
              <a:rPr lang="it-IT" dirty="0">
                <a:solidFill>
                  <a:srgbClr val="000000"/>
                </a:solidFill>
              </a:rPr>
              <a:t>Il potenziale dell’elettrodo indicatore può essere scritto nella forma</a:t>
            </a:r>
            <a:endParaRPr sz="3200" dirty="0"/>
          </a:p>
        </p:txBody>
      </p:sp>
      <p:pic>
        <p:nvPicPr>
          <p:cNvPr id="496" name="Object 5" descr="Object 5"/>
          <p:cNvPicPr>
            <a:picLocks noChangeAspect="1"/>
          </p:cNvPicPr>
          <p:nvPr/>
        </p:nvPicPr>
        <p:blipFill>
          <a:blip r:embed="rId2"/>
          <a:stretch>
            <a:fillRect/>
          </a:stretch>
        </p:blipFill>
        <p:spPr>
          <a:xfrm>
            <a:off x="4295776" y="3789362"/>
            <a:ext cx="3313115" cy="336553"/>
          </a:xfrm>
          <a:prstGeom prst="rect">
            <a:avLst/>
          </a:prstGeom>
          <a:ln w="12700">
            <a:miter lim="400000"/>
          </a:ln>
        </p:spPr>
      </p:pic>
      <p:grpSp>
        <p:nvGrpSpPr>
          <p:cNvPr id="499" name="Object 6"/>
          <p:cNvGrpSpPr/>
          <p:nvPr/>
        </p:nvGrpSpPr>
        <p:grpSpPr>
          <a:xfrm>
            <a:off x="3505200" y="4635500"/>
            <a:ext cx="5632450" cy="581030"/>
            <a:chOff x="0" y="0"/>
            <a:chExt cx="5632450" cy="581028"/>
          </a:xfrm>
        </p:grpSpPr>
        <p:sp>
          <p:nvSpPr>
            <p:cNvPr id="497" name="Rettangolo"/>
            <p:cNvSpPr/>
            <p:nvPr/>
          </p:nvSpPr>
          <p:spPr>
            <a:xfrm>
              <a:off x="0" y="-1"/>
              <a:ext cx="5632450" cy="581029"/>
            </a:xfrm>
            <a:prstGeom prst="rect">
              <a:avLst/>
            </a:prstGeom>
            <a:solidFill>
              <a:srgbClr val="FFFFCC"/>
            </a:solidFill>
            <a:ln w="12700" cap="flat">
              <a:noFill/>
              <a:miter lim="400000"/>
            </a:ln>
            <a:effectLst/>
          </p:spPr>
          <p:txBody>
            <a:bodyPr wrap="square" lIns="45718" tIns="45718" rIns="45718" bIns="45718" numCol="1" anchor="ctr">
              <a:noAutofit/>
            </a:bodyPr>
            <a:lstStyle/>
            <a:p>
              <a:endParaRPr/>
            </a:p>
          </p:txBody>
        </p:sp>
        <p:pic>
          <p:nvPicPr>
            <p:cNvPr id="498" name="image26.pdf" descr="image26.pdf"/>
            <p:cNvPicPr>
              <a:picLocks noChangeAspect="1"/>
            </p:cNvPicPr>
            <p:nvPr/>
          </p:nvPicPr>
          <p:blipFill>
            <a:blip r:embed="rId3"/>
            <a:stretch>
              <a:fillRect/>
            </a:stretch>
          </p:blipFill>
          <p:spPr>
            <a:xfrm>
              <a:off x="0" y="0"/>
              <a:ext cx="5632450" cy="581028"/>
            </a:xfrm>
            <a:prstGeom prst="rect">
              <a:avLst/>
            </a:prstGeom>
            <a:ln w="12700" cap="flat">
              <a:noFill/>
              <a:miter lim="400000"/>
            </a:ln>
            <a:effectLst/>
          </p:spPr>
        </p:pic>
      </p:grpSp>
      <p:sp>
        <p:nvSpPr>
          <p:cNvPr id="500" name="Rectangle 7"/>
          <p:cNvSpPr txBox="1"/>
          <p:nvPr/>
        </p:nvSpPr>
        <p:spPr>
          <a:xfrm>
            <a:off x="1474467" y="5364162"/>
            <a:ext cx="10497191" cy="350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a:latin typeface="Arial"/>
                <a:ea typeface="Arial"/>
                <a:cs typeface="Arial"/>
                <a:sym typeface="Arial"/>
              </a:defRPr>
            </a:pPr>
            <a:r>
              <a:rPr>
                <a:solidFill>
                  <a:srgbClr val="000000"/>
                </a:solidFill>
              </a:rPr>
              <a:t>Se il – log della concentrazione dello ione X</a:t>
            </a:r>
            <a:r>
              <a:rPr baseline="30000">
                <a:solidFill>
                  <a:srgbClr val="000000"/>
                </a:solidFill>
              </a:rPr>
              <a:t>-</a:t>
            </a:r>
            <a:r>
              <a:rPr>
                <a:solidFill>
                  <a:srgbClr val="000000"/>
                </a:solidFill>
              </a:rPr>
              <a:t> viene espressa sotto forma di pX si ha</a:t>
            </a:r>
          </a:p>
        </p:txBody>
      </p:sp>
      <p:grpSp>
        <p:nvGrpSpPr>
          <p:cNvPr id="503" name="Object 8"/>
          <p:cNvGrpSpPr/>
          <p:nvPr/>
        </p:nvGrpSpPr>
        <p:grpSpPr>
          <a:xfrm>
            <a:off x="3736975" y="6146800"/>
            <a:ext cx="5124450" cy="374650"/>
            <a:chOff x="0" y="0"/>
            <a:chExt cx="5124450" cy="374650"/>
          </a:xfrm>
        </p:grpSpPr>
        <p:sp>
          <p:nvSpPr>
            <p:cNvPr id="501" name="Rettangolo"/>
            <p:cNvSpPr/>
            <p:nvPr/>
          </p:nvSpPr>
          <p:spPr>
            <a:xfrm>
              <a:off x="0" y="0"/>
              <a:ext cx="5124450" cy="374650"/>
            </a:xfrm>
            <a:prstGeom prst="rect">
              <a:avLst/>
            </a:prstGeom>
            <a:solidFill>
              <a:srgbClr val="FFFFCC"/>
            </a:solidFill>
            <a:ln w="12700" cap="flat">
              <a:noFill/>
              <a:miter lim="400000"/>
            </a:ln>
            <a:effectLst/>
          </p:spPr>
          <p:txBody>
            <a:bodyPr wrap="square" lIns="45718" tIns="45718" rIns="45718" bIns="45718" numCol="1" anchor="ctr">
              <a:noAutofit/>
            </a:bodyPr>
            <a:lstStyle/>
            <a:p>
              <a:endParaRPr/>
            </a:p>
          </p:txBody>
        </p:sp>
        <p:pic>
          <p:nvPicPr>
            <p:cNvPr id="502" name="image27.pdf" descr="image27.pdf"/>
            <p:cNvPicPr>
              <a:picLocks noChangeAspect="1"/>
            </p:cNvPicPr>
            <p:nvPr/>
          </p:nvPicPr>
          <p:blipFill>
            <a:blip r:embed="rId4"/>
            <a:stretch>
              <a:fillRect/>
            </a:stretch>
          </p:blipFill>
          <p:spPr>
            <a:xfrm>
              <a:off x="0" y="0"/>
              <a:ext cx="5124450" cy="374650"/>
            </a:xfrm>
            <a:prstGeom prst="rect">
              <a:avLst/>
            </a:prstGeom>
            <a:ln w="12700" cap="flat">
              <a:noFill/>
              <a:miter lim="400000"/>
            </a:ln>
            <a:effectLst/>
          </p:spPr>
        </p:pic>
      </p:grpSp>
      <p:sp>
        <p:nvSpPr>
          <p:cNvPr id="504" name="Rectangle 9"/>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505" name="Text Box 10"/>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506" name="Text Box 11"/>
          <p:cNvSpPr txBox="1"/>
          <p:nvPr/>
        </p:nvSpPr>
        <p:spPr>
          <a:xfrm>
            <a:off x="1764983" y="284163"/>
            <a:ext cx="5906421" cy="4308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dirty="0">
                <a:solidFill>
                  <a:srgbClr val="000000"/>
                </a:solidFill>
              </a:rPr>
              <a:t>ELETTRODI DI SECONDA SPECIE</a:t>
            </a:r>
            <a:r>
              <a:rPr lang="it-IT" dirty="0">
                <a:solidFill>
                  <a:srgbClr val="000000"/>
                </a:solidFill>
              </a:rPr>
              <a:t> (ANIONI)</a:t>
            </a:r>
            <a:endParaRPr dirty="0"/>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508" name="Text Box 10"/>
          <p:cNvSpPr txBox="1"/>
          <p:nvPr/>
        </p:nvSpPr>
        <p:spPr>
          <a:xfrm>
            <a:off x="1764981" y="284161"/>
            <a:ext cx="5993093"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ELETTRODI DI SECONDA SPECIE:  esempio</a:t>
            </a:r>
          </a:p>
        </p:txBody>
      </p:sp>
      <p:sp>
        <p:nvSpPr>
          <p:cNvPr id="509" name="CasellaDiTesto 5"/>
          <p:cNvSpPr txBox="1"/>
          <p:nvPr/>
        </p:nvSpPr>
        <p:spPr>
          <a:xfrm>
            <a:off x="1058580" y="1785822"/>
            <a:ext cx="2566127" cy="397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r>
              <a:rPr>
                <a:solidFill>
                  <a:srgbClr val="000000"/>
                </a:solidFill>
              </a:rPr>
              <a:t>AgCl</a:t>
            </a:r>
            <a:r>
              <a:rPr baseline="-25000">
                <a:solidFill>
                  <a:srgbClr val="000000"/>
                </a:solidFill>
              </a:rPr>
              <a:t>(s)</a:t>
            </a:r>
            <a:r>
              <a:rPr>
                <a:solidFill>
                  <a:srgbClr val="000000"/>
                </a:solidFill>
              </a:rPr>
              <a:t>+ e</a:t>
            </a:r>
            <a:r>
              <a:rPr baseline="30000">
                <a:solidFill>
                  <a:srgbClr val="000000"/>
                </a:solidFill>
              </a:rPr>
              <a:t>-</a:t>
            </a:r>
            <a:r>
              <a:rPr>
                <a:solidFill>
                  <a:srgbClr val="000000"/>
                </a:solidFill>
              </a:rPr>
              <a:t> </a:t>
            </a:r>
            <a:r>
              <a:rPr>
                <a:solidFill>
                  <a:srgbClr val="000000"/>
                </a:solidFill>
                <a:latin typeface="Wingdings"/>
                <a:ea typeface="Wingdings"/>
                <a:cs typeface="Wingdings"/>
                <a:sym typeface="Wingdings"/>
              </a:rPr>
              <a:t> </a:t>
            </a:r>
            <a:r>
              <a:rPr>
                <a:solidFill>
                  <a:srgbClr val="000000"/>
                </a:solidFill>
              </a:rPr>
              <a:t>Ag° +  Cl</a:t>
            </a:r>
            <a:r>
              <a:rPr baseline="30000">
                <a:solidFill>
                  <a:srgbClr val="000000"/>
                </a:solidFill>
              </a:rPr>
              <a:t>- </a:t>
            </a:r>
          </a:p>
        </p:txBody>
      </p:sp>
      <p:sp>
        <p:nvSpPr>
          <p:cNvPr id="510" name="CasellaDiTesto 7"/>
          <p:cNvSpPr txBox="1"/>
          <p:nvPr/>
        </p:nvSpPr>
        <p:spPr>
          <a:xfrm>
            <a:off x="2469602" y="775200"/>
            <a:ext cx="6832894" cy="3693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a:spAutoFit/>
          </a:bodyPr>
          <a:lstStyle/>
          <a:p>
            <a:pPr>
              <a:defRPr b="1"/>
            </a:pPr>
            <a:r>
              <a:rPr dirty="0" err="1">
                <a:solidFill>
                  <a:srgbClr val="000000"/>
                </a:solidFill>
              </a:rPr>
              <a:t>Elettrodo</a:t>
            </a:r>
            <a:r>
              <a:rPr dirty="0">
                <a:solidFill>
                  <a:srgbClr val="000000"/>
                </a:solidFill>
              </a:rPr>
              <a:t> di Ag </a:t>
            </a:r>
            <a:r>
              <a:rPr lang="it-IT" dirty="0">
                <a:solidFill>
                  <a:srgbClr val="000000"/>
                </a:solidFill>
              </a:rPr>
              <a:t>rivestito da uno strato di </a:t>
            </a:r>
            <a:r>
              <a:rPr dirty="0">
                <a:solidFill>
                  <a:srgbClr val="000000"/>
                </a:solidFill>
              </a:rPr>
              <a:t>AgCl per </a:t>
            </a:r>
            <a:r>
              <a:rPr dirty="0" err="1">
                <a:solidFill>
                  <a:srgbClr val="000000"/>
                </a:solidFill>
              </a:rPr>
              <a:t>misura</a:t>
            </a:r>
            <a:r>
              <a:rPr dirty="0">
                <a:solidFill>
                  <a:srgbClr val="000000"/>
                </a:solidFill>
              </a:rPr>
              <a:t> di C</a:t>
            </a:r>
            <a:r>
              <a:rPr b="0" dirty="0">
                <a:solidFill>
                  <a:srgbClr val="000000"/>
                </a:solidFill>
              </a:rPr>
              <a:t>l</a:t>
            </a:r>
            <a:r>
              <a:rPr b="0" baseline="30000" dirty="0">
                <a:solidFill>
                  <a:srgbClr val="000000"/>
                </a:solidFill>
              </a:rPr>
              <a:t>-</a:t>
            </a:r>
            <a:r>
              <a:rPr baseline="30000" dirty="0">
                <a:solidFill>
                  <a:srgbClr val="000000"/>
                </a:solidFill>
              </a:rPr>
              <a:t> </a:t>
            </a:r>
          </a:p>
        </p:txBody>
      </p:sp>
      <p:sp>
        <p:nvSpPr>
          <p:cNvPr id="511" name="CasellaDiTesto 8"/>
          <p:cNvSpPr txBox="1"/>
          <p:nvPr/>
        </p:nvSpPr>
        <p:spPr>
          <a:xfrm>
            <a:off x="811835" y="2519446"/>
            <a:ext cx="2816646" cy="3853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2200" b="1"/>
            </a:pPr>
            <a:r>
              <a:rPr>
                <a:solidFill>
                  <a:srgbClr val="000000"/>
                </a:solidFill>
              </a:rPr>
              <a:t>E=E</a:t>
            </a:r>
            <a:r>
              <a:rPr baseline="30000">
                <a:solidFill>
                  <a:srgbClr val="000000"/>
                </a:solidFill>
              </a:rPr>
              <a:t>0</a:t>
            </a:r>
            <a:r>
              <a:rPr>
                <a:solidFill>
                  <a:srgbClr val="000000"/>
                </a:solidFill>
              </a:rPr>
              <a:t> – 0,0592  log   [</a:t>
            </a:r>
            <a:r>
              <a:rPr b="0">
                <a:solidFill>
                  <a:srgbClr val="000000"/>
                </a:solidFill>
              </a:rPr>
              <a:t>Cl</a:t>
            </a:r>
            <a:r>
              <a:rPr b="0" baseline="30000">
                <a:solidFill>
                  <a:srgbClr val="000000"/>
                </a:solidFill>
              </a:rPr>
              <a:t>- </a:t>
            </a:r>
            <a:r>
              <a:rPr>
                <a:solidFill>
                  <a:srgbClr val="000000"/>
                </a:solidFill>
              </a:rPr>
              <a:t>]</a:t>
            </a:r>
          </a:p>
        </p:txBody>
      </p:sp>
      <p:sp>
        <p:nvSpPr>
          <p:cNvPr id="512" name="Freccia a destra 9"/>
          <p:cNvSpPr/>
          <p:nvPr/>
        </p:nvSpPr>
        <p:spPr>
          <a:xfrm>
            <a:off x="4644571" y="2802568"/>
            <a:ext cx="508003" cy="203203"/>
          </a:xfrm>
          <a:prstGeom prst="rightArrow">
            <a:avLst>
              <a:gd name="adj1" fmla="val 50000"/>
              <a:gd name="adj2" fmla="val 50000"/>
            </a:avLst>
          </a:prstGeom>
          <a:solidFill>
            <a:schemeClr val="accent1"/>
          </a:solidFill>
          <a:ln w="12700">
            <a:solidFill>
              <a:srgbClr val="32538F"/>
            </a:solidFill>
            <a:miter/>
          </a:ln>
        </p:spPr>
        <p:txBody>
          <a:bodyPr lIns="45718" tIns="45718" rIns="45718" bIns="45718" anchor="ctr"/>
          <a:lstStyle/>
          <a:p>
            <a:pPr algn="ctr">
              <a:defRPr>
                <a:solidFill>
                  <a:srgbClr val="FFFFFF"/>
                </a:solidFill>
              </a:defRPr>
            </a:pPr>
            <a:endParaRPr/>
          </a:p>
        </p:txBody>
      </p:sp>
      <p:sp>
        <p:nvSpPr>
          <p:cNvPr id="513" name="CasellaDiTesto 11"/>
          <p:cNvSpPr txBox="1"/>
          <p:nvPr/>
        </p:nvSpPr>
        <p:spPr>
          <a:xfrm>
            <a:off x="5626746" y="2519446"/>
            <a:ext cx="2425785" cy="3853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2200" b="1"/>
            </a:pPr>
            <a:r>
              <a:rPr>
                <a:solidFill>
                  <a:srgbClr val="000000"/>
                </a:solidFill>
              </a:rPr>
              <a:t>E=E</a:t>
            </a:r>
            <a:r>
              <a:rPr baseline="30000">
                <a:solidFill>
                  <a:srgbClr val="000000"/>
                </a:solidFill>
              </a:rPr>
              <a:t>0</a:t>
            </a:r>
            <a:r>
              <a:rPr>
                <a:solidFill>
                  <a:srgbClr val="000000"/>
                </a:solidFill>
              </a:rPr>
              <a:t> + 0,0592 p [</a:t>
            </a:r>
            <a:r>
              <a:rPr b="0">
                <a:solidFill>
                  <a:srgbClr val="000000"/>
                </a:solidFill>
              </a:rPr>
              <a:t>Cl</a:t>
            </a:r>
            <a:r>
              <a:rPr b="0" baseline="30000">
                <a:solidFill>
                  <a:srgbClr val="000000"/>
                </a:solidFill>
              </a:rPr>
              <a:t>- </a:t>
            </a:r>
            <a:r>
              <a:rPr>
                <a:solidFill>
                  <a:srgbClr val="000000"/>
                </a:solidFill>
              </a:rPr>
              <a:t>]</a:t>
            </a:r>
          </a:p>
        </p:txBody>
      </p:sp>
      <p:sp>
        <p:nvSpPr>
          <p:cNvPr id="514" name="Freccia a destra 13"/>
          <p:cNvSpPr/>
          <p:nvPr/>
        </p:nvSpPr>
        <p:spPr>
          <a:xfrm rot="14156929">
            <a:off x="6034787" y="3001984"/>
            <a:ext cx="508003" cy="122064"/>
          </a:xfrm>
          <a:prstGeom prst="rightArrow">
            <a:avLst>
              <a:gd name="adj1" fmla="val 50000"/>
              <a:gd name="adj2" fmla="val 50000"/>
            </a:avLst>
          </a:prstGeom>
          <a:solidFill>
            <a:schemeClr val="accent1"/>
          </a:solidFill>
          <a:ln w="12700">
            <a:solidFill>
              <a:srgbClr val="32538F"/>
            </a:solidFill>
            <a:miter/>
          </a:ln>
        </p:spPr>
        <p:txBody>
          <a:bodyPr lIns="45718" tIns="45718" rIns="45718" bIns="45718" anchor="ctr"/>
          <a:lstStyle/>
          <a:p>
            <a:pPr algn="ctr">
              <a:defRPr>
                <a:solidFill>
                  <a:srgbClr val="FFFFFF"/>
                </a:solidFill>
              </a:defRPr>
            </a:pPr>
            <a:endParaRPr/>
          </a:p>
        </p:txBody>
      </p:sp>
      <p:sp>
        <p:nvSpPr>
          <p:cNvPr id="515" name="CasellaDiTesto 15"/>
          <p:cNvSpPr txBox="1"/>
          <p:nvPr/>
        </p:nvSpPr>
        <p:spPr>
          <a:xfrm>
            <a:off x="5978338" y="3237252"/>
            <a:ext cx="1319737" cy="3330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b="1"/>
            </a:lvl1pPr>
          </a:lstStyle>
          <a:p>
            <a:r>
              <a:rPr>
                <a:solidFill>
                  <a:srgbClr val="000000"/>
                </a:solidFill>
              </a:rPr>
              <a:t>costante</a:t>
            </a:r>
          </a:p>
        </p:txBody>
      </p:sp>
      <p:sp>
        <p:nvSpPr>
          <p:cNvPr id="516" name="Freccia a destra 21"/>
          <p:cNvSpPr/>
          <p:nvPr/>
        </p:nvSpPr>
        <p:spPr>
          <a:xfrm rot="14156929">
            <a:off x="7801028" y="3096647"/>
            <a:ext cx="508003" cy="122064"/>
          </a:xfrm>
          <a:prstGeom prst="rightArrow">
            <a:avLst>
              <a:gd name="adj1" fmla="val 50000"/>
              <a:gd name="adj2" fmla="val 50000"/>
            </a:avLst>
          </a:prstGeom>
          <a:solidFill>
            <a:schemeClr val="accent1"/>
          </a:solidFill>
          <a:ln w="12700">
            <a:solidFill>
              <a:srgbClr val="32538F"/>
            </a:solidFill>
            <a:miter/>
          </a:ln>
        </p:spPr>
        <p:txBody>
          <a:bodyPr lIns="45718" tIns="45718" rIns="45718" bIns="45718" anchor="ctr"/>
          <a:lstStyle/>
          <a:p>
            <a:pPr algn="ctr">
              <a:defRPr>
                <a:solidFill>
                  <a:srgbClr val="FFFFFF"/>
                </a:solidFill>
              </a:defRPr>
            </a:pPr>
            <a:endParaRPr/>
          </a:p>
        </p:txBody>
      </p:sp>
      <p:sp>
        <p:nvSpPr>
          <p:cNvPr id="517" name="CasellaDiTesto 25"/>
          <p:cNvSpPr txBox="1"/>
          <p:nvPr/>
        </p:nvSpPr>
        <p:spPr>
          <a:xfrm>
            <a:off x="7716480" y="3428999"/>
            <a:ext cx="3777056" cy="6251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just">
              <a:defRPr b="1"/>
            </a:lvl1pPr>
          </a:lstStyle>
          <a:p>
            <a:r>
              <a:rPr>
                <a:solidFill>
                  <a:srgbClr val="000000"/>
                </a:solidFill>
              </a:rPr>
              <a:t>E dipende solo da concentrazione dello ione cloro</a:t>
            </a:r>
          </a:p>
        </p:txBody>
      </p:sp>
      <p:pic>
        <p:nvPicPr>
          <p:cNvPr id="518" name="Immagine 16" descr="Immagine 16"/>
          <p:cNvPicPr>
            <a:picLocks noChangeAspect="1"/>
          </p:cNvPicPr>
          <p:nvPr/>
        </p:nvPicPr>
        <p:blipFill>
          <a:blip r:embed="rId2"/>
          <a:stretch>
            <a:fillRect/>
          </a:stretch>
        </p:blipFill>
        <p:spPr>
          <a:xfrm>
            <a:off x="1001721" y="3264248"/>
            <a:ext cx="2485184" cy="2798132"/>
          </a:xfrm>
          <a:prstGeom prst="rect">
            <a:avLst/>
          </a:prstGeom>
          <a:ln w="12700">
            <a:miter lim="400000"/>
          </a:ln>
        </p:spPr>
      </p:pic>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520" name="Rectangle 2"/>
          <p:cNvSpPr/>
          <p:nvPr/>
        </p:nvSpPr>
        <p:spPr>
          <a:xfrm>
            <a:off x="4182328" y="4567747"/>
            <a:ext cx="3455990" cy="865189"/>
          </a:xfrm>
          <a:prstGeom prst="rect">
            <a:avLst/>
          </a:prstGeom>
          <a:solidFill>
            <a:srgbClr val="FFFFCC"/>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521" name="Rectangle 3"/>
          <p:cNvSpPr txBox="1"/>
          <p:nvPr/>
        </p:nvSpPr>
        <p:spPr>
          <a:xfrm>
            <a:off x="2109467" y="1196974"/>
            <a:ext cx="8044500" cy="24842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a:latin typeface="Arial"/>
                <a:ea typeface="Arial"/>
                <a:cs typeface="Arial"/>
                <a:sym typeface="Arial"/>
              </a:defRPr>
            </a:pPr>
            <a:r>
              <a:rPr>
                <a:solidFill>
                  <a:srgbClr val="000000"/>
                </a:solidFill>
              </a:rPr>
              <a:t>Un </a:t>
            </a:r>
            <a:r>
              <a:rPr b="1" i="1">
                <a:solidFill>
                  <a:srgbClr val="000000"/>
                </a:solidFill>
              </a:rPr>
              <a:t>conduttore inerte</a:t>
            </a:r>
            <a:r>
              <a:rPr>
                <a:solidFill>
                  <a:srgbClr val="000000"/>
                </a:solidFill>
              </a:rPr>
              <a:t> (costituito solitamente da un elettrodo di Pt, Pd, Au o carbone) immerso in una soluzione è in grado di rilevare il potenziale di un sistema redox contenuto nella soluzione stessa.</a:t>
            </a:r>
            <a:endParaRPr sz="3200"/>
          </a:p>
          <a:p>
            <a:pPr algn="just">
              <a:defRPr>
                <a:latin typeface="Arial"/>
                <a:ea typeface="Arial"/>
                <a:cs typeface="Arial"/>
                <a:sym typeface="Arial"/>
              </a:defRPr>
            </a:pPr>
            <a:endParaRPr sz="3200"/>
          </a:p>
          <a:p>
            <a:pPr algn="just">
              <a:defRPr>
                <a:latin typeface="Arial"/>
                <a:ea typeface="Arial"/>
                <a:cs typeface="Arial"/>
                <a:sym typeface="Arial"/>
              </a:defRPr>
            </a:pPr>
            <a:r>
              <a:rPr>
                <a:solidFill>
                  <a:srgbClr val="000000"/>
                </a:solidFill>
              </a:rPr>
              <a:t>Se nel sistema si verifica la seguente reazione di ossidoriduzione</a:t>
            </a:r>
            <a:endParaRPr sz="3200"/>
          </a:p>
          <a:p>
            <a:pPr algn="just">
              <a:defRPr>
                <a:latin typeface="Arial"/>
                <a:ea typeface="Arial"/>
                <a:cs typeface="Arial"/>
                <a:sym typeface="Arial"/>
              </a:defRPr>
            </a:pPr>
            <a:endParaRPr sz="3200"/>
          </a:p>
          <a:p>
            <a:pPr algn="just">
              <a:defRPr>
                <a:latin typeface="Arial"/>
                <a:ea typeface="Arial"/>
                <a:cs typeface="Arial"/>
                <a:sym typeface="Arial"/>
              </a:defRPr>
            </a:pPr>
            <a:endParaRPr sz="3200"/>
          </a:p>
          <a:p>
            <a:pPr algn="just">
              <a:defRPr>
                <a:latin typeface="Arial"/>
                <a:ea typeface="Arial"/>
                <a:cs typeface="Arial"/>
                <a:sym typeface="Arial"/>
              </a:defRPr>
            </a:pPr>
            <a:r>
              <a:rPr>
                <a:solidFill>
                  <a:srgbClr val="000000"/>
                </a:solidFill>
              </a:rPr>
              <a:t>il potenziale di un elettrodo inerte immerso nella soluzione è dato dall’espressione</a:t>
            </a:r>
          </a:p>
        </p:txBody>
      </p:sp>
      <p:pic>
        <p:nvPicPr>
          <p:cNvPr id="522" name="Object 4" descr="Object 4"/>
          <p:cNvPicPr>
            <a:picLocks noChangeAspect="1"/>
          </p:cNvPicPr>
          <p:nvPr/>
        </p:nvPicPr>
        <p:blipFill>
          <a:blip r:embed="rId2"/>
          <a:stretch>
            <a:fillRect/>
          </a:stretch>
        </p:blipFill>
        <p:spPr>
          <a:xfrm>
            <a:off x="4302977" y="4627380"/>
            <a:ext cx="3214691" cy="638178"/>
          </a:xfrm>
          <a:prstGeom prst="rect">
            <a:avLst/>
          </a:prstGeom>
          <a:ln w="12700">
            <a:miter lim="400000"/>
          </a:ln>
        </p:spPr>
      </p:pic>
      <p:pic>
        <p:nvPicPr>
          <p:cNvPr id="523" name="Object 5" descr="Object 5"/>
          <p:cNvPicPr>
            <a:picLocks noChangeAspect="1"/>
          </p:cNvPicPr>
          <p:nvPr/>
        </p:nvPicPr>
        <p:blipFill>
          <a:blip r:embed="rId3"/>
          <a:stretch>
            <a:fillRect/>
          </a:stretch>
        </p:blipFill>
        <p:spPr>
          <a:xfrm>
            <a:off x="4727576" y="2781300"/>
            <a:ext cx="2663828" cy="338140"/>
          </a:xfrm>
          <a:prstGeom prst="rect">
            <a:avLst/>
          </a:prstGeom>
          <a:ln w="12700">
            <a:miter lim="400000"/>
          </a:ln>
        </p:spPr>
      </p:pic>
      <p:sp>
        <p:nvSpPr>
          <p:cNvPr id="524" name="Rectangle 6"/>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525" name="Text Box 7"/>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526" name="Text Box 8"/>
          <p:cNvSpPr txBox="1"/>
          <p:nvPr/>
        </p:nvSpPr>
        <p:spPr>
          <a:xfrm>
            <a:off x="1764981" y="284163"/>
            <a:ext cx="4145342"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ELETTRODI DI TERZA SPECIE</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528" name="Rettangolo 1"/>
          <p:cNvSpPr txBox="1"/>
          <p:nvPr/>
        </p:nvSpPr>
        <p:spPr>
          <a:xfrm>
            <a:off x="151734" y="58846"/>
            <a:ext cx="11159660" cy="3012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lnSpc>
                <a:spcPct val="150000"/>
              </a:lnSpc>
              <a:defRPr sz="2000" b="1">
                <a:latin typeface="Lucida Grande"/>
                <a:ea typeface="Lucida Grande"/>
                <a:cs typeface="Lucida Grande"/>
                <a:sym typeface="Lucida Grande"/>
              </a:defRPr>
            </a:pPr>
            <a:r>
              <a:rPr>
                <a:solidFill>
                  <a:srgbClr val="000000"/>
                </a:solidFill>
              </a:rPr>
              <a:t>Il pH metro</a:t>
            </a:r>
          </a:p>
          <a:p>
            <a:pPr algn="just">
              <a:lnSpc>
                <a:spcPct val="150000"/>
              </a:lnSpc>
              <a:defRPr sz="2000">
                <a:latin typeface="Lucida Grande"/>
                <a:ea typeface="Lucida Grande"/>
                <a:cs typeface="Lucida Grande"/>
                <a:sym typeface="Lucida Grande"/>
              </a:defRPr>
            </a:pPr>
            <a:r>
              <a:rPr>
                <a:solidFill>
                  <a:srgbClr val="000000"/>
                </a:solidFill>
              </a:rPr>
              <a:t>Un tipico pH-metro è costituito da una elettrodo indicatore a membrana (elettrodo a vetro) collegato ad un dispositivo elettronico che raccoglie il segnale della sonda e dell’elettrodo di riferimento, calcola il valore di pH corrispondente e lo rappresenta sul display. Spesso le sonde immerse nella soluzione sono due: oltre all’elettrodo viene immersa anche una sonda di temperatura, il cui compito è correggere la lettura dell’elettrodo in funzione dell’effettiva temperatura del campione</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530" name="Rettangolo 3"/>
          <p:cNvSpPr txBox="1"/>
          <p:nvPr/>
        </p:nvSpPr>
        <p:spPr>
          <a:xfrm>
            <a:off x="416781" y="754728"/>
            <a:ext cx="10907864" cy="60336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nSpc>
                <a:spcPct val="150000"/>
              </a:lnSpc>
              <a:defRPr sz="2000">
                <a:latin typeface="Lucida Grande"/>
                <a:ea typeface="Lucida Grande"/>
                <a:cs typeface="Lucida Grande"/>
                <a:sym typeface="Lucida Grande"/>
              </a:defRPr>
            </a:pPr>
            <a:r>
              <a:rPr dirty="0">
                <a:solidFill>
                  <a:srgbClr val="000000"/>
                </a:solidFill>
              </a:rPr>
              <a:t>Il </a:t>
            </a:r>
            <a:r>
              <a:rPr dirty="0" err="1">
                <a:solidFill>
                  <a:srgbClr val="000000"/>
                </a:solidFill>
              </a:rPr>
              <a:t>circuito</a:t>
            </a:r>
            <a:r>
              <a:rPr dirty="0">
                <a:solidFill>
                  <a:srgbClr val="000000"/>
                </a:solidFill>
              </a:rPr>
              <a:t> del </a:t>
            </a:r>
            <a:r>
              <a:rPr dirty="0" err="1">
                <a:solidFill>
                  <a:srgbClr val="000000"/>
                </a:solidFill>
              </a:rPr>
              <a:t>misuratore</a:t>
            </a:r>
            <a:r>
              <a:rPr dirty="0">
                <a:solidFill>
                  <a:srgbClr val="000000"/>
                </a:solidFill>
              </a:rPr>
              <a:t> </a:t>
            </a:r>
            <a:r>
              <a:rPr dirty="0" err="1">
                <a:solidFill>
                  <a:srgbClr val="000000"/>
                </a:solidFill>
              </a:rPr>
              <a:t>è</a:t>
            </a:r>
            <a:r>
              <a:rPr dirty="0">
                <a:solidFill>
                  <a:srgbClr val="000000"/>
                </a:solidFill>
              </a:rPr>
              <a:t> un </a:t>
            </a:r>
            <a:r>
              <a:rPr dirty="0" err="1">
                <a:solidFill>
                  <a:srgbClr val="000000"/>
                </a:solidFill>
              </a:rPr>
              <a:t>voltmetro</a:t>
            </a:r>
            <a:r>
              <a:rPr dirty="0">
                <a:solidFill>
                  <a:srgbClr val="000000"/>
                </a:solidFill>
              </a:rPr>
              <a:t> </a:t>
            </a:r>
            <a:r>
              <a:rPr dirty="0" err="1">
                <a:solidFill>
                  <a:srgbClr val="000000"/>
                </a:solidFill>
              </a:rPr>
              <a:t>che</a:t>
            </a:r>
            <a:r>
              <a:rPr dirty="0">
                <a:solidFill>
                  <a:srgbClr val="000000"/>
                </a:solidFill>
              </a:rPr>
              <a:t> </a:t>
            </a:r>
            <a:r>
              <a:rPr dirty="0" err="1">
                <a:solidFill>
                  <a:srgbClr val="000000"/>
                </a:solidFill>
              </a:rPr>
              <a:t>mostra</a:t>
            </a:r>
            <a:r>
              <a:rPr dirty="0">
                <a:solidFill>
                  <a:srgbClr val="000000"/>
                </a:solidFill>
              </a:rPr>
              <a:t> </a:t>
            </a:r>
            <a:r>
              <a:rPr dirty="0" err="1">
                <a:solidFill>
                  <a:srgbClr val="000000"/>
                </a:solidFill>
              </a:rPr>
              <a:t>i</a:t>
            </a:r>
            <a:r>
              <a:rPr dirty="0">
                <a:solidFill>
                  <a:srgbClr val="000000"/>
                </a:solidFill>
              </a:rPr>
              <a:t> </a:t>
            </a:r>
            <a:r>
              <a:rPr dirty="0" err="1">
                <a:solidFill>
                  <a:srgbClr val="000000"/>
                </a:solidFill>
              </a:rPr>
              <a:t>risultati</a:t>
            </a:r>
            <a:r>
              <a:rPr dirty="0">
                <a:solidFill>
                  <a:srgbClr val="000000"/>
                </a:solidFill>
              </a:rPr>
              <a:t> in scala di </a:t>
            </a:r>
            <a:r>
              <a:rPr dirty="0" err="1">
                <a:solidFill>
                  <a:srgbClr val="000000"/>
                </a:solidFill>
              </a:rPr>
              <a:t>unità</a:t>
            </a:r>
            <a:r>
              <a:rPr dirty="0">
                <a:solidFill>
                  <a:srgbClr val="000000"/>
                </a:solidFill>
              </a:rPr>
              <a:t> di pH </a:t>
            </a:r>
            <a:r>
              <a:rPr dirty="0" err="1">
                <a:solidFill>
                  <a:srgbClr val="000000"/>
                </a:solidFill>
              </a:rPr>
              <a:t>anziché</a:t>
            </a:r>
            <a:r>
              <a:rPr dirty="0">
                <a:solidFill>
                  <a:srgbClr val="000000"/>
                </a:solidFill>
              </a:rPr>
              <a:t> in volt.</a:t>
            </a:r>
          </a:p>
          <a:p>
            <a:pPr>
              <a:lnSpc>
                <a:spcPct val="150000"/>
              </a:lnSpc>
              <a:defRPr sz="2000">
                <a:latin typeface="Lucida Grande"/>
                <a:ea typeface="Lucida Grande"/>
                <a:cs typeface="Lucida Grande"/>
                <a:sym typeface="Lucida Grande"/>
              </a:defRPr>
            </a:pPr>
            <a:br>
              <a:rPr dirty="0"/>
            </a:br>
            <a:r>
              <a:rPr dirty="0">
                <a:solidFill>
                  <a:srgbClr val="000000"/>
                </a:solidFill>
              </a:rPr>
              <a:t>Prima di </a:t>
            </a:r>
            <a:r>
              <a:rPr dirty="0" err="1">
                <a:solidFill>
                  <a:srgbClr val="000000"/>
                </a:solidFill>
              </a:rPr>
              <a:t>essere</a:t>
            </a:r>
            <a:r>
              <a:rPr dirty="0">
                <a:solidFill>
                  <a:srgbClr val="000000"/>
                </a:solidFill>
              </a:rPr>
              <a:t> </a:t>
            </a:r>
            <a:r>
              <a:rPr dirty="0" err="1">
                <a:solidFill>
                  <a:srgbClr val="000000"/>
                </a:solidFill>
              </a:rPr>
              <a:t>impiegato</a:t>
            </a:r>
            <a:r>
              <a:rPr dirty="0">
                <a:solidFill>
                  <a:srgbClr val="000000"/>
                </a:solidFill>
              </a:rPr>
              <a:t> il pH-metro </a:t>
            </a:r>
            <a:r>
              <a:rPr dirty="0" err="1">
                <a:solidFill>
                  <a:srgbClr val="000000"/>
                </a:solidFill>
              </a:rPr>
              <a:t>deve</a:t>
            </a:r>
            <a:r>
              <a:rPr dirty="0">
                <a:solidFill>
                  <a:srgbClr val="000000"/>
                </a:solidFill>
              </a:rPr>
              <a:t> </a:t>
            </a:r>
            <a:r>
              <a:rPr dirty="0" err="1">
                <a:solidFill>
                  <a:srgbClr val="000000"/>
                </a:solidFill>
              </a:rPr>
              <a:t>essere</a:t>
            </a:r>
            <a:r>
              <a:rPr dirty="0">
                <a:solidFill>
                  <a:srgbClr val="000000"/>
                </a:solidFill>
              </a:rPr>
              <a:t> </a:t>
            </a:r>
            <a:r>
              <a:rPr dirty="0" err="1">
                <a:solidFill>
                  <a:srgbClr val="000000"/>
                </a:solidFill>
              </a:rPr>
              <a:t>calibrato</a:t>
            </a:r>
            <a:r>
              <a:rPr dirty="0">
                <a:solidFill>
                  <a:srgbClr val="000000"/>
                </a:solidFill>
              </a:rPr>
              <a:t> </a:t>
            </a:r>
            <a:r>
              <a:rPr dirty="0" err="1">
                <a:solidFill>
                  <a:srgbClr val="000000"/>
                </a:solidFill>
              </a:rPr>
              <a:t>soluzioni</a:t>
            </a:r>
            <a:r>
              <a:rPr dirty="0">
                <a:solidFill>
                  <a:srgbClr val="000000"/>
                </a:solidFill>
              </a:rPr>
              <a:t> </a:t>
            </a:r>
            <a:r>
              <a:rPr dirty="0" err="1">
                <a:solidFill>
                  <a:srgbClr val="000000"/>
                </a:solidFill>
              </a:rPr>
              <a:t>tampone</a:t>
            </a:r>
            <a:r>
              <a:rPr dirty="0">
                <a:solidFill>
                  <a:srgbClr val="000000"/>
                </a:solidFill>
              </a:rPr>
              <a:t> standard. Nella </a:t>
            </a:r>
            <a:r>
              <a:rPr dirty="0" err="1">
                <a:solidFill>
                  <a:srgbClr val="000000"/>
                </a:solidFill>
              </a:rPr>
              <a:t>calibrazione</a:t>
            </a:r>
            <a:r>
              <a:rPr dirty="0">
                <a:solidFill>
                  <a:srgbClr val="000000"/>
                </a:solidFill>
              </a:rPr>
              <a:t> a due </a:t>
            </a:r>
            <a:r>
              <a:rPr dirty="0" err="1">
                <a:solidFill>
                  <a:srgbClr val="000000"/>
                </a:solidFill>
              </a:rPr>
              <a:t>punti</a:t>
            </a:r>
            <a:r>
              <a:rPr dirty="0">
                <a:solidFill>
                  <a:srgbClr val="000000"/>
                </a:solidFill>
              </a:rPr>
              <a:t> </a:t>
            </a:r>
            <a:r>
              <a:rPr dirty="0" err="1">
                <a:solidFill>
                  <a:srgbClr val="000000"/>
                </a:solidFill>
              </a:rPr>
              <a:t>si</a:t>
            </a:r>
            <a:r>
              <a:rPr dirty="0">
                <a:solidFill>
                  <a:srgbClr val="000000"/>
                </a:solidFill>
              </a:rPr>
              <a:t> </a:t>
            </a:r>
            <a:r>
              <a:rPr dirty="0" err="1">
                <a:solidFill>
                  <a:srgbClr val="000000"/>
                </a:solidFill>
              </a:rPr>
              <a:t>usa</a:t>
            </a:r>
            <a:r>
              <a:rPr dirty="0">
                <a:solidFill>
                  <a:srgbClr val="000000"/>
                </a:solidFill>
              </a:rPr>
              <a:t> </a:t>
            </a:r>
            <a:r>
              <a:rPr dirty="0" err="1">
                <a:solidFill>
                  <a:srgbClr val="000000"/>
                </a:solidFill>
              </a:rPr>
              <a:t>una</a:t>
            </a:r>
            <a:r>
              <a:rPr dirty="0">
                <a:solidFill>
                  <a:srgbClr val="000000"/>
                </a:solidFill>
              </a:rPr>
              <a:t> </a:t>
            </a:r>
            <a:r>
              <a:rPr dirty="0" err="1">
                <a:solidFill>
                  <a:srgbClr val="000000"/>
                </a:solidFill>
              </a:rPr>
              <a:t>soluzione</a:t>
            </a:r>
            <a:r>
              <a:rPr dirty="0">
                <a:solidFill>
                  <a:srgbClr val="000000"/>
                </a:solidFill>
              </a:rPr>
              <a:t> </a:t>
            </a:r>
            <a:r>
              <a:rPr dirty="0" err="1">
                <a:solidFill>
                  <a:srgbClr val="000000"/>
                </a:solidFill>
              </a:rPr>
              <a:t>tampone</a:t>
            </a:r>
            <a:r>
              <a:rPr dirty="0">
                <a:solidFill>
                  <a:srgbClr val="000000"/>
                </a:solidFill>
              </a:rPr>
              <a:t> a pH 7,01 e </a:t>
            </a:r>
            <a:r>
              <a:rPr dirty="0" err="1">
                <a:solidFill>
                  <a:srgbClr val="000000"/>
                </a:solidFill>
              </a:rPr>
              <a:t>una</a:t>
            </a:r>
            <a:r>
              <a:rPr dirty="0">
                <a:solidFill>
                  <a:srgbClr val="000000"/>
                </a:solidFill>
              </a:rPr>
              <a:t> a pH 10,01; in </a:t>
            </a:r>
            <a:r>
              <a:rPr dirty="0" err="1">
                <a:solidFill>
                  <a:srgbClr val="000000"/>
                </a:solidFill>
              </a:rPr>
              <a:t>quella</a:t>
            </a:r>
            <a:r>
              <a:rPr dirty="0">
                <a:solidFill>
                  <a:srgbClr val="000000"/>
                </a:solidFill>
              </a:rPr>
              <a:t> a </a:t>
            </a:r>
            <a:r>
              <a:rPr dirty="0" err="1">
                <a:solidFill>
                  <a:srgbClr val="000000"/>
                </a:solidFill>
              </a:rPr>
              <a:t>tre</a:t>
            </a:r>
            <a:r>
              <a:rPr dirty="0">
                <a:solidFill>
                  <a:srgbClr val="000000"/>
                </a:solidFill>
              </a:rPr>
              <a:t> </a:t>
            </a:r>
            <a:r>
              <a:rPr dirty="0" err="1">
                <a:solidFill>
                  <a:srgbClr val="000000"/>
                </a:solidFill>
              </a:rPr>
              <a:t>punti</a:t>
            </a:r>
            <a:r>
              <a:rPr dirty="0">
                <a:solidFill>
                  <a:srgbClr val="000000"/>
                </a:solidFill>
              </a:rPr>
              <a:t> </a:t>
            </a:r>
            <a:r>
              <a:rPr dirty="0" err="1">
                <a:solidFill>
                  <a:srgbClr val="000000"/>
                </a:solidFill>
              </a:rPr>
              <a:t>si</a:t>
            </a:r>
            <a:r>
              <a:rPr dirty="0">
                <a:solidFill>
                  <a:srgbClr val="000000"/>
                </a:solidFill>
              </a:rPr>
              <a:t> </a:t>
            </a:r>
            <a:r>
              <a:rPr dirty="0" err="1">
                <a:solidFill>
                  <a:srgbClr val="000000"/>
                </a:solidFill>
              </a:rPr>
              <a:t>aggiunge</a:t>
            </a:r>
            <a:r>
              <a:rPr dirty="0">
                <a:solidFill>
                  <a:srgbClr val="000000"/>
                </a:solidFill>
              </a:rPr>
              <a:t> </a:t>
            </a:r>
            <a:r>
              <a:rPr dirty="0" err="1">
                <a:solidFill>
                  <a:srgbClr val="000000"/>
                </a:solidFill>
              </a:rPr>
              <a:t>anche</a:t>
            </a:r>
            <a:r>
              <a:rPr dirty="0">
                <a:solidFill>
                  <a:srgbClr val="000000"/>
                </a:solidFill>
              </a:rPr>
              <a:t> </a:t>
            </a:r>
            <a:r>
              <a:rPr dirty="0" err="1">
                <a:solidFill>
                  <a:srgbClr val="000000"/>
                </a:solidFill>
              </a:rPr>
              <a:t>una</a:t>
            </a:r>
            <a:r>
              <a:rPr dirty="0">
                <a:solidFill>
                  <a:srgbClr val="000000"/>
                </a:solidFill>
              </a:rPr>
              <a:t> terza </a:t>
            </a:r>
            <a:r>
              <a:rPr dirty="0" err="1">
                <a:solidFill>
                  <a:srgbClr val="000000"/>
                </a:solidFill>
              </a:rPr>
              <a:t>soluzione</a:t>
            </a:r>
            <a:r>
              <a:rPr dirty="0">
                <a:solidFill>
                  <a:srgbClr val="000000"/>
                </a:solidFill>
              </a:rPr>
              <a:t> </a:t>
            </a:r>
            <a:r>
              <a:rPr dirty="0" err="1">
                <a:solidFill>
                  <a:srgbClr val="000000"/>
                </a:solidFill>
              </a:rPr>
              <a:t>tampone</a:t>
            </a:r>
            <a:r>
              <a:rPr dirty="0">
                <a:solidFill>
                  <a:srgbClr val="000000"/>
                </a:solidFill>
              </a:rPr>
              <a:t> a pH 4,01.</a:t>
            </a:r>
          </a:p>
          <a:p>
            <a:pPr>
              <a:lnSpc>
                <a:spcPct val="150000"/>
              </a:lnSpc>
              <a:defRPr sz="2000">
                <a:latin typeface="Lucida Grande"/>
                <a:ea typeface="Lucida Grande"/>
                <a:cs typeface="Lucida Grande"/>
                <a:sym typeface="Lucida Grande"/>
              </a:defRPr>
            </a:pPr>
            <a:br>
              <a:rPr dirty="0"/>
            </a:br>
            <a:r>
              <a:rPr dirty="0" err="1">
                <a:solidFill>
                  <a:srgbClr val="000000"/>
                </a:solidFill>
              </a:rPr>
              <a:t>Terminata</a:t>
            </a:r>
            <a:r>
              <a:rPr dirty="0">
                <a:solidFill>
                  <a:srgbClr val="000000"/>
                </a:solidFill>
              </a:rPr>
              <a:t> la </a:t>
            </a:r>
            <a:r>
              <a:rPr dirty="0" err="1">
                <a:solidFill>
                  <a:srgbClr val="000000"/>
                </a:solidFill>
              </a:rPr>
              <a:t>calibrazione</a:t>
            </a:r>
            <a:r>
              <a:rPr dirty="0">
                <a:solidFill>
                  <a:srgbClr val="000000"/>
                </a:solidFill>
              </a:rPr>
              <a:t>, </a:t>
            </a:r>
            <a:r>
              <a:rPr dirty="0" err="1">
                <a:solidFill>
                  <a:srgbClr val="000000"/>
                </a:solidFill>
              </a:rPr>
              <a:t>l’elettrodo</a:t>
            </a:r>
            <a:r>
              <a:rPr dirty="0">
                <a:solidFill>
                  <a:srgbClr val="000000"/>
                </a:solidFill>
              </a:rPr>
              <a:t> </a:t>
            </a:r>
            <a:r>
              <a:rPr dirty="0" err="1">
                <a:solidFill>
                  <a:srgbClr val="000000"/>
                </a:solidFill>
              </a:rPr>
              <a:t>viene</a:t>
            </a:r>
            <a:r>
              <a:rPr dirty="0">
                <a:solidFill>
                  <a:srgbClr val="000000"/>
                </a:solidFill>
              </a:rPr>
              <a:t> </a:t>
            </a:r>
            <a:r>
              <a:rPr dirty="0" err="1">
                <a:solidFill>
                  <a:srgbClr val="000000"/>
                </a:solidFill>
              </a:rPr>
              <a:t>sciacquato</a:t>
            </a:r>
            <a:r>
              <a:rPr dirty="0">
                <a:solidFill>
                  <a:srgbClr val="000000"/>
                </a:solidFill>
              </a:rPr>
              <a:t> con </a:t>
            </a:r>
            <a:r>
              <a:rPr dirty="0" err="1">
                <a:solidFill>
                  <a:srgbClr val="000000"/>
                </a:solidFill>
              </a:rPr>
              <a:t>acqua</a:t>
            </a:r>
            <a:r>
              <a:rPr dirty="0">
                <a:solidFill>
                  <a:srgbClr val="000000"/>
                </a:solidFill>
              </a:rPr>
              <a:t> </a:t>
            </a:r>
            <a:r>
              <a:rPr dirty="0" err="1">
                <a:solidFill>
                  <a:srgbClr val="000000"/>
                </a:solidFill>
              </a:rPr>
              <a:t>distillata</a:t>
            </a:r>
            <a:r>
              <a:rPr dirty="0">
                <a:solidFill>
                  <a:srgbClr val="000000"/>
                </a:solidFill>
              </a:rPr>
              <a:t>, </a:t>
            </a:r>
            <a:r>
              <a:rPr dirty="0" err="1">
                <a:solidFill>
                  <a:srgbClr val="000000"/>
                </a:solidFill>
              </a:rPr>
              <a:t>asciugato</a:t>
            </a:r>
            <a:r>
              <a:rPr dirty="0">
                <a:solidFill>
                  <a:srgbClr val="000000"/>
                </a:solidFill>
              </a:rPr>
              <a:t> e </a:t>
            </a:r>
            <a:r>
              <a:rPr dirty="0" err="1">
                <a:solidFill>
                  <a:srgbClr val="000000"/>
                </a:solidFill>
              </a:rPr>
              <a:t>immerso</a:t>
            </a:r>
            <a:r>
              <a:rPr dirty="0">
                <a:solidFill>
                  <a:srgbClr val="000000"/>
                </a:solidFill>
              </a:rPr>
              <a:t> </a:t>
            </a:r>
            <a:r>
              <a:rPr dirty="0" err="1">
                <a:solidFill>
                  <a:srgbClr val="000000"/>
                </a:solidFill>
              </a:rPr>
              <a:t>nel</a:t>
            </a:r>
            <a:r>
              <a:rPr dirty="0">
                <a:solidFill>
                  <a:srgbClr val="000000"/>
                </a:solidFill>
              </a:rPr>
              <a:t> </a:t>
            </a:r>
            <a:r>
              <a:rPr dirty="0" err="1">
                <a:solidFill>
                  <a:srgbClr val="000000"/>
                </a:solidFill>
              </a:rPr>
              <a:t>campione</a:t>
            </a:r>
            <a:r>
              <a:rPr dirty="0">
                <a:solidFill>
                  <a:srgbClr val="000000"/>
                </a:solidFill>
              </a:rPr>
              <a:t>. </a:t>
            </a:r>
            <a:r>
              <a:rPr dirty="0" err="1">
                <a:solidFill>
                  <a:srgbClr val="000000"/>
                </a:solidFill>
              </a:rPr>
              <a:t>L’elettrodo</a:t>
            </a:r>
            <a:r>
              <a:rPr dirty="0">
                <a:solidFill>
                  <a:srgbClr val="000000"/>
                </a:solidFill>
              </a:rPr>
              <a:t> a </a:t>
            </a:r>
            <a:r>
              <a:rPr dirty="0" err="1">
                <a:solidFill>
                  <a:srgbClr val="000000"/>
                </a:solidFill>
              </a:rPr>
              <a:t>vetro</a:t>
            </a:r>
            <a:r>
              <a:rPr dirty="0">
                <a:solidFill>
                  <a:srgbClr val="000000"/>
                </a:solidFill>
              </a:rPr>
              <a:t> </a:t>
            </a:r>
            <a:r>
              <a:rPr dirty="0" err="1">
                <a:solidFill>
                  <a:srgbClr val="000000"/>
                </a:solidFill>
              </a:rPr>
              <a:t>è</a:t>
            </a:r>
            <a:r>
              <a:rPr dirty="0">
                <a:solidFill>
                  <a:srgbClr val="000000"/>
                </a:solidFill>
              </a:rPr>
              <a:t> </a:t>
            </a:r>
            <a:r>
              <a:rPr dirty="0" err="1">
                <a:solidFill>
                  <a:srgbClr val="000000"/>
                </a:solidFill>
              </a:rPr>
              <a:t>generalmente</a:t>
            </a:r>
            <a:r>
              <a:rPr dirty="0">
                <a:solidFill>
                  <a:srgbClr val="000000"/>
                </a:solidFill>
              </a:rPr>
              <a:t> </a:t>
            </a:r>
            <a:r>
              <a:rPr dirty="0" err="1">
                <a:solidFill>
                  <a:srgbClr val="000000"/>
                </a:solidFill>
              </a:rPr>
              <a:t>conservato</a:t>
            </a:r>
            <a:r>
              <a:rPr dirty="0">
                <a:solidFill>
                  <a:srgbClr val="000000"/>
                </a:solidFill>
              </a:rPr>
              <a:t> </a:t>
            </a:r>
            <a:r>
              <a:rPr dirty="0" err="1">
                <a:solidFill>
                  <a:srgbClr val="000000"/>
                </a:solidFill>
              </a:rPr>
              <a:t>immerso</a:t>
            </a:r>
            <a:r>
              <a:rPr dirty="0">
                <a:solidFill>
                  <a:srgbClr val="000000"/>
                </a:solidFill>
              </a:rPr>
              <a:t> in </a:t>
            </a:r>
            <a:r>
              <a:rPr dirty="0" err="1">
                <a:solidFill>
                  <a:srgbClr val="000000"/>
                </a:solidFill>
              </a:rPr>
              <a:t>una</a:t>
            </a:r>
            <a:r>
              <a:rPr dirty="0">
                <a:solidFill>
                  <a:srgbClr val="000000"/>
                </a:solidFill>
              </a:rPr>
              <a:t> </a:t>
            </a:r>
            <a:r>
              <a:rPr dirty="0" err="1">
                <a:solidFill>
                  <a:srgbClr val="000000"/>
                </a:solidFill>
              </a:rPr>
              <a:t>soluzione</a:t>
            </a:r>
            <a:r>
              <a:rPr dirty="0">
                <a:solidFill>
                  <a:srgbClr val="000000"/>
                </a:solidFill>
              </a:rPr>
              <a:t> a pH 3 per </a:t>
            </a:r>
            <a:r>
              <a:rPr dirty="0" err="1">
                <a:solidFill>
                  <a:srgbClr val="000000"/>
                </a:solidFill>
              </a:rPr>
              <a:t>impedire</a:t>
            </a:r>
            <a:r>
              <a:rPr dirty="0">
                <a:solidFill>
                  <a:srgbClr val="000000"/>
                </a:solidFill>
              </a:rPr>
              <a:t> </a:t>
            </a:r>
            <a:r>
              <a:rPr dirty="0" err="1">
                <a:solidFill>
                  <a:srgbClr val="000000"/>
                </a:solidFill>
              </a:rPr>
              <a:t>che</a:t>
            </a:r>
            <a:r>
              <a:rPr dirty="0">
                <a:solidFill>
                  <a:srgbClr val="000000"/>
                </a:solidFill>
              </a:rPr>
              <a:t> la membrana di </a:t>
            </a:r>
            <a:r>
              <a:rPr dirty="0" err="1">
                <a:solidFill>
                  <a:srgbClr val="000000"/>
                </a:solidFill>
              </a:rPr>
              <a:t>vetro</a:t>
            </a:r>
            <a:r>
              <a:rPr dirty="0">
                <a:solidFill>
                  <a:srgbClr val="000000"/>
                </a:solidFill>
              </a:rPr>
              <a:t> </a:t>
            </a:r>
            <a:r>
              <a:rPr dirty="0" err="1">
                <a:solidFill>
                  <a:srgbClr val="000000"/>
                </a:solidFill>
              </a:rPr>
              <a:t>si</a:t>
            </a:r>
            <a:r>
              <a:rPr dirty="0">
                <a:solidFill>
                  <a:srgbClr val="000000"/>
                </a:solidFill>
              </a:rPr>
              <a:t> </a:t>
            </a:r>
            <a:r>
              <a:rPr dirty="0" err="1">
                <a:solidFill>
                  <a:srgbClr val="000000"/>
                </a:solidFill>
              </a:rPr>
              <a:t>secchi</a:t>
            </a:r>
            <a:r>
              <a:rPr dirty="0">
                <a:solidFill>
                  <a:srgbClr val="000000"/>
                </a:solidFill>
              </a:rPr>
              <a:t>; </a:t>
            </a:r>
            <a:r>
              <a:rPr dirty="0" err="1">
                <a:solidFill>
                  <a:srgbClr val="000000"/>
                </a:solidFill>
              </a:rPr>
              <a:t>si</a:t>
            </a:r>
            <a:r>
              <a:rPr dirty="0">
                <a:solidFill>
                  <a:srgbClr val="000000"/>
                </a:solidFill>
              </a:rPr>
              <a:t> </a:t>
            </a:r>
            <a:r>
              <a:rPr dirty="0" err="1">
                <a:solidFill>
                  <a:srgbClr val="000000"/>
                </a:solidFill>
              </a:rPr>
              <a:t>tende</a:t>
            </a:r>
            <a:r>
              <a:rPr dirty="0">
                <a:solidFill>
                  <a:srgbClr val="000000"/>
                </a:solidFill>
              </a:rPr>
              <a:t> ad </a:t>
            </a:r>
            <a:r>
              <a:rPr dirty="0" err="1">
                <a:solidFill>
                  <a:srgbClr val="000000"/>
                </a:solidFill>
              </a:rPr>
              <a:t>evitare</a:t>
            </a:r>
            <a:r>
              <a:rPr dirty="0">
                <a:solidFill>
                  <a:srgbClr val="000000"/>
                </a:solidFill>
              </a:rPr>
              <a:t> </a:t>
            </a:r>
            <a:r>
              <a:rPr dirty="0" err="1">
                <a:solidFill>
                  <a:srgbClr val="000000"/>
                </a:solidFill>
              </a:rPr>
              <a:t>l’uso</a:t>
            </a:r>
            <a:r>
              <a:rPr dirty="0">
                <a:solidFill>
                  <a:srgbClr val="000000"/>
                </a:solidFill>
              </a:rPr>
              <a:t> di </a:t>
            </a:r>
            <a:r>
              <a:rPr dirty="0" err="1">
                <a:solidFill>
                  <a:srgbClr val="000000"/>
                </a:solidFill>
              </a:rPr>
              <a:t>acqua</a:t>
            </a:r>
            <a:r>
              <a:rPr dirty="0">
                <a:solidFill>
                  <a:srgbClr val="000000"/>
                </a:solidFill>
              </a:rPr>
              <a:t> </a:t>
            </a:r>
            <a:r>
              <a:rPr dirty="0" err="1">
                <a:solidFill>
                  <a:srgbClr val="000000"/>
                </a:solidFill>
              </a:rPr>
              <a:t>distillata</a:t>
            </a:r>
            <a:r>
              <a:rPr dirty="0">
                <a:solidFill>
                  <a:srgbClr val="000000"/>
                </a:solidFill>
              </a:rPr>
              <a:t> </a:t>
            </a:r>
            <a:r>
              <a:rPr dirty="0" err="1">
                <a:solidFill>
                  <a:srgbClr val="000000"/>
                </a:solidFill>
              </a:rPr>
              <a:t>perché</a:t>
            </a:r>
            <a:r>
              <a:rPr dirty="0">
                <a:solidFill>
                  <a:srgbClr val="000000"/>
                </a:solidFill>
              </a:rPr>
              <a:t> </a:t>
            </a:r>
            <a:r>
              <a:rPr dirty="0" err="1">
                <a:solidFill>
                  <a:srgbClr val="000000"/>
                </a:solidFill>
              </a:rPr>
              <a:t>potrebbe</a:t>
            </a:r>
            <a:r>
              <a:rPr dirty="0">
                <a:solidFill>
                  <a:srgbClr val="000000"/>
                </a:solidFill>
              </a:rPr>
              <a:t> </a:t>
            </a:r>
            <a:r>
              <a:rPr dirty="0" err="1">
                <a:solidFill>
                  <a:srgbClr val="000000"/>
                </a:solidFill>
              </a:rPr>
              <a:t>estrarre</a:t>
            </a:r>
            <a:r>
              <a:rPr dirty="0">
                <a:solidFill>
                  <a:srgbClr val="000000"/>
                </a:solidFill>
              </a:rPr>
              <a:t> per </a:t>
            </a:r>
            <a:r>
              <a:rPr dirty="0" err="1">
                <a:solidFill>
                  <a:srgbClr val="000000"/>
                </a:solidFill>
              </a:rPr>
              <a:t>osmosi</a:t>
            </a:r>
            <a:r>
              <a:rPr dirty="0">
                <a:solidFill>
                  <a:srgbClr val="000000"/>
                </a:solidFill>
              </a:rPr>
              <a:t> </a:t>
            </a:r>
            <a:r>
              <a:rPr dirty="0" err="1">
                <a:solidFill>
                  <a:srgbClr val="000000"/>
                </a:solidFill>
              </a:rPr>
              <a:t>gli</a:t>
            </a:r>
            <a:r>
              <a:rPr dirty="0">
                <a:solidFill>
                  <a:srgbClr val="000000"/>
                </a:solidFill>
              </a:rPr>
              <a:t> </a:t>
            </a:r>
            <a:r>
              <a:rPr dirty="0" err="1">
                <a:solidFill>
                  <a:srgbClr val="000000"/>
                </a:solidFill>
              </a:rPr>
              <a:t>ioni</a:t>
            </a:r>
            <a:r>
              <a:rPr dirty="0">
                <a:solidFill>
                  <a:srgbClr val="000000"/>
                </a:solidFill>
              </a:rPr>
              <a:t> </a:t>
            </a:r>
            <a:r>
              <a:rPr dirty="0" err="1">
                <a:solidFill>
                  <a:srgbClr val="000000"/>
                </a:solidFill>
              </a:rPr>
              <a:t>idrogeno</a:t>
            </a:r>
            <a:r>
              <a:rPr dirty="0">
                <a:solidFill>
                  <a:srgbClr val="000000"/>
                </a:solidFill>
              </a:rPr>
              <a:t> </a:t>
            </a:r>
            <a:r>
              <a:rPr dirty="0" err="1">
                <a:solidFill>
                  <a:srgbClr val="000000"/>
                </a:solidFill>
              </a:rPr>
              <a:t>presenti</a:t>
            </a:r>
            <a:r>
              <a:rPr dirty="0">
                <a:solidFill>
                  <a:srgbClr val="000000"/>
                </a:solidFill>
              </a:rPr>
              <a:t> </a:t>
            </a:r>
            <a:r>
              <a:rPr dirty="0" err="1">
                <a:solidFill>
                  <a:srgbClr val="000000"/>
                </a:solidFill>
              </a:rPr>
              <a:t>all’interno</a:t>
            </a:r>
            <a:r>
              <a:rPr dirty="0">
                <a:solidFill>
                  <a:srgbClr val="000000"/>
                </a:solidFill>
              </a:rPr>
              <a:t> </a:t>
            </a:r>
            <a:r>
              <a:rPr dirty="0" err="1">
                <a:solidFill>
                  <a:srgbClr val="000000"/>
                </a:solidFill>
              </a:rPr>
              <a:t>dell’elettrodo</a:t>
            </a:r>
            <a:r>
              <a:rPr dirty="0">
                <a:solidFill>
                  <a:srgbClr val="000000"/>
                </a:solidFill>
              </a:rPr>
              <a:t>.</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532" name="Rettangolo 1"/>
          <p:cNvSpPr txBox="1"/>
          <p:nvPr/>
        </p:nvSpPr>
        <p:spPr>
          <a:xfrm>
            <a:off x="714954" y="9144"/>
            <a:ext cx="10762092" cy="68831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b="1">
                <a:latin typeface="Lucida Grande"/>
                <a:ea typeface="Lucida Grande"/>
                <a:cs typeface="Lucida Grande"/>
                <a:sym typeface="Lucida Grande"/>
              </a:defRPr>
            </a:pPr>
            <a:r>
              <a:rPr>
                <a:solidFill>
                  <a:srgbClr val="000000"/>
                </a:solidFill>
              </a:rPr>
              <a:t>Potenziale</a:t>
            </a:r>
          </a:p>
          <a:p>
            <a:pPr algn="just">
              <a:defRPr b="1">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r>
              <a:rPr>
                <a:solidFill>
                  <a:srgbClr val="000000"/>
                </a:solidFill>
              </a:rPr>
              <a:t>Il potenziale di una cella è data dall’equazione:</a:t>
            </a:r>
          </a:p>
          <a:p>
            <a:pPr algn="just">
              <a:defRPr>
                <a:latin typeface="Lucida Grande"/>
                <a:ea typeface="Lucida Grande"/>
                <a:cs typeface="Lucida Grande"/>
                <a:sym typeface="Lucida Grande"/>
              </a:defRPr>
            </a:pPr>
            <a:r>
              <a:rPr>
                <a:solidFill>
                  <a:srgbClr val="000000"/>
                </a:solidFill>
              </a:rPr>
              <a:t>E</a:t>
            </a:r>
            <a:r>
              <a:rPr baseline="-25000">
                <a:solidFill>
                  <a:srgbClr val="000000"/>
                </a:solidFill>
              </a:rPr>
              <a:t>cella</a:t>
            </a:r>
            <a:r>
              <a:rPr>
                <a:solidFill>
                  <a:srgbClr val="000000"/>
                </a:solidFill>
              </a:rPr>
              <a:t> = E</a:t>
            </a:r>
            <a:r>
              <a:rPr baseline="-25000">
                <a:solidFill>
                  <a:srgbClr val="000000"/>
                </a:solidFill>
              </a:rPr>
              <a:t>ind</a:t>
            </a:r>
            <a:r>
              <a:rPr>
                <a:solidFill>
                  <a:srgbClr val="000000"/>
                </a:solidFill>
              </a:rPr>
              <a:t> – E</a:t>
            </a:r>
            <a:r>
              <a:rPr baseline="-25000">
                <a:solidFill>
                  <a:srgbClr val="000000"/>
                </a:solidFill>
              </a:rPr>
              <a:t>rif</a:t>
            </a:r>
            <a:r>
              <a:rPr>
                <a:solidFill>
                  <a:srgbClr val="000000"/>
                </a:solidFill>
              </a:rPr>
              <a:t> + E</a:t>
            </a:r>
            <a:r>
              <a:rPr baseline="-25000">
                <a:solidFill>
                  <a:srgbClr val="000000"/>
                </a:solidFill>
              </a:rPr>
              <a:t>j</a:t>
            </a:r>
          </a:p>
          <a:p>
            <a:pPr>
              <a:defRPr baseline="-25000">
                <a:latin typeface="Lucida Grande"/>
                <a:ea typeface="Lucida Grande"/>
                <a:cs typeface="Lucida Grande"/>
                <a:sym typeface="Lucida Grande"/>
              </a:defRPr>
            </a:pPr>
            <a:br/>
            <a:r>
              <a:rPr baseline="0">
                <a:solidFill>
                  <a:srgbClr val="000000"/>
                </a:solidFill>
              </a:rPr>
              <a:t>Dove:</a:t>
            </a:r>
            <a:br>
              <a:rPr baseline="0"/>
            </a:br>
            <a:r>
              <a:rPr baseline="0">
                <a:solidFill>
                  <a:srgbClr val="000000"/>
                </a:solidFill>
              </a:rPr>
              <a:t>E</a:t>
            </a:r>
            <a:r>
              <a:rPr>
                <a:solidFill>
                  <a:srgbClr val="000000"/>
                </a:solidFill>
              </a:rPr>
              <a:t>ind</a:t>
            </a:r>
            <a:r>
              <a:rPr baseline="0">
                <a:solidFill>
                  <a:srgbClr val="000000"/>
                </a:solidFill>
              </a:rPr>
              <a:t>: contiene l’informazione ricercata circa la concentrazione di analita;</a:t>
            </a:r>
          </a:p>
          <a:p>
            <a:pPr>
              <a:defRPr>
                <a:latin typeface="Lucida Grande"/>
                <a:ea typeface="Lucida Grande"/>
                <a:cs typeface="Lucida Grande"/>
                <a:sym typeface="Lucida Grande"/>
              </a:defRPr>
            </a:pPr>
            <a:br>
              <a:rPr baseline="-25000"/>
            </a:br>
            <a:r>
              <a:rPr>
                <a:solidFill>
                  <a:srgbClr val="000000"/>
                </a:solidFill>
              </a:rPr>
              <a:t>E</a:t>
            </a:r>
            <a:r>
              <a:rPr baseline="-25000">
                <a:solidFill>
                  <a:srgbClr val="000000"/>
                </a:solidFill>
              </a:rPr>
              <a:t>rif</a:t>
            </a:r>
            <a:r>
              <a:rPr>
                <a:solidFill>
                  <a:srgbClr val="000000"/>
                </a:solidFill>
              </a:rPr>
              <a:t>: è il potenziale dell’elettrodo di riferimento;</a:t>
            </a:r>
          </a:p>
          <a:p>
            <a:pPr>
              <a:defRPr>
                <a:latin typeface="Lucida Grande"/>
                <a:ea typeface="Lucida Grande"/>
                <a:cs typeface="Lucida Grande"/>
                <a:sym typeface="Lucida Grande"/>
              </a:defRPr>
            </a:pPr>
            <a:br/>
            <a:r>
              <a:rPr>
                <a:solidFill>
                  <a:srgbClr val="000000"/>
                </a:solidFill>
              </a:rPr>
              <a:t>E</a:t>
            </a:r>
            <a:r>
              <a:rPr baseline="-25000">
                <a:solidFill>
                  <a:srgbClr val="000000"/>
                </a:solidFill>
              </a:rPr>
              <a:t>j</a:t>
            </a:r>
            <a:r>
              <a:rPr>
                <a:solidFill>
                  <a:srgbClr val="000000"/>
                </a:solidFill>
              </a:rPr>
              <a:t>: è il potenziale che si sviluppa attraverso le giunzioni liquide del ponte salino.</a:t>
            </a:r>
          </a:p>
          <a:p>
            <a:pPr>
              <a:defRPr>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r>
              <a:rPr>
                <a:solidFill>
                  <a:srgbClr val="000000"/>
                </a:solidFill>
              </a:rPr>
              <a:t>Il potenziale E</a:t>
            </a:r>
            <a:r>
              <a:rPr baseline="-25000">
                <a:solidFill>
                  <a:srgbClr val="000000"/>
                </a:solidFill>
              </a:rPr>
              <a:t>rif</a:t>
            </a:r>
            <a:r>
              <a:rPr>
                <a:solidFill>
                  <a:srgbClr val="000000"/>
                </a:solidFill>
              </a:rPr>
              <a:t> è quello misurato dagli elettrodi di riferimento argento/cloruro di argento e a calomelano.</a:t>
            </a:r>
            <a:br/>
            <a:r>
              <a:rPr>
                <a:solidFill>
                  <a:srgbClr val="000000"/>
                </a:solidFill>
              </a:rPr>
              <a:t>E</a:t>
            </a:r>
            <a:r>
              <a:rPr baseline="-25000">
                <a:solidFill>
                  <a:srgbClr val="000000"/>
                </a:solidFill>
              </a:rPr>
              <a:t>j</a:t>
            </a:r>
            <a:r>
              <a:rPr>
                <a:solidFill>
                  <a:srgbClr val="000000"/>
                </a:solidFill>
              </a:rPr>
              <a:t> è invece il potenziale di giunzione del ponte salino, tramite utilizzo di KCl il potenziale di  giunzione risulta trascurabile</a:t>
            </a:r>
          </a:p>
          <a:p>
            <a:pPr algn="just">
              <a:defRPr>
                <a:latin typeface="Lucida Grande"/>
                <a:ea typeface="Lucida Grande"/>
                <a:cs typeface="Lucida Grande"/>
                <a:sym typeface="Lucida Grande"/>
              </a:defRPr>
            </a:pPr>
            <a:br/>
            <a:r>
              <a:rPr>
                <a:solidFill>
                  <a:srgbClr val="000000"/>
                </a:solidFill>
              </a:rPr>
              <a:t>Ad esempio nel caso di un elettrodo a vetro per misure di pH </a:t>
            </a:r>
            <a:r>
              <a:rPr b="1">
                <a:solidFill>
                  <a:srgbClr val="000000"/>
                </a:solidFill>
              </a:rPr>
              <a:t>il potenziale dell’elettrodo indicatore E</a:t>
            </a:r>
            <a:r>
              <a:rPr b="1" baseline="-25000">
                <a:solidFill>
                  <a:srgbClr val="000000"/>
                </a:solidFill>
              </a:rPr>
              <a:t>ind</a:t>
            </a:r>
            <a:r>
              <a:rPr b="1">
                <a:solidFill>
                  <a:srgbClr val="000000"/>
                </a:solidFill>
              </a:rPr>
              <a:t>, detto anche di interfase, è il più importante e varia con il pH della soluzione di analita. </a:t>
            </a:r>
          </a:p>
          <a:p>
            <a:pPr algn="just">
              <a:defRPr b="1">
                <a:latin typeface="Lucida Grande"/>
                <a:ea typeface="Lucida Grande"/>
                <a:cs typeface="Lucida Grande"/>
                <a:sym typeface="Lucida Grande"/>
              </a:defRPr>
            </a:pPr>
            <a:endParaRPr b="1"/>
          </a:p>
          <a:p>
            <a:pPr algn="just">
              <a:defRPr b="1">
                <a:latin typeface="Lucida Grande"/>
                <a:ea typeface="Lucida Grande"/>
                <a:cs typeface="Lucida Grande"/>
                <a:sym typeface="Lucida Grande"/>
              </a:defRPr>
            </a:pPr>
            <a:r>
              <a:rPr>
                <a:solidFill>
                  <a:srgbClr val="000000"/>
                </a:solidFill>
              </a:rPr>
              <a:t>Corrisponde alla differenza dei due potenziali che si sviluppa alle due superfici della membrana di vetro della sonda del pH-metro. Tale differenza è legata alle diverse concentrazioni degli ioni idrogeno all’interno ed all’esterno di tale membrana.</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534" name="object 2"/>
          <p:cNvSpPr txBox="1"/>
          <p:nvPr/>
        </p:nvSpPr>
        <p:spPr>
          <a:xfrm>
            <a:off x="3152773" y="3024188"/>
            <a:ext cx="4651380" cy="8606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12700">
              <a:defRPr b="1" spc="-45">
                <a:latin typeface="Comic Sans MS"/>
                <a:ea typeface="Comic Sans MS"/>
                <a:cs typeface="Comic Sans MS"/>
                <a:sym typeface="Comic Sans MS"/>
              </a:defRPr>
            </a:pPr>
            <a:r>
              <a:rPr>
                <a:solidFill>
                  <a:srgbClr val="000000"/>
                </a:solidFill>
              </a:rPr>
              <a:t>R</a:t>
            </a:r>
            <a:r>
              <a:rPr spc="-34">
                <a:solidFill>
                  <a:srgbClr val="000000"/>
                </a:solidFill>
              </a:rPr>
              <a:t>e</a:t>
            </a:r>
            <a:r>
              <a:rPr spc="-40">
                <a:solidFill>
                  <a:srgbClr val="000000"/>
                </a:solidFill>
              </a:rPr>
              <a:t>q</a:t>
            </a:r>
            <a:r>
              <a:rPr spc="-30">
                <a:solidFill>
                  <a:srgbClr val="000000"/>
                </a:solidFill>
              </a:rPr>
              <a:t>u</a:t>
            </a:r>
            <a:r>
              <a:rPr spc="-25">
                <a:solidFill>
                  <a:srgbClr val="000000"/>
                </a:solidFill>
              </a:rPr>
              <a:t>i</a:t>
            </a:r>
            <a:r>
              <a:rPr spc="-30">
                <a:solidFill>
                  <a:srgbClr val="000000"/>
                </a:solidFill>
              </a:rPr>
              <a:t>s</a:t>
            </a:r>
            <a:r>
              <a:rPr spc="-25">
                <a:solidFill>
                  <a:srgbClr val="000000"/>
                </a:solidFill>
              </a:rPr>
              <a:t>i</a:t>
            </a:r>
            <a:r>
              <a:rPr spc="-20">
                <a:solidFill>
                  <a:srgbClr val="000000"/>
                </a:solidFill>
              </a:rPr>
              <a:t>ti</a:t>
            </a:r>
            <a:r>
              <a:rPr spc="0">
                <a:solidFill>
                  <a:srgbClr val="000000"/>
                </a:solidFill>
                <a:latin typeface="Times New Roman"/>
                <a:ea typeface="Times New Roman"/>
                <a:cs typeface="Times New Roman"/>
                <a:sym typeface="Times New Roman"/>
              </a:rPr>
              <a:t> </a:t>
            </a:r>
            <a:r>
              <a:rPr spc="-150">
                <a:solidFill>
                  <a:srgbClr val="000000"/>
                </a:solidFill>
                <a:latin typeface="Times New Roman"/>
                <a:ea typeface="Times New Roman"/>
                <a:cs typeface="Times New Roman"/>
                <a:sym typeface="Times New Roman"/>
              </a:rPr>
              <a:t> </a:t>
            </a:r>
            <a:r>
              <a:rPr spc="-34">
                <a:solidFill>
                  <a:srgbClr val="000000"/>
                </a:solidFill>
              </a:rPr>
              <a:t>f</a:t>
            </a:r>
            <a:r>
              <a:rPr spc="-30">
                <a:solidFill>
                  <a:srgbClr val="000000"/>
                </a:solidFill>
              </a:rPr>
              <a:t>o</a:t>
            </a:r>
            <a:r>
              <a:rPr spc="-25">
                <a:solidFill>
                  <a:srgbClr val="000000"/>
                </a:solidFill>
              </a:rPr>
              <a:t>n</a:t>
            </a:r>
            <a:r>
              <a:rPr spc="-34">
                <a:solidFill>
                  <a:srgbClr val="000000"/>
                </a:solidFill>
              </a:rPr>
              <a:t>d</a:t>
            </a:r>
            <a:r>
              <a:rPr spc="-50">
                <a:solidFill>
                  <a:srgbClr val="000000"/>
                </a:solidFill>
              </a:rPr>
              <a:t>a</a:t>
            </a:r>
            <a:r>
              <a:rPr spc="-40">
                <a:solidFill>
                  <a:srgbClr val="000000"/>
                </a:solidFill>
              </a:rPr>
              <a:t>me</a:t>
            </a:r>
            <a:r>
              <a:rPr spc="-25">
                <a:solidFill>
                  <a:srgbClr val="000000"/>
                </a:solidFill>
              </a:rPr>
              <a:t>n</a:t>
            </a:r>
            <a:r>
              <a:rPr spc="-30">
                <a:solidFill>
                  <a:srgbClr val="000000"/>
                </a:solidFill>
              </a:rPr>
              <a:t>ta</a:t>
            </a:r>
            <a:r>
              <a:rPr spc="-25">
                <a:solidFill>
                  <a:srgbClr val="000000"/>
                </a:solidFill>
              </a:rPr>
              <a:t>l</a:t>
            </a:r>
            <a:r>
              <a:rPr spc="-20">
                <a:solidFill>
                  <a:srgbClr val="000000"/>
                </a:solidFill>
              </a:rPr>
              <a:t>i</a:t>
            </a:r>
            <a:r>
              <a:rPr spc="0">
                <a:solidFill>
                  <a:srgbClr val="000000"/>
                </a:solidFill>
                <a:latin typeface="Times New Roman"/>
                <a:ea typeface="Times New Roman"/>
                <a:cs typeface="Times New Roman"/>
                <a:sym typeface="Times New Roman"/>
              </a:rPr>
              <a:t> </a:t>
            </a:r>
            <a:r>
              <a:rPr spc="-145">
                <a:solidFill>
                  <a:srgbClr val="000000"/>
                </a:solidFill>
                <a:latin typeface="Times New Roman"/>
                <a:ea typeface="Times New Roman"/>
                <a:cs typeface="Times New Roman"/>
                <a:sym typeface="Times New Roman"/>
              </a:rPr>
              <a:t> </a:t>
            </a:r>
            <a:r>
              <a:rPr>
                <a:solidFill>
                  <a:srgbClr val="000000"/>
                </a:solidFill>
              </a:rPr>
              <a:t>d</a:t>
            </a:r>
            <a:r>
              <a:rPr spc="-34">
                <a:solidFill>
                  <a:srgbClr val="000000"/>
                </a:solidFill>
              </a:rPr>
              <a:t>eg</a:t>
            </a:r>
            <a:r>
              <a:rPr spc="-25">
                <a:solidFill>
                  <a:srgbClr val="000000"/>
                </a:solidFill>
              </a:rPr>
              <a:t>l</a:t>
            </a:r>
            <a:r>
              <a:rPr spc="-20">
                <a:solidFill>
                  <a:srgbClr val="000000"/>
                </a:solidFill>
              </a:rPr>
              <a:t>i</a:t>
            </a:r>
            <a:r>
              <a:rPr spc="0">
                <a:solidFill>
                  <a:srgbClr val="000000"/>
                </a:solidFill>
                <a:latin typeface="Times New Roman"/>
                <a:ea typeface="Times New Roman"/>
                <a:cs typeface="Times New Roman"/>
                <a:sym typeface="Times New Roman"/>
              </a:rPr>
              <a:t> </a:t>
            </a:r>
            <a:r>
              <a:rPr spc="-150">
                <a:solidFill>
                  <a:srgbClr val="000000"/>
                </a:solidFill>
                <a:latin typeface="Times New Roman"/>
                <a:ea typeface="Times New Roman"/>
                <a:cs typeface="Times New Roman"/>
                <a:sym typeface="Times New Roman"/>
              </a:rPr>
              <a:t> </a:t>
            </a:r>
            <a:r>
              <a:rPr spc="-34">
                <a:solidFill>
                  <a:srgbClr val="000000"/>
                </a:solidFill>
              </a:rPr>
              <a:t>e</a:t>
            </a:r>
            <a:r>
              <a:rPr spc="-25">
                <a:solidFill>
                  <a:srgbClr val="000000"/>
                </a:solidFill>
              </a:rPr>
              <a:t>l</a:t>
            </a:r>
            <a:r>
              <a:rPr spc="-34">
                <a:solidFill>
                  <a:srgbClr val="000000"/>
                </a:solidFill>
              </a:rPr>
              <a:t>e</a:t>
            </a:r>
            <a:r>
              <a:rPr spc="-20">
                <a:solidFill>
                  <a:srgbClr val="000000"/>
                </a:solidFill>
              </a:rPr>
              <a:t>t</a:t>
            </a:r>
            <a:r>
              <a:rPr spc="-30">
                <a:solidFill>
                  <a:srgbClr val="000000"/>
                </a:solidFill>
              </a:rPr>
              <a:t>t</a:t>
            </a:r>
            <a:r>
              <a:rPr spc="-34">
                <a:solidFill>
                  <a:srgbClr val="000000"/>
                </a:solidFill>
              </a:rPr>
              <a:t>r</a:t>
            </a:r>
            <a:r>
              <a:rPr spc="-30">
                <a:solidFill>
                  <a:srgbClr val="000000"/>
                </a:solidFill>
              </a:rPr>
              <a:t>odi</a:t>
            </a:r>
            <a:r>
              <a:rPr spc="0">
                <a:solidFill>
                  <a:srgbClr val="000000"/>
                </a:solidFill>
                <a:latin typeface="Times New Roman"/>
                <a:ea typeface="Times New Roman"/>
                <a:cs typeface="Times New Roman"/>
                <a:sym typeface="Times New Roman"/>
              </a:rPr>
              <a:t> </a:t>
            </a:r>
            <a:r>
              <a:rPr spc="-150">
                <a:solidFill>
                  <a:srgbClr val="000000"/>
                </a:solidFill>
                <a:latin typeface="Times New Roman"/>
                <a:ea typeface="Times New Roman"/>
                <a:cs typeface="Times New Roman"/>
                <a:sym typeface="Times New Roman"/>
              </a:rPr>
              <a:t> </a:t>
            </a:r>
            <a:r>
              <a:rPr spc="-40">
                <a:solidFill>
                  <a:srgbClr val="000000"/>
                </a:solidFill>
              </a:rPr>
              <a:t>ISE</a:t>
            </a:r>
          </a:p>
          <a:p>
            <a:pPr>
              <a:defRPr sz="1500">
                <a:latin typeface="Times New Roman"/>
                <a:ea typeface="Times New Roman"/>
                <a:cs typeface="Times New Roman"/>
                <a:sym typeface="Times New Roman"/>
              </a:defRPr>
            </a:pPr>
            <a:endParaRPr spc="-40"/>
          </a:p>
          <a:p>
            <a:pPr indent="12700">
              <a:defRPr spc="-15">
                <a:latin typeface="Comic Sans MS"/>
                <a:ea typeface="Comic Sans MS"/>
                <a:cs typeface="Comic Sans MS"/>
                <a:sym typeface="Comic Sans MS"/>
              </a:defRPr>
            </a:pPr>
            <a:r>
              <a:rPr>
                <a:solidFill>
                  <a:srgbClr val="000000"/>
                </a:solidFill>
              </a:rPr>
              <a:t>Un</a:t>
            </a:r>
            <a:r>
              <a:rPr spc="95">
                <a:solidFill>
                  <a:srgbClr val="000000"/>
                </a:solidFill>
                <a:latin typeface="Times New Roman"/>
                <a:ea typeface="Times New Roman"/>
                <a:cs typeface="Times New Roman"/>
                <a:sym typeface="Times New Roman"/>
              </a:rPr>
              <a:t> </a:t>
            </a:r>
            <a:r>
              <a:rPr spc="-20">
                <a:solidFill>
                  <a:srgbClr val="000000"/>
                </a:solidFill>
              </a:rPr>
              <a:t>e</a:t>
            </a:r>
            <a:r>
              <a:rPr spc="0">
                <a:solidFill>
                  <a:srgbClr val="000000"/>
                </a:solidFill>
              </a:rPr>
              <a:t>l</a:t>
            </a:r>
            <a:r>
              <a:rPr spc="-20">
                <a:solidFill>
                  <a:srgbClr val="000000"/>
                </a:solidFill>
              </a:rPr>
              <a:t>e</a:t>
            </a:r>
            <a:r>
              <a:rPr spc="0">
                <a:solidFill>
                  <a:srgbClr val="000000"/>
                </a:solidFill>
              </a:rPr>
              <a:t>ttr</a:t>
            </a:r>
            <a:r>
              <a:rPr spc="-20">
                <a:solidFill>
                  <a:srgbClr val="000000"/>
                </a:solidFill>
              </a:rPr>
              <a:t>o</a:t>
            </a:r>
            <a:r>
              <a:rPr spc="0">
                <a:solidFill>
                  <a:srgbClr val="000000"/>
                </a:solidFill>
              </a:rPr>
              <a:t>d</a:t>
            </a:r>
            <a:r>
              <a:rPr spc="-10">
                <a:solidFill>
                  <a:srgbClr val="000000"/>
                </a:solidFill>
              </a:rPr>
              <a:t>o</a:t>
            </a:r>
            <a:r>
              <a:rPr spc="90">
                <a:solidFill>
                  <a:srgbClr val="000000"/>
                </a:solidFill>
                <a:latin typeface="Times New Roman"/>
                <a:ea typeface="Times New Roman"/>
                <a:cs typeface="Times New Roman"/>
                <a:sym typeface="Times New Roman"/>
              </a:rPr>
              <a:t> </a:t>
            </a:r>
            <a:r>
              <a:rPr spc="-5">
                <a:solidFill>
                  <a:srgbClr val="000000"/>
                </a:solidFill>
              </a:rPr>
              <a:t>I</a:t>
            </a:r>
            <a:r>
              <a:rPr spc="0">
                <a:solidFill>
                  <a:srgbClr val="000000"/>
                </a:solidFill>
              </a:rPr>
              <a:t>S</a:t>
            </a:r>
            <a:r>
              <a:rPr>
                <a:solidFill>
                  <a:srgbClr val="000000"/>
                </a:solidFill>
              </a:rPr>
              <a:t>E</a:t>
            </a:r>
            <a:r>
              <a:rPr spc="95">
                <a:solidFill>
                  <a:srgbClr val="000000"/>
                </a:solidFill>
                <a:latin typeface="Times New Roman"/>
                <a:ea typeface="Times New Roman"/>
                <a:cs typeface="Times New Roman"/>
                <a:sym typeface="Times New Roman"/>
              </a:rPr>
              <a:t> </a:t>
            </a:r>
            <a:r>
              <a:rPr spc="0">
                <a:solidFill>
                  <a:srgbClr val="000000"/>
                </a:solidFill>
              </a:rPr>
              <a:t>d</a:t>
            </a:r>
            <a:r>
              <a:rPr spc="-20">
                <a:solidFill>
                  <a:srgbClr val="000000"/>
                </a:solidFill>
              </a:rPr>
              <a:t>e</a:t>
            </a:r>
            <a:r>
              <a:rPr spc="-10">
                <a:solidFill>
                  <a:srgbClr val="000000"/>
                </a:solidFill>
              </a:rPr>
              <a:t>ve</a:t>
            </a:r>
            <a:r>
              <a:rPr spc="90">
                <a:solidFill>
                  <a:srgbClr val="000000"/>
                </a:solidFill>
                <a:latin typeface="Times New Roman"/>
                <a:ea typeface="Times New Roman"/>
                <a:cs typeface="Times New Roman"/>
                <a:sym typeface="Times New Roman"/>
              </a:rPr>
              <a:t> </a:t>
            </a:r>
            <a:r>
              <a:rPr spc="-20">
                <a:solidFill>
                  <a:srgbClr val="000000"/>
                </a:solidFill>
              </a:rPr>
              <a:t>e</a:t>
            </a:r>
            <a:r>
              <a:rPr spc="-10">
                <a:solidFill>
                  <a:srgbClr val="000000"/>
                </a:solidFill>
              </a:rPr>
              <a:t>ss</a:t>
            </a:r>
            <a:r>
              <a:rPr spc="-20">
                <a:solidFill>
                  <a:srgbClr val="000000"/>
                </a:solidFill>
              </a:rPr>
              <a:t>e</a:t>
            </a:r>
            <a:r>
              <a:rPr spc="-5">
                <a:solidFill>
                  <a:srgbClr val="000000"/>
                </a:solidFill>
              </a:rPr>
              <a:t>r</a:t>
            </a:r>
            <a:r>
              <a:rPr spc="-10">
                <a:solidFill>
                  <a:srgbClr val="000000"/>
                </a:solidFill>
              </a:rPr>
              <a:t>e:</a:t>
            </a:r>
          </a:p>
        </p:txBody>
      </p:sp>
      <p:sp>
        <p:nvSpPr>
          <p:cNvPr id="535" name="object 3"/>
          <p:cNvSpPr txBox="1"/>
          <p:nvPr/>
        </p:nvSpPr>
        <p:spPr>
          <a:xfrm>
            <a:off x="3152775" y="3952873"/>
            <a:ext cx="206376" cy="2324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12700">
              <a:defRPr spc="-15">
                <a:latin typeface="Wingdings"/>
                <a:ea typeface="Wingdings"/>
                <a:cs typeface="Wingdings"/>
                <a:sym typeface="Wingdings"/>
              </a:defRPr>
            </a:pPr>
            <a:r>
              <a:rPr>
                <a:solidFill>
                  <a:srgbClr val="000000"/>
                </a:solidFill>
              </a:rPr>
              <a:t>✓</a:t>
            </a:r>
          </a:p>
          <a:p>
            <a:pPr indent="12700">
              <a:spcBef>
                <a:spcPts val="600"/>
              </a:spcBef>
              <a:defRPr spc="-15">
                <a:latin typeface="Wingdings"/>
                <a:ea typeface="Wingdings"/>
                <a:cs typeface="Wingdings"/>
                <a:sym typeface="Wingdings"/>
              </a:defRPr>
            </a:pPr>
            <a:r>
              <a:rPr>
                <a:solidFill>
                  <a:srgbClr val="000000"/>
                </a:solidFill>
              </a:rPr>
              <a:t>✓</a:t>
            </a:r>
          </a:p>
          <a:p>
            <a:pPr indent="12700">
              <a:spcBef>
                <a:spcPts val="600"/>
              </a:spcBef>
              <a:defRPr spc="-15">
                <a:latin typeface="Wingdings"/>
                <a:ea typeface="Wingdings"/>
                <a:cs typeface="Wingdings"/>
                <a:sym typeface="Wingdings"/>
              </a:defRPr>
            </a:pPr>
            <a:r>
              <a:rPr>
                <a:solidFill>
                  <a:srgbClr val="000000"/>
                </a:solidFill>
              </a:rPr>
              <a:t>✓</a:t>
            </a:r>
          </a:p>
          <a:p>
            <a:pPr indent="12700">
              <a:spcBef>
                <a:spcPts val="600"/>
              </a:spcBef>
              <a:defRPr spc="-15">
                <a:latin typeface="Wingdings"/>
                <a:ea typeface="Wingdings"/>
                <a:cs typeface="Wingdings"/>
                <a:sym typeface="Wingdings"/>
              </a:defRPr>
            </a:pPr>
            <a:r>
              <a:rPr>
                <a:solidFill>
                  <a:srgbClr val="000000"/>
                </a:solidFill>
              </a:rPr>
              <a:t>✓</a:t>
            </a:r>
          </a:p>
          <a:p>
            <a:pPr indent="12700">
              <a:spcBef>
                <a:spcPts val="600"/>
              </a:spcBef>
              <a:defRPr spc="-15">
                <a:latin typeface="Wingdings"/>
                <a:ea typeface="Wingdings"/>
                <a:cs typeface="Wingdings"/>
                <a:sym typeface="Wingdings"/>
              </a:defRPr>
            </a:pPr>
            <a:r>
              <a:rPr>
                <a:solidFill>
                  <a:srgbClr val="000000"/>
                </a:solidFill>
              </a:rPr>
              <a:t>✓</a:t>
            </a:r>
          </a:p>
          <a:p>
            <a:pPr indent="12700">
              <a:spcBef>
                <a:spcPts val="600"/>
              </a:spcBef>
              <a:defRPr spc="-15">
                <a:latin typeface="Wingdings"/>
                <a:ea typeface="Wingdings"/>
                <a:cs typeface="Wingdings"/>
                <a:sym typeface="Wingdings"/>
              </a:defRPr>
            </a:pPr>
            <a:r>
              <a:rPr>
                <a:solidFill>
                  <a:srgbClr val="000000"/>
                </a:solidFill>
              </a:rPr>
              <a:t>✓</a:t>
            </a:r>
          </a:p>
          <a:p>
            <a:pPr indent="12700">
              <a:spcBef>
                <a:spcPts val="600"/>
              </a:spcBef>
              <a:defRPr spc="-15">
                <a:latin typeface="Wingdings"/>
                <a:ea typeface="Wingdings"/>
                <a:cs typeface="Wingdings"/>
                <a:sym typeface="Wingdings"/>
              </a:defRPr>
            </a:pPr>
            <a:r>
              <a:rPr>
                <a:solidFill>
                  <a:srgbClr val="000000"/>
                </a:solidFill>
              </a:rPr>
              <a:t>✓</a:t>
            </a:r>
          </a:p>
        </p:txBody>
      </p:sp>
      <p:sp>
        <p:nvSpPr>
          <p:cNvPr id="536" name="object 4"/>
          <p:cNvSpPr txBox="1"/>
          <p:nvPr/>
        </p:nvSpPr>
        <p:spPr>
          <a:xfrm>
            <a:off x="3541712" y="3970339"/>
            <a:ext cx="6149979" cy="26789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12700">
              <a:lnSpc>
                <a:spcPct val="130000"/>
              </a:lnSpc>
              <a:defRPr>
                <a:latin typeface="Comic Sans MS"/>
                <a:ea typeface="Comic Sans MS"/>
                <a:cs typeface="Comic Sans MS"/>
                <a:sym typeface="Comic Sans MS"/>
              </a:defRPr>
            </a:pPr>
            <a:r>
              <a:rPr>
                <a:solidFill>
                  <a:srgbClr val="000000"/>
                </a:solidFill>
              </a:rPr>
              <a:t>Disponibile</a:t>
            </a:r>
            <a:r>
              <a:rPr>
                <a:solidFill>
                  <a:srgbClr val="000000"/>
                </a:solidFill>
                <a:latin typeface="Times New Roman"/>
                <a:ea typeface="Times New Roman"/>
                <a:cs typeface="Times New Roman"/>
                <a:sym typeface="Times New Roman"/>
              </a:rPr>
              <a:t> </a:t>
            </a:r>
            <a:r>
              <a:rPr>
                <a:solidFill>
                  <a:srgbClr val="000000"/>
                </a:solidFill>
              </a:rPr>
              <a:t>commercialmente</a:t>
            </a:r>
            <a:r>
              <a:rPr>
                <a:solidFill>
                  <a:srgbClr val="000000"/>
                </a:solidFill>
                <a:latin typeface="Times New Roman"/>
                <a:ea typeface="Times New Roman"/>
                <a:cs typeface="Times New Roman"/>
                <a:sym typeface="Times New Roman"/>
              </a:rPr>
              <a:t> </a:t>
            </a:r>
            <a:r>
              <a:rPr>
                <a:solidFill>
                  <a:srgbClr val="000000"/>
                </a:solidFill>
              </a:rPr>
              <a:t>e</a:t>
            </a:r>
            <a:r>
              <a:rPr>
                <a:solidFill>
                  <a:srgbClr val="000000"/>
                </a:solidFill>
                <a:latin typeface="Times New Roman"/>
                <a:ea typeface="Times New Roman"/>
                <a:cs typeface="Times New Roman"/>
                <a:sym typeface="Times New Roman"/>
              </a:rPr>
              <a:t> </a:t>
            </a:r>
            <a:r>
              <a:rPr>
                <a:solidFill>
                  <a:srgbClr val="000000"/>
                </a:solidFill>
              </a:rPr>
              <a:t>di</a:t>
            </a:r>
            <a:r>
              <a:rPr>
                <a:solidFill>
                  <a:srgbClr val="000000"/>
                </a:solidFill>
                <a:latin typeface="Times New Roman"/>
                <a:ea typeface="Times New Roman"/>
                <a:cs typeface="Times New Roman"/>
                <a:sym typeface="Times New Roman"/>
              </a:rPr>
              <a:t> </a:t>
            </a:r>
            <a:r>
              <a:rPr>
                <a:solidFill>
                  <a:srgbClr val="000000"/>
                </a:solidFill>
              </a:rPr>
              <a:t>facile</a:t>
            </a:r>
            <a:r>
              <a:rPr>
                <a:solidFill>
                  <a:srgbClr val="000000"/>
                </a:solidFill>
                <a:latin typeface="Times New Roman"/>
                <a:ea typeface="Times New Roman"/>
                <a:cs typeface="Times New Roman"/>
                <a:sym typeface="Times New Roman"/>
              </a:rPr>
              <a:t> </a:t>
            </a:r>
            <a:r>
              <a:rPr>
                <a:solidFill>
                  <a:srgbClr val="000000"/>
                </a:solidFill>
              </a:rPr>
              <a:t>costruzione</a:t>
            </a:r>
            <a:r>
              <a:rPr>
                <a:solidFill>
                  <a:srgbClr val="000000"/>
                </a:solidFill>
                <a:latin typeface="Times New Roman"/>
                <a:ea typeface="Times New Roman"/>
                <a:cs typeface="Times New Roman"/>
                <a:sym typeface="Times New Roman"/>
              </a:rPr>
              <a:t> </a:t>
            </a:r>
            <a:r>
              <a:rPr>
                <a:solidFill>
                  <a:srgbClr val="000000"/>
                </a:solidFill>
              </a:rPr>
              <a:t>Facilmente</a:t>
            </a:r>
            <a:r>
              <a:rPr>
                <a:solidFill>
                  <a:srgbClr val="000000"/>
                </a:solidFill>
                <a:latin typeface="Times New Roman"/>
                <a:ea typeface="Times New Roman"/>
                <a:cs typeface="Times New Roman"/>
                <a:sym typeface="Times New Roman"/>
              </a:rPr>
              <a:t> </a:t>
            </a:r>
            <a:r>
              <a:rPr>
                <a:solidFill>
                  <a:srgbClr val="000000"/>
                </a:solidFill>
              </a:rPr>
              <a:t>maneggiabile</a:t>
            </a:r>
            <a:endParaRPr sz="3200">
              <a:latin typeface="Arial"/>
              <a:ea typeface="Arial"/>
              <a:cs typeface="Arial"/>
              <a:sym typeface="Arial"/>
            </a:endParaRPr>
          </a:p>
          <a:p>
            <a:pPr indent="12700">
              <a:spcBef>
                <a:spcPts val="600"/>
              </a:spcBef>
              <a:defRPr>
                <a:latin typeface="Comic Sans MS"/>
                <a:ea typeface="Comic Sans MS"/>
                <a:cs typeface="Comic Sans MS"/>
                <a:sym typeface="Comic Sans MS"/>
              </a:defRPr>
            </a:pPr>
            <a:r>
              <a:rPr>
                <a:solidFill>
                  <a:srgbClr val="000000"/>
                </a:solidFill>
              </a:rPr>
              <a:t>Robusto</a:t>
            </a:r>
            <a:r>
              <a:rPr>
                <a:solidFill>
                  <a:srgbClr val="000000"/>
                </a:solidFill>
                <a:latin typeface="Times New Roman"/>
                <a:ea typeface="Times New Roman"/>
                <a:cs typeface="Times New Roman"/>
                <a:sym typeface="Times New Roman"/>
              </a:rPr>
              <a:t> </a:t>
            </a:r>
            <a:r>
              <a:rPr>
                <a:solidFill>
                  <a:srgbClr val="000000"/>
                </a:solidFill>
              </a:rPr>
              <a:t>e</a:t>
            </a:r>
            <a:r>
              <a:rPr>
                <a:solidFill>
                  <a:srgbClr val="000000"/>
                </a:solidFill>
                <a:latin typeface="Times New Roman"/>
                <a:ea typeface="Times New Roman"/>
                <a:cs typeface="Times New Roman"/>
                <a:sym typeface="Times New Roman"/>
              </a:rPr>
              <a:t> </a:t>
            </a:r>
            <a:r>
              <a:rPr>
                <a:solidFill>
                  <a:srgbClr val="000000"/>
                </a:solidFill>
              </a:rPr>
              <a:t>con</a:t>
            </a:r>
            <a:r>
              <a:rPr>
                <a:solidFill>
                  <a:srgbClr val="000000"/>
                </a:solidFill>
                <a:latin typeface="Times New Roman"/>
                <a:ea typeface="Times New Roman"/>
                <a:cs typeface="Times New Roman"/>
                <a:sym typeface="Times New Roman"/>
              </a:rPr>
              <a:t> </a:t>
            </a:r>
            <a:r>
              <a:rPr>
                <a:solidFill>
                  <a:srgbClr val="000000"/>
                </a:solidFill>
              </a:rPr>
              <a:t>scarsa</a:t>
            </a:r>
            <a:r>
              <a:rPr>
                <a:solidFill>
                  <a:srgbClr val="000000"/>
                </a:solidFill>
                <a:latin typeface="Times New Roman"/>
                <a:ea typeface="Times New Roman"/>
                <a:cs typeface="Times New Roman"/>
                <a:sym typeface="Times New Roman"/>
              </a:rPr>
              <a:t> </a:t>
            </a:r>
            <a:r>
              <a:rPr>
                <a:solidFill>
                  <a:srgbClr val="000000"/>
                </a:solidFill>
              </a:rPr>
              <a:t>tendenza</a:t>
            </a:r>
            <a:r>
              <a:rPr>
                <a:solidFill>
                  <a:srgbClr val="000000"/>
                </a:solidFill>
                <a:latin typeface="Times New Roman"/>
                <a:ea typeface="Times New Roman"/>
                <a:cs typeface="Times New Roman"/>
                <a:sym typeface="Times New Roman"/>
              </a:rPr>
              <a:t> </a:t>
            </a:r>
            <a:r>
              <a:rPr>
                <a:solidFill>
                  <a:srgbClr val="000000"/>
                </a:solidFill>
              </a:rPr>
              <a:t>all’avvelenamento</a:t>
            </a:r>
            <a:endParaRPr sz="3200">
              <a:latin typeface="Arial"/>
              <a:ea typeface="Arial"/>
              <a:cs typeface="Arial"/>
              <a:sym typeface="Arial"/>
            </a:endParaRPr>
          </a:p>
          <a:p>
            <a:pPr indent="12700">
              <a:lnSpc>
                <a:spcPts val="2800"/>
              </a:lnSpc>
              <a:spcBef>
                <a:spcPts val="100"/>
              </a:spcBef>
              <a:defRPr>
                <a:latin typeface="Comic Sans MS"/>
                <a:ea typeface="Comic Sans MS"/>
                <a:cs typeface="Comic Sans MS"/>
                <a:sym typeface="Comic Sans MS"/>
              </a:defRPr>
            </a:pPr>
            <a:r>
              <a:rPr>
                <a:solidFill>
                  <a:srgbClr val="000000"/>
                </a:solidFill>
              </a:rPr>
              <a:t>Avere</a:t>
            </a:r>
            <a:r>
              <a:rPr>
                <a:solidFill>
                  <a:srgbClr val="000000"/>
                </a:solidFill>
                <a:latin typeface="Times New Roman"/>
                <a:ea typeface="Times New Roman"/>
                <a:cs typeface="Times New Roman"/>
                <a:sym typeface="Times New Roman"/>
              </a:rPr>
              <a:t> </a:t>
            </a:r>
            <a:r>
              <a:rPr>
                <a:solidFill>
                  <a:srgbClr val="000000"/>
                </a:solidFill>
              </a:rPr>
              <a:t>buona</a:t>
            </a:r>
            <a:r>
              <a:rPr>
                <a:solidFill>
                  <a:srgbClr val="000000"/>
                </a:solidFill>
                <a:latin typeface="Times New Roman"/>
                <a:ea typeface="Times New Roman"/>
                <a:cs typeface="Times New Roman"/>
                <a:sym typeface="Times New Roman"/>
              </a:rPr>
              <a:t> </a:t>
            </a:r>
            <a:r>
              <a:rPr>
                <a:solidFill>
                  <a:srgbClr val="000000"/>
                </a:solidFill>
              </a:rPr>
              <a:t>riproducibilità</a:t>
            </a:r>
            <a:r>
              <a:rPr>
                <a:solidFill>
                  <a:srgbClr val="000000"/>
                </a:solidFill>
                <a:latin typeface="Times New Roman"/>
                <a:ea typeface="Times New Roman"/>
                <a:cs typeface="Times New Roman"/>
                <a:sym typeface="Times New Roman"/>
              </a:rPr>
              <a:t> </a:t>
            </a:r>
            <a:r>
              <a:rPr>
                <a:solidFill>
                  <a:srgbClr val="000000"/>
                </a:solidFill>
              </a:rPr>
              <a:t>e</a:t>
            </a:r>
            <a:r>
              <a:rPr>
                <a:solidFill>
                  <a:srgbClr val="000000"/>
                </a:solidFill>
                <a:latin typeface="Times New Roman"/>
                <a:ea typeface="Times New Roman"/>
                <a:cs typeface="Times New Roman"/>
                <a:sym typeface="Times New Roman"/>
              </a:rPr>
              <a:t> </a:t>
            </a:r>
            <a:r>
              <a:rPr>
                <a:solidFill>
                  <a:srgbClr val="000000"/>
                </a:solidFill>
              </a:rPr>
              <a:t>sufficiente</a:t>
            </a:r>
            <a:r>
              <a:rPr>
                <a:solidFill>
                  <a:srgbClr val="000000"/>
                </a:solidFill>
                <a:latin typeface="Times New Roman"/>
                <a:ea typeface="Times New Roman"/>
                <a:cs typeface="Times New Roman"/>
                <a:sym typeface="Times New Roman"/>
              </a:rPr>
              <a:t> </a:t>
            </a:r>
            <a:r>
              <a:rPr>
                <a:solidFill>
                  <a:srgbClr val="000000"/>
                </a:solidFill>
              </a:rPr>
              <a:t>range</a:t>
            </a:r>
            <a:r>
              <a:rPr>
                <a:solidFill>
                  <a:srgbClr val="000000"/>
                </a:solidFill>
                <a:latin typeface="Times New Roman"/>
                <a:ea typeface="Times New Roman"/>
                <a:cs typeface="Times New Roman"/>
                <a:sym typeface="Times New Roman"/>
              </a:rPr>
              <a:t> </a:t>
            </a:r>
            <a:r>
              <a:rPr>
                <a:solidFill>
                  <a:srgbClr val="000000"/>
                </a:solidFill>
              </a:rPr>
              <a:t>di</a:t>
            </a:r>
            <a:r>
              <a:rPr>
                <a:solidFill>
                  <a:srgbClr val="000000"/>
                </a:solidFill>
                <a:latin typeface="Times New Roman"/>
                <a:ea typeface="Times New Roman"/>
                <a:cs typeface="Times New Roman"/>
                <a:sym typeface="Times New Roman"/>
              </a:rPr>
              <a:t> </a:t>
            </a:r>
            <a:r>
              <a:rPr>
                <a:solidFill>
                  <a:srgbClr val="000000"/>
                </a:solidFill>
              </a:rPr>
              <a:t>validità</a:t>
            </a:r>
            <a:r>
              <a:rPr>
                <a:solidFill>
                  <a:srgbClr val="000000"/>
                </a:solidFill>
                <a:latin typeface="Times New Roman"/>
                <a:ea typeface="Times New Roman"/>
                <a:cs typeface="Times New Roman"/>
                <a:sym typeface="Times New Roman"/>
              </a:rPr>
              <a:t> </a:t>
            </a:r>
            <a:r>
              <a:rPr>
                <a:solidFill>
                  <a:srgbClr val="000000"/>
                </a:solidFill>
              </a:rPr>
              <a:t>Specifico</a:t>
            </a:r>
            <a:endParaRPr sz="3200">
              <a:latin typeface="Arial"/>
              <a:ea typeface="Arial"/>
              <a:cs typeface="Arial"/>
              <a:sym typeface="Arial"/>
            </a:endParaRPr>
          </a:p>
          <a:p>
            <a:pPr indent="12700">
              <a:lnSpc>
                <a:spcPts val="2800"/>
              </a:lnSpc>
              <a:defRPr>
                <a:latin typeface="Comic Sans MS"/>
                <a:ea typeface="Comic Sans MS"/>
                <a:cs typeface="Comic Sans MS"/>
                <a:sym typeface="Comic Sans MS"/>
              </a:defRPr>
            </a:pPr>
            <a:r>
              <a:rPr>
                <a:solidFill>
                  <a:srgbClr val="000000"/>
                </a:solidFill>
              </a:rPr>
              <a:t>Avere</a:t>
            </a:r>
            <a:r>
              <a:rPr>
                <a:solidFill>
                  <a:srgbClr val="000000"/>
                </a:solidFill>
                <a:latin typeface="Times New Roman"/>
                <a:ea typeface="Times New Roman"/>
                <a:cs typeface="Times New Roman"/>
                <a:sym typeface="Times New Roman"/>
              </a:rPr>
              <a:t> </a:t>
            </a:r>
            <a:r>
              <a:rPr>
                <a:solidFill>
                  <a:srgbClr val="000000"/>
                </a:solidFill>
              </a:rPr>
              <a:t>un</a:t>
            </a:r>
            <a:r>
              <a:rPr>
                <a:solidFill>
                  <a:srgbClr val="000000"/>
                </a:solidFill>
                <a:latin typeface="Times New Roman"/>
                <a:ea typeface="Times New Roman"/>
                <a:cs typeface="Times New Roman"/>
                <a:sym typeface="Times New Roman"/>
              </a:rPr>
              <a:t> </a:t>
            </a:r>
            <a:r>
              <a:rPr>
                <a:solidFill>
                  <a:srgbClr val="000000"/>
                </a:solidFill>
              </a:rPr>
              <a:t>tempo</a:t>
            </a:r>
            <a:r>
              <a:rPr>
                <a:solidFill>
                  <a:srgbClr val="000000"/>
                </a:solidFill>
                <a:latin typeface="Times New Roman"/>
                <a:ea typeface="Times New Roman"/>
                <a:cs typeface="Times New Roman"/>
                <a:sym typeface="Times New Roman"/>
              </a:rPr>
              <a:t> </a:t>
            </a:r>
            <a:r>
              <a:rPr>
                <a:solidFill>
                  <a:srgbClr val="000000"/>
                </a:solidFill>
              </a:rPr>
              <a:t>di</a:t>
            </a:r>
            <a:r>
              <a:rPr>
                <a:solidFill>
                  <a:srgbClr val="000000"/>
                </a:solidFill>
                <a:latin typeface="Times New Roman"/>
                <a:ea typeface="Times New Roman"/>
                <a:cs typeface="Times New Roman"/>
                <a:sym typeface="Times New Roman"/>
              </a:rPr>
              <a:t> </a:t>
            </a:r>
            <a:r>
              <a:rPr>
                <a:solidFill>
                  <a:srgbClr val="000000"/>
                </a:solidFill>
              </a:rPr>
              <a:t>risposta</a:t>
            </a:r>
            <a:r>
              <a:rPr>
                <a:solidFill>
                  <a:srgbClr val="000000"/>
                </a:solidFill>
                <a:latin typeface="Times New Roman"/>
                <a:ea typeface="Times New Roman"/>
                <a:cs typeface="Times New Roman"/>
                <a:sym typeface="Times New Roman"/>
              </a:rPr>
              <a:t> </a:t>
            </a:r>
            <a:r>
              <a:rPr>
                <a:solidFill>
                  <a:srgbClr val="000000"/>
                </a:solidFill>
              </a:rPr>
              <a:t>accettabile</a:t>
            </a:r>
            <a:r>
              <a:rPr>
                <a:solidFill>
                  <a:srgbClr val="000000"/>
                </a:solidFill>
                <a:latin typeface="Times New Roman"/>
                <a:ea typeface="Times New Roman"/>
                <a:cs typeface="Times New Roman"/>
                <a:sym typeface="Times New Roman"/>
              </a:rPr>
              <a:t> </a:t>
            </a:r>
            <a:r>
              <a:rPr>
                <a:solidFill>
                  <a:srgbClr val="000000"/>
                </a:solidFill>
              </a:rPr>
              <a:t>Risposta</a:t>
            </a:r>
            <a:r>
              <a:rPr>
                <a:solidFill>
                  <a:srgbClr val="000000"/>
                </a:solidFill>
                <a:latin typeface="Times New Roman"/>
                <a:ea typeface="Times New Roman"/>
                <a:cs typeface="Times New Roman"/>
                <a:sym typeface="Times New Roman"/>
              </a:rPr>
              <a:t> </a:t>
            </a:r>
            <a:r>
              <a:rPr>
                <a:solidFill>
                  <a:srgbClr val="000000"/>
                </a:solidFill>
              </a:rPr>
              <a:t>nernstiana</a:t>
            </a:r>
          </a:p>
        </p:txBody>
      </p:sp>
      <p:sp>
        <p:nvSpPr>
          <p:cNvPr id="537" name="object 5"/>
          <p:cNvSpPr txBox="1"/>
          <p:nvPr/>
        </p:nvSpPr>
        <p:spPr>
          <a:xfrm>
            <a:off x="3148013" y="1120775"/>
            <a:ext cx="2417762" cy="317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12700">
              <a:defRPr b="1" spc="-34">
                <a:latin typeface="Comic Sans MS"/>
                <a:ea typeface="Comic Sans MS"/>
                <a:cs typeface="Comic Sans MS"/>
                <a:sym typeface="Comic Sans MS"/>
              </a:defRPr>
            </a:pPr>
            <a:r>
              <a:rPr>
                <a:solidFill>
                  <a:srgbClr val="000000"/>
                </a:solidFill>
              </a:rPr>
              <a:t>Tip</a:t>
            </a:r>
            <a:r>
              <a:rPr spc="-20">
                <a:solidFill>
                  <a:srgbClr val="000000"/>
                </a:solidFill>
              </a:rPr>
              <a:t>i</a:t>
            </a:r>
            <a:r>
              <a:rPr spc="0">
                <a:solidFill>
                  <a:srgbClr val="000000"/>
                </a:solidFill>
                <a:latin typeface="Times New Roman"/>
                <a:ea typeface="Times New Roman"/>
                <a:cs typeface="Times New Roman"/>
                <a:sym typeface="Times New Roman"/>
              </a:rPr>
              <a:t> </a:t>
            </a:r>
            <a:r>
              <a:rPr spc="-145">
                <a:solidFill>
                  <a:srgbClr val="000000"/>
                </a:solidFill>
                <a:latin typeface="Times New Roman"/>
                <a:ea typeface="Times New Roman"/>
                <a:cs typeface="Times New Roman"/>
                <a:sym typeface="Times New Roman"/>
              </a:rPr>
              <a:t> </a:t>
            </a:r>
            <a:r>
              <a:rPr spc="-45">
                <a:solidFill>
                  <a:srgbClr val="000000"/>
                </a:solidFill>
              </a:rPr>
              <a:t>d</a:t>
            </a:r>
            <a:r>
              <a:rPr spc="-20">
                <a:solidFill>
                  <a:srgbClr val="000000"/>
                </a:solidFill>
              </a:rPr>
              <a:t>i</a:t>
            </a:r>
            <a:r>
              <a:rPr spc="0">
                <a:solidFill>
                  <a:srgbClr val="000000"/>
                </a:solidFill>
                <a:latin typeface="Times New Roman"/>
                <a:ea typeface="Times New Roman"/>
                <a:cs typeface="Times New Roman"/>
                <a:sym typeface="Times New Roman"/>
              </a:rPr>
              <a:t> </a:t>
            </a:r>
            <a:r>
              <a:rPr spc="-150">
                <a:solidFill>
                  <a:srgbClr val="000000"/>
                </a:solidFill>
                <a:latin typeface="Times New Roman"/>
                <a:ea typeface="Times New Roman"/>
                <a:cs typeface="Times New Roman"/>
                <a:sym typeface="Times New Roman"/>
              </a:rPr>
              <a:t> </a:t>
            </a:r>
            <a:r>
              <a:rPr>
                <a:solidFill>
                  <a:srgbClr val="000000"/>
                </a:solidFill>
              </a:rPr>
              <a:t>e</a:t>
            </a:r>
            <a:r>
              <a:rPr spc="-25">
                <a:solidFill>
                  <a:srgbClr val="000000"/>
                </a:solidFill>
              </a:rPr>
              <a:t>l</a:t>
            </a:r>
            <a:r>
              <a:rPr>
                <a:solidFill>
                  <a:srgbClr val="000000"/>
                </a:solidFill>
              </a:rPr>
              <a:t>e</a:t>
            </a:r>
            <a:r>
              <a:rPr spc="-20">
                <a:solidFill>
                  <a:srgbClr val="000000"/>
                </a:solidFill>
              </a:rPr>
              <a:t>t</a:t>
            </a:r>
            <a:r>
              <a:rPr spc="-30">
                <a:solidFill>
                  <a:srgbClr val="000000"/>
                </a:solidFill>
              </a:rPr>
              <a:t>t</a:t>
            </a:r>
            <a:r>
              <a:rPr>
                <a:solidFill>
                  <a:srgbClr val="000000"/>
                </a:solidFill>
              </a:rPr>
              <a:t>r</a:t>
            </a:r>
            <a:r>
              <a:rPr spc="-30">
                <a:solidFill>
                  <a:srgbClr val="000000"/>
                </a:solidFill>
              </a:rPr>
              <a:t>odi</a:t>
            </a:r>
            <a:r>
              <a:rPr spc="0">
                <a:solidFill>
                  <a:srgbClr val="000000"/>
                </a:solidFill>
                <a:latin typeface="Times New Roman"/>
                <a:ea typeface="Times New Roman"/>
                <a:cs typeface="Times New Roman"/>
                <a:sym typeface="Times New Roman"/>
              </a:rPr>
              <a:t> </a:t>
            </a:r>
            <a:r>
              <a:rPr spc="-150">
                <a:solidFill>
                  <a:srgbClr val="000000"/>
                </a:solidFill>
                <a:latin typeface="Times New Roman"/>
                <a:ea typeface="Times New Roman"/>
                <a:cs typeface="Times New Roman"/>
                <a:sym typeface="Times New Roman"/>
              </a:rPr>
              <a:t> </a:t>
            </a:r>
            <a:r>
              <a:rPr spc="-40">
                <a:solidFill>
                  <a:srgbClr val="000000"/>
                </a:solidFill>
              </a:rPr>
              <a:t>IS</a:t>
            </a:r>
            <a:r>
              <a:rPr spc="-30">
                <a:solidFill>
                  <a:srgbClr val="000000"/>
                </a:solidFill>
              </a:rPr>
              <a:t>E</a:t>
            </a:r>
            <a:r>
              <a:rPr spc="-25">
                <a:solidFill>
                  <a:srgbClr val="000000"/>
                </a:solidFill>
              </a:rPr>
              <a:t>:</a:t>
            </a:r>
          </a:p>
        </p:txBody>
      </p:sp>
      <p:sp>
        <p:nvSpPr>
          <p:cNvPr id="538" name="object 6"/>
          <p:cNvSpPr txBox="1"/>
          <p:nvPr/>
        </p:nvSpPr>
        <p:spPr>
          <a:xfrm>
            <a:off x="3148013" y="1608137"/>
            <a:ext cx="207962" cy="838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12700">
              <a:defRPr>
                <a:latin typeface="Wingdings"/>
                <a:ea typeface="Wingdings"/>
                <a:cs typeface="Wingdings"/>
                <a:sym typeface="Wingdings"/>
              </a:defRPr>
            </a:pPr>
            <a:r>
              <a:rPr>
                <a:solidFill>
                  <a:srgbClr val="000000"/>
                </a:solidFill>
              </a:rPr>
              <a:t>➢</a:t>
            </a:r>
            <a:endParaRPr sz="3200">
              <a:latin typeface="Arial"/>
              <a:ea typeface="Arial"/>
              <a:cs typeface="Arial"/>
              <a:sym typeface="Arial"/>
            </a:endParaRPr>
          </a:p>
          <a:p>
            <a:pPr indent="12700">
              <a:spcBef>
                <a:spcPts val="600"/>
              </a:spcBef>
              <a:defRPr>
                <a:latin typeface="Wingdings"/>
                <a:ea typeface="Wingdings"/>
                <a:cs typeface="Wingdings"/>
                <a:sym typeface="Wingdings"/>
              </a:defRPr>
            </a:pPr>
            <a:r>
              <a:rPr>
                <a:solidFill>
                  <a:srgbClr val="000000"/>
                </a:solidFill>
              </a:rPr>
              <a:t>➢</a:t>
            </a:r>
            <a:endParaRPr sz="3200">
              <a:latin typeface="Arial"/>
              <a:ea typeface="Arial"/>
              <a:cs typeface="Arial"/>
              <a:sym typeface="Arial"/>
            </a:endParaRPr>
          </a:p>
          <a:p>
            <a:pPr indent="12700">
              <a:spcBef>
                <a:spcPts val="600"/>
              </a:spcBef>
              <a:defRPr>
                <a:latin typeface="Wingdings"/>
                <a:ea typeface="Wingdings"/>
                <a:cs typeface="Wingdings"/>
                <a:sym typeface="Wingdings"/>
              </a:defRPr>
            </a:pPr>
            <a:r>
              <a:rPr>
                <a:solidFill>
                  <a:srgbClr val="000000"/>
                </a:solidFill>
              </a:rPr>
              <a:t>➢</a:t>
            </a:r>
          </a:p>
        </p:txBody>
      </p:sp>
      <p:sp>
        <p:nvSpPr>
          <p:cNvPr id="539" name="object 7"/>
          <p:cNvSpPr txBox="1"/>
          <p:nvPr/>
        </p:nvSpPr>
        <p:spPr>
          <a:xfrm>
            <a:off x="3465512" y="1627189"/>
            <a:ext cx="3441703" cy="11624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12700">
              <a:lnSpc>
                <a:spcPct val="130000"/>
              </a:lnSpc>
              <a:defRPr>
                <a:latin typeface="Comic Sans MS"/>
                <a:ea typeface="Comic Sans MS"/>
                <a:cs typeface="Comic Sans MS"/>
                <a:sym typeface="Comic Sans MS"/>
              </a:defRPr>
            </a:pPr>
            <a:r>
              <a:rPr>
                <a:solidFill>
                  <a:srgbClr val="000000"/>
                </a:solidFill>
              </a:rPr>
              <a:t>elettrodi</a:t>
            </a:r>
            <a:r>
              <a:rPr>
                <a:solidFill>
                  <a:srgbClr val="000000"/>
                </a:solidFill>
                <a:latin typeface="Times New Roman"/>
                <a:ea typeface="Times New Roman"/>
                <a:cs typeface="Times New Roman"/>
                <a:sym typeface="Times New Roman"/>
              </a:rPr>
              <a:t> </a:t>
            </a:r>
            <a:r>
              <a:rPr>
                <a:solidFill>
                  <a:srgbClr val="000000"/>
                </a:solidFill>
              </a:rPr>
              <a:t>a</a:t>
            </a:r>
            <a:r>
              <a:rPr>
                <a:solidFill>
                  <a:srgbClr val="000000"/>
                </a:solidFill>
                <a:latin typeface="Times New Roman"/>
                <a:ea typeface="Times New Roman"/>
                <a:cs typeface="Times New Roman"/>
                <a:sym typeface="Times New Roman"/>
              </a:rPr>
              <a:t> </a:t>
            </a:r>
            <a:r>
              <a:rPr>
                <a:solidFill>
                  <a:srgbClr val="000000"/>
                </a:solidFill>
              </a:rPr>
              <a:t>membrana</a:t>
            </a:r>
            <a:r>
              <a:rPr>
                <a:solidFill>
                  <a:srgbClr val="000000"/>
                </a:solidFill>
                <a:latin typeface="Times New Roman"/>
                <a:ea typeface="Times New Roman"/>
                <a:cs typeface="Times New Roman"/>
                <a:sym typeface="Times New Roman"/>
              </a:rPr>
              <a:t> </a:t>
            </a:r>
            <a:r>
              <a:rPr>
                <a:solidFill>
                  <a:srgbClr val="000000"/>
                </a:solidFill>
              </a:rPr>
              <a:t>di</a:t>
            </a:r>
            <a:r>
              <a:rPr>
                <a:solidFill>
                  <a:srgbClr val="000000"/>
                </a:solidFill>
                <a:latin typeface="Times New Roman"/>
                <a:ea typeface="Times New Roman"/>
                <a:cs typeface="Times New Roman"/>
                <a:sym typeface="Times New Roman"/>
              </a:rPr>
              <a:t> </a:t>
            </a:r>
            <a:r>
              <a:rPr>
                <a:solidFill>
                  <a:srgbClr val="000000"/>
                </a:solidFill>
              </a:rPr>
              <a:t>vetro</a:t>
            </a:r>
            <a:r>
              <a:rPr>
                <a:solidFill>
                  <a:srgbClr val="000000"/>
                </a:solidFill>
                <a:latin typeface="Times New Roman"/>
                <a:ea typeface="Times New Roman"/>
                <a:cs typeface="Times New Roman"/>
                <a:sym typeface="Times New Roman"/>
              </a:rPr>
              <a:t> </a:t>
            </a:r>
            <a:r>
              <a:rPr>
                <a:solidFill>
                  <a:srgbClr val="000000"/>
                </a:solidFill>
              </a:rPr>
              <a:t>elettrodi</a:t>
            </a:r>
            <a:r>
              <a:rPr>
                <a:solidFill>
                  <a:srgbClr val="000000"/>
                </a:solidFill>
                <a:latin typeface="Times New Roman"/>
                <a:ea typeface="Times New Roman"/>
                <a:cs typeface="Times New Roman"/>
                <a:sym typeface="Times New Roman"/>
              </a:rPr>
              <a:t> </a:t>
            </a:r>
            <a:r>
              <a:rPr>
                <a:solidFill>
                  <a:srgbClr val="000000"/>
                </a:solidFill>
              </a:rPr>
              <a:t>a</a:t>
            </a:r>
            <a:r>
              <a:rPr>
                <a:solidFill>
                  <a:srgbClr val="000000"/>
                </a:solidFill>
                <a:latin typeface="Times New Roman"/>
                <a:ea typeface="Times New Roman"/>
                <a:cs typeface="Times New Roman"/>
                <a:sym typeface="Times New Roman"/>
              </a:rPr>
              <a:t> </a:t>
            </a:r>
            <a:r>
              <a:rPr>
                <a:solidFill>
                  <a:srgbClr val="000000"/>
                </a:solidFill>
              </a:rPr>
              <a:t>membrana</a:t>
            </a:r>
            <a:r>
              <a:rPr>
                <a:solidFill>
                  <a:srgbClr val="000000"/>
                </a:solidFill>
                <a:latin typeface="Times New Roman"/>
                <a:ea typeface="Times New Roman"/>
                <a:cs typeface="Times New Roman"/>
                <a:sym typeface="Times New Roman"/>
              </a:rPr>
              <a:t> </a:t>
            </a:r>
            <a:r>
              <a:rPr>
                <a:solidFill>
                  <a:srgbClr val="000000"/>
                </a:solidFill>
              </a:rPr>
              <a:t>liquida</a:t>
            </a:r>
            <a:r>
              <a:rPr>
                <a:solidFill>
                  <a:srgbClr val="000000"/>
                </a:solidFill>
                <a:latin typeface="Times New Roman"/>
                <a:ea typeface="Times New Roman"/>
                <a:cs typeface="Times New Roman"/>
                <a:sym typeface="Times New Roman"/>
              </a:rPr>
              <a:t> </a:t>
            </a:r>
            <a:r>
              <a:rPr>
                <a:solidFill>
                  <a:srgbClr val="000000"/>
                </a:solidFill>
              </a:rPr>
              <a:t>elettrodi</a:t>
            </a:r>
            <a:r>
              <a:rPr>
                <a:solidFill>
                  <a:srgbClr val="000000"/>
                </a:solidFill>
                <a:latin typeface="Times New Roman"/>
                <a:ea typeface="Times New Roman"/>
                <a:cs typeface="Times New Roman"/>
                <a:sym typeface="Times New Roman"/>
              </a:rPr>
              <a:t> </a:t>
            </a:r>
            <a:r>
              <a:rPr>
                <a:solidFill>
                  <a:srgbClr val="000000"/>
                </a:solidFill>
              </a:rPr>
              <a:t>a</a:t>
            </a:r>
            <a:r>
              <a:rPr>
                <a:solidFill>
                  <a:srgbClr val="000000"/>
                </a:solidFill>
                <a:latin typeface="Times New Roman"/>
                <a:ea typeface="Times New Roman"/>
                <a:cs typeface="Times New Roman"/>
                <a:sym typeface="Times New Roman"/>
              </a:rPr>
              <a:t> </a:t>
            </a:r>
            <a:r>
              <a:rPr>
                <a:solidFill>
                  <a:srgbClr val="000000"/>
                </a:solidFill>
              </a:rPr>
              <a:t>membrana</a:t>
            </a:r>
            <a:r>
              <a:rPr>
                <a:solidFill>
                  <a:srgbClr val="000000"/>
                </a:solidFill>
                <a:latin typeface="Times New Roman"/>
                <a:ea typeface="Times New Roman"/>
                <a:cs typeface="Times New Roman"/>
                <a:sym typeface="Times New Roman"/>
              </a:rPr>
              <a:t> </a:t>
            </a:r>
            <a:r>
              <a:rPr>
                <a:solidFill>
                  <a:srgbClr val="000000"/>
                </a:solidFill>
              </a:rPr>
              <a:t>cristallina</a:t>
            </a:r>
          </a:p>
        </p:txBody>
      </p:sp>
      <p:sp>
        <p:nvSpPr>
          <p:cNvPr id="540" name="object 8"/>
          <p:cNvSpPr txBox="1"/>
          <p:nvPr/>
        </p:nvSpPr>
        <p:spPr>
          <a:xfrm>
            <a:off x="2760663" y="196849"/>
            <a:ext cx="6508751" cy="419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12700">
              <a:tabLst>
                <a:tab pos="1435100" algn="l"/>
                <a:tab pos="1739900" algn="l"/>
                <a:tab pos="3340100" algn="l"/>
                <a:tab pos="3632200" algn="l"/>
                <a:tab pos="5702300" algn="l"/>
              </a:tabLst>
              <a:defRPr sz="2400" b="1" spc="-15">
                <a:latin typeface="Comic Sans MS"/>
                <a:ea typeface="Comic Sans MS"/>
                <a:cs typeface="Comic Sans MS"/>
                <a:sym typeface="Comic Sans MS"/>
              </a:defRPr>
            </a:pPr>
            <a:r>
              <a:rPr>
                <a:solidFill>
                  <a:srgbClr val="000000"/>
                </a:solidFill>
              </a:rPr>
              <a:t>El</a:t>
            </a:r>
            <a:r>
              <a:rPr spc="-5">
                <a:solidFill>
                  <a:srgbClr val="000000"/>
                </a:solidFill>
              </a:rPr>
              <a:t>ettr</a:t>
            </a:r>
            <a:r>
              <a:rPr spc="-20">
                <a:solidFill>
                  <a:srgbClr val="000000"/>
                </a:solidFill>
              </a:rPr>
              <a:t>o</a:t>
            </a:r>
            <a:r>
              <a:rPr>
                <a:solidFill>
                  <a:srgbClr val="000000"/>
                </a:solidFill>
              </a:rPr>
              <a:t>d</a:t>
            </a:r>
            <a:r>
              <a:rPr spc="0">
                <a:solidFill>
                  <a:srgbClr val="000000"/>
                </a:solidFill>
              </a:rPr>
              <a:t>i</a:t>
            </a:r>
            <a:r>
              <a:rPr spc="0">
                <a:solidFill>
                  <a:srgbClr val="000000"/>
                </a:solidFill>
                <a:latin typeface="Times New Roman"/>
                <a:ea typeface="Times New Roman"/>
                <a:cs typeface="Times New Roman"/>
                <a:sym typeface="Times New Roman"/>
              </a:rPr>
              <a:t>	</a:t>
            </a:r>
            <a:r>
              <a:rPr>
                <a:solidFill>
                  <a:srgbClr val="000000"/>
                </a:solidFill>
              </a:rPr>
              <a:t>a</a:t>
            </a:r>
            <a:r>
              <a:rPr spc="0">
                <a:solidFill>
                  <a:srgbClr val="000000"/>
                </a:solidFill>
                <a:latin typeface="Times New Roman"/>
                <a:ea typeface="Times New Roman"/>
                <a:cs typeface="Times New Roman"/>
                <a:sym typeface="Times New Roman"/>
              </a:rPr>
              <a:t>	</a:t>
            </a:r>
            <a:r>
              <a:rPr spc="-25">
                <a:solidFill>
                  <a:srgbClr val="000000"/>
                </a:solidFill>
              </a:rPr>
              <a:t>m</a:t>
            </a:r>
            <a:r>
              <a:rPr spc="-5">
                <a:solidFill>
                  <a:srgbClr val="000000"/>
                </a:solidFill>
              </a:rPr>
              <a:t>e</a:t>
            </a:r>
            <a:r>
              <a:rPr spc="-25">
                <a:solidFill>
                  <a:srgbClr val="000000"/>
                </a:solidFill>
              </a:rPr>
              <a:t>m</a:t>
            </a:r>
            <a:r>
              <a:rPr spc="5">
                <a:solidFill>
                  <a:srgbClr val="000000"/>
                </a:solidFill>
              </a:rPr>
              <a:t>b</a:t>
            </a:r>
            <a:r>
              <a:rPr spc="-5">
                <a:solidFill>
                  <a:srgbClr val="000000"/>
                </a:solidFill>
              </a:rPr>
              <a:t>r</a:t>
            </a:r>
            <a:r>
              <a:rPr spc="-20">
                <a:solidFill>
                  <a:srgbClr val="000000"/>
                </a:solidFill>
              </a:rPr>
              <a:t>a</a:t>
            </a:r>
            <a:r>
              <a:rPr spc="0">
                <a:solidFill>
                  <a:srgbClr val="000000"/>
                </a:solidFill>
              </a:rPr>
              <a:t>n</a:t>
            </a:r>
            <a:r>
              <a:rPr>
                <a:solidFill>
                  <a:srgbClr val="000000"/>
                </a:solidFill>
              </a:rPr>
              <a:t>a</a:t>
            </a:r>
            <a:r>
              <a:rPr spc="0">
                <a:solidFill>
                  <a:srgbClr val="000000"/>
                </a:solidFill>
                <a:latin typeface="Times New Roman"/>
                <a:ea typeface="Times New Roman"/>
                <a:cs typeface="Times New Roman"/>
                <a:sym typeface="Times New Roman"/>
              </a:rPr>
              <a:t>	</a:t>
            </a:r>
            <a:r>
              <a:rPr>
                <a:solidFill>
                  <a:srgbClr val="000000"/>
                </a:solidFill>
              </a:rPr>
              <a:t>o</a:t>
            </a:r>
            <a:r>
              <a:rPr spc="0">
                <a:solidFill>
                  <a:srgbClr val="000000"/>
                </a:solidFill>
                <a:latin typeface="Times New Roman"/>
                <a:ea typeface="Times New Roman"/>
                <a:cs typeface="Times New Roman"/>
                <a:sym typeface="Times New Roman"/>
              </a:rPr>
              <a:t>	</a:t>
            </a:r>
            <a:r>
              <a:rPr spc="5">
                <a:solidFill>
                  <a:srgbClr val="000000"/>
                </a:solidFill>
              </a:rPr>
              <a:t>i</a:t>
            </a:r>
            <a:r>
              <a:rPr spc="-30">
                <a:solidFill>
                  <a:srgbClr val="000000"/>
                </a:solidFill>
              </a:rPr>
              <a:t>o</a:t>
            </a:r>
            <a:r>
              <a:rPr spc="10">
                <a:solidFill>
                  <a:srgbClr val="000000"/>
                </a:solidFill>
              </a:rPr>
              <a:t>n</a:t>
            </a:r>
            <a:r>
              <a:rPr spc="-30">
                <a:solidFill>
                  <a:srgbClr val="000000"/>
                </a:solidFill>
              </a:rPr>
              <a:t>o</a:t>
            </a:r>
            <a:r>
              <a:rPr spc="5">
                <a:solidFill>
                  <a:srgbClr val="000000"/>
                </a:solidFill>
              </a:rPr>
              <a:t>-</a:t>
            </a:r>
            <a:r>
              <a:rPr spc="-25">
                <a:solidFill>
                  <a:srgbClr val="000000"/>
                </a:solidFill>
              </a:rPr>
              <a:t>s</a:t>
            </a:r>
            <a:r>
              <a:rPr spc="5">
                <a:solidFill>
                  <a:srgbClr val="000000"/>
                </a:solidFill>
              </a:rPr>
              <a:t>e</a:t>
            </a:r>
            <a:r>
              <a:rPr spc="-10">
                <a:solidFill>
                  <a:srgbClr val="000000"/>
                </a:solidFill>
              </a:rPr>
              <a:t>l</a:t>
            </a:r>
            <a:r>
              <a:rPr spc="-5">
                <a:solidFill>
                  <a:srgbClr val="000000"/>
                </a:solidFill>
              </a:rPr>
              <a:t>etti</a:t>
            </a:r>
            <a:r>
              <a:rPr spc="-10">
                <a:solidFill>
                  <a:srgbClr val="000000"/>
                </a:solidFill>
              </a:rPr>
              <a:t>v</a:t>
            </a:r>
            <a:r>
              <a:rPr spc="0">
                <a:solidFill>
                  <a:srgbClr val="000000"/>
                </a:solidFill>
              </a:rPr>
              <a:t>i</a:t>
            </a:r>
            <a:r>
              <a:rPr spc="0">
                <a:solidFill>
                  <a:srgbClr val="000000"/>
                </a:solidFill>
                <a:latin typeface="Times New Roman"/>
                <a:ea typeface="Times New Roman"/>
                <a:cs typeface="Times New Roman"/>
                <a:sym typeface="Times New Roman"/>
              </a:rPr>
              <a:t>	</a:t>
            </a:r>
            <a:r>
              <a:rPr spc="0">
                <a:solidFill>
                  <a:srgbClr val="000000"/>
                </a:solidFill>
              </a:rPr>
              <a:t>(</a:t>
            </a:r>
            <a:r>
              <a:rPr>
                <a:solidFill>
                  <a:srgbClr val="000000"/>
                </a:solidFill>
              </a:rPr>
              <a:t>I</a:t>
            </a:r>
            <a:r>
              <a:rPr spc="5">
                <a:solidFill>
                  <a:srgbClr val="000000"/>
                </a:solidFill>
              </a:rPr>
              <a:t>S</a:t>
            </a:r>
            <a:r>
              <a:rPr>
                <a:solidFill>
                  <a:srgbClr val="000000"/>
                </a:solidFill>
              </a:rPr>
              <a:t>E)</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542" name="Text Box 2"/>
          <p:cNvSpPr txBox="1"/>
          <p:nvPr/>
        </p:nvSpPr>
        <p:spPr>
          <a:xfrm>
            <a:off x="1992313" y="3081339"/>
            <a:ext cx="3382965" cy="360183"/>
          </a:xfrm>
          <a:prstGeom prst="rect">
            <a:avLst/>
          </a:prstGeom>
          <a:solidFill>
            <a:srgbClr val="FFFFFF"/>
          </a:solidFill>
          <a:ln>
            <a:solidFill>
              <a:srgbClr val="000000"/>
            </a:solidFill>
            <a:miter/>
          </a:ln>
          <a:effectLst>
            <a:outerShdw dist="35921" dir="27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a:latin typeface="Arial"/>
                <a:ea typeface="Arial"/>
                <a:cs typeface="Arial"/>
                <a:sym typeface="Arial"/>
              </a:defRPr>
            </a:lvl1pPr>
          </a:lstStyle>
          <a:p>
            <a:r>
              <a:rPr>
                <a:solidFill>
                  <a:srgbClr val="000000"/>
                </a:solidFill>
              </a:rPr>
              <a:t>Elettrodi a membrana solida</a:t>
            </a:r>
          </a:p>
        </p:txBody>
      </p:sp>
      <p:sp>
        <p:nvSpPr>
          <p:cNvPr id="543" name="Text Box 3"/>
          <p:cNvSpPr txBox="1"/>
          <p:nvPr/>
        </p:nvSpPr>
        <p:spPr>
          <a:xfrm>
            <a:off x="1992313" y="3873499"/>
            <a:ext cx="3382965" cy="768246"/>
          </a:xfrm>
          <a:prstGeom prst="rect">
            <a:avLst/>
          </a:prstGeom>
          <a:solidFill>
            <a:srgbClr val="FFFFFF"/>
          </a:solidFill>
          <a:ln>
            <a:solidFill>
              <a:srgbClr val="000000"/>
            </a:solidFill>
            <a:miter/>
          </a:ln>
          <a:effectLst>
            <a:outerShdw dist="28398" dir="1593903"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a:defRPr>
                <a:latin typeface="Arial"/>
                <a:ea typeface="Arial"/>
                <a:cs typeface="Arial"/>
                <a:sym typeface="Arial"/>
              </a:defRPr>
            </a:pPr>
            <a:r>
              <a:rPr>
                <a:solidFill>
                  <a:srgbClr val="000000"/>
                </a:solidFill>
              </a:rPr>
              <a:t>Elettrodi a membrana liquida </a:t>
            </a:r>
            <a:r>
              <a:rPr sz="1400">
                <a:solidFill>
                  <a:srgbClr val="000000"/>
                </a:solidFill>
              </a:rPr>
              <a:t>Scambiatore ionico in un solvente idrofobo</a:t>
            </a:r>
          </a:p>
        </p:txBody>
      </p:sp>
      <p:sp>
        <p:nvSpPr>
          <p:cNvPr id="544" name="Text Box 4"/>
          <p:cNvSpPr txBox="1"/>
          <p:nvPr/>
        </p:nvSpPr>
        <p:spPr>
          <a:xfrm>
            <a:off x="6240462" y="2205039"/>
            <a:ext cx="4103690" cy="360183"/>
          </a:xfrm>
          <a:prstGeom prst="rect">
            <a:avLst/>
          </a:prstGeom>
          <a:solidFill>
            <a:srgbClr val="FFFFFF"/>
          </a:solidFill>
          <a:ln>
            <a:solidFill>
              <a:srgbClr val="000000"/>
            </a:solidFill>
            <a:miter/>
          </a:ln>
          <a:effectLst>
            <a:outerShdw dist="35921" dir="27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a:latin typeface="Arial"/>
                <a:ea typeface="Arial"/>
                <a:cs typeface="Arial"/>
                <a:sym typeface="Arial"/>
              </a:defRPr>
            </a:lvl1pPr>
          </a:lstStyle>
          <a:p>
            <a:r>
              <a:rPr>
                <a:solidFill>
                  <a:srgbClr val="000000"/>
                </a:solidFill>
              </a:rPr>
              <a:t>Elettrodi a membrana di vetro</a:t>
            </a:r>
          </a:p>
        </p:txBody>
      </p:sp>
      <p:cxnSp>
        <p:nvCxnSpPr>
          <p:cNvPr id="545" name="AutoShape 5"/>
          <p:cNvCxnSpPr>
            <a:stCxn id="542" idx="0"/>
            <a:endCxn id="544" idx="0"/>
          </p:cNvCxnSpPr>
          <p:nvPr/>
        </p:nvCxnSpPr>
        <p:spPr>
          <a:xfrm flipV="1">
            <a:off x="3683000" y="2387600"/>
            <a:ext cx="4610100" cy="876300"/>
          </a:xfrm>
          <a:prstGeom prst="bentConnector3">
            <a:avLst>
              <a:gd name="adj1" fmla="val 46005"/>
            </a:avLst>
          </a:prstGeom>
          <a:ln>
            <a:solidFill>
              <a:srgbClr val="000000"/>
            </a:solidFill>
            <a:miter/>
          </a:ln>
        </p:spPr>
      </p:cxnSp>
      <p:sp>
        <p:nvSpPr>
          <p:cNvPr id="546" name="Text Box 6"/>
          <p:cNvSpPr txBox="1"/>
          <p:nvPr/>
        </p:nvSpPr>
        <p:spPr>
          <a:xfrm>
            <a:off x="6240462" y="2874964"/>
            <a:ext cx="4103690" cy="768245"/>
          </a:xfrm>
          <a:prstGeom prst="rect">
            <a:avLst/>
          </a:prstGeom>
          <a:solidFill>
            <a:srgbClr val="FFFFFF"/>
          </a:solidFill>
          <a:ln>
            <a:solidFill>
              <a:srgbClr val="000000"/>
            </a:solidFill>
            <a:miter/>
          </a:ln>
          <a:effectLst>
            <a:outerShdw dist="35921" dir="27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a:defRPr>
                <a:latin typeface="Arial"/>
                <a:ea typeface="Arial"/>
                <a:cs typeface="Arial"/>
                <a:sym typeface="Arial"/>
              </a:defRPr>
            </a:pPr>
            <a:r>
              <a:rPr>
                <a:solidFill>
                  <a:srgbClr val="000000"/>
                </a:solidFill>
              </a:rPr>
              <a:t>Elettrodi a membrana cristallina</a:t>
            </a:r>
          </a:p>
          <a:p>
            <a:pPr algn="ctr">
              <a:defRPr sz="1400">
                <a:latin typeface="Arial"/>
                <a:ea typeface="Arial"/>
                <a:cs typeface="Arial"/>
                <a:sym typeface="Arial"/>
              </a:defRPr>
            </a:pPr>
            <a:r>
              <a:rPr>
                <a:solidFill>
                  <a:srgbClr val="000000"/>
                </a:solidFill>
              </a:rPr>
              <a:t>Membrana monocristallina</a:t>
            </a:r>
          </a:p>
          <a:p>
            <a:pPr algn="ctr">
              <a:defRPr sz="1400">
                <a:latin typeface="Arial"/>
                <a:ea typeface="Arial"/>
                <a:cs typeface="Arial"/>
                <a:sym typeface="Arial"/>
              </a:defRPr>
            </a:pPr>
            <a:r>
              <a:rPr>
                <a:solidFill>
                  <a:srgbClr val="000000"/>
                </a:solidFill>
              </a:rPr>
              <a:t>Membrana policristallina</a:t>
            </a:r>
          </a:p>
        </p:txBody>
      </p:sp>
      <p:sp>
        <p:nvSpPr>
          <p:cNvPr id="547" name="Text Box 7"/>
          <p:cNvSpPr txBox="1"/>
          <p:nvPr/>
        </p:nvSpPr>
        <p:spPr>
          <a:xfrm>
            <a:off x="6240462" y="3959226"/>
            <a:ext cx="4103690" cy="565045"/>
          </a:xfrm>
          <a:prstGeom prst="rect">
            <a:avLst/>
          </a:prstGeom>
          <a:solidFill>
            <a:srgbClr val="FFFFFF"/>
          </a:solidFill>
          <a:ln>
            <a:solidFill>
              <a:srgbClr val="000000"/>
            </a:solidFill>
            <a:miter/>
          </a:ln>
          <a:effectLst>
            <a:outerShdw dist="28398" dir="1593903"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a:defRPr>
                <a:latin typeface="Arial"/>
                <a:ea typeface="Arial"/>
                <a:cs typeface="Arial"/>
                <a:sym typeface="Arial"/>
              </a:defRPr>
            </a:pPr>
            <a:r>
              <a:rPr>
                <a:solidFill>
                  <a:srgbClr val="000000"/>
                </a:solidFill>
              </a:rPr>
              <a:t>Elettrodi a membrana polimerica</a:t>
            </a:r>
          </a:p>
          <a:p>
            <a:pPr algn="ctr">
              <a:defRPr sz="1400">
                <a:latin typeface="Arial"/>
                <a:ea typeface="Arial"/>
                <a:cs typeface="Arial"/>
                <a:sym typeface="Arial"/>
              </a:defRPr>
            </a:pPr>
            <a:r>
              <a:rPr>
                <a:solidFill>
                  <a:srgbClr val="000000"/>
                </a:solidFill>
              </a:rPr>
              <a:t>Scambiatore ionico in una matrice polimerica</a:t>
            </a:r>
          </a:p>
        </p:txBody>
      </p:sp>
      <p:cxnSp>
        <p:nvCxnSpPr>
          <p:cNvPr id="548" name="AutoShape 8"/>
          <p:cNvCxnSpPr>
            <a:stCxn id="546" idx="0"/>
            <a:endCxn id="542" idx="0"/>
          </p:cNvCxnSpPr>
          <p:nvPr/>
        </p:nvCxnSpPr>
        <p:spPr>
          <a:xfrm flipH="1">
            <a:off x="3683000" y="3263900"/>
            <a:ext cx="4610100" cy="12700"/>
          </a:xfrm>
          <a:prstGeom prst="bentConnector3">
            <a:avLst>
              <a:gd name="adj1" fmla="val 53994"/>
            </a:avLst>
          </a:prstGeom>
          <a:ln>
            <a:solidFill>
              <a:srgbClr val="000000"/>
            </a:solidFill>
            <a:miter/>
          </a:ln>
        </p:spPr>
      </p:cxnSp>
      <p:cxnSp>
        <p:nvCxnSpPr>
          <p:cNvPr id="549" name="AutoShape 9"/>
          <p:cNvCxnSpPr>
            <a:stCxn id="542" idx="0"/>
            <a:endCxn id="547" idx="0"/>
          </p:cNvCxnSpPr>
          <p:nvPr/>
        </p:nvCxnSpPr>
        <p:spPr>
          <a:xfrm>
            <a:off x="3683000" y="3263900"/>
            <a:ext cx="4610100" cy="977900"/>
          </a:xfrm>
          <a:prstGeom prst="bentConnector3">
            <a:avLst>
              <a:gd name="adj1" fmla="val 46005"/>
            </a:avLst>
          </a:prstGeom>
          <a:ln>
            <a:solidFill>
              <a:srgbClr val="000000"/>
            </a:solidFill>
            <a:miter/>
          </a:ln>
        </p:spPr>
      </p:cxnSp>
      <p:sp>
        <p:nvSpPr>
          <p:cNvPr id="550" name="Text Box 10"/>
          <p:cNvSpPr txBox="1"/>
          <p:nvPr/>
        </p:nvSpPr>
        <p:spPr>
          <a:xfrm>
            <a:off x="1992313" y="5097462"/>
            <a:ext cx="3382965" cy="1174645"/>
          </a:xfrm>
          <a:prstGeom prst="rect">
            <a:avLst/>
          </a:prstGeom>
          <a:solidFill>
            <a:srgbClr val="FFFFFF"/>
          </a:solidFill>
          <a:ln>
            <a:solidFill>
              <a:srgbClr val="000000"/>
            </a:solidFill>
            <a:miter/>
          </a:ln>
          <a:effectLst>
            <a:outerShdw dist="35921" dir="27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ctr">
              <a:defRPr>
                <a:latin typeface="Arial"/>
                <a:ea typeface="Arial"/>
                <a:cs typeface="Arial"/>
                <a:sym typeface="Arial"/>
              </a:defRPr>
            </a:pPr>
            <a:r>
              <a:rPr>
                <a:solidFill>
                  <a:srgbClr val="000000"/>
                </a:solidFill>
              </a:rPr>
              <a:t>Elettrodi composti</a:t>
            </a:r>
          </a:p>
          <a:p>
            <a:pPr algn="ctr">
              <a:defRPr sz="1400">
                <a:latin typeface="Arial"/>
                <a:ea typeface="Arial"/>
                <a:cs typeface="Arial"/>
                <a:sym typeface="Arial"/>
              </a:defRPr>
            </a:pPr>
            <a:r>
              <a:rPr>
                <a:solidFill>
                  <a:srgbClr val="000000"/>
                </a:solidFill>
              </a:rPr>
              <a:t>Sono in effetti celle elettrochimiche, in quanto composte da due elettrodi, che rispondono a determinate specie chimiche</a:t>
            </a:r>
          </a:p>
        </p:txBody>
      </p:sp>
      <p:sp>
        <p:nvSpPr>
          <p:cNvPr id="551" name="Rectangle 11"/>
          <p:cNvSpPr txBox="1"/>
          <p:nvPr/>
        </p:nvSpPr>
        <p:spPr>
          <a:xfrm>
            <a:off x="2038033" y="1125537"/>
            <a:ext cx="8188960" cy="8840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just">
              <a:defRPr>
                <a:latin typeface="Arial"/>
                <a:ea typeface="Arial"/>
                <a:cs typeface="Arial"/>
                <a:sym typeface="Arial"/>
              </a:defRPr>
            </a:lvl1pPr>
          </a:lstStyle>
          <a:p>
            <a:r>
              <a:rPr>
                <a:solidFill>
                  <a:srgbClr val="000000"/>
                </a:solidFill>
              </a:rPr>
              <a:t>Le membrane degli elettrodi ionoselettivi possono essere costituiti da diversi materiali, sia solidi (vetro, polimeri, cristalli inorganici) che liquidi (in genere solventi idrofobi).</a:t>
            </a:r>
          </a:p>
        </p:txBody>
      </p:sp>
      <p:sp>
        <p:nvSpPr>
          <p:cNvPr id="552" name="Rectangle 12"/>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553" name="Text Box 13"/>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554" name="Text Box 14"/>
          <p:cNvSpPr txBox="1"/>
          <p:nvPr/>
        </p:nvSpPr>
        <p:spPr>
          <a:xfrm>
            <a:off x="1764982" y="284163"/>
            <a:ext cx="5888726"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ELETTRODI IONOSELETTIVI A MEMBRANA</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556" name="Rectangle 2"/>
          <p:cNvSpPr/>
          <p:nvPr/>
        </p:nvSpPr>
        <p:spPr>
          <a:xfrm>
            <a:off x="4848223" y="5311775"/>
            <a:ext cx="2376492" cy="762000"/>
          </a:xfrm>
          <a:prstGeom prst="rect">
            <a:avLst/>
          </a:prstGeom>
          <a:solidFill>
            <a:srgbClr val="FFFFCC"/>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557" name="Rectangle 3"/>
          <p:cNvSpPr txBox="1"/>
          <p:nvPr/>
        </p:nvSpPr>
        <p:spPr>
          <a:xfrm>
            <a:off x="161607" y="973127"/>
            <a:ext cx="8589011" cy="3281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sz="2400">
                <a:latin typeface="Arial"/>
                <a:ea typeface="Arial"/>
                <a:cs typeface="Arial"/>
                <a:sym typeface="Arial"/>
              </a:defRPr>
            </a:pPr>
            <a:r>
              <a:rPr>
                <a:solidFill>
                  <a:srgbClr val="000000"/>
                </a:solidFill>
              </a:rPr>
              <a:t>Un elettrodo ionoselettivo a membrana risponde selettivamente ad una specie in soluzione ed è costituito da un elettrodo interno immerso in una soluzione contenente lo ione in esame ad una attività definita e costante e da una </a:t>
            </a:r>
            <a:r>
              <a:rPr b="1" i="1">
                <a:solidFill>
                  <a:srgbClr val="000000"/>
                </a:solidFill>
              </a:rPr>
              <a:t>membrana ionoselettiva</a:t>
            </a:r>
            <a:r>
              <a:rPr>
                <a:solidFill>
                  <a:srgbClr val="000000"/>
                </a:solidFill>
              </a:rPr>
              <a:t> in grado di legare selettivamente lo ione in esame. All’equilibrio, la differenza di potenziale attraverso la membrana dipende dalla </a:t>
            </a:r>
            <a:r>
              <a:rPr b="1" i="1">
                <a:solidFill>
                  <a:srgbClr val="000000"/>
                </a:solidFill>
              </a:rPr>
              <a:t>differenza di concentrazione</a:t>
            </a:r>
            <a:r>
              <a:rPr>
                <a:solidFill>
                  <a:srgbClr val="000000"/>
                </a:solidFill>
              </a:rPr>
              <a:t> dello ione fra la soluzione interna all’elettrodo ed il campione in esame.</a:t>
            </a:r>
          </a:p>
        </p:txBody>
      </p:sp>
      <p:sp>
        <p:nvSpPr>
          <p:cNvPr id="558" name="Rectangle 4"/>
          <p:cNvSpPr txBox="1"/>
          <p:nvPr/>
        </p:nvSpPr>
        <p:spPr>
          <a:xfrm>
            <a:off x="1926907" y="4525964"/>
            <a:ext cx="8333424" cy="22609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a:latin typeface="Arial"/>
                <a:ea typeface="Arial"/>
                <a:cs typeface="Arial"/>
                <a:sym typeface="Arial"/>
              </a:defRPr>
            </a:pPr>
            <a:r>
              <a:rPr>
                <a:solidFill>
                  <a:srgbClr val="000000"/>
                </a:solidFill>
              </a:rPr>
              <a:t>In generale, la differenza di potenziale attraverso la membrana è legata alle attività dello ione all’interno dell’elettrodo (a</a:t>
            </a:r>
            <a:r>
              <a:rPr baseline="-25000">
                <a:solidFill>
                  <a:srgbClr val="000000"/>
                </a:solidFill>
              </a:rPr>
              <a:t>2</a:t>
            </a:r>
            <a:r>
              <a:rPr>
                <a:solidFill>
                  <a:srgbClr val="000000"/>
                </a:solidFill>
              </a:rPr>
              <a:t>) ed all’esterno (a</a:t>
            </a:r>
            <a:r>
              <a:rPr baseline="-25000">
                <a:solidFill>
                  <a:srgbClr val="000000"/>
                </a:solidFill>
              </a:rPr>
              <a:t>1</a:t>
            </a:r>
            <a:r>
              <a:rPr>
                <a:solidFill>
                  <a:srgbClr val="000000"/>
                </a:solidFill>
              </a:rPr>
              <a:t>) dalla relazione</a:t>
            </a:r>
            <a:endParaRPr sz="3200"/>
          </a:p>
          <a:p>
            <a:pPr algn="just">
              <a:defRPr>
                <a:latin typeface="Arial"/>
                <a:ea typeface="Arial"/>
                <a:cs typeface="Arial"/>
                <a:sym typeface="Arial"/>
              </a:defRPr>
            </a:pPr>
            <a:endParaRPr sz="3200"/>
          </a:p>
          <a:p>
            <a:pPr algn="just">
              <a:defRPr>
                <a:latin typeface="Arial"/>
                <a:ea typeface="Arial"/>
                <a:cs typeface="Arial"/>
                <a:sym typeface="Arial"/>
              </a:defRPr>
            </a:pPr>
            <a:endParaRPr sz="3200"/>
          </a:p>
          <a:p>
            <a:pPr algn="just">
              <a:defRPr>
                <a:latin typeface="Arial"/>
                <a:ea typeface="Arial"/>
                <a:cs typeface="Arial"/>
                <a:sym typeface="Arial"/>
              </a:defRPr>
            </a:pPr>
            <a:endParaRPr sz="3200"/>
          </a:p>
          <a:p>
            <a:pPr algn="just">
              <a:defRPr>
                <a:latin typeface="Arial"/>
                <a:ea typeface="Arial"/>
                <a:cs typeface="Arial"/>
                <a:sym typeface="Arial"/>
              </a:defRPr>
            </a:pPr>
            <a:endParaRPr sz="3200"/>
          </a:p>
          <a:p>
            <a:pPr algn="just">
              <a:defRPr>
                <a:latin typeface="Arial"/>
                <a:ea typeface="Arial"/>
                <a:cs typeface="Arial"/>
                <a:sym typeface="Arial"/>
              </a:defRPr>
            </a:pPr>
            <a:r>
              <a:rPr>
                <a:solidFill>
                  <a:srgbClr val="000000"/>
                </a:solidFill>
              </a:rPr>
              <a:t>dove n è la carica dello ione. L’equazione è analoga all’equazione di Nernst, ma in questo caso </a:t>
            </a:r>
            <a:r>
              <a:rPr b="1" i="1">
                <a:solidFill>
                  <a:srgbClr val="000000"/>
                </a:solidFill>
              </a:rPr>
              <a:t>non è implicata alcuna reazione di ossidoriduzione</a:t>
            </a:r>
            <a:r>
              <a:rPr>
                <a:solidFill>
                  <a:srgbClr val="000000"/>
                </a:solidFill>
              </a:rPr>
              <a:t>. </a:t>
            </a:r>
          </a:p>
        </p:txBody>
      </p:sp>
      <p:pic>
        <p:nvPicPr>
          <p:cNvPr id="559" name="Object 5" descr="Object 5"/>
          <p:cNvPicPr>
            <a:picLocks noChangeAspect="1"/>
          </p:cNvPicPr>
          <p:nvPr/>
        </p:nvPicPr>
        <p:blipFill>
          <a:blip r:embed="rId2"/>
          <a:stretch>
            <a:fillRect/>
          </a:stretch>
        </p:blipFill>
        <p:spPr>
          <a:xfrm>
            <a:off x="4978401" y="5383214"/>
            <a:ext cx="2136778" cy="638178"/>
          </a:xfrm>
          <a:prstGeom prst="rect">
            <a:avLst/>
          </a:prstGeom>
          <a:ln w="12700">
            <a:miter lim="400000"/>
          </a:ln>
        </p:spPr>
      </p:pic>
      <p:sp>
        <p:nvSpPr>
          <p:cNvPr id="560" name="Rectangle 6"/>
          <p:cNvSpPr/>
          <p:nvPr/>
        </p:nvSpPr>
        <p:spPr>
          <a:xfrm>
            <a:off x="9059863" y="1374774"/>
            <a:ext cx="647703" cy="1584329"/>
          </a:xfrm>
          <a:prstGeom prst="rect">
            <a:avLst/>
          </a:prstGeom>
          <a:solidFill>
            <a:srgbClr val="FFFFFF"/>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561" name="Rectangle 7"/>
          <p:cNvSpPr/>
          <p:nvPr/>
        </p:nvSpPr>
        <p:spPr>
          <a:xfrm>
            <a:off x="9131299" y="1374775"/>
            <a:ext cx="504829" cy="1511300"/>
          </a:xfrm>
          <a:prstGeom prst="rect">
            <a:avLst/>
          </a:prstGeom>
          <a:solidFill>
            <a:srgbClr val="EAEAEA"/>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562" name="Line 8"/>
          <p:cNvSpPr/>
          <p:nvPr/>
        </p:nvSpPr>
        <p:spPr>
          <a:xfrm>
            <a:off x="9375775" y="1085850"/>
            <a:ext cx="0" cy="1008064"/>
          </a:xfrm>
          <a:prstGeom prst="line">
            <a:avLst/>
          </a:prstGeom>
          <a:ln>
            <a:solidFill>
              <a:srgbClr val="000000"/>
            </a:solidFill>
          </a:ln>
        </p:spPr>
        <p:txBody>
          <a:bodyPr lIns="45718" tIns="45718" rIns="45718" bIns="45718"/>
          <a:lstStyle/>
          <a:p>
            <a:endParaRPr/>
          </a:p>
        </p:txBody>
      </p:sp>
      <p:sp>
        <p:nvSpPr>
          <p:cNvPr id="563" name="Line 9"/>
          <p:cNvSpPr/>
          <p:nvPr/>
        </p:nvSpPr>
        <p:spPr>
          <a:xfrm>
            <a:off x="9375774" y="1085850"/>
            <a:ext cx="334967" cy="0"/>
          </a:xfrm>
          <a:prstGeom prst="line">
            <a:avLst/>
          </a:prstGeom>
          <a:ln>
            <a:solidFill>
              <a:srgbClr val="000000"/>
            </a:solidFill>
          </a:ln>
        </p:spPr>
        <p:txBody>
          <a:bodyPr lIns="45718" tIns="45718" rIns="45718" bIns="45718"/>
          <a:lstStyle/>
          <a:p>
            <a:endParaRPr/>
          </a:p>
        </p:txBody>
      </p:sp>
      <p:sp>
        <p:nvSpPr>
          <p:cNvPr id="564" name="Rectangle 10"/>
          <p:cNvSpPr/>
          <p:nvPr/>
        </p:nvSpPr>
        <p:spPr>
          <a:xfrm>
            <a:off x="9301164" y="1444624"/>
            <a:ext cx="142878" cy="792167"/>
          </a:xfrm>
          <a:prstGeom prst="rect">
            <a:avLst/>
          </a:prstGeom>
          <a:solidFill>
            <a:srgbClr val="FFFFFF"/>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grpSp>
        <p:nvGrpSpPr>
          <p:cNvPr id="567" name="AutoShape 11"/>
          <p:cNvGrpSpPr/>
          <p:nvPr/>
        </p:nvGrpSpPr>
        <p:grpSpPr>
          <a:xfrm>
            <a:off x="9548786" y="1585912"/>
            <a:ext cx="2089182" cy="576266"/>
            <a:chOff x="0" y="0"/>
            <a:chExt cx="2089181" cy="576265"/>
          </a:xfrm>
        </p:grpSpPr>
        <p:sp>
          <p:nvSpPr>
            <p:cNvPr id="565" name="Forma"/>
            <p:cNvSpPr/>
            <p:nvPr/>
          </p:nvSpPr>
          <p:spPr>
            <a:xfrm>
              <a:off x="0" y="-1"/>
              <a:ext cx="2089182" cy="576267"/>
            </a:xfrm>
            <a:custGeom>
              <a:avLst/>
              <a:gdLst/>
              <a:ahLst/>
              <a:cxnLst>
                <a:cxn ang="0">
                  <a:pos x="wd2" y="hd2"/>
                </a:cxn>
                <a:cxn ang="5400000">
                  <a:pos x="wd2" y="hd2"/>
                </a:cxn>
                <a:cxn ang="10800000">
                  <a:pos x="wd2" y="hd2"/>
                </a:cxn>
                <a:cxn ang="16200000">
                  <a:pos x="wd2" y="hd2"/>
                </a:cxn>
              </a:cxnLst>
              <a:rect l="0" t="0" r="r" b="b"/>
              <a:pathLst>
                <a:path w="21600" h="21600" extrusionOk="0">
                  <a:moveTo>
                    <a:pt x="4481" y="0"/>
                  </a:moveTo>
                  <a:lnTo>
                    <a:pt x="21600" y="0"/>
                  </a:lnTo>
                  <a:lnTo>
                    <a:pt x="21600" y="21600"/>
                  </a:lnTo>
                  <a:lnTo>
                    <a:pt x="4481" y="21600"/>
                  </a:lnTo>
                  <a:lnTo>
                    <a:pt x="4481" y="18000"/>
                  </a:lnTo>
                  <a:lnTo>
                    <a:pt x="0" y="13864"/>
                  </a:lnTo>
                  <a:lnTo>
                    <a:pt x="4481" y="12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566" name="Soluzione interna ad attività a2"/>
            <p:cNvSpPr txBox="1"/>
            <p:nvPr/>
          </p:nvSpPr>
          <p:spPr>
            <a:xfrm>
              <a:off x="483895" y="4762"/>
              <a:ext cx="1554803" cy="52580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gn="ctr">
                <a:defRPr sz="1400">
                  <a:latin typeface="Arial"/>
                  <a:ea typeface="Arial"/>
                  <a:cs typeface="Arial"/>
                  <a:sym typeface="Arial"/>
                </a:defRPr>
              </a:pPr>
              <a:r>
                <a:rPr>
                  <a:solidFill>
                    <a:srgbClr val="000000"/>
                  </a:solidFill>
                </a:rPr>
                <a:t>Soluzione interna ad attività a</a:t>
              </a:r>
              <a:r>
                <a:rPr baseline="-25000">
                  <a:solidFill>
                    <a:srgbClr val="000000"/>
                  </a:solidFill>
                </a:rPr>
                <a:t>2</a:t>
              </a:r>
            </a:p>
          </p:txBody>
        </p:sp>
      </p:grpSp>
      <p:sp>
        <p:nvSpPr>
          <p:cNvPr id="568" name="Rectangle 12"/>
          <p:cNvSpPr/>
          <p:nvPr/>
        </p:nvSpPr>
        <p:spPr>
          <a:xfrm>
            <a:off x="9240838" y="2886074"/>
            <a:ext cx="304803" cy="74617"/>
          </a:xfrm>
          <a:prstGeom prst="rect">
            <a:avLst/>
          </a:prstGeom>
          <a:solidFill>
            <a:srgbClr val="E7E6E6"/>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grpSp>
        <p:nvGrpSpPr>
          <p:cNvPr id="571" name="AutoShape 13"/>
          <p:cNvGrpSpPr/>
          <p:nvPr/>
        </p:nvGrpSpPr>
        <p:grpSpPr>
          <a:xfrm>
            <a:off x="9412267" y="2271714"/>
            <a:ext cx="2225699" cy="573092"/>
            <a:chOff x="-1" y="0"/>
            <a:chExt cx="2225697" cy="573090"/>
          </a:xfrm>
        </p:grpSpPr>
        <p:sp>
          <p:nvSpPr>
            <p:cNvPr id="569" name="Forma"/>
            <p:cNvSpPr/>
            <p:nvPr/>
          </p:nvSpPr>
          <p:spPr>
            <a:xfrm>
              <a:off x="-2" y="0"/>
              <a:ext cx="2225699" cy="573092"/>
            </a:xfrm>
            <a:custGeom>
              <a:avLst/>
              <a:gdLst/>
              <a:ahLst/>
              <a:cxnLst>
                <a:cxn ang="0">
                  <a:pos x="wd2" y="hd2"/>
                </a:cxn>
                <a:cxn ang="5400000">
                  <a:pos x="wd2" y="hd2"/>
                </a:cxn>
                <a:cxn ang="10800000">
                  <a:pos x="wd2" y="hd2"/>
                </a:cxn>
                <a:cxn ang="16200000">
                  <a:pos x="wd2" y="hd2"/>
                </a:cxn>
              </a:cxnLst>
              <a:rect l="0" t="0" r="r" b="b"/>
              <a:pathLst>
                <a:path w="21600" h="21600" extrusionOk="0">
                  <a:moveTo>
                    <a:pt x="5531" y="0"/>
                  </a:moveTo>
                  <a:lnTo>
                    <a:pt x="21600" y="0"/>
                  </a:lnTo>
                  <a:lnTo>
                    <a:pt x="21600" y="18967"/>
                  </a:lnTo>
                  <a:lnTo>
                    <a:pt x="5531" y="18967"/>
                  </a:lnTo>
                  <a:lnTo>
                    <a:pt x="5531" y="15806"/>
                  </a:lnTo>
                  <a:lnTo>
                    <a:pt x="0" y="21600"/>
                  </a:lnTo>
                  <a:lnTo>
                    <a:pt x="5531" y="11064"/>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570" name="Membrana ionoselettiva"/>
            <p:cNvSpPr txBox="1"/>
            <p:nvPr/>
          </p:nvSpPr>
          <p:spPr>
            <a:xfrm>
              <a:off x="620412" y="4762"/>
              <a:ext cx="1554802" cy="4920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Membrana ionoselettiva</a:t>
              </a:r>
            </a:p>
          </p:txBody>
        </p:sp>
      </p:grpSp>
      <p:grpSp>
        <p:nvGrpSpPr>
          <p:cNvPr id="574" name="AutoShape 14"/>
          <p:cNvGrpSpPr/>
          <p:nvPr/>
        </p:nvGrpSpPr>
        <p:grpSpPr>
          <a:xfrm>
            <a:off x="9440863" y="2881314"/>
            <a:ext cx="2197103" cy="574681"/>
            <a:chOff x="0" y="0"/>
            <a:chExt cx="2197101" cy="574679"/>
          </a:xfrm>
        </p:grpSpPr>
        <p:sp>
          <p:nvSpPr>
            <p:cNvPr id="572" name="Forma"/>
            <p:cNvSpPr/>
            <p:nvPr/>
          </p:nvSpPr>
          <p:spPr>
            <a:xfrm>
              <a:off x="-1" y="0"/>
              <a:ext cx="2197103" cy="574680"/>
            </a:xfrm>
            <a:custGeom>
              <a:avLst/>
              <a:gdLst/>
              <a:ahLst/>
              <a:cxnLst>
                <a:cxn ang="0">
                  <a:pos x="wd2" y="hd2"/>
                </a:cxn>
                <a:cxn ang="5400000">
                  <a:pos x="wd2" y="hd2"/>
                </a:cxn>
                <a:cxn ang="10800000">
                  <a:pos x="wd2" y="hd2"/>
                </a:cxn>
                <a:cxn ang="16200000">
                  <a:pos x="wd2" y="hd2"/>
                </a:cxn>
              </a:cxnLst>
              <a:rect l="0" t="0" r="r" b="b"/>
              <a:pathLst>
                <a:path w="21600" h="21600" extrusionOk="0">
                  <a:moveTo>
                    <a:pt x="5322" y="0"/>
                  </a:moveTo>
                  <a:lnTo>
                    <a:pt x="21600" y="0"/>
                  </a:lnTo>
                  <a:lnTo>
                    <a:pt x="21600" y="21600"/>
                  </a:lnTo>
                  <a:lnTo>
                    <a:pt x="5322" y="21600"/>
                  </a:lnTo>
                  <a:lnTo>
                    <a:pt x="5322" y="18000"/>
                  </a:lnTo>
                  <a:lnTo>
                    <a:pt x="0" y="13962"/>
                  </a:lnTo>
                  <a:lnTo>
                    <a:pt x="5322" y="12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573" name="Soluzione esterna ad attività a1"/>
            <p:cNvSpPr txBox="1"/>
            <p:nvPr/>
          </p:nvSpPr>
          <p:spPr>
            <a:xfrm>
              <a:off x="591817" y="4762"/>
              <a:ext cx="1554801" cy="52580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gn="ctr">
                <a:defRPr sz="1400">
                  <a:latin typeface="Arial"/>
                  <a:ea typeface="Arial"/>
                  <a:cs typeface="Arial"/>
                  <a:sym typeface="Arial"/>
                </a:defRPr>
              </a:pPr>
              <a:r>
                <a:rPr>
                  <a:solidFill>
                    <a:srgbClr val="000000"/>
                  </a:solidFill>
                </a:rPr>
                <a:t>Soluzione esterna ad attività a</a:t>
              </a:r>
              <a:r>
                <a:rPr baseline="-25000">
                  <a:solidFill>
                    <a:srgbClr val="000000"/>
                  </a:solidFill>
                </a:rPr>
                <a:t>1</a:t>
              </a:r>
            </a:p>
          </p:txBody>
        </p:sp>
      </p:grpSp>
      <p:grpSp>
        <p:nvGrpSpPr>
          <p:cNvPr id="577" name="AutoShape 15"/>
          <p:cNvGrpSpPr/>
          <p:nvPr/>
        </p:nvGrpSpPr>
        <p:grpSpPr>
          <a:xfrm>
            <a:off x="9369451" y="1119187"/>
            <a:ext cx="2282803" cy="404822"/>
            <a:chOff x="0" y="0"/>
            <a:chExt cx="2282801" cy="404821"/>
          </a:xfrm>
        </p:grpSpPr>
        <p:sp>
          <p:nvSpPr>
            <p:cNvPr id="575" name="Forma"/>
            <p:cNvSpPr/>
            <p:nvPr/>
          </p:nvSpPr>
          <p:spPr>
            <a:xfrm>
              <a:off x="-1" y="-1"/>
              <a:ext cx="2282803" cy="404823"/>
            </a:xfrm>
            <a:custGeom>
              <a:avLst/>
              <a:gdLst/>
              <a:ahLst/>
              <a:cxnLst>
                <a:cxn ang="0">
                  <a:pos x="wd2" y="hd2"/>
                </a:cxn>
                <a:cxn ang="5400000">
                  <a:pos x="wd2" y="hd2"/>
                </a:cxn>
                <a:cxn ang="10800000">
                  <a:pos x="wd2" y="hd2"/>
                </a:cxn>
                <a:cxn ang="16200000">
                  <a:pos x="wd2" y="hd2"/>
                </a:cxn>
              </a:cxnLst>
              <a:rect l="0" t="0" r="r" b="b"/>
              <a:pathLst>
                <a:path w="21600" h="21600" extrusionOk="0">
                  <a:moveTo>
                    <a:pt x="5933" y="0"/>
                  </a:moveTo>
                  <a:lnTo>
                    <a:pt x="21600" y="0"/>
                  </a:lnTo>
                  <a:lnTo>
                    <a:pt x="21600" y="19143"/>
                  </a:lnTo>
                  <a:lnTo>
                    <a:pt x="5933" y="19143"/>
                  </a:lnTo>
                  <a:lnTo>
                    <a:pt x="5933" y="15953"/>
                  </a:lnTo>
                  <a:lnTo>
                    <a:pt x="0" y="21600"/>
                  </a:lnTo>
                  <a:lnTo>
                    <a:pt x="5933" y="11167"/>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1400" baseline="-25000">
                  <a:latin typeface="Arial"/>
                  <a:ea typeface="Arial"/>
                  <a:cs typeface="Arial"/>
                  <a:sym typeface="Arial"/>
                </a:defRPr>
              </a:pPr>
              <a:endParaRPr/>
            </a:p>
          </p:txBody>
        </p:sp>
        <p:sp>
          <p:nvSpPr>
            <p:cNvPr id="576" name="Elettrodo interno"/>
            <p:cNvSpPr txBox="1"/>
            <p:nvPr/>
          </p:nvSpPr>
          <p:spPr>
            <a:xfrm>
              <a:off x="677519" y="4762"/>
              <a:ext cx="1554799"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Elettrodo interno</a:t>
              </a:r>
            </a:p>
          </p:txBody>
        </p:sp>
      </p:grpSp>
      <p:sp>
        <p:nvSpPr>
          <p:cNvPr id="578" name="Rectangle 16"/>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579" name="Text Box 17"/>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580" name="Text Box 18"/>
          <p:cNvSpPr txBox="1"/>
          <p:nvPr/>
        </p:nvSpPr>
        <p:spPr>
          <a:xfrm>
            <a:off x="1764982" y="284163"/>
            <a:ext cx="5888726"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ELETTRODI IONOSELETTIVI A MEMBRANA</a:t>
            </a: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582" name="Rectangle 2"/>
          <p:cNvSpPr txBox="1"/>
          <p:nvPr/>
        </p:nvSpPr>
        <p:spPr>
          <a:xfrm>
            <a:off x="293368" y="1295398"/>
            <a:ext cx="8084188" cy="3714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sz="2200" b="1" i="1">
                <a:latin typeface="Arial"/>
                <a:ea typeface="Arial"/>
                <a:cs typeface="Arial"/>
                <a:sym typeface="Arial"/>
              </a:defRPr>
            </a:pPr>
            <a:r>
              <a:rPr>
                <a:solidFill>
                  <a:srgbClr val="000000"/>
                </a:solidFill>
              </a:rPr>
              <a:t>L’elettrodo a vetro</a:t>
            </a:r>
            <a:r>
              <a:rPr b="0" i="0">
                <a:solidFill>
                  <a:srgbClr val="000000"/>
                </a:solidFill>
              </a:rPr>
              <a:t> per la misura del pH rappresenta l’elettrodo ionoselettivo di più vasto impiego. </a:t>
            </a:r>
            <a:endParaRPr sz="3200"/>
          </a:p>
          <a:p>
            <a:pPr algn="just">
              <a:defRPr sz="2200">
                <a:latin typeface="Arial"/>
                <a:ea typeface="Arial"/>
                <a:cs typeface="Arial"/>
                <a:sym typeface="Arial"/>
              </a:defRPr>
            </a:pPr>
            <a:endParaRPr sz="3200"/>
          </a:p>
          <a:p>
            <a:pPr algn="just">
              <a:defRPr sz="2200">
                <a:latin typeface="Arial"/>
                <a:ea typeface="Arial"/>
                <a:cs typeface="Arial"/>
                <a:sym typeface="Arial"/>
              </a:defRPr>
            </a:pPr>
            <a:r>
              <a:rPr>
                <a:solidFill>
                  <a:srgbClr val="000000"/>
                </a:solidFill>
              </a:rPr>
              <a:t>Esso consiste in una sottile membrana di </a:t>
            </a:r>
            <a:r>
              <a:rPr b="1" i="1">
                <a:solidFill>
                  <a:srgbClr val="000000"/>
                </a:solidFill>
              </a:rPr>
              <a:t>vetro speciale</a:t>
            </a:r>
            <a:r>
              <a:rPr i="1">
                <a:solidFill>
                  <a:srgbClr val="000000"/>
                </a:solidFill>
              </a:rPr>
              <a:t>,</a:t>
            </a:r>
            <a:r>
              <a:rPr>
                <a:solidFill>
                  <a:srgbClr val="000000"/>
                </a:solidFill>
              </a:rPr>
              <a:t> che è l’elemento dell’elettrodo effettivamente sensibile al pH, saldata all’estremità di un tubo resistente in plastica o vetro. Nel tubo è contenuta una soluzione con attività nota e costante di ione H</a:t>
            </a:r>
            <a:r>
              <a:rPr baseline="30000">
                <a:solidFill>
                  <a:srgbClr val="000000"/>
                </a:solidFill>
              </a:rPr>
              <a:t>+</a:t>
            </a:r>
            <a:r>
              <a:rPr>
                <a:solidFill>
                  <a:srgbClr val="000000"/>
                </a:solidFill>
              </a:rPr>
              <a:t> (una soluzione diluita di HCl oppure un tampone)  saturata con AgCl. Un filo di argento rivestito di AgCl immerso nella soluzione forma un elettrodo di riferimento ad Ag/AgCl, che viene utilizzato per collegare l’elettrodo ad uno dei terminali del potenziometro.</a:t>
            </a:r>
          </a:p>
        </p:txBody>
      </p:sp>
      <p:sp>
        <p:nvSpPr>
          <p:cNvPr id="583" name="Oval 3"/>
          <p:cNvSpPr/>
          <p:nvPr/>
        </p:nvSpPr>
        <p:spPr>
          <a:xfrm>
            <a:off x="8828088" y="3730626"/>
            <a:ext cx="792167" cy="792169"/>
          </a:xfrm>
          <a:prstGeom prst="ellipse">
            <a:avLst/>
          </a:prstGeom>
          <a:solidFill>
            <a:srgbClr val="EAEAEA"/>
          </a:solidFill>
          <a:ln>
            <a:solidFill>
              <a:srgbClr val="000000"/>
            </a:solidFill>
          </a:ln>
        </p:spPr>
        <p:txBody>
          <a:bodyPr lIns="45718" tIns="45718" rIns="45718" bIns="45718" anchor="ctr"/>
          <a:lstStyle/>
          <a:p>
            <a:pPr>
              <a:defRPr>
                <a:latin typeface="Arial"/>
                <a:ea typeface="Arial"/>
                <a:cs typeface="Arial"/>
                <a:sym typeface="Arial"/>
              </a:defRPr>
            </a:pPr>
            <a:endParaRPr/>
          </a:p>
        </p:txBody>
      </p:sp>
      <p:sp>
        <p:nvSpPr>
          <p:cNvPr id="584" name="Rectangle 4"/>
          <p:cNvSpPr/>
          <p:nvPr/>
        </p:nvSpPr>
        <p:spPr>
          <a:xfrm>
            <a:off x="8953500" y="2101850"/>
            <a:ext cx="533400" cy="1727200"/>
          </a:xfrm>
          <a:prstGeom prst="rect">
            <a:avLst/>
          </a:prstGeom>
          <a:solidFill>
            <a:srgbClr val="FFFFFF"/>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585" name="Rectangle 5"/>
          <p:cNvSpPr/>
          <p:nvPr/>
        </p:nvSpPr>
        <p:spPr>
          <a:xfrm>
            <a:off x="9029700" y="2101850"/>
            <a:ext cx="381000" cy="1727200"/>
          </a:xfrm>
          <a:prstGeom prst="rect">
            <a:avLst/>
          </a:prstGeom>
          <a:solidFill>
            <a:srgbClr val="EAEAEA"/>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586" name="Line 6"/>
          <p:cNvSpPr/>
          <p:nvPr/>
        </p:nvSpPr>
        <p:spPr>
          <a:xfrm>
            <a:off x="9215438" y="1812925"/>
            <a:ext cx="3" cy="927101"/>
          </a:xfrm>
          <a:prstGeom prst="line">
            <a:avLst/>
          </a:prstGeom>
          <a:ln>
            <a:solidFill>
              <a:srgbClr val="000000"/>
            </a:solidFill>
          </a:ln>
        </p:spPr>
        <p:txBody>
          <a:bodyPr lIns="45718" tIns="45718" rIns="45718" bIns="45718"/>
          <a:lstStyle/>
          <a:p>
            <a:endParaRPr/>
          </a:p>
        </p:txBody>
      </p:sp>
      <p:sp>
        <p:nvSpPr>
          <p:cNvPr id="587" name="Line 7"/>
          <p:cNvSpPr/>
          <p:nvPr/>
        </p:nvSpPr>
        <p:spPr>
          <a:xfrm>
            <a:off x="9215439" y="1812925"/>
            <a:ext cx="720728" cy="0"/>
          </a:xfrm>
          <a:prstGeom prst="line">
            <a:avLst/>
          </a:prstGeom>
          <a:ln>
            <a:solidFill>
              <a:srgbClr val="000000"/>
            </a:solidFill>
          </a:ln>
        </p:spPr>
        <p:txBody>
          <a:bodyPr lIns="45718" tIns="45718" rIns="45718" bIns="45718"/>
          <a:lstStyle/>
          <a:p>
            <a:endParaRPr/>
          </a:p>
        </p:txBody>
      </p:sp>
      <p:sp>
        <p:nvSpPr>
          <p:cNvPr id="588" name="Rectangle 8"/>
          <p:cNvSpPr/>
          <p:nvPr/>
        </p:nvSpPr>
        <p:spPr>
          <a:xfrm>
            <a:off x="9143999" y="2605088"/>
            <a:ext cx="142879" cy="792165"/>
          </a:xfrm>
          <a:prstGeom prst="rect">
            <a:avLst/>
          </a:prstGeom>
          <a:solidFill>
            <a:srgbClr val="FFFFFF"/>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grpSp>
        <p:nvGrpSpPr>
          <p:cNvPr id="591" name="AutoShape 9"/>
          <p:cNvGrpSpPr/>
          <p:nvPr/>
        </p:nvGrpSpPr>
        <p:grpSpPr>
          <a:xfrm>
            <a:off x="9694832" y="1944695"/>
            <a:ext cx="1697073" cy="528634"/>
            <a:chOff x="-1" y="-1"/>
            <a:chExt cx="1697071" cy="528633"/>
          </a:xfrm>
        </p:grpSpPr>
        <p:sp>
          <p:nvSpPr>
            <p:cNvPr id="589" name="Forma"/>
            <p:cNvSpPr/>
            <p:nvPr/>
          </p:nvSpPr>
          <p:spPr>
            <a:xfrm>
              <a:off x="-1" y="-2"/>
              <a:ext cx="1697072" cy="528635"/>
            </a:xfrm>
            <a:custGeom>
              <a:avLst/>
              <a:gdLst/>
              <a:ahLst/>
              <a:cxnLst>
                <a:cxn ang="0">
                  <a:pos x="wd2" y="hd2"/>
                </a:cxn>
                <a:cxn ang="5400000">
                  <a:pos x="wd2" y="hd2"/>
                </a:cxn>
                <a:cxn ang="10800000">
                  <a:pos x="wd2" y="hd2"/>
                </a:cxn>
                <a:cxn ang="16200000">
                  <a:pos x="wd2" y="hd2"/>
                </a:cxn>
              </a:cxnLst>
              <a:rect l="0" t="0" r="r" b="b"/>
              <a:pathLst>
                <a:path w="21600" h="21600" extrusionOk="0">
                  <a:moveTo>
                    <a:pt x="1435" y="6875"/>
                  </a:moveTo>
                  <a:lnTo>
                    <a:pt x="4796" y="6875"/>
                  </a:lnTo>
                  <a:lnTo>
                    <a:pt x="0" y="0"/>
                  </a:lnTo>
                  <a:lnTo>
                    <a:pt x="9837" y="6875"/>
                  </a:lnTo>
                  <a:lnTo>
                    <a:pt x="21600" y="6875"/>
                  </a:lnTo>
                  <a:lnTo>
                    <a:pt x="21600" y="21600"/>
                  </a:lnTo>
                  <a:lnTo>
                    <a:pt x="1435" y="21600"/>
                  </a:lnTo>
                  <a:lnTo>
                    <a:pt x="1435" y="933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590" name="Filo di argento"/>
            <p:cNvSpPr txBox="1"/>
            <p:nvPr/>
          </p:nvSpPr>
          <p:spPr>
            <a:xfrm>
              <a:off x="163223" y="173029"/>
              <a:ext cx="1483365"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Filo di argento</a:t>
              </a:r>
            </a:p>
          </p:txBody>
        </p:sp>
      </p:grpSp>
      <p:grpSp>
        <p:nvGrpSpPr>
          <p:cNvPr id="594" name="AutoShape 10"/>
          <p:cNvGrpSpPr/>
          <p:nvPr/>
        </p:nvGrpSpPr>
        <p:grpSpPr>
          <a:xfrm>
            <a:off x="9212267" y="2605088"/>
            <a:ext cx="2179639" cy="503242"/>
            <a:chOff x="0" y="-1"/>
            <a:chExt cx="2179638" cy="503241"/>
          </a:xfrm>
        </p:grpSpPr>
        <p:sp>
          <p:nvSpPr>
            <p:cNvPr id="592" name="Forma"/>
            <p:cNvSpPr/>
            <p:nvPr/>
          </p:nvSpPr>
          <p:spPr>
            <a:xfrm>
              <a:off x="-1" y="-2"/>
              <a:ext cx="2179640" cy="503243"/>
            </a:xfrm>
            <a:custGeom>
              <a:avLst/>
              <a:gdLst/>
              <a:ahLst/>
              <a:cxnLst>
                <a:cxn ang="0">
                  <a:pos x="wd2" y="hd2"/>
                </a:cxn>
                <a:cxn ang="5400000">
                  <a:pos x="wd2" y="hd2"/>
                </a:cxn>
                <a:cxn ang="10800000">
                  <a:pos x="wd2" y="hd2"/>
                </a:cxn>
                <a:cxn ang="16200000">
                  <a:pos x="wd2" y="hd2"/>
                </a:cxn>
              </a:cxnLst>
              <a:rect l="0" t="0" r="r" b="b"/>
              <a:pathLst>
                <a:path w="21600" h="21600" extrusionOk="0">
                  <a:moveTo>
                    <a:pt x="6230" y="0"/>
                  </a:moveTo>
                  <a:lnTo>
                    <a:pt x="21600" y="0"/>
                  </a:lnTo>
                  <a:lnTo>
                    <a:pt x="21600" y="21600"/>
                  </a:lnTo>
                  <a:lnTo>
                    <a:pt x="6230" y="21600"/>
                  </a:lnTo>
                  <a:lnTo>
                    <a:pt x="6230" y="18000"/>
                  </a:lnTo>
                  <a:lnTo>
                    <a:pt x="0" y="17035"/>
                  </a:lnTo>
                  <a:lnTo>
                    <a:pt x="6230" y="12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593" name="Rivestimento di AgCl(s)"/>
            <p:cNvSpPr txBox="1"/>
            <p:nvPr/>
          </p:nvSpPr>
          <p:spPr>
            <a:xfrm>
              <a:off x="679128" y="4761"/>
              <a:ext cx="1450026" cy="4920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Rivestimento di AgCl(s)</a:t>
              </a:r>
            </a:p>
          </p:txBody>
        </p:sp>
      </p:grpSp>
      <p:grpSp>
        <p:nvGrpSpPr>
          <p:cNvPr id="597" name="AutoShape 11"/>
          <p:cNvGrpSpPr/>
          <p:nvPr/>
        </p:nvGrpSpPr>
        <p:grpSpPr>
          <a:xfrm>
            <a:off x="9305945" y="3238499"/>
            <a:ext cx="2085959" cy="936630"/>
            <a:chOff x="0" y="0"/>
            <a:chExt cx="2085957" cy="936628"/>
          </a:xfrm>
        </p:grpSpPr>
        <p:sp>
          <p:nvSpPr>
            <p:cNvPr id="595" name="Forma"/>
            <p:cNvSpPr/>
            <p:nvPr/>
          </p:nvSpPr>
          <p:spPr>
            <a:xfrm>
              <a:off x="0" y="-1"/>
              <a:ext cx="2085959" cy="936630"/>
            </a:xfrm>
            <a:custGeom>
              <a:avLst/>
              <a:gdLst/>
              <a:ahLst/>
              <a:cxnLst>
                <a:cxn ang="0">
                  <a:pos x="wd2" y="hd2"/>
                </a:cxn>
                <a:cxn ang="5400000">
                  <a:pos x="wd2" y="hd2"/>
                </a:cxn>
                <a:cxn ang="10800000">
                  <a:pos x="wd2" y="hd2"/>
                </a:cxn>
                <a:cxn ang="16200000">
                  <a:pos x="wd2" y="hd2"/>
                </a:cxn>
              </a:cxnLst>
              <a:rect l="0" t="0" r="r" b="b"/>
              <a:pathLst>
                <a:path w="21600" h="21600" extrusionOk="0">
                  <a:moveTo>
                    <a:pt x="5194" y="0"/>
                  </a:moveTo>
                  <a:lnTo>
                    <a:pt x="21600" y="0"/>
                  </a:lnTo>
                  <a:lnTo>
                    <a:pt x="21600" y="21600"/>
                  </a:lnTo>
                  <a:lnTo>
                    <a:pt x="5194" y="21600"/>
                  </a:lnTo>
                  <a:lnTo>
                    <a:pt x="5194" y="9000"/>
                  </a:lnTo>
                  <a:lnTo>
                    <a:pt x="0" y="8933"/>
                  </a:lnTo>
                  <a:lnTo>
                    <a:pt x="5194" y="3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1400" baseline="30000">
                  <a:latin typeface="Arial"/>
                  <a:ea typeface="Arial"/>
                  <a:cs typeface="Arial"/>
                  <a:sym typeface="Arial"/>
                </a:defRPr>
              </a:pPr>
              <a:endParaRPr/>
            </a:p>
          </p:txBody>
        </p:sp>
        <p:sp>
          <p:nvSpPr>
            <p:cNvPr id="596" name="Soluzione ad attività nota di ione H+, saturata con AgCl"/>
            <p:cNvSpPr txBox="1"/>
            <p:nvPr/>
          </p:nvSpPr>
          <p:spPr>
            <a:xfrm>
              <a:off x="552111" y="4762"/>
              <a:ext cx="1483363" cy="8984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gn="ctr">
                <a:defRPr sz="1400">
                  <a:latin typeface="Arial"/>
                  <a:ea typeface="Arial"/>
                  <a:cs typeface="Arial"/>
                  <a:sym typeface="Arial"/>
                </a:defRPr>
              </a:pPr>
              <a:r>
                <a:rPr>
                  <a:solidFill>
                    <a:srgbClr val="000000"/>
                  </a:solidFill>
                </a:rPr>
                <a:t>Soluzione ad attività nota di ione H</a:t>
              </a:r>
              <a:r>
                <a:rPr baseline="30000">
                  <a:solidFill>
                    <a:srgbClr val="000000"/>
                  </a:solidFill>
                </a:rPr>
                <a:t>+</a:t>
              </a:r>
              <a:r>
                <a:rPr>
                  <a:solidFill>
                    <a:srgbClr val="000000"/>
                  </a:solidFill>
                </a:rPr>
                <a:t>, saturata con AgCl</a:t>
              </a:r>
            </a:p>
          </p:txBody>
        </p:sp>
      </p:grpSp>
      <p:grpSp>
        <p:nvGrpSpPr>
          <p:cNvPr id="600" name="AutoShape 12"/>
          <p:cNvGrpSpPr/>
          <p:nvPr/>
        </p:nvGrpSpPr>
        <p:grpSpPr>
          <a:xfrm>
            <a:off x="9328172" y="4303712"/>
            <a:ext cx="2063733" cy="576267"/>
            <a:chOff x="-1" y="0"/>
            <a:chExt cx="2063731" cy="576265"/>
          </a:xfrm>
        </p:grpSpPr>
        <p:sp>
          <p:nvSpPr>
            <p:cNvPr id="598" name="Forma"/>
            <p:cNvSpPr/>
            <p:nvPr/>
          </p:nvSpPr>
          <p:spPr>
            <a:xfrm>
              <a:off x="-2" y="-1"/>
              <a:ext cx="2063733" cy="576267"/>
            </a:xfrm>
            <a:custGeom>
              <a:avLst/>
              <a:gdLst/>
              <a:ahLst/>
              <a:cxnLst>
                <a:cxn ang="0">
                  <a:pos x="wd2" y="hd2"/>
                </a:cxn>
                <a:cxn ang="5400000">
                  <a:pos x="wd2" y="hd2"/>
                </a:cxn>
                <a:cxn ang="10800000">
                  <a:pos x="wd2" y="hd2"/>
                </a:cxn>
                <a:cxn ang="16200000">
                  <a:pos x="wd2" y="hd2"/>
                </a:cxn>
              </a:cxnLst>
              <a:rect l="0" t="0" r="r" b="b"/>
              <a:pathLst>
                <a:path w="21600" h="21600" extrusionOk="0">
                  <a:moveTo>
                    <a:pt x="5018" y="0"/>
                  </a:moveTo>
                  <a:lnTo>
                    <a:pt x="21600" y="0"/>
                  </a:lnTo>
                  <a:lnTo>
                    <a:pt x="21600" y="21600"/>
                  </a:lnTo>
                  <a:lnTo>
                    <a:pt x="5018" y="21600"/>
                  </a:lnTo>
                  <a:lnTo>
                    <a:pt x="5018" y="9000"/>
                  </a:lnTo>
                  <a:lnTo>
                    <a:pt x="0" y="774"/>
                  </a:lnTo>
                  <a:lnTo>
                    <a:pt x="5018" y="3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599" name="Membrana di vetro"/>
            <p:cNvSpPr txBox="1"/>
            <p:nvPr/>
          </p:nvSpPr>
          <p:spPr>
            <a:xfrm>
              <a:off x="529883" y="4761"/>
              <a:ext cx="1483365" cy="4920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Membrana di vetro</a:t>
              </a:r>
            </a:p>
          </p:txBody>
        </p:sp>
      </p:grpSp>
      <p:sp>
        <p:nvSpPr>
          <p:cNvPr id="601" name="Rectangle 13"/>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602" name="Text Box 14"/>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603" name="Text Box 15"/>
          <p:cNvSpPr txBox="1"/>
          <p:nvPr/>
        </p:nvSpPr>
        <p:spPr>
          <a:xfrm>
            <a:off x="1764981" y="284163"/>
            <a:ext cx="3125832"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ELETTRODO A VETRO</a:t>
            </a: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605" name="Rectangle 2"/>
          <p:cNvSpPr txBox="1"/>
          <p:nvPr/>
        </p:nvSpPr>
        <p:spPr>
          <a:xfrm>
            <a:off x="541018" y="1036636"/>
            <a:ext cx="7850031" cy="53463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sz="2400">
                <a:latin typeface="Arial"/>
                <a:ea typeface="Arial"/>
                <a:cs typeface="Arial"/>
                <a:sym typeface="Arial"/>
              </a:defRPr>
            </a:pPr>
            <a:r>
              <a:rPr>
                <a:solidFill>
                  <a:srgbClr val="000000"/>
                </a:solidFill>
              </a:rPr>
              <a:t>I</a:t>
            </a:r>
            <a:r>
              <a:rPr sz="2300">
                <a:solidFill>
                  <a:srgbClr val="000000"/>
                </a:solidFill>
              </a:rPr>
              <a:t>l vetro silicato usato per le membrane è costituito da un insieme infinito tridimensionale di tetraedri </a:t>
            </a:r>
            <a:r>
              <a:rPr>
                <a:solidFill>
                  <a:srgbClr val="000000"/>
                </a:solidFill>
              </a:rPr>
              <a:t>SiO</a:t>
            </a:r>
            <a:r>
              <a:rPr baseline="-25000">
                <a:solidFill>
                  <a:srgbClr val="000000"/>
                </a:solidFill>
              </a:rPr>
              <a:t>4</a:t>
            </a:r>
            <a:r>
              <a:rPr baseline="30000">
                <a:solidFill>
                  <a:srgbClr val="000000"/>
                </a:solidFill>
              </a:rPr>
              <a:t>4-</a:t>
            </a:r>
            <a:r>
              <a:rPr>
                <a:solidFill>
                  <a:srgbClr val="000000"/>
                </a:solidFill>
              </a:rPr>
              <a:t>, </a:t>
            </a:r>
            <a:r>
              <a:rPr sz="2200">
                <a:solidFill>
                  <a:srgbClr val="000000"/>
                </a:solidFill>
              </a:rPr>
              <a:t>in cui ogni atomo di ossigeno è condiviso fra due atomi di silicio. Le cariche negative sono bilanciate da cationi (es. Na</a:t>
            </a:r>
            <a:r>
              <a:rPr sz="2200" baseline="29818">
                <a:solidFill>
                  <a:srgbClr val="000000"/>
                </a:solidFill>
              </a:rPr>
              <a:t>+</a:t>
            </a:r>
            <a:r>
              <a:rPr sz="2200">
                <a:solidFill>
                  <a:srgbClr val="000000"/>
                </a:solidFill>
              </a:rPr>
              <a:t> e Li</a:t>
            </a:r>
            <a:r>
              <a:rPr sz="2200" baseline="29818">
                <a:solidFill>
                  <a:srgbClr val="000000"/>
                </a:solidFill>
              </a:rPr>
              <a:t>+</a:t>
            </a:r>
            <a:r>
              <a:rPr sz="2200">
                <a:solidFill>
                  <a:srgbClr val="000000"/>
                </a:solidFill>
              </a:rPr>
              <a:t>) che sono contenuti negli interstizi del reticolo. La membrana di vetro risponde al pH in quanto è in grado di scambiare ioni H</a:t>
            </a:r>
            <a:r>
              <a:rPr sz="2200" baseline="29818">
                <a:solidFill>
                  <a:srgbClr val="000000"/>
                </a:solidFill>
              </a:rPr>
              <a:t>+</a:t>
            </a:r>
            <a:r>
              <a:rPr sz="2200">
                <a:solidFill>
                  <a:srgbClr val="000000"/>
                </a:solidFill>
              </a:rPr>
              <a:t> con le soluzioni con cui è a contatto. Per fare ciò il vetro deve essere </a:t>
            </a:r>
            <a:r>
              <a:rPr b="1" i="1">
                <a:solidFill>
                  <a:srgbClr val="000000"/>
                </a:solidFill>
              </a:rPr>
              <a:t>idratato</a:t>
            </a:r>
            <a:r>
              <a:rPr>
                <a:solidFill>
                  <a:srgbClr val="000000"/>
                </a:solidFill>
              </a:rPr>
              <a:t>.</a:t>
            </a:r>
            <a:endParaRPr sz="3200"/>
          </a:p>
          <a:p>
            <a:pPr algn="just">
              <a:defRPr sz="2400">
                <a:latin typeface="Arial"/>
                <a:ea typeface="Arial"/>
                <a:cs typeface="Arial"/>
                <a:sym typeface="Arial"/>
              </a:defRPr>
            </a:pPr>
            <a:endParaRPr sz="3200"/>
          </a:p>
          <a:p>
            <a:pPr algn="just">
              <a:defRPr sz="2400">
                <a:latin typeface="Arial"/>
                <a:ea typeface="Arial"/>
                <a:cs typeface="Arial"/>
                <a:sym typeface="Arial"/>
              </a:defRPr>
            </a:pPr>
            <a:r>
              <a:rPr>
                <a:solidFill>
                  <a:srgbClr val="000000"/>
                </a:solidFill>
              </a:rPr>
              <a:t>In questo processo i cationi Na</a:t>
            </a:r>
            <a:r>
              <a:rPr baseline="30000">
                <a:solidFill>
                  <a:srgbClr val="000000"/>
                </a:solidFill>
              </a:rPr>
              <a:t>+</a:t>
            </a:r>
            <a:r>
              <a:rPr>
                <a:solidFill>
                  <a:srgbClr val="000000"/>
                </a:solidFill>
              </a:rPr>
              <a:t> e Li</a:t>
            </a:r>
            <a:r>
              <a:rPr baseline="30000">
                <a:solidFill>
                  <a:srgbClr val="000000"/>
                </a:solidFill>
              </a:rPr>
              <a:t>+</a:t>
            </a:r>
            <a:r>
              <a:rPr>
                <a:solidFill>
                  <a:srgbClr val="000000"/>
                </a:solidFill>
              </a:rPr>
              <a:t> vengono scambiati con gli ioni H</a:t>
            </a:r>
            <a:r>
              <a:rPr baseline="30000">
                <a:solidFill>
                  <a:srgbClr val="000000"/>
                </a:solidFill>
              </a:rPr>
              <a:t>+</a:t>
            </a:r>
            <a:r>
              <a:rPr>
                <a:solidFill>
                  <a:srgbClr val="000000"/>
                </a:solidFill>
              </a:rPr>
              <a:t> della soluzione con la formazione di uno strato superficiale di “gel” contenente esclusivamente gruppi negativi O</a:t>
            </a:r>
            <a:r>
              <a:rPr baseline="30000">
                <a:solidFill>
                  <a:srgbClr val="000000"/>
                </a:solidFill>
              </a:rPr>
              <a:t>-</a:t>
            </a:r>
            <a:r>
              <a:rPr>
                <a:solidFill>
                  <a:srgbClr val="000000"/>
                </a:solidFill>
              </a:rPr>
              <a:t> liberi oppure legati a ioni H</a:t>
            </a:r>
            <a:r>
              <a:rPr baseline="30000">
                <a:solidFill>
                  <a:srgbClr val="000000"/>
                </a:solidFill>
              </a:rPr>
              <a:t>+</a:t>
            </a:r>
            <a:r>
              <a:rPr>
                <a:solidFill>
                  <a:srgbClr val="000000"/>
                </a:solidFill>
              </a:rPr>
              <a:t> (in soluzioni fortemente alcaline si possono avere anche legami rilevanti con altri cationi come Na</a:t>
            </a:r>
            <a:r>
              <a:rPr baseline="30000">
                <a:solidFill>
                  <a:srgbClr val="000000"/>
                </a:solidFill>
              </a:rPr>
              <a:t>+</a:t>
            </a:r>
            <a:r>
              <a:rPr>
                <a:solidFill>
                  <a:srgbClr val="000000"/>
                </a:solidFill>
              </a:rPr>
              <a:t>). </a:t>
            </a:r>
          </a:p>
        </p:txBody>
      </p:sp>
      <p:pic>
        <p:nvPicPr>
          <p:cNvPr id="606" name="Picture 3" descr="Picture 3"/>
          <p:cNvPicPr>
            <a:picLocks noChangeAspect="1"/>
          </p:cNvPicPr>
          <p:nvPr/>
        </p:nvPicPr>
        <p:blipFill>
          <a:blip r:embed="rId2"/>
          <a:stretch>
            <a:fillRect/>
          </a:stretch>
        </p:blipFill>
        <p:spPr>
          <a:xfrm>
            <a:off x="8484161" y="1220131"/>
            <a:ext cx="3094041" cy="3124202"/>
          </a:xfrm>
          <a:prstGeom prst="rect">
            <a:avLst/>
          </a:prstGeom>
          <a:ln w="12700">
            <a:miter lim="400000"/>
          </a:ln>
        </p:spPr>
      </p:pic>
      <p:sp>
        <p:nvSpPr>
          <p:cNvPr id="607" name="Rectangle 4"/>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608" name="Text Box 5"/>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609" name="Text Box 6"/>
          <p:cNvSpPr txBox="1"/>
          <p:nvPr/>
        </p:nvSpPr>
        <p:spPr>
          <a:xfrm>
            <a:off x="1764981" y="284163"/>
            <a:ext cx="3125832"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ELETTRODO A VETRO</a:t>
            </a:r>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611" name="Rectangle 2"/>
          <p:cNvSpPr txBox="1"/>
          <p:nvPr/>
        </p:nvSpPr>
        <p:spPr>
          <a:xfrm>
            <a:off x="391002" y="3068639"/>
            <a:ext cx="11755278" cy="21852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a:latin typeface="Arial"/>
                <a:ea typeface="Arial"/>
                <a:cs typeface="Arial"/>
                <a:sym typeface="Arial"/>
              </a:defRPr>
            </a:pPr>
            <a:r>
              <a:rPr dirty="0">
                <a:solidFill>
                  <a:srgbClr val="000000"/>
                </a:solidFill>
              </a:rPr>
              <a:t>A </a:t>
            </a:r>
            <a:r>
              <a:rPr dirty="0" err="1">
                <a:solidFill>
                  <a:srgbClr val="000000"/>
                </a:solidFill>
              </a:rPr>
              <a:t>contatto</a:t>
            </a:r>
            <a:r>
              <a:rPr dirty="0">
                <a:solidFill>
                  <a:srgbClr val="000000"/>
                </a:solidFill>
              </a:rPr>
              <a:t> con </a:t>
            </a:r>
            <a:r>
              <a:rPr dirty="0" err="1">
                <a:solidFill>
                  <a:srgbClr val="000000"/>
                </a:solidFill>
              </a:rPr>
              <a:t>una</a:t>
            </a:r>
            <a:r>
              <a:rPr dirty="0">
                <a:solidFill>
                  <a:srgbClr val="000000"/>
                </a:solidFill>
              </a:rPr>
              <a:t> </a:t>
            </a:r>
            <a:r>
              <a:rPr dirty="0" err="1">
                <a:solidFill>
                  <a:srgbClr val="000000"/>
                </a:solidFill>
              </a:rPr>
              <a:t>soluzione</a:t>
            </a:r>
            <a:r>
              <a:rPr dirty="0">
                <a:solidFill>
                  <a:srgbClr val="000000"/>
                </a:solidFill>
              </a:rPr>
              <a:t> </a:t>
            </a:r>
            <a:r>
              <a:rPr dirty="0" err="1">
                <a:solidFill>
                  <a:srgbClr val="000000"/>
                </a:solidFill>
              </a:rPr>
              <a:t>contenente</a:t>
            </a:r>
            <a:r>
              <a:rPr dirty="0">
                <a:solidFill>
                  <a:srgbClr val="000000"/>
                </a:solidFill>
              </a:rPr>
              <a:t> </a:t>
            </a:r>
            <a:r>
              <a:rPr dirty="0" err="1">
                <a:solidFill>
                  <a:srgbClr val="000000"/>
                </a:solidFill>
              </a:rPr>
              <a:t>ioni</a:t>
            </a:r>
            <a:r>
              <a:rPr dirty="0">
                <a:solidFill>
                  <a:srgbClr val="000000"/>
                </a:solidFill>
              </a:rPr>
              <a:t> H</a:t>
            </a:r>
            <a:r>
              <a:rPr baseline="30000" dirty="0">
                <a:solidFill>
                  <a:srgbClr val="000000"/>
                </a:solidFill>
              </a:rPr>
              <a:t>+</a:t>
            </a:r>
            <a:r>
              <a:rPr dirty="0">
                <a:solidFill>
                  <a:srgbClr val="000000"/>
                </a:solidFill>
              </a:rPr>
              <a:t> </a:t>
            </a:r>
            <a:r>
              <a:rPr dirty="0" err="1">
                <a:solidFill>
                  <a:srgbClr val="000000"/>
                </a:solidFill>
              </a:rPr>
              <a:t>si</a:t>
            </a:r>
            <a:r>
              <a:rPr dirty="0">
                <a:solidFill>
                  <a:srgbClr val="000000"/>
                </a:solidFill>
              </a:rPr>
              <a:t> </a:t>
            </a:r>
            <a:r>
              <a:rPr dirty="0" err="1">
                <a:solidFill>
                  <a:srgbClr val="000000"/>
                </a:solidFill>
              </a:rPr>
              <a:t>instaura</a:t>
            </a:r>
            <a:r>
              <a:rPr dirty="0">
                <a:solidFill>
                  <a:srgbClr val="000000"/>
                </a:solidFill>
              </a:rPr>
              <a:t> un </a:t>
            </a:r>
            <a:r>
              <a:rPr dirty="0" err="1">
                <a:solidFill>
                  <a:srgbClr val="000000"/>
                </a:solidFill>
              </a:rPr>
              <a:t>equilibrio</a:t>
            </a:r>
            <a:r>
              <a:rPr dirty="0">
                <a:solidFill>
                  <a:srgbClr val="000000"/>
                </a:solidFill>
              </a:rPr>
              <a:t> </a:t>
            </a:r>
            <a:r>
              <a:rPr dirty="0" err="1">
                <a:solidFill>
                  <a:srgbClr val="000000"/>
                </a:solidFill>
              </a:rPr>
              <a:t>fra</a:t>
            </a:r>
            <a:r>
              <a:rPr dirty="0">
                <a:solidFill>
                  <a:srgbClr val="000000"/>
                </a:solidFill>
              </a:rPr>
              <a:t> </a:t>
            </a:r>
            <a:r>
              <a:rPr dirty="0" err="1">
                <a:solidFill>
                  <a:srgbClr val="000000"/>
                </a:solidFill>
              </a:rPr>
              <a:t>i</a:t>
            </a:r>
            <a:r>
              <a:rPr dirty="0">
                <a:solidFill>
                  <a:srgbClr val="000000"/>
                </a:solidFill>
              </a:rPr>
              <a:t> </a:t>
            </a:r>
            <a:r>
              <a:rPr dirty="0" err="1">
                <a:solidFill>
                  <a:srgbClr val="000000"/>
                </a:solidFill>
              </a:rPr>
              <a:t>gruppi</a:t>
            </a:r>
            <a:r>
              <a:rPr dirty="0">
                <a:solidFill>
                  <a:srgbClr val="000000"/>
                </a:solidFill>
              </a:rPr>
              <a:t> OH ed O</a:t>
            </a:r>
            <a:r>
              <a:rPr baseline="30000" dirty="0">
                <a:solidFill>
                  <a:srgbClr val="000000"/>
                </a:solidFill>
              </a:rPr>
              <a:t>-</a:t>
            </a:r>
            <a:r>
              <a:rPr dirty="0">
                <a:solidFill>
                  <a:srgbClr val="000000"/>
                </a:solidFill>
              </a:rPr>
              <a:t>, ed a </a:t>
            </a:r>
            <a:r>
              <a:rPr dirty="0" err="1">
                <a:solidFill>
                  <a:srgbClr val="000000"/>
                </a:solidFill>
              </a:rPr>
              <a:t>seguito</a:t>
            </a:r>
            <a:r>
              <a:rPr dirty="0">
                <a:solidFill>
                  <a:srgbClr val="000000"/>
                </a:solidFill>
              </a:rPr>
              <a:t> di </a:t>
            </a:r>
            <a:r>
              <a:rPr dirty="0" err="1">
                <a:solidFill>
                  <a:srgbClr val="000000"/>
                </a:solidFill>
              </a:rPr>
              <a:t>queste</a:t>
            </a:r>
            <a:r>
              <a:rPr dirty="0">
                <a:solidFill>
                  <a:srgbClr val="000000"/>
                </a:solidFill>
              </a:rPr>
              <a:t> </a:t>
            </a:r>
            <a:r>
              <a:rPr dirty="0" err="1">
                <a:solidFill>
                  <a:srgbClr val="000000"/>
                </a:solidFill>
              </a:rPr>
              <a:t>reazioni</a:t>
            </a:r>
            <a:r>
              <a:rPr dirty="0">
                <a:solidFill>
                  <a:srgbClr val="000000"/>
                </a:solidFill>
              </a:rPr>
              <a:t> </a:t>
            </a:r>
            <a:r>
              <a:rPr dirty="0" err="1">
                <a:solidFill>
                  <a:srgbClr val="000000"/>
                </a:solidFill>
              </a:rPr>
              <a:t>i</a:t>
            </a:r>
            <a:r>
              <a:rPr dirty="0">
                <a:solidFill>
                  <a:srgbClr val="000000"/>
                </a:solidFill>
              </a:rPr>
              <a:t> due strati di gel </a:t>
            </a:r>
            <a:r>
              <a:rPr dirty="0" err="1">
                <a:solidFill>
                  <a:srgbClr val="000000"/>
                </a:solidFill>
              </a:rPr>
              <a:t>idratato</a:t>
            </a:r>
            <a:r>
              <a:rPr dirty="0">
                <a:solidFill>
                  <a:srgbClr val="000000"/>
                </a:solidFill>
              </a:rPr>
              <a:t> (</a:t>
            </a:r>
            <a:r>
              <a:rPr dirty="0" err="1">
                <a:solidFill>
                  <a:srgbClr val="000000"/>
                </a:solidFill>
              </a:rPr>
              <a:t>quello</a:t>
            </a:r>
            <a:r>
              <a:rPr dirty="0">
                <a:solidFill>
                  <a:srgbClr val="000000"/>
                </a:solidFill>
              </a:rPr>
              <a:t> </a:t>
            </a:r>
            <a:r>
              <a:rPr dirty="0" err="1">
                <a:solidFill>
                  <a:srgbClr val="000000"/>
                </a:solidFill>
              </a:rPr>
              <a:t>interno</a:t>
            </a:r>
            <a:r>
              <a:rPr dirty="0">
                <a:solidFill>
                  <a:srgbClr val="000000"/>
                </a:solidFill>
              </a:rPr>
              <a:t> e </a:t>
            </a:r>
            <a:r>
              <a:rPr dirty="0" err="1">
                <a:solidFill>
                  <a:srgbClr val="000000"/>
                </a:solidFill>
              </a:rPr>
              <a:t>quello</a:t>
            </a:r>
            <a:r>
              <a:rPr dirty="0">
                <a:solidFill>
                  <a:srgbClr val="000000"/>
                </a:solidFill>
              </a:rPr>
              <a:t> </a:t>
            </a:r>
            <a:r>
              <a:rPr dirty="0" err="1">
                <a:solidFill>
                  <a:srgbClr val="000000"/>
                </a:solidFill>
              </a:rPr>
              <a:t>esterno</a:t>
            </a:r>
            <a:r>
              <a:rPr dirty="0">
                <a:solidFill>
                  <a:srgbClr val="000000"/>
                </a:solidFill>
              </a:rPr>
              <a:t>) </a:t>
            </a:r>
            <a:r>
              <a:rPr dirty="0" err="1">
                <a:solidFill>
                  <a:srgbClr val="000000"/>
                </a:solidFill>
              </a:rPr>
              <a:t>si</a:t>
            </a:r>
            <a:r>
              <a:rPr dirty="0">
                <a:solidFill>
                  <a:srgbClr val="000000"/>
                </a:solidFill>
              </a:rPr>
              <a:t> </a:t>
            </a:r>
            <a:r>
              <a:rPr dirty="0" err="1">
                <a:solidFill>
                  <a:srgbClr val="000000"/>
                </a:solidFill>
              </a:rPr>
              <a:t>caricano</a:t>
            </a:r>
            <a:r>
              <a:rPr dirty="0">
                <a:solidFill>
                  <a:srgbClr val="000000"/>
                </a:solidFill>
              </a:rPr>
              <a:t> </a:t>
            </a:r>
            <a:r>
              <a:rPr dirty="0" err="1">
                <a:solidFill>
                  <a:srgbClr val="000000"/>
                </a:solidFill>
              </a:rPr>
              <a:t>negativamente</a:t>
            </a:r>
            <a:r>
              <a:rPr dirty="0">
                <a:solidFill>
                  <a:srgbClr val="000000"/>
                </a:solidFill>
              </a:rPr>
              <a:t>, con </a:t>
            </a:r>
            <a:r>
              <a:rPr dirty="0" err="1">
                <a:solidFill>
                  <a:srgbClr val="000000"/>
                </a:solidFill>
              </a:rPr>
              <a:t>una</a:t>
            </a:r>
            <a:r>
              <a:rPr dirty="0">
                <a:solidFill>
                  <a:srgbClr val="000000"/>
                </a:solidFill>
              </a:rPr>
              <a:t> carica </a:t>
            </a:r>
            <a:r>
              <a:rPr dirty="0" err="1">
                <a:solidFill>
                  <a:srgbClr val="000000"/>
                </a:solidFill>
              </a:rPr>
              <a:t>determinata</a:t>
            </a:r>
            <a:r>
              <a:rPr dirty="0">
                <a:solidFill>
                  <a:srgbClr val="000000"/>
                </a:solidFill>
              </a:rPr>
              <a:t> </a:t>
            </a:r>
            <a:r>
              <a:rPr dirty="0" err="1">
                <a:solidFill>
                  <a:srgbClr val="000000"/>
                </a:solidFill>
              </a:rPr>
              <a:t>dalla</a:t>
            </a:r>
            <a:r>
              <a:rPr dirty="0">
                <a:solidFill>
                  <a:srgbClr val="000000"/>
                </a:solidFill>
              </a:rPr>
              <a:t> </a:t>
            </a:r>
            <a:r>
              <a:rPr dirty="0" err="1">
                <a:solidFill>
                  <a:srgbClr val="000000"/>
                </a:solidFill>
              </a:rPr>
              <a:t>concentrazione</a:t>
            </a:r>
            <a:r>
              <a:rPr dirty="0">
                <a:solidFill>
                  <a:srgbClr val="000000"/>
                </a:solidFill>
              </a:rPr>
              <a:t> di </a:t>
            </a:r>
            <a:r>
              <a:rPr dirty="0" err="1">
                <a:solidFill>
                  <a:srgbClr val="000000"/>
                </a:solidFill>
              </a:rPr>
              <a:t>ioni</a:t>
            </a:r>
            <a:r>
              <a:rPr dirty="0">
                <a:solidFill>
                  <a:srgbClr val="000000"/>
                </a:solidFill>
              </a:rPr>
              <a:t> </a:t>
            </a:r>
            <a:r>
              <a:rPr dirty="0" err="1">
                <a:solidFill>
                  <a:srgbClr val="000000"/>
                </a:solidFill>
              </a:rPr>
              <a:t>idrogeno</a:t>
            </a:r>
            <a:r>
              <a:rPr dirty="0">
                <a:solidFill>
                  <a:srgbClr val="000000"/>
                </a:solidFill>
              </a:rPr>
              <a:t> delle </a:t>
            </a:r>
            <a:r>
              <a:rPr dirty="0" err="1">
                <a:solidFill>
                  <a:srgbClr val="000000"/>
                </a:solidFill>
              </a:rPr>
              <a:t>soluzioni</a:t>
            </a:r>
            <a:r>
              <a:rPr dirty="0">
                <a:solidFill>
                  <a:srgbClr val="000000"/>
                </a:solidFill>
              </a:rPr>
              <a:t> con cui </a:t>
            </a:r>
            <a:r>
              <a:rPr dirty="0" err="1">
                <a:solidFill>
                  <a:srgbClr val="000000"/>
                </a:solidFill>
              </a:rPr>
              <a:t>sono</a:t>
            </a:r>
            <a:r>
              <a:rPr dirty="0">
                <a:solidFill>
                  <a:srgbClr val="000000"/>
                </a:solidFill>
              </a:rPr>
              <a:t> a </a:t>
            </a:r>
            <a:r>
              <a:rPr dirty="0" err="1">
                <a:solidFill>
                  <a:srgbClr val="000000"/>
                </a:solidFill>
              </a:rPr>
              <a:t>contatto</a:t>
            </a:r>
            <a:r>
              <a:rPr dirty="0">
                <a:solidFill>
                  <a:srgbClr val="000000"/>
                </a:solidFill>
              </a:rPr>
              <a:t>.</a:t>
            </a:r>
            <a:endParaRPr sz="3200" dirty="0"/>
          </a:p>
          <a:p>
            <a:pPr algn="just">
              <a:defRPr>
                <a:latin typeface="Arial"/>
                <a:ea typeface="Arial"/>
                <a:cs typeface="Arial"/>
                <a:sym typeface="Arial"/>
              </a:defRPr>
            </a:pPr>
            <a:endParaRPr sz="3200" dirty="0"/>
          </a:p>
          <a:p>
            <a:pPr algn="just">
              <a:defRPr>
                <a:latin typeface="Arial"/>
                <a:ea typeface="Arial"/>
                <a:cs typeface="Arial"/>
                <a:sym typeface="Arial"/>
              </a:defRPr>
            </a:pPr>
            <a:endParaRPr sz="3200" dirty="0"/>
          </a:p>
          <a:p>
            <a:pPr algn="just">
              <a:defRPr>
                <a:latin typeface="Arial"/>
                <a:ea typeface="Arial"/>
                <a:cs typeface="Arial"/>
                <a:sym typeface="Arial"/>
              </a:defRPr>
            </a:pPr>
            <a:r>
              <a:rPr dirty="0">
                <a:solidFill>
                  <a:srgbClr val="000000"/>
                </a:solidFill>
              </a:rPr>
              <a:t>Il </a:t>
            </a:r>
            <a:r>
              <a:rPr dirty="0" err="1">
                <a:solidFill>
                  <a:srgbClr val="000000"/>
                </a:solidFill>
              </a:rPr>
              <a:t>potenziale</a:t>
            </a:r>
            <a:r>
              <a:rPr dirty="0">
                <a:solidFill>
                  <a:srgbClr val="000000"/>
                </a:solidFill>
              </a:rPr>
              <a:t> di membrana </a:t>
            </a:r>
            <a:r>
              <a:rPr dirty="0" err="1">
                <a:solidFill>
                  <a:srgbClr val="000000"/>
                </a:solidFill>
              </a:rPr>
              <a:t>originato</a:t>
            </a:r>
            <a:r>
              <a:rPr dirty="0">
                <a:solidFill>
                  <a:srgbClr val="000000"/>
                </a:solidFill>
              </a:rPr>
              <a:t> </a:t>
            </a:r>
            <a:r>
              <a:rPr dirty="0" err="1">
                <a:solidFill>
                  <a:srgbClr val="000000"/>
                </a:solidFill>
              </a:rPr>
              <a:t>dipende</a:t>
            </a:r>
            <a:r>
              <a:rPr dirty="0">
                <a:solidFill>
                  <a:srgbClr val="000000"/>
                </a:solidFill>
              </a:rPr>
              <a:t> </a:t>
            </a:r>
            <a:r>
              <a:rPr dirty="0" err="1">
                <a:solidFill>
                  <a:srgbClr val="000000"/>
                </a:solidFill>
              </a:rPr>
              <a:t>quindi</a:t>
            </a:r>
            <a:r>
              <a:rPr dirty="0">
                <a:solidFill>
                  <a:srgbClr val="000000"/>
                </a:solidFill>
              </a:rPr>
              <a:t> </a:t>
            </a:r>
            <a:r>
              <a:rPr dirty="0" err="1">
                <a:solidFill>
                  <a:srgbClr val="000000"/>
                </a:solidFill>
              </a:rPr>
              <a:t>dalla</a:t>
            </a:r>
            <a:r>
              <a:rPr dirty="0">
                <a:solidFill>
                  <a:srgbClr val="000000"/>
                </a:solidFill>
              </a:rPr>
              <a:t> </a:t>
            </a:r>
            <a:r>
              <a:rPr dirty="0" err="1">
                <a:solidFill>
                  <a:srgbClr val="000000"/>
                </a:solidFill>
              </a:rPr>
              <a:t>concentrazione</a:t>
            </a:r>
            <a:r>
              <a:rPr dirty="0">
                <a:solidFill>
                  <a:srgbClr val="000000"/>
                </a:solidFill>
              </a:rPr>
              <a:t> </a:t>
            </a:r>
            <a:r>
              <a:rPr dirty="0" err="1">
                <a:solidFill>
                  <a:srgbClr val="000000"/>
                </a:solidFill>
              </a:rPr>
              <a:t>dello</a:t>
            </a:r>
            <a:r>
              <a:rPr dirty="0">
                <a:solidFill>
                  <a:srgbClr val="000000"/>
                </a:solidFill>
              </a:rPr>
              <a:t> </a:t>
            </a:r>
            <a:r>
              <a:rPr dirty="0" err="1">
                <a:solidFill>
                  <a:srgbClr val="000000"/>
                </a:solidFill>
              </a:rPr>
              <a:t>ione</a:t>
            </a:r>
            <a:r>
              <a:rPr dirty="0">
                <a:solidFill>
                  <a:srgbClr val="000000"/>
                </a:solidFill>
              </a:rPr>
              <a:t> H</a:t>
            </a:r>
            <a:r>
              <a:rPr baseline="30000" dirty="0">
                <a:solidFill>
                  <a:srgbClr val="000000"/>
                </a:solidFill>
              </a:rPr>
              <a:t>+</a:t>
            </a:r>
            <a:r>
              <a:rPr dirty="0">
                <a:solidFill>
                  <a:srgbClr val="000000"/>
                </a:solidFill>
              </a:rPr>
              <a:t> </a:t>
            </a:r>
            <a:r>
              <a:rPr dirty="0" err="1">
                <a:solidFill>
                  <a:srgbClr val="000000"/>
                </a:solidFill>
              </a:rPr>
              <a:t>nelle</a:t>
            </a:r>
            <a:r>
              <a:rPr dirty="0">
                <a:solidFill>
                  <a:srgbClr val="000000"/>
                </a:solidFill>
              </a:rPr>
              <a:t> due </a:t>
            </a:r>
            <a:r>
              <a:rPr dirty="0" err="1">
                <a:solidFill>
                  <a:srgbClr val="000000"/>
                </a:solidFill>
              </a:rPr>
              <a:t>soluzioni</a:t>
            </a:r>
            <a:r>
              <a:rPr dirty="0">
                <a:solidFill>
                  <a:srgbClr val="000000"/>
                </a:solidFill>
              </a:rPr>
              <a:t>:</a:t>
            </a:r>
            <a:endParaRPr sz="3200" dirty="0"/>
          </a:p>
        </p:txBody>
      </p:sp>
      <p:pic>
        <p:nvPicPr>
          <p:cNvPr id="612" name="Object 3" descr="Object 3"/>
          <p:cNvPicPr>
            <a:picLocks noChangeAspect="1"/>
          </p:cNvPicPr>
          <p:nvPr/>
        </p:nvPicPr>
        <p:blipFill>
          <a:blip r:embed="rId2"/>
          <a:stretch>
            <a:fillRect/>
          </a:stretch>
        </p:blipFill>
        <p:spPr>
          <a:xfrm>
            <a:off x="4294980" y="4015390"/>
            <a:ext cx="3602040" cy="339728"/>
          </a:xfrm>
          <a:prstGeom prst="rect">
            <a:avLst/>
          </a:prstGeom>
          <a:ln w="12700">
            <a:miter lim="400000"/>
          </a:ln>
        </p:spPr>
      </p:pic>
      <p:grpSp>
        <p:nvGrpSpPr>
          <p:cNvPr id="615" name="Group 4"/>
          <p:cNvGrpSpPr/>
          <p:nvPr/>
        </p:nvGrpSpPr>
        <p:grpSpPr>
          <a:xfrm>
            <a:off x="5345111" y="1963738"/>
            <a:ext cx="514982" cy="288820"/>
            <a:chOff x="-1" y="0"/>
            <a:chExt cx="514981" cy="288819"/>
          </a:xfrm>
        </p:grpSpPr>
        <p:sp>
          <p:nvSpPr>
            <p:cNvPr id="613" name="Text Box 5"/>
            <p:cNvSpPr txBox="1"/>
            <p:nvPr/>
          </p:nvSpPr>
          <p:spPr>
            <a:xfrm>
              <a:off x="144144" y="-1"/>
              <a:ext cx="370837"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lvl1pPr>
                <a:defRPr sz="1400">
                  <a:latin typeface="Arial"/>
                  <a:ea typeface="Arial"/>
                  <a:cs typeface="Arial"/>
                  <a:sym typeface="Arial"/>
                </a:defRPr>
              </a:lvl1pPr>
            </a:lstStyle>
            <a:p>
              <a:r>
                <a:rPr>
                  <a:solidFill>
                    <a:srgbClr val="000000"/>
                  </a:solidFill>
                </a:rPr>
                <a:t>OH</a:t>
              </a:r>
            </a:p>
          </p:txBody>
        </p:sp>
        <p:sp>
          <p:nvSpPr>
            <p:cNvPr id="614" name="Line 6"/>
            <p:cNvSpPr/>
            <p:nvPr/>
          </p:nvSpPr>
          <p:spPr>
            <a:xfrm>
              <a:off x="-2" y="152400"/>
              <a:ext cx="152405" cy="2"/>
            </a:xfrm>
            <a:prstGeom prst="line">
              <a:avLst/>
            </a:prstGeom>
            <a:noFill/>
            <a:ln w="9525" cap="flat">
              <a:solidFill>
                <a:srgbClr val="000000"/>
              </a:solidFill>
              <a:prstDash val="solid"/>
              <a:round/>
            </a:ln>
            <a:effectLst/>
          </p:spPr>
          <p:txBody>
            <a:bodyPr wrap="square" lIns="45718" tIns="45718" rIns="45718" bIns="45718" numCol="1" anchor="t">
              <a:noAutofit/>
            </a:bodyPr>
            <a:lstStyle/>
            <a:p>
              <a:endParaRPr/>
            </a:p>
          </p:txBody>
        </p:sp>
      </p:grpSp>
      <p:grpSp>
        <p:nvGrpSpPr>
          <p:cNvPr id="618" name="Group 7"/>
          <p:cNvGrpSpPr/>
          <p:nvPr/>
        </p:nvGrpSpPr>
        <p:grpSpPr>
          <a:xfrm>
            <a:off x="5345112" y="2268538"/>
            <a:ext cx="426052" cy="288820"/>
            <a:chOff x="0" y="0"/>
            <a:chExt cx="426051" cy="288819"/>
          </a:xfrm>
        </p:grpSpPr>
        <p:sp>
          <p:nvSpPr>
            <p:cNvPr id="616" name="Text Box 8"/>
            <p:cNvSpPr txBox="1"/>
            <p:nvPr/>
          </p:nvSpPr>
          <p:spPr>
            <a:xfrm>
              <a:off x="144144" y="-1"/>
              <a:ext cx="281908"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p>
              <a:pPr>
                <a:defRPr sz="1400">
                  <a:latin typeface="Arial"/>
                  <a:ea typeface="Arial"/>
                  <a:cs typeface="Arial"/>
                  <a:sym typeface="Arial"/>
                </a:defRPr>
              </a:pPr>
              <a:r>
                <a:rPr>
                  <a:solidFill>
                    <a:srgbClr val="000000"/>
                  </a:solidFill>
                </a:rPr>
                <a:t>O</a:t>
              </a:r>
              <a:r>
                <a:rPr baseline="30000">
                  <a:solidFill>
                    <a:srgbClr val="000000"/>
                  </a:solidFill>
                </a:rPr>
                <a:t>-</a:t>
              </a:r>
            </a:p>
          </p:txBody>
        </p:sp>
        <p:sp>
          <p:nvSpPr>
            <p:cNvPr id="617" name="Line 9"/>
            <p:cNvSpPr/>
            <p:nvPr/>
          </p:nvSpPr>
          <p:spPr>
            <a:xfrm>
              <a:off x="-1" y="152400"/>
              <a:ext cx="152402" cy="2"/>
            </a:xfrm>
            <a:prstGeom prst="line">
              <a:avLst/>
            </a:prstGeom>
            <a:noFill/>
            <a:ln w="9525" cap="flat">
              <a:solidFill>
                <a:srgbClr val="000000"/>
              </a:solidFill>
              <a:prstDash val="solid"/>
              <a:round/>
            </a:ln>
            <a:effectLst/>
          </p:spPr>
          <p:txBody>
            <a:bodyPr wrap="square" lIns="45718" tIns="45718" rIns="45718" bIns="45718" numCol="1" anchor="t">
              <a:noAutofit/>
            </a:bodyPr>
            <a:lstStyle/>
            <a:p>
              <a:endParaRPr/>
            </a:p>
          </p:txBody>
        </p:sp>
      </p:grpSp>
      <p:sp>
        <p:nvSpPr>
          <p:cNvPr id="619" name="Text Box 10"/>
          <p:cNvSpPr txBox="1"/>
          <p:nvPr/>
        </p:nvSpPr>
        <p:spPr>
          <a:xfrm>
            <a:off x="6049645" y="2270125"/>
            <a:ext cx="301760" cy="2888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1400">
                <a:latin typeface="Arial"/>
                <a:ea typeface="Arial"/>
                <a:cs typeface="Arial"/>
                <a:sym typeface="Arial"/>
              </a:defRPr>
            </a:pPr>
            <a:r>
              <a:rPr>
                <a:solidFill>
                  <a:srgbClr val="000000"/>
                </a:solidFill>
              </a:rPr>
              <a:t>H</a:t>
            </a:r>
            <a:r>
              <a:rPr baseline="30000">
                <a:solidFill>
                  <a:srgbClr val="000000"/>
                </a:solidFill>
              </a:rPr>
              <a:t>+</a:t>
            </a:r>
          </a:p>
        </p:txBody>
      </p:sp>
      <p:sp>
        <p:nvSpPr>
          <p:cNvPr id="620" name="Text Box 11"/>
          <p:cNvSpPr txBox="1"/>
          <p:nvPr/>
        </p:nvSpPr>
        <p:spPr>
          <a:xfrm>
            <a:off x="2873057" y="1963740"/>
            <a:ext cx="370837" cy="2888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400">
                <a:latin typeface="Arial"/>
                <a:ea typeface="Arial"/>
                <a:cs typeface="Arial"/>
                <a:sym typeface="Arial"/>
              </a:defRPr>
            </a:lvl1pPr>
          </a:lstStyle>
          <a:p>
            <a:r>
              <a:rPr>
                <a:solidFill>
                  <a:srgbClr val="000000"/>
                </a:solidFill>
              </a:rPr>
              <a:t>HO</a:t>
            </a:r>
          </a:p>
        </p:txBody>
      </p:sp>
      <p:sp>
        <p:nvSpPr>
          <p:cNvPr id="621" name="Line 12"/>
          <p:cNvSpPr/>
          <p:nvPr/>
        </p:nvSpPr>
        <p:spPr>
          <a:xfrm flipH="1">
            <a:off x="3206749" y="2116138"/>
            <a:ext cx="152403" cy="3"/>
          </a:xfrm>
          <a:prstGeom prst="line">
            <a:avLst/>
          </a:prstGeom>
          <a:ln>
            <a:solidFill>
              <a:srgbClr val="000000"/>
            </a:solidFill>
          </a:ln>
        </p:spPr>
        <p:txBody>
          <a:bodyPr lIns="45718" tIns="45718" rIns="45718" bIns="45718"/>
          <a:lstStyle/>
          <a:p>
            <a:endParaRPr/>
          </a:p>
        </p:txBody>
      </p:sp>
      <p:sp>
        <p:nvSpPr>
          <p:cNvPr id="622" name="Text Box 13"/>
          <p:cNvSpPr txBox="1"/>
          <p:nvPr/>
        </p:nvSpPr>
        <p:spPr>
          <a:xfrm>
            <a:off x="2949257" y="2268540"/>
            <a:ext cx="281909" cy="2888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1400" baseline="30000">
                <a:latin typeface="Arial"/>
                <a:ea typeface="Arial"/>
                <a:cs typeface="Arial"/>
                <a:sym typeface="Arial"/>
              </a:defRPr>
            </a:pPr>
            <a:r>
              <a:rPr>
                <a:solidFill>
                  <a:srgbClr val="000000"/>
                </a:solidFill>
              </a:rPr>
              <a:t>-</a:t>
            </a:r>
            <a:r>
              <a:rPr baseline="0">
                <a:solidFill>
                  <a:srgbClr val="000000"/>
                </a:solidFill>
              </a:rPr>
              <a:t>O</a:t>
            </a:r>
          </a:p>
        </p:txBody>
      </p:sp>
      <p:sp>
        <p:nvSpPr>
          <p:cNvPr id="623" name="Line 14"/>
          <p:cNvSpPr/>
          <p:nvPr/>
        </p:nvSpPr>
        <p:spPr>
          <a:xfrm flipH="1">
            <a:off x="3195638" y="2420938"/>
            <a:ext cx="152403" cy="3"/>
          </a:xfrm>
          <a:prstGeom prst="line">
            <a:avLst/>
          </a:prstGeom>
          <a:ln>
            <a:solidFill>
              <a:srgbClr val="000000"/>
            </a:solidFill>
          </a:ln>
        </p:spPr>
        <p:txBody>
          <a:bodyPr lIns="45718" tIns="45718" rIns="45718" bIns="45718"/>
          <a:lstStyle/>
          <a:p>
            <a:endParaRPr/>
          </a:p>
        </p:txBody>
      </p:sp>
      <p:sp>
        <p:nvSpPr>
          <p:cNvPr id="624" name="Text Box 15"/>
          <p:cNvSpPr txBox="1"/>
          <p:nvPr/>
        </p:nvSpPr>
        <p:spPr>
          <a:xfrm>
            <a:off x="2469831" y="2270125"/>
            <a:ext cx="301761" cy="2888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1400">
                <a:latin typeface="Arial"/>
                <a:ea typeface="Arial"/>
                <a:cs typeface="Arial"/>
                <a:sym typeface="Arial"/>
              </a:defRPr>
            </a:pPr>
            <a:r>
              <a:rPr>
                <a:solidFill>
                  <a:srgbClr val="000000"/>
                </a:solidFill>
              </a:rPr>
              <a:t>H</a:t>
            </a:r>
            <a:r>
              <a:rPr baseline="30000">
                <a:solidFill>
                  <a:srgbClr val="000000"/>
                </a:solidFill>
              </a:rPr>
              <a:t>+</a:t>
            </a:r>
          </a:p>
        </p:txBody>
      </p:sp>
      <p:sp>
        <p:nvSpPr>
          <p:cNvPr id="625" name="Rectangle 16"/>
          <p:cNvSpPr/>
          <p:nvPr/>
        </p:nvSpPr>
        <p:spPr>
          <a:xfrm>
            <a:off x="3429000" y="1430337"/>
            <a:ext cx="1905000" cy="1143001"/>
          </a:xfrm>
          <a:prstGeom prst="rect">
            <a:avLst/>
          </a:prstGeom>
          <a:solidFill>
            <a:srgbClr val="FFFFFF"/>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626" name="Rectangle 17"/>
          <p:cNvSpPr/>
          <p:nvPr/>
        </p:nvSpPr>
        <p:spPr>
          <a:xfrm>
            <a:off x="3352800" y="1430337"/>
            <a:ext cx="228600" cy="1143001"/>
          </a:xfrm>
          <a:prstGeom prst="rect">
            <a:avLst/>
          </a:prstGeom>
          <a:solidFill>
            <a:srgbClr val="EAEAEA"/>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627" name="Rectangle 18"/>
          <p:cNvSpPr/>
          <p:nvPr/>
        </p:nvSpPr>
        <p:spPr>
          <a:xfrm>
            <a:off x="5181600" y="1430337"/>
            <a:ext cx="228600" cy="1143001"/>
          </a:xfrm>
          <a:prstGeom prst="rect">
            <a:avLst/>
          </a:prstGeom>
          <a:solidFill>
            <a:srgbClr val="EAEAEA"/>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grpSp>
        <p:nvGrpSpPr>
          <p:cNvPr id="630" name="AutoShape 19"/>
          <p:cNvGrpSpPr/>
          <p:nvPr/>
        </p:nvGrpSpPr>
        <p:grpSpPr>
          <a:xfrm>
            <a:off x="5311793" y="1125536"/>
            <a:ext cx="1622411" cy="762006"/>
            <a:chOff x="0" y="0"/>
            <a:chExt cx="1622409" cy="762005"/>
          </a:xfrm>
        </p:grpSpPr>
        <p:sp>
          <p:nvSpPr>
            <p:cNvPr id="628" name="Forma"/>
            <p:cNvSpPr/>
            <p:nvPr/>
          </p:nvSpPr>
          <p:spPr>
            <a:xfrm>
              <a:off x="-1" y="-1"/>
              <a:ext cx="1622411" cy="762006"/>
            </a:xfrm>
            <a:custGeom>
              <a:avLst/>
              <a:gdLst/>
              <a:ahLst/>
              <a:cxnLst>
                <a:cxn ang="0">
                  <a:pos x="wd2" y="hd2"/>
                </a:cxn>
                <a:cxn ang="5400000">
                  <a:pos x="wd2" y="hd2"/>
                </a:cxn>
                <a:cxn ang="10800000">
                  <a:pos x="wd2" y="hd2"/>
                </a:cxn>
                <a:cxn ang="16200000">
                  <a:pos x="wd2" y="hd2"/>
                </a:cxn>
              </a:cxnLst>
              <a:rect l="0" t="0" r="r" b="b"/>
              <a:pathLst>
                <a:path w="21600" h="21600" extrusionOk="0">
                  <a:moveTo>
                    <a:pt x="2325" y="0"/>
                  </a:moveTo>
                  <a:lnTo>
                    <a:pt x="21600" y="0"/>
                  </a:lnTo>
                  <a:lnTo>
                    <a:pt x="21600" y="21600"/>
                  </a:lnTo>
                  <a:lnTo>
                    <a:pt x="2325" y="21600"/>
                  </a:lnTo>
                  <a:lnTo>
                    <a:pt x="2325" y="18000"/>
                  </a:lnTo>
                  <a:lnTo>
                    <a:pt x="0" y="13680"/>
                  </a:lnTo>
                  <a:lnTo>
                    <a:pt x="2325" y="12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629" name="Gel idratato…"/>
            <p:cNvSpPr txBox="1"/>
            <p:nvPr/>
          </p:nvSpPr>
          <p:spPr>
            <a:xfrm>
              <a:off x="225087" y="4762"/>
              <a:ext cx="1346839" cy="6952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gn="ctr">
                <a:defRPr sz="1400">
                  <a:latin typeface="Arial"/>
                  <a:ea typeface="Arial"/>
                  <a:cs typeface="Arial"/>
                  <a:sym typeface="Arial"/>
                </a:defRPr>
              </a:pPr>
              <a:r>
                <a:rPr>
                  <a:solidFill>
                    <a:srgbClr val="000000"/>
                  </a:solidFill>
                </a:rPr>
                <a:t>Gel idratato</a:t>
              </a:r>
              <a:endParaRPr sz="3200"/>
            </a:p>
            <a:p>
              <a:pPr algn="ctr">
                <a:defRPr sz="1400">
                  <a:latin typeface="Arial"/>
                  <a:ea typeface="Arial"/>
                  <a:cs typeface="Arial"/>
                  <a:sym typeface="Arial"/>
                </a:defRPr>
              </a:pPr>
              <a:r>
                <a:rPr>
                  <a:solidFill>
                    <a:srgbClr val="000000"/>
                  </a:solidFill>
                </a:rPr>
                <a:t>(~ 10 nm, siti occupati da H</a:t>
              </a:r>
              <a:r>
                <a:rPr baseline="30000">
                  <a:solidFill>
                    <a:srgbClr val="000000"/>
                  </a:solidFill>
                </a:rPr>
                <a:t>+</a:t>
              </a:r>
              <a:r>
                <a:rPr>
                  <a:solidFill>
                    <a:srgbClr val="000000"/>
                  </a:solidFill>
                </a:rPr>
                <a:t>)</a:t>
              </a:r>
            </a:p>
          </p:txBody>
        </p:sp>
      </p:grpSp>
      <p:sp>
        <p:nvSpPr>
          <p:cNvPr id="631" name="Text Box 20"/>
          <p:cNvSpPr txBox="1"/>
          <p:nvPr/>
        </p:nvSpPr>
        <p:spPr>
          <a:xfrm>
            <a:off x="3820276" y="1582737"/>
            <a:ext cx="1092281" cy="695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lgn="ctr">
              <a:defRPr sz="1400">
                <a:latin typeface="Arial"/>
                <a:ea typeface="Arial"/>
                <a:cs typeface="Arial"/>
                <a:sym typeface="Arial"/>
              </a:defRPr>
            </a:pPr>
            <a:r>
              <a:rPr>
                <a:solidFill>
                  <a:srgbClr val="000000"/>
                </a:solidFill>
              </a:rPr>
              <a:t>Vetro secco</a:t>
            </a:r>
            <a:endParaRPr sz="3200"/>
          </a:p>
          <a:p>
            <a:pPr algn="ctr">
              <a:defRPr sz="1400">
                <a:latin typeface="Arial"/>
                <a:ea typeface="Arial"/>
                <a:cs typeface="Arial"/>
                <a:sym typeface="Arial"/>
              </a:defRPr>
            </a:pPr>
            <a:r>
              <a:rPr>
                <a:solidFill>
                  <a:srgbClr val="000000"/>
                </a:solidFill>
              </a:rPr>
              <a:t>(siti occupati</a:t>
            </a:r>
            <a:endParaRPr sz="3200"/>
          </a:p>
          <a:p>
            <a:pPr algn="ctr">
              <a:defRPr sz="1400">
                <a:latin typeface="Arial"/>
                <a:ea typeface="Arial"/>
                <a:cs typeface="Arial"/>
                <a:sym typeface="Arial"/>
              </a:defRPr>
            </a:pPr>
            <a:r>
              <a:rPr>
                <a:solidFill>
                  <a:srgbClr val="000000"/>
                </a:solidFill>
              </a:rPr>
              <a:t>da Na</a:t>
            </a:r>
            <a:r>
              <a:rPr baseline="30000">
                <a:solidFill>
                  <a:srgbClr val="000000"/>
                </a:solidFill>
              </a:rPr>
              <a:t>+</a:t>
            </a:r>
            <a:r>
              <a:rPr>
                <a:solidFill>
                  <a:srgbClr val="000000"/>
                </a:solidFill>
              </a:rPr>
              <a:t>)</a:t>
            </a:r>
          </a:p>
        </p:txBody>
      </p:sp>
      <p:sp>
        <p:nvSpPr>
          <p:cNvPr id="632" name="Line 21"/>
          <p:cNvSpPr/>
          <p:nvPr/>
        </p:nvSpPr>
        <p:spPr>
          <a:xfrm>
            <a:off x="3352800" y="2649538"/>
            <a:ext cx="2057403" cy="3"/>
          </a:xfrm>
          <a:prstGeom prst="line">
            <a:avLst/>
          </a:prstGeom>
          <a:ln>
            <a:solidFill>
              <a:srgbClr val="000000"/>
            </a:solidFill>
            <a:headEnd type="triangle"/>
            <a:tailEnd type="triangle"/>
          </a:ln>
        </p:spPr>
        <p:txBody>
          <a:bodyPr lIns="45718" tIns="45718" rIns="45718" bIns="45718"/>
          <a:lstStyle/>
          <a:p>
            <a:endParaRPr/>
          </a:p>
        </p:txBody>
      </p:sp>
      <p:sp>
        <p:nvSpPr>
          <p:cNvPr id="633" name="Text Box 22"/>
          <p:cNvSpPr txBox="1"/>
          <p:nvPr/>
        </p:nvSpPr>
        <p:spPr>
          <a:xfrm>
            <a:off x="4008120" y="2649540"/>
            <a:ext cx="850150" cy="2888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400">
                <a:latin typeface="Arial"/>
                <a:ea typeface="Arial"/>
                <a:cs typeface="Arial"/>
                <a:sym typeface="Arial"/>
              </a:defRPr>
            </a:lvl1pPr>
          </a:lstStyle>
          <a:p>
            <a:r>
              <a:rPr>
                <a:solidFill>
                  <a:srgbClr val="000000"/>
                </a:solidFill>
              </a:rPr>
              <a:t>~ 0,1 mm</a:t>
            </a:r>
          </a:p>
        </p:txBody>
      </p:sp>
      <p:grpSp>
        <p:nvGrpSpPr>
          <p:cNvPr id="636" name="AutoShape 23"/>
          <p:cNvGrpSpPr/>
          <p:nvPr/>
        </p:nvGrpSpPr>
        <p:grpSpPr>
          <a:xfrm>
            <a:off x="1828798" y="1125536"/>
            <a:ext cx="1668464" cy="762006"/>
            <a:chOff x="0" y="0"/>
            <a:chExt cx="1668463" cy="762005"/>
          </a:xfrm>
        </p:grpSpPr>
        <p:sp>
          <p:nvSpPr>
            <p:cNvPr id="634" name="Forma"/>
            <p:cNvSpPr/>
            <p:nvPr/>
          </p:nvSpPr>
          <p:spPr>
            <a:xfrm>
              <a:off x="-1" y="-1"/>
              <a:ext cx="1668464" cy="76200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8743" y="0"/>
                  </a:lnTo>
                  <a:lnTo>
                    <a:pt x="18743" y="12600"/>
                  </a:lnTo>
                  <a:lnTo>
                    <a:pt x="21600" y="13050"/>
                  </a:lnTo>
                  <a:lnTo>
                    <a:pt x="18743" y="18000"/>
                  </a:lnTo>
                  <a:lnTo>
                    <a:pt x="18743" y="21600"/>
                  </a:lnTo>
                  <a:lnTo>
                    <a:pt x="0" y="21600"/>
                  </a:lnTo>
                  <a:lnTo>
                    <a:pt x="0" y="12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635" name="Gel idratato…"/>
            <p:cNvSpPr txBox="1"/>
            <p:nvPr/>
          </p:nvSpPr>
          <p:spPr>
            <a:xfrm>
              <a:off x="50482" y="4762"/>
              <a:ext cx="1346839" cy="6952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gn="ctr">
                <a:defRPr sz="1400">
                  <a:latin typeface="Arial"/>
                  <a:ea typeface="Arial"/>
                  <a:cs typeface="Arial"/>
                  <a:sym typeface="Arial"/>
                </a:defRPr>
              </a:pPr>
              <a:r>
                <a:rPr>
                  <a:solidFill>
                    <a:srgbClr val="000000"/>
                  </a:solidFill>
                </a:rPr>
                <a:t>Gel idratato</a:t>
              </a:r>
              <a:endParaRPr sz="3200"/>
            </a:p>
            <a:p>
              <a:pPr algn="ctr">
                <a:defRPr sz="1400">
                  <a:latin typeface="Arial"/>
                  <a:ea typeface="Arial"/>
                  <a:cs typeface="Arial"/>
                  <a:sym typeface="Arial"/>
                </a:defRPr>
              </a:pPr>
              <a:r>
                <a:rPr>
                  <a:solidFill>
                    <a:srgbClr val="000000"/>
                  </a:solidFill>
                </a:rPr>
                <a:t>(~ 10 nm, siti occupati da H</a:t>
              </a:r>
              <a:r>
                <a:rPr baseline="30000">
                  <a:solidFill>
                    <a:srgbClr val="000000"/>
                  </a:solidFill>
                </a:rPr>
                <a:t>+</a:t>
              </a:r>
              <a:r>
                <a:rPr>
                  <a:solidFill>
                    <a:srgbClr val="000000"/>
                  </a:solidFill>
                </a:rPr>
                <a:t>)</a:t>
              </a:r>
            </a:p>
          </p:txBody>
        </p:sp>
      </p:grpSp>
      <p:grpSp>
        <p:nvGrpSpPr>
          <p:cNvPr id="640" name="Group 24"/>
          <p:cNvGrpSpPr/>
          <p:nvPr/>
        </p:nvGrpSpPr>
        <p:grpSpPr>
          <a:xfrm>
            <a:off x="7772399" y="1430337"/>
            <a:ext cx="2057402" cy="1143003"/>
            <a:chOff x="-1" y="0"/>
            <a:chExt cx="2057402" cy="1143001"/>
          </a:xfrm>
        </p:grpSpPr>
        <p:sp>
          <p:nvSpPr>
            <p:cNvPr id="637" name="Rectangle 25"/>
            <p:cNvSpPr/>
            <p:nvPr/>
          </p:nvSpPr>
          <p:spPr>
            <a:xfrm>
              <a:off x="76200" y="0"/>
              <a:ext cx="1905000" cy="1143002"/>
            </a:xfrm>
            <a:prstGeom prst="rect">
              <a:avLst/>
            </a:prstGeom>
            <a:solidFill>
              <a:srgbClr val="FFFFFF"/>
            </a:solidFill>
            <a:ln w="9525" cap="flat">
              <a:solidFill>
                <a:srgbClr val="000000"/>
              </a:solidFill>
              <a:prstDash val="sysDot"/>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638" name="Rectangle 26"/>
            <p:cNvSpPr/>
            <p:nvPr/>
          </p:nvSpPr>
          <p:spPr>
            <a:xfrm>
              <a:off x="-2" y="0"/>
              <a:ext cx="228602" cy="1143002"/>
            </a:xfrm>
            <a:prstGeom prst="rect">
              <a:avLst/>
            </a:prstGeom>
            <a:solidFill>
              <a:srgbClr val="EAEAEA"/>
            </a:solidFill>
            <a:ln w="9525" cap="flat">
              <a:solidFill>
                <a:srgbClr val="000000"/>
              </a:solidFill>
              <a:prstDash val="sysDot"/>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639" name="Rectangle 27"/>
            <p:cNvSpPr/>
            <p:nvPr/>
          </p:nvSpPr>
          <p:spPr>
            <a:xfrm>
              <a:off x="1828800" y="0"/>
              <a:ext cx="228602" cy="1143002"/>
            </a:xfrm>
            <a:prstGeom prst="rect">
              <a:avLst/>
            </a:prstGeom>
            <a:solidFill>
              <a:srgbClr val="EAEAEA"/>
            </a:solidFill>
            <a:ln w="9525" cap="flat">
              <a:solidFill>
                <a:srgbClr val="000000"/>
              </a:solidFill>
              <a:prstDash val="sysDot"/>
              <a:miter lim="800000"/>
            </a:ln>
            <a:effectLst/>
          </p:spPr>
          <p:txBody>
            <a:bodyPr wrap="square" lIns="45718" tIns="45718" rIns="45718" bIns="45718" numCol="1" anchor="ctr">
              <a:noAutofit/>
            </a:bodyPr>
            <a:lstStyle/>
            <a:p>
              <a:pPr>
                <a:defRPr>
                  <a:latin typeface="Arial"/>
                  <a:ea typeface="Arial"/>
                  <a:cs typeface="Arial"/>
                  <a:sym typeface="Arial"/>
                </a:defRPr>
              </a:pPr>
              <a:endParaRPr/>
            </a:p>
          </p:txBody>
        </p:sp>
      </p:grpSp>
      <p:sp>
        <p:nvSpPr>
          <p:cNvPr id="641" name="Line 28"/>
          <p:cNvSpPr/>
          <p:nvPr/>
        </p:nvSpPr>
        <p:spPr>
          <a:xfrm>
            <a:off x="7315199" y="1582737"/>
            <a:ext cx="457203" cy="3"/>
          </a:xfrm>
          <a:prstGeom prst="line">
            <a:avLst/>
          </a:prstGeom>
          <a:ln w="19050">
            <a:solidFill>
              <a:srgbClr val="000000"/>
            </a:solidFill>
          </a:ln>
        </p:spPr>
        <p:txBody>
          <a:bodyPr lIns="45718" tIns="45718" rIns="45718" bIns="45718"/>
          <a:lstStyle/>
          <a:p>
            <a:endParaRPr/>
          </a:p>
        </p:txBody>
      </p:sp>
      <p:sp>
        <p:nvSpPr>
          <p:cNvPr id="642" name="Line 29"/>
          <p:cNvSpPr/>
          <p:nvPr/>
        </p:nvSpPr>
        <p:spPr>
          <a:xfrm>
            <a:off x="8000999" y="2420938"/>
            <a:ext cx="1600203" cy="3"/>
          </a:xfrm>
          <a:prstGeom prst="line">
            <a:avLst/>
          </a:prstGeom>
          <a:ln w="19050">
            <a:solidFill>
              <a:srgbClr val="000000"/>
            </a:solidFill>
          </a:ln>
        </p:spPr>
        <p:txBody>
          <a:bodyPr lIns="45718" tIns="45718" rIns="45718" bIns="45718"/>
          <a:lstStyle/>
          <a:p>
            <a:endParaRPr/>
          </a:p>
        </p:txBody>
      </p:sp>
      <p:sp>
        <p:nvSpPr>
          <p:cNvPr id="643" name="Line 30"/>
          <p:cNvSpPr/>
          <p:nvPr/>
        </p:nvSpPr>
        <p:spPr>
          <a:xfrm>
            <a:off x="9829799" y="1963738"/>
            <a:ext cx="457203" cy="3"/>
          </a:xfrm>
          <a:prstGeom prst="line">
            <a:avLst/>
          </a:prstGeom>
          <a:ln w="19050">
            <a:solidFill>
              <a:srgbClr val="000000"/>
            </a:solidFill>
          </a:ln>
        </p:spPr>
        <p:txBody>
          <a:bodyPr lIns="45718" tIns="45718" rIns="45718" bIns="45718"/>
          <a:lstStyle/>
          <a:p>
            <a:endParaRPr/>
          </a:p>
        </p:txBody>
      </p:sp>
      <p:sp>
        <p:nvSpPr>
          <p:cNvPr id="644" name="Line 31"/>
          <p:cNvSpPr/>
          <p:nvPr/>
        </p:nvSpPr>
        <p:spPr>
          <a:xfrm>
            <a:off x="7772399" y="1582737"/>
            <a:ext cx="228603" cy="838201"/>
          </a:xfrm>
          <a:prstGeom prst="line">
            <a:avLst/>
          </a:prstGeom>
          <a:ln w="19050">
            <a:solidFill>
              <a:srgbClr val="000000"/>
            </a:solidFill>
          </a:ln>
        </p:spPr>
        <p:txBody>
          <a:bodyPr lIns="45718" tIns="45718" rIns="45718" bIns="45718"/>
          <a:lstStyle/>
          <a:p>
            <a:endParaRPr/>
          </a:p>
        </p:txBody>
      </p:sp>
      <p:sp>
        <p:nvSpPr>
          <p:cNvPr id="645" name="Line 32"/>
          <p:cNvSpPr/>
          <p:nvPr/>
        </p:nvSpPr>
        <p:spPr>
          <a:xfrm flipV="1">
            <a:off x="9601199" y="1963738"/>
            <a:ext cx="228603" cy="457203"/>
          </a:xfrm>
          <a:prstGeom prst="line">
            <a:avLst/>
          </a:prstGeom>
          <a:ln w="19050">
            <a:solidFill>
              <a:srgbClr val="000000"/>
            </a:solidFill>
          </a:ln>
        </p:spPr>
        <p:txBody>
          <a:bodyPr lIns="45718" tIns="45718" rIns="45718" bIns="45718"/>
          <a:lstStyle/>
          <a:p>
            <a:endParaRPr/>
          </a:p>
        </p:txBody>
      </p:sp>
      <p:sp>
        <p:nvSpPr>
          <p:cNvPr id="646" name="Line 33"/>
          <p:cNvSpPr/>
          <p:nvPr/>
        </p:nvSpPr>
        <p:spPr>
          <a:xfrm>
            <a:off x="8686799" y="1963738"/>
            <a:ext cx="1600203" cy="3"/>
          </a:xfrm>
          <a:prstGeom prst="line">
            <a:avLst/>
          </a:prstGeom>
          <a:ln>
            <a:solidFill>
              <a:srgbClr val="000000"/>
            </a:solidFill>
            <a:prstDash val="dash"/>
          </a:ln>
        </p:spPr>
        <p:txBody>
          <a:bodyPr lIns="45718" tIns="45718" rIns="45718" bIns="45718"/>
          <a:lstStyle/>
          <a:p>
            <a:endParaRPr/>
          </a:p>
        </p:txBody>
      </p:sp>
      <p:sp>
        <p:nvSpPr>
          <p:cNvPr id="647" name="Line 34"/>
          <p:cNvSpPr/>
          <p:nvPr/>
        </p:nvSpPr>
        <p:spPr>
          <a:xfrm>
            <a:off x="7315199" y="1582737"/>
            <a:ext cx="1600203" cy="3"/>
          </a:xfrm>
          <a:prstGeom prst="line">
            <a:avLst/>
          </a:prstGeom>
          <a:ln>
            <a:solidFill>
              <a:srgbClr val="000000"/>
            </a:solidFill>
            <a:prstDash val="dash"/>
          </a:ln>
        </p:spPr>
        <p:txBody>
          <a:bodyPr lIns="45718" tIns="45718" rIns="45718" bIns="45718"/>
          <a:lstStyle/>
          <a:p>
            <a:endParaRPr/>
          </a:p>
        </p:txBody>
      </p:sp>
      <p:sp>
        <p:nvSpPr>
          <p:cNvPr id="648" name="Line 35"/>
          <p:cNvSpPr/>
          <p:nvPr/>
        </p:nvSpPr>
        <p:spPr>
          <a:xfrm>
            <a:off x="8763000" y="1582737"/>
            <a:ext cx="0" cy="381003"/>
          </a:xfrm>
          <a:prstGeom prst="line">
            <a:avLst/>
          </a:prstGeom>
          <a:ln>
            <a:solidFill>
              <a:srgbClr val="000000"/>
            </a:solidFill>
            <a:headEnd type="triangle"/>
            <a:tailEnd type="triangle"/>
          </a:ln>
        </p:spPr>
        <p:txBody>
          <a:bodyPr lIns="45718" tIns="45718" rIns="45718" bIns="45718"/>
          <a:lstStyle/>
          <a:p>
            <a:endParaRPr/>
          </a:p>
        </p:txBody>
      </p:sp>
      <p:sp>
        <p:nvSpPr>
          <p:cNvPr id="649" name="Text Box 36"/>
          <p:cNvSpPr txBox="1"/>
          <p:nvPr/>
        </p:nvSpPr>
        <p:spPr>
          <a:xfrm>
            <a:off x="8810307" y="1619250"/>
            <a:ext cx="288650" cy="3226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lgn="just">
              <a:defRPr sz="1400">
                <a:latin typeface="Arial"/>
                <a:ea typeface="Arial"/>
                <a:cs typeface="Arial"/>
                <a:sym typeface="Arial"/>
              </a:defRPr>
            </a:pPr>
            <a:r>
              <a:rPr>
                <a:solidFill>
                  <a:srgbClr val="000000"/>
                </a:solidFill>
              </a:rPr>
              <a:t>E</a:t>
            </a:r>
            <a:r>
              <a:rPr baseline="-25000">
                <a:solidFill>
                  <a:srgbClr val="000000"/>
                </a:solidFill>
              </a:rPr>
              <a:t>b</a:t>
            </a:r>
          </a:p>
        </p:txBody>
      </p:sp>
      <p:sp>
        <p:nvSpPr>
          <p:cNvPr id="650" name="Rectangle 37"/>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651" name="Text Box 38"/>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652" name="Text Box 39"/>
          <p:cNvSpPr txBox="1"/>
          <p:nvPr/>
        </p:nvSpPr>
        <p:spPr>
          <a:xfrm>
            <a:off x="1764982" y="284163"/>
            <a:ext cx="6608645"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2200" b="1">
                <a:latin typeface="Arial"/>
                <a:ea typeface="Arial"/>
                <a:cs typeface="Arial"/>
                <a:sym typeface="Arial"/>
              </a:defRPr>
            </a:pPr>
            <a:r>
              <a:rPr>
                <a:solidFill>
                  <a:srgbClr val="000000"/>
                </a:solidFill>
              </a:rPr>
              <a:t>ELETTRODO A VETRO: potenziale di interfase E</a:t>
            </a:r>
            <a:r>
              <a:rPr baseline="-5998">
                <a:solidFill>
                  <a:srgbClr val="000000"/>
                </a:solidFill>
              </a:rPr>
              <a:t>b</a:t>
            </a:r>
          </a:p>
        </p:txBody>
      </p:sp>
      <p:pic>
        <p:nvPicPr>
          <p:cNvPr id="653" name="Object 40" descr="Object 40"/>
          <p:cNvPicPr>
            <a:picLocks noChangeAspect="1"/>
          </p:cNvPicPr>
          <p:nvPr/>
        </p:nvPicPr>
        <p:blipFill>
          <a:blip r:embed="rId3"/>
          <a:stretch>
            <a:fillRect/>
          </a:stretch>
        </p:blipFill>
        <p:spPr>
          <a:xfrm>
            <a:off x="8951117" y="403907"/>
            <a:ext cx="2809878" cy="746729"/>
          </a:xfrm>
          <a:prstGeom prst="rect">
            <a:avLst/>
          </a:prstGeom>
          <a:ln w="12700">
            <a:miter lim="400000"/>
          </a:ln>
        </p:spPr>
      </p:pic>
      <p:sp>
        <p:nvSpPr>
          <p:cNvPr id="654" name="Text Box 42"/>
          <p:cNvSpPr txBox="1"/>
          <p:nvPr/>
        </p:nvSpPr>
        <p:spPr>
          <a:xfrm>
            <a:off x="8284843" y="5534562"/>
            <a:ext cx="3516158" cy="10559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spcBef>
                <a:spcPts val="1200"/>
              </a:spcBef>
              <a:defRPr sz="2000">
                <a:latin typeface="Arial"/>
                <a:ea typeface="Arial"/>
                <a:cs typeface="Arial"/>
                <a:sym typeface="Arial"/>
              </a:defRPr>
            </a:pPr>
            <a:r>
              <a:rPr>
                <a:solidFill>
                  <a:srgbClr val="000000"/>
                </a:solidFill>
              </a:rPr>
              <a:t>In questo caso </a:t>
            </a:r>
            <a:r>
              <a:rPr>
                <a:solidFill>
                  <a:srgbClr val="BF6B2C"/>
                </a:solidFill>
              </a:rPr>
              <a:t>[H</a:t>
            </a:r>
            <a:r>
              <a:rPr baseline="30000">
                <a:solidFill>
                  <a:srgbClr val="BF6B2C"/>
                </a:solidFill>
              </a:rPr>
              <a:t>+</a:t>
            </a:r>
            <a:r>
              <a:rPr>
                <a:solidFill>
                  <a:srgbClr val="BF6B2C"/>
                </a:solidFill>
              </a:rPr>
              <a:t>]</a:t>
            </a:r>
            <a:r>
              <a:rPr baseline="-25000">
                <a:solidFill>
                  <a:srgbClr val="BF6B2C"/>
                </a:solidFill>
              </a:rPr>
              <a:t>1</a:t>
            </a:r>
            <a:r>
              <a:rPr>
                <a:solidFill>
                  <a:srgbClr val="000000"/>
                </a:solidFill>
              </a:rPr>
              <a:t> è relativo alla soluzione </a:t>
            </a:r>
            <a:r>
              <a:rPr>
                <a:solidFill>
                  <a:srgbClr val="BF6B2C"/>
                </a:solidFill>
              </a:rPr>
              <a:t>esterna</a:t>
            </a:r>
            <a:r>
              <a:rPr>
                <a:solidFill>
                  <a:srgbClr val="000000"/>
                </a:solidFill>
              </a:rPr>
              <a:t>, e </a:t>
            </a:r>
            <a:r>
              <a:rPr>
                <a:solidFill>
                  <a:srgbClr val="1F4D3D"/>
                </a:solidFill>
              </a:rPr>
              <a:t>[H</a:t>
            </a:r>
            <a:r>
              <a:rPr baseline="30000">
                <a:solidFill>
                  <a:srgbClr val="1F4D3D"/>
                </a:solidFill>
              </a:rPr>
              <a:t>+</a:t>
            </a:r>
            <a:r>
              <a:rPr>
                <a:solidFill>
                  <a:srgbClr val="1F4D3D"/>
                </a:solidFill>
              </a:rPr>
              <a:t>]</a:t>
            </a:r>
            <a:r>
              <a:rPr baseline="-25000">
                <a:solidFill>
                  <a:srgbClr val="1F4D3D"/>
                </a:solidFill>
              </a:rPr>
              <a:t>2</a:t>
            </a:r>
            <a:r>
              <a:rPr>
                <a:solidFill>
                  <a:srgbClr val="1F4D3D"/>
                </a:solidFill>
              </a:rPr>
              <a:t> </a:t>
            </a:r>
            <a:r>
              <a:rPr>
                <a:solidFill>
                  <a:srgbClr val="000000"/>
                </a:solidFill>
              </a:rPr>
              <a:t>è relativo a quella </a:t>
            </a:r>
            <a:r>
              <a:rPr>
                <a:solidFill>
                  <a:srgbClr val="1F4D3D"/>
                </a:solidFill>
              </a:rPr>
              <a:t>interna</a:t>
            </a:r>
          </a:p>
        </p:txBody>
      </p:sp>
      <p:sp>
        <p:nvSpPr>
          <p:cNvPr id="655" name="CasellaDiTesto 1"/>
          <p:cNvSpPr txBox="1"/>
          <p:nvPr/>
        </p:nvSpPr>
        <p:spPr>
          <a:xfrm>
            <a:off x="4010252" y="5811558"/>
            <a:ext cx="3358462" cy="4503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2400"/>
            </a:pPr>
            <a:r>
              <a:rPr>
                <a:solidFill>
                  <a:srgbClr val="000000"/>
                </a:solidFill>
              </a:rPr>
              <a:t>E</a:t>
            </a:r>
            <a:r>
              <a:rPr baseline="-25000">
                <a:solidFill>
                  <a:srgbClr val="000000"/>
                </a:solidFill>
              </a:rPr>
              <a:t>b</a:t>
            </a:r>
            <a:r>
              <a:rPr>
                <a:solidFill>
                  <a:srgbClr val="000000"/>
                </a:solidFill>
              </a:rPr>
              <a:t> = 0,0592 log </a:t>
            </a:r>
            <a:r>
              <a:rPr>
                <a:solidFill>
                  <a:srgbClr val="BF6B2C"/>
                </a:solidFill>
              </a:rPr>
              <a:t>[H</a:t>
            </a:r>
            <a:r>
              <a:rPr baseline="30000">
                <a:solidFill>
                  <a:srgbClr val="BF6B2C"/>
                </a:solidFill>
              </a:rPr>
              <a:t>+</a:t>
            </a:r>
            <a:r>
              <a:rPr>
                <a:solidFill>
                  <a:srgbClr val="BF6B2C"/>
                </a:solidFill>
              </a:rPr>
              <a:t>]</a:t>
            </a:r>
            <a:r>
              <a:rPr baseline="-25000">
                <a:solidFill>
                  <a:srgbClr val="BF6B2C"/>
                </a:solidFill>
              </a:rPr>
              <a:t>1</a:t>
            </a:r>
            <a:r>
              <a:rPr>
                <a:solidFill>
                  <a:srgbClr val="000000"/>
                </a:solidFill>
              </a:rPr>
              <a:t>/ </a:t>
            </a:r>
            <a:r>
              <a:rPr>
                <a:solidFill>
                  <a:srgbClr val="1F4D3D"/>
                </a:solidFill>
              </a:rPr>
              <a:t>[H</a:t>
            </a:r>
            <a:r>
              <a:rPr baseline="30000">
                <a:solidFill>
                  <a:srgbClr val="1F4D3D"/>
                </a:solidFill>
              </a:rPr>
              <a:t>+</a:t>
            </a:r>
            <a:r>
              <a:rPr>
                <a:solidFill>
                  <a:srgbClr val="1F4D3D"/>
                </a:solidFill>
              </a:rPr>
              <a:t>]</a:t>
            </a:r>
            <a:r>
              <a:rPr baseline="-25000">
                <a:solidFill>
                  <a:srgbClr val="1F4D3D"/>
                </a:solidFill>
              </a:rPr>
              <a:t>2</a:t>
            </a:r>
          </a:p>
        </p:txBody>
      </p:sp>
      <p:sp>
        <p:nvSpPr>
          <p:cNvPr id="656" name="[H+]1"/>
          <p:cNvSpPr txBox="1"/>
          <p:nvPr/>
        </p:nvSpPr>
        <p:spPr>
          <a:xfrm>
            <a:off x="1751902" y="2108147"/>
            <a:ext cx="685162" cy="4503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2400"/>
            </a:pPr>
            <a:r>
              <a:rPr>
                <a:solidFill>
                  <a:srgbClr val="BF6B2C"/>
                </a:solidFill>
              </a:rPr>
              <a:t>[H</a:t>
            </a:r>
            <a:r>
              <a:rPr baseline="30000">
                <a:solidFill>
                  <a:srgbClr val="BF6B2C"/>
                </a:solidFill>
              </a:rPr>
              <a:t>+</a:t>
            </a:r>
            <a:r>
              <a:rPr>
                <a:solidFill>
                  <a:srgbClr val="BF6B2C"/>
                </a:solidFill>
              </a:rPr>
              <a:t>]</a:t>
            </a:r>
            <a:r>
              <a:rPr baseline="-25000">
                <a:solidFill>
                  <a:srgbClr val="BF6B2C"/>
                </a:solidFill>
              </a:rPr>
              <a:t>1</a:t>
            </a:r>
          </a:p>
        </p:txBody>
      </p:sp>
      <p:sp>
        <p:nvSpPr>
          <p:cNvPr id="657" name="[H+]2"/>
          <p:cNvSpPr txBox="1"/>
          <p:nvPr/>
        </p:nvSpPr>
        <p:spPr>
          <a:xfrm>
            <a:off x="6178546" y="1890950"/>
            <a:ext cx="754069" cy="4503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2400"/>
            </a:pPr>
            <a:r>
              <a:rPr>
                <a:solidFill>
                  <a:srgbClr val="000000"/>
                </a:solidFill>
              </a:rPr>
              <a:t> </a:t>
            </a:r>
            <a:r>
              <a:rPr>
                <a:solidFill>
                  <a:srgbClr val="1F4D3D"/>
                </a:solidFill>
              </a:rPr>
              <a:t>[H</a:t>
            </a:r>
            <a:r>
              <a:rPr baseline="30000">
                <a:solidFill>
                  <a:srgbClr val="1F4D3D"/>
                </a:solidFill>
              </a:rPr>
              <a:t>+</a:t>
            </a:r>
            <a:r>
              <a:rPr>
                <a:solidFill>
                  <a:srgbClr val="1F4D3D"/>
                </a:solidFill>
              </a:rPr>
              <a:t>]</a:t>
            </a:r>
            <a:r>
              <a:rPr baseline="-25000">
                <a:solidFill>
                  <a:srgbClr val="1F4D3D"/>
                </a:solidFill>
              </a:rPr>
              <a:t>2</a:t>
            </a: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659" name="Text Box 5"/>
          <p:cNvSpPr txBox="1"/>
          <p:nvPr/>
        </p:nvSpPr>
        <p:spPr>
          <a:xfrm>
            <a:off x="260030" y="-1"/>
            <a:ext cx="5997595" cy="4124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Il POTENZIALE DELL’ELETTRODO A VETRO</a:t>
            </a:r>
          </a:p>
        </p:txBody>
      </p:sp>
      <p:sp>
        <p:nvSpPr>
          <p:cNvPr id="660" name="CasellaDiTesto 1"/>
          <p:cNvSpPr txBox="1"/>
          <p:nvPr/>
        </p:nvSpPr>
        <p:spPr>
          <a:xfrm>
            <a:off x="120698" y="622300"/>
            <a:ext cx="12142185" cy="19714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2200" b="1"/>
            </a:pPr>
            <a:r>
              <a:rPr>
                <a:solidFill>
                  <a:srgbClr val="000000"/>
                </a:solidFill>
              </a:rPr>
              <a:t>Il potenziale di un elettrodo a vetro contiene vari contributi:</a:t>
            </a:r>
          </a:p>
          <a:p>
            <a:pPr>
              <a:defRPr sz="2200" b="1"/>
            </a:pPr>
            <a:endParaRPr/>
          </a:p>
          <a:p>
            <a:pPr>
              <a:defRPr sz="2300"/>
            </a:pPr>
            <a:r>
              <a:rPr>
                <a:solidFill>
                  <a:srgbClr val="000000"/>
                </a:solidFill>
              </a:rPr>
              <a:t>E</a:t>
            </a:r>
            <a:r>
              <a:rPr baseline="-25000">
                <a:solidFill>
                  <a:srgbClr val="000000"/>
                </a:solidFill>
              </a:rPr>
              <a:t>b</a:t>
            </a:r>
            <a:r>
              <a:rPr>
                <a:solidFill>
                  <a:srgbClr val="000000"/>
                </a:solidFill>
              </a:rPr>
              <a:t> potenziale di membrana (il solo che dipende dalla concentrazione di [H</a:t>
            </a:r>
            <a:r>
              <a:rPr baseline="30000">
                <a:solidFill>
                  <a:srgbClr val="000000"/>
                </a:solidFill>
              </a:rPr>
              <a:t>+</a:t>
            </a:r>
            <a:r>
              <a:rPr>
                <a:solidFill>
                  <a:srgbClr val="000000"/>
                </a:solidFill>
              </a:rPr>
              <a:t>]</a:t>
            </a:r>
            <a:r>
              <a:rPr baseline="-25000">
                <a:solidFill>
                  <a:srgbClr val="000000"/>
                </a:solidFill>
              </a:rPr>
              <a:t>1</a:t>
            </a:r>
            <a:r>
              <a:rPr>
                <a:solidFill>
                  <a:srgbClr val="000000"/>
                </a:solidFill>
              </a:rPr>
              <a:t> nella soluzione in esame)</a:t>
            </a:r>
          </a:p>
          <a:p>
            <a:pPr>
              <a:defRPr sz="2300"/>
            </a:pPr>
            <a:r>
              <a:rPr>
                <a:solidFill>
                  <a:srgbClr val="000000"/>
                </a:solidFill>
              </a:rPr>
              <a:t>E </a:t>
            </a:r>
            <a:r>
              <a:rPr baseline="-25000">
                <a:solidFill>
                  <a:srgbClr val="000000"/>
                </a:solidFill>
              </a:rPr>
              <a:t>Ag/AgCl </a:t>
            </a:r>
            <a:r>
              <a:rPr>
                <a:solidFill>
                  <a:srgbClr val="000000"/>
                </a:solidFill>
              </a:rPr>
              <a:t>potenziale del riferimento interno</a:t>
            </a:r>
          </a:p>
          <a:p>
            <a:pPr>
              <a:defRPr sz="2300"/>
            </a:pPr>
            <a:r>
              <a:rPr>
                <a:solidFill>
                  <a:srgbClr val="000000"/>
                </a:solidFill>
              </a:rPr>
              <a:t>E</a:t>
            </a:r>
            <a:r>
              <a:rPr baseline="-25000">
                <a:solidFill>
                  <a:srgbClr val="000000"/>
                </a:solidFill>
              </a:rPr>
              <a:t>asimm</a:t>
            </a:r>
            <a:r>
              <a:rPr>
                <a:solidFill>
                  <a:srgbClr val="000000"/>
                </a:solidFill>
              </a:rPr>
              <a:t>  potenziale determinato dalla non perfetta simmetria della superficie interna ed esterna</a:t>
            </a:r>
          </a:p>
        </p:txBody>
      </p:sp>
      <p:sp>
        <p:nvSpPr>
          <p:cNvPr id="661" name="CasellaDiTesto 3"/>
          <p:cNvSpPr txBox="1"/>
          <p:nvPr/>
        </p:nvSpPr>
        <p:spPr>
          <a:xfrm>
            <a:off x="355942" y="2739600"/>
            <a:ext cx="3358124" cy="4380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2300"/>
            </a:pPr>
            <a:r>
              <a:rPr>
                <a:solidFill>
                  <a:srgbClr val="000000"/>
                </a:solidFill>
              </a:rPr>
              <a:t>E</a:t>
            </a:r>
            <a:r>
              <a:rPr baseline="-25000">
                <a:solidFill>
                  <a:srgbClr val="000000"/>
                </a:solidFill>
              </a:rPr>
              <a:t>vetro </a:t>
            </a:r>
            <a:r>
              <a:rPr>
                <a:solidFill>
                  <a:srgbClr val="000000"/>
                </a:solidFill>
              </a:rPr>
              <a:t>= E</a:t>
            </a:r>
            <a:r>
              <a:rPr baseline="-25000">
                <a:solidFill>
                  <a:srgbClr val="000000"/>
                </a:solidFill>
              </a:rPr>
              <a:t>b  </a:t>
            </a:r>
            <a:r>
              <a:rPr>
                <a:solidFill>
                  <a:srgbClr val="000000"/>
                </a:solidFill>
              </a:rPr>
              <a:t>+ E </a:t>
            </a:r>
            <a:r>
              <a:rPr baseline="-25000">
                <a:solidFill>
                  <a:srgbClr val="000000"/>
                </a:solidFill>
              </a:rPr>
              <a:t>Ag/AgCl </a:t>
            </a:r>
            <a:r>
              <a:rPr>
                <a:solidFill>
                  <a:srgbClr val="000000"/>
                </a:solidFill>
              </a:rPr>
              <a:t>+ E </a:t>
            </a:r>
            <a:r>
              <a:rPr baseline="-25000">
                <a:solidFill>
                  <a:srgbClr val="000000"/>
                </a:solidFill>
              </a:rPr>
              <a:t>asimm</a:t>
            </a:r>
            <a:r>
              <a:rPr>
                <a:solidFill>
                  <a:srgbClr val="000000"/>
                </a:solidFill>
              </a:rPr>
              <a:t> </a:t>
            </a:r>
          </a:p>
        </p:txBody>
      </p:sp>
      <p:sp>
        <p:nvSpPr>
          <p:cNvPr id="662" name="Ovale 4"/>
          <p:cNvSpPr/>
          <p:nvPr/>
        </p:nvSpPr>
        <p:spPr>
          <a:xfrm>
            <a:off x="1047710" y="3193057"/>
            <a:ext cx="4286290" cy="712982"/>
          </a:xfrm>
          <a:prstGeom prst="ellipse">
            <a:avLst/>
          </a:prstGeom>
          <a:solidFill>
            <a:schemeClr val="accent1">
              <a:alpha val="20000"/>
            </a:schemeClr>
          </a:solidFill>
          <a:ln w="12700">
            <a:solidFill>
              <a:srgbClr val="32538F"/>
            </a:solidFill>
            <a:miter/>
          </a:ln>
        </p:spPr>
        <p:txBody>
          <a:bodyPr lIns="45718" tIns="45718" rIns="45718" bIns="45718" anchor="ctr"/>
          <a:lstStyle/>
          <a:p>
            <a:pPr algn="ctr">
              <a:defRPr>
                <a:solidFill>
                  <a:srgbClr val="FFFFFF"/>
                </a:solidFill>
              </a:defRPr>
            </a:pPr>
            <a:endParaRPr/>
          </a:p>
        </p:txBody>
      </p:sp>
      <p:sp>
        <p:nvSpPr>
          <p:cNvPr id="663" name="CasellaDiTesto 19"/>
          <p:cNvSpPr txBox="1"/>
          <p:nvPr/>
        </p:nvSpPr>
        <p:spPr>
          <a:xfrm>
            <a:off x="981730" y="4082201"/>
            <a:ext cx="3178517" cy="3765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r>
              <a:rPr>
                <a:solidFill>
                  <a:srgbClr val="000000"/>
                </a:solidFill>
              </a:rPr>
              <a:t>Termini che non dipendo da [H</a:t>
            </a:r>
            <a:r>
              <a:rPr baseline="30000">
                <a:solidFill>
                  <a:srgbClr val="000000"/>
                </a:solidFill>
              </a:rPr>
              <a:t>+</a:t>
            </a:r>
            <a:r>
              <a:rPr>
                <a:solidFill>
                  <a:srgbClr val="000000"/>
                </a:solidFill>
              </a:rPr>
              <a:t>]</a:t>
            </a:r>
            <a:r>
              <a:rPr baseline="-25000">
                <a:solidFill>
                  <a:srgbClr val="000000"/>
                </a:solidFill>
              </a:rPr>
              <a:t>1</a:t>
            </a:r>
          </a:p>
        </p:txBody>
      </p:sp>
      <p:sp>
        <p:nvSpPr>
          <p:cNvPr id="664" name="Connettore 2 20"/>
          <p:cNvSpPr/>
          <p:nvPr/>
        </p:nvSpPr>
        <p:spPr>
          <a:xfrm flipV="1">
            <a:off x="2482201" y="3920315"/>
            <a:ext cx="177578" cy="177578"/>
          </a:xfrm>
          <a:prstGeom prst="line">
            <a:avLst/>
          </a:prstGeom>
          <a:ln w="6350">
            <a:solidFill>
              <a:schemeClr val="accent1"/>
            </a:solidFill>
            <a:miter/>
            <a:headEnd type="triangle"/>
            <a:tailEnd type="triangle"/>
          </a:ln>
        </p:spPr>
        <p:txBody>
          <a:bodyPr lIns="45718" tIns="45718" rIns="45718" bIns="45718"/>
          <a:lstStyle/>
          <a:p>
            <a:endParaRPr/>
          </a:p>
        </p:txBody>
      </p:sp>
      <p:sp>
        <p:nvSpPr>
          <p:cNvPr id="665" name="CasellaDiTesto 18"/>
          <p:cNvSpPr txBox="1"/>
          <p:nvPr/>
        </p:nvSpPr>
        <p:spPr>
          <a:xfrm>
            <a:off x="355942" y="3312440"/>
            <a:ext cx="7119878" cy="4384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2200"/>
            </a:pPr>
            <a:r>
              <a:rPr>
                <a:solidFill>
                  <a:srgbClr val="000000"/>
                </a:solidFill>
              </a:rPr>
              <a:t>E</a:t>
            </a:r>
            <a:r>
              <a:rPr baseline="-25000">
                <a:solidFill>
                  <a:srgbClr val="000000"/>
                </a:solidFill>
              </a:rPr>
              <a:t>vetro </a:t>
            </a:r>
            <a:r>
              <a:rPr>
                <a:solidFill>
                  <a:srgbClr val="000000"/>
                </a:solidFill>
              </a:rPr>
              <a:t>= 0,0592 log 1/ </a:t>
            </a:r>
            <a:r>
              <a:rPr>
                <a:solidFill>
                  <a:srgbClr val="1F4D3D"/>
                </a:solidFill>
              </a:rPr>
              <a:t>[H</a:t>
            </a:r>
            <a:r>
              <a:rPr baseline="30000">
                <a:solidFill>
                  <a:srgbClr val="1F4D3D"/>
                </a:solidFill>
              </a:rPr>
              <a:t>+</a:t>
            </a:r>
            <a:r>
              <a:rPr>
                <a:solidFill>
                  <a:srgbClr val="1F4D3D"/>
                </a:solidFill>
              </a:rPr>
              <a:t>]</a:t>
            </a:r>
            <a:r>
              <a:rPr baseline="-25000">
                <a:solidFill>
                  <a:srgbClr val="1F4D3D"/>
                </a:solidFill>
              </a:rPr>
              <a:t>2</a:t>
            </a:r>
            <a:r>
              <a:rPr baseline="-25000">
                <a:solidFill>
                  <a:srgbClr val="000000"/>
                </a:solidFill>
              </a:rPr>
              <a:t>  </a:t>
            </a:r>
            <a:r>
              <a:rPr>
                <a:solidFill>
                  <a:srgbClr val="000000"/>
                </a:solidFill>
              </a:rPr>
              <a:t>+ E </a:t>
            </a:r>
            <a:r>
              <a:rPr baseline="-25000">
                <a:solidFill>
                  <a:srgbClr val="000000"/>
                </a:solidFill>
              </a:rPr>
              <a:t>Ag/AgCl </a:t>
            </a:r>
            <a:r>
              <a:rPr>
                <a:solidFill>
                  <a:srgbClr val="000000"/>
                </a:solidFill>
              </a:rPr>
              <a:t>+ E </a:t>
            </a:r>
            <a:r>
              <a:rPr baseline="-25000">
                <a:solidFill>
                  <a:srgbClr val="000000"/>
                </a:solidFill>
              </a:rPr>
              <a:t>asimm</a:t>
            </a:r>
            <a:r>
              <a:rPr>
                <a:solidFill>
                  <a:srgbClr val="000000"/>
                </a:solidFill>
              </a:rPr>
              <a:t>  + 0,0592 log </a:t>
            </a:r>
            <a:r>
              <a:rPr>
                <a:solidFill>
                  <a:srgbClr val="BF6B2C"/>
                </a:solidFill>
              </a:rPr>
              <a:t>[H</a:t>
            </a:r>
            <a:r>
              <a:rPr baseline="30000">
                <a:solidFill>
                  <a:srgbClr val="BF6B2C"/>
                </a:solidFill>
              </a:rPr>
              <a:t>+</a:t>
            </a:r>
            <a:r>
              <a:rPr>
                <a:solidFill>
                  <a:srgbClr val="BF6B2C"/>
                </a:solidFill>
              </a:rPr>
              <a:t>]</a:t>
            </a:r>
            <a:r>
              <a:rPr baseline="-25000">
                <a:solidFill>
                  <a:srgbClr val="BF6B2C"/>
                </a:solidFill>
              </a:rPr>
              <a:t>1</a:t>
            </a:r>
          </a:p>
        </p:txBody>
      </p:sp>
      <p:sp>
        <p:nvSpPr>
          <p:cNvPr id="666" name="CasellaDiTesto 25"/>
          <p:cNvSpPr txBox="1"/>
          <p:nvPr/>
        </p:nvSpPr>
        <p:spPr>
          <a:xfrm>
            <a:off x="432142" y="5225743"/>
            <a:ext cx="6118863" cy="3765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r>
              <a:rPr>
                <a:solidFill>
                  <a:srgbClr val="000000"/>
                </a:solidFill>
              </a:rPr>
              <a:t>Se poniamo  L =  0,0592 log 1/ </a:t>
            </a:r>
            <a:r>
              <a:rPr>
                <a:solidFill>
                  <a:srgbClr val="1F4D3D"/>
                </a:solidFill>
              </a:rPr>
              <a:t>[H</a:t>
            </a:r>
            <a:r>
              <a:rPr baseline="30000">
                <a:solidFill>
                  <a:srgbClr val="1F4D3D"/>
                </a:solidFill>
              </a:rPr>
              <a:t>+</a:t>
            </a:r>
            <a:r>
              <a:rPr>
                <a:solidFill>
                  <a:srgbClr val="1F4D3D"/>
                </a:solidFill>
              </a:rPr>
              <a:t>]</a:t>
            </a:r>
            <a:r>
              <a:rPr baseline="-25000">
                <a:solidFill>
                  <a:srgbClr val="1F4D3D"/>
                </a:solidFill>
              </a:rPr>
              <a:t>2</a:t>
            </a:r>
            <a:r>
              <a:rPr baseline="-25000">
                <a:solidFill>
                  <a:srgbClr val="000000"/>
                </a:solidFill>
              </a:rPr>
              <a:t>  </a:t>
            </a:r>
            <a:r>
              <a:rPr>
                <a:solidFill>
                  <a:srgbClr val="000000"/>
                </a:solidFill>
              </a:rPr>
              <a:t>+ E </a:t>
            </a:r>
            <a:r>
              <a:rPr baseline="-25000">
                <a:solidFill>
                  <a:srgbClr val="000000"/>
                </a:solidFill>
              </a:rPr>
              <a:t>Ag/AgCl </a:t>
            </a:r>
            <a:r>
              <a:rPr>
                <a:solidFill>
                  <a:srgbClr val="000000"/>
                </a:solidFill>
              </a:rPr>
              <a:t>+ E </a:t>
            </a:r>
            <a:r>
              <a:rPr baseline="-25000">
                <a:solidFill>
                  <a:srgbClr val="000000"/>
                </a:solidFill>
              </a:rPr>
              <a:t>asimm</a:t>
            </a:r>
            <a:r>
              <a:rPr>
                <a:solidFill>
                  <a:srgbClr val="000000"/>
                </a:solidFill>
              </a:rPr>
              <a:t> </a:t>
            </a:r>
          </a:p>
        </p:txBody>
      </p:sp>
      <p:sp>
        <p:nvSpPr>
          <p:cNvPr id="667" name="CasellaDiTesto 24"/>
          <p:cNvSpPr txBox="1"/>
          <p:nvPr/>
        </p:nvSpPr>
        <p:spPr>
          <a:xfrm>
            <a:off x="432141" y="5947154"/>
            <a:ext cx="3044159" cy="4384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2200"/>
            </a:pPr>
            <a:r>
              <a:rPr>
                <a:solidFill>
                  <a:srgbClr val="000000"/>
                </a:solidFill>
              </a:rPr>
              <a:t>E</a:t>
            </a:r>
            <a:r>
              <a:rPr baseline="-25000">
                <a:solidFill>
                  <a:srgbClr val="000000"/>
                </a:solidFill>
              </a:rPr>
              <a:t>vetro </a:t>
            </a:r>
            <a:r>
              <a:rPr>
                <a:solidFill>
                  <a:srgbClr val="000000"/>
                </a:solidFill>
              </a:rPr>
              <a:t>= L + 0,0592 log </a:t>
            </a:r>
            <a:r>
              <a:rPr>
                <a:solidFill>
                  <a:srgbClr val="BF6B2C"/>
                </a:solidFill>
              </a:rPr>
              <a:t>[H</a:t>
            </a:r>
            <a:r>
              <a:rPr baseline="30000">
                <a:solidFill>
                  <a:srgbClr val="BF6B2C"/>
                </a:solidFill>
              </a:rPr>
              <a:t>+</a:t>
            </a:r>
            <a:r>
              <a:rPr>
                <a:solidFill>
                  <a:srgbClr val="BF6B2C"/>
                </a:solidFill>
              </a:rPr>
              <a:t>]</a:t>
            </a:r>
            <a:r>
              <a:rPr baseline="-25000">
                <a:solidFill>
                  <a:srgbClr val="BF6B2C"/>
                </a:solidFill>
              </a:rPr>
              <a:t>1</a:t>
            </a:r>
          </a:p>
        </p:txBody>
      </p:sp>
      <p:sp>
        <p:nvSpPr>
          <p:cNvPr id="668" name="Freccia a destra 29"/>
          <p:cNvSpPr/>
          <p:nvPr/>
        </p:nvSpPr>
        <p:spPr>
          <a:xfrm>
            <a:off x="4067705" y="6100724"/>
            <a:ext cx="875806" cy="85805"/>
          </a:xfrm>
          <a:prstGeom prst="rightArrow">
            <a:avLst>
              <a:gd name="adj1" fmla="val 50000"/>
              <a:gd name="adj2" fmla="val 50000"/>
            </a:avLst>
          </a:prstGeom>
          <a:solidFill>
            <a:schemeClr val="accent1"/>
          </a:solidFill>
          <a:ln w="12700">
            <a:solidFill>
              <a:srgbClr val="32538F"/>
            </a:solidFill>
            <a:miter/>
          </a:ln>
        </p:spPr>
        <p:txBody>
          <a:bodyPr lIns="45718" tIns="45718" rIns="45718" bIns="45718" anchor="ctr"/>
          <a:lstStyle/>
          <a:p>
            <a:pPr algn="ctr">
              <a:defRPr>
                <a:solidFill>
                  <a:srgbClr val="FFFFFF"/>
                </a:solidFill>
              </a:defRPr>
            </a:pPr>
            <a:endParaRPr/>
          </a:p>
        </p:txBody>
      </p:sp>
      <p:sp>
        <p:nvSpPr>
          <p:cNvPr id="669" name="CasellaDiTesto 30"/>
          <p:cNvSpPr txBox="1"/>
          <p:nvPr/>
        </p:nvSpPr>
        <p:spPr>
          <a:xfrm>
            <a:off x="5537544" y="5924396"/>
            <a:ext cx="2372670" cy="4384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2200"/>
            </a:pPr>
            <a:r>
              <a:rPr>
                <a:solidFill>
                  <a:srgbClr val="000000"/>
                </a:solidFill>
              </a:rPr>
              <a:t>E</a:t>
            </a:r>
            <a:r>
              <a:rPr baseline="-25000">
                <a:solidFill>
                  <a:srgbClr val="000000"/>
                </a:solidFill>
              </a:rPr>
              <a:t>vetro </a:t>
            </a:r>
            <a:r>
              <a:rPr>
                <a:solidFill>
                  <a:srgbClr val="000000"/>
                </a:solidFill>
              </a:rPr>
              <a:t>= L - 0,0592 pH</a:t>
            </a:r>
          </a:p>
        </p:txBody>
      </p:sp>
      <p:sp>
        <p:nvSpPr>
          <p:cNvPr id="670" name="CasellaDiTesto 32"/>
          <p:cNvSpPr txBox="1"/>
          <p:nvPr/>
        </p:nvSpPr>
        <p:spPr>
          <a:xfrm>
            <a:off x="8030150" y="2739601"/>
            <a:ext cx="4116132" cy="34425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sz="2200"/>
            </a:pPr>
            <a:r>
              <a:rPr>
                <a:solidFill>
                  <a:srgbClr val="000000"/>
                </a:solidFill>
              </a:rPr>
              <a:t>Il potenziale di asimmetria E</a:t>
            </a:r>
            <a:r>
              <a:rPr baseline="-25000">
                <a:solidFill>
                  <a:srgbClr val="000000"/>
                </a:solidFill>
              </a:rPr>
              <a:t>asimm</a:t>
            </a:r>
            <a:r>
              <a:rPr>
                <a:solidFill>
                  <a:srgbClr val="000000"/>
                </a:solidFill>
              </a:rPr>
              <a:t> deriva dall’osservazione sperimentale che ponendo </a:t>
            </a:r>
            <a:r>
              <a:rPr>
                <a:solidFill>
                  <a:srgbClr val="BF6B2C"/>
                </a:solidFill>
              </a:rPr>
              <a:t>[H</a:t>
            </a:r>
            <a:r>
              <a:rPr baseline="30000">
                <a:solidFill>
                  <a:srgbClr val="BF6B2C"/>
                </a:solidFill>
              </a:rPr>
              <a:t>+</a:t>
            </a:r>
            <a:r>
              <a:rPr>
                <a:solidFill>
                  <a:srgbClr val="BF6B2C"/>
                </a:solidFill>
              </a:rPr>
              <a:t>]</a:t>
            </a:r>
            <a:r>
              <a:rPr baseline="-25000">
                <a:solidFill>
                  <a:srgbClr val="BF6B2C"/>
                </a:solidFill>
              </a:rPr>
              <a:t>1</a:t>
            </a:r>
            <a:r>
              <a:rPr baseline="-25000">
                <a:solidFill>
                  <a:srgbClr val="000000"/>
                </a:solidFill>
              </a:rPr>
              <a:t> </a:t>
            </a:r>
            <a:r>
              <a:rPr>
                <a:solidFill>
                  <a:srgbClr val="000000"/>
                </a:solidFill>
              </a:rPr>
              <a:t>= </a:t>
            </a:r>
            <a:r>
              <a:rPr>
                <a:solidFill>
                  <a:srgbClr val="1F4D3D"/>
                </a:solidFill>
              </a:rPr>
              <a:t>[H</a:t>
            </a:r>
            <a:r>
              <a:rPr baseline="30000">
                <a:solidFill>
                  <a:srgbClr val="1F4D3D"/>
                </a:solidFill>
              </a:rPr>
              <a:t>+</a:t>
            </a:r>
            <a:r>
              <a:rPr>
                <a:solidFill>
                  <a:srgbClr val="1F4D3D"/>
                </a:solidFill>
              </a:rPr>
              <a:t>]</a:t>
            </a:r>
            <a:r>
              <a:rPr baseline="-25000">
                <a:solidFill>
                  <a:srgbClr val="1F4D3D"/>
                </a:solidFill>
              </a:rPr>
              <a:t>2</a:t>
            </a:r>
            <a:r>
              <a:rPr baseline="-25000">
                <a:solidFill>
                  <a:srgbClr val="000000"/>
                </a:solidFill>
              </a:rPr>
              <a:t> </a:t>
            </a:r>
            <a:r>
              <a:rPr>
                <a:solidFill>
                  <a:srgbClr val="000000"/>
                </a:solidFill>
              </a:rPr>
              <a:t>il potenziale di membrana dovrebbe risultare = 0 mV mentre si osserva un valore misurabile. Dato che </a:t>
            </a:r>
            <a:r>
              <a:rPr>
                <a:solidFill>
                  <a:srgbClr val="1F4D3D"/>
                </a:solidFill>
              </a:rPr>
              <a:t>[H</a:t>
            </a:r>
            <a:r>
              <a:rPr baseline="30000">
                <a:solidFill>
                  <a:srgbClr val="1F4D3D"/>
                </a:solidFill>
              </a:rPr>
              <a:t>+</a:t>
            </a:r>
            <a:r>
              <a:rPr>
                <a:solidFill>
                  <a:srgbClr val="1F4D3D"/>
                </a:solidFill>
              </a:rPr>
              <a:t>]</a:t>
            </a:r>
            <a:r>
              <a:rPr baseline="-25000">
                <a:solidFill>
                  <a:srgbClr val="1F4D3D"/>
                </a:solidFill>
              </a:rPr>
              <a:t>2</a:t>
            </a:r>
            <a:r>
              <a:rPr>
                <a:solidFill>
                  <a:srgbClr val="000000"/>
                </a:solidFill>
              </a:rPr>
              <a:t> è costante esso viene inglobato nel la costante L</a:t>
            </a:r>
            <a:endParaRPr baseline="-25000"/>
          </a:p>
          <a:p>
            <a:pPr algn="just">
              <a:defRPr sz="2200"/>
            </a:pPr>
            <a:r>
              <a:rPr>
                <a:solidFill>
                  <a:srgbClr val="000000"/>
                </a:solidFill>
              </a:rPr>
              <a:t> </a:t>
            </a:r>
          </a:p>
        </p:txBody>
      </p:sp>
      <p:sp>
        <p:nvSpPr>
          <p:cNvPr id="671" name="Figura a mano libera: forma 34"/>
          <p:cNvSpPr/>
          <p:nvPr/>
        </p:nvSpPr>
        <p:spPr>
          <a:xfrm>
            <a:off x="3486148" y="2571697"/>
            <a:ext cx="4552955" cy="266755"/>
          </a:xfrm>
          <a:custGeom>
            <a:avLst/>
            <a:gdLst/>
            <a:ahLst/>
            <a:cxnLst>
              <a:cxn ang="0">
                <a:pos x="wd2" y="hd2"/>
              </a:cxn>
              <a:cxn ang="5400000">
                <a:pos x="wd2" y="hd2"/>
              </a:cxn>
              <a:cxn ang="10800000">
                <a:pos x="wd2" y="hd2"/>
              </a:cxn>
              <a:cxn ang="16200000">
                <a:pos x="wd2" y="hd2"/>
              </a:cxn>
            </a:cxnLst>
            <a:rect l="0" t="0" r="r" b="b"/>
            <a:pathLst>
              <a:path w="21600" h="21351" extrusionOk="0">
                <a:moveTo>
                  <a:pt x="0" y="21351"/>
                </a:moveTo>
                <a:cubicBezTo>
                  <a:pt x="3713" y="10805"/>
                  <a:pt x="7426" y="259"/>
                  <a:pt x="11026" y="5"/>
                </a:cubicBezTo>
                <a:cubicBezTo>
                  <a:pt x="14626" y="-249"/>
                  <a:pt x="18113" y="9789"/>
                  <a:pt x="21600" y="19826"/>
                </a:cubicBezTo>
              </a:path>
            </a:pathLst>
          </a:custGeom>
          <a:ln w="12700">
            <a:solidFill>
              <a:srgbClr val="32538F"/>
            </a:solidFill>
            <a:miter/>
          </a:ln>
        </p:spPr>
        <p:txBody>
          <a:bodyPr lIns="45718" tIns="45718" rIns="45718" bIns="45718" anchor="ctr"/>
          <a:lstStyle/>
          <a:p>
            <a:pPr algn="ctr">
              <a:defRPr>
                <a:solidFill>
                  <a:srgbClr val="FFFFFF"/>
                </a:solidFill>
              </a:defRPr>
            </a:pPr>
            <a:endParaRPr/>
          </a:p>
        </p:txBody>
      </p:sp>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673" name="Rectangle 2"/>
          <p:cNvSpPr/>
          <p:nvPr/>
        </p:nvSpPr>
        <p:spPr>
          <a:xfrm>
            <a:off x="4310062" y="2908300"/>
            <a:ext cx="1143003" cy="2819400"/>
          </a:xfrm>
          <a:prstGeom prst="rect">
            <a:avLst/>
          </a:prstGeom>
          <a:solidFill>
            <a:srgbClr val="FFFFFF"/>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674" name="Rectangle 3"/>
          <p:cNvSpPr/>
          <p:nvPr/>
        </p:nvSpPr>
        <p:spPr>
          <a:xfrm>
            <a:off x="4386262" y="2908300"/>
            <a:ext cx="990603" cy="2819400"/>
          </a:xfrm>
          <a:prstGeom prst="rect">
            <a:avLst/>
          </a:prstGeom>
          <a:solidFill>
            <a:srgbClr val="EAEAEA"/>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675" name="Rectangle 4"/>
          <p:cNvSpPr/>
          <p:nvPr/>
        </p:nvSpPr>
        <p:spPr>
          <a:xfrm>
            <a:off x="4386262" y="5118100"/>
            <a:ext cx="990603" cy="609600"/>
          </a:xfrm>
          <a:prstGeom prst="rect">
            <a:avLst/>
          </a:prstGeom>
          <a:blipFill>
            <a:blip r:embed="rId2"/>
          </a:blip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676" name="Oval 6"/>
          <p:cNvSpPr/>
          <p:nvPr/>
        </p:nvSpPr>
        <p:spPr>
          <a:xfrm>
            <a:off x="4256087" y="5240339"/>
            <a:ext cx="1219205" cy="1271593"/>
          </a:xfrm>
          <a:prstGeom prst="ellipse">
            <a:avLst/>
          </a:prstGeom>
          <a:solidFill>
            <a:srgbClr val="EAEAEA"/>
          </a:solidFill>
          <a:ln>
            <a:solidFill>
              <a:srgbClr val="000000"/>
            </a:solidFill>
          </a:ln>
        </p:spPr>
        <p:txBody>
          <a:bodyPr lIns="45718" tIns="45718" rIns="45718" bIns="45718" anchor="ctr"/>
          <a:lstStyle/>
          <a:p>
            <a:pPr>
              <a:defRPr>
                <a:latin typeface="Arial"/>
                <a:ea typeface="Arial"/>
                <a:cs typeface="Arial"/>
                <a:sym typeface="Arial"/>
              </a:defRPr>
            </a:pPr>
            <a:endParaRPr/>
          </a:p>
        </p:txBody>
      </p:sp>
      <p:sp>
        <p:nvSpPr>
          <p:cNvPr id="677" name="Rectangle 7"/>
          <p:cNvSpPr/>
          <p:nvPr/>
        </p:nvSpPr>
        <p:spPr>
          <a:xfrm>
            <a:off x="4637087" y="2908300"/>
            <a:ext cx="457203" cy="2374900"/>
          </a:xfrm>
          <a:prstGeom prst="rect">
            <a:avLst/>
          </a:prstGeom>
          <a:solidFill>
            <a:srgbClr val="FFFFFF"/>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678" name="Rectangle 8"/>
          <p:cNvSpPr/>
          <p:nvPr/>
        </p:nvSpPr>
        <p:spPr>
          <a:xfrm>
            <a:off x="4713287" y="2908300"/>
            <a:ext cx="304803" cy="2374900"/>
          </a:xfrm>
          <a:prstGeom prst="rect">
            <a:avLst/>
          </a:prstGeom>
          <a:solidFill>
            <a:srgbClr val="EAEAEA"/>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679" name="Line 9"/>
          <p:cNvSpPr/>
          <p:nvPr/>
        </p:nvSpPr>
        <p:spPr>
          <a:xfrm>
            <a:off x="4872037" y="2630488"/>
            <a:ext cx="3" cy="1295403"/>
          </a:xfrm>
          <a:prstGeom prst="line">
            <a:avLst/>
          </a:prstGeom>
          <a:ln>
            <a:solidFill>
              <a:srgbClr val="000000"/>
            </a:solidFill>
          </a:ln>
        </p:spPr>
        <p:txBody>
          <a:bodyPr lIns="45718" tIns="45718" rIns="45718" bIns="45718"/>
          <a:lstStyle/>
          <a:p>
            <a:endParaRPr/>
          </a:p>
        </p:txBody>
      </p:sp>
      <p:sp>
        <p:nvSpPr>
          <p:cNvPr id="680" name="Line 10"/>
          <p:cNvSpPr/>
          <p:nvPr/>
        </p:nvSpPr>
        <p:spPr>
          <a:xfrm>
            <a:off x="4865689" y="2630488"/>
            <a:ext cx="720728" cy="3"/>
          </a:xfrm>
          <a:prstGeom prst="line">
            <a:avLst/>
          </a:prstGeom>
          <a:ln>
            <a:solidFill>
              <a:srgbClr val="000000"/>
            </a:solidFill>
          </a:ln>
        </p:spPr>
        <p:txBody>
          <a:bodyPr lIns="45718" tIns="45718" rIns="45718" bIns="45718"/>
          <a:lstStyle/>
          <a:p>
            <a:endParaRPr/>
          </a:p>
        </p:txBody>
      </p:sp>
      <p:sp>
        <p:nvSpPr>
          <p:cNvPr id="681" name="Rectangle 11"/>
          <p:cNvSpPr/>
          <p:nvPr/>
        </p:nvSpPr>
        <p:spPr>
          <a:xfrm>
            <a:off x="4800601" y="3441701"/>
            <a:ext cx="142878" cy="792166"/>
          </a:xfrm>
          <a:prstGeom prst="rect">
            <a:avLst/>
          </a:prstGeom>
          <a:solidFill>
            <a:srgbClr val="FFFFFF"/>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grpSp>
        <p:nvGrpSpPr>
          <p:cNvPr id="684" name="AutoShape 12"/>
          <p:cNvGrpSpPr/>
          <p:nvPr/>
        </p:nvGrpSpPr>
        <p:grpSpPr>
          <a:xfrm>
            <a:off x="4873606" y="3136899"/>
            <a:ext cx="2390801" cy="360369"/>
            <a:chOff x="-1" y="0"/>
            <a:chExt cx="2390800" cy="360367"/>
          </a:xfrm>
        </p:grpSpPr>
        <p:sp>
          <p:nvSpPr>
            <p:cNvPr id="682" name="Forma"/>
            <p:cNvSpPr/>
            <p:nvPr/>
          </p:nvSpPr>
          <p:spPr>
            <a:xfrm>
              <a:off x="-2" y="-1"/>
              <a:ext cx="2390802" cy="360369"/>
            </a:xfrm>
            <a:custGeom>
              <a:avLst/>
              <a:gdLst/>
              <a:ahLst/>
              <a:cxnLst>
                <a:cxn ang="0">
                  <a:pos x="wd2" y="hd2"/>
                </a:cxn>
                <a:cxn ang="5400000">
                  <a:pos x="wd2" y="hd2"/>
                </a:cxn>
                <a:cxn ang="10800000">
                  <a:pos x="wd2" y="hd2"/>
                </a:cxn>
                <a:cxn ang="16200000">
                  <a:pos x="wd2" y="hd2"/>
                </a:cxn>
              </a:cxnLst>
              <a:rect l="0" t="0" r="r" b="b"/>
              <a:pathLst>
                <a:path w="21600" h="21600" extrusionOk="0">
                  <a:moveTo>
                    <a:pt x="7286" y="0"/>
                  </a:moveTo>
                  <a:lnTo>
                    <a:pt x="21600" y="0"/>
                  </a:lnTo>
                  <a:lnTo>
                    <a:pt x="21600" y="21600"/>
                  </a:lnTo>
                  <a:lnTo>
                    <a:pt x="7286" y="21600"/>
                  </a:lnTo>
                  <a:lnTo>
                    <a:pt x="7286" y="9000"/>
                  </a:lnTo>
                  <a:lnTo>
                    <a:pt x="0" y="95"/>
                  </a:lnTo>
                  <a:lnTo>
                    <a:pt x="7286" y="3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683" name="Filo di argento"/>
            <p:cNvSpPr txBox="1"/>
            <p:nvPr/>
          </p:nvSpPr>
          <p:spPr>
            <a:xfrm>
              <a:off x="856951" y="4762"/>
              <a:ext cx="1483364"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Filo di argento</a:t>
              </a:r>
            </a:p>
          </p:txBody>
        </p:sp>
      </p:grpSp>
      <p:grpSp>
        <p:nvGrpSpPr>
          <p:cNvPr id="687" name="AutoShape 13"/>
          <p:cNvGrpSpPr/>
          <p:nvPr/>
        </p:nvGrpSpPr>
        <p:grpSpPr>
          <a:xfrm>
            <a:off x="4856193" y="3552822"/>
            <a:ext cx="2424087" cy="503245"/>
            <a:chOff x="-1" y="-1"/>
            <a:chExt cx="2424085" cy="503243"/>
          </a:xfrm>
        </p:grpSpPr>
        <p:sp>
          <p:nvSpPr>
            <p:cNvPr id="685" name="Forma"/>
            <p:cNvSpPr/>
            <p:nvPr/>
          </p:nvSpPr>
          <p:spPr>
            <a:xfrm>
              <a:off x="-2" y="-2"/>
              <a:ext cx="2424087" cy="503245"/>
            </a:xfrm>
            <a:custGeom>
              <a:avLst/>
              <a:gdLst/>
              <a:ahLst/>
              <a:cxnLst>
                <a:cxn ang="0">
                  <a:pos x="wd2" y="hd2"/>
                </a:cxn>
                <a:cxn ang="5400000">
                  <a:pos x="wd2" y="hd2"/>
                </a:cxn>
                <a:cxn ang="10800000">
                  <a:pos x="wd2" y="hd2"/>
                </a:cxn>
                <a:cxn ang="16200000">
                  <a:pos x="wd2" y="hd2"/>
                </a:cxn>
              </a:cxnLst>
              <a:rect l="0" t="0" r="r" b="b"/>
              <a:pathLst>
                <a:path w="21600" h="21600" extrusionOk="0">
                  <a:moveTo>
                    <a:pt x="7341" y="0"/>
                  </a:moveTo>
                  <a:lnTo>
                    <a:pt x="21600" y="0"/>
                  </a:lnTo>
                  <a:lnTo>
                    <a:pt x="21600" y="21600"/>
                  </a:lnTo>
                  <a:lnTo>
                    <a:pt x="7341" y="21600"/>
                  </a:lnTo>
                  <a:lnTo>
                    <a:pt x="7341" y="18000"/>
                  </a:lnTo>
                  <a:lnTo>
                    <a:pt x="0" y="14786"/>
                  </a:lnTo>
                  <a:lnTo>
                    <a:pt x="7341" y="12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686" name="Rivestimento di AgCl(s)"/>
            <p:cNvSpPr txBox="1"/>
            <p:nvPr/>
          </p:nvSpPr>
          <p:spPr>
            <a:xfrm>
              <a:off x="874361" y="4762"/>
              <a:ext cx="1499239" cy="4920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Rivestimento di AgCl(s)</a:t>
              </a:r>
            </a:p>
          </p:txBody>
        </p:sp>
      </p:grpSp>
      <p:grpSp>
        <p:nvGrpSpPr>
          <p:cNvPr id="690" name="AutoShape 14"/>
          <p:cNvGrpSpPr/>
          <p:nvPr/>
        </p:nvGrpSpPr>
        <p:grpSpPr>
          <a:xfrm>
            <a:off x="4857764" y="4116389"/>
            <a:ext cx="2406641" cy="936630"/>
            <a:chOff x="0" y="0"/>
            <a:chExt cx="2406640" cy="936628"/>
          </a:xfrm>
        </p:grpSpPr>
        <p:sp>
          <p:nvSpPr>
            <p:cNvPr id="688" name="Forma"/>
            <p:cNvSpPr/>
            <p:nvPr/>
          </p:nvSpPr>
          <p:spPr>
            <a:xfrm>
              <a:off x="0" y="0"/>
              <a:ext cx="2406641" cy="936630"/>
            </a:xfrm>
            <a:custGeom>
              <a:avLst/>
              <a:gdLst/>
              <a:ahLst/>
              <a:cxnLst>
                <a:cxn ang="0">
                  <a:pos x="wd2" y="hd2"/>
                </a:cxn>
                <a:cxn ang="5400000">
                  <a:pos x="wd2" y="hd2"/>
                </a:cxn>
                <a:cxn ang="10800000">
                  <a:pos x="wd2" y="hd2"/>
                </a:cxn>
                <a:cxn ang="16200000">
                  <a:pos x="wd2" y="hd2"/>
                </a:cxn>
              </a:cxnLst>
              <a:rect l="0" t="0" r="r" b="b"/>
              <a:pathLst>
                <a:path w="21600" h="21600" extrusionOk="0">
                  <a:moveTo>
                    <a:pt x="7380" y="0"/>
                  </a:moveTo>
                  <a:lnTo>
                    <a:pt x="21600" y="0"/>
                  </a:lnTo>
                  <a:lnTo>
                    <a:pt x="21600" y="21600"/>
                  </a:lnTo>
                  <a:lnTo>
                    <a:pt x="7380" y="21600"/>
                  </a:lnTo>
                  <a:lnTo>
                    <a:pt x="7380" y="18000"/>
                  </a:lnTo>
                  <a:lnTo>
                    <a:pt x="0" y="13253"/>
                  </a:lnTo>
                  <a:lnTo>
                    <a:pt x="7380" y="12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1400" baseline="30000">
                  <a:latin typeface="Arial"/>
                  <a:ea typeface="Arial"/>
                  <a:cs typeface="Arial"/>
                  <a:sym typeface="Arial"/>
                </a:defRPr>
              </a:pPr>
              <a:endParaRPr/>
            </a:p>
          </p:txBody>
        </p:sp>
        <p:sp>
          <p:nvSpPr>
            <p:cNvPr id="689" name="Soluzione ad attività nota di ione H+, saturata con AgCl"/>
            <p:cNvSpPr txBox="1"/>
            <p:nvPr/>
          </p:nvSpPr>
          <p:spPr>
            <a:xfrm>
              <a:off x="872794" y="4762"/>
              <a:ext cx="1483363" cy="8984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lgn="ctr">
                <a:defRPr sz="1400">
                  <a:latin typeface="Arial"/>
                  <a:ea typeface="Arial"/>
                  <a:cs typeface="Arial"/>
                  <a:sym typeface="Arial"/>
                </a:defRPr>
              </a:pPr>
              <a:r>
                <a:rPr>
                  <a:solidFill>
                    <a:srgbClr val="000000"/>
                  </a:solidFill>
                </a:rPr>
                <a:t>Soluzione ad attività nota di ione H</a:t>
              </a:r>
              <a:r>
                <a:rPr baseline="30000">
                  <a:solidFill>
                    <a:srgbClr val="000000"/>
                  </a:solidFill>
                </a:rPr>
                <a:t>+</a:t>
              </a:r>
              <a:r>
                <a:rPr>
                  <a:solidFill>
                    <a:srgbClr val="000000"/>
                  </a:solidFill>
                </a:rPr>
                <a:t>, saturata con AgCl</a:t>
              </a:r>
            </a:p>
          </p:txBody>
        </p:sp>
      </p:grpSp>
      <p:grpSp>
        <p:nvGrpSpPr>
          <p:cNvPr id="693" name="AutoShape 15"/>
          <p:cNvGrpSpPr/>
          <p:nvPr/>
        </p:nvGrpSpPr>
        <p:grpSpPr>
          <a:xfrm>
            <a:off x="5245115" y="5118100"/>
            <a:ext cx="2019292" cy="817579"/>
            <a:chOff x="0" y="-1"/>
            <a:chExt cx="2019290" cy="817578"/>
          </a:xfrm>
        </p:grpSpPr>
        <p:sp>
          <p:nvSpPr>
            <p:cNvPr id="691" name="Forma"/>
            <p:cNvSpPr/>
            <p:nvPr/>
          </p:nvSpPr>
          <p:spPr>
            <a:xfrm>
              <a:off x="0" y="-2"/>
              <a:ext cx="2019291" cy="817580"/>
            </a:xfrm>
            <a:custGeom>
              <a:avLst/>
              <a:gdLst/>
              <a:ahLst/>
              <a:cxnLst>
                <a:cxn ang="0">
                  <a:pos x="wd2" y="hd2"/>
                </a:cxn>
                <a:cxn ang="5400000">
                  <a:pos x="wd2" y="hd2"/>
                </a:cxn>
                <a:cxn ang="10800000">
                  <a:pos x="wd2" y="hd2"/>
                </a:cxn>
                <a:cxn ang="16200000">
                  <a:pos x="wd2" y="hd2"/>
                </a:cxn>
              </a:cxnLst>
              <a:rect l="0" t="0" r="r" b="b"/>
              <a:pathLst>
                <a:path w="21600" h="21600" extrusionOk="0">
                  <a:moveTo>
                    <a:pt x="4653" y="0"/>
                  </a:moveTo>
                  <a:lnTo>
                    <a:pt x="21600" y="0"/>
                  </a:lnTo>
                  <a:lnTo>
                    <a:pt x="21600" y="15225"/>
                  </a:lnTo>
                  <a:lnTo>
                    <a:pt x="11714" y="15225"/>
                  </a:lnTo>
                  <a:lnTo>
                    <a:pt x="0" y="21600"/>
                  </a:lnTo>
                  <a:lnTo>
                    <a:pt x="7477" y="15225"/>
                  </a:lnTo>
                  <a:lnTo>
                    <a:pt x="4653" y="15225"/>
                  </a:lnTo>
                  <a:lnTo>
                    <a:pt x="4653" y="8881"/>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692" name="Membrana di vetro"/>
            <p:cNvSpPr txBox="1"/>
            <p:nvPr/>
          </p:nvSpPr>
          <p:spPr>
            <a:xfrm>
              <a:off x="485443" y="4760"/>
              <a:ext cx="1483364" cy="4920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Membrana di vetro</a:t>
              </a:r>
            </a:p>
          </p:txBody>
        </p:sp>
      </p:grpSp>
      <p:sp>
        <p:nvSpPr>
          <p:cNvPr id="694" name="Line 16"/>
          <p:cNvSpPr/>
          <p:nvPr/>
        </p:nvSpPr>
        <p:spPr>
          <a:xfrm>
            <a:off x="4511675" y="2554289"/>
            <a:ext cx="0" cy="1379540"/>
          </a:xfrm>
          <a:prstGeom prst="line">
            <a:avLst/>
          </a:prstGeom>
          <a:ln>
            <a:solidFill>
              <a:srgbClr val="000000"/>
            </a:solidFill>
          </a:ln>
        </p:spPr>
        <p:txBody>
          <a:bodyPr lIns="45718" tIns="45718" rIns="45718" bIns="45718"/>
          <a:lstStyle/>
          <a:p>
            <a:endParaRPr/>
          </a:p>
        </p:txBody>
      </p:sp>
      <p:sp>
        <p:nvSpPr>
          <p:cNvPr id="695" name="Line 17"/>
          <p:cNvSpPr/>
          <p:nvPr/>
        </p:nvSpPr>
        <p:spPr>
          <a:xfrm>
            <a:off x="4518026" y="2554288"/>
            <a:ext cx="1033464" cy="3"/>
          </a:xfrm>
          <a:prstGeom prst="line">
            <a:avLst/>
          </a:prstGeom>
          <a:ln>
            <a:solidFill>
              <a:srgbClr val="000000"/>
            </a:solidFill>
          </a:ln>
        </p:spPr>
        <p:txBody>
          <a:bodyPr lIns="45718" tIns="45718" rIns="45718" bIns="45718"/>
          <a:lstStyle/>
          <a:p>
            <a:endParaRPr/>
          </a:p>
        </p:txBody>
      </p:sp>
      <p:sp>
        <p:nvSpPr>
          <p:cNvPr id="696" name="Rectangle 18"/>
          <p:cNvSpPr/>
          <p:nvPr/>
        </p:nvSpPr>
        <p:spPr>
          <a:xfrm>
            <a:off x="4440239" y="3449637"/>
            <a:ext cx="142878" cy="792165"/>
          </a:xfrm>
          <a:prstGeom prst="rect">
            <a:avLst/>
          </a:prstGeom>
          <a:solidFill>
            <a:srgbClr val="FFFFFF"/>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grpSp>
        <p:nvGrpSpPr>
          <p:cNvPr id="699" name="AutoShape 19"/>
          <p:cNvGrpSpPr/>
          <p:nvPr/>
        </p:nvGrpSpPr>
        <p:grpSpPr>
          <a:xfrm>
            <a:off x="2503487" y="2911474"/>
            <a:ext cx="1998679" cy="360369"/>
            <a:chOff x="-1" y="0"/>
            <a:chExt cx="1998677" cy="360367"/>
          </a:xfrm>
        </p:grpSpPr>
        <p:sp>
          <p:nvSpPr>
            <p:cNvPr id="697" name="Forma"/>
            <p:cNvSpPr/>
            <p:nvPr/>
          </p:nvSpPr>
          <p:spPr>
            <a:xfrm>
              <a:off x="-2" y="-1"/>
              <a:ext cx="1998679" cy="36036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122" y="0"/>
                  </a:lnTo>
                  <a:lnTo>
                    <a:pt x="17122" y="3600"/>
                  </a:lnTo>
                  <a:lnTo>
                    <a:pt x="21600" y="3901"/>
                  </a:lnTo>
                  <a:lnTo>
                    <a:pt x="17122" y="9000"/>
                  </a:lnTo>
                  <a:lnTo>
                    <a:pt x="17122" y="21600"/>
                  </a:lnTo>
                  <a:lnTo>
                    <a:pt x="0" y="21600"/>
                  </a:lnTo>
                  <a:lnTo>
                    <a:pt x="0" y="3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698" name="Filo di argento"/>
            <p:cNvSpPr txBox="1"/>
            <p:nvPr/>
          </p:nvSpPr>
          <p:spPr>
            <a:xfrm>
              <a:off x="50482" y="4762"/>
              <a:ext cx="1483362"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Filo di argento</a:t>
              </a:r>
            </a:p>
          </p:txBody>
        </p:sp>
      </p:grpSp>
      <p:grpSp>
        <p:nvGrpSpPr>
          <p:cNvPr id="702" name="AutoShape 20"/>
          <p:cNvGrpSpPr/>
          <p:nvPr/>
        </p:nvGrpSpPr>
        <p:grpSpPr>
          <a:xfrm>
            <a:off x="2503484" y="3336922"/>
            <a:ext cx="2004993" cy="503245"/>
            <a:chOff x="-1" y="-1"/>
            <a:chExt cx="2004991" cy="503243"/>
          </a:xfrm>
        </p:grpSpPr>
        <p:sp>
          <p:nvSpPr>
            <p:cNvPr id="700" name="Forma"/>
            <p:cNvSpPr/>
            <p:nvPr/>
          </p:nvSpPr>
          <p:spPr>
            <a:xfrm>
              <a:off x="-2" y="-2"/>
              <a:ext cx="2004993" cy="50324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239" y="0"/>
                  </a:lnTo>
                  <a:lnTo>
                    <a:pt x="17239" y="12600"/>
                  </a:lnTo>
                  <a:lnTo>
                    <a:pt x="21600" y="19420"/>
                  </a:lnTo>
                  <a:lnTo>
                    <a:pt x="17239" y="18000"/>
                  </a:lnTo>
                  <a:lnTo>
                    <a:pt x="17239" y="21600"/>
                  </a:lnTo>
                  <a:lnTo>
                    <a:pt x="0" y="21600"/>
                  </a:lnTo>
                  <a:lnTo>
                    <a:pt x="0" y="12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701" name="Rivestimento di AgCl(s)"/>
            <p:cNvSpPr txBox="1"/>
            <p:nvPr/>
          </p:nvSpPr>
          <p:spPr>
            <a:xfrm>
              <a:off x="50482" y="4762"/>
              <a:ext cx="1499239" cy="4920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Rivestimento di AgCl(s)</a:t>
              </a:r>
            </a:p>
          </p:txBody>
        </p:sp>
      </p:grpSp>
      <p:grpSp>
        <p:nvGrpSpPr>
          <p:cNvPr id="705" name="AutoShape 21"/>
          <p:cNvGrpSpPr/>
          <p:nvPr/>
        </p:nvGrpSpPr>
        <p:grpSpPr>
          <a:xfrm>
            <a:off x="2503489" y="3911599"/>
            <a:ext cx="2016138" cy="762005"/>
            <a:chOff x="0" y="0"/>
            <a:chExt cx="2016137" cy="762004"/>
          </a:xfrm>
        </p:grpSpPr>
        <p:sp>
          <p:nvSpPr>
            <p:cNvPr id="703" name="Forma"/>
            <p:cNvSpPr/>
            <p:nvPr/>
          </p:nvSpPr>
          <p:spPr>
            <a:xfrm>
              <a:off x="0" y="-1"/>
              <a:ext cx="2016138" cy="76200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6974" y="0"/>
                  </a:lnTo>
                  <a:lnTo>
                    <a:pt x="16974" y="12600"/>
                  </a:lnTo>
                  <a:lnTo>
                    <a:pt x="21600" y="16695"/>
                  </a:lnTo>
                  <a:lnTo>
                    <a:pt x="16974" y="18000"/>
                  </a:lnTo>
                  <a:lnTo>
                    <a:pt x="16974" y="21600"/>
                  </a:lnTo>
                  <a:lnTo>
                    <a:pt x="0" y="21600"/>
                  </a:lnTo>
                  <a:lnTo>
                    <a:pt x="0" y="12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1400" baseline="30000">
                  <a:latin typeface="Arial"/>
                  <a:ea typeface="Arial"/>
                  <a:cs typeface="Arial"/>
                  <a:sym typeface="Arial"/>
                </a:defRPr>
              </a:pPr>
              <a:endParaRPr/>
            </a:p>
          </p:txBody>
        </p:sp>
        <p:sp>
          <p:nvSpPr>
            <p:cNvPr id="704" name="Soluzione saturata con KCl ed AgCl"/>
            <p:cNvSpPr txBox="1"/>
            <p:nvPr/>
          </p:nvSpPr>
          <p:spPr>
            <a:xfrm>
              <a:off x="50482" y="4761"/>
              <a:ext cx="1483364" cy="6952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Soluzione saturata con KCl ed AgCl</a:t>
              </a:r>
            </a:p>
          </p:txBody>
        </p:sp>
      </p:grpSp>
      <p:grpSp>
        <p:nvGrpSpPr>
          <p:cNvPr id="708" name="AutoShape 22"/>
          <p:cNvGrpSpPr/>
          <p:nvPr/>
        </p:nvGrpSpPr>
        <p:grpSpPr>
          <a:xfrm>
            <a:off x="2503488" y="5194301"/>
            <a:ext cx="2006601" cy="576269"/>
            <a:chOff x="0" y="0"/>
            <a:chExt cx="2006599" cy="576268"/>
          </a:xfrm>
        </p:grpSpPr>
        <p:sp>
          <p:nvSpPr>
            <p:cNvPr id="706" name="Forma"/>
            <p:cNvSpPr/>
            <p:nvPr/>
          </p:nvSpPr>
          <p:spPr>
            <a:xfrm>
              <a:off x="-1" y="-1"/>
              <a:ext cx="2006601" cy="57627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7054" y="0"/>
                  </a:lnTo>
                  <a:lnTo>
                    <a:pt x="17054" y="3600"/>
                  </a:lnTo>
                  <a:lnTo>
                    <a:pt x="21600" y="833"/>
                  </a:lnTo>
                  <a:lnTo>
                    <a:pt x="17054" y="9000"/>
                  </a:lnTo>
                  <a:lnTo>
                    <a:pt x="17054" y="21600"/>
                  </a:lnTo>
                  <a:lnTo>
                    <a:pt x="0" y="21600"/>
                  </a:lnTo>
                  <a:lnTo>
                    <a:pt x="0" y="3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707" name="KCl ed AgCl solidi"/>
            <p:cNvSpPr txBox="1"/>
            <p:nvPr/>
          </p:nvSpPr>
          <p:spPr>
            <a:xfrm>
              <a:off x="50482" y="4761"/>
              <a:ext cx="1483363" cy="4920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KCl ed AgCl solidi</a:t>
              </a:r>
            </a:p>
          </p:txBody>
        </p:sp>
      </p:grpSp>
      <p:grpSp>
        <p:nvGrpSpPr>
          <p:cNvPr id="711" name="AutoShape 23"/>
          <p:cNvGrpSpPr/>
          <p:nvPr/>
        </p:nvGrpSpPr>
        <p:grpSpPr>
          <a:xfrm>
            <a:off x="2503485" y="4737099"/>
            <a:ext cx="1749436" cy="381005"/>
            <a:chOff x="0" y="0"/>
            <a:chExt cx="1749434" cy="381003"/>
          </a:xfrm>
        </p:grpSpPr>
        <p:sp>
          <p:nvSpPr>
            <p:cNvPr id="709" name="Forma"/>
            <p:cNvSpPr/>
            <p:nvPr/>
          </p:nvSpPr>
          <p:spPr>
            <a:xfrm>
              <a:off x="-1" y="-1"/>
              <a:ext cx="1749435" cy="381005"/>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9561" y="0"/>
                  </a:lnTo>
                  <a:lnTo>
                    <a:pt x="19561" y="3600"/>
                  </a:lnTo>
                  <a:lnTo>
                    <a:pt x="21600" y="8910"/>
                  </a:lnTo>
                  <a:lnTo>
                    <a:pt x="19561" y="9000"/>
                  </a:lnTo>
                  <a:lnTo>
                    <a:pt x="19561" y="21600"/>
                  </a:lnTo>
                  <a:lnTo>
                    <a:pt x="0" y="21600"/>
                  </a:lnTo>
                  <a:lnTo>
                    <a:pt x="0" y="3600"/>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1400" baseline="30000">
                  <a:latin typeface="Arial"/>
                  <a:ea typeface="Arial"/>
                  <a:cs typeface="Arial"/>
                  <a:sym typeface="Arial"/>
                </a:defRPr>
              </a:pPr>
              <a:endParaRPr/>
            </a:p>
          </p:txBody>
        </p:sp>
        <p:sp>
          <p:nvSpPr>
            <p:cNvPr id="710" name="Setto poroso"/>
            <p:cNvSpPr txBox="1"/>
            <p:nvPr/>
          </p:nvSpPr>
          <p:spPr>
            <a:xfrm>
              <a:off x="50482" y="4762"/>
              <a:ext cx="1483364"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Setto poroso</a:t>
              </a:r>
            </a:p>
          </p:txBody>
        </p:sp>
      </p:grpSp>
      <p:sp>
        <p:nvSpPr>
          <p:cNvPr id="712" name="Rectangle 24"/>
          <p:cNvSpPr/>
          <p:nvPr/>
        </p:nvSpPr>
        <p:spPr>
          <a:xfrm>
            <a:off x="4310062" y="4813300"/>
            <a:ext cx="76203" cy="228600"/>
          </a:xfrm>
          <a:prstGeom prst="rect">
            <a:avLst/>
          </a:prstGeom>
          <a:solidFill>
            <a:srgbClr val="C0C0C0"/>
          </a:solidFill>
          <a:ln>
            <a:solidFill>
              <a:srgbClr val="000000"/>
            </a:solidFill>
            <a:miter/>
          </a:ln>
        </p:spPr>
        <p:txBody>
          <a:bodyPr lIns="45718" tIns="45718" rIns="45718" bIns="45718" anchor="ctr"/>
          <a:lstStyle/>
          <a:p>
            <a:pPr>
              <a:defRPr>
                <a:latin typeface="Arial"/>
                <a:ea typeface="Arial"/>
                <a:cs typeface="Arial"/>
                <a:sym typeface="Arial"/>
              </a:defRPr>
            </a:pPr>
            <a:endParaRPr/>
          </a:p>
        </p:txBody>
      </p:sp>
      <p:sp>
        <p:nvSpPr>
          <p:cNvPr id="713" name="Text Box 25"/>
          <p:cNvSpPr txBox="1"/>
          <p:nvPr/>
        </p:nvSpPr>
        <p:spPr>
          <a:xfrm>
            <a:off x="5961288" y="6007101"/>
            <a:ext cx="864735" cy="4920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lgn="ctr">
              <a:defRPr sz="1400" b="1">
                <a:latin typeface="Arial"/>
                <a:ea typeface="Arial"/>
                <a:cs typeface="Arial"/>
                <a:sym typeface="Arial"/>
              </a:defRPr>
            </a:pPr>
            <a:r>
              <a:rPr>
                <a:solidFill>
                  <a:srgbClr val="000000"/>
                </a:solidFill>
              </a:rPr>
              <a:t>elettrodo</a:t>
            </a:r>
            <a:endParaRPr sz="3200"/>
          </a:p>
          <a:p>
            <a:pPr algn="ctr">
              <a:defRPr sz="1400" b="1">
                <a:latin typeface="Arial"/>
                <a:ea typeface="Arial"/>
                <a:cs typeface="Arial"/>
                <a:sym typeface="Arial"/>
              </a:defRPr>
            </a:pPr>
            <a:r>
              <a:rPr>
                <a:solidFill>
                  <a:srgbClr val="000000"/>
                </a:solidFill>
              </a:rPr>
              <a:t>a vetro</a:t>
            </a:r>
          </a:p>
        </p:txBody>
      </p:sp>
      <p:sp>
        <p:nvSpPr>
          <p:cNvPr id="714" name="Text Box 26"/>
          <p:cNvSpPr txBox="1"/>
          <p:nvPr/>
        </p:nvSpPr>
        <p:spPr>
          <a:xfrm>
            <a:off x="2396807" y="6000751"/>
            <a:ext cx="1813562" cy="4920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1400" b="1">
                <a:latin typeface="Arial"/>
                <a:ea typeface="Arial"/>
                <a:cs typeface="Arial"/>
                <a:sym typeface="Arial"/>
              </a:defRPr>
            </a:lvl1pPr>
          </a:lstStyle>
          <a:p>
            <a:r>
              <a:rPr>
                <a:solidFill>
                  <a:srgbClr val="000000"/>
                </a:solidFill>
              </a:rPr>
              <a:t>elettrodo di riferimento esterno</a:t>
            </a:r>
          </a:p>
        </p:txBody>
      </p:sp>
      <p:sp>
        <p:nvSpPr>
          <p:cNvPr id="715" name="Rectangle 27"/>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716" name="Text Box 28"/>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717" name="Text Box 29"/>
          <p:cNvSpPr txBox="1"/>
          <p:nvPr/>
        </p:nvSpPr>
        <p:spPr>
          <a:xfrm>
            <a:off x="1764982" y="284163"/>
            <a:ext cx="4900459"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ELETTRODO A VETRO COMBINATO</a:t>
            </a:r>
          </a:p>
        </p:txBody>
      </p:sp>
      <p:pic>
        <p:nvPicPr>
          <p:cNvPr id="718" name="Picture 30" descr="Picture 30"/>
          <p:cNvPicPr>
            <a:picLocks noChangeAspect="1"/>
          </p:cNvPicPr>
          <p:nvPr/>
        </p:nvPicPr>
        <p:blipFill>
          <a:blip r:embed="rId3"/>
          <a:stretch>
            <a:fillRect/>
          </a:stretch>
        </p:blipFill>
        <p:spPr>
          <a:xfrm>
            <a:off x="9228138" y="2092324"/>
            <a:ext cx="1933578" cy="3240091"/>
          </a:xfrm>
          <a:prstGeom prst="rect">
            <a:avLst/>
          </a:prstGeom>
          <a:ln w="12700">
            <a:miter lim="400000"/>
          </a:ln>
        </p:spPr>
      </p:pic>
      <p:sp>
        <p:nvSpPr>
          <p:cNvPr id="719" name="Rectangle 31"/>
          <p:cNvSpPr txBox="1"/>
          <p:nvPr/>
        </p:nvSpPr>
        <p:spPr>
          <a:xfrm>
            <a:off x="369569" y="1052513"/>
            <a:ext cx="11281411" cy="11507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a:latin typeface="Arial"/>
                <a:ea typeface="Arial"/>
                <a:cs typeface="Arial"/>
                <a:sym typeface="Arial"/>
              </a:defRPr>
            </a:pPr>
            <a:r>
              <a:rPr>
                <a:solidFill>
                  <a:srgbClr val="000000"/>
                </a:solidFill>
              </a:rPr>
              <a:t>Una </a:t>
            </a:r>
            <a:r>
              <a:rPr b="1" i="1">
                <a:solidFill>
                  <a:srgbClr val="000000"/>
                </a:solidFill>
              </a:rPr>
              <a:t>cella</a:t>
            </a:r>
            <a:r>
              <a:rPr b="1">
                <a:solidFill>
                  <a:srgbClr val="000000"/>
                </a:solidFill>
              </a:rPr>
              <a:t> </a:t>
            </a:r>
            <a:r>
              <a:rPr>
                <a:solidFill>
                  <a:srgbClr val="000000"/>
                </a:solidFill>
              </a:rPr>
              <a:t>per la misura del pH consiste perciò in un elettrodo a vetro ed un elettrodo di riferimento immersi nella soluzione di cui si vuole misurare il pH. Per praticità, essi vengono in genere inclusi in un unico dispositivo (</a:t>
            </a:r>
            <a:r>
              <a:rPr b="1" i="1">
                <a:solidFill>
                  <a:srgbClr val="000000"/>
                </a:solidFill>
              </a:rPr>
              <a:t>elettrodo a vetro combinato</a:t>
            </a:r>
            <a:r>
              <a:rPr>
                <a:solidFill>
                  <a:srgbClr val="000000"/>
                </a:solidFill>
              </a:rPr>
              <a:t>), che in realtà è una cella elettrochimica vera e propria in quanto contiene sia l’elettrodo a vetro che l’elettrodo di riferimento esterno.</a:t>
            </a:r>
          </a:p>
        </p:txBody>
      </p:sp>
      <p:grpSp>
        <p:nvGrpSpPr>
          <p:cNvPr id="722" name="AutoShape 32"/>
          <p:cNvGrpSpPr/>
          <p:nvPr/>
        </p:nvGrpSpPr>
        <p:grpSpPr>
          <a:xfrm>
            <a:off x="8928101" y="5089545"/>
            <a:ext cx="2520956" cy="1441436"/>
            <a:chOff x="-1" y="0"/>
            <a:chExt cx="2520954" cy="1441434"/>
          </a:xfrm>
        </p:grpSpPr>
        <p:sp>
          <p:nvSpPr>
            <p:cNvPr id="720" name="Forma"/>
            <p:cNvSpPr/>
            <p:nvPr/>
          </p:nvSpPr>
          <p:spPr>
            <a:xfrm>
              <a:off x="-2" y="0"/>
              <a:ext cx="2520956" cy="1441436"/>
            </a:xfrm>
            <a:custGeom>
              <a:avLst/>
              <a:gdLst/>
              <a:ahLst/>
              <a:cxnLst>
                <a:cxn ang="0">
                  <a:pos x="wd2" y="hd2"/>
                </a:cxn>
                <a:cxn ang="5400000">
                  <a:pos x="wd2" y="hd2"/>
                </a:cxn>
                <a:cxn ang="10800000">
                  <a:pos x="wd2" y="hd2"/>
                </a:cxn>
                <a:cxn ang="16200000">
                  <a:pos x="wd2" y="hd2"/>
                </a:cxn>
              </a:cxnLst>
              <a:rect l="0" t="0" r="r" b="b"/>
              <a:pathLst>
                <a:path w="21600" h="21600" extrusionOk="0">
                  <a:moveTo>
                    <a:pt x="0" y="3758"/>
                  </a:moveTo>
                  <a:lnTo>
                    <a:pt x="3600" y="3758"/>
                  </a:lnTo>
                  <a:lnTo>
                    <a:pt x="612" y="0"/>
                  </a:lnTo>
                  <a:lnTo>
                    <a:pt x="9000" y="3758"/>
                  </a:lnTo>
                  <a:lnTo>
                    <a:pt x="21600" y="3758"/>
                  </a:lnTo>
                  <a:lnTo>
                    <a:pt x="21600" y="21600"/>
                  </a:lnTo>
                  <a:lnTo>
                    <a:pt x="0" y="21600"/>
                  </a:lnTo>
                  <a:lnTo>
                    <a:pt x="0" y="6732"/>
                  </a:lnTo>
                  <a:close/>
                </a:path>
              </a:pathLst>
            </a:custGeom>
            <a:solidFill>
              <a:srgbClr val="FFFFFF"/>
            </a:solidFill>
            <a:ln w="9525" cap="flat">
              <a:solidFill>
                <a:srgbClr val="000000"/>
              </a:solidFill>
              <a:prstDash val="solid"/>
              <a:miter lim="800000"/>
            </a:ln>
            <a:effectLst/>
          </p:spPr>
          <p:txBody>
            <a:bodyPr wrap="square" lIns="45718" tIns="45718" rIns="45718" bIns="45718" numCol="1" anchor="t">
              <a:noAutofit/>
            </a:bodyPr>
            <a:lstStyle/>
            <a:p>
              <a:pPr algn="ctr">
                <a:defRPr sz="3200">
                  <a:latin typeface="Arial"/>
                  <a:ea typeface="Arial"/>
                  <a:cs typeface="Arial"/>
                  <a:sym typeface="Arial"/>
                </a:defRPr>
              </a:pPr>
              <a:endParaRPr/>
            </a:p>
          </p:txBody>
        </p:sp>
        <p:sp>
          <p:nvSpPr>
            <p:cNvPr id="721" name="L’elettrodo a vetro combinato contiene due elettrodi di riferimento, uno esterno ed uno interno all’elettrodo a vetro"/>
            <p:cNvSpPr txBox="1"/>
            <p:nvPr/>
          </p:nvSpPr>
          <p:spPr>
            <a:xfrm>
              <a:off x="50482" y="255567"/>
              <a:ext cx="2419989" cy="11016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lvl1pPr algn="ctr">
                <a:defRPr sz="1400">
                  <a:latin typeface="Arial"/>
                  <a:ea typeface="Arial"/>
                  <a:cs typeface="Arial"/>
                  <a:sym typeface="Arial"/>
                </a:defRPr>
              </a:lvl1pPr>
            </a:lstStyle>
            <a:p>
              <a:r>
                <a:rPr>
                  <a:solidFill>
                    <a:srgbClr val="000000"/>
                  </a:solidFill>
                </a:rPr>
                <a:t>L’elettrodo a vetro combinato contiene due elettrodi di riferimento, uno esterno ed uno interno all’elettrodo a vetro</a:t>
              </a:r>
            </a:p>
          </p:txBody>
        </p:sp>
      </p:grpSp>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724" name="Rectangle 2"/>
          <p:cNvSpPr txBox="1"/>
          <p:nvPr/>
        </p:nvSpPr>
        <p:spPr>
          <a:xfrm>
            <a:off x="1950720" y="1052512"/>
            <a:ext cx="8333425" cy="18873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a:latin typeface="Arial"/>
                <a:ea typeface="Arial"/>
                <a:cs typeface="Arial"/>
                <a:sym typeface="Arial"/>
              </a:defRPr>
            </a:pPr>
            <a:r>
              <a:rPr>
                <a:solidFill>
                  <a:srgbClr val="000000"/>
                </a:solidFill>
              </a:rPr>
              <a:t>Un elettrodo a vetro viene tarato (la procedura è in genere svolta automaticamente) utilizzando due soluzioni standard a pH noto, </a:t>
            </a:r>
            <a:r>
              <a:rPr u="sng">
                <a:solidFill>
                  <a:srgbClr val="000000"/>
                </a:solidFill>
              </a:rPr>
              <a:t>scelte in modo che il pH da misurare </a:t>
            </a:r>
            <a:r>
              <a:rPr b="1" i="1" u="sng">
                <a:solidFill>
                  <a:srgbClr val="000000"/>
                </a:solidFill>
              </a:rPr>
              <a:t>sia compreso fra di esse.</a:t>
            </a:r>
          </a:p>
          <a:p>
            <a:pPr algn="just">
              <a:defRPr>
                <a:latin typeface="Arial"/>
                <a:ea typeface="Arial"/>
                <a:cs typeface="Arial"/>
                <a:sym typeface="Arial"/>
              </a:defRPr>
            </a:pPr>
            <a:endParaRPr sz="3200" u="sng"/>
          </a:p>
          <a:p>
            <a:pPr algn="just">
              <a:defRPr>
                <a:latin typeface="Arial"/>
                <a:ea typeface="Arial"/>
                <a:cs typeface="Arial"/>
                <a:sym typeface="Arial"/>
              </a:defRPr>
            </a:pPr>
            <a:r>
              <a:rPr>
                <a:solidFill>
                  <a:srgbClr val="000000"/>
                </a:solidFill>
              </a:rPr>
              <a:t>La curva di calibrazione è lineare, quindi il pH della soluzione incognita si ottiene per semplice interpolazione (anch’essa in genere effettuata automaticamente).</a:t>
            </a:r>
          </a:p>
        </p:txBody>
      </p:sp>
      <p:sp>
        <p:nvSpPr>
          <p:cNvPr id="725" name="Rectangle 4"/>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726" name="Text Box 5"/>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727" name="Text Box 6"/>
          <p:cNvSpPr txBox="1"/>
          <p:nvPr/>
        </p:nvSpPr>
        <p:spPr>
          <a:xfrm>
            <a:off x="1764981" y="284163"/>
            <a:ext cx="5541796"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TARATURA DI UN ELETTRODO A VETRO</a:t>
            </a:r>
          </a:p>
        </p:txBody>
      </p:sp>
      <p:sp>
        <p:nvSpPr>
          <p:cNvPr id="728" name="Line 7"/>
          <p:cNvSpPr/>
          <p:nvPr/>
        </p:nvSpPr>
        <p:spPr>
          <a:xfrm>
            <a:off x="4656139" y="5373687"/>
            <a:ext cx="2346328" cy="3"/>
          </a:xfrm>
          <a:prstGeom prst="line">
            <a:avLst/>
          </a:prstGeom>
          <a:ln>
            <a:solidFill>
              <a:srgbClr val="000000"/>
            </a:solidFill>
            <a:tailEnd type="triangle"/>
          </a:ln>
        </p:spPr>
        <p:txBody>
          <a:bodyPr lIns="45718" tIns="45718" rIns="45718" bIns="45718"/>
          <a:lstStyle/>
          <a:p>
            <a:endParaRPr/>
          </a:p>
        </p:txBody>
      </p:sp>
      <p:sp>
        <p:nvSpPr>
          <p:cNvPr id="729" name="Line 8"/>
          <p:cNvSpPr/>
          <p:nvPr/>
        </p:nvSpPr>
        <p:spPr>
          <a:xfrm flipV="1">
            <a:off x="4656137" y="3698876"/>
            <a:ext cx="3" cy="1674816"/>
          </a:xfrm>
          <a:prstGeom prst="line">
            <a:avLst/>
          </a:prstGeom>
          <a:ln>
            <a:solidFill>
              <a:srgbClr val="000000"/>
            </a:solidFill>
            <a:tailEnd type="triangle"/>
          </a:ln>
        </p:spPr>
        <p:txBody>
          <a:bodyPr lIns="45718" tIns="45718" rIns="45718" bIns="45718"/>
          <a:lstStyle/>
          <a:p>
            <a:endParaRPr/>
          </a:p>
        </p:txBody>
      </p:sp>
      <p:sp>
        <p:nvSpPr>
          <p:cNvPr id="730" name="Text Box 9"/>
          <p:cNvSpPr txBox="1"/>
          <p:nvPr/>
        </p:nvSpPr>
        <p:spPr>
          <a:xfrm>
            <a:off x="6573518" y="5445126"/>
            <a:ext cx="331423" cy="2888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400">
                <a:latin typeface="Arial"/>
                <a:ea typeface="Arial"/>
                <a:cs typeface="Arial"/>
                <a:sym typeface="Arial"/>
              </a:defRPr>
            </a:lvl1pPr>
          </a:lstStyle>
          <a:p>
            <a:r>
              <a:rPr>
                <a:solidFill>
                  <a:srgbClr val="000000"/>
                </a:solidFill>
              </a:rPr>
              <a:t>pH</a:t>
            </a:r>
          </a:p>
        </p:txBody>
      </p:sp>
      <p:sp>
        <p:nvSpPr>
          <p:cNvPr id="731" name="Text Box 10"/>
          <p:cNvSpPr txBox="1"/>
          <p:nvPr/>
        </p:nvSpPr>
        <p:spPr>
          <a:xfrm rot="16200000">
            <a:off x="3899936" y="3644772"/>
            <a:ext cx="934449" cy="2888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400">
                <a:latin typeface="Arial"/>
                <a:ea typeface="Arial"/>
                <a:cs typeface="Arial"/>
                <a:sym typeface="Arial"/>
              </a:defRPr>
            </a:lvl1pPr>
          </a:lstStyle>
          <a:p>
            <a:r>
              <a:rPr>
                <a:solidFill>
                  <a:srgbClr val="000000"/>
                </a:solidFill>
              </a:rPr>
              <a:t>Potenziale</a:t>
            </a:r>
          </a:p>
        </p:txBody>
      </p:sp>
      <p:sp>
        <p:nvSpPr>
          <p:cNvPr id="732" name="Line 11"/>
          <p:cNvSpPr/>
          <p:nvPr/>
        </p:nvSpPr>
        <p:spPr>
          <a:xfrm>
            <a:off x="4800601" y="3789362"/>
            <a:ext cx="2016128" cy="1439865"/>
          </a:xfrm>
          <a:prstGeom prst="line">
            <a:avLst/>
          </a:prstGeom>
          <a:ln>
            <a:solidFill>
              <a:srgbClr val="000000"/>
            </a:solidFill>
          </a:ln>
        </p:spPr>
        <p:txBody>
          <a:bodyPr lIns="45718" tIns="45718" rIns="45718" bIns="45718"/>
          <a:lstStyle/>
          <a:p>
            <a:endParaRPr/>
          </a:p>
        </p:txBody>
      </p:sp>
      <p:sp>
        <p:nvSpPr>
          <p:cNvPr id="733" name="Oval 16"/>
          <p:cNvSpPr/>
          <p:nvPr/>
        </p:nvSpPr>
        <p:spPr>
          <a:xfrm>
            <a:off x="4945064" y="3879848"/>
            <a:ext cx="71443" cy="71443"/>
          </a:xfrm>
          <a:prstGeom prst="ellipse">
            <a:avLst/>
          </a:prstGeom>
          <a:solidFill>
            <a:schemeClr val="accent1"/>
          </a:solidFill>
          <a:ln>
            <a:solidFill>
              <a:srgbClr val="000000"/>
            </a:solidFill>
          </a:ln>
        </p:spPr>
        <p:txBody>
          <a:bodyPr lIns="45718" tIns="45718" rIns="45718" bIns="45718" anchor="ctr"/>
          <a:lstStyle/>
          <a:p>
            <a:pPr>
              <a:defRPr>
                <a:latin typeface="Arial"/>
                <a:ea typeface="Arial"/>
                <a:cs typeface="Arial"/>
                <a:sym typeface="Arial"/>
              </a:defRPr>
            </a:pPr>
            <a:endParaRPr/>
          </a:p>
        </p:txBody>
      </p:sp>
      <p:sp>
        <p:nvSpPr>
          <p:cNvPr id="734" name="Oval 17"/>
          <p:cNvSpPr/>
          <p:nvPr/>
        </p:nvSpPr>
        <p:spPr>
          <a:xfrm>
            <a:off x="6529389" y="5014914"/>
            <a:ext cx="71443" cy="71443"/>
          </a:xfrm>
          <a:prstGeom prst="ellipse">
            <a:avLst/>
          </a:prstGeom>
          <a:solidFill>
            <a:schemeClr val="accent1"/>
          </a:solidFill>
          <a:ln>
            <a:solidFill>
              <a:srgbClr val="000000"/>
            </a:solidFill>
          </a:ln>
        </p:spPr>
        <p:txBody>
          <a:bodyPr lIns="45718" tIns="45718" rIns="45718" bIns="45718" anchor="ctr"/>
          <a:lstStyle/>
          <a:p>
            <a:pPr>
              <a:defRPr>
                <a:latin typeface="Arial"/>
                <a:ea typeface="Arial"/>
                <a:cs typeface="Arial"/>
                <a:sym typeface="Arial"/>
              </a:defRPr>
            </a:pPr>
            <a:endParaRPr/>
          </a:p>
        </p:txBody>
      </p:sp>
      <p:sp>
        <p:nvSpPr>
          <p:cNvPr id="735" name="Text Box 18"/>
          <p:cNvSpPr txBox="1"/>
          <p:nvPr/>
        </p:nvSpPr>
        <p:spPr>
          <a:xfrm>
            <a:off x="4989195" y="3573464"/>
            <a:ext cx="1957233" cy="2888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400">
                <a:latin typeface="Arial"/>
                <a:ea typeface="Arial"/>
                <a:cs typeface="Arial"/>
                <a:sym typeface="Arial"/>
              </a:defRPr>
            </a:lvl1pPr>
          </a:lstStyle>
          <a:p>
            <a:r>
              <a:rPr>
                <a:solidFill>
                  <a:srgbClr val="000000"/>
                </a:solidFill>
              </a:rPr>
              <a:t>Standard 1 (es. pH = 4)</a:t>
            </a:r>
          </a:p>
        </p:txBody>
      </p:sp>
      <p:sp>
        <p:nvSpPr>
          <p:cNvPr id="736" name="Text Box 19"/>
          <p:cNvSpPr txBox="1"/>
          <p:nvPr/>
        </p:nvSpPr>
        <p:spPr>
          <a:xfrm>
            <a:off x="6573518" y="4652964"/>
            <a:ext cx="1957234" cy="2888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400">
                <a:latin typeface="Arial"/>
                <a:ea typeface="Arial"/>
                <a:cs typeface="Arial"/>
                <a:sym typeface="Arial"/>
              </a:defRPr>
            </a:lvl1pPr>
          </a:lstStyle>
          <a:p>
            <a:r>
              <a:rPr>
                <a:solidFill>
                  <a:srgbClr val="000000"/>
                </a:solidFill>
              </a:rPr>
              <a:t>Standard 2 (es. pH = 7)</a:t>
            </a:r>
          </a:p>
        </p:txBody>
      </p:sp>
      <p:sp>
        <p:nvSpPr>
          <p:cNvPr id="737" name="Line 20"/>
          <p:cNvSpPr/>
          <p:nvPr/>
        </p:nvSpPr>
        <p:spPr>
          <a:xfrm>
            <a:off x="4727576" y="4437062"/>
            <a:ext cx="936628" cy="3"/>
          </a:xfrm>
          <a:prstGeom prst="line">
            <a:avLst/>
          </a:prstGeom>
          <a:ln>
            <a:solidFill>
              <a:srgbClr val="000000"/>
            </a:solidFill>
            <a:tailEnd type="triangle"/>
          </a:ln>
        </p:spPr>
        <p:txBody>
          <a:bodyPr lIns="45718" tIns="45718" rIns="45718" bIns="45718"/>
          <a:lstStyle/>
          <a:p>
            <a:endParaRPr/>
          </a:p>
        </p:txBody>
      </p:sp>
      <p:sp>
        <p:nvSpPr>
          <p:cNvPr id="738" name="Line 21"/>
          <p:cNvSpPr/>
          <p:nvPr/>
        </p:nvSpPr>
        <p:spPr>
          <a:xfrm>
            <a:off x="5673725" y="4484687"/>
            <a:ext cx="0" cy="863603"/>
          </a:xfrm>
          <a:prstGeom prst="line">
            <a:avLst/>
          </a:prstGeom>
          <a:ln>
            <a:solidFill>
              <a:srgbClr val="000000"/>
            </a:solidFill>
            <a:tailEnd type="triangle"/>
          </a:ln>
        </p:spPr>
        <p:txBody>
          <a:bodyPr lIns="45718" tIns="45718" rIns="45718" bIns="45718"/>
          <a:lstStyle/>
          <a:p>
            <a:endParaRPr/>
          </a:p>
        </p:txBody>
      </p:sp>
      <p:sp>
        <p:nvSpPr>
          <p:cNvPr id="739" name="Text Box 22"/>
          <p:cNvSpPr txBox="1"/>
          <p:nvPr/>
        </p:nvSpPr>
        <p:spPr>
          <a:xfrm>
            <a:off x="2109470" y="4292601"/>
            <a:ext cx="2496189" cy="2888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400">
                <a:latin typeface="Arial"/>
                <a:ea typeface="Arial"/>
                <a:cs typeface="Arial"/>
                <a:sym typeface="Arial"/>
              </a:defRPr>
            </a:lvl1pPr>
          </a:lstStyle>
          <a:p>
            <a:r>
              <a:rPr>
                <a:solidFill>
                  <a:srgbClr val="000000"/>
                </a:solidFill>
              </a:rPr>
              <a:t>Potenziale soluzione incognita</a:t>
            </a:r>
          </a:p>
        </p:txBody>
      </p:sp>
      <p:sp>
        <p:nvSpPr>
          <p:cNvPr id="740" name="Text Box 23"/>
          <p:cNvSpPr txBox="1"/>
          <p:nvPr/>
        </p:nvSpPr>
        <p:spPr>
          <a:xfrm>
            <a:off x="5133659" y="5445123"/>
            <a:ext cx="1084900" cy="695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defRPr sz="1400">
                <a:latin typeface="Arial"/>
                <a:ea typeface="Arial"/>
                <a:cs typeface="Arial"/>
                <a:sym typeface="Arial"/>
              </a:defRPr>
            </a:lvl1pPr>
          </a:lstStyle>
          <a:p>
            <a:r>
              <a:rPr>
                <a:solidFill>
                  <a:srgbClr val="000000"/>
                </a:solidFill>
              </a:rPr>
              <a:t>pH soluzione incognita</a:t>
            </a: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742" name="Rectangle 3"/>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743" name="Text Box 4"/>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744" name="Text Box 5"/>
          <p:cNvSpPr txBox="1"/>
          <p:nvPr/>
        </p:nvSpPr>
        <p:spPr>
          <a:xfrm>
            <a:off x="1764981" y="284163"/>
            <a:ext cx="3125832"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ELETTRODO A VETRO</a:t>
            </a:r>
          </a:p>
        </p:txBody>
      </p:sp>
      <p:sp>
        <p:nvSpPr>
          <p:cNvPr id="745" name="object 2"/>
          <p:cNvSpPr txBox="1"/>
          <p:nvPr/>
        </p:nvSpPr>
        <p:spPr>
          <a:xfrm>
            <a:off x="238122" y="880423"/>
            <a:ext cx="11715755" cy="58184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indent="12700">
              <a:defRPr sz="2200"/>
            </a:pPr>
            <a:r>
              <a:rPr>
                <a:solidFill>
                  <a:srgbClr val="000000"/>
                </a:solidFill>
              </a:rPr>
              <a:t>Nonostante la misurazione del pH sia forse la più comune in campo chimico, essa è soggetta a numerosi tipi di limitazioni.</a:t>
            </a:r>
          </a:p>
          <a:p>
            <a:pPr indent="12700">
              <a:defRPr sz="2200"/>
            </a:pPr>
            <a:endParaRPr/>
          </a:p>
          <a:p>
            <a:pPr marL="12700" algn="just">
              <a:lnSpc>
                <a:spcPts val="2100"/>
              </a:lnSpc>
              <a:spcBef>
                <a:spcPts val="1500"/>
              </a:spcBef>
              <a:buClr>
                <a:srgbClr val="FFFFFF"/>
              </a:buClr>
              <a:buSzPct val="100000"/>
              <a:buFont typeface="Comic Sans MS"/>
              <a:buChar char="•"/>
              <a:defRPr sz="2200" b="1"/>
            </a:pPr>
            <a:r>
              <a:rPr>
                <a:solidFill>
                  <a:srgbClr val="000000"/>
                </a:solidFill>
              </a:rPr>
              <a:t>L'errore  alcalino.  </a:t>
            </a:r>
            <a:r>
              <a:rPr b="0">
                <a:solidFill>
                  <a:srgbClr val="000000"/>
                </a:solidFill>
              </a:rPr>
              <a:t>L'elettrodo  a  vetro  ordinario  diventa  sensibile  agli ioni di metalli alcalini e dà letture basse a valori di pH maggiori di 9.</a:t>
            </a:r>
          </a:p>
          <a:p>
            <a:pPr marL="12700" algn="just">
              <a:lnSpc>
                <a:spcPts val="2100"/>
              </a:lnSpc>
              <a:spcBef>
                <a:spcPts val="1100"/>
              </a:spcBef>
              <a:buClr>
                <a:srgbClr val="FFFFFF"/>
              </a:buClr>
              <a:buSzPct val="100000"/>
              <a:buFont typeface="Comic Sans MS"/>
              <a:buChar char="•"/>
              <a:defRPr sz="2200" b="1"/>
            </a:pPr>
            <a:r>
              <a:rPr>
                <a:solidFill>
                  <a:srgbClr val="000000"/>
                </a:solidFill>
              </a:rPr>
              <a:t>L'errore  acido.  </a:t>
            </a:r>
            <a:r>
              <a:rPr b="0">
                <a:solidFill>
                  <a:srgbClr val="000000"/>
                </a:solidFill>
              </a:rPr>
              <a:t>I  valori  registrati  dall'elettrodo  a  vetro  tendono  ad essere un po' alti quando il pH è inferiore a circa 0.5.</a:t>
            </a:r>
          </a:p>
          <a:p>
            <a:pPr marL="12700" algn="just">
              <a:lnSpc>
                <a:spcPts val="2100"/>
              </a:lnSpc>
              <a:spcBef>
                <a:spcPts val="1100"/>
              </a:spcBef>
              <a:buClr>
                <a:srgbClr val="FFFFFF"/>
              </a:buClr>
              <a:buSzPct val="100000"/>
              <a:buFont typeface="Comic Sans MS"/>
              <a:buChar char="•"/>
              <a:defRPr sz="2200" b="1"/>
            </a:pPr>
            <a:r>
              <a:rPr>
                <a:solidFill>
                  <a:srgbClr val="000000"/>
                </a:solidFill>
              </a:rPr>
              <a:t>La   disidratazione.   </a:t>
            </a:r>
            <a:r>
              <a:rPr b="0">
                <a:solidFill>
                  <a:srgbClr val="000000"/>
                </a:solidFill>
              </a:rPr>
              <a:t>Una   membrana   disidratata   può   provocare   una irregolare prestazione dell'elettrodo.</a:t>
            </a:r>
          </a:p>
          <a:p>
            <a:pPr marL="12700">
              <a:lnSpc>
                <a:spcPts val="2100"/>
              </a:lnSpc>
              <a:spcBef>
                <a:spcPts val="1000"/>
              </a:spcBef>
              <a:buClr>
                <a:srgbClr val="FFFFFF"/>
              </a:buClr>
              <a:buSzPct val="100000"/>
              <a:buFont typeface="Comic Sans MS"/>
              <a:buChar char="•"/>
              <a:defRPr sz="2200" b="1"/>
            </a:pPr>
            <a:r>
              <a:rPr>
                <a:solidFill>
                  <a:srgbClr val="000000"/>
                </a:solidFill>
              </a:rPr>
              <a:t>La forza ionica insufficiente. </a:t>
            </a:r>
            <a:r>
              <a:rPr b="0">
                <a:solidFill>
                  <a:srgbClr val="000000"/>
                </a:solidFill>
              </a:rPr>
              <a:t>Si è trovato che errori significativi (di 1 o 2  unità  di  pH)  possono  verificarsi  quando  il  pH  di  campioni  a  bassa forza  ionica,  come  l'acqua  di  lago  o  di  torrente,  viene  misurato  con  un sistema di elettrodi vetro/calomelano. È stato dimostrato che la fonte primaria di tali errori è l’irriproducibilità dei potenziali di giunzione.</a:t>
            </a:r>
          </a:p>
          <a:p>
            <a:pPr marL="12700" algn="just">
              <a:spcBef>
                <a:spcPts val="1000"/>
              </a:spcBef>
              <a:buClr>
                <a:srgbClr val="FFFFFF"/>
              </a:buClr>
              <a:buSzPct val="100000"/>
              <a:buFont typeface="Comic Sans MS"/>
              <a:buChar char="•"/>
              <a:defRPr sz="2200" b="1"/>
            </a:pPr>
            <a:r>
              <a:rPr>
                <a:solidFill>
                  <a:srgbClr val="000000"/>
                </a:solidFill>
              </a:rPr>
              <a:t>Il  pH  dei  tamponi  standard.  </a:t>
            </a:r>
            <a:r>
              <a:rPr b="0">
                <a:solidFill>
                  <a:srgbClr val="000000"/>
                </a:solidFill>
              </a:rPr>
              <a:t>Qualsiasi  imprecisione  nella  preparazione del tampone usato per la calibrazione o qualsiasi cambiamento nella sua composizione    durante    la    conservazione    provoca    un    errore    nelle successive  misure  del  pH.  L'azione  dei  batteri  sui  componenti  di  un tampone organico costituisce una comune causa di deterioramento.</a:t>
            </a:r>
          </a:p>
        </p:txBody>
      </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747" name="Rectangle 2"/>
          <p:cNvSpPr txBox="1"/>
          <p:nvPr/>
        </p:nvSpPr>
        <p:spPr>
          <a:xfrm>
            <a:off x="2109467" y="3573464"/>
            <a:ext cx="7973064" cy="11507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a:latin typeface="Arial"/>
                <a:ea typeface="Arial"/>
                <a:cs typeface="Arial"/>
                <a:sym typeface="Arial"/>
              </a:defRPr>
            </a:pPr>
            <a:r>
              <a:rPr>
                <a:solidFill>
                  <a:srgbClr val="000000"/>
                </a:solidFill>
              </a:rPr>
              <a:t>In soluzioni basiche un elettrodo a vetro è sensibile sia alla concentrazione dello ione idrogeno che a quella degli ioni dei metalli alcalini (</a:t>
            </a:r>
            <a:r>
              <a:rPr b="1" i="1">
                <a:solidFill>
                  <a:srgbClr val="000000"/>
                </a:solidFill>
              </a:rPr>
              <a:t>errore alcalino</a:t>
            </a:r>
            <a:r>
              <a:rPr>
                <a:solidFill>
                  <a:srgbClr val="000000"/>
                </a:solidFill>
              </a:rPr>
              <a:t>). Questo errore può essere spiegato assumendo l’esistenza di un equilibrio di scambio fra lo ione idrogeno sul vetro ed i cationi in soluzione:</a:t>
            </a:r>
          </a:p>
        </p:txBody>
      </p:sp>
      <p:pic>
        <p:nvPicPr>
          <p:cNvPr id="748" name="Object 3" descr="Object 3"/>
          <p:cNvPicPr>
            <a:picLocks noChangeAspect="1"/>
          </p:cNvPicPr>
          <p:nvPr/>
        </p:nvPicPr>
        <p:blipFill>
          <a:blip r:embed="rId2"/>
          <a:stretch>
            <a:fillRect/>
          </a:stretch>
        </p:blipFill>
        <p:spPr>
          <a:xfrm>
            <a:off x="3792539" y="4819650"/>
            <a:ext cx="4719638" cy="338140"/>
          </a:xfrm>
          <a:prstGeom prst="rect">
            <a:avLst/>
          </a:prstGeom>
          <a:ln w="12700">
            <a:miter lim="400000"/>
          </a:ln>
        </p:spPr>
      </p:pic>
      <p:grpSp>
        <p:nvGrpSpPr>
          <p:cNvPr id="760" name="Group 4"/>
          <p:cNvGrpSpPr/>
          <p:nvPr/>
        </p:nvGrpSpPr>
        <p:grpSpPr>
          <a:xfrm>
            <a:off x="4366416" y="1052513"/>
            <a:ext cx="3321849" cy="2488149"/>
            <a:chOff x="-1" y="0"/>
            <a:chExt cx="3321848" cy="2488147"/>
          </a:xfrm>
        </p:grpSpPr>
        <p:sp>
          <p:nvSpPr>
            <p:cNvPr id="749" name="Rectangle 5"/>
            <p:cNvSpPr/>
            <p:nvPr/>
          </p:nvSpPr>
          <p:spPr>
            <a:xfrm>
              <a:off x="426243" y="51870"/>
              <a:ext cx="609603" cy="2116338"/>
            </a:xfrm>
            <a:prstGeom prst="rect">
              <a:avLst/>
            </a:prstGeom>
            <a:solidFill>
              <a:srgbClr val="DDDDDD">
                <a:alpha val="50195"/>
              </a:srgbClr>
            </a:solidFill>
            <a:ln w="12700" cap="flat">
              <a:noFill/>
              <a:miter lim="4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750" name="Rectangle 6"/>
            <p:cNvSpPr/>
            <p:nvPr/>
          </p:nvSpPr>
          <p:spPr>
            <a:xfrm>
              <a:off x="2636044" y="51870"/>
              <a:ext cx="685803" cy="2116338"/>
            </a:xfrm>
            <a:prstGeom prst="rect">
              <a:avLst/>
            </a:prstGeom>
            <a:solidFill>
              <a:srgbClr val="DDDDDD">
                <a:alpha val="50195"/>
              </a:srgbClr>
            </a:solidFill>
            <a:ln w="12700" cap="flat">
              <a:noFill/>
              <a:miter lim="400000"/>
            </a:ln>
            <a:effectLst/>
          </p:spPr>
          <p:txBody>
            <a:bodyPr wrap="square" lIns="45718" tIns="45718" rIns="45718" bIns="45718" numCol="1" anchor="ctr">
              <a:noAutofit/>
            </a:bodyPr>
            <a:lstStyle/>
            <a:p>
              <a:pPr>
                <a:defRPr>
                  <a:latin typeface="Arial"/>
                  <a:ea typeface="Arial"/>
                  <a:cs typeface="Arial"/>
                  <a:sym typeface="Arial"/>
                </a:defRPr>
              </a:pPr>
              <a:endParaRPr/>
            </a:p>
          </p:txBody>
        </p:sp>
        <p:sp>
          <p:nvSpPr>
            <p:cNvPr id="751" name="Line 7"/>
            <p:cNvSpPr/>
            <p:nvPr/>
          </p:nvSpPr>
          <p:spPr>
            <a:xfrm flipV="1">
              <a:off x="426243" y="0"/>
              <a:ext cx="3" cy="2168209"/>
            </a:xfrm>
            <a:prstGeom prst="line">
              <a:avLst/>
            </a:prstGeom>
            <a:noFill/>
            <a:ln w="9525" cap="flat">
              <a:solidFill>
                <a:srgbClr val="000000"/>
              </a:solidFill>
              <a:prstDash val="solid"/>
              <a:round/>
              <a:tailEnd type="triangle" w="med" len="med"/>
            </a:ln>
            <a:effectLst/>
          </p:spPr>
          <p:txBody>
            <a:bodyPr wrap="square" lIns="45718" tIns="45718" rIns="45718" bIns="45718" numCol="1" anchor="t">
              <a:noAutofit/>
            </a:bodyPr>
            <a:lstStyle/>
            <a:p>
              <a:endParaRPr/>
            </a:p>
          </p:txBody>
        </p:sp>
        <p:sp>
          <p:nvSpPr>
            <p:cNvPr id="752" name="Line 8"/>
            <p:cNvSpPr/>
            <p:nvPr/>
          </p:nvSpPr>
          <p:spPr>
            <a:xfrm>
              <a:off x="426243" y="2168205"/>
              <a:ext cx="2895604" cy="3"/>
            </a:xfrm>
            <a:prstGeom prst="line">
              <a:avLst/>
            </a:prstGeom>
            <a:noFill/>
            <a:ln w="9525" cap="flat">
              <a:solidFill>
                <a:srgbClr val="000000"/>
              </a:solidFill>
              <a:prstDash val="solid"/>
              <a:round/>
              <a:tailEnd type="triangle" w="med" len="med"/>
            </a:ln>
            <a:effectLst/>
          </p:spPr>
          <p:txBody>
            <a:bodyPr wrap="square" lIns="45718" tIns="45718" rIns="45718" bIns="45718" numCol="1" anchor="t">
              <a:noAutofit/>
            </a:bodyPr>
            <a:lstStyle/>
            <a:p>
              <a:endParaRPr/>
            </a:p>
          </p:txBody>
        </p:sp>
        <p:sp>
          <p:nvSpPr>
            <p:cNvPr id="753" name="Freeform 9"/>
            <p:cNvSpPr/>
            <p:nvPr/>
          </p:nvSpPr>
          <p:spPr>
            <a:xfrm>
              <a:off x="578643" y="363096"/>
              <a:ext cx="2703518" cy="175453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621" y="20117"/>
                    <a:pt x="723" y="12649"/>
                    <a:pt x="3653" y="12649"/>
                  </a:cubicBezTo>
                  <a:cubicBezTo>
                    <a:pt x="6583" y="12649"/>
                    <a:pt x="10641" y="12613"/>
                    <a:pt x="15956" y="12613"/>
                  </a:cubicBezTo>
                  <a:cubicBezTo>
                    <a:pt x="21270" y="12613"/>
                    <a:pt x="20420" y="2626"/>
                    <a:pt x="21600" y="0"/>
                  </a:cubicBezTo>
                </a:path>
              </a:pathLst>
            </a:custGeom>
            <a:noFill/>
            <a:ln w="19050" cap="flat">
              <a:solidFill>
                <a:srgbClr val="000000"/>
              </a:solidFill>
              <a:prstDash val="solid"/>
              <a:round/>
            </a:ln>
            <a:effectLst/>
          </p:spPr>
          <p:txBody>
            <a:bodyPr wrap="square" lIns="45718" tIns="45718" rIns="45718" bIns="45718" numCol="1" anchor="t">
              <a:noAutofit/>
            </a:bodyPr>
            <a:lstStyle/>
            <a:p>
              <a:pPr>
                <a:defRPr>
                  <a:latin typeface="Arial"/>
                  <a:ea typeface="Arial"/>
                  <a:cs typeface="Arial"/>
                  <a:sym typeface="Arial"/>
                </a:defRPr>
              </a:pPr>
              <a:endParaRPr/>
            </a:p>
          </p:txBody>
        </p:sp>
        <p:sp>
          <p:nvSpPr>
            <p:cNvPr id="754" name="Text Box 10"/>
            <p:cNvSpPr txBox="1"/>
            <p:nvPr/>
          </p:nvSpPr>
          <p:spPr>
            <a:xfrm rot="16200000">
              <a:off x="-60867" y="843837"/>
              <a:ext cx="440204" cy="31847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p>
              <a:pPr>
                <a:defRPr sz="1400">
                  <a:latin typeface="Symbol"/>
                  <a:ea typeface="Symbol"/>
                  <a:cs typeface="Symbol"/>
                  <a:sym typeface="Symbol"/>
                </a:defRPr>
              </a:pPr>
              <a:r>
                <a:rPr>
                  <a:solidFill>
                    <a:srgbClr val="000000"/>
                  </a:solidFill>
                </a:rPr>
                <a:t>D</a:t>
              </a:r>
              <a:r>
                <a:rPr>
                  <a:solidFill>
                    <a:srgbClr val="000000"/>
                  </a:solidFill>
                  <a:latin typeface="Arial"/>
                  <a:ea typeface="Arial"/>
                  <a:cs typeface="Arial"/>
                  <a:sym typeface="Arial"/>
                </a:rPr>
                <a:t>pH</a:t>
              </a:r>
            </a:p>
          </p:txBody>
        </p:sp>
        <p:sp>
          <p:nvSpPr>
            <p:cNvPr id="755" name="Text Box 11"/>
            <p:cNvSpPr txBox="1"/>
            <p:nvPr/>
          </p:nvSpPr>
          <p:spPr>
            <a:xfrm>
              <a:off x="1716563" y="2199328"/>
              <a:ext cx="331423" cy="28882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lvl1pPr>
                <a:defRPr sz="1400">
                  <a:latin typeface="Arial"/>
                  <a:ea typeface="Arial"/>
                  <a:cs typeface="Arial"/>
                  <a:sym typeface="Arial"/>
                </a:defRPr>
              </a:lvl1pPr>
            </a:lstStyle>
            <a:p>
              <a:r>
                <a:rPr>
                  <a:solidFill>
                    <a:srgbClr val="000000"/>
                  </a:solidFill>
                </a:rPr>
                <a:t>pH</a:t>
              </a:r>
            </a:p>
          </p:txBody>
        </p:sp>
        <p:sp>
          <p:nvSpPr>
            <p:cNvPr id="756" name="Line 12"/>
            <p:cNvSpPr/>
            <p:nvPr/>
          </p:nvSpPr>
          <p:spPr>
            <a:xfrm>
              <a:off x="426243" y="1390142"/>
              <a:ext cx="2819404" cy="3"/>
            </a:xfrm>
            <a:prstGeom prst="line">
              <a:avLst/>
            </a:prstGeom>
            <a:noFill/>
            <a:ln w="9525" cap="flat">
              <a:solidFill>
                <a:srgbClr val="000000"/>
              </a:solidFill>
              <a:prstDash val="dash"/>
              <a:round/>
            </a:ln>
            <a:effectLst/>
          </p:spPr>
          <p:txBody>
            <a:bodyPr wrap="square" lIns="45718" tIns="45718" rIns="45718" bIns="45718" numCol="1" anchor="t">
              <a:noAutofit/>
            </a:bodyPr>
            <a:lstStyle/>
            <a:p>
              <a:endParaRPr/>
            </a:p>
          </p:txBody>
        </p:sp>
        <p:sp>
          <p:nvSpPr>
            <p:cNvPr id="757" name="Text Box 13"/>
            <p:cNvSpPr txBox="1"/>
            <p:nvPr/>
          </p:nvSpPr>
          <p:spPr>
            <a:xfrm>
              <a:off x="205263" y="1276026"/>
              <a:ext cx="203020"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lvl1pPr>
                <a:defRPr sz="1400">
                  <a:latin typeface="Arial"/>
                  <a:ea typeface="Arial"/>
                  <a:cs typeface="Arial"/>
                  <a:sym typeface="Arial"/>
                </a:defRPr>
              </a:lvl1pPr>
            </a:lstStyle>
            <a:p>
              <a:r>
                <a:rPr>
                  <a:solidFill>
                    <a:srgbClr val="000000"/>
                  </a:solidFill>
                </a:rPr>
                <a:t>0</a:t>
              </a:r>
            </a:p>
          </p:txBody>
        </p:sp>
        <p:sp>
          <p:nvSpPr>
            <p:cNvPr id="758" name="Text Box 14"/>
            <p:cNvSpPr txBox="1"/>
            <p:nvPr/>
          </p:nvSpPr>
          <p:spPr>
            <a:xfrm>
              <a:off x="497363" y="114115"/>
              <a:ext cx="534138"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lvl1pPr>
                <a:defRPr sz="1400">
                  <a:latin typeface="Arial"/>
                  <a:ea typeface="Arial"/>
                  <a:cs typeface="Arial"/>
                  <a:sym typeface="Arial"/>
                </a:defRPr>
              </a:lvl1pPr>
            </a:lstStyle>
            <a:p>
              <a:r>
                <a:rPr>
                  <a:solidFill>
                    <a:srgbClr val="000000"/>
                  </a:solidFill>
                </a:rPr>
                <a:t>pH&lt;0</a:t>
              </a:r>
            </a:p>
          </p:txBody>
        </p:sp>
        <p:sp>
          <p:nvSpPr>
            <p:cNvPr id="759" name="Text Box 15"/>
            <p:cNvSpPr txBox="1"/>
            <p:nvPr/>
          </p:nvSpPr>
          <p:spPr>
            <a:xfrm>
              <a:off x="2669064" y="114115"/>
              <a:ext cx="633023" cy="28882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numCol="1" anchor="t">
              <a:spAutoFit/>
            </a:bodyPr>
            <a:lstStyle>
              <a:lvl1pPr>
                <a:defRPr sz="1400">
                  <a:latin typeface="Arial"/>
                  <a:ea typeface="Arial"/>
                  <a:cs typeface="Arial"/>
                  <a:sym typeface="Arial"/>
                </a:defRPr>
              </a:lvl1pPr>
            </a:lstStyle>
            <a:p>
              <a:r>
                <a:rPr>
                  <a:solidFill>
                    <a:srgbClr val="000000"/>
                  </a:solidFill>
                </a:rPr>
                <a:t>pH&gt;10</a:t>
              </a:r>
            </a:p>
          </p:txBody>
        </p:sp>
      </p:grpSp>
      <p:sp>
        <p:nvSpPr>
          <p:cNvPr id="761" name="Rectangle 16"/>
          <p:cNvSpPr/>
          <p:nvPr/>
        </p:nvSpPr>
        <p:spPr>
          <a:xfrm>
            <a:off x="1523999" y="765173"/>
            <a:ext cx="8459790" cy="71442"/>
          </a:xfrm>
          <a:prstGeom prst="rect">
            <a:avLst/>
          </a:prstGeom>
          <a:gradFill>
            <a:gsLst>
              <a:gs pos="0">
                <a:srgbClr val="4D4D4D"/>
              </a:gs>
              <a:gs pos="100000">
                <a:srgbClr val="FFFFFF"/>
              </a:gs>
            </a:gsLst>
          </a:gradFill>
          <a:ln w="12700">
            <a:miter lim="400000"/>
          </a:ln>
        </p:spPr>
        <p:txBody>
          <a:bodyPr lIns="45718" tIns="45718" rIns="45718" bIns="45718" anchor="ctr"/>
          <a:lstStyle/>
          <a:p>
            <a:pPr>
              <a:defRPr>
                <a:latin typeface="Arial"/>
                <a:ea typeface="Arial"/>
                <a:cs typeface="Arial"/>
                <a:sym typeface="Arial"/>
              </a:defRPr>
            </a:pPr>
            <a:endParaRPr/>
          </a:p>
        </p:txBody>
      </p:sp>
      <p:sp>
        <p:nvSpPr>
          <p:cNvPr id="762" name="Text Box 17"/>
          <p:cNvSpPr txBox="1"/>
          <p:nvPr/>
        </p:nvSpPr>
        <p:spPr>
          <a:xfrm>
            <a:off x="1760220" y="68264"/>
            <a:ext cx="1921626" cy="3133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808080"/>
                </a:solidFill>
                <a:latin typeface="Arial"/>
                <a:ea typeface="Arial"/>
                <a:cs typeface="Arial"/>
                <a:sym typeface="Arial"/>
              </a:defRPr>
            </a:lvl1pPr>
          </a:lstStyle>
          <a:p>
            <a:r>
              <a:rPr>
                <a:solidFill>
                  <a:srgbClr val="000000"/>
                </a:solidFill>
              </a:rPr>
              <a:t>POTENZIOMETRIA</a:t>
            </a:r>
          </a:p>
        </p:txBody>
      </p:sp>
      <p:sp>
        <p:nvSpPr>
          <p:cNvPr id="763" name="Text Box 18"/>
          <p:cNvSpPr txBox="1"/>
          <p:nvPr/>
        </p:nvSpPr>
        <p:spPr>
          <a:xfrm>
            <a:off x="1764981" y="284163"/>
            <a:ext cx="3125832" cy="4124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atin typeface="Arial"/>
                <a:ea typeface="Arial"/>
                <a:cs typeface="Arial"/>
                <a:sym typeface="Arial"/>
              </a:defRPr>
            </a:lvl1pPr>
          </a:lstStyle>
          <a:p>
            <a:r>
              <a:rPr>
                <a:solidFill>
                  <a:srgbClr val="000000"/>
                </a:solidFill>
              </a:rPr>
              <a:t>ELETTRODO A VETRO</a:t>
            </a:r>
          </a:p>
        </p:txBody>
      </p:sp>
      <p:sp>
        <p:nvSpPr>
          <p:cNvPr id="764" name="Rectangle 19"/>
          <p:cNvSpPr txBox="1"/>
          <p:nvPr/>
        </p:nvSpPr>
        <p:spPr>
          <a:xfrm>
            <a:off x="2109467" y="5191126"/>
            <a:ext cx="7973064" cy="14174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a:latin typeface="Arial"/>
                <a:ea typeface="Arial"/>
                <a:cs typeface="Arial"/>
                <a:sym typeface="Arial"/>
              </a:defRPr>
            </a:pPr>
            <a:r>
              <a:rPr>
                <a:solidFill>
                  <a:srgbClr val="000000"/>
                </a:solidFill>
              </a:rPr>
              <a:t>In genere questo fenomeno non è un problema (i vetri utilizzati legano molto poco i cationi alcalini). In soluzioni fortemente basiche il rapporto [Na</a:t>
            </a:r>
            <a:r>
              <a:rPr baseline="30000">
                <a:solidFill>
                  <a:srgbClr val="000000"/>
                </a:solidFill>
              </a:rPr>
              <a:t>+</a:t>
            </a:r>
            <a:r>
              <a:rPr>
                <a:solidFill>
                  <a:srgbClr val="000000"/>
                </a:solidFill>
              </a:rPr>
              <a:t>]/[H</a:t>
            </a:r>
            <a:r>
              <a:rPr baseline="30000">
                <a:solidFill>
                  <a:srgbClr val="000000"/>
                </a:solidFill>
              </a:rPr>
              <a:t>+</a:t>
            </a:r>
            <a:r>
              <a:rPr>
                <a:solidFill>
                  <a:srgbClr val="000000"/>
                </a:solidFill>
              </a:rPr>
              <a:t>] è però talmente elevato (es. 10</a:t>
            </a:r>
            <a:r>
              <a:rPr baseline="30000">
                <a:solidFill>
                  <a:srgbClr val="000000"/>
                </a:solidFill>
              </a:rPr>
              <a:t>14</a:t>
            </a:r>
            <a:r>
              <a:rPr>
                <a:solidFill>
                  <a:srgbClr val="000000"/>
                </a:solidFill>
              </a:rPr>
              <a:t> per una soluzione di NaOH 1,00 M) che lo ione Na</a:t>
            </a:r>
            <a:r>
              <a:rPr baseline="30000">
                <a:solidFill>
                  <a:srgbClr val="000000"/>
                </a:solidFill>
              </a:rPr>
              <a:t>+</a:t>
            </a:r>
            <a:r>
              <a:rPr>
                <a:solidFill>
                  <a:srgbClr val="000000"/>
                </a:solidFill>
              </a:rPr>
              <a:t> viene legato in modo paragonabile ad H</a:t>
            </a:r>
            <a:r>
              <a:rPr baseline="30000">
                <a:solidFill>
                  <a:srgbClr val="000000"/>
                </a:solidFill>
              </a:rPr>
              <a:t>+</a:t>
            </a:r>
            <a:r>
              <a:rPr>
                <a:solidFill>
                  <a:srgbClr val="000000"/>
                </a:solidFill>
              </a:rPr>
              <a:t>, determinando quindi un errore nella misura del pH.</a:t>
            </a:r>
          </a:p>
        </p:txBody>
      </p:sp>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766" name="Immagine 1" descr="Immagine 1"/>
          <p:cNvPicPr>
            <a:picLocks noChangeAspect="1"/>
          </p:cNvPicPr>
          <p:nvPr/>
        </p:nvPicPr>
        <p:blipFill>
          <a:blip r:embed="rId2"/>
          <a:stretch>
            <a:fillRect/>
          </a:stretch>
        </p:blipFill>
        <p:spPr>
          <a:xfrm>
            <a:off x="5627077" y="3659449"/>
            <a:ext cx="6564925" cy="2762152"/>
          </a:xfrm>
          <a:prstGeom prst="rect">
            <a:avLst/>
          </a:prstGeom>
          <a:ln w="12700">
            <a:miter lim="400000"/>
          </a:ln>
        </p:spPr>
      </p:pic>
      <p:sp>
        <p:nvSpPr>
          <p:cNvPr id="767" name="Rettangolo 3"/>
          <p:cNvSpPr txBox="1"/>
          <p:nvPr/>
        </p:nvSpPr>
        <p:spPr>
          <a:xfrm>
            <a:off x="443282" y="183105"/>
            <a:ext cx="10891763" cy="24917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defRPr b="1">
                <a:latin typeface="Lucida Grande"/>
                <a:ea typeface="Lucida Grande"/>
                <a:cs typeface="Lucida Grande"/>
                <a:sym typeface="Lucida Grande"/>
              </a:defRPr>
            </a:pPr>
            <a:r>
              <a:rPr>
                <a:solidFill>
                  <a:srgbClr val="000000"/>
                </a:solidFill>
              </a:rPr>
              <a:t>Parti base del pH metro (segue)</a:t>
            </a:r>
          </a:p>
          <a:p>
            <a:pPr algn="just">
              <a:defRPr>
                <a:latin typeface="Lucida Grande"/>
                <a:ea typeface="Lucida Grande"/>
                <a:cs typeface="Lucida Grande"/>
                <a:sym typeface="Lucida Grande"/>
              </a:defRPr>
            </a:pPr>
            <a:r>
              <a:rPr>
                <a:solidFill>
                  <a:srgbClr val="000000"/>
                </a:solidFill>
              </a:rPr>
              <a:t>Il pH-metro è uno strumento molto rapido di misura della concentrazione idrogenionica delle soluzioni acquose che riporta il valore nel modo più accurato possibile. </a:t>
            </a:r>
          </a:p>
          <a:p>
            <a:pPr algn="just">
              <a:defRPr>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r>
              <a:rPr>
                <a:solidFill>
                  <a:srgbClr val="000000"/>
                </a:solidFill>
              </a:rPr>
              <a:t>E’ perciò utile nel controllare l’acidità delle soluzioni acquose, esistono anche pH a stato solido che possono lavorare in matrici semisolide (ad esempio carni). </a:t>
            </a:r>
          </a:p>
          <a:p>
            <a:pPr algn="just">
              <a:defRPr>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r>
              <a:rPr>
                <a:solidFill>
                  <a:srgbClr val="000000"/>
                </a:solidFill>
              </a:rPr>
              <a:t>Infine, esso è uno strumento utile nelle titolazioni acido-base, sia quando non è possibile impiegare un indicatore visuale e sia nei casi in cui il salto di pH è inferiore alle tre unità”.</a:t>
            </a:r>
          </a:p>
        </p:txBody>
      </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769" name="Immagine 1" descr="Immagine 1"/>
          <p:cNvPicPr>
            <a:picLocks noChangeAspect="1"/>
          </p:cNvPicPr>
          <p:nvPr/>
        </p:nvPicPr>
        <p:blipFill>
          <a:blip r:embed="rId2"/>
          <a:stretch>
            <a:fillRect/>
          </a:stretch>
        </p:blipFill>
        <p:spPr>
          <a:xfrm>
            <a:off x="3299790" y="364395"/>
            <a:ext cx="8331903" cy="6146883"/>
          </a:xfrm>
          <a:prstGeom prst="rect">
            <a:avLst/>
          </a:prstGeom>
          <a:ln w="12700">
            <a:miter lim="400000"/>
          </a:ln>
        </p:spPr>
      </p:pic>
      <p:sp>
        <p:nvSpPr>
          <p:cNvPr id="770" name="CasellaDiTesto 2"/>
          <p:cNvSpPr txBox="1"/>
          <p:nvPr/>
        </p:nvSpPr>
        <p:spPr>
          <a:xfrm>
            <a:off x="692832" y="450165"/>
            <a:ext cx="5308656" cy="3924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400" b="1"/>
            </a:lvl1pPr>
          </a:lstStyle>
          <a:p>
            <a:r>
              <a:rPr>
                <a:solidFill>
                  <a:srgbClr val="000000"/>
                </a:solidFill>
              </a:rPr>
              <a:t>Elettrodo combinato per la misura del pH</a:t>
            </a:r>
          </a:p>
        </p:txBody>
      </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772" name="Esempi di utilizzo della potenziometria nell’analisi degli alimenti"/>
          <p:cNvSpPr txBox="1"/>
          <p:nvPr/>
        </p:nvSpPr>
        <p:spPr>
          <a:xfrm>
            <a:off x="457802" y="367743"/>
            <a:ext cx="8950053" cy="4348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700"/>
            </a:lvl1pPr>
          </a:lstStyle>
          <a:p>
            <a:r>
              <a:rPr>
                <a:solidFill>
                  <a:srgbClr val="000000"/>
                </a:solidFill>
              </a:rPr>
              <a:t>Esempi di utilizzo della potenziometria nell’analisi degli alimenti</a:t>
            </a:r>
          </a:p>
        </p:txBody>
      </p:sp>
      <p:sp>
        <p:nvSpPr>
          <p:cNvPr id="773" name=". Misure dirette…"/>
          <p:cNvSpPr txBox="1"/>
          <p:nvPr/>
        </p:nvSpPr>
        <p:spPr>
          <a:xfrm>
            <a:off x="419179" y="1009716"/>
            <a:ext cx="6997855" cy="34206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2700"/>
            </a:pPr>
            <a:r>
              <a:rPr>
                <a:solidFill>
                  <a:srgbClr val="000000"/>
                </a:solidFill>
              </a:rPr>
              <a:t>. Misure dirette</a:t>
            </a:r>
          </a:p>
          <a:p>
            <a:pPr lvl="4">
              <a:defRPr sz="2300"/>
            </a:pPr>
            <a:r>
              <a:rPr>
                <a:solidFill>
                  <a:srgbClr val="000000"/>
                </a:solidFill>
              </a:rPr>
              <a:t>Nella potenziometria diretta si deve costruire una curva di calibrazione con standard e usare il dato (mV) del campione per calcolare la concentrazione incognita </a:t>
            </a:r>
          </a:p>
          <a:p>
            <a:pPr>
              <a:defRPr sz="2700"/>
            </a:pPr>
            <a:endParaRPr/>
          </a:p>
          <a:p>
            <a:pPr>
              <a:defRPr sz="2700"/>
            </a:pPr>
            <a:r>
              <a:rPr>
                <a:solidFill>
                  <a:srgbClr val="000000"/>
                </a:solidFill>
              </a:rPr>
              <a:t>. Titolazioni </a:t>
            </a:r>
          </a:p>
          <a:p>
            <a:pPr>
              <a:defRPr sz="2200"/>
            </a:pPr>
            <a:r>
              <a:rPr>
                <a:solidFill>
                  <a:srgbClr val="000000"/>
                </a:solidFill>
              </a:rPr>
              <a:t>Nelle titolazioni si segue la variazione del potenziale misurato dall’elettrodo, il potenziale varia durante l’aggiunta del titolante e si ha un salto al punto equivalente</a:t>
            </a:r>
          </a:p>
        </p:txBody>
      </p:sp>
      <p:pic>
        <p:nvPicPr>
          <p:cNvPr id="774" name="80400-7382449.jpg" descr="80400-7382449.jpg"/>
          <p:cNvPicPr>
            <a:picLocks noChangeAspect="1"/>
          </p:cNvPicPr>
          <p:nvPr/>
        </p:nvPicPr>
        <p:blipFill>
          <a:blip r:embed="rId2"/>
          <a:stretch>
            <a:fillRect/>
          </a:stretch>
        </p:blipFill>
        <p:spPr>
          <a:xfrm>
            <a:off x="7527314" y="1063868"/>
            <a:ext cx="3960948" cy="3960947"/>
          </a:xfrm>
          <a:prstGeom prst="rect">
            <a:avLst/>
          </a:prstGeom>
          <a:ln w="12700">
            <a:miter lim="400000"/>
          </a:ln>
        </p:spPr>
      </p:pic>
      <p:sp>
        <p:nvSpPr>
          <p:cNvPr id="775" name="Titolatole automatico"/>
          <p:cNvSpPr txBox="1"/>
          <p:nvPr/>
        </p:nvSpPr>
        <p:spPr>
          <a:xfrm>
            <a:off x="8734259" y="5170213"/>
            <a:ext cx="2315475" cy="3401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000"/>
            </a:lvl1pPr>
          </a:lstStyle>
          <a:p>
            <a:r>
              <a:rPr>
                <a:solidFill>
                  <a:srgbClr val="000000"/>
                </a:solidFill>
              </a:rPr>
              <a:t>Titolatole automatico</a:t>
            </a:r>
          </a:p>
        </p:txBody>
      </p:sp>
      <p:sp>
        <p:nvSpPr>
          <p:cNvPr id="776" name="Esempi di analisi: K+, Na+, Ca++, Mg++, pH, Cl-, NO3-,"/>
          <p:cNvSpPr txBox="1"/>
          <p:nvPr/>
        </p:nvSpPr>
        <p:spPr>
          <a:xfrm>
            <a:off x="483551" y="5379749"/>
            <a:ext cx="5564064" cy="3627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2100"/>
            </a:pPr>
            <a:r>
              <a:rPr>
                <a:solidFill>
                  <a:srgbClr val="000000"/>
                </a:solidFill>
              </a:rPr>
              <a:t>Esempi di analisi: K</a:t>
            </a:r>
            <a:r>
              <a:rPr baseline="31999">
                <a:solidFill>
                  <a:srgbClr val="000000"/>
                </a:solidFill>
              </a:rPr>
              <a:t>+</a:t>
            </a:r>
            <a:r>
              <a:rPr>
                <a:solidFill>
                  <a:srgbClr val="000000"/>
                </a:solidFill>
              </a:rPr>
              <a:t>, Na</a:t>
            </a:r>
            <a:r>
              <a:rPr baseline="31999">
                <a:solidFill>
                  <a:srgbClr val="000000"/>
                </a:solidFill>
              </a:rPr>
              <a:t>+</a:t>
            </a:r>
            <a:r>
              <a:rPr>
                <a:solidFill>
                  <a:srgbClr val="000000"/>
                </a:solidFill>
              </a:rPr>
              <a:t>, Ca</a:t>
            </a:r>
            <a:r>
              <a:rPr baseline="31999">
                <a:solidFill>
                  <a:srgbClr val="000000"/>
                </a:solidFill>
              </a:rPr>
              <a:t>++</a:t>
            </a:r>
            <a:r>
              <a:rPr>
                <a:solidFill>
                  <a:srgbClr val="000000"/>
                </a:solidFill>
              </a:rPr>
              <a:t>, Mg</a:t>
            </a:r>
            <a:r>
              <a:rPr baseline="31999">
                <a:solidFill>
                  <a:srgbClr val="000000"/>
                </a:solidFill>
              </a:rPr>
              <a:t>++</a:t>
            </a:r>
            <a:r>
              <a:rPr>
                <a:solidFill>
                  <a:srgbClr val="000000"/>
                </a:solidFill>
              </a:rPr>
              <a:t>, pH, Cl</a:t>
            </a:r>
            <a:r>
              <a:rPr baseline="31999">
                <a:solidFill>
                  <a:srgbClr val="000000"/>
                </a:solidFill>
              </a:rPr>
              <a:t>-</a:t>
            </a:r>
            <a:r>
              <a:rPr>
                <a:solidFill>
                  <a:srgbClr val="000000"/>
                </a:solidFill>
              </a:rPr>
              <a:t>, NO</a:t>
            </a:r>
            <a:r>
              <a:rPr baseline="-5999">
                <a:solidFill>
                  <a:srgbClr val="000000"/>
                </a:solidFill>
              </a:rPr>
              <a:t>3</a:t>
            </a:r>
            <a:r>
              <a:rPr baseline="31999">
                <a:solidFill>
                  <a:srgbClr val="000000"/>
                </a:solidFill>
              </a:rPr>
              <a:t>-</a:t>
            </a:r>
            <a:r>
              <a:rPr>
                <a:solidFill>
                  <a:srgbClr val="000000"/>
                </a:solidFill>
              </a:rPr>
              <a:t>, </a:t>
            </a:r>
          </a:p>
        </p:txBody>
      </p:sp>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778" name="Immagine 1" descr="Immagine 1"/>
          <p:cNvPicPr>
            <a:picLocks noChangeAspect="1"/>
          </p:cNvPicPr>
          <p:nvPr/>
        </p:nvPicPr>
        <p:blipFill>
          <a:blip r:embed="rId2"/>
          <a:stretch>
            <a:fillRect/>
          </a:stretch>
        </p:blipFill>
        <p:spPr>
          <a:xfrm>
            <a:off x="357496" y="79512"/>
            <a:ext cx="11251235" cy="6712230"/>
          </a:xfrm>
          <a:prstGeom prst="rect">
            <a:avLst/>
          </a:prstGeom>
          <a:ln w="12700">
            <a:miter lim="400000"/>
          </a:ln>
        </p:spPr>
      </p:pic>
      <p:sp>
        <p:nvSpPr>
          <p:cNvPr id="779" name="Che tipo di elettrodo indicatore è?"/>
          <p:cNvSpPr txBox="1"/>
          <p:nvPr/>
        </p:nvSpPr>
        <p:spPr>
          <a:xfrm>
            <a:off x="7577312" y="2788119"/>
            <a:ext cx="3278641" cy="3330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a:solidFill>
                  <a:srgbClr val="FF2600"/>
                </a:solidFill>
              </a:defRPr>
            </a:lvl1pPr>
          </a:lstStyle>
          <a:p>
            <a:r>
              <a:rPr>
                <a:solidFill>
                  <a:srgbClr val="000000"/>
                </a:solidFill>
              </a:rPr>
              <a:t>Che tipo di elettrodo indicatore è?</a:t>
            </a:r>
          </a:p>
        </p:txBody>
      </p:sp>
      <p:sp>
        <p:nvSpPr>
          <p:cNvPr id="780" name="Freccia"/>
          <p:cNvSpPr/>
          <p:nvPr/>
        </p:nvSpPr>
        <p:spPr>
          <a:xfrm rot="5400000">
            <a:off x="9020396" y="3292141"/>
            <a:ext cx="402280" cy="152086"/>
          </a:xfrm>
          <a:prstGeom prst="rightArrow">
            <a:avLst>
              <a:gd name="adj1" fmla="val 16799"/>
              <a:gd name="adj2" fmla="val 131907"/>
            </a:avLst>
          </a:prstGeom>
          <a:solidFill>
            <a:srgbClr val="FFFFFF"/>
          </a:solidFill>
          <a:ln w="25400">
            <a:solidFill>
              <a:schemeClr val="accent1"/>
            </a:solidFill>
          </a:ln>
        </p:spPr>
        <p:txBody>
          <a:bodyPr lIns="45718" tIns="45718" rIns="45718" bIns="45718" anchor="ctr"/>
          <a:lstStyle/>
          <a:p>
            <a:endParaRPr/>
          </a:p>
        </p:txBody>
      </p:sp>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782" name="Immagine 3" descr="Immagine 3"/>
          <p:cNvPicPr>
            <a:picLocks noChangeAspect="1"/>
          </p:cNvPicPr>
          <p:nvPr/>
        </p:nvPicPr>
        <p:blipFill>
          <a:blip r:embed="rId2"/>
          <a:stretch>
            <a:fillRect/>
          </a:stretch>
        </p:blipFill>
        <p:spPr>
          <a:xfrm>
            <a:off x="1351722" y="-15260"/>
            <a:ext cx="9033427" cy="6873262"/>
          </a:xfrm>
          <a:prstGeom prst="rect">
            <a:avLst/>
          </a:prstGeom>
          <a:ln w="12700">
            <a:miter lim="400000"/>
          </a:ln>
        </p:spPr>
      </p:pic>
      <p:sp>
        <p:nvSpPr>
          <p:cNvPr id="783" name="Quale è la soluzione titolante?"/>
          <p:cNvSpPr txBox="1"/>
          <p:nvPr/>
        </p:nvSpPr>
        <p:spPr>
          <a:xfrm rot="5400000">
            <a:off x="9250976" y="1449187"/>
            <a:ext cx="2913529" cy="3330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a:solidFill>
                  <a:srgbClr val="FF2600"/>
                </a:solidFill>
              </a:defRPr>
            </a:lvl1pPr>
          </a:lstStyle>
          <a:p>
            <a:r>
              <a:rPr>
                <a:solidFill>
                  <a:srgbClr val="000000"/>
                </a:solidFill>
              </a:rPr>
              <a:t>Quale è la soluzione titolante?</a:t>
            </a:r>
          </a:p>
        </p:txBody>
      </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785" name="Immagine 1" descr="Immagine 1"/>
          <p:cNvPicPr>
            <a:picLocks noChangeAspect="1"/>
          </p:cNvPicPr>
          <p:nvPr/>
        </p:nvPicPr>
        <p:blipFill>
          <a:blip r:embed="rId2"/>
          <a:stretch>
            <a:fillRect/>
          </a:stretch>
        </p:blipFill>
        <p:spPr>
          <a:xfrm>
            <a:off x="200070" y="121784"/>
            <a:ext cx="8315109" cy="6279700"/>
          </a:xfrm>
          <a:prstGeom prst="rect">
            <a:avLst/>
          </a:prstGeom>
          <a:ln w="12700">
            <a:miter lim="400000"/>
          </a:ln>
        </p:spPr>
      </p:pic>
      <p:sp>
        <p:nvSpPr>
          <p:cNvPr id="786" name="Che reazione è coinvolta nella titolazione?"/>
          <p:cNvSpPr txBox="1"/>
          <p:nvPr/>
        </p:nvSpPr>
        <p:spPr>
          <a:xfrm>
            <a:off x="8589071" y="1086963"/>
            <a:ext cx="2852742" cy="6251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a:solidFill>
                  <a:srgbClr val="FF2600"/>
                </a:solidFill>
              </a:defRPr>
            </a:lvl1pPr>
          </a:lstStyle>
          <a:p>
            <a:r>
              <a:rPr>
                <a:solidFill>
                  <a:srgbClr val="000000"/>
                </a:solidFill>
              </a:rPr>
              <a:t>Che reazione è coinvolta nella titolazione?</a:t>
            </a:r>
          </a:p>
        </p:txBody>
      </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788" name="Immagine 4" descr="Immagine 4"/>
          <p:cNvPicPr>
            <a:picLocks noChangeAspect="1"/>
          </p:cNvPicPr>
          <p:nvPr/>
        </p:nvPicPr>
        <p:blipFill>
          <a:blip r:embed="rId2"/>
          <a:stretch>
            <a:fillRect/>
          </a:stretch>
        </p:blipFill>
        <p:spPr>
          <a:xfrm>
            <a:off x="853625" y="153472"/>
            <a:ext cx="10484750" cy="6551056"/>
          </a:xfrm>
          <a:prstGeom prst="rect">
            <a:avLst/>
          </a:prstGeom>
          <a:ln w="12700">
            <a:miter lim="400000"/>
          </a:ln>
        </p:spPr>
      </p:pic>
      <p:sp>
        <p:nvSpPr>
          <p:cNvPr id="789" name="CasellaDiTesto 5"/>
          <p:cNvSpPr txBox="1"/>
          <p:nvPr/>
        </p:nvSpPr>
        <p:spPr>
          <a:xfrm>
            <a:off x="5704397" y="1961320"/>
            <a:ext cx="1141568" cy="300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FF0000"/>
                </a:solidFill>
              </a:defRPr>
            </a:lvl1pPr>
          </a:lstStyle>
          <a:p>
            <a:r>
              <a:rPr>
                <a:solidFill>
                  <a:srgbClr val="000000"/>
                </a:solidFill>
              </a:rPr>
              <a:t>Zero current</a:t>
            </a:r>
          </a:p>
        </p:txBody>
      </p:sp>
      <p:sp>
        <p:nvSpPr>
          <p:cNvPr id="790" name="CasellaDiTesto 6"/>
          <p:cNvSpPr txBox="1"/>
          <p:nvPr/>
        </p:nvSpPr>
        <p:spPr>
          <a:xfrm>
            <a:off x="8644849" y="1961320"/>
            <a:ext cx="941344" cy="3005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1600" b="1">
                <a:solidFill>
                  <a:srgbClr val="2F5597"/>
                </a:solidFill>
              </a:defRPr>
            </a:lvl1pPr>
          </a:lstStyle>
          <a:p>
            <a:r>
              <a:rPr>
                <a:solidFill>
                  <a:srgbClr val="000000"/>
                </a:solidFill>
              </a:rPr>
              <a:t>Current!!!</a:t>
            </a:r>
          </a:p>
        </p:txBody>
      </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792" name="CasellaDiTesto 1"/>
          <p:cNvSpPr txBox="1"/>
          <p:nvPr/>
        </p:nvSpPr>
        <p:spPr>
          <a:xfrm>
            <a:off x="575806" y="278295"/>
            <a:ext cx="10311518" cy="3853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2200" b="1"/>
            </a:lvl1pPr>
          </a:lstStyle>
          <a:p>
            <a:r>
              <a:rPr>
                <a:solidFill>
                  <a:srgbClr val="000000"/>
                </a:solidFill>
              </a:rPr>
              <a:t>Cosa accade quando mettiamo un materiale conduttore in una soluzione acquosa </a:t>
            </a:r>
          </a:p>
        </p:txBody>
      </p:sp>
      <p:sp>
        <p:nvSpPr>
          <p:cNvPr id="793" name="CasellaDiTesto 2"/>
          <p:cNvSpPr txBox="1"/>
          <p:nvPr/>
        </p:nvSpPr>
        <p:spPr>
          <a:xfrm>
            <a:off x="681821" y="1457737"/>
            <a:ext cx="11106653" cy="38382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b="1"/>
            </a:pPr>
            <a:r>
              <a:rPr>
                <a:solidFill>
                  <a:srgbClr val="000000"/>
                </a:solidFill>
              </a:rPr>
              <a:t>Elettrodo: </a:t>
            </a:r>
            <a:r>
              <a:rPr b="0">
                <a:solidFill>
                  <a:srgbClr val="000000"/>
                </a:solidFill>
              </a:rPr>
              <a:t>qualsiasi materiale in grado di condurre e/o scambiare elettroni con specie presenti in soluzione</a:t>
            </a:r>
          </a:p>
          <a:p>
            <a:endParaRPr b="1"/>
          </a:p>
          <a:p>
            <a:pPr>
              <a:defRPr b="1"/>
            </a:pPr>
            <a:r>
              <a:rPr>
                <a:solidFill>
                  <a:srgbClr val="000000"/>
                </a:solidFill>
              </a:rPr>
              <a:t>Specie elettroattiva: </a:t>
            </a:r>
            <a:r>
              <a:rPr b="0">
                <a:solidFill>
                  <a:srgbClr val="000000"/>
                </a:solidFill>
              </a:rPr>
              <a:t>specie chimica che possiede una carica netta o è in grado di scambiare elettroni (ovvero di ossidarsi o ridursi)</a:t>
            </a:r>
          </a:p>
          <a:p>
            <a:endParaRPr b="1"/>
          </a:p>
          <a:p>
            <a:pPr>
              <a:defRPr b="1"/>
            </a:pPr>
            <a:r>
              <a:rPr>
                <a:solidFill>
                  <a:srgbClr val="000000"/>
                </a:solidFill>
              </a:rPr>
              <a:t>Interfaccia:</a:t>
            </a:r>
            <a:r>
              <a:rPr b="0">
                <a:solidFill>
                  <a:srgbClr val="000000"/>
                </a:solidFill>
              </a:rPr>
              <a:t> la zona di soluzione a diretto contatto con la superficie elettrodica</a:t>
            </a:r>
          </a:p>
          <a:p>
            <a:endParaRPr b="1"/>
          </a:p>
          <a:p>
            <a:endParaRPr b="1"/>
          </a:p>
          <a:p>
            <a:pPr>
              <a:defRPr b="1"/>
            </a:pPr>
            <a:r>
              <a:rPr>
                <a:solidFill>
                  <a:srgbClr val="000000"/>
                </a:solidFill>
              </a:rPr>
              <a:t>Diffusione:</a:t>
            </a:r>
            <a:r>
              <a:rPr b="0">
                <a:solidFill>
                  <a:srgbClr val="000000"/>
                </a:solidFill>
              </a:rPr>
              <a:t> meccanismo di trasporto di massa basato su un gradiente di concentrazione</a:t>
            </a:r>
          </a:p>
          <a:p>
            <a:endParaRPr b="1"/>
          </a:p>
          <a:p>
            <a:endParaRPr b="1"/>
          </a:p>
          <a:p>
            <a:pPr>
              <a:defRPr b="1"/>
            </a:pPr>
            <a:r>
              <a:rPr>
                <a:solidFill>
                  <a:srgbClr val="000000"/>
                </a:solidFill>
              </a:rPr>
              <a:t>Esempi di materiale elettrodico: </a:t>
            </a:r>
            <a:r>
              <a:rPr b="0">
                <a:solidFill>
                  <a:srgbClr val="000000"/>
                </a:solidFill>
              </a:rPr>
              <a:t>Metalli nobili (Au, Pt), altri metalli (Hg), grafite (glassy carbon, carbon paste, carbone nanostrutturato [nanotubi e nanofili])</a:t>
            </a:r>
          </a:p>
        </p:txBody>
      </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795" name="CasellaDiTesto 1"/>
          <p:cNvSpPr txBox="1"/>
          <p:nvPr/>
        </p:nvSpPr>
        <p:spPr>
          <a:xfrm>
            <a:off x="668571" y="283965"/>
            <a:ext cx="2212461" cy="3853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sz="2200" b="1"/>
            </a:lvl1pPr>
          </a:lstStyle>
          <a:p>
            <a:r>
              <a:rPr>
                <a:solidFill>
                  <a:srgbClr val="000000"/>
                </a:solidFill>
              </a:rPr>
              <a:t>Fenomeni Faradici</a:t>
            </a:r>
          </a:p>
        </p:txBody>
      </p:sp>
      <p:sp>
        <p:nvSpPr>
          <p:cNvPr id="796" name="CasellaDiTesto 2"/>
          <p:cNvSpPr txBox="1"/>
          <p:nvPr/>
        </p:nvSpPr>
        <p:spPr>
          <a:xfrm>
            <a:off x="668570" y="914401"/>
            <a:ext cx="8814025" cy="52169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2000"/>
            </a:pPr>
            <a:r>
              <a:rPr>
                <a:solidFill>
                  <a:srgbClr val="000000"/>
                </a:solidFill>
              </a:rPr>
              <a:t>La cella elettrochimica utile per seguire processi di trasferimento elettronico è formata da:</a:t>
            </a:r>
          </a:p>
          <a:p>
            <a:pPr>
              <a:defRPr sz="2000"/>
            </a:pPr>
            <a:endParaRPr/>
          </a:p>
          <a:p>
            <a:pPr marL="342900" indent="-342900">
              <a:buSzPct val="100000"/>
              <a:buFont typeface="Arial"/>
              <a:buChar char="•"/>
              <a:defRPr sz="2000"/>
            </a:pPr>
            <a:r>
              <a:rPr>
                <a:solidFill>
                  <a:srgbClr val="000000"/>
                </a:solidFill>
              </a:rPr>
              <a:t>Un elettrodo di riferimento </a:t>
            </a:r>
          </a:p>
          <a:p>
            <a:pPr marL="342900" indent="-342900">
              <a:buSzPct val="100000"/>
              <a:buFont typeface="Arial"/>
              <a:buChar char="•"/>
              <a:defRPr sz="2000"/>
            </a:pPr>
            <a:r>
              <a:rPr>
                <a:solidFill>
                  <a:srgbClr val="000000"/>
                </a:solidFill>
              </a:rPr>
              <a:t>Un elettrodo di lavoro</a:t>
            </a:r>
          </a:p>
          <a:p>
            <a:pPr marL="342900" indent="-342900">
              <a:buSzPct val="100000"/>
              <a:buFont typeface="Arial"/>
              <a:buChar char="•"/>
              <a:defRPr sz="2000"/>
            </a:pPr>
            <a:r>
              <a:rPr>
                <a:solidFill>
                  <a:srgbClr val="000000"/>
                </a:solidFill>
              </a:rPr>
              <a:t>Un elettrodo ausiliario (che può essere presente o no)</a:t>
            </a:r>
          </a:p>
          <a:p>
            <a:pPr marL="342900" indent="-342900">
              <a:buSzPct val="100000"/>
              <a:buFont typeface="Arial"/>
              <a:buChar char="•"/>
              <a:defRPr sz="2000"/>
            </a:pPr>
            <a:r>
              <a:rPr>
                <a:solidFill>
                  <a:srgbClr val="000000"/>
                </a:solidFill>
              </a:rPr>
              <a:t>Una soluzione contenente un elettrolita detto di supporto</a:t>
            </a:r>
          </a:p>
          <a:p>
            <a:pPr>
              <a:defRPr sz="2000"/>
            </a:pPr>
            <a:endParaRPr/>
          </a:p>
          <a:p>
            <a:pPr>
              <a:defRPr sz="2000"/>
            </a:pPr>
            <a:r>
              <a:rPr>
                <a:solidFill>
                  <a:srgbClr val="000000"/>
                </a:solidFill>
              </a:rPr>
              <a:t>All’interfaccia elettrodo/soluzione, se elettrodo è opportunamente polarizzato (cioè ha una carica sufficiente), avviene il passaggio di elettroni che può essere:</a:t>
            </a:r>
          </a:p>
          <a:p>
            <a:pPr>
              <a:defRPr sz="2000"/>
            </a:pPr>
            <a:endParaRPr/>
          </a:p>
          <a:p>
            <a:pPr marL="342900" indent="-342900">
              <a:buSzPct val="100000"/>
              <a:buChar char="-"/>
              <a:defRPr sz="2000"/>
            </a:pPr>
            <a:r>
              <a:rPr>
                <a:solidFill>
                  <a:srgbClr val="000000"/>
                </a:solidFill>
              </a:rPr>
              <a:t>Da superficie elettrodica al specie in soluzione</a:t>
            </a:r>
          </a:p>
          <a:p>
            <a:pPr marL="342900" indent="-342900">
              <a:buSzPct val="100000"/>
              <a:buChar char="-"/>
              <a:defRPr sz="2000"/>
            </a:pPr>
            <a:r>
              <a:rPr>
                <a:solidFill>
                  <a:srgbClr val="000000"/>
                </a:solidFill>
              </a:rPr>
              <a:t>Da specie in soluzione a superficie elettrodica</a:t>
            </a:r>
          </a:p>
          <a:p>
            <a:pPr marL="342900" indent="-342900">
              <a:buSzPct val="100000"/>
              <a:buChar char="-"/>
              <a:defRPr sz="2000"/>
            </a:pPr>
            <a:endParaRPr/>
          </a:p>
          <a:p>
            <a:pPr marL="342900" indent="-342900">
              <a:buSzPct val="100000"/>
              <a:buChar char="-"/>
              <a:defRPr sz="2000"/>
            </a:pPr>
            <a:endParaRPr/>
          </a:p>
          <a:p>
            <a:pPr marL="342900" indent="-342900">
              <a:buSzPct val="100000"/>
              <a:buChar char="-"/>
              <a:defRPr sz="2000"/>
            </a:pPr>
            <a:r>
              <a:rPr>
                <a:solidFill>
                  <a:srgbClr val="000000"/>
                </a:solidFill>
              </a:rPr>
              <a:t>Il passaggio di elettroni per unità di tempo è la corrente prodotta dalla reazione redox ed è governata dalla legge di Faraday</a:t>
            </a:r>
          </a:p>
        </p:txBody>
      </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798" name="Rettangolo 1"/>
          <p:cNvSpPr txBox="1"/>
          <p:nvPr/>
        </p:nvSpPr>
        <p:spPr>
          <a:xfrm>
            <a:off x="388620" y="11416"/>
            <a:ext cx="9585961" cy="10965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342900" indent="-342900">
              <a:buSzPct val="100000"/>
              <a:buChar char="-"/>
              <a:defRPr sz="2200" b="1"/>
            </a:pPr>
            <a:endParaRPr/>
          </a:p>
          <a:p>
            <a:pPr>
              <a:defRPr sz="2200" b="1"/>
            </a:pPr>
            <a:r>
              <a:rPr>
                <a:solidFill>
                  <a:srgbClr val="000000"/>
                </a:solidFill>
              </a:rPr>
              <a:t>Il passaggio di elettroni per unità di tempo è la corrente prodotta dalla reazione redox ed è governata dalla legge di Faraday</a:t>
            </a:r>
          </a:p>
        </p:txBody>
      </p:sp>
      <p:sp>
        <p:nvSpPr>
          <p:cNvPr id="799" name="CasellaDiTesto 4"/>
          <p:cNvSpPr txBox="1"/>
          <p:nvPr/>
        </p:nvSpPr>
        <p:spPr>
          <a:xfrm>
            <a:off x="8619876" y="2207566"/>
            <a:ext cx="2419158" cy="3924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pPr>
              <a:defRPr sz="2400"/>
            </a:pPr>
            <a:r>
              <a:rPr>
                <a:solidFill>
                  <a:srgbClr val="000000"/>
                </a:solidFill>
              </a:rPr>
              <a:t>F=9,64x10</a:t>
            </a:r>
            <a:r>
              <a:rPr baseline="30000">
                <a:solidFill>
                  <a:srgbClr val="000000"/>
                </a:solidFill>
              </a:rPr>
              <a:t>4</a:t>
            </a:r>
            <a:r>
              <a:rPr>
                <a:solidFill>
                  <a:srgbClr val="000000"/>
                </a:solidFill>
              </a:rPr>
              <a:t> C mol</a:t>
            </a:r>
            <a:r>
              <a:rPr baseline="30000">
                <a:solidFill>
                  <a:srgbClr val="000000"/>
                </a:solidFill>
              </a:rPr>
              <a:t>-1</a:t>
            </a:r>
          </a:p>
        </p:txBody>
      </p:sp>
      <p:sp>
        <p:nvSpPr>
          <p:cNvPr id="800" name="CasellaDiTesto 5"/>
          <p:cNvSpPr txBox="1"/>
          <p:nvPr/>
        </p:nvSpPr>
        <p:spPr>
          <a:xfrm>
            <a:off x="1052883" y="4611756"/>
            <a:ext cx="10921122" cy="14973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2400" b="1"/>
            </a:pPr>
            <a:r>
              <a:rPr>
                <a:solidFill>
                  <a:srgbClr val="000000"/>
                </a:solidFill>
              </a:rPr>
              <a:t>Cosa rappresenta Q?</a:t>
            </a:r>
          </a:p>
          <a:p>
            <a:pPr>
              <a:defRPr sz="2400" b="1"/>
            </a:pPr>
            <a:endParaRPr/>
          </a:p>
          <a:p>
            <a:pPr>
              <a:defRPr sz="2400" b="1"/>
            </a:pPr>
            <a:r>
              <a:rPr>
                <a:solidFill>
                  <a:srgbClr val="000000"/>
                </a:solidFill>
              </a:rPr>
              <a:t>Q rappresenta la quantità di carica, cioè la quantità di elettroni trasferiti nel tempo per avere il completamento della reazione redox.</a:t>
            </a:r>
          </a:p>
        </p:txBody>
      </p:sp>
      <p:sp>
        <p:nvSpPr>
          <p:cNvPr id="801" name="CasellaDiTesto 2"/>
          <p:cNvSpPr txBox="1"/>
          <p:nvPr/>
        </p:nvSpPr>
        <p:spPr>
          <a:xfrm>
            <a:off x="893859" y="1495977"/>
            <a:ext cx="6706924" cy="26657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defRPr sz="2400"/>
            </a:pPr>
            <a:r>
              <a:rPr>
                <a:solidFill>
                  <a:srgbClr val="000000"/>
                </a:solidFill>
              </a:rPr>
              <a:t>Il numero di moli  (m) di una sostanza, prodotta o consumata durante un processo elettrodico, è proporzionale alla carica (Q) che passa attraverso l’elettrodo stesso. </a:t>
            </a:r>
          </a:p>
          <a:p>
            <a:pPr>
              <a:defRPr sz="2400"/>
            </a:pPr>
            <a:r>
              <a:rPr>
                <a:solidFill>
                  <a:srgbClr val="000000"/>
                </a:solidFill>
              </a:rPr>
              <a:t>Considerando che non avvengano altri fenomeni, </a:t>
            </a:r>
          </a:p>
          <a:p>
            <a:pPr>
              <a:defRPr sz="2800" b="1"/>
            </a:pPr>
            <a:r>
              <a:rPr>
                <a:solidFill>
                  <a:srgbClr val="000000"/>
                </a:solidFill>
              </a:rPr>
              <a:t>Q= nFm</a:t>
            </a:r>
            <a:r>
              <a:rPr sz="2400" b="0">
                <a:solidFill>
                  <a:srgbClr val="000000"/>
                </a:solidFill>
              </a:rPr>
              <a:t>, dove n è il numero di elettroni coinvolto nella reazione,  e F la costante di Faraday, </a:t>
            </a:r>
          </a:p>
        </p:txBody>
      </p:sp>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803" name="CasellaDiTesto 1"/>
          <p:cNvSpPr txBox="1"/>
          <p:nvPr/>
        </p:nvSpPr>
        <p:spPr>
          <a:xfrm>
            <a:off x="642066" y="278294"/>
            <a:ext cx="2101485" cy="3330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b="1"/>
            </a:lvl1pPr>
          </a:lstStyle>
          <a:p>
            <a:r>
              <a:rPr>
                <a:solidFill>
                  <a:srgbClr val="000000"/>
                </a:solidFill>
              </a:rPr>
              <a:t>Le tecniche faradiche</a:t>
            </a:r>
          </a:p>
        </p:txBody>
      </p:sp>
      <p:sp>
        <p:nvSpPr>
          <p:cNvPr id="804" name="CasellaDiTesto 2"/>
          <p:cNvSpPr txBox="1"/>
          <p:nvPr/>
        </p:nvSpPr>
        <p:spPr>
          <a:xfrm>
            <a:off x="657881" y="1028343"/>
            <a:ext cx="11361905" cy="47907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p>
            <a:r>
              <a:rPr>
                <a:solidFill>
                  <a:srgbClr val="000000"/>
                </a:solidFill>
              </a:rPr>
              <a:t>Sono tutte quelle tecniche elettrochimiche in cui si ha una reazione redox, ovvero un cambiamento di stato di ossidazione</a:t>
            </a:r>
          </a:p>
          <a:p>
            <a:endParaRPr/>
          </a:p>
          <a:p>
            <a:r>
              <a:rPr>
                <a:solidFill>
                  <a:srgbClr val="000000"/>
                </a:solidFill>
              </a:rPr>
              <a:t>indotto dall'applicazione di una differenza di potenziale.</a:t>
            </a:r>
          </a:p>
          <a:p>
            <a:endParaRPr/>
          </a:p>
          <a:p>
            <a:r>
              <a:rPr>
                <a:solidFill>
                  <a:srgbClr val="000000"/>
                </a:solidFill>
              </a:rPr>
              <a:t>La quantità di corrente prodotta dipende dalla concentrazione della specie redox in soluzione.</a:t>
            </a:r>
          </a:p>
          <a:p>
            <a:endParaRPr/>
          </a:p>
          <a:p>
            <a:r>
              <a:rPr>
                <a:solidFill>
                  <a:srgbClr val="000000"/>
                </a:solidFill>
              </a:rPr>
              <a:t>Quindi la corrente è un segnale analitico utilizzabile per quantificare la specie in soluzione.</a:t>
            </a:r>
          </a:p>
          <a:p>
            <a:endParaRPr/>
          </a:p>
          <a:p>
            <a:pPr>
              <a:defRPr sz="2000" b="1"/>
            </a:pPr>
            <a:endParaRPr/>
          </a:p>
          <a:p>
            <a:pPr>
              <a:defRPr sz="2000" b="1"/>
            </a:pPr>
            <a:r>
              <a:rPr>
                <a:solidFill>
                  <a:srgbClr val="000000"/>
                </a:solidFill>
              </a:rPr>
              <a:t>AMPEROMETRIA</a:t>
            </a:r>
          </a:p>
          <a:p>
            <a:pPr>
              <a:defRPr sz="2000" b="1"/>
            </a:pPr>
            <a:endParaRPr/>
          </a:p>
          <a:p>
            <a:pPr>
              <a:defRPr sz="2000" b="1"/>
            </a:pPr>
            <a:r>
              <a:rPr>
                <a:solidFill>
                  <a:srgbClr val="000000"/>
                </a:solidFill>
              </a:rPr>
              <a:t>VOLTAMMETRIA</a:t>
            </a:r>
          </a:p>
          <a:p>
            <a:pPr>
              <a:defRPr sz="2000" b="1"/>
            </a:pPr>
            <a:endParaRPr/>
          </a:p>
          <a:p>
            <a:pPr>
              <a:defRPr sz="2000" b="1"/>
            </a:pPr>
            <a:r>
              <a:rPr>
                <a:solidFill>
                  <a:srgbClr val="000000"/>
                </a:solidFill>
              </a:rPr>
              <a:t>VOLTAMMETRIA PULSATA</a:t>
            </a:r>
          </a:p>
          <a:p>
            <a:endParaRPr/>
          </a:p>
        </p:txBody>
      </p:sp>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806" name="Rettangolo 3"/>
          <p:cNvSpPr txBox="1"/>
          <p:nvPr/>
        </p:nvSpPr>
        <p:spPr>
          <a:xfrm>
            <a:off x="734831" y="289081"/>
            <a:ext cx="10059729" cy="55831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lnSpc>
                <a:spcPct val="150000"/>
              </a:lnSpc>
              <a:defRPr sz="2000">
                <a:latin typeface="Arial"/>
                <a:ea typeface="Arial"/>
                <a:cs typeface="Arial"/>
                <a:sym typeface="Arial"/>
              </a:defRPr>
            </a:pPr>
            <a:r>
              <a:rPr>
                <a:solidFill>
                  <a:srgbClr val="000000"/>
                </a:solidFill>
              </a:rPr>
              <a:t>La </a:t>
            </a:r>
            <a:r>
              <a:rPr b="1">
                <a:solidFill>
                  <a:srgbClr val="000000"/>
                </a:solidFill>
              </a:rPr>
              <a:t>voltammetria </a:t>
            </a:r>
          </a:p>
          <a:p>
            <a:pPr algn="just">
              <a:lnSpc>
                <a:spcPct val="150000"/>
              </a:lnSpc>
              <a:defRPr sz="2000">
                <a:latin typeface="Arial"/>
                <a:ea typeface="Arial"/>
                <a:cs typeface="Arial"/>
                <a:sym typeface="Arial"/>
              </a:defRPr>
            </a:pPr>
            <a:r>
              <a:rPr>
                <a:solidFill>
                  <a:srgbClr val="000000"/>
                </a:solidFill>
              </a:rPr>
              <a:t>é una tecnica di analisi basata sulla misura della corrente che passa attraverso un elettrodo immerso in una soluzione contenente specie chimiche elettroattive (che si possono cioè ossidare o ridurre), quando esso é sottoposto ad una variazione di potenziale. </a:t>
            </a:r>
          </a:p>
          <a:p>
            <a:pPr algn="just">
              <a:lnSpc>
                <a:spcPct val="150000"/>
              </a:lnSpc>
              <a:defRPr sz="2000">
                <a:latin typeface="Arial"/>
                <a:ea typeface="Arial"/>
                <a:cs typeface="Arial"/>
                <a:sym typeface="Arial"/>
              </a:defRPr>
            </a:pPr>
            <a:endParaRPr/>
          </a:p>
          <a:p>
            <a:pPr algn="just">
              <a:lnSpc>
                <a:spcPct val="150000"/>
              </a:lnSpc>
              <a:defRPr sz="2000">
                <a:latin typeface="Arial"/>
                <a:ea typeface="Arial"/>
                <a:cs typeface="Arial"/>
                <a:sym typeface="Arial"/>
              </a:defRPr>
            </a:pPr>
            <a:r>
              <a:rPr>
                <a:solidFill>
                  <a:srgbClr val="000000"/>
                </a:solidFill>
              </a:rPr>
              <a:t>L’elettrodo, chiamato </a:t>
            </a:r>
            <a:r>
              <a:rPr b="1">
                <a:solidFill>
                  <a:srgbClr val="000000"/>
                </a:solidFill>
              </a:rPr>
              <a:t>elettrodo di lavoro</a:t>
            </a:r>
            <a:r>
              <a:rPr>
                <a:solidFill>
                  <a:srgbClr val="000000"/>
                </a:solidFill>
              </a:rPr>
              <a:t>, può essere costituito da materiali di vario tipo e possiede generalmente una superficie molto piccola per poter assumere velocemente il potenziale imposto in modo accurato. Può essere solido (in oro, platino o grafite vetrosa), oppure può essere costituito da una goccia di mercurio che pende da un capillare. Se l’elettrodo é costituito da una goccia di mercurio che cade ritmicamente dal capillare, si parla più propriamente di </a:t>
            </a:r>
            <a:r>
              <a:rPr b="1">
                <a:solidFill>
                  <a:srgbClr val="000000"/>
                </a:solidFill>
              </a:rPr>
              <a:t>polarografia</a:t>
            </a:r>
            <a:r>
              <a:rPr>
                <a:solidFill>
                  <a:srgbClr val="000000"/>
                </a:solidFill>
              </a:rPr>
              <a:t>. Storicamente, quest’ultima é stata la prima tecnica messa a punto, ma attualmente é poco usata.</a:t>
            </a:r>
          </a:p>
        </p:txBody>
      </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808" name="Rettangolo 1"/>
          <p:cNvSpPr txBox="1"/>
          <p:nvPr/>
        </p:nvSpPr>
        <p:spPr>
          <a:xfrm>
            <a:off x="1298048" y="881197"/>
            <a:ext cx="9595902" cy="15270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just">
              <a:lnSpc>
                <a:spcPct val="200000"/>
              </a:lnSpc>
              <a:defRPr sz="2000">
                <a:latin typeface="Arial"/>
                <a:ea typeface="Arial"/>
                <a:cs typeface="Arial"/>
                <a:sym typeface="Arial"/>
              </a:defRPr>
            </a:lvl1pPr>
          </a:lstStyle>
          <a:p>
            <a:r>
              <a:rPr>
                <a:solidFill>
                  <a:srgbClr val="000000"/>
                </a:solidFill>
              </a:rPr>
              <a:t>Una delle applicazioni più importanti e diffuse della voltammetria resta comunque la determinazione quantitativa di specie chimiche in soluzione che abbiano la possibilità di essere ossidate o ridotte, a livelli a volte inferiori ai μg/l. </a:t>
            </a:r>
          </a:p>
        </p:txBody>
      </p:sp>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810" name="Rettangolo 1"/>
          <p:cNvSpPr txBox="1"/>
          <p:nvPr/>
        </p:nvSpPr>
        <p:spPr>
          <a:xfrm>
            <a:off x="748083" y="130224"/>
            <a:ext cx="10709086" cy="6017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gn="just">
              <a:lnSpc>
                <a:spcPct val="150000"/>
              </a:lnSpc>
              <a:defRPr sz="2000" b="1">
                <a:latin typeface="Arial"/>
                <a:ea typeface="Arial"/>
                <a:cs typeface="Arial"/>
                <a:sym typeface="Arial"/>
              </a:defRPr>
            </a:pPr>
            <a:r>
              <a:rPr>
                <a:solidFill>
                  <a:srgbClr val="000000"/>
                </a:solidFill>
              </a:rPr>
              <a:t>1. IL PROCESSO DI SCARICA - I - ELETTRODO A POTENZIALE COSTANTE</a:t>
            </a:r>
          </a:p>
          <a:p>
            <a:pPr algn="just">
              <a:lnSpc>
                <a:spcPct val="150000"/>
              </a:lnSpc>
              <a:defRPr sz="2000">
                <a:latin typeface="Arial"/>
                <a:ea typeface="Arial"/>
                <a:cs typeface="Arial"/>
                <a:sym typeface="Arial"/>
              </a:defRPr>
            </a:pPr>
            <a:r>
              <a:rPr>
                <a:solidFill>
                  <a:srgbClr val="000000"/>
                </a:solidFill>
              </a:rPr>
              <a:t>Per comprendere appieno il meccanismo su cui si basa la tecnica voltammetrica</a:t>
            </a:r>
          </a:p>
          <a:p>
            <a:pPr algn="just">
              <a:lnSpc>
                <a:spcPct val="150000"/>
              </a:lnSpc>
              <a:defRPr sz="2000">
                <a:latin typeface="Arial"/>
                <a:ea typeface="Arial"/>
                <a:cs typeface="Arial"/>
                <a:sym typeface="Arial"/>
              </a:defRPr>
            </a:pPr>
            <a:r>
              <a:rPr>
                <a:solidFill>
                  <a:srgbClr val="000000"/>
                </a:solidFill>
              </a:rPr>
              <a:t>possiamo prendere in considerazione un modello elementare:</a:t>
            </a:r>
          </a:p>
          <a:p>
            <a:pPr algn="just">
              <a:lnSpc>
                <a:spcPct val="150000"/>
              </a:lnSpc>
              <a:defRPr sz="2000" i="1">
                <a:latin typeface="Arial"/>
                <a:ea typeface="Arial"/>
                <a:cs typeface="Arial"/>
                <a:sym typeface="Arial"/>
              </a:defRPr>
            </a:pPr>
            <a:r>
              <a:rPr>
                <a:solidFill>
                  <a:srgbClr val="000000"/>
                </a:solidFill>
              </a:rPr>
              <a:t>supponiamo che un elettrodo di lavoro sia immerso in una soluzione</a:t>
            </a:r>
          </a:p>
          <a:p>
            <a:pPr algn="just">
              <a:lnSpc>
                <a:spcPct val="150000"/>
              </a:lnSpc>
              <a:defRPr sz="2000" i="1">
                <a:latin typeface="Arial"/>
                <a:ea typeface="Arial"/>
                <a:cs typeface="Arial"/>
                <a:sym typeface="Arial"/>
              </a:defRPr>
            </a:pPr>
            <a:r>
              <a:rPr>
                <a:solidFill>
                  <a:srgbClr val="000000"/>
                </a:solidFill>
              </a:rPr>
              <a:t>contenente una specie elettroattiva Aox, in grado di ridursi (ovvero di acquisire</a:t>
            </a:r>
          </a:p>
          <a:p>
            <a:pPr algn="just">
              <a:lnSpc>
                <a:spcPct val="150000"/>
              </a:lnSpc>
              <a:defRPr sz="2000" i="1">
                <a:latin typeface="Arial"/>
                <a:ea typeface="Arial"/>
                <a:cs typeface="Arial"/>
                <a:sym typeface="Arial"/>
              </a:defRPr>
            </a:pPr>
            <a:r>
              <a:rPr>
                <a:solidFill>
                  <a:srgbClr val="000000"/>
                </a:solidFill>
              </a:rPr>
              <a:t>elettroni dall’elettrodo) in base alla reazione:</a:t>
            </a:r>
          </a:p>
          <a:p>
            <a:pPr algn="just">
              <a:lnSpc>
                <a:spcPct val="150000"/>
              </a:lnSpc>
              <a:defRPr sz="2000" i="1">
                <a:latin typeface="Arial"/>
                <a:ea typeface="Arial"/>
                <a:cs typeface="Arial"/>
                <a:sym typeface="Arial"/>
              </a:defRPr>
            </a:pPr>
            <a:r>
              <a:rPr>
                <a:solidFill>
                  <a:srgbClr val="000000"/>
                </a:solidFill>
              </a:rPr>
              <a:t>Aox + ne </a:t>
            </a:r>
            <a:r>
              <a:rPr i="0">
                <a:solidFill>
                  <a:srgbClr val="000000"/>
                </a:solidFill>
                <a:latin typeface="Wingdings"/>
                <a:ea typeface="Wingdings"/>
                <a:cs typeface="Wingdings"/>
                <a:sym typeface="Wingdings"/>
              </a:rPr>
              <a:t> </a:t>
            </a:r>
            <a:r>
              <a:rPr>
                <a:solidFill>
                  <a:srgbClr val="000000"/>
                </a:solidFill>
              </a:rPr>
              <a:t>Ared</a:t>
            </a:r>
          </a:p>
          <a:p>
            <a:pPr algn="just">
              <a:lnSpc>
                <a:spcPct val="150000"/>
              </a:lnSpc>
              <a:defRPr sz="2000" i="1">
                <a:latin typeface="Arial"/>
                <a:ea typeface="Arial"/>
                <a:cs typeface="Arial"/>
                <a:sym typeface="Arial"/>
              </a:defRPr>
            </a:pPr>
            <a:r>
              <a:rPr>
                <a:solidFill>
                  <a:srgbClr val="000000"/>
                </a:solidFill>
              </a:rPr>
              <a:t>(es: Pb2+ + 2e </a:t>
            </a:r>
            <a:r>
              <a:rPr i="0">
                <a:solidFill>
                  <a:srgbClr val="000000"/>
                </a:solidFill>
                <a:latin typeface="Wingdings"/>
                <a:ea typeface="Wingdings"/>
                <a:cs typeface="Wingdings"/>
                <a:sym typeface="Wingdings"/>
              </a:rPr>
              <a:t> </a:t>
            </a:r>
            <a:r>
              <a:rPr>
                <a:solidFill>
                  <a:srgbClr val="000000"/>
                </a:solidFill>
              </a:rPr>
              <a:t>Pb)</a:t>
            </a:r>
          </a:p>
          <a:p>
            <a:pPr algn="just">
              <a:lnSpc>
                <a:spcPct val="150000"/>
              </a:lnSpc>
              <a:defRPr sz="2000" i="1">
                <a:latin typeface="Arial"/>
                <a:ea typeface="Arial"/>
                <a:cs typeface="Arial"/>
                <a:sym typeface="Arial"/>
              </a:defRPr>
            </a:pPr>
            <a:r>
              <a:rPr>
                <a:solidFill>
                  <a:srgbClr val="000000"/>
                </a:solidFill>
              </a:rPr>
              <a:t>e che all’elettrodo venga imposto un potenziale nettamente più riducente (ovvero più basso, cioé più negativo) del potenziale di riduzione della specie in oggetto.</a:t>
            </a:r>
          </a:p>
          <a:p>
            <a:pPr algn="just">
              <a:lnSpc>
                <a:spcPct val="150000"/>
              </a:lnSpc>
              <a:defRPr sz="2000" i="1">
                <a:latin typeface="Arial"/>
                <a:ea typeface="Arial"/>
                <a:cs typeface="Arial"/>
                <a:sym typeface="Arial"/>
              </a:defRPr>
            </a:pPr>
            <a:r>
              <a:rPr>
                <a:solidFill>
                  <a:srgbClr val="000000"/>
                </a:solidFill>
              </a:rPr>
              <a:t>In questo modo si realizzeranno le condizioni per far avvenire la </a:t>
            </a:r>
            <a:r>
              <a:rPr b="1">
                <a:solidFill>
                  <a:srgbClr val="000000"/>
                </a:solidFill>
              </a:rPr>
              <a:t>scarica </a:t>
            </a:r>
            <a:r>
              <a:rPr>
                <a:solidFill>
                  <a:srgbClr val="000000"/>
                </a:solidFill>
              </a:rPr>
              <a:t>di Aox sulla superficie dell’elettrodo.</a:t>
            </a:r>
          </a:p>
          <a:p>
            <a:pPr algn="just">
              <a:lnSpc>
                <a:spcPct val="150000"/>
              </a:lnSpc>
              <a:defRPr sz="2000" i="1">
                <a:latin typeface="Arial"/>
                <a:ea typeface="Arial"/>
                <a:cs typeface="Arial"/>
                <a:sym typeface="Arial"/>
              </a:defRPr>
            </a:pPr>
            <a:r>
              <a:rPr>
                <a:solidFill>
                  <a:srgbClr val="000000"/>
                </a:solidFill>
              </a:rPr>
              <a:t>Supponiamo infine di registrare la corrente elettrica che attraversa l’elettrodo mentre Aox si riduce, ovvero si </a:t>
            </a:r>
            <a:r>
              <a:rPr b="1">
                <a:solidFill>
                  <a:srgbClr val="000000"/>
                </a:solidFill>
              </a:rPr>
              <a:t>scarica</a:t>
            </a:r>
            <a:r>
              <a:rPr>
                <a:solidFill>
                  <a:srgbClr val="000000"/>
                </a:solidFill>
              </a:rPr>
              <a:t>.</a:t>
            </a:r>
          </a:p>
        </p:txBody>
      </p:sp>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812" name="Immagine 2" descr="Immagine 2"/>
          <p:cNvPicPr>
            <a:picLocks noChangeAspect="1"/>
          </p:cNvPicPr>
          <p:nvPr/>
        </p:nvPicPr>
        <p:blipFill>
          <a:blip r:embed="rId2"/>
          <a:stretch>
            <a:fillRect/>
          </a:stretch>
        </p:blipFill>
        <p:spPr>
          <a:xfrm>
            <a:off x="461232" y="663423"/>
            <a:ext cx="10879575" cy="4783017"/>
          </a:xfrm>
          <a:prstGeom prst="rect">
            <a:avLst/>
          </a:prstGeom>
          <a:ln w="12700">
            <a:miter lim="400000"/>
          </a:ln>
        </p:spPr>
      </p:pic>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814" name="Immagine 1" descr="Immagine 1"/>
          <p:cNvPicPr>
            <a:picLocks noChangeAspect="1"/>
          </p:cNvPicPr>
          <p:nvPr/>
        </p:nvPicPr>
        <p:blipFill>
          <a:blip r:embed="rId2"/>
          <a:stretch>
            <a:fillRect/>
          </a:stretch>
        </p:blipFill>
        <p:spPr>
          <a:xfrm>
            <a:off x="1" y="636105"/>
            <a:ext cx="12032975" cy="5317588"/>
          </a:xfrm>
          <a:prstGeom prst="rect">
            <a:avLst/>
          </a:prstGeom>
          <a:ln w="12700">
            <a:miter lim="400000"/>
          </a:ln>
        </p:spPr>
      </p:pic>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816" name="Immagine 1" descr="Immagine 1"/>
          <p:cNvPicPr>
            <a:picLocks noChangeAspect="1"/>
          </p:cNvPicPr>
          <p:nvPr/>
        </p:nvPicPr>
        <p:blipFill>
          <a:blip r:embed="rId2"/>
          <a:stretch>
            <a:fillRect/>
          </a:stretch>
        </p:blipFill>
        <p:spPr>
          <a:xfrm>
            <a:off x="0" y="223569"/>
            <a:ext cx="11809866" cy="4869547"/>
          </a:xfrm>
          <a:prstGeom prst="rect">
            <a:avLst/>
          </a:prstGeom>
          <a:ln w="12700">
            <a:miter lim="400000"/>
          </a:ln>
        </p:spPr>
      </p:pic>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818" name="Immagine 1" descr="Immagine 1"/>
          <p:cNvPicPr>
            <a:picLocks noChangeAspect="1"/>
          </p:cNvPicPr>
          <p:nvPr/>
        </p:nvPicPr>
        <p:blipFill>
          <a:blip r:embed="rId2"/>
          <a:stretch>
            <a:fillRect/>
          </a:stretch>
        </p:blipFill>
        <p:spPr>
          <a:xfrm>
            <a:off x="214898" y="352937"/>
            <a:ext cx="11517557" cy="6169546"/>
          </a:xfrm>
          <a:prstGeom prst="rect">
            <a:avLst/>
          </a:prstGeom>
          <a:ln w="12700">
            <a:miter lim="400000"/>
          </a:ln>
        </p:spPr>
      </p:pic>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820" name="Immagine 1" descr="Immagine 1"/>
          <p:cNvPicPr>
            <a:picLocks noChangeAspect="1"/>
          </p:cNvPicPr>
          <p:nvPr/>
        </p:nvPicPr>
        <p:blipFill>
          <a:blip r:embed="rId2"/>
          <a:stretch>
            <a:fillRect/>
          </a:stretch>
        </p:blipFill>
        <p:spPr>
          <a:xfrm>
            <a:off x="0" y="217096"/>
            <a:ext cx="11807930" cy="2075939"/>
          </a:xfrm>
          <a:prstGeom prst="rect">
            <a:avLst/>
          </a:prstGeom>
          <a:ln w="12700">
            <a:miter lim="400000"/>
          </a:ln>
        </p:spPr>
      </p:pic>
      <p:pic>
        <p:nvPicPr>
          <p:cNvPr id="821" name="Immagine 3" descr="Immagine 3"/>
          <p:cNvPicPr>
            <a:picLocks noChangeAspect="1"/>
          </p:cNvPicPr>
          <p:nvPr/>
        </p:nvPicPr>
        <p:blipFill>
          <a:blip r:embed="rId3"/>
          <a:stretch>
            <a:fillRect/>
          </a:stretch>
        </p:blipFill>
        <p:spPr>
          <a:xfrm>
            <a:off x="896008" y="2093373"/>
            <a:ext cx="9893914" cy="4274627"/>
          </a:xfrm>
          <a:prstGeom prst="rect">
            <a:avLst/>
          </a:prstGeom>
          <a:ln w="12700">
            <a:miter lim="400000"/>
          </a:ln>
        </p:spPr>
      </p:pic>
    </p:spTree>
  </p:cSld>
  <p:clrMapOvr>
    <a:masterClrMapping/>
  </p:clrMapOvr>
  <p:transition spd="med"/>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823" name="Immagine 1" descr="Immagine 1"/>
          <p:cNvPicPr>
            <a:picLocks noChangeAspect="1"/>
          </p:cNvPicPr>
          <p:nvPr/>
        </p:nvPicPr>
        <p:blipFill>
          <a:blip r:embed="rId2"/>
          <a:stretch>
            <a:fillRect/>
          </a:stretch>
        </p:blipFill>
        <p:spPr>
          <a:xfrm>
            <a:off x="380936" y="505080"/>
            <a:ext cx="11430128" cy="2443460"/>
          </a:xfrm>
          <a:prstGeom prst="rect">
            <a:avLst/>
          </a:prstGeom>
          <a:ln w="12700">
            <a:miter lim="400000"/>
          </a:ln>
        </p:spPr>
      </p:pic>
    </p:spTree>
  </p:cSld>
  <p:clrMapOvr>
    <a:masterClrMapping/>
  </p:clrMapOvr>
  <p:transition spd="med"/>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825" name="Immagine 1" descr="Immagine 1"/>
          <p:cNvPicPr>
            <a:picLocks noChangeAspect="1"/>
          </p:cNvPicPr>
          <p:nvPr/>
        </p:nvPicPr>
        <p:blipFill>
          <a:blip r:embed="rId2"/>
          <a:stretch>
            <a:fillRect/>
          </a:stretch>
        </p:blipFill>
        <p:spPr>
          <a:xfrm>
            <a:off x="376384" y="274613"/>
            <a:ext cx="10976244" cy="5815654"/>
          </a:xfrm>
          <a:prstGeom prst="rect">
            <a:avLst/>
          </a:prstGeom>
          <a:ln w="12700">
            <a:miter lim="400000"/>
          </a:ln>
        </p:spPr>
      </p:pic>
    </p:spTree>
  </p:cSld>
  <p:clrMapOvr>
    <a:masterClrMapping/>
  </p:clrMapOvr>
  <p:transition spd="med"/>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827" name="Immagine 1" descr="Immagine 1"/>
          <p:cNvPicPr>
            <a:picLocks noChangeAspect="1"/>
          </p:cNvPicPr>
          <p:nvPr/>
        </p:nvPicPr>
        <p:blipFill>
          <a:blip r:embed="rId2"/>
          <a:stretch>
            <a:fillRect/>
          </a:stretch>
        </p:blipFill>
        <p:spPr>
          <a:xfrm>
            <a:off x="223983" y="241203"/>
            <a:ext cx="11817961" cy="4010546"/>
          </a:xfrm>
          <a:prstGeom prst="rect">
            <a:avLst/>
          </a:prstGeom>
          <a:ln w="12700">
            <a:miter lim="400000"/>
          </a:ln>
        </p:spPr>
      </p:pic>
    </p:spTree>
  </p:cSld>
  <p:clrMapOvr>
    <a:masterClrMapping/>
  </p:clrMapOvr>
  <p:transition spd="med"/>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829" name="Immagine 1" descr="Immagine 1"/>
          <p:cNvPicPr>
            <a:picLocks noChangeAspect="1"/>
          </p:cNvPicPr>
          <p:nvPr/>
        </p:nvPicPr>
        <p:blipFill>
          <a:blip r:embed="rId2"/>
          <a:stretch>
            <a:fillRect/>
          </a:stretch>
        </p:blipFill>
        <p:spPr>
          <a:xfrm>
            <a:off x="753426" y="581025"/>
            <a:ext cx="10275646" cy="4648135"/>
          </a:xfrm>
          <a:prstGeom prst="rect">
            <a:avLst/>
          </a:prstGeom>
          <a:ln w="12700">
            <a:miter lim="400000"/>
          </a:ln>
        </p:spPr>
      </p:pic>
    </p:spTree>
  </p:cSld>
  <p:clrMapOvr>
    <a:masterClrMapping/>
  </p:clrMapOvr>
  <p:transition spd="med"/>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831" name="Immagine 1" descr="Immagine 1"/>
          <p:cNvPicPr>
            <a:picLocks noChangeAspect="1"/>
          </p:cNvPicPr>
          <p:nvPr/>
        </p:nvPicPr>
        <p:blipFill>
          <a:blip r:embed="rId2"/>
          <a:stretch>
            <a:fillRect/>
          </a:stretch>
        </p:blipFill>
        <p:spPr>
          <a:xfrm>
            <a:off x="437197" y="317768"/>
            <a:ext cx="11192517" cy="4662195"/>
          </a:xfrm>
          <a:prstGeom prst="rect">
            <a:avLst/>
          </a:prstGeom>
          <a:ln w="12700">
            <a:miter lim="400000"/>
          </a:ln>
        </p:spPr>
      </p:pic>
    </p:spTree>
  </p:cSld>
  <p:clrMapOvr>
    <a:masterClrMapping/>
  </p:clrMapOvr>
  <p:transition spd="med"/>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833" name="Immagine 1" descr="Immagine 1"/>
          <p:cNvPicPr>
            <a:picLocks noChangeAspect="1"/>
          </p:cNvPicPr>
          <p:nvPr/>
        </p:nvPicPr>
        <p:blipFill>
          <a:blip r:embed="rId2"/>
          <a:stretch>
            <a:fillRect/>
          </a:stretch>
        </p:blipFill>
        <p:spPr>
          <a:xfrm>
            <a:off x="623613" y="662497"/>
            <a:ext cx="10944774" cy="5133393"/>
          </a:xfrm>
          <a:prstGeom prst="rect">
            <a:avLst/>
          </a:prstGeom>
          <a:ln w="12700">
            <a:miter lim="400000"/>
          </a:ln>
        </p:spPr>
      </p:pic>
    </p:spTree>
  </p:cSld>
  <p:clrMapOvr>
    <a:masterClrMapping/>
  </p:clrMapOvr>
  <p:transition spd="med"/>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835" name="Immagine 1" descr="Immagine 1"/>
          <p:cNvPicPr>
            <a:picLocks noChangeAspect="1"/>
          </p:cNvPicPr>
          <p:nvPr/>
        </p:nvPicPr>
        <p:blipFill>
          <a:blip r:embed="rId2"/>
          <a:stretch>
            <a:fillRect/>
          </a:stretch>
        </p:blipFill>
        <p:spPr>
          <a:xfrm>
            <a:off x="239809" y="108433"/>
            <a:ext cx="10301246" cy="2015784"/>
          </a:xfrm>
          <a:prstGeom prst="rect">
            <a:avLst/>
          </a:prstGeom>
          <a:ln w="12700">
            <a:miter lim="400000"/>
          </a:ln>
        </p:spPr>
      </p:pic>
      <p:pic>
        <p:nvPicPr>
          <p:cNvPr id="836" name="Immagine 2" descr="Immagine 2"/>
          <p:cNvPicPr>
            <a:picLocks noChangeAspect="1"/>
          </p:cNvPicPr>
          <p:nvPr/>
        </p:nvPicPr>
        <p:blipFill>
          <a:blip r:embed="rId3"/>
          <a:stretch>
            <a:fillRect/>
          </a:stretch>
        </p:blipFill>
        <p:spPr>
          <a:xfrm>
            <a:off x="1183925" y="2124217"/>
            <a:ext cx="10028023" cy="4623371"/>
          </a:xfrm>
          <a:prstGeom prst="rect">
            <a:avLst/>
          </a:prstGeom>
          <a:ln w="12700">
            <a:miter lim="400000"/>
          </a:ln>
        </p:spPr>
      </p:pic>
    </p:spTree>
  </p:cSld>
  <p:clrMapOvr>
    <a:masterClrMapping/>
  </p:clrMapOvr>
  <p:transition spd="med"/>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838" name="Immagine 1" descr="Immagine 1"/>
          <p:cNvPicPr>
            <a:picLocks noChangeAspect="1"/>
          </p:cNvPicPr>
          <p:nvPr/>
        </p:nvPicPr>
        <p:blipFill>
          <a:blip r:embed="rId2"/>
          <a:stretch>
            <a:fillRect/>
          </a:stretch>
        </p:blipFill>
        <p:spPr>
          <a:xfrm>
            <a:off x="446722" y="199290"/>
            <a:ext cx="10835569" cy="5804207"/>
          </a:xfrm>
          <a:prstGeom prst="rect">
            <a:avLst/>
          </a:prstGeom>
          <a:ln w="12700">
            <a:miter lim="400000"/>
          </a:ln>
        </p:spPr>
      </p:pic>
    </p:spTree>
  </p:cSld>
  <p:clrMapOvr>
    <a:masterClrMapping/>
  </p:clrMapOvr>
  <p:transition spd="med"/>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840" name="Immagine 2" descr="Immagine 2"/>
          <p:cNvPicPr>
            <a:picLocks noChangeAspect="1"/>
          </p:cNvPicPr>
          <p:nvPr/>
        </p:nvPicPr>
        <p:blipFill>
          <a:blip r:embed="rId2"/>
          <a:stretch>
            <a:fillRect/>
          </a:stretch>
        </p:blipFill>
        <p:spPr>
          <a:xfrm>
            <a:off x="1266238" y="112321"/>
            <a:ext cx="9659526" cy="2028502"/>
          </a:xfrm>
          <a:prstGeom prst="rect">
            <a:avLst/>
          </a:prstGeom>
          <a:ln w="12700">
            <a:miter lim="400000"/>
          </a:ln>
        </p:spPr>
      </p:pic>
      <p:pic>
        <p:nvPicPr>
          <p:cNvPr id="841" name="Immagine 3" descr="Immagine 3"/>
          <p:cNvPicPr>
            <a:picLocks noChangeAspect="1"/>
          </p:cNvPicPr>
          <p:nvPr/>
        </p:nvPicPr>
        <p:blipFill>
          <a:blip r:embed="rId3"/>
          <a:stretch>
            <a:fillRect/>
          </a:stretch>
        </p:blipFill>
        <p:spPr>
          <a:xfrm>
            <a:off x="646014" y="2140822"/>
            <a:ext cx="10565939" cy="4540854"/>
          </a:xfrm>
          <a:prstGeom prst="rect">
            <a:avLst/>
          </a:prstGeom>
          <a:ln w="12700">
            <a:miter lim="400000"/>
          </a:ln>
        </p:spPr>
      </p:pic>
    </p:spTree>
  </p:cSld>
  <p:clrMapOvr>
    <a:masterClrMapping/>
  </p:clrMapOvr>
  <p:transition spd="med"/>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843" name="Immagine 1" descr="Immagine 1"/>
          <p:cNvPicPr>
            <a:picLocks noChangeAspect="1"/>
          </p:cNvPicPr>
          <p:nvPr/>
        </p:nvPicPr>
        <p:blipFill>
          <a:blip r:embed="rId2"/>
          <a:stretch>
            <a:fillRect/>
          </a:stretch>
        </p:blipFill>
        <p:spPr>
          <a:xfrm>
            <a:off x="915497" y="256881"/>
            <a:ext cx="10106084" cy="2317507"/>
          </a:xfrm>
          <a:prstGeom prst="rect">
            <a:avLst/>
          </a:prstGeom>
          <a:ln w="12700">
            <a:miter lim="400000"/>
          </a:ln>
        </p:spPr>
      </p:pic>
      <p:pic>
        <p:nvPicPr>
          <p:cNvPr id="844" name="Immagine 2" descr="Immagine 2"/>
          <p:cNvPicPr>
            <a:picLocks noChangeAspect="1"/>
          </p:cNvPicPr>
          <p:nvPr/>
        </p:nvPicPr>
        <p:blipFill>
          <a:blip r:embed="rId3"/>
          <a:stretch>
            <a:fillRect/>
          </a:stretch>
        </p:blipFill>
        <p:spPr>
          <a:xfrm>
            <a:off x="682135" y="2746717"/>
            <a:ext cx="4593252" cy="3736881"/>
          </a:xfrm>
          <a:prstGeom prst="rect">
            <a:avLst/>
          </a:prstGeom>
          <a:ln w="12700">
            <a:miter lim="400000"/>
          </a:ln>
        </p:spPr>
      </p:pic>
      <p:pic>
        <p:nvPicPr>
          <p:cNvPr id="845" name="Immagine 3" descr="Immagine 3"/>
          <p:cNvPicPr>
            <a:picLocks noChangeAspect="1"/>
          </p:cNvPicPr>
          <p:nvPr/>
        </p:nvPicPr>
        <p:blipFill>
          <a:blip r:embed="rId4"/>
          <a:stretch>
            <a:fillRect/>
          </a:stretch>
        </p:blipFill>
        <p:spPr>
          <a:xfrm>
            <a:off x="6354419" y="2574387"/>
            <a:ext cx="5040413" cy="3997567"/>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Tema di Office">
  <a:themeElements>
    <a:clrScheme name="Tema di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i Office">
      <a:majorFont>
        <a:latin typeface="Calibri"/>
        <a:ea typeface="Calibri"/>
        <a:cs typeface="Calibri"/>
      </a:majorFont>
      <a:minorFont>
        <a:latin typeface="Helvetica"/>
        <a:ea typeface="Helvetica"/>
        <a:cs typeface="Helvetica"/>
      </a:minorFont>
    </a:fontScheme>
    <a:fmtScheme name="Tema di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i Office">
  <a:themeElements>
    <a:clrScheme name="Tema di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i Office">
      <a:majorFont>
        <a:latin typeface="Calibri"/>
        <a:ea typeface="Calibri"/>
        <a:cs typeface="Calibri"/>
      </a:majorFont>
      <a:minorFont>
        <a:latin typeface="Helvetica"/>
        <a:ea typeface="Helvetica"/>
        <a:cs typeface="Helvetica"/>
      </a:minorFont>
    </a:fontScheme>
    <a:fmtScheme name="Tema di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41</TotalTime>
  <Words>6775</Words>
  <Application>Microsoft Macintosh PowerPoint</Application>
  <PresentationFormat>Widescreen</PresentationFormat>
  <Paragraphs>648</Paragraphs>
  <Slides>84</Slides>
  <Notes>0</Notes>
  <HiddenSlides>0</HiddenSlides>
  <MMClips>0</MMClips>
  <ScaleCrop>false</ScaleCrop>
  <HeadingPairs>
    <vt:vector size="6" baseType="variant">
      <vt:variant>
        <vt:lpstr>Caratteri utilizzati</vt:lpstr>
      </vt:variant>
      <vt:variant>
        <vt:i4>9</vt:i4>
      </vt:variant>
      <vt:variant>
        <vt:lpstr>Tema</vt:lpstr>
      </vt:variant>
      <vt:variant>
        <vt:i4>1</vt:i4>
      </vt:variant>
      <vt:variant>
        <vt:lpstr>Titoli diapositive</vt:lpstr>
      </vt:variant>
      <vt:variant>
        <vt:i4>84</vt:i4>
      </vt:variant>
    </vt:vector>
  </HeadingPairs>
  <TitlesOfParts>
    <vt:vector size="94" baseType="lpstr">
      <vt:lpstr>Arial</vt:lpstr>
      <vt:lpstr>Calibri</vt:lpstr>
      <vt:lpstr>Calibri Light</vt:lpstr>
      <vt:lpstr>Comic Sans MS</vt:lpstr>
      <vt:lpstr>Courier New</vt:lpstr>
      <vt:lpstr>inherit</vt:lpstr>
      <vt:lpstr>Lucida Grande</vt:lpstr>
      <vt:lpstr>Times New Roman</vt:lpstr>
      <vt:lpstr>Wingdings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michele del carlo</cp:lastModifiedBy>
  <cp:revision>2</cp:revision>
  <dcterms:modified xsi:type="dcterms:W3CDTF">2025-11-07T09:36:22Z</dcterms:modified>
</cp:coreProperties>
</file>