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1645920"/>
            <a:ext cx="11091672" cy="1280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4000" dirty="0">
                <a:solidFill>
                  <a:srgbClr val="161616"/>
                </a:solidFill>
                <a:latin typeface="Arial"/>
                <a:cs typeface="Arial"/>
              </a:rPr>
              <a:t>Determinazioni analitiche nel vino</a:t>
            </a:r>
            <a:endParaRPr lang="it-IT" sz="4000"/>
          </a:p>
        </p:txBody>
      </p:sp>
      <p:sp>
        <p:nvSpPr>
          <p:cNvPr id="4" name="Shape 4"/>
          <p:cNvSpPr txBox="1"/>
          <p:nvPr/>
        </p:nvSpPr>
        <p:spPr>
          <a:xfrm>
            <a:off x="548640" y="30632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300" dirty="0">
                <a:solidFill>
                  <a:srgbClr val="7A1F2B"/>
                </a:solidFill>
                <a:latin typeface="Arial"/>
                <a:cs typeface="Arial"/>
              </a:rPr>
              <a:t>Alcol · Estratto · Zuccheri · Acidità · SO₂ · Acidi organici · Acido ascorbico · Antociani</a:t>
            </a:r>
            <a:endParaRPr lang="it-IT" sz="2300"/>
          </a:p>
        </p:txBody>
      </p:sp>
      <p:sp>
        <p:nvSpPr>
          <p:cNvPr id="5" name="Shape 5"/>
          <p:cNvSpPr txBox="1"/>
          <p:nvPr/>
        </p:nvSpPr>
        <p:spPr>
          <a:xfrm>
            <a:off x="548640" y="393192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con una sezione finale sui succhi di frutta</a:t>
            </a:r>
            <a:endParaRPr lang="it-IT" sz="2050"/>
          </a:p>
        </p:txBody>
      </p:sp>
      <p:sp>
        <p:nvSpPr>
          <p:cNvPr id="6" name="Shape 6"/>
          <p:cNvSpPr txBox="1"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Analisi chimiche · UD 2</a:t>
            </a:r>
            <a:endParaRPr lang="it-IT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vino: composizione e quadro normativo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6766560" cy="3657600"/>
        </p:xfrm>
        <a:graphic>
          <a:graphicData uri="http://schemas.openxmlformats.org/drawingml/2006/table">
            <a:tbl>
              <a:tblPr firstRow="1" bandRow="1"/>
              <a:tblGrid>
                <a:gridCol w="3931920"/>
                <a:gridCol w="2834640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Contenuto tipico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Acqua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80–90 %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Etanolo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9–15 % vol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Glicerolo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5–10 g/L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Acidi organici (tartarico, malico, lattico…)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3–9 g/L (acidità totale)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Zuccheri residui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&lt; 2 g/L (secchi) → &gt; 45 g/L (dolci)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Composti fenolici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0,2 g/L (bianchi) – 3 g/L (rossi)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SO₂ totale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fino a 150–200 mg/L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/>
          <p:nvPr/>
        </p:nvSpPr>
        <p:spPr>
          <a:xfrm>
            <a:off x="7589520" y="1234440"/>
            <a:ext cx="4050792" cy="42062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Riferimenti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Reg. (UE) 1308/2013 (OCM): definizione di vino, acidità totale minima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Reg. delegato (UE) 2019/934: pratiche enologiche, limiti di SO₂ e acidità volatile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metodi di analisi: Compendio dei metodi internazionali dell’OIV (Organizzazione Internazionale della Vigna e del Vino)</a:t>
            </a:r>
            <a:endParaRPr lang="it-IT" sz="1600"/>
          </a:p>
        </p:txBody>
      </p:sp>
      <p:sp>
        <p:nvSpPr>
          <p:cNvPr id="6" name="Shape 6"/>
          <p:cNvSpPr txBox="1"/>
          <p:nvPr/>
        </p:nvSpPr>
        <p:spPr>
          <a:xfrm>
            <a:off x="548640" y="557784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600" dirty="0">
                <a:solidFill>
                  <a:srgbClr val="404040"/>
                </a:solidFill>
                <a:latin typeface="Arial"/>
                <a:cs typeface="Arial"/>
              </a:rPr>
              <a:t>I metodi OIV sono “di riferimento” o “usuali”: questi ultimi (es. FTIR, analizzatori enzimatici) sono ammessi se validati rispetto al riferimento.</a:t>
            </a:r>
            <a:endParaRPr lang="it-IT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Preparazione del campione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Temperatura: 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le misure volumetriche e densimetriche si riferiscono a 20 °C.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Eliminazione della CO₂: 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indispensabile per spumanti, frizzanti e vini giovani: agitazione sotto vuoto o ultrasuoni. La CO₂ disciolta falsa acidità, densità e volumi.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Limpidezza: 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filtrazione o centrifugazione per le misure ottiche (colore, antociani).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Conservazione: 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bottiglie piene e tappate, al fresco; l’ossigeno ossida SO₂ e fenoli, l’apertura prolungata fa perdere etanolo e composti volatili.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38404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Perché la CO₂ conta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CO₂ + H₂O ⇌ H₂CO₃ ⇌ H⁺ + HCO₃⁻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 titolazione acido-base l’acido carbonico consuma base e sovrastima l’acidità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le bolle alterano la lettura di densimetri e pipette</a:t>
            </a:r>
            <a:endParaRPr lang="it-IT" sz="16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Titolo alcolometrico: definizioni e principio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1672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titolo alcolometrico volumico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(% vol) è il volume di etanolo puro, a 20 °C, contenuto in 100 volumi di vino. Si distingue il titolo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effettivo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(etanolo presente),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potenziale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(etanolo ottenibile dagli zuccheri residui) 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totale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(somma dei due).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548640" y="28346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1 · Distillazione</a:t>
            </a:r>
            <a:endParaRPr lang="it-IT" sz="1700"/>
          </a:p>
        </p:txBody>
      </p:sp>
      <p:sp>
        <p:nvSpPr>
          <p:cNvPr id="6" name="Shape 6"/>
          <p:cNvSpPr txBox="1"/>
          <p:nvPr/>
        </p:nvSpPr>
        <p:spPr>
          <a:xfrm>
            <a:off x="3291840" y="2834640"/>
            <a:ext cx="8348472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vino, alcalinizzato con Ca(OH)₂ per trattenere acidi volatili e SO₂, viene distillato: l’etanolo passa quantitativamente nel distillato, riportato al volume iniziale</a:t>
            </a:r>
            <a:endParaRPr lang="it-IT" sz="1700"/>
          </a:p>
        </p:txBody>
      </p:sp>
      <p:sp>
        <p:nvSpPr>
          <p:cNvPr id="7" name="Shape 7"/>
          <p:cNvSpPr/>
          <p:nvPr/>
        </p:nvSpPr>
        <p:spPr>
          <a:xfrm>
            <a:off x="548640" y="388620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2 · Densimetria</a:t>
            </a:r>
            <a:endParaRPr lang="it-IT" sz="1700"/>
          </a:p>
        </p:txBody>
      </p:sp>
      <p:sp>
        <p:nvSpPr>
          <p:cNvPr id="8" name="Shape 8"/>
          <p:cNvSpPr txBox="1"/>
          <p:nvPr/>
        </p:nvSpPr>
        <p:spPr>
          <a:xfrm>
            <a:off x="3291840" y="3886200"/>
            <a:ext cx="8348472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misura la massa volumica del distillato (miscela acqua-etanolo) a 20 °C: con picnometro, bilancia idrostatica o densimetro elettronico a tubo oscillante</a:t>
            </a:r>
            <a:endParaRPr lang="it-IT" sz="1700"/>
          </a:p>
        </p:txBody>
      </p:sp>
      <p:sp>
        <p:nvSpPr>
          <p:cNvPr id="9" name="Shape 9"/>
          <p:cNvSpPr/>
          <p:nvPr/>
        </p:nvSpPr>
        <p:spPr>
          <a:xfrm>
            <a:off x="548640" y="493776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3 · Tabelle</a:t>
            </a:r>
            <a:endParaRPr lang="it-IT" sz="1700"/>
          </a:p>
        </p:txBody>
      </p:sp>
      <p:sp>
        <p:nvSpPr>
          <p:cNvPr id="10" name="Shape 10"/>
          <p:cNvSpPr txBox="1"/>
          <p:nvPr/>
        </p:nvSpPr>
        <p:spPr>
          <a:xfrm>
            <a:off x="3291840" y="4937760"/>
            <a:ext cx="8348472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dalla massa volumica si ricava il % vol con le tabelle internazionali acqua-etanolo</a:t>
            </a:r>
            <a:endParaRPr lang="it-IT" sz="1700"/>
          </a:p>
        </p:txBody>
      </p:sp>
      <p:sp>
        <p:nvSpPr>
          <p:cNvPr id="11" name="Shape 11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Metodo OIV-MA-AS312-01 (titolo alcolometrico volumico).</a:t>
            </a:r>
            <a:endParaRPr lang="it-IT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Titolo alcolometrico: il principio fisico e i metodi alternativi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Acqua (ρ = 0,9982 g/mL) ed etanolo (ρ = 0,7893 g/mL a 20 °C) hanno densità diverse: la massa volumica della miscela diminuisce con il contenuto di etanolo, in modo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non lineare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per la contrazione di volume dovuta ai legami a idrogeno.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Per questo serve la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distillazione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nel vino zuccheri, glicerolo e sali aumentano la densità e non permetterebbero di risalire all’etanolo.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Densimetro a tubo oscillante: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la frequenza di oscillazione di un tubo a U riempito col campione dipende dalla sua massa: precisione ± 0,0001 g/mL.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0233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Metodi rapidi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ebulliometria: il punto di ebollizione cala con l’etanolo (controllo di cantina)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FTIR e NIR: bande di assorbimento dell’etanolo, calibrati su campioni analizzati col metodo di riferimento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GC-FID con standard interno</a:t>
            </a:r>
            <a:endParaRPr lang="it-IT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Densità ed estratto secco totale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1672" cy="1280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L’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estratto secco totale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è l’insieme delle sostanze non volatili del vino (zuccheri, glicerolo, acidi fissi, sali, fenoli, polisaccaridi, proteine), in g/L.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548640" y="2514600"/>
            <a:ext cx="5394960" cy="31089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Metodo densimetrico (OIV)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si calcola la densità del “vino dealcolato” dalla densità del vino e da quella della miscela idroalcolica con lo stesso titolo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dalla densità dell’estratto si ricavano i g/L con le tabelle OIV (relazione saccarosio-densità)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6245352" y="2514600"/>
            <a:ext cx="5394960" cy="31089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Metodo gravimetrico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evaporazione di un volume noto a bagnomaria e essiccamento a 100 °C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più semplice ma perde parte del glicerolo e dell’acido lattico: sottostima</a:t>
            </a:r>
            <a:endParaRPr lang="it-IT" sz="1650"/>
          </a:p>
        </p:txBody>
      </p:sp>
      <p:sp>
        <p:nvSpPr>
          <p:cNvPr id="7" name="Shape 7"/>
          <p:cNvSpPr/>
          <p:nvPr/>
        </p:nvSpPr>
        <p:spPr>
          <a:xfrm>
            <a:off x="548640" y="5760720"/>
            <a:ext cx="11091672" cy="5943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50" dirty="0">
                <a:solidFill>
                  <a:srgbClr val="161616"/>
                </a:solidFill>
                <a:latin typeface="Arial"/>
                <a:cs typeface="Arial"/>
              </a:rPr>
              <a:t>d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estratto</a:t>
            </a:r>
            <a:r>
              <a:rPr lang="it-IT" sz="1950" dirty="0">
                <a:solidFill>
                  <a:srgbClr val="161616"/>
                </a:solidFill>
                <a:latin typeface="Arial"/>
                <a:cs typeface="Arial"/>
              </a:rPr>
              <a:t> = d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vino</a:t>
            </a:r>
            <a:r>
              <a:rPr lang="it-IT" sz="1950" dirty="0">
                <a:solidFill>
                  <a:srgbClr val="161616"/>
                </a:solidFill>
                <a:latin typeface="Arial"/>
                <a:cs typeface="Arial"/>
              </a:rPr>
              <a:t> − d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miscela idroalcolica</a:t>
            </a:r>
            <a:r>
              <a:rPr lang="it-IT" sz="1950" dirty="0">
                <a:solidFill>
                  <a:srgbClr val="161616"/>
                </a:solidFill>
                <a:latin typeface="Arial"/>
                <a:cs typeface="Arial"/>
              </a:rPr>
              <a:t> + 1,000   (formula di Tabarié)</a:t>
            </a:r>
            <a:endParaRPr lang="it-IT" sz="19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Estratto secco ridotto (netto): significato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estratto ridotto = estratto totale − (zuccheri totali − 1 g/L) − (solfato di potassio − 1 g/L) − altre sostanze aggiunte</a:t>
            </a:r>
            <a:endParaRPr lang="it-IT" sz="1850"/>
          </a:p>
        </p:txBody>
      </p:sp>
      <p:sp>
        <p:nvSpPr>
          <p:cNvPr id="5" name="Shape 5"/>
          <p:cNvSpPr txBox="1"/>
          <p:nvPr/>
        </p:nvSpPr>
        <p:spPr>
          <a:xfrm>
            <a:off x="548640" y="2286000"/>
            <a:ext cx="6766560" cy="3931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Sottraendo gli zuccheri si ottiene un valore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indipendente dalla dolcezza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indica la “struttura” del vino e permette di confrontare vini secchi e dolci.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Valori troppo bassi rispetto a titolo alcolometrico e tipologia suggeriscono </a:t>
            </a: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annacquamento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tagli; molti disciplinari DOC/DOCG fissano un estratto non riduttore minimo (es. 16–24 g/L).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Rapporti di controllo: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alcol/estratto ridotto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e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glicerolo/alcol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(circa 7–10 g di glicerolo per 100 g di etanolo) aiutano a riconoscere aggiunte di alcol o di glicerolo.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7589520" y="2286000"/>
            <a:ext cx="4050792" cy="32918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Valori orientativi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bianchi: 15–25 g/L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rossi: 20–35 g/L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vini da uve appassite: anche &gt; 35 g/L</a:t>
            </a:r>
            <a:endParaRPr lang="it-IT"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Zuccheri riducenti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Nel vino gli zuccheri residui sono quasi solo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glucosio e fruttosio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(il saccarosio aggiunto viene idrolizzato dal pH acido e dalle invertasi).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Metodo di Rebelein (usuale):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 zuccheri riducono Cu²⁺ in ambiente alcalino a caldo; il Cu²⁺ in eccesso ossida lo ioduro a I₂, titolato con tiosolfato.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Metodo enzimatico: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esochinasi e glucosio-6-fosfato deidrogenasi; si misura il NADPH a 340 nm (fruttosio dopo isomerizzazione). Specifico per ciascuno zucchero.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HPLC: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colonne a scambio cationico o amminiche, rivelatore a indice di rifrazione.</a:t>
            </a:r>
            <a:endParaRPr lang="it-IT" sz="18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7589520" y="1325880"/>
          <a:ext cx="4050792" cy="2514600"/>
        </p:xfrm>
        <a:graphic>
          <a:graphicData uri="http://schemas.openxmlformats.org/drawingml/2006/table">
            <a:tbl>
              <a:tblPr firstRow="1" bandRow="1"/>
              <a:tblGrid>
                <a:gridCol w="1645920"/>
                <a:gridCol w="2404872"/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Vini tranquilli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Zuccheri (g/L)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secco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4 (≤ 9 se l’acidità è adeguata)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abboccato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12 (≤ 18)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amabile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45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dolce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&gt; 45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6" name="Shape 6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Indicazioni in etichetta: Reg. delegato (UE) 2019/33, All. III.</a:t>
            </a:r>
            <a:endParaRPr lang="it-IT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totale: principio chimico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H₂T + 2 NaOH → Na₂T + 2 H₂O          (acido tartarico, diprotico)</a:t>
            </a:r>
            <a:endParaRPr lang="it-IT" sz="2050"/>
          </a:p>
        </p:txBody>
      </p:sp>
      <p:sp>
        <p:nvSpPr>
          <p:cNvPr id="5" name="Shape 5"/>
          <p:cNvSpPr txBox="1"/>
          <p:nvPr/>
        </p:nvSpPr>
        <p:spPr>
          <a:xfrm>
            <a:off x="548640" y="2286000"/>
            <a:ext cx="6766560" cy="40233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L’acidità totale è la somma degli acidi titolabili (tartarico, malico, lattico, citrico, succinico, acetico…) titolati con NaOH fino 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pH 7,0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(metodo OIV potenziometrico).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Si titola a pH 7 e non a pH 8,2 (fenolftaleina) per convenzione: a pH 7 i gruppi carbossilici sono quasi del tutto neutralizzati, mentre i fenoli non contribuiscono.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In alternativa si usa il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blu di bromotimolo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(viraggio a pH 6,0–7,6); la CO₂ va eliminata prima.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L’acido tartarico è il riferimento perché è l’acido caratteristico dell’uva.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589520" y="2286000"/>
            <a:ext cx="4050792" cy="32918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Limite di legge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acidità totale non inferiore a 3,5 g/L espressa in acido tartarico (46,6 meq/L) – Reg. (UE) 1308/2013, All. VII</a:t>
            </a:r>
            <a:endParaRPr lang="it-IT" sz="1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totale: calcolo ed esempio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300" dirty="0">
                <a:solidFill>
                  <a:srgbClr val="161616"/>
                </a:solidFill>
                <a:latin typeface="Arial"/>
                <a:cs typeface="Arial"/>
              </a:rPr>
              <a:t>acidità totale (g/L acido tartarico) = V</a:t>
            </a:r>
            <a:r>
              <a:rPr lang="it-IT" baseline="-25000" sz="2300" dirty="0">
                <a:solidFill>
                  <a:srgbClr val="161616"/>
                </a:solidFill>
                <a:latin typeface="Arial"/>
                <a:cs typeface="Arial"/>
              </a:rPr>
              <a:t>NaOH</a:t>
            </a:r>
            <a:r>
              <a:rPr lang="it-IT" b="1" sz="2300" dirty="0">
                <a:solidFill>
                  <a:srgbClr val="161616"/>
                </a:solidFill>
                <a:latin typeface="Arial"/>
                <a:cs typeface="Arial"/>
              </a:rPr>
              <a:t> · M · 75 / V</a:t>
            </a:r>
            <a:r>
              <a:rPr lang="it-IT" baseline="-25000" sz="2300" dirty="0">
                <a:solidFill>
                  <a:srgbClr val="161616"/>
                </a:solidFill>
                <a:latin typeface="Arial"/>
                <a:cs typeface="Arial"/>
              </a:rPr>
              <a:t>campione</a:t>
            </a:r>
            <a:endParaRPr lang="it-IT" sz="2300"/>
          </a:p>
        </p:txBody>
      </p:sp>
      <p:sp>
        <p:nvSpPr>
          <p:cNvPr id="5" name="Shape 5"/>
          <p:cNvSpPr txBox="1"/>
          <p:nvPr/>
        </p:nvSpPr>
        <p:spPr>
          <a:xfrm>
            <a:off x="548640" y="224028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 in mL; M = molarità di NaOH; 75 = massa equivalente dell’acido tartarico (150/2). In meq/L: V</a:t>
            </a:r>
            <a:r>
              <a:rPr lang="it-IT" baseline="-25000" sz="1800" dirty="0">
                <a:solidFill>
                  <a:srgbClr val="404040"/>
                </a:solidFill>
                <a:latin typeface="Arial"/>
                <a:cs typeface="Arial"/>
              </a:rPr>
              <a:t>NaOH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· M · 1000 / V</a:t>
            </a:r>
            <a:r>
              <a:rPr lang="it-IT" baseline="-25000" sz="1800" dirty="0">
                <a:solidFill>
                  <a:srgbClr val="404040"/>
                </a:solidFill>
                <a:latin typeface="Arial"/>
                <a:cs typeface="Arial"/>
              </a:rPr>
              <a:t>campione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548640" y="3291840"/>
            <a:ext cx="11091672" cy="237744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Esempio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10,0 mL di vino, NaOH 0,100 M, V = 8,0 mL a pH 7,0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acidità = 8,0 × 0,100 × 75 / 10,0 =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6,0 g/L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come acido tartarico = 80 meq/L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In acido solforico (uso francese): 6,0 × 49/75 = 3,9 g/L</a:t>
            </a:r>
            <a:endParaRPr lang="it-IT" sz="18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pH e acidità: due grandezze diverse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L’acidità totale misura la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quantità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di acidi; il pH misura l’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attività degli ioni H⁺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, cioè la forza effettiva. Nel vino il pH è 2,9–4,0.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vino è un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tampone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acidi deboli parzialmente salificati da K⁺ e Ca²⁺. Due vini con la stessa acidità totale possono avere pH diversi a seconda del potassio.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pH condiziona: frazione di SO₂ molecolare, colore degli antociani, stabilità microbiologica, precipitazione del bitartrato di potassio.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1148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Misura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elettrodo combinato a vetro, taratura con tamponi a pH 3 e 4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misura a 20 °C (compensazione di temperatura)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pH non si calcola dall’acidità: va sempre misurato</a:t>
            </a:r>
            <a:endParaRPr lang="it-IT" sz="1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volatile: principio chimico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Comprende gli acidi della serie acetica presenti allo stato libero o salificato, soprattutto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acido acetico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, prodotto da batteri acetici e lattici o da lieviti in condizioni di stress.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Principio: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 acidi volatili si separano per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distillazione in corrente di vapore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(apparecchio di Cazenave-Ferré), dopo aver acidificato con acido tartarico ed eliminato la CO₂; il distillato si titola con NaOH 0,1 M (fenolftaleina).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SO₂ libera e combinata distilla anch’essa: si dosa nel distillato per via iodometrica e si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sottrae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; lo stesso vale per l’acido sorbico eventualmente aggiunto.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2062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Perché in corrente di vapore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l’acido acetico (p.e. 118 °C) distilla con il vapore senza scaldare il vino a lungo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gli acidi fissi (tartarico, malico, lattico in gran parte) restano nel pallone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l’acido lattico passa solo in piccola quota: le condizioni vanno rispettate</a:t>
            </a:r>
            <a:endParaRPr lang="it-IT" sz="16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volatile: calcolo e limiti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200" dirty="0">
                <a:solidFill>
                  <a:srgbClr val="161616"/>
                </a:solidFill>
                <a:latin typeface="Arial"/>
                <a:cs typeface="Arial"/>
              </a:rPr>
              <a:t>acidità volatile (g/L acido acetico) = V</a:t>
            </a:r>
            <a:r>
              <a:rPr lang="it-IT" baseline="-25000" sz="2200" dirty="0">
                <a:solidFill>
                  <a:srgbClr val="161616"/>
                </a:solidFill>
                <a:latin typeface="Arial"/>
                <a:cs typeface="Arial"/>
              </a:rPr>
              <a:t>NaOH</a:t>
            </a:r>
            <a:r>
              <a:rPr lang="it-IT" b="1" sz="2200" dirty="0">
                <a:solidFill>
                  <a:srgbClr val="161616"/>
                </a:solidFill>
                <a:latin typeface="Arial"/>
                <a:cs typeface="Arial"/>
              </a:rPr>
              <a:t> · M · 60 / V</a:t>
            </a:r>
            <a:r>
              <a:rPr lang="it-IT" baseline="-25000" sz="2200" dirty="0">
                <a:solidFill>
                  <a:srgbClr val="161616"/>
                </a:solidFill>
                <a:latin typeface="Arial"/>
                <a:cs typeface="Arial"/>
              </a:rPr>
              <a:t>campione</a:t>
            </a:r>
            <a:r>
              <a:rPr lang="it-IT" b="1" sz="2200" dirty="0">
                <a:solidFill>
                  <a:srgbClr val="161616"/>
                </a:solidFill>
                <a:latin typeface="Arial"/>
                <a:cs typeface="Arial"/>
              </a:rPr>
              <a:t>  − correzione SO₂</a:t>
            </a:r>
            <a:endParaRPr lang="it-IT" sz="2200"/>
          </a:p>
        </p:txBody>
      </p:sp>
      <p:sp>
        <p:nvSpPr>
          <p:cNvPr id="5" name="Shape 5"/>
          <p:cNvSpPr/>
          <p:nvPr/>
        </p:nvSpPr>
        <p:spPr>
          <a:xfrm>
            <a:off x="548640" y="2286000"/>
            <a:ext cx="5394960" cy="26517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Esempio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20 mL di vino distillati; NaOH 0,100 M, V = 1,50 mL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1,50 × 0,100 × 60 / 20 = 0,45 g/L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(correzione per la SO₂ trascurata)</a:t>
            </a:r>
            <a:endParaRPr lang="it-IT" sz="170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6245352" y="2286000"/>
          <a:ext cx="5394960" cy="1508760"/>
        </p:xfrm>
        <a:graphic>
          <a:graphicData uri="http://schemas.openxmlformats.org/drawingml/2006/table">
            <a:tbl>
              <a:tblPr firstRow="1" bandRow="1"/>
              <a:tblGrid>
                <a:gridCol w="2377440"/>
                <a:gridCol w="3017520"/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7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Vino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7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Limite massimo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bianchi e rosati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18 meq/L = 1,08 g/L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rossi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20 meq/L = 1,20 g/L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7" name="Shape 7"/>
          <p:cNvSpPr txBox="1"/>
          <p:nvPr/>
        </p:nvSpPr>
        <p:spPr>
          <a:xfrm>
            <a:off x="6245352" y="3977640"/>
            <a:ext cx="539496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Valori sopra 0,6–0,8 g/L sono già percepibili (spunto acetico) e indicano alterazioni microbiche.</a:t>
            </a:r>
            <a:endParaRPr lang="it-IT" sz="1650"/>
          </a:p>
        </p:txBody>
      </p:sp>
      <p:sp>
        <p:nvSpPr>
          <p:cNvPr id="8" name="Shape 8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Limiti: Reg. delegato (UE) 2019/934, All. I, parte C (sono previste deroghe per alcuni vini).</a:t>
            </a:r>
            <a:endParaRPr lang="it-IT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Anidride solforosa: la chimica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Aggiunta come SO₂, K₂S₂O₅ (metabisolfito) o soluzioni solforose, in acqua dà equilibri acido-base: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SO₂ molecolare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⇌ HSO₃⁻ (bisolfito) ⇌ SO₃²⁻  (pKa 1,81 e 7,2): al pH del vino prevale il bisolfito.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bisolfito si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combina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con i carbonili (etanale, acido piruvico e α-chetoglutarico, zuccheri, antociani): SO₂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totale = libera + combinata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La frazione attiva contro i microrganismi è la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SO₂ molecolare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, che dipende dal pH; libera e bisolfito sono antiossidanti e antiossidasici.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7589520" y="1371600"/>
            <a:ext cx="4050792" cy="11887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00" dirty="0">
                <a:solidFill>
                  <a:srgbClr val="161616"/>
                </a:solidFill>
                <a:latin typeface="Arial"/>
                <a:cs typeface="Arial"/>
              </a:rPr>
              <a:t>SO₂ molecolare =</a:t>
            </a:r>
            <a:endParaRPr lang="it-IT" sz="100"/>
          </a:p>
        </p:txBody>
      </p:sp>
      <p:sp>
        <p:nvSpPr>
          <p:cNvPr id="6" name="Shape 6"/>
          <p:cNvSpPr/>
          <p:nvPr/>
        </p:nvSpPr>
        <p:spPr>
          <a:xfrm>
            <a:off x="7589520" y="1371600"/>
            <a:ext cx="4050792" cy="11887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SO₂ molecolare =</a:t>
            </a:r>
            <a:endParaRPr lang="it-IT" sz="17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SO₂ libera / (1 + 10</a:t>
            </a:r>
            <a:r>
              <a:rPr lang="it-IT" b="1" baseline="30000" sz="1850" dirty="0">
                <a:solidFill>
                  <a:srgbClr val="161616"/>
                </a:solidFill>
                <a:latin typeface="Arial"/>
                <a:cs typeface="Arial"/>
              </a:rPr>
              <a:t>pH−1,81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)</a:t>
            </a:r>
            <a:endParaRPr lang="it-IT" sz="1850"/>
          </a:p>
        </p:txBody>
      </p:sp>
      <p:sp>
        <p:nvSpPr>
          <p:cNvPr id="7" name="Shape 7"/>
          <p:cNvSpPr/>
          <p:nvPr/>
        </p:nvSpPr>
        <p:spPr>
          <a:xfrm>
            <a:off x="7589520" y="2788920"/>
            <a:ext cx="4050792" cy="25603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Esempio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SO₂ libera 30 mg/L, pH 3,3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30 / (1 + 10^1,49) = 30 / 31,9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≈ 0,94 mg/L molecolare (obiettivo tipico ~0,8)</a:t>
            </a:r>
            <a:endParaRPr lang="it-IT" sz="16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SO₂: metodo di Ripper (iodometria)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2200" dirty="0">
                <a:solidFill>
                  <a:srgbClr val="161616"/>
                </a:solidFill>
                <a:latin typeface="Arial"/>
                <a:cs typeface="Arial"/>
              </a:rPr>
              <a:t>SO₂ + I₂ + 2 H₂O → H₂SO₄ + 2 HI</a:t>
            </a:r>
            <a:endParaRPr lang="it-IT" sz="2200"/>
          </a:p>
        </p:txBody>
      </p:sp>
      <p:sp>
        <p:nvSpPr>
          <p:cNvPr id="5" name="Shape 5"/>
          <p:cNvSpPr/>
          <p:nvPr/>
        </p:nvSpPr>
        <p:spPr>
          <a:xfrm>
            <a:off x="548640" y="2286000"/>
            <a:ext cx="5394960" cy="33832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SO₂ libera e totale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libera: titolazione diretta del vino acidificato (H₂SO₄) con iodio, indicatore salda d’amido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totale: si idrolizzano prima i composti bisolfitici con NaOH (liberazione della SO₂ combinata), poi si acidifica e si titola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combinata = totale − libera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6245352" y="2286000"/>
            <a:ext cx="5394960" cy="33832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Limiti del metodo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non selettivo: anche acido ascorbico, fenoli e altri riducenti consumano iodio → sovrastima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nei rossi il viraggio è difficile da vedere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durante la titolazione gli equilibri con i carbonili si spostano: la “libera” tende a crescere</a:t>
            </a:r>
            <a:endParaRPr lang="it-IT" sz="1650"/>
          </a:p>
        </p:txBody>
      </p:sp>
      <p:sp>
        <p:nvSpPr>
          <p:cNvPr id="7" name="Shape 7"/>
          <p:cNvSpPr txBox="1"/>
          <p:nvPr/>
        </p:nvSpPr>
        <p:spPr>
          <a:xfrm>
            <a:off x="548640" y="5852160"/>
            <a:ext cx="11091672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600" dirty="0">
                <a:solidFill>
                  <a:srgbClr val="404040"/>
                </a:solidFill>
                <a:latin typeface="Arial"/>
                <a:cs typeface="Arial"/>
              </a:rPr>
              <a:t>È un metodo rapido di cantina; per il controllo ufficiale si usa l’aspirazione-ossidazione.</a:t>
            </a:r>
            <a:endParaRPr lang="it-IT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SO₂: metodo per aspirazione-ossidazione (OIV)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371600"/>
            <a:ext cx="2606040" cy="292608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28016" tIns="128016" rIns="128016" bIns="128016" anchor="ctr" rtlCol="0"/>
          <a:lstStyle/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Acidificazione</a:t>
            </a:r>
            <a:endParaRPr lang="it-IT" sz="19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il vino con H₃PO₄ libera la SO₂ come gas</a:t>
            </a:r>
            <a:endParaRPr lang="it-IT" sz="1650"/>
          </a:p>
        </p:txBody>
      </p:sp>
      <p:sp>
        <p:nvSpPr>
          <p:cNvPr id="5" name="Shape 5"/>
          <p:cNvSpPr/>
          <p:nvPr/>
        </p:nvSpPr>
        <p:spPr>
          <a:xfrm>
            <a:off x="3172968" y="2651760"/>
            <a:ext cx="201168" cy="36576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6" name="Shape 6"/>
          <p:cNvSpPr/>
          <p:nvPr/>
        </p:nvSpPr>
        <p:spPr>
          <a:xfrm>
            <a:off x="3383280" y="1371600"/>
            <a:ext cx="2606040" cy="292608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128016" tIns="128016" rIns="128016" bIns="128016" anchor="ctr" rtlCol="0"/>
          <a:lstStyle/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Aspirazione</a:t>
            </a:r>
            <a:endParaRPr lang="it-IT" sz="19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una corrente d’aria la trasporta nel gorgogliatore: a freddo (~10 °C) solo la libera; all’ebollizione anche la combinata</a:t>
            </a:r>
            <a:endParaRPr lang="it-IT" sz="1650"/>
          </a:p>
        </p:txBody>
      </p:sp>
      <p:sp>
        <p:nvSpPr>
          <p:cNvPr id="7" name="Shape 7"/>
          <p:cNvSpPr/>
          <p:nvPr/>
        </p:nvSpPr>
        <p:spPr>
          <a:xfrm>
            <a:off x="6007608" y="2651760"/>
            <a:ext cx="201168" cy="36576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8" name="Shape 8"/>
          <p:cNvSpPr/>
          <p:nvPr/>
        </p:nvSpPr>
        <p:spPr>
          <a:xfrm>
            <a:off x="6217920" y="1371600"/>
            <a:ext cx="2606040" cy="292608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28016" tIns="128016" rIns="128016" bIns="128016" anchor="ctr" rtlCol="0"/>
          <a:lstStyle/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Ossidazione</a:t>
            </a:r>
            <a:endParaRPr lang="it-IT" sz="19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nel gorgogliatore l’H₂O₂ ossida la SO₂ ad H₂SO₄</a:t>
            </a:r>
            <a:endParaRPr lang="it-IT" sz="1650"/>
          </a:p>
        </p:txBody>
      </p:sp>
      <p:sp>
        <p:nvSpPr>
          <p:cNvPr id="9" name="Shape 9"/>
          <p:cNvSpPr/>
          <p:nvPr/>
        </p:nvSpPr>
        <p:spPr>
          <a:xfrm>
            <a:off x="8842248" y="2651760"/>
            <a:ext cx="201168" cy="36576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0" name="Shape 10"/>
          <p:cNvSpPr/>
          <p:nvPr/>
        </p:nvSpPr>
        <p:spPr>
          <a:xfrm>
            <a:off x="9052560" y="1371600"/>
            <a:ext cx="2606040" cy="292608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128016" tIns="128016" rIns="128016" bIns="128016" anchor="ctr" rtlCol="0"/>
          <a:lstStyle/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Titolazione</a:t>
            </a:r>
            <a:endParaRPr lang="it-IT" sz="19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l’acido solforico formato si titola con NaOH 0,01 M (indicatore misto)</a:t>
            </a:r>
            <a:endParaRPr lang="it-IT" sz="1650"/>
          </a:p>
        </p:txBody>
      </p:sp>
      <p:sp>
        <p:nvSpPr>
          <p:cNvPr id="11" name="Shape 11"/>
          <p:cNvSpPr/>
          <p:nvPr/>
        </p:nvSpPr>
        <p:spPr>
          <a:xfrm>
            <a:off x="548640" y="4572000"/>
            <a:ext cx="11091672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SO₂ + H₂O₂ → H₂SO₄          H₂SO₄ + 2 NaOH → Na₂SO₄ + 2 H₂O</a:t>
            </a:r>
            <a:endParaRPr lang="it-IT" sz="1950"/>
          </a:p>
        </p:txBody>
      </p:sp>
      <p:sp>
        <p:nvSpPr>
          <p:cNvPr id="12" name="Shape 12"/>
          <p:cNvSpPr txBox="1"/>
          <p:nvPr/>
        </p:nvSpPr>
        <p:spPr>
          <a:xfrm>
            <a:off x="548640" y="5532120"/>
            <a:ext cx="11091672" cy="640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600" dirty="0">
                <a:solidFill>
                  <a:srgbClr val="404040"/>
                </a:solidFill>
                <a:latin typeface="Arial"/>
                <a:cs typeface="Arial"/>
              </a:rPr>
              <a:t>Selettivo: solo la SO₂ volatile arriva al gorgogliatore, quindi riducenti e colore non interferiscono. 1 mL di NaOH 0,01 M = 0,32 mg di SO₂.</a:t>
            </a:r>
            <a:endParaRPr lang="it-IT"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SO₂: limiti di legge e significato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80160"/>
          <a:ext cx="6583680" cy="2514600"/>
        </p:xfrm>
        <a:graphic>
          <a:graphicData uri="http://schemas.openxmlformats.org/drawingml/2006/table">
            <a:tbl>
              <a:tblPr firstRow="1" bandRow="1"/>
              <a:tblGrid>
                <a:gridCol w="4206240"/>
                <a:gridCol w="2377440"/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Vino (esclusi spumanti e liquorosi)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SO₂ totale massima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rossi, zuccheri &lt; 5 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150 mg/L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bianchi e rosati, zuccheri &lt; 5 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200 mg/L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rossi, zuccheri ≥ 5 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200 mg/L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bianchi e rosati, zuccheri ≥ 5 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250 mg/L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7498080" y="1280160"/>
            <a:ext cx="4142232" cy="4206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Etichetta: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“contiene solfiti” obbligatorio sopra 10 mg/L (allergene, Reg. UE 1169/2011).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Vini biologici: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limiti più bassi (Reg. UE 2018/848 e atti delegati).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Deroghe più alte per alcuni vini dolci e da uve botritizzate.</a:t>
            </a:r>
            <a:endParaRPr lang="it-IT" sz="1700"/>
          </a:p>
        </p:txBody>
      </p:sp>
      <p:sp>
        <p:nvSpPr>
          <p:cNvPr id="6" name="Shape 6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Reg. delegato (UE) 2019/934, All. I, parte B.</a:t>
            </a:r>
            <a:endParaRPr lang="it-IT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 organici del vino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80160"/>
          <a:ext cx="8503920" cy="320040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3657600"/>
                <a:gridCol w="3017520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Acido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Origine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Contenuto tipico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tartarico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uva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1,5–4 g/L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malico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uva (cala con la maturazione)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0–5 g/L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lattico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fermentazione malolattica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0–3 g/L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citrico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uva; può essere aggiunto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0,1–0,7 g/L (aggiunta max 1 g/L)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succinico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fermentazione alcolica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0,5–1,5 g/L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acetico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batteri, lieviti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0,2–0,6 g/L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4663440"/>
            <a:ext cx="11091672" cy="1645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Fermentazione malolattica: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 batteri lattici trasformano l’acido malico (diprotico) in acido lattico (monoprotico) + CO₂: l’acidità cala, il pH sale, il vino diventa più morbido. Seguirla è il principale motivo per dosare gli acidi.</a:t>
            </a:r>
            <a:endParaRPr lang="it-IT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 organici: HPLC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Colonna a esclusione ionica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(resina solfonata in forma H⁺, fase mobile H₂SO₄ diluito): gli acidi, poco dissociati a pH ~2, si separano per esclusione di Donnan e interazioni idrofobe.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 alternativa, fase inversa C18 con fase mobile acquosa acidificata (tampone fosfato pH 2–2,5).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Rivelazione UV a 210 nm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(gruppo carbossilico) o a indice di rifrazione; il campione si filtra e, se serve, si purifica su SPE per togliere i fenoli che assorbono a 210 nm.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 una corsa si ottengono tutti gli acidi principali (e anche glicerolo ed etanolo con il rivelatore RI).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2062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Perché pH acido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 pH &lt; pKa gli acidi sono in forma indissociata: ritenzione riproducibile e picchi stretti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ordine tipico di eluizione: citrico, tartarico, malico, succinico, lattico, acetico</a:t>
            </a:r>
            <a:endParaRPr lang="it-IT" sz="165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 organici: metodi enzimatici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acido L-malico + NAD⁺  ⇌(L-malato deidrogenasi)⇌  ossalacetato + NADH + H⁺</a:t>
            </a:r>
            <a:endParaRPr lang="it-IT" sz="1950"/>
          </a:p>
        </p:txBody>
      </p:sp>
      <p:sp>
        <p:nvSpPr>
          <p:cNvPr id="5" name="Shape 5"/>
          <p:cNvSpPr txBox="1"/>
          <p:nvPr/>
        </p:nvSpPr>
        <p:spPr>
          <a:xfrm>
            <a:off x="548640" y="2286000"/>
            <a:ext cx="6766560" cy="40233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Si misura l’aumento di assorbanza 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340 nm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dovuto al NADH (ε ≈ 6300 L mol⁻¹ cm⁻¹): è proporzionale all’acido che ha reagito.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L’equilibrio è sfavorevole: si sposta intrappolando l’ossalacetato con la glutammato-ossalacetato transaminasi (GOT) e glutammato.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Gli enzimi sono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stereospecifici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distinguono L- e D-malico, L- e D-lattico (utile per scoprire acido DL-malico di sintesi aggiunto).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Esistono kit per acido lattico, citrico, acetico, glucosio/fruttosio, adatti ad analizzatori automatici.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589520" y="2331720"/>
            <a:ext cx="4050792" cy="11887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c = ΔA · V · M / (ε · d · v · 1000)</a:t>
            </a:r>
            <a:endParaRPr lang="it-IT" sz="1850"/>
          </a:p>
        </p:txBody>
      </p:sp>
      <p:sp>
        <p:nvSpPr>
          <p:cNvPr id="7" name="Shape 7"/>
          <p:cNvSpPr txBox="1"/>
          <p:nvPr/>
        </p:nvSpPr>
        <p:spPr>
          <a:xfrm>
            <a:off x="7589520" y="3611880"/>
            <a:ext cx="4050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ΔA = variazione di assorbanza; V = volume in cuvetta; v = volume di campione; M = massa molare; d = cammino ottico</a:t>
            </a:r>
            <a:endParaRPr lang="it-IT" sz="155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Acido ascorbico nel vino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Non è un componente naturale rilevante: si aggiunge (max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250 mg/L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) all’imbottigliamento dei bianchi come antiossidante, sempre insieme alla SO₂.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Reagisce rapidamente con l’ossigeno ma produce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H₂O₂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senza SO₂ libera sufficiente l’acqua ossigenata ossida il vino (effetto pro-ossidante).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Determinazione: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HPLC in fase inversa (UV ~ 245–265 nm o rivelazione elettrochimica); in alternativa titolazione con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2,6-diclorofenolindofenolo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(DCPIP), colorante blu ridotto a leuco-forma incolore dall’ascorbico.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371600"/>
            <a:ext cx="4050792" cy="17373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AscH₂ + ½ O₂ → DHA + H₂O₂</a:t>
            </a:r>
            <a:endParaRPr lang="it-IT" sz="170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H₂O₂ + HSO₃⁻ → HSO₄⁻ + H₂O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7589520" y="3337560"/>
            <a:ext cx="4050792" cy="23774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Interferenze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nella titolazione iodometrica della SO₂ l’ascorbico consuma iodio: la SO₂ risulta sovrastimata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per questo va dosato o si usa l’aspirazione-ossidazione</a:t>
            </a:r>
            <a:endParaRPr lang="it-IT" sz="165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Antociani nel vino: la chimica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Negli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antociani di Vitis vinifera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prevalgono i 3-O-monoglucosidi (malvidina-3-glucoside dominante), anche acilati; i 3,5-diglucosidi sono tipici delle specie americane e degli ibridi.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Al pH del vino solo il 10–30 % è nella forma colorata di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catione flavilio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(rosso); il resto è carbinolo incolore o base chinoidale.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bisolfito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si addiziona al C4 e li decolora in modo reversibile; con l’invecchiamento gli antociani si combinano con tannini ed etanale (pigmenti polimerici, piranoantociani), più stabili e meno sensibili a pH e SO₂.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3891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Conseguenze analitiche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il colore misurato dipende da pH e SO₂: le condizioni vanno fissate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gli antociani “liberi” calano nel tempo mentre il colore si stabilizza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il profilo HPLC riconosce vitigni e ibridi (malvidina-3,5-diglucoside)</a:t>
            </a:r>
            <a:endParaRPr lang="it-IT" sz="165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Antociani totali: metodo del pH differenziale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2743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campione è diluito in due tamponi: a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pH 1,0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gli antociani monomeri sono tutti catione flavilio (colorati), a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pH 4,5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quasi tutti carbinolo (incolori).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differenza di assorbanza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a 520 nm è dovuta solo agli antociani monomeri: i pigmenti polimerici e i prodotti bruni, che assorbono a entrambi i pH, si annullano. La lettura a 700 nm corregge la torbidità.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548640" y="4114800"/>
            <a:ext cx="6766560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A = (A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520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 − 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700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)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pH 1,0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 − (A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520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 − 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700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)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pH 4,5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548640" y="5074920"/>
            <a:ext cx="6766560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antociani (mg/L) = A · M · FD · 1000 / (ε · l)</a:t>
            </a:r>
            <a:endParaRPr lang="it-IT" sz="1950"/>
          </a:p>
        </p:txBody>
      </p:sp>
      <p:sp>
        <p:nvSpPr>
          <p:cNvPr id="7" name="Shape 7"/>
          <p:cNvSpPr/>
          <p:nvPr/>
        </p:nvSpPr>
        <p:spPr>
          <a:xfrm>
            <a:off x="7589520" y="1280160"/>
            <a:ext cx="4050792" cy="46177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Parametri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espressi come malvidina-3-glucoside (M = 493,4 g/mol; ε ≈ 28 000 L mol⁻¹ cm⁻¹) o cianidina-3-glucoside nei succhi (M 449,2; ε 26 900)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FD = fattore di diluizione; l = 1 cm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alternativa storica: decolorazione con bisolfito (Ribéreau-Gayon)</a:t>
            </a:r>
            <a:endParaRPr lang="it-IT" sz="1600"/>
          </a:p>
        </p:txBody>
      </p:sp>
      <p:sp>
        <p:nvSpPr>
          <p:cNvPr id="8" name="Shape 8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Giusti M.M., Wrolstad R.E., Curr. Protoc. Food Anal. Chem. (2001) F1.2; AOAC 2005.02.</a:t>
            </a:r>
            <a:endParaRPr lang="it-IT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Colore del vino e profilo antocianico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400800" cy="23774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Indici cromatici (Glories / Sudraud):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assorbanze del vino tal quale, cammino 1 mm, a 420 nm (giallo), 520 nm (rosso), 620 nm (blu).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548640" y="2743200"/>
            <a:ext cx="6400800" cy="6858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intensità colorante = A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420</a:t>
            </a: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 + A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520</a:t>
            </a: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 + A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620</a:t>
            </a:r>
            <a:endParaRPr lang="it-IT" sz="1950"/>
          </a:p>
        </p:txBody>
      </p:sp>
      <p:sp>
        <p:nvSpPr>
          <p:cNvPr id="6" name="Shape 6"/>
          <p:cNvSpPr/>
          <p:nvPr/>
        </p:nvSpPr>
        <p:spPr>
          <a:xfrm>
            <a:off x="548640" y="3566160"/>
            <a:ext cx="6400800" cy="6858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tonalità = A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420</a:t>
            </a: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 / A</a:t>
            </a:r>
            <a:r>
              <a:rPr lang="it-IT" baseline="-25000" sz="1950" dirty="0">
                <a:solidFill>
                  <a:srgbClr val="161616"/>
                </a:solidFill>
                <a:latin typeface="Arial"/>
                <a:cs typeface="Arial"/>
              </a:rPr>
              <a:t>520</a:t>
            </a:r>
            <a:endParaRPr lang="it-IT" sz="1950"/>
          </a:p>
        </p:txBody>
      </p:sp>
      <p:sp>
        <p:nvSpPr>
          <p:cNvPr id="7" name="Shape 7"/>
          <p:cNvSpPr txBox="1"/>
          <p:nvPr/>
        </p:nvSpPr>
        <p:spPr>
          <a:xfrm>
            <a:off x="548640" y="4434840"/>
            <a:ext cx="6400800" cy="18288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La tonalità cresce con l’invecchiamento (da ~0,5 nei rossi giovani a &gt; 1 nei vecchi): il rosso-violaceo vira all’aranciato.</a:t>
            </a:r>
            <a:endParaRPr lang="it-IT" sz="1700"/>
          </a:p>
        </p:txBody>
      </p:sp>
      <p:sp>
        <p:nvSpPr>
          <p:cNvPr id="8" name="Shape 8"/>
          <p:cNvSpPr/>
          <p:nvPr/>
        </p:nvSpPr>
        <p:spPr>
          <a:xfrm>
            <a:off x="7223760" y="1280160"/>
            <a:ext cx="4416552" cy="47548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Profilo HPLC degli antociani (OIV)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fase inversa C18, fase mobile acidificata (acido formico) per mantenere il catione flavilio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rivelazione a 520 nm; identificazione con DAD o MS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delfinidina, cianidina, petunidina, peonidina, malvidina glucosidi, acetati e cumarati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il rapporto tra forme acilate e il contenuto di diglucosidi caratterizzano vitigno e origine</a:t>
            </a:r>
            <a:endParaRPr lang="it-IT" sz="1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Riepilogo: parametri e metodi nel vino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5020056"/>
        </p:xfrm>
        <a:graphic>
          <a:graphicData uri="http://schemas.openxmlformats.org/drawingml/2006/table">
            <a:tbl>
              <a:tblPr firstRow="1" bandRow="1"/>
              <a:tblGrid>
                <a:gridCol w="2377440"/>
                <a:gridCol w="3474720"/>
                <a:gridCol w="3291840"/>
                <a:gridCol w="194767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Parametro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Metodo di riferimento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Principio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Unità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Titolo alcolometrico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distillazione + densimetria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massa volumica acqua-etanolo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% vol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Estratto secco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densimetrico (Tabarié)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densità del vino dealcolato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Zuccheri riducenti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Rebelein; enzimatico; HPLC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riduzione di Cu²⁺; NADPH a 340 nm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Acidità totale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titolazione a pH 7,0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neutralizzazione acido-base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g/L ac. tartarico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Acidità volatile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distillazione in corrente di vapore + titolazione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separazione degli acidi volatili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g/L ac. acetico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SO₂ libera/totale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aspirazione-ossidazione; Ripper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ossidazione a H₂SO₄; iodometria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Acidi organici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HPLC; enzimatico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esclusione ionica, UV 210 nm; NADH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Acido ascorbico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HPLC; DCPIP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riduzione di un colorante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Antociani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pH differenziale; HPLC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equilibrio flavilio/carbinolo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mg/L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01168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4000" dirty="0">
                <a:solidFill>
                  <a:srgbClr val="161616"/>
                </a:solidFill>
                <a:latin typeface="Arial"/>
                <a:cs typeface="Arial"/>
              </a:rPr>
              <a:t>Succhi di frutta</a:t>
            </a:r>
            <a:endParaRPr lang="it-IT" sz="4000"/>
          </a:p>
        </p:txBody>
      </p:sp>
      <p:sp>
        <p:nvSpPr>
          <p:cNvPr id="4" name="Shape 4"/>
          <p:cNvSpPr txBox="1"/>
          <p:nvPr/>
        </p:nvSpPr>
        <p:spPr>
          <a:xfrm>
            <a:off x="548640" y="320040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300" dirty="0">
                <a:solidFill>
                  <a:srgbClr val="7A1F2B"/>
                </a:solidFill>
                <a:latin typeface="Arial"/>
                <a:cs typeface="Arial"/>
              </a:rPr>
              <a:t>Principali determinazioni analitiche per qualità, conformità e autenticità</a:t>
            </a:r>
            <a:endParaRPr lang="it-IT" sz="23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Succhi di frutta: definizioni e normativa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2514600"/>
        </p:xfrm>
        <a:graphic>
          <a:graphicData uri="http://schemas.openxmlformats.org/drawingml/2006/table">
            <a:tbl>
              <a:tblPr firstRow="1" bandRow="1"/>
              <a:tblGrid>
                <a:gridCol w="2560320"/>
                <a:gridCol w="853135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Prodotto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Definizione essenziale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Succo di frutta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ottenuto dalla frutta, fermentescibile ma non fermentato; nessuna aggiunta di zuccheri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Succo da concentrato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concentrato ricostituito con acqua: deve rispettare un °Brix minimo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Succo concentrato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ottenuto per eliminazione fisica di parte dell’acqua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Nettare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succo o purea + acqua; zuccheri e/o miele fino al 20 %; tenore minimo di frutta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3977640"/>
            <a:ext cx="11091672" cy="21945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Dir. 2001/112/CE, modificata dalle Dir. 2012/12/UE e (UE) 2024/1438 (recepite in Italia); Codice di condotta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AIJN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per i valori di riferimento di qualità e autenticità.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Nei succhi è vietata dal 2012 l’aggiunta di zuccheri; ammessa quella di vitamina C (acido ascorbico).</a:t>
            </a:r>
            <a:endParaRPr lang="it-IT" sz="17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Metodi: IFU (International Fruit and Vegetable Juice Association), EN, AOAC.</a:t>
            </a:r>
            <a:endParaRPr lang="it-IT" sz="1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Grado Brix e rifrattometria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°Brix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corrisponde ai grammi di saccarosio in 100 g di soluzione con lo stesso indice di rifrazione: esprime il residuo secco solubile.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Principio: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l’indice di rifrazione n aumenta con la concentrazione dei soluti (la luce rallenta nel mezzo più denso). Il rifrattometro misura l’angolo limite di riflessione totale all’interfaccia prisma-campione.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Misura a 20 °C o con compensazione; nei succhi di agrumi si corregge per l’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acidità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(l’acido citrico contribuisce all’indice di rifrazione).</a:t>
            </a:r>
            <a:endParaRPr lang="it-IT" sz="18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7589520" y="1325880"/>
          <a:ext cx="4050792" cy="2743200"/>
        </p:xfrm>
        <a:graphic>
          <a:graphicData uri="http://schemas.openxmlformats.org/drawingml/2006/table">
            <a:tbl>
              <a:tblPr firstRow="1" bandRow="1"/>
              <a:tblGrid>
                <a:gridCol w="2377440"/>
                <a:gridCol w="1673352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Succo ricostituito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°Brix minimo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arancia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11,2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mela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11,2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uva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15,9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ananas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12,8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limone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8,0</a:t>
                      </a:r>
                      <a:endParaRPr lang="it-IT" sz="16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Shape 6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Dir. 2001/112/CE, All. V (come modificata dalla Dir. 2012/12/UE).</a:t>
            </a:r>
            <a:endParaRPr lang="it-IT"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titolabile e rapporto Brix/acidità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H₃Cit + 3 NaOH → Na₃Cit + 3 H₂O          (acido citrico, triprotico)</a:t>
            </a:r>
            <a:endParaRPr lang="it-IT" sz="2050"/>
          </a:p>
        </p:txBody>
      </p:sp>
      <p:sp>
        <p:nvSpPr>
          <p:cNvPr id="5" name="Shape 5"/>
          <p:cNvSpPr txBox="1"/>
          <p:nvPr/>
        </p:nvSpPr>
        <p:spPr>
          <a:xfrm>
            <a:off x="548640" y="2286000"/>
            <a:ext cx="6766560" cy="3931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Titolazione potenziometrica con NaOH 0,1 M fino 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pH 8,1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(metodo IFU); espressa come acido citrico anidro (g/L, massa equivalente 64) negli agrumi, come acido malico nei pomacei.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rapporto °Brix/acidità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(ratio) è un indice di maturazione e di equilibrio gusto dolce/acido: nel succo d’arancia di solito tra 10 e 18.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Un ratio anomalo con Brix corretto può indicare aggiunta di acidi o miscelazione con altri succhi.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589520" y="2331720"/>
            <a:ext cx="4050792" cy="30175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Esempio (succo d’arancia)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10 mL, NaOH 0,100 M, V = 12,5 mL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12,5 × 0,1 × 64 / 10 = 8,0 g/L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Brix 11,5 → ratio ≈ 11,5 / 0,80 ≈ 14</a:t>
            </a:r>
            <a:endParaRPr lang="it-IT" sz="165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Zuccheri e acidi: profilo e autenticità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HPLC (RI) o metodi enzimatici danno il profilo di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glucosio, fruttosio, saccarosio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e degli acidi organici. Ogni frutto ha rapporti caratteristici (es. mela: fruttosio ≫ glucosio; arancia: saccarosio ~ 50 % degli zuccheri).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Acido D-isocitrico: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presente naturalmente negli agrumi; un rapporto citrico/isocitrico elevato (&gt; ~130 nell’arancia) indica aggiunta di acido citrico.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Acido D-malico: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assente nella frutta; se presente indica aggiunta di acido malico di sintesi (racemo DL). Si dosa con metodo enzimatico stereospecifico.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280160"/>
            <a:ext cx="4050792" cy="43891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Principio comune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gli enzimi riconoscono un solo enantiomero o isomero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la reazione produce NAD(P)H misurato a 340 nm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valori di riferimento per ciascun frutto: Codice AIJN</a:t>
            </a:r>
            <a:endParaRPr lang="it-IT" sz="165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Acido ascorbico nei succhi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950" dirty="0">
                <a:solidFill>
                  <a:srgbClr val="161616"/>
                </a:solidFill>
                <a:latin typeface="Arial"/>
                <a:cs typeface="Arial"/>
              </a:rPr>
              <a:t>acido ascorbico + DCPIP (blu, ossidato) → acido deidroascorbico + DCPIP-H₂ (incolore)</a:t>
            </a:r>
            <a:endParaRPr lang="it-IT" sz="1950"/>
          </a:p>
        </p:txBody>
      </p:sp>
      <p:sp>
        <p:nvSpPr>
          <p:cNvPr id="5" name="Shape 5"/>
          <p:cNvSpPr txBox="1"/>
          <p:nvPr/>
        </p:nvSpPr>
        <p:spPr>
          <a:xfrm>
            <a:off x="548640" y="2286000"/>
            <a:ext cx="6766560" cy="3931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Titolazione con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2,6-diclorofenolindofenolo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in acido metafosforico (AOAC 967.21): punto finale al primo rosa persistente del colorante in eccesso (in ambiente acido la forma ossidata è rosa).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Rapida ma interferiscono i colori scuri e altri riducenti (Fe²⁺, solfiti); non misura il deidroascorbico, che ha anch’esso attività vitaminica.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HPLC in fase inversa (UV 245–265 nm); la vitamina C totale si misura dopo riduzione del deidroascorbico con ditiotreitolo.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589520" y="2286000"/>
            <a:ext cx="4050792" cy="34747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Perché serve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indice di freschezza e di corretto trattamento termico e conservazione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verifica di quanto dichiarato in etichetta se la vitamina C è aggiunta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si degrada con ossigeno, luce, calore e metalli</a:t>
            </a:r>
            <a:endParaRPr lang="it-IT" sz="165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Numero di formolo: gli amminoacidi come indice di frutta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R–CH(NH₃⁺)–COO⁻ + 2 HCHO → R–CH(N(CH₂OH)₂)–COO⁻ + H⁺</a:t>
            </a:r>
            <a:endParaRPr lang="it-IT" sz="185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H⁺ + OH⁻ → H₂O   (titolazione a pH 8,1)</a:t>
            </a:r>
            <a:endParaRPr lang="it-IT" sz="1850"/>
          </a:p>
        </p:txBody>
      </p:sp>
      <p:sp>
        <p:nvSpPr>
          <p:cNvPr id="5" name="Shape 5"/>
          <p:cNvSpPr txBox="1"/>
          <p:nvPr/>
        </p:nvSpPr>
        <p:spPr>
          <a:xfrm>
            <a:off x="548640" y="2560320"/>
            <a:ext cx="6766560" cy="3657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succo si porta a pH 8,1 con NaOH, si aggiunge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formaldeide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neutralizzata: il gruppo amminico viene bloccato, non tampona più e libera un H⁺ che si titola nuovamente a pH 8,1 (metodo IFU).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Il numero di formolo (mL di NaOH 0,1 M per 100 mL) stima gli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amminoacidi liberi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, caratteristici della frutta e assenti in acqua e zuccheri aggiunti.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Valori bassi indicano </a:t>
            </a: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diluizione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tenore di frutta insufficiente (nettari).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589520" y="2560320"/>
            <a:ext cx="4050792" cy="31089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Indici correlati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prolina (dominante negli agrumi)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potassio e ceneri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insieme formano il “profilo di diluizione” del Codice AIJN</a:t>
            </a:r>
            <a:endParaRPr lang="it-IT" sz="165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HMF e patulina: indicatori di processo e contaminanti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394960" cy="44805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B8860B"/>
                </a:solidFill>
                <a:latin typeface="Arial"/>
                <a:cs typeface="Arial"/>
              </a:rPr>
              <a:t>5-idrossimetilfurfurale (HMF)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si forma dagli esosi (soprattutto fruttosio) per disidratazione acido-catalizzata e reazioni di Maillard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indice di trattamento termico eccessivo e di conservazione prolungata o calda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HPLC in fase inversa, UV a 285 nm; in passato metodi colorimetrici (Winkler, White)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valori di riferimento AIJN dell’ordine di 10–20 mg/L</a:t>
            </a:r>
            <a:endParaRPr lang="it-IT" sz="1650"/>
          </a:p>
        </p:txBody>
      </p:sp>
      <p:sp>
        <p:nvSpPr>
          <p:cNvPr id="5" name="Shape 5"/>
          <p:cNvSpPr/>
          <p:nvPr/>
        </p:nvSpPr>
        <p:spPr>
          <a:xfrm>
            <a:off x="6245352" y="1280160"/>
            <a:ext cx="5394960" cy="44805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950" dirty="0">
                <a:solidFill>
                  <a:srgbClr val="7A1F2B"/>
                </a:solidFill>
                <a:latin typeface="Arial"/>
                <a:cs typeface="Arial"/>
              </a:rPr>
              <a:t>Patulina</a:t>
            </a:r>
            <a:endParaRPr lang="it-IT" sz="19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micotossina di Penicillium expansum, tipica delle mele alterate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limite: 50 µg/kg nei succhi (25 µg/kg nei prodotti solidi a base di mele; 10 µg/kg per l’infanzia) – Reg. (UE) 2023/915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estrazione con acetato di etile, purificazione, HPLC-UV a 276 nm o LC-MS/MS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indice della qualità delle mele usate</a:t>
            </a:r>
            <a:endParaRPr lang="it-IT" sz="1650"/>
          </a:p>
        </p:txBody>
      </p:sp>
      <p:sp>
        <p:nvSpPr>
          <p:cNvPr id="6" name="Shape 6"/>
          <p:cNvSpPr txBox="1"/>
          <p:nvPr/>
        </p:nvSpPr>
        <p:spPr>
          <a:xfrm>
            <a:off x="548640" y="589788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550" dirty="0">
                <a:solidFill>
                  <a:srgbClr val="404040"/>
                </a:solidFill>
                <a:latin typeface="Arial"/>
                <a:cs typeface="Arial"/>
              </a:rPr>
              <a:t>Entrambe richiedono di separare l’analita da composti che assorbono nella stessa zona dell’UV (acido ascorbico, fenoli): la cromatografia è indispensabile.</a:t>
            </a:r>
            <a:endParaRPr lang="it-IT" sz="155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Autenticità dei succhi: le frodi e gli strumenti analitici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3520440"/>
        </p:xfrm>
        <a:graphic>
          <a:graphicData uri="http://schemas.openxmlformats.org/drawingml/2006/table">
            <a:tbl>
              <a:tblPr firstRow="1" bandRow="1"/>
              <a:tblGrid>
                <a:gridCol w="3291840"/>
                <a:gridCol w="3657600"/>
                <a:gridCol w="414223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Frode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Marcatore / metodo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Principio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aggiunta di zuccheri di canna o mais (C4)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δ¹³C (IRMS)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piante C4 più ricche di ¹³C delle C3 (frutta)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aggiunta di zucchero di barbabietola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rapporto D/H in sito (SNIF-NMR)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deuterio dell’etanolo di fermentazione diverso da quello della frutta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annacquamento oltre la ricostituzione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δ¹⁸O dell’acqua; numero di formolo, K, prolina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acqua di falda più povera di ¹⁸O dell’acqua del frutto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aggiunta di acidi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citrico/isocitrico; D-malico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rapporti naturali e stereochimica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succo di altre specie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profilo di zuccheri, acidi, antociani, flavonoidi (es. florizina nella mela)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marcatori botanici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5029200"/>
            <a:ext cx="11091672" cy="640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500" dirty="0">
                <a:solidFill>
                  <a:srgbClr val="404040"/>
                </a:solidFill>
                <a:latin typeface="Arial"/>
                <a:cs typeface="Arial"/>
              </a:rPr>
              <a:t>Nessun parametro isolato basta: il Codice AIJN confronta l’insieme dei valori con intervalli di riferimento per ciascun frutto.</a:t>
            </a:r>
            <a:endParaRPr lang="it-IT" sz="1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Riepilogo: parametri e metodi nei succhi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4434840"/>
        </p:xfrm>
        <a:graphic>
          <a:graphicData uri="http://schemas.openxmlformats.org/drawingml/2006/table">
            <a:tbl>
              <a:tblPr firstRow="1" bandRow="1"/>
              <a:tblGrid>
                <a:gridCol w="2286000"/>
                <a:gridCol w="2926080"/>
                <a:gridCol w="3291840"/>
                <a:gridCol w="258775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Parametro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Principio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Scopo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°Brix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rifrattometria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indice di rifrazione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conformità, ricostituzione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Acidità titolabile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titolazione a pH 8,1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neutralizzazione acido-base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gusto, ratio Brix/acidità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Zuccheri, acidi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HPLC; enzimatici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separazione; NAD(P)H a 340 nm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profilo, autenticità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Acido ascorbico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DCPIP; HPLC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riduzione di un colorante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qualità, etichetta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Numero di formolo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titolazione con formaldeide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blocco del gruppo amminico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diluizione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HMF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HPLC-UV 285 nm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prodotto di disidratazione degli esosi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trattamento termico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Patulina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HPLC-UV 276 nm, LC-MS/MS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micotossina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sicurezza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Isotopi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IRMS, SNIF-NMR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frazionamento isotopico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autenticità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Vino e succhi</dc:title>
  <dc:subject>PptxGenJS Presentation</dc:subject>
  <dc:creator>PptxGenJS</dc:creator>
  <cp:lastModifiedBy>PptxGenJS</cp:lastModifiedBy>
  <cp:revision>1</cp:revision>
  <dcterms:created xsi:type="dcterms:W3CDTF">2026-09-25T09:08:39Z</dcterms:created>
  <dcterms:modified xsi:type="dcterms:W3CDTF">2026-09-25T09:08:39Z</dcterms:modified>
</cp:coreProperties>
</file>