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4"/>
  </p:normalViewPr>
  <p:slideViewPr>
    <p:cSldViewPr snapToGrid="0">
      <p:cViewPr varScale="1">
        <p:scale>
          <a:sx n="108" d="100"/>
          <a:sy n="108" d="100"/>
        </p:scale>
        <p:origin x="7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E1F7DB8-FA53-4D21-BDCB-0860811A8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73EC74E3-FA72-4B16-82C3-2FEFF9D9F2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C1DA9E8F-E466-4D67-94BD-53A82935A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F291187B-8F32-47B0-BCBC-C725F15FA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2B529A7E-76E1-45B9-975C-15705B5D00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4DA1F912-0D5D-4D12-8A02-4E6C83B02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7C6380E7-605D-4C8A-929E-24364FA97F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89D1F147-F99B-4591-9BCF-12E8B2970C0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6FBB1D35-B66C-4B46-88B6-3CCA60893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29124B05-3D8F-4CF8-9931-EDBCB5F7C7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B82B67DC-248B-423E-97D8-D6B7DD1AB10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905250" cy="6858000"/>
          </a:xfrm>
          <a:prstGeom prst="rect">
            <a:avLst/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52138BD-9DE4-434B-975B-352605BB856D}"/>
              </a:ext>
            </a:extLst>
          </p:cNvPr>
          <p:cNvSpPr>
            <a:spLocks noGrp="1"/>
          </p:cNvSpPr>
          <p:nvPr/>
        </p:nvSpPr>
        <p:spPr>
          <a:xfrm>
            <a:off x="3905250" y="0"/>
            <a:ext cx="171450" cy="6858000"/>
          </a:xfrm>
          <a:prstGeom prst="rect">
            <a:avLst/>
          </a:prstGeom>
          <a:solidFill>
            <a:srgbClr val="D9AE4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593584C-B14F-44E5-B8C1-7D18EE7A1746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266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GESTIONE DELLE</a:t>
            </a:r>
          </a:p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RISORSE UMANE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568E233E-65CD-436C-A1F2-589F6E933551}"/>
              </a:ext>
            </a:extLst>
          </p:cNvPr>
          <p:cNvSpPr>
            <a:spLocks noGrp="1"/>
          </p:cNvSpPr>
          <p:nvPr/>
        </p:nvSpPr>
        <p:spPr>
          <a:xfrm>
            <a:off x="4572000" y="1285875"/>
            <a:ext cx="6572250" cy="152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375" b="1">
                <a:solidFill>
                  <a:srgbClr val="FFFFFF"/>
                </a:solidFill>
              </a:defRPr>
            </a:defPPr>
          </a:lstStyle>
          <a:p>
            <a:pPr>
              <a:defRPr sz="3375" b="1">
                <a:solidFill>
                  <a:srgbClr val="FFFFFF"/>
                </a:solidFill>
              </a:defRPr>
            </a:pPr>
            <a:r>
              <a:rPr sz="3375" b="1">
                <a:solidFill>
                  <a:srgbClr val="FFFFFF"/>
                </a:solidFill>
              </a:rPr>
              <a:t>Le risorse umane</a:t>
            </a:r>
          </a:p>
          <a:p>
            <a:pPr>
              <a:defRPr sz="3375" b="1">
                <a:solidFill>
                  <a:srgbClr val="FFFFFF"/>
                </a:solidFill>
              </a:defRPr>
            </a:pPr>
            <a:r>
              <a:rPr sz="3375" b="1">
                <a:solidFill>
                  <a:srgbClr val="FFFFFF"/>
                </a:solidFill>
              </a:rPr>
              <a:t>nelle PMI dopo il Covid-19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2BB9EE2-BCE3-467B-A6EE-8D9C8CF43FAE}"/>
              </a:ext>
            </a:extLst>
          </p:cNvPr>
          <p:cNvSpPr>
            <a:spLocks noGrp="1"/>
          </p:cNvSpPr>
          <p:nvPr/>
        </p:nvSpPr>
        <p:spPr>
          <a:xfrm>
            <a:off x="4610100" y="3143250"/>
            <a:ext cx="581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025" b="1">
                <a:solidFill>
                  <a:srgbClr val="D9AE43"/>
                </a:solidFill>
              </a:defRPr>
            </a:defPPr>
          </a:lstStyle>
          <a:p>
            <a:pPr>
              <a:defRPr sz="2025" b="1">
                <a:solidFill>
                  <a:srgbClr val="D9AE43"/>
                </a:solidFill>
              </a:defRPr>
            </a:pPr>
            <a:r>
              <a:rPr sz="2025" b="1">
                <a:solidFill>
                  <a:srgbClr val="D9AE43"/>
                </a:solidFill>
              </a:rPr>
              <a:t>Un’opportunità di crescita?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40AC087-A71D-4423-9391-09667CE3603C}"/>
              </a:ext>
            </a:extLst>
          </p:cNvPr>
          <p:cNvSpPr>
            <a:spLocks noGrp="1"/>
          </p:cNvSpPr>
          <p:nvPr/>
        </p:nvSpPr>
        <p:spPr>
          <a:xfrm>
            <a:off x="4610100" y="3857625"/>
            <a:ext cx="6191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0">
                <a:solidFill>
                  <a:srgbClr val="CFE0FA"/>
                </a:solidFill>
              </a:defRPr>
            </a:defPPr>
          </a:lstStyle>
          <a:p>
            <a:pPr>
              <a:defRPr sz="1500" b="0">
                <a:solidFill>
                  <a:srgbClr val="CFE0FA"/>
                </a:solidFill>
              </a:defRPr>
            </a:pPr>
            <a:r>
              <a:rPr sz="1500" b="0">
                <a:solidFill>
                  <a:srgbClr val="CFE0FA"/>
                </a:solidFill>
              </a:rPr>
              <a:t>Resilienza, reclutamento, formazione e reti territoriali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AF4D2EB-77AF-44E1-A4B0-AC1BBB675FFA}"/>
              </a:ext>
            </a:extLst>
          </p:cNvPr>
          <p:cNvSpPr>
            <a:spLocks noGrp="1"/>
          </p:cNvSpPr>
          <p:nvPr/>
        </p:nvSpPr>
        <p:spPr>
          <a:xfrm>
            <a:off x="4610100" y="5000625"/>
            <a:ext cx="4095750" cy="19050"/>
          </a:xfrm>
          <a:prstGeom prst="rect">
            <a:avLst/>
          </a:prstGeom>
          <a:solidFill>
            <a:srgbClr val="D9AE4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925930F5-A608-4ADC-BF66-D6E5B873F358}"/>
              </a:ext>
            </a:extLst>
          </p:cNvPr>
          <p:cNvSpPr>
            <a:spLocks noGrp="1"/>
          </p:cNvSpPr>
          <p:nvPr/>
        </p:nvSpPr>
        <p:spPr>
          <a:xfrm>
            <a:off x="4610100" y="5219700"/>
            <a:ext cx="4762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Prof.ssa Rossella Di Federico</a:t>
            </a:r>
          </a:p>
        </p:txBody>
      </p:sp>
    </p:spTree>
    <p:extLst>
      <p:ext uri="{BB962C8B-B14F-4D97-AF65-F5344CB8AC3E}">
        <p14:creationId xmlns:p14="http://schemas.microsoft.com/office/powerpoint/2010/main" val="1111188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9A9F46FD-B91F-434F-9733-6C31580C284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A57F0C1-32E5-4F88-9FE3-4BF34C87F578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567C8"/>
                </a:solidFill>
              </a:defRPr>
            </a:defPPr>
          </a:lstStyle>
          <a:p>
            <a:pPr>
              <a:defRPr sz="900" b="1">
                <a:solidFill>
                  <a:srgbClr val="4567C8"/>
                </a:solidFill>
              </a:defRPr>
            </a:pPr>
            <a:r>
              <a:rPr sz="900" b="1">
                <a:solidFill>
                  <a:srgbClr val="4567C8"/>
                </a:solidFill>
              </a:rPr>
              <a:t>PERCORSO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8805FB8-3C9B-43DA-8717-EAA9DC0E702B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33C"/>
                </a:solidFill>
              </a:defRPr>
            </a:defPPr>
          </a:lstStyle>
          <a:p>
            <a:pPr>
              <a:defRPr sz="2325" b="1">
                <a:solidFill>
                  <a:srgbClr val="17233C"/>
                </a:solidFill>
              </a:defRPr>
            </a:pPr>
            <a:r>
              <a:rPr sz="2325" b="1">
                <a:solidFill>
                  <a:srgbClr val="17233C"/>
                </a:solidFill>
              </a:rPr>
              <a:t>Dalla vulnerabilità a un nuovo modello di sviluppo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FB5F4DB8-83C2-4E2B-B4F9-360B1344F6BB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A5D25DB-08C2-4DC0-9F15-963DB4853B9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C833D15-48D5-49A2-8822-D0687D51F6A0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02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0C55AF4-2795-4EDC-8221-7EA1F94AD43A}"/>
              </a:ext>
            </a:extLst>
          </p:cNvPr>
          <p:cNvSpPr>
            <a:spLocks noGrp="1"/>
          </p:cNvSpPr>
          <p:nvPr/>
        </p:nvSpPr>
        <p:spPr>
          <a:xfrm>
            <a:off x="742950" y="1571625"/>
            <a:ext cx="57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4567C8"/>
                </a:solidFill>
              </a:defRPr>
            </a:defPPr>
          </a:lstStyle>
          <a:p>
            <a:pPr>
              <a:defRPr sz="1725" b="1">
                <a:solidFill>
                  <a:srgbClr val="4567C8"/>
                </a:solidFill>
              </a:defRPr>
            </a:pPr>
            <a:r>
              <a:rPr sz="1725" b="1">
                <a:solidFill>
                  <a:srgbClr val="4567C8"/>
                </a:solidFill>
              </a:rPr>
              <a:t>01</a:t>
            </a:r>
          </a:p>
        </p:txBody>
      </p:sp>
      <p:sp>
        <p:nvSpPr>
          <p:cNvPr id="8" name="Connettore 1 7">
            <a:extLst>
              <a:ext uri="{FF2B5EF4-FFF2-40B4-BE49-F238E27FC236}">
                <a16:creationId xmlns:a16="http://schemas.microsoft.com/office/drawing/2014/main" id="{37E04AA5-77E2-4EE8-B57E-DCC8C737F205}"/>
              </a:ext>
            </a:extLst>
          </p:cNvPr>
          <p:cNvSpPr>
            <a:spLocks noGrp="1"/>
          </p:cNvSpPr>
          <p:nvPr/>
        </p:nvSpPr>
        <p:spPr>
          <a:xfrm>
            <a:off x="1381125" y="1771650"/>
            <a:ext cx="428625" cy="0"/>
          </a:xfrm>
          <a:prstGeom prst="line">
            <a:avLst/>
          </a:prstGeom>
          <a:noFill/>
          <a:ln w="38100">
            <a:solidFill>
              <a:srgbClr val="D9AE4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2C76578-61D1-4A22-A790-6A8725346E60}"/>
              </a:ext>
            </a:extLst>
          </p:cNvPr>
          <p:cNvSpPr>
            <a:spLocks noGrp="1"/>
          </p:cNvSpPr>
          <p:nvPr/>
        </p:nvSpPr>
        <p:spPr>
          <a:xfrm>
            <a:off x="2000250" y="1571625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33C"/>
                </a:solidFill>
              </a:defRPr>
            </a:defPPr>
          </a:lstStyle>
          <a:p>
            <a:pPr>
              <a:defRPr sz="1500" b="1">
                <a:solidFill>
                  <a:srgbClr val="17233C"/>
                </a:solidFill>
              </a:defRPr>
            </a:pPr>
            <a:r>
              <a:rPr sz="1500" b="1">
                <a:solidFill>
                  <a:srgbClr val="17233C"/>
                </a:solidFill>
              </a:rPr>
              <a:t>La crisi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1C31A68-A09F-4E4F-8D63-118CF97D0A41}"/>
              </a:ext>
            </a:extLst>
          </p:cNvPr>
          <p:cNvSpPr>
            <a:spLocks noGrp="1"/>
          </p:cNvSpPr>
          <p:nvPr/>
        </p:nvSpPr>
        <p:spPr>
          <a:xfrm>
            <a:off x="5191125" y="1571625"/>
            <a:ext cx="5715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97386"/>
                </a:solidFill>
              </a:defRPr>
            </a:defPPr>
          </a:lstStyle>
          <a:p>
            <a:pPr>
              <a:defRPr sz="1200" b="0">
                <a:solidFill>
                  <a:srgbClr val="697386"/>
                </a:solidFill>
              </a:defRPr>
            </a:pPr>
            <a:r>
              <a:rPr sz="1200" b="0">
                <a:solidFill>
                  <a:srgbClr val="697386"/>
                </a:solidFill>
              </a:rPr>
              <a:t>Perché le PMI risultano più esposte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4A5BF21-07BB-43D5-8645-6BFECB10F793}"/>
              </a:ext>
            </a:extLst>
          </p:cNvPr>
          <p:cNvSpPr>
            <a:spLocks noGrp="1"/>
          </p:cNvSpPr>
          <p:nvPr/>
        </p:nvSpPr>
        <p:spPr>
          <a:xfrm>
            <a:off x="742950" y="2438400"/>
            <a:ext cx="57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4567C8"/>
                </a:solidFill>
              </a:defRPr>
            </a:defPPr>
          </a:lstStyle>
          <a:p>
            <a:pPr>
              <a:defRPr sz="1725" b="1">
                <a:solidFill>
                  <a:srgbClr val="4567C8"/>
                </a:solidFill>
              </a:defRPr>
            </a:pPr>
            <a:r>
              <a:rPr sz="1725" b="1">
                <a:solidFill>
                  <a:srgbClr val="4567C8"/>
                </a:solidFill>
              </a:rPr>
              <a:t>02</a:t>
            </a:r>
          </a:p>
        </p:txBody>
      </p:sp>
      <p:sp>
        <p:nvSpPr>
          <p:cNvPr id="12" name="Connettore 1 11">
            <a:extLst>
              <a:ext uri="{FF2B5EF4-FFF2-40B4-BE49-F238E27FC236}">
                <a16:creationId xmlns:a16="http://schemas.microsoft.com/office/drawing/2014/main" id="{957850D4-8450-4C78-810D-8901DBB5E9F1}"/>
              </a:ext>
            </a:extLst>
          </p:cNvPr>
          <p:cNvSpPr>
            <a:spLocks noGrp="1"/>
          </p:cNvSpPr>
          <p:nvPr/>
        </p:nvSpPr>
        <p:spPr>
          <a:xfrm>
            <a:off x="1381125" y="2638425"/>
            <a:ext cx="428625" cy="0"/>
          </a:xfrm>
          <a:prstGeom prst="line">
            <a:avLst/>
          </a:prstGeom>
          <a:noFill/>
          <a:ln w="38100">
            <a:solidFill>
              <a:srgbClr val="D9AE4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BE7D9FB-70B3-4237-9107-6FC2C3FDCE4B}"/>
              </a:ext>
            </a:extLst>
          </p:cNvPr>
          <p:cNvSpPr>
            <a:spLocks noGrp="1"/>
          </p:cNvSpPr>
          <p:nvPr/>
        </p:nvSpPr>
        <p:spPr>
          <a:xfrm>
            <a:off x="2000250" y="243840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33C"/>
                </a:solidFill>
              </a:defRPr>
            </a:defPPr>
          </a:lstStyle>
          <a:p>
            <a:pPr>
              <a:defRPr sz="1500" b="1">
                <a:solidFill>
                  <a:srgbClr val="17233C"/>
                </a:solidFill>
              </a:defRPr>
            </a:pPr>
            <a:r>
              <a:rPr sz="1500" b="1">
                <a:solidFill>
                  <a:srgbClr val="17233C"/>
                </a:solidFill>
              </a:rPr>
              <a:t>La resilienza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AF7CFF6-25DC-40A3-AFFB-7F99D2C436FF}"/>
              </a:ext>
            </a:extLst>
          </p:cNvPr>
          <p:cNvSpPr>
            <a:spLocks noGrp="1"/>
          </p:cNvSpPr>
          <p:nvPr/>
        </p:nvSpPr>
        <p:spPr>
          <a:xfrm>
            <a:off x="5191125" y="2438400"/>
            <a:ext cx="5715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97386"/>
                </a:solidFill>
              </a:defRPr>
            </a:defPPr>
          </a:lstStyle>
          <a:p>
            <a:pPr>
              <a:defRPr sz="1200" b="0">
                <a:solidFill>
                  <a:srgbClr val="697386"/>
                </a:solidFill>
              </a:defRPr>
            </a:pPr>
            <a:r>
              <a:rPr sz="1200" b="0">
                <a:solidFill>
                  <a:srgbClr val="697386"/>
                </a:solidFill>
              </a:rPr>
              <a:t>Competenze e relazioni territoriali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34A0FF48-7374-4220-9BD7-B3B37B2E2841}"/>
              </a:ext>
            </a:extLst>
          </p:cNvPr>
          <p:cNvSpPr>
            <a:spLocks noGrp="1"/>
          </p:cNvSpPr>
          <p:nvPr/>
        </p:nvSpPr>
        <p:spPr>
          <a:xfrm>
            <a:off x="742950" y="3305175"/>
            <a:ext cx="57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4567C8"/>
                </a:solidFill>
              </a:defRPr>
            </a:defPPr>
          </a:lstStyle>
          <a:p>
            <a:pPr>
              <a:defRPr sz="1725" b="1">
                <a:solidFill>
                  <a:srgbClr val="4567C8"/>
                </a:solidFill>
              </a:defRPr>
            </a:pPr>
            <a:r>
              <a:rPr sz="1725" b="1">
                <a:solidFill>
                  <a:srgbClr val="4567C8"/>
                </a:solidFill>
              </a:rPr>
              <a:t>03</a:t>
            </a:r>
          </a:p>
        </p:txBody>
      </p:sp>
      <p:sp>
        <p:nvSpPr>
          <p:cNvPr id="16" name="Connettore 1 15">
            <a:extLst>
              <a:ext uri="{FF2B5EF4-FFF2-40B4-BE49-F238E27FC236}">
                <a16:creationId xmlns:a16="http://schemas.microsoft.com/office/drawing/2014/main" id="{07F9D874-836E-4CC5-9F7B-06CB2C60275A}"/>
              </a:ext>
            </a:extLst>
          </p:cNvPr>
          <p:cNvSpPr>
            <a:spLocks noGrp="1"/>
          </p:cNvSpPr>
          <p:nvPr/>
        </p:nvSpPr>
        <p:spPr>
          <a:xfrm>
            <a:off x="1381125" y="3505200"/>
            <a:ext cx="428625" cy="0"/>
          </a:xfrm>
          <a:prstGeom prst="line">
            <a:avLst/>
          </a:prstGeom>
          <a:noFill/>
          <a:ln w="38100">
            <a:solidFill>
              <a:srgbClr val="D9AE4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667350F7-97F2-48D7-BAFC-38CB2A598F0D}"/>
              </a:ext>
            </a:extLst>
          </p:cNvPr>
          <p:cNvSpPr>
            <a:spLocks noGrp="1"/>
          </p:cNvSpPr>
          <p:nvPr/>
        </p:nvSpPr>
        <p:spPr>
          <a:xfrm>
            <a:off x="2000250" y="3305175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33C"/>
                </a:solidFill>
              </a:defRPr>
            </a:defPPr>
          </a:lstStyle>
          <a:p>
            <a:pPr>
              <a:defRPr sz="1500" b="1">
                <a:solidFill>
                  <a:srgbClr val="17233C"/>
                </a:solidFill>
              </a:defRPr>
            </a:pPr>
            <a:r>
              <a:rPr sz="1500" b="1">
                <a:solidFill>
                  <a:srgbClr val="17233C"/>
                </a:solidFill>
              </a:rPr>
              <a:t>La ricerca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E5CBFF3B-94B0-4D9F-8655-FFBBA7F4E5D0}"/>
              </a:ext>
            </a:extLst>
          </p:cNvPr>
          <p:cNvSpPr>
            <a:spLocks noGrp="1"/>
          </p:cNvSpPr>
          <p:nvPr/>
        </p:nvSpPr>
        <p:spPr>
          <a:xfrm>
            <a:off x="5191125" y="3305175"/>
            <a:ext cx="5715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97386"/>
                </a:solidFill>
              </a:defRPr>
            </a:defPPr>
          </a:lstStyle>
          <a:p>
            <a:pPr>
              <a:defRPr sz="1200" b="0">
                <a:solidFill>
                  <a:srgbClr val="697386"/>
                </a:solidFill>
              </a:defRPr>
            </a:pPr>
            <a:r>
              <a:rPr sz="1200" b="0">
                <a:solidFill>
                  <a:srgbClr val="697386"/>
                </a:solidFill>
              </a:rPr>
              <a:t>30 interviste e un focus group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589FBD87-CBF2-4B20-816C-259217B619C8}"/>
              </a:ext>
            </a:extLst>
          </p:cNvPr>
          <p:cNvSpPr>
            <a:spLocks noGrp="1"/>
          </p:cNvSpPr>
          <p:nvPr/>
        </p:nvSpPr>
        <p:spPr>
          <a:xfrm>
            <a:off x="742950" y="4171950"/>
            <a:ext cx="57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4567C8"/>
                </a:solidFill>
              </a:defRPr>
            </a:defPPr>
          </a:lstStyle>
          <a:p>
            <a:pPr>
              <a:defRPr sz="1725" b="1">
                <a:solidFill>
                  <a:srgbClr val="4567C8"/>
                </a:solidFill>
              </a:defRPr>
            </a:pPr>
            <a:r>
              <a:rPr sz="1725" b="1">
                <a:solidFill>
                  <a:srgbClr val="4567C8"/>
                </a:solidFill>
              </a:rPr>
              <a:t>04</a:t>
            </a:r>
          </a:p>
        </p:txBody>
      </p:sp>
      <p:sp>
        <p:nvSpPr>
          <p:cNvPr id="20" name="Connettore 1 19">
            <a:extLst>
              <a:ext uri="{FF2B5EF4-FFF2-40B4-BE49-F238E27FC236}">
                <a16:creationId xmlns:a16="http://schemas.microsoft.com/office/drawing/2014/main" id="{D96FDFF5-BE08-41C8-B289-E4B8485C7CF4}"/>
              </a:ext>
            </a:extLst>
          </p:cNvPr>
          <p:cNvSpPr>
            <a:spLocks noGrp="1"/>
          </p:cNvSpPr>
          <p:nvPr/>
        </p:nvSpPr>
        <p:spPr>
          <a:xfrm>
            <a:off x="1381125" y="4371975"/>
            <a:ext cx="428625" cy="0"/>
          </a:xfrm>
          <a:prstGeom prst="line">
            <a:avLst/>
          </a:prstGeom>
          <a:noFill/>
          <a:ln w="38100">
            <a:solidFill>
              <a:srgbClr val="D9AE4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62DE7EB7-BDC5-4365-B64D-E91D8A65E721}"/>
              </a:ext>
            </a:extLst>
          </p:cNvPr>
          <p:cNvSpPr>
            <a:spLocks noGrp="1"/>
          </p:cNvSpPr>
          <p:nvPr/>
        </p:nvSpPr>
        <p:spPr>
          <a:xfrm>
            <a:off x="2000250" y="417195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33C"/>
                </a:solidFill>
              </a:defRPr>
            </a:defPPr>
          </a:lstStyle>
          <a:p>
            <a:pPr>
              <a:defRPr sz="1500" b="1">
                <a:solidFill>
                  <a:srgbClr val="17233C"/>
                </a:solidFill>
              </a:defRPr>
            </a:pPr>
            <a:r>
              <a:rPr sz="1500" b="1">
                <a:solidFill>
                  <a:srgbClr val="17233C"/>
                </a:solidFill>
              </a:rPr>
              <a:t>Le traiettorie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FC050CE1-C4BD-47E4-BC6A-C02C7B4EE11E}"/>
              </a:ext>
            </a:extLst>
          </p:cNvPr>
          <p:cNvSpPr>
            <a:spLocks noGrp="1"/>
          </p:cNvSpPr>
          <p:nvPr/>
        </p:nvSpPr>
        <p:spPr>
          <a:xfrm>
            <a:off x="5191125" y="4171950"/>
            <a:ext cx="5715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97386"/>
                </a:solidFill>
              </a:defRPr>
            </a:defPPr>
          </a:lstStyle>
          <a:p>
            <a:pPr>
              <a:defRPr sz="1200" b="0">
                <a:solidFill>
                  <a:srgbClr val="697386"/>
                </a:solidFill>
              </a:defRPr>
            </a:pPr>
            <a:r>
              <a:rPr sz="1200" b="0">
                <a:solidFill>
                  <a:srgbClr val="697386"/>
                </a:solidFill>
              </a:rPr>
              <a:t>ITS, APL e formazione professionale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4EF0C5EC-0BDD-4856-A756-5136A419A83C}"/>
              </a:ext>
            </a:extLst>
          </p:cNvPr>
          <p:cNvSpPr>
            <a:spLocks noGrp="1"/>
          </p:cNvSpPr>
          <p:nvPr/>
        </p:nvSpPr>
        <p:spPr>
          <a:xfrm>
            <a:off x="742950" y="5038725"/>
            <a:ext cx="57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4567C8"/>
                </a:solidFill>
              </a:defRPr>
            </a:defPPr>
          </a:lstStyle>
          <a:p>
            <a:pPr>
              <a:defRPr sz="1725" b="1">
                <a:solidFill>
                  <a:srgbClr val="4567C8"/>
                </a:solidFill>
              </a:defRPr>
            </a:pPr>
            <a:r>
              <a:rPr sz="1725" b="1">
                <a:solidFill>
                  <a:srgbClr val="4567C8"/>
                </a:solidFill>
              </a:rPr>
              <a:t>05</a:t>
            </a:r>
          </a:p>
        </p:txBody>
      </p:sp>
      <p:sp>
        <p:nvSpPr>
          <p:cNvPr id="24" name="Connettore 1 23">
            <a:extLst>
              <a:ext uri="{FF2B5EF4-FFF2-40B4-BE49-F238E27FC236}">
                <a16:creationId xmlns:a16="http://schemas.microsoft.com/office/drawing/2014/main" id="{9C31B717-296D-4095-A857-2D1B9F6BBEAD}"/>
              </a:ext>
            </a:extLst>
          </p:cNvPr>
          <p:cNvSpPr>
            <a:spLocks noGrp="1"/>
          </p:cNvSpPr>
          <p:nvPr/>
        </p:nvSpPr>
        <p:spPr>
          <a:xfrm>
            <a:off x="1381125" y="5238750"/>
            <a:ext cx="428625" cy="0"/>
          </a:xfrm>
          <a:prstGeom prst="line">
            <a:avLst/>
          </a:prstGeom>
          <a:noFill/>
          <a:ln w="38100">
            <a:solidFill>
              <a:srgbClr val="D9AE4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2EBA8999-5601-4545-B565-D4002EA2E554}"/>
              </a:ext>
            </a:extLst>
          </p:cNvPr>
          <p:cNvSpPr>
            <a:spLocks noGrp="1"/>
          </p:cNvSpPr>
          <p:nvPr/>
        </p:nvSpPr>
        <p:spPr>
          <a:xfrm>
            <a:off x="2000250" y="5038725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33C"/>
                </a:solidFill>
              </a:defRPr>
            </a:defPPr>
          </a:lstStyle>
          <a:p>
            <a:pPr>
              <a:defRPr sz="1500" b="1">
                <a:solidFill>
                  <a:srgbClr val="17233C"/>
                </a:solidFill>
              </a:defRPr>
            </a:pPr>
            <a:r>
              <a:rPr sz="1500" b="1">
                <a:solidFill>
                  <a:srgbClr val="17233C"/>
                </a:solidFill>
              </a:rPr>
              <a:t>La governance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B1C6E4A5-DBE2-4CE2-A690-762D6B2D65F3}"/>
              </a:ext>
            </a:extLst>
          </p:cNvPr>
          <p:cNvSpPr>
            <a:spLocks noGrp="1"/>
          </p:cNvSpPr>
          <p:nvPr/>
        </p:nvSpPr>
        <p:spPr>
          <a:xfrm>
            <a:off x="5191125" y="5038725"/>
            <a:ext cx="5715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97386"/>
                </a:solidFill>
              </a:defRPr>
            </a:defPPr>
          </a:lstStyle>
          <a:p>
            <a:pPr>
              <a:defRPr sz="1200" b="0">
                <a:solidFill>
                  <a:srgbClr val="697386"/>
                </a:solidFill>
              </a:defRPr>
            </a:pPr>
            <a:r>
              <a:rPr sz="1200" b="0">
                <a:solidFill>
                  <a:srgbClr val="697386"/>
                </a:solidFill>
              </a:rPr>
              <a:t>Formalizzazione e partecipazione</a:t>
            </a:r>
          </a:p>
        </p:txBody>
      </p:sp>
    </p:spTree>
    <p:extLst>
      <p:ext uri="{BB962C8B-B14F-4D97-AF65-F5344CB8AC3E}">
        <p14:creationId xmlns:p14="http://schemas.microsoft.com/office/powerpoint/2010/main" val="1970006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tangolo 24">
            <a:extLst>
              <a:ext uri="{FF2B5EF4-FFF2-40B4-BE49-F238E27FC236}">
                <a16:creationId xmlns:a16="http://schemas.microsoft.com/office/drawing/2014/main" id="{EA8AE269-5C46-4286-8D70-8C1D2AC6AB9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77A712C-3E31-46F6-9496-BBC47B5CAC2E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567C8"/>
                </a:solidFill>
              </a:defRPr>
            </a:defPPr>
          </a:lstStyle>
          <a:p>
            <a:pPr>
              <a:defRPr sz="900" b="1">
                <a:solidFill>
                  <a:srgbClr val="4567C8"/>
                </a:solidFill>
              </a:defRPr>
            </a:pPr>
            <a:r>
              <a:rPr sz="900" b="1">
                <a:solidFill>
                  <a:srgbClr val="4567C8"/>
                </a:solidFill>
              </a:rPr>
              <a:t>SCENARIO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5A08428-0B5D-4314-86AC-D9312CE3D6AD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33C"/>
                </a:solidFill>
              </a:defRPr>
            </a:defPPr>
          </a:lstStyle>
          <a:p>
            <a:pPr>
              <a:defRPr sz="2325" b="1">
                <a:solidFill>
                  <a:srgbClr val="17233C"/>
                </a:solidFill>
              </a:defRPr>
            </a:pPr>
            <a:r>
              <a:rPr sz="2325" b="1">
                <a:solidFill>
                  <a:srgbClr val="17233C"/>
                </a:solidFill>
              </a:rPr>
              <a:t>Due crisi hanno esposto la vulnerabilità delle PMI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15C123E2-0DA9-4C7C-AA75-B8869A938883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A6ED987-6C17-4BFF-B5E6-265569C4BB75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A5F3E2C-24A1-4963-A35A-989C035039FB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03</a:t>
            </a:r>
          </a:p>
        </p:txBody>
      </p:sp>
      <p:sp>
        <p:nvSpPr>
          <p:cNvPr id="7" name="Connettore 1 6">
            <a:extLst>
              <a:ext uri="{FF2B5EF4-FFF2-40B4-BE49-F238E27FC236}">
                <a16:creationId xmlns:a16="http://schemas.microsoft.com/office/drawing/2014/main" id="{0BFF92FB-03D4-4FBE-9A8A-CF2B33E89941}"/>
              </a:ext>
            </a:extLst>
          </p:cNvPr>
          <p:cNvSpPr>
            <a:spLocks noGrp="1"/>
          </p:cNvSpPr>
          <p:nvPr/>
        </p:nvSpPr>
        <p:spPr>
          <a:xfrm>
            <a:off x="1619250" y="3190875"/>
            <a:ext cx="8953500" cy="0"/>
          </a:xfrm>
          <a:prstGeom prst="line">
            <a:avLst/>
          </a:prstGeom>
          <a:noFill/>
          <a:ln w="95250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2F429ADC-D0EC-49D2-A5AF-A0A8B5561A01}"/>
              </a:ext>
            </a:extLst>
          </p:cNvPr>
          <p:cNvSpPr>
            <a:spLocks noGrp="1"/>
          </p:cNvSpPr>
          <p:nvPr/>
        </p:nvSpPr>
        <p:spPr>
          <a:xfrm>
            <a:off x="1828800" y="2828925"/>
            <a:ext cx="723900" cy="723900"/>
          </a:xfrm>
          <a:prstGeom prst="roundRect">
            <a:avLst>
              <a:gd name="adj" fmla="val 15789"/>
            </a:avLst>
          </a:prstGeom>
          <a:solidFill>
            <a:srgbClr val="E8874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D4C5829-B60E-4218-83F6-7C2759ED4A6D}"/>
              </a:ext>
            </a:extLst>
          </p:cNvPr>
          <p:cNvSpPr>
            <a:spLocks noGrp="1"/>
          </p:cNvSpPr>
          <p:nvPr/>
        </p:nvSpPr>
        <p:spPr>
          <a:xfrm>
            <a:off x="1828800" y="3009900"/>
            <a:ext cx="7239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FFFFFF"/>
                </a:solidFill>
              </a:defRPr>
            </a:defPPr>
          </a:lstStyle>
          <a:p>
            <a:pPr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66DDA6A-0352-4A6C-80C1-B60A4905E153}"/>
              </a:ext>
            </a:extLst>
          </p:cNvPr>
          <p:cNvSpPr>
            <a:spLocks noGrp="1"/>
          </p:cNvSpPr>
          <p:nvPr/>
        </p:nvSpPr>
        <p:spPr>
          <a:xfrm>
            <a:off x="1238250" y="1809750"/>
            <a:ext cx="1905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E88747"/>
                </a:solidFill>
              </a:defRPr>
            </a:defPPr>
          </a:lstStyle>
          <a:p>
            <a:pPr>
              <a:defRPr sz="1800" b="1">
                <a:solidFill>
                  <a:srgbClr val="E88747"/>
                </a:solidFill>
              </a:defRPr>
            </a:pPr>
            <a:r>
              <a:rPr sz="1800" b="1">
                <a:solidFill>
                  <a:srgbClr val="E88747"/>
                </a:solidFill>
              </a:rPr>
              <a:t>2008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22A13D9-8DBD-4963-9372-6C00E4D89638}"/>
              </a:ext>
            </a:extLst>
          </p:cNvPr>
          <p:cNvSpPr>
            <a:spLocks noGrp="1"/>
          </p:cNvSpPr>
          <p:nvPr/>
        </p:nvSpPr>
        <p:spPr>
          <a:xfrm>
            <a:off x="809625" y="3714750"/>
            <a:ext cx="2762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33C"/>
                </a:solidFill>
              </a:defRPr>
            </a:defPPr>
          </a:lstStyle>
          <a:p>
            <a:pPr>
              <a:defRPr sz="1500" b="1">
                <a:solidFill>
                  <a:srgbClr val="17233C"/>
                </a:solidFill>
              </a:defRPr>
            </a:pPr>
            <a:r>
              <a:rPr sz="1500" b="1">
                <a:solidFill>
                  <a:srgbClr val="17233C"/>
                </a:solidFill>
              </a:rPr>
              <a:t>Crisi finanziaria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35C4366E-296F-4E9A-B66D-2246D1253CB8}"/>
              </a:ext>
            </a:extLst>
          </p:cNvPr>
          <p:cNvSpPr>
            <a:spLocks noGrp="1"/>
          </p:cNvSpPr>
          <p:nvPr/>
        </p:nvSpPr>
        <p:spPr>
          <a:xfrm>
            <a:off x="809625" y="4171950"/>
            <a:ext cx="2762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386"/>
                </a:solidFill>
              </a:defRPr>
            </a:defPPr>
          </a:lstStyle>
          <a:p>
            <a:pPr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Contrazione del credito e della domanda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87B7AC3B-8D4C-46E4-8B5F-B35FF3119948}"/>
              </a:ext>
            </a:extLst>
          </p:cNvPr>
          <p:cNvSpPr>
            <a:spLocks noGrp="1"/>
          </p:cNvSpPr>
          <p:nvPr/>
        </p:nvSpPr>
        <p:spPr>
          <a:xfrm>
            <a:off x="5734050" y="2828925"/>
            <a:ext cx="723900" cy="723900"/>
          </a:xfrm>
          <a:prstGeom prst="roundRect">
            <a:avLst>
              <a:gd name="adj" fmla="val 15789"/>
            </a:avLst>
          </a:prstGeom>
          <a:solidFill>
            <a:srgbClr val="D85E5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5E4A4E3-1E88-4717-A8CA-BBE2A37EF720}"/>
              </a:ext>
            </a:extLst>
          </p:cNvPr>
          <p:cNvSpPr>
            <a:spLocks noGrp="1"/>
          </p:cNvSpPr>
          <p:nvPr/>
        </p:nvSpPr>
        <p:spPr>
          <a:xfrm>
            <a:off x="5734050" y="3009900"/>
            <a:ext cx="7239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FFFFFF"/>
                </a:solidFill>
              </a:defRPr>
            </a:defPPr>
          </a:lstStyle>
          <a:p>
            <a:pPr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D2E28899-C927-47B8-829E-A634AFB5CF2B}"/>
              </a:ext>
            </a:extLst>
          </p:cNvPr>
          <p:cNvSpPr>
            <a:spLocks noGrp="1"/>
          </p:cNvSpPr>
          <p:nvPr/>
        </p:nvSpPr>
        <p:spPr>
          <a:xfrm>
            <a:off x="5143500" y="1809750"/>
            <a:ext cx="1905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D85E59"/>
                </a:solidFill>
              </a:defRPr>
            </a:defPPr>
          </a:lstStyle>
          <a:p>
            <a:pPr>
              <a:defRPr sz="1800" b="1">
                <a:solidFill>
                  <a:srgbClr val="D85E59"/>
                </a:solidFill>
              </a:defRPr>
            </a:pPr>
            <a:r>
              <a:rPr sz="1800" b="1">
                <a:solidFill>
                  <a:srgbClr val="D85E59"/>
                </a:solidFill>
              </a:rPr>
              <a:t>2020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3C599A8D-2123-4E6D-AB69-238CE9AB43CA}"/>
              </a:ext>
            </a:extLst>
          </p:cNvPr>
          <p:cNvSpPr>
            <a:spLocks noGrp="1"/>
          </p:cNvSpPr>
          <p:nvPr/>
        </p:nvSpPr>
        <p:spPr>
          <a:xfrm>
            <a:off x="4714875" y="3714750"/>
            <a:ext cx="2762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33C"/>
                </a:solidFill>
              </a:defRPr>
            </a:defPPr>
          </a:lstStyle>
          <a:p>
            <a:pPr>
              <a:defRPr sz="1500" b="1">
                <a:solidFill>
                  <a:srgbClr val="17233C"/>
                </a:solidFill>
              </a:defRPr>
            </a:pPr>
            <a:r>
              <a:rPr sz="1500" b="1">
                <a:solidFill>
                  <a:srgbClr val="17233C"/>
                </a:solidFill>
              </a:rPr>
              <a:t>Pandemia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F674D256-9803-4D71-977E-4BBE209501DE}"/>
              </a:ext>
            </a:extLst>
          </p:cNvPr>
          <p:cNvSpPr>
            <a:spLocks noGrp="1"/>
          </p:cNvSpPr>
          <p:nvPr/>
        </p:nvSpPr>
        <p:spPr>
          <a:xfrm>
            <a:off x="4714875" y="4171950"/>
            <a:ext cx="2762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386"/>
                </a:solidFill>
              </a:defRPr>
            </a:defPPr>
          </a:lstStyle>
          <a:p>
            <a:pPr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Chiusure, caduta dei ricavi e discontinuità operative</a:t>
            </a: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EE4ACA50-86F8-4BFB-82BC-7C5A8EBBDDC4}"/>
              </a:ext>
            </a:extLst>
          </p:cNvPr>
          <p:cNvSpPr>
            <a:spLocks noGrp="1"/>
          </p:cNvSpPr>
          <p:nvPr/>
        </p:nvSpPr>
        <p:spPr>
          <a:xfrm>
            <a:off x="9448800" y="2828925"/>
            <a:ext cx="723900" cy="723900"/>
          </a:xfrm>
          <a:prstGeom prst="roundRect">
            <a:avLst>
              <a:gd name="adj" fmla="val 15789"/>
            </a:avLst>
          </a:prstGeom>
          <a:solidFill>
            <a:srgbClr val="2F7D6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45FA6D78-5205-47E7-BAA0-02C19238B3E5}"/>
              </a:ext>
            </a:extLst>
          </p:cNvPr>
          <p:cNvSpPr>
            <a:spLocks noGrp="1"/>
          </p:cNvSpPr>
          <p:nvPr/>
        </p:nvSpPr>
        <p:spPr>
          <a:xfrm>
            <a:off x="9448800" y="3009900"/>
            <a:ext cx="7239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FFFFFF"/>
                </a:solidFill>
              </a:defRPr>
            </a:defPPr>
          </a:lstStyle>
          <a:p>
            <a:pPr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18148C15-1BA1-46B5-BFB0-DA9ADA36A45F}"/>
              </a:ext>
            </a:extLst>
          </p:cNvPr>
          <p:cNvSpPr>
            <a:spLocks noGrp="1"/>
          </p:cNvSpPr>
          <p:nvPr/>
        </p:nvSpPr>
        <p:spPr>
          <a:xfrm>
            <a:off x="8858250" y="1809750"/>
            <a:ext cx="1905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2F7D6D"/>
                </a:solidFill>
              </a:defRPr>
            </a:defPPr>
          </a:lstStyle>
          <a:p>
            <a:pPr>
              <a:defRPr sz="1800" b="1">
                <a:solidFill>
                  <a:srgbClr val="2F7D6D"/>
                </a:solidFill>
              </a:defRPr>
            </a:pPr>
            <a:r>
              <a:rPr sz="1800" b="1">
                <a:solidFill>
                  <a:srgbClr val="2F7D6D"/>
                </a:solidFill>
              </a:rPr>
              <a:t>DOPO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76BF1F38-F31C-41AA-8072-A389BB39FBE0}"/>
              </a:ext>
            </a:extLst>
          </p:cNvPr>
          <p:cNvSpPr>
            <a:spLocks noGrp="1"/>
          </p:cNvSpPr>
          <p:nvPr/>
        </p:nvSpPr>
        <p:spPr>
          <a:xfrm>
            <a:off x="8429625" y="3714750"/>
            <a:ext cx="2762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33C"/>
                </a:solidFill>
              </a:defRPr>
            </a:defPPr>
          </a:lstStyle>
          <a:p>
            <a:pPr>
              <a:defRPr sz="1500" b="1">
                <a:solidFill>
                  <a:srgbClr val="17233C"/>
                </a:solidFill>
              </a:defRPr>
            </a:pPr>
            <a:r>
              <a:rPr sz="1500" b="1">
                <a:solidFill>
                  <a:srgbClr val="17233C"/>
                </a:solidFill>
              </a:rPr>
              <a:t>Ripartenza selettiva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572067EC-718D-4744-91DF-C15E254509CA}"/>
              </a:ext>
            </a:extLst>
          </p:cNvPr>
          <p:cNvSpPr>
            <a:spLocks noGrp="1"/>
          </p:cNvSpPr>
          <p:nvPr/>
        </p:nvSpPr>
        <p:spPr>
          <a:xfrm>
            <a:off x="8429625" y="4171950"/>
            <a:ext cx="2762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386"/>
                </a:solidFill>
              </a:defRPr>
            </a:defPPr>
          </a:lstStyle>
          <a:p>
            <a:pPr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Competenze e reti diventano risorse decisive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E10FDD55-FEE9-4FC2-947E-3BAC5F26E5E5}"/>
              </a:ext>
            </a:extLst>
          </p:cNvPr>
          <p:cNvSpPr>
            <a:spLocks noGrp="1"/>
          </p:cNvSpPr>
          <p:nvPr/>
        </p:nvSpPr>
        <p:spPr>
          <a:xfrm>
            <a:off x="1905000" y="5191125"/>
            <a:ext cx="8382000" cy="723900"/>
          </a:xfrm>
          <a:prstGeom prst="roundRect">
            <a:avLst>
              <a:gd name="adj" fmla="val 15789"/>
            </a:avLst>
          </a:prstGeom>
          <a:solidFill>
            <a:srgbClr val="CFE0F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673D88C0-5706-4351-A7B4-91B9FBF2FBB3}"/>
              </a:ext>
            </a:extLst>
          </p:cNvPr>
          <p:cNvSpPr>
            <a:spLocks noGrp="1"/>
          </p:cNvSpPr>
          <p:nvPr/>
        </p:nvSpPr>
        <p:spPr>
          <a:xfrm>
            <a:off x="2238375" y="5372100"/>
            <a:ext cx="7715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43B64"/>
                </a:solidFill>
              </a:defRPr>
            </a:defPPr>
          </a:lstStyle>
          <a:p>
            <a:pPr>
              <a:defRPr sz="1350" b="1">
                <a:solidFill>
                  <a:srgbClr val="243B64"/>
                </a:solidFill>
              </a:defRPr>
            </a:pPr>
            <a:r>
              <a:rPr sz="1350" b="1">
                <a:solidFill>
                  <a:srgbClr val="243B64"/>
                </a:solidFill>
              </a:rPr>
              <a:t>Le PMI operano spesso nei settori maggiormente colpiti e dispongono di minori riserve organizzative.</a:t>
            </a:r>
          </a:p>
        </p:txBody>
      </p:sp>
    </p:spTree>
    <p:extLst>
      <p:ext uri="{BB962C8B-B14F-4D97-AF65-F5344CB8AC3E}">
        <p14:creationId xmlns:p14="http://schemas.microsoft.com/office/powerpoint/2010/main" val="1410996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tangolo 20">
            <a:extLst>
              <a:ext uri="{FF2B5EF4-FFF2-40B4-BE49-F238E27FC236}">
                <a16:creationId xmlns:a16="http://schemas.microsoft.com/office/drawing/2014/main" id="{36077CAA-C70B-418A-B34E-F59ED50DEB6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C7585F8-F12F-44A4-B08C-31BF936BC100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567C8"/>
                </a:solidFill>
              </a:defRPr>
            </a:defPPr>
          </a:lstStyle>
          <a:p>
            <a:pPr>
              <a:defRPr sz="900" b="1">
                <a:solidFill>
                  <a:srgbClr val="4567C8"/>
                </a:solidFill>
              </a:defRPr>
            </a:pPr>
            <a:r>
              <a:rPr sz="900" b="1">
                <a:solidFill>
                  <a:srgbClr val="4567C8"/>
                </a:solidFill>
              </a:rPr>
              <a:t>PROBLEMA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DECCC5F-A331-4EFB-8259-8134CCEA7510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33C"/>
                </a:solidFill>
              </a:defRPr>
            </a:defPPr>
          </a:lstStyle>
          <a:p>
            <a:pPr>
              <a:defRPr sz="2325" b="1">
                <a:solidFill>
                  <a:srgbClr val="17233C"/>
                </a:solidFill>
              </a:defRPr>
            </a:pPr>
            <a:r>
              <a:rPr sz="2325" b="1">
                <a:solidFill>
                  <a:srgbClr val="17233C"/>
                </a:solidFill>
              </a:rPr>
              <a:t>La pandemia trasforma una fragilità HR in una questione strategica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53B46388-F5EC-462C-8090-47A7FACE1E99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EC13887-45F6-444A-A4E8-64F279BB9D2D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A0AA79B-4DE4-496E-A658-024A8FE8D148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04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7483FA6B-157C-4C90-B9EF-7A16C105CD41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3333750" cy="2714625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46EDF231-5761-43FD-9A42-6EBD1C38AFDC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66675" cy="2714625"/>
          </a:xfrm>
          <a:prstGeom prst="roundRect">
            <a:avLst>
              <a:gd name="adj" fmla="val 50000"/>
            </a:avLst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8644469-B432-4F3C-BBFB-BD4AC51F8B7D}"/>
              </a:ext>
            </a:extLst>
          </p:cNvPr>
          <p:cNvSpPr>
            <a:spLocks noGrp="1"/>
          </p:cNvSpPr>
          <p:nvPr/>
        </p:nvSpPr>
        <p:spPr>
          <a:xfrm>
            <a:off x="990600" y="1981200"/>
            <a:ext cx="29051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33C"/>
                </a:solidFill>
              </a:defRPr>
            </a:defPPr>
          </a:lstStyle>
          <a:p>
            <a:pPr>
              <a:defRPr sz="1425" b="1">
                <a:solidFill>
                  <a:srgbClr val="17233C"/>
                </a:solidFill>
              </a:defRPr>
            </a:pPr>
            <a:r>
              <a:rPr sz="1425" b="1">
                <a:solidFill>
                  <a:srgbClr val="17233C"/>
                </a:solidFill>
              </a:rPr>
              <a:t>Prima della crisi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5ECE8EF-CB5A-41E3-9A64-0046704ED2B3}"/>
              </a:ext>
            </a:extLst>
          </p:cNvPr>
          <p:cNvSpPr>
            <a:spLocks noGrp="1"/>
          </p:cNvSpPr>
          <p:nvPr/>
        </p:nvSpPr>
        <p:spPr>
          <a:xfrm>
            <a:off x="990600" y="2419350"/>
            <a:ext cx="2905125" cy="1914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386"/>
                </a:solidFill>
              </a:defRPr>
            </a:defPPr>
          </a:lstStyle>
          <a:p>
            <a:pPr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Gestione del personale poco strutturata, reclutamento basato sulle reti informali e formazione prevalentemente sul lavoro.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8A8181C5-E4B3-40E9-A9F2-18590B919BAC}"/>
              </a:ext>
            </a:extLst>
          </p:cNvPr>
          <p:cNvSpPr>
            <a:spLocks noGrp="1"/>
          </p:cNvSpPr>
          <p:nvPr/>
        </p:nvSpPr>
        <p:spPr>
          <a:xfrm>
            <a:off x="4429125" y="1809750"/>
            <a:ext cx="3333750" cy="2714625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4BB9B3B3-80C4-4FE9-9D6C-D38D28764D60}"/>
              </a:ext>
            </a:extLst>
          </p:cNvPr>
          <p:cNvSpPr>
            <a:spLocks noGrp="1"/>
          </p:cNvSpPr>
          <p:nvPr/>
        </p:nvSpPr>
        <p:spPr>
          <a:xfrm>
            <a:off x="4429125" y="1809750"/>
            <a:ext cx="66675" cy="2714625"/>
          </a:xfrm>
          <a:prstGeom prst="roundRect">
            <a:avLst>
              <a:gd name="adj" fmla="val 50000"/>
            </a:avLst>
          </a:prstGeom>
          <a:solidFill>
            <a:srgbClr val="E8874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3993B11-3768-45F2-94EA-00A70C97BADA}"/>
              </a:ext>
            </a:extLst>
          </p:cNvPr>
          <p:cNvSpPr>
            <a:spLocks noGrp="1"/>
          </p:cNvSpPr>
          <p:nvPr/>
        </p:nvSpPr>
        <p:spPr>
          <a:xfrm>
            <a:off x="4657725" y="1981200"/>
            <a:ext cx="29051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33C"/>
                </a:solidFill>
              </a:defRPr>
            </a:defPPr>
          </a:lstStyle>
          <a:p>
            <a:pPr>
              <a:defRPr sz="1425" b="1">
                <a:solidFill>
                  <a:srgbClr val="17233C"/>
                </a:solidFill>
              </a:defRPr>
            </a:pPr>
            <a:r>
              <a:rPr sz="1425" b="1">
                <a:solidFill>
                  <a:srgbClr val="17233C"/>
                </a:solidFill>
              </a:rPr>
              <a:t>Durante la crisi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A6ECDB9D-A19E-49DE-AB54-09D08AF7224F}"/>
              </a:ext>
            </a:extLst>
          </p:cNvPr>
          <p:cNvSpPr>
            <a:spLocks noGrp="1"/>
          </p:cNvSpPr>
          <p:nvPr/>
        </p:nvSpPr>
        <p:spPr>
          <a:xfrm>
            <a:off x="4657725" y="2419350"/>
            <a:ext cx="2905125" cy="1914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386"/>
                </a:solidFill>
              </a:defRPr>
            </a:defPPr>
          </a:lstStyle>
          <a:p>
            <a:pPr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Emergono nuovi fabbisogni digitali, difficoltà di reperimento e bisogno di adattare rapidamente competenze e organizzazione.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B9AF09C8-21C8-4E86-B4AE-5CD752DCC3DB}"/>
              </a:ext>
            </a:extLst>
          </p:cNvPr>
          <p:cNvSpPr>
            <a:spLocks noGrp="1"/>
          </p:cNvSpPr>
          <p:nvPr/>
        </p:nvSpPr>
        <p:spPr>
          <a:xfrm>
            <a:off x="8096250" y="1809750"/>
            <a:ext cx="3333750" cy="2714625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8CF442DA-3A1F-4CFF-A8DC-50277065724D}"/>
              </a:ext>
            </a:extLst>
          </p:cNvPr>
          <p:cNvSpPr>
            <a:spLocks noGrp="1"/>
          </p:cNvSpPr>
          <p:nvPr/>
        </p:nvSpPr>
        <p:spPr>
          <a:xfrm>
            <a:off x="8096250" y="1809750"/>
            <a:ext cx="66675" cy="2714625"/>
          </a:xfrm>
          <a:prstGeom prst="roundRect">
            <a:avLst>
              <a:gd name="adj" fmla="val 50000"/>
            </a:avLst>
          </a:prstGeom>
          <a:solidFill>
            <a:srgbClr val="2F7D6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15BD3284-ACD5-4484-B67E-85266ABC420C}"/>
              </a:ext>
            </a:extLst>
          </p:cNvPr>
          <p:cNvSpPr>
            <a:spLocks noGrp="1"/>
          </p:cNvSpPr>
          <p:nvPr/>
        </p:nvSpPr>
        <p:spPr>
          <a:xfrm>
            <a:off x="8324850" y="1981200"/>
            <a:ext cx="29051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33C"/>
                </a:solidFill>
              </a:defRPr>
            </a:defPPr>
          </a:lstStyle>
          <a:p>
            <a:pPr>
              <a:defRPr sz="1425" b="1">
                <a:solidFill>
                  <a:srgbClr val="17233C"/>
                </a:solidFill>
              </a:defRPr>
            </a:pPr>
            <a:r>
              <a:rPr sz="1425" b="1">
                <a:solidFill>
                  <a:srgbClr val="17233C"/>
                </a:solidFill>
              </a:rPr>
              <a:t>Dopo la crisi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629C111-14BC-405C-B506-D5C946E0B912}"/>
              </a:ext>
            </a:extLst>
          </p:cNvPr>
          <p:cNvSpPr>
            <a:spLocks noGrp="1"/>
          </p:cNvSpPr>
          <p:nvPr/>
        </p:nvSpPr>
        <p:spPr>
          <a:xfrm>
            <a:off x="8324850" y="2419350"/>
            <a:ext cx="2905125" cy="1914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386"/>
                </a:solidFill>
              </a:defRPr>
            </a:defPPr>
          </a:lstStyle>
          <a:p>
            <a:pPr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La qualità delle persone e la capacità di collaborare con l’esterno diventano condizioni di sopravvivenza e crescita.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A8E21369-A7FB-4F43-AF2E-EF16EF0506DC}"/>
              </a:ext>
            </a:extLst>
          </p:cNvPr>
          <p:cNvSpPr>
            <a:spLocks noGrp="1"/>
          </p:cNvSpPr>
          <p:nvPr/>
        </p:nvSpPr>
        <p:spPr>
          <a:xfrm>
            <a:off x="1381125" y="5048250"/>
            <a:ext cx="9429750" cy="781050"/>
          </a:xfrm>
          <a:prstGeom prst="roundRect">
            <a:avLst>
              <a:gd name="adj" fmla="val 14634"/>
            </a:avLst>
          </a:prstGeom>
          <a:solidFill>
            <a:srgbClr val="243B6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04C3FD6D-122B-47CB-8677-E073C0A10568}"/>
              </a:ext>
            </a:extLst>
          </p:cNvPr>
          <p:cNvSpPr>
            <a:spLocks noGrp="1"/>
          </p:cNvSpPr>
          <p:nvPr/>
        </p:nvSpPr>
        <p:spPr>
          <a:xfrm>
            <a:off x="1714500" y="5257800"/>
            <a:ext cx="8763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FFFFF"/>
                </a:solidFill>
              </a:defRPr>
            </a:defPPr>
          </a:lstStyle>
          <a:p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Domanda di ricerca: i metodi informali garantiscono ancora le competenze necessarie alle piccole imprese?</a:t>
            </a:r>
          </a:p>
        </p:txBody>
      </p:sp>
    </p:spTree>
    <p:extLst>
      <p:ext uri="{BB962C8B-B14F-4D97-AF65-F5344CB8AC3E}">
        <p14:creationId xmlns:p14="http://schemas.microsoft.com/office/powerpoint/2010/main" val="360872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tangolo 17">
            <a:extLst>
              <a:ext uri="{FF2B5EF4-FFF2-40B4-BE49-F238E27FC236}">
                <a16:creationId xmlns:a16="http://schemas.microsoft.com/office/drawing/2014/main" id="{C0325661-3574-4101-9564-E00D25C847B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F0CD760-D751-4524-A0D8-9A6D79E0F763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567C8"/>
                </a:solidFill>
              </a:defRPr>
            </a:defPPr>
          </a:lstStyle>
          <a:p>
            <a:pPr>
              <a:defRPr sz="900" b="1">
                <a:solidFill>
                  <a:srgbClr val="4567C8"/>
                </a:solidFill>
              </a:defRPr>
            </a:pPr>
            <a:r>
              <a:rPr sz="900" b="1">
                <a:solidFill>
                  <a:srgbClr val="4567C8"/>
                </a:solidFill>
              </a:rPr>
              <a:t>RESILIENZA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BBA7C66-06B4-4030-A076-378FFE00B6D2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33C"/>
                </a:solidFill>
              </a:defRPr>
            </a:defPPr>
          </a:lstStyle>
          <a:p>
            <a:pPr>
              <a:defRPr sz="2325" b="1">
                <a:solidFill>
                  <a:srgbClr val="17233C"/>
                </a:solidFill>
              </a:defRPr>
            </a:pPr>
            <a:r>
              <a:rPr sz="2325" b="1">
                <a:solidFill>
                  <a:srgbClr val="17233C"/>
                </a:solidFill>
              </a:rPr>
              <a:t>La capacità di risposta poggia su due pilastri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0F047CD9-3E8F-496E-9136-1CF776EA4902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2ABA642-8523-4DBE-A444-1C977D7AFD7E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5C31DE9-0CDB-49BF-A9FC-AEA7F07DC632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05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596409DA-BBBE-40C9-A7FB-EF6CD58ABDF6}"/>
              </a:ext>
            </a:extLst>
          </p:cNvPr>
          <p:cNvSpPr>
            <a:spLocks noGrp="1"/>
          </p:cNvSpPr>
          <p:nvPr/>
        </p:nvSpPr>
        <p:spPr>
          <a:xfrm>
            <a:off x="857250" y="1809750"/>
            <a:ext cx="4762500" cy="333375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08047DE4-CE35-4481-9A40-2C5980CEECBE}"/>
              </a:ext>
            </a:extLst>
          </p:cNvPr>
          <p:cNvSpPr>
            <a:spLocks noGrp="1"/>
          </p:cNvSpPr>
          <p:nvPr/>
        </p:nvSpPr>
        <p:spPr>
          <a:xfrm>
            <a:off x="6572250" y="1809750"/>
            <a:ext cx="4762500" cy="333375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C4179C0E-5725-48A2-AFCB-3842BDF1A4FD}"/>
              </a:ext>
            </a:extLst>
          </p:cNvPr>
          <p:cNvSpPr>
            <a:spLocks noGrp="1"/>
          </p:cNvSpPr>
          <p:nvPr/>
        </p:nvSpPr>
        <p:spPr>
          <a:xfrm>
            <a:off x="2571750" y="2095500"/>
            <a:ext cx="1333500" cy="857250"/>
          </a:xfrm>
          <a:prstGeom prst="roundRect">
            <a:avLst>
              <a:gd name="adj" fmla="val 13333"/>
            </a:avLst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9C2E80B-06AF-40B0-9FB5-EDFDE110F43F}"/>
              </a:ext>
            </a:extLst>
          </p:cNvPr>
          <p:cNvSpPr>
            <a:spLocks noGrp="1"/>
          </p:cNvSpPr>
          <p:nvPr/>
        </p:nvSpPr>
        <p:spPr>
          <a:xfrm>
            <a:off x="2571750" y="2305050"/>
            <a:ext cx="1333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175" b="1">
                <a:solidFill>
                  <a:srgbClr val="FFFFFF"/>
                </a:solidFill>
              </a:defRPr>
            </a:defPPr>
          </a:lstStyle>
          <a:p>
            <a:pPr>
              <a:defRPr sz="2175" b="1">
                <a:solidFill>
                  <a:srgbClr val="FFFFFF"/>
                </a:solidFill>
              </a:defRPr>
            </a:pPr>
            <a:r>
              <a:rPr sz="2175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7F1EC1BA-AFEE-4F63-8CE0-89938F62D535}"/>
              </a:ext>
            </a:extLst>
          </p:cNvPr>
          <p:cNvSpPr>
            <a:spLocks noGrp="1"/>
          </p:cNvSpPr>
          <p:nvPr/>
        </p:nvSpPr>
        <p:spPr>
          <a:xfrm>
            <a:off x="8286750" y="2095500"/>
            <a:ext cx="1333500" cy="857250"/>
          </a:xfrm>
          <a:prstGeom prst="roundRect">
            <a:avLst>
              <a:gd name="adj" fmla="val 13333"/>
            </a:avLst>
          </a:prstGeom>
          <a:solidFill>
            <a:srgbClr val="E8874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118D6B8B-47FF-42D7-A6F7-7207C6679037}"/>
              </a:ext>
            </a:extLst>
          </p:cNvPr>
          <p:cNvSpPr>
            <a:spLocks noGrp="1"/>
          </p:cNvSpPr>
          <p:nvPr/>
        </p:nvSpPr>
        <p:spPr>
          <a:xfrm>
            <a:off x="8286750" y="2305050"/>
            <a:ext cx="1333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175" b="1">
                <a:solidFill>
                  <a:srgbClr val="FFFFFF"/>
                </a:solidFill>
              </a:defRPr>
            </a:defPPr>
          </a:lstStyle>
          <a:p>
            <a:pPr>
              <a:defRPr sz="2175" b="1">
                <a:solidFill>
                  <a:srgbClr val="FFFFFF"/>
                </a:solidFill>
              </a:defRPr>
            </a:pPr>
            <a:r>
              <a:rPr sz="2175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FA5F7B1B-8799-4260-B24F-4E4658EB8259}"/>
              </a:ext>
            </a:extLst>
          </p:cNvPr>
          <p:cNvSpPr>
            <a:spLocks noGrp="1"/>
          </p:cNvSpPr>
          <p:nvPr/>
        </p:nvSpPr>
        <p:spPr>
          <a:xfrm>
            <a:off x="1428750" y="3286125"/>
            <a:ext cx="3619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950" b="1">
                <a:solidFill>
                  <a:srgbClr val="17233C"/>
                </a:solidFill>
              </a:defRPr>
            </a:defPPr>
          </a:lstStyle>
          <a:p>
            <a:pPr>
              <a:defRPr sz="1950" b="1">
                <a:solidFill>
                  <a:srgbClr val="17233C"/>
                </a:solidFill>
              </a:defRPr>
            </a:pPr>
            <a:r>
              <a:rPr sz="1950" b="1">
                <a:solidFill>
                  <a:srgbClr val="17233C"/>
                </a:solidFill>
              </a:rPr>
              <a:t>Competenze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AD54B99-48AC-4082-A796-D3B97657790A}"/>
              </a:ext>
            </a:extLst>
          </p:cNvPr>
          <p:cNvSpPr>
            <a:spLocks noGrp="1"/>
          </p:cNvSpPr>
          <p:nvPr/>
        </p:nvSpPr>
        <p:spPr>
          <a:xfrm>
            <a:off x="1333500" y="3905250"/>
            <a:ext cx="38100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0">
                <a:solidFill>
                  <a:srgbClr val="697386"/>
                </a:solidFill>
              </a:defRPr>
            </a:defPPr>
          </a:lstStyle>
          <a:p>
            <a:pPr>
              <a:defRPr sz="1275" b="0">
                <a:solidFill>
                  <a:srgbClr val="697386"/>
                </a:solidFill>
              </a:defRPr>
            </a:pPr>
            <a:r>
              <a:rPr sz="1275" b="0">
                <a:solidFill>
                  <a:srgbClr val="697386"/>
                </a:solidFill>
              </a:rPr>
              <a:t>Qualità delle skill dei dipendenti, apprendimento continuo e capacità di usare nuove tecnologie.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2F900BAD-0A37-402B-BAD4-BDB16AF1EFD7}"/>
              </a:ext>
            </a:extLst>
          </p:cNvPr>
          <p:cNvSpPr>
            <a:spLocks noGrp="1"/>
          </p:cNvSpPr>
          <p:nvPr/>
        </p:nvSpPr>
        <p:spPr>
          <a:xfrm>
            <a:off x="7143750" y="3286125"/>
            <a:ext cx="3619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950" b="1">
                <a:solidFill>
                  <a:srgbClr val="17233C"/>
                </a:solidFill>
              </a:defRPr>
            </a:defPPr>
          </a:lstStyle>
          <a:p>
            <a:pPr>
              <a:defRPr sz="1950" b="1">
                <a:solidFill>
                  <a:srgbClr val="17233C"/>
                </a:solidFill>
              </a:defRPr>
            </a:pPr>
            <a:r>
              <a:rPr sz="1950" b="1">
                <a:solidFill>
                  <a:srgbClr val="17233C"/>
                </a:solidFill>
              </a:rPr>
              <a:t>Relazioni esterne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BFEC5D1-2948-43DA-8AC7-B6BB21A59ED8}"/>
              </a:ext>
            </a:extLst>
          </p:cNvPr>
          <p:cNvSpPr>
            <a:spLocks noGrp="1"/>
          </p:cNvSpPr>
          <p:nvPr/>
        </p:nvSpPr>
        <p:spPr>
          <a:xfrm>
            <a:off x="7048500" y="3905250"/>
            <a:ext cx="38100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0">
                <a:solidFill>
                  <a:srgbClr val="697386"/>
                </a:solidFill>
              </a:defRPr>
            </a:defPPr>
          </a:lstStyle>
          <a:p>
            <a:pPr>
              <a:defRPr sz="1275" b="0">
                <a:solidFill>
                  <a:srgbClr val="697386"/>
                </a:solidFill>
              </a:defRPr>
            </a:pPr>
            <a:r>
              <a:rPr sz="1275" b="0">
                <a:solidFill>
                  <a:srgbClr val="697386"/>
                </a:solidFill>
              </a:rPr>
              <a:t>Rapporti con istituzioni locali, attori delle relazioni industriali e organizzazioni intermedie.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90E61F0F-CDEC-4094-AAB6-3569A01F7977}"/>
              </a:ext>
            </a:extLst>
          </p:cNvPr>
          <p:cNvSpPr>
            <a:spLocks noGrp="1"/>
          </p:cNvSpPr>
          <p:nvPr/>
        </p:nvSpPr>
        <p:spPr>
          <a:xfrm>
            <a:off x="2000250" y="5715000"/>
            <a:ext cx="819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0">
                <a:solidFill>
                  <a:srgbClr val="697386"/>
                </a:solidFill>
              </a:defRPr>
            </a:defPPr>
          </a:lstStyle>
          <a:p>
            <a:pPr>
              <a:defRPr sz="900" b="0">
                <a:solidFill>
                  <a:srgbClr val="697386"/>
                </a:solidFill>
              </a:defRPr>
            </a:pPr>
            <a:r>
              <a:rPr sz="900" b="0">
                <a:solidFill>
                  <a:srgbClr val="697386"/>
                </a:solidFill>
              </a:rPr>
              <a:t>Riferimenti: Cerved, 2020; Intesa Sanpaolo, 2021; Burroni e Regalia, 2021.</a:t>
            </a:r>
          </a:p>
        </p:txBody>
      </p:sp>
    </p:spTree>
    <p:extLst>
      <p:ext uri="{BB962C8B-B14F-4D97-AF65-F5344CB8AC3E}">
        <p14:creationId xmlns:p14="http://schemas.microsoft.com/office/powerpoint/2010/main" val="573122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>
            <a:extLst>
              <a:ext uri="{FF2B5EF4-FFF2-40B4-BE49-F238E27FC236}">
                <a16:creationId xmlns:a16="http://schemas.microsoft.com/office/drawing/2014/main" id="{257A83DC-A3FE-46D1-A54D-BE7DBAFCD0A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4BEA2B5-F564-4E07-B474-F676F61EDF51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567C8"/>
                </a:solidFill>
              </a:defRPr>
            </a:defPPr>
          </a:lstStyle>
          <a:p>
            <a:pPr>
              <a:defRPr sz="900" b="1">
                <a:solidFill>
                  <a:srgbClr val="4567C8"/>
                </a:solidFill>
              </a:defRPr>
            </a:pPr>
            <a:r>
              <a:rPr sz="900" b="1">
                <a:solidFill>
                  <a:srgbClr val="4567C8"/>
                </a:solidFill>
              </a:rPr>
              <a:t>METODO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233B729-8907-4908-BF5C-6E932D6FB601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33C"/>
                </a:solidFill>
              </a:defRPr>
            </a:defPPr>
          </a:lstStyle>
          <a:p>
            <a:pPr>
              <a:defRPr sz="2325" b="1">
                <a:solidFill>
                  <a:srgbClr val="17233C"/>
                </a:solidFill>
              </a:defRPr>
            </a:pPr>
            <a:r>
              <a:rPr sz="2325" b="1">
                <a:solidFill>
                  <a:srgbClr val="17233C"/>
                </a:solidFill>
              </a:rPr>
              <a:t>La ricerca segue due fasi complementari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7E093CD4-0527-4DAD-84EF-BB408FD09157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F0BD21A-F6D5-4195-9DA3-02F952D517F9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AB34900-68FD-40B0-8FC1-2A5E5A461D1E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06</a:t>
            </a:r>
          </a:p>
        </p:txBody>
      </p:sp>
      <p:sp>
        <p:nvSpPr>
          <p:cNvPr id="7" name="Connettore 1 6">
            <a:extLst>
              <a:ext uri="{FF2B5EF4-FFF2-40B4-BE49-F238E27FC236}">
                <a16:creationId xmlns:a16="http://schemas.microsoft.com/office/drawing/2014/main" id="{996F4B90-1883-40B5-9701-7842D97D0BC6}"/>
              </a:ext>
            </a:extLst>
          </p:cNvPr>
          <p:cNvSpPr>
            <a:spLocks noGrp="1"/>
          </p:cNvSpPr>
          <p:nvPr/>
        </p:nvSpPr>
        <p:spPr>
          <a:xfrm>
            <a:off x="1714500" y="3048000"/>
            <a:ext cx="8763000" cy="0"/>
          </a:xfrm>
          <a:prstGeom prst="line">
            <a:avLst/>
          </a:prstGeom>
          <a:noFill/>
          <a:ln w="95250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72C6BF00-5552-4DB9-A03F-9EC242104C1C}"/>
              </a:ext>
            </a:extLst>
          </p:cNvPr>
          <p:cNvSpPr>
            <a:spLocks noGrp="1"/>
          </p:cNvSpPr>
          <p:nvPr/>
        </p:nvSpPr>
        <p:spPr>
          <a:xfrm>
            <a:off x="2209800" y="2590800"/>
            <a:ext cx="914400" cy="914400"/>
          </a:xfrm>
          <a:prstGeom prst="roundRect">
            <a:avLst>
              <a:gd name="adj" fmla="val 12500"/>
            </a:avLst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7850841-DDA8-4C16-8866-3B135D328C3E}"/>
              </a:ext>
            </a:extLst>
          </p:cNvPr>
          <p:cNvSpPr>
            <a:spLocks noGrp="1"/>
          </p:cNvSpPr>
          <p:nvPr/>
        </p:nvSpPr>
        <p:spPr>
          <a:xfrm>
            <a:off x="2209800" y="2828925"/>
            <a:ext cx="9144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100" b="1">
                <a:solidFill>
                  <a:srgbClr val="FFFFFF"/>
                </a:solidFill>
              </a:defRPr>
            </a:defPPr>
          </a:lstStyle>
          <a:p>
            <a:pPr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2BDCD02-CF36-4B14-829B-1E0C1C46ED5E}"/>
              </a:ext>
            </a:extLst>
          </p:cNvPr>
          <p:cNvSpPr>
            <a:spLocks noGrp="1"/>
          </p:cNvSpPr>
          <p:nvPr/>
        </p:nvSpPr>
        <p:spPr>
          <a:xfrm>
            <a:off x="952500" y="1762125"/>
            <a:ext cx="3429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4567C8"/>
                </a:solidFill>
              </a:defRPr>
            </a:defPPr>
          </a:lstStyle>
          <a:p>
            <a:pPr>
              <a:defRPr sz="1200" b="1">
                <a:solidFill>
                  <a:srgbClr val="4567C8"/>
                </a:solidFill>
              </a:defRPr>
            </a:pPr>
            <a:r>
              <a:rPr sz="1200" b="1">
                <a:solidFill>
                  <a:srgbClr val="4567C8"/>
                </a:solidFill>
              </a:rPr>
              <a:t>MARZO–LUGLIO 2021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5ACC09E-A426-4204-8FDE-DAC39B90D30D}"/>
              </a:ext>
            </a:extLst>
          </p:cNvPr>
          <p:cNvSpPr>
            <a:spLocks noGrp="1"/>
          </p:cNvSpPr>
          <p:nvPr/>
        </p:nvSpPr>
        <p:spPr>
          <a:xfrm>
            <a:off x="857250" y="3714750"/>
            <a:ext cx="3619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17233C"/>
                </a:solidFill>
              </a:defRPr>
            </a:defPPr>
          </a:lstStyle>
          <a:p>
            <a:pPr>
              <a:defRPr sz="1650" b="1">
                <a:solidFill>
                  <a:srgbClr val="17233C"/>
                </a:solidFill>
              </a:defRPr>
            </a:pPr>
            <a:r>
              <a:rPr sz="1650" b="1">
                <a:solidFill>
                  <a:srgbClr val="17233C"/>
                </a:solidFill>
              </a:rPr>
              <a:t>30 interviste in profondità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1FDC522-44CD-4943-83E5-6F6DAF19F397}"/>
              </a:ext>
            </a:extLst>
          </p:cNvPr>
          <p:cNvSpPr>
            <a:spLocks noGrp="1"/>
          </p:cNvSpPr>
          <p:nvPr/>
        </p:nvSpPr>
        <p:spPr>
          <a:xfrm>
            <a:off x="666750" y="4238625"/>
            <a:ext cx="4000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97386"/>
                </a:solidFill>
              </a:defRPr>
            </a:defPPr>
          </a:lstStyle>
          <a:p>
            <a:pPr>
              <a:defRPr sz="1200" b="0">
                <a:solidFill>
                  <a:srgbClr val="697386"/>
                </a:solidFill>
              </a:defRPr>
            </a:pPr>
            <a:r>
              <a:rPr sz="1200" b="0">
                <a:solidFill>
                  <a:srgbClr val="697386"/>
                </a:solidFill>
              </a:rPr>
              <a:t>Esperti e osservatori privilegiati del mondo delle PMI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A82D421E-048D-4B34-B592-F972AFF244BB}"/>
              </a:ext>
            </a:extLst>
          </p:cNvPr>
          <p:cNvSpPr>
            <a:spLocks noGrp="1"/>
          </p:cNvSpPr>
          <p:nvPr/>
        </p:nvSpPr>
        <p:spPr>
          <a:xfrm>
            <a:off x="7162800" y="2590800"/>
            <a:ext cx="914400" cy="914400"/>
          </a:xfrm>
          <a:prstGeom prst="roundRect">
            <a:avLst>
              <a:gd name="adj" fmla="val 12500"/>
            </a:avLst>
          </a:prstGeom>
          <a:solidFill>
            <a:srgbClr val="E8874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8AE1D5E-E356-4B3C-91A7-0378CDA67991}"/>
              </a:ext>
            </a:extLst>
          </p:cNvPr>
          <p:cNvSpPr>
            <a:spLocks noGrp="1"/>
          </p:cNvSpPr>
          <p:nvPr/>
        </p:nvSpPr>
        <p:spPr>
          <a:xfrm>
            <a:off x="7162800" y="2828925"/>
            <a:ext cx="9144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100" b="1">
                <a:solidFill>
                  <a:srgbClr val="FFFFFF"/>
                </a:solidFill>
              </a:defRPr>
            </a:defPPr>
          </a:lstStyle>
          <a:p>
            <a:pPr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8CDC811-3CCF-488D-85D0-F5310945E033}"/>
              </a:ext>
            </a:extLst>
          </p:cNvPr>
          <p:cNvSpPr>
            <a:spLocks noGrp="1"/>
          </p:cNvSpPr>
          <p:nvPr/>
        </p:nvSpPr>
        <p:spPr>
          <a:xfrm>
            <a:off x="5905500" y="1762125"/>
            <a:ext cx="3429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E88747"/>
                </a:solidFill>
              </a:defRPr>
            </a:defPPr>
          </a:lstStyle>
          <a:p>
            <a:pPr>
              <a:defRPr sz="1200" b="1">
                <a:solidFill>
                  <a:srgbClr val="E88747"/>
                </a:solidFill>
              </a:defRPr>
            </a:pPr>
            <a:r>
              <a:rPr sz="1200" b="1">
                <a:solidFill>
                  <a:srgbClr val="E88747"/>
                </a:solidFill>
              </a:rPr>
              <a:t>OTTOBRE 2021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6AC63484-8022-4FAC-96E4-FC32B4D2B005}"/>
              </a:ext>
            </a:extLst>
          </p:cNvPr>
          <p:cNvSpPr>
            <a:spLocks noGrp="1"/>
          </p:cNvSpPr>
          <p:nvPr/>
        </p:nvSpPr>
        <p:spPr>
          <a:xfrm>
            <a:off x="5810250" y="3714750"/>
            <a:ext cx="3619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17233C"/>
                </a:solidFill>
              </a:defRPr>
            </a:defPPr>
          </a:lstStyle>
          <a:p>
            <a:pPr>
              <a:defRPr sz="1650" b="1">
                <a:solidFill>
                  <a:srgbClr val="17233C"/>
                </a:solidFill>
              </a:defRPr>
            </a:pPr>
            <a:r>
              <a:rPr sz="1650" b="1">
                <a:solidFill>
                  <a:srgbClr val="17233C"/>
                </a:solidFill>
              </a:rPr>
              <a:t>Focus group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8674D915-1645-4AE7-A6A7-9CD01FE3FC16}"/>
              </a:ext>
            </a:extLst>
          </p:cNvPr>
          <p:cNvSpPr>
            <a:spLocks noGrp="1"/>
          </p:cNvSpPr>
          <p:nvPr/>
        </p:nvSpPr>
        <p:spPr>
          <a:xfrm>
            <a:off x="5619750" y="4238625"/>
            <a:ext cx="4000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97386"/>
                </a:solidFill>
              </a:defRPr>
            </a:defPPr>
          </a:lstStyle>
          <a:p>
            <a:pPr>
              <a:defRPr sz="1200" b="0">
                <a:solidFill>
                  <a:srgbClr val="697386"/>
                </a:solidFill>
              </a:defRPr>
            </a:pPr>
            <a:r>
              <a:rPr sz="1200" b="0">
                <a:solidFill>
                  <a:srgbClr val="697386"/>
                </a:solidFill>
              </a:rPr>
              <a:t>Confronto dei risultati e approfondimento delle interpretazioni</a:t>
            </a: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D43783BD-7A01-4F08-977F-3188F9BF5163}"/>
              </a:ext>
            </a:extLst>
          </p:cNvPr>
          <p:cNvSpPr>
            <a:spLocks noGrp="1"/>
          </p:cNvSpPr>
          <p:nvPr/>
        </p:nvSpPr>
        <p:spPr>
          <a:xfrm>
            <a:off x="1905000" y="5334000"/>
            <a:ext cx="8382000" cy="619125"/>
          </a:xfrm>
          <a:prstGeom prst="roundRect">
            <a:avLst>
              <a:gd name="adj" fmla="val 18462"/>
            </a:avLst>
          </a:prstGeom>
          <a:solidFill>
            <a:srgbClr val="CFE0F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6385BAB4-1CDC-49DA-84B7-656F17597A71}"/>
              </a:ext>
            </a:extLst>
          </p:cNvPr>
          <p:cNvSpPr>
            <a:spLocks noGrp="1"/>
          </p:cNvSpPr>
          <p:nvPr/>
        </p:nvSpPr>
        <p:spPr>
          <a:xfrm>
            <a:off x="2190750" y="5495925"/>
            <a:ext cx="7810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243B64"/>
                </a:solidFill>
              </a:defRPr>
            </a:defPPr>
          </a:lstStyle>
          <a:p>
            <a:pPr>
              <a:defRPr sz="1275" b="1">
                <a:solidFill>
                  <a:srgbClr val="243B64"/>
                </a:solidFill>
              </a:defRPr>
            </a:pPr>
            <a:r>
              <a:rPr sz="1275" b="1">
                <a:solidFill>
                  <a:srgbClr val="243B64"/>
                </a:solidFill>
              </a:rPr>
              <a:t>Disegno qualitativo orientato a ricostruire strategie, vincoli e differenze territoriali.</a:t>
            </a:r>
          </a:p>
        </p:txBody>
      </p:sp>
    </p:spTree>
    <p:extLst>
      <p:ext uri="{BB962C8B-B14F-4D97-AF65-F5344CB8AC3E}">
        <p14:creationId xmlns:p14="http://schemas.microsoft.com/office/powerpoint/2010/main" val="1976484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5DDA017C-13EC-403F-BF2E-B60A5FDA2E9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5AA5E51-DB13-482D-A56B-59D58A279307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567C8"/>
                </a:solidFill>
              </a:defRPr>
            </a:defPPr>
          </a:lstStyle>
          <a:p>
            <a:pPr>
              <a:defRPr sz="900" b="1">
                <a:solidFill>
                  <a:srgbClr val="4567C8"/>
                </a:solidFill>
              </a:defRPr>
            </a:pPr>
            <a:r>
              <a:rPr sz="900" b="1">
                <a:solidFill>
                  <a:srgbClr val="4567C8"/>
                </a:solidFill>
              </a:rPr>
              <a:t>CAMPIONE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E6124D1-BC31-42E0-9DE3-079C6CB5C061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33C"/>
                </a:solidFill>
              </a:defRPr>
            </a:defPPr>
          </a:lstStyle>
          <a:p>
            <a:pPr>
              <a:defRPr sz="2325" b="1">
                <a:solidFill>
                  <a:srgbClr val="17233C"/>
                </a:solidFill>
              </a:defRPr>
            </a:pPr>
            <a:r>
              <a:rPr sz="2325" b="1">
                <a:solidFill>
                  <a:srgbClr val="17233C"/>
                </a:solidFill>
              </a:rPr>
              <a:t>Due regioni, trenta interlocutori qualificati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B563E548-4EEF-4E51-BCEB-1B14C14AC351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DE70466-CA21-4DF9-BC24-350554C4BF22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D39BB72-4620-42EA-9BB6-B3841AF3B5C9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07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8E7574BE-3029-43C2-9AA6-8B3F01FB40A3}"/>
              </a:ext>
            </a:extLst>
          </p:cNvPr>
          <p:cNvSpPr>
            <a:spLocks noGrp="1"/>
          </p:cNvSpPr>
          <p:nvPr/>
        </p:nvSpPr>
        <p:spPr>
          <a:xfrm>
            <a:off x="904875" y="1714500"/>
            <a:ext cx="4762500" cy="34290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294CE440-0FEA-463F-A4E5-F5FEA7932962}"/>
              </a:ext>
            </a:extLst>
          </p:cNvPr>
          <p:cNvSpPr>
            <a:spLocks noGrp="1"/>
          </p:cNvSpPr>
          <p:nvPr/>
        </p:nvSpPr>
        <p:spPr>
          <a:xfrm>
            <a:off x="6524625" y="1714500"/>
            <a:ext cx="4762500" cy="34290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5C38F12-2A85-42C6-A3BE-4C67D3906DE4}"/>
              </a:ext>
            </a:extLst>
          </p:cNvPr>
          <p:cNvSpPr>
            <a:spLocks noGrp="1"/>
          </p:cNvSpPr>
          <p:nvPr/>
        </p:nvSpPr>
        <p:spPr>
          <a:xfrm>
            <a:off x="1238250" y="2000250"/>
            <a:ext cx="4095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4567C8"/>
                </a:solidFill>
              </a:defRPr>
            </a:defPPr>
          </a:lstStyle>
          <a:p>
            <a:pPr>
              <a:defRPr sz="1275" b="1">
                <a:solidFill>
                  <a:srgbClr val="4567C8"/>
                </a:solidFill>
              </a:defRPr>
            </a:pPr>
            <a:r>
              <a:rPr sz="1275" b="1">
                <a:solidFill>
                  <a:srgbClr val="4567C8"/>
                </a:solidFill>
              </a:rPr>
              <a:t>ABRUZZO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B1DFA7B-EBC9-42EF-B210-EDCD8B912935}"/>
              </a:ext>
            </a:extLst>
          </p:cNvPr>
          <p:cNvSpPr>
            <a:spLocks noGrp="1"/>
          </p:cNvSpPr>
          <p:nvPr/>
        </p:nvSpPr>
        <p:spPr>
          <a:xfrm>
            <a:off x="1524000" y="2571750"/>
            <a:ext cx="35242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4800" b="1">
                <a:solidFill>
                  <a:srgbClr val="4567C8"/>
                </a:solidFill>
              </a:defRPr>
            </a:defPPr>
          </a:lstStyle>
          <a:p>
            <a:pPr>
              <a:defRPr sz="4800" b="1">
                <a:solidFill>
                  <a:srgbClr val="4567C8"/>
                </a:solidFill>
              </a:defRPr>
            </a:pPr>
            <a:r>
              <a:rPr sz="4800" b="1">
                <a:solidFill>
                  <a:srgbClr val="4567C8"/>
                </a:solidFill>
              </a:rPr>
              <a:t>15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8DD03AC-5C89-4A3F-AA09-8888319844F2}"/>
              </a:ext>
            </a:extLst>
          </p:cNvPr>
          <p:cNvSpPr>
            <a:spLocks noGrp="1"/>
          </p:cNvSpPr>
          <p:nvPr/>
        </p:nvSpPr>
        <p:spPr>
          <a:xfrm>
            <a:off x="1524000" y="3476625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697386"/>
                </a:solidFill>
              </a:defRPr>
            </a:defPPr>
          </a:lstStyle>
          <a:p>
            <a:pPr>
              <a:defRPr sz="1350" b="1">
                <a:solidFill>
                  <a:srgbClr val="697386"/>
                </a:solidFill>
              </a:defRPr>
            </a:pPr>
            <a:r>
              <a:rPr sz="1350" b="1">
                <a:solidFill>
                  <a:srgbClr val="697386"/>
                </a:solidFill>
              </a:rPr>
              <a:t>interviste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0FD7E3B-34A4-4096-8E40-F7E9FDCF02DD}"/>
              </a:ext>
            </a:extLst>
          </p:cNvPr>
          <p:cNvSpPr>
            <a:spLocks noGrp="1"/>
          </p:cNvSpPr>
          <p:nvPr/>
        </p:nvSpPr>
        <p:spPr>
          <a:xfrm>
            <a:off x="6858000" y="2000250"/>
            <a:ext cx="4095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E88747"/>
                </a:solidFill>
              </a:defRPr>
            </a:defPPr>
          </a:lstStyle>
          <a:p>
            <a:pPr>
              <a:defRPr sz="1275" b="1">
                <a:solidFill>
                  <a:srgbClr val="E88747"/>
                </a:solidFill>
              </a:defRPr>
            </a:pPr>
            <a:r>
              <a:rPr sz="1275" b="1">
                <a:solidFill>
                  <a:srgbClr val="E88747"/>
                </a:solidFill>
              </a:rPr>
              <a:t>EMILIA-ROMAGNA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4672787A-FCF1-4D3A-84BF-4608087133A4}"/>
              </a:ext>
            </a:extLst>
          </p:cNvPr>
          <p:cNvSpPr>
            <a:spLocks noGrp="1"/>
          </p:cNvSpPr>
          <p:nvPr/>
        </p:nvSpPr>
        <p:spPr>
          <a:xfrm>
            <a:off x="7143750" y="2571750"/>
            <a:ext cx="35242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4800" b="1">
                <a:solidFill>
                  <a:srgbClr val="E88747"/>
                </a:solidFill>
              </a:defRPr>
            </a:defPPr>
          </a:lstStyle>
          <a:p>
            <a:pPr>
              <a:defRPr sz="4800" b="1">
                <a:solidFill>
                  <a:srgbClr val="E88747"/>
                </a:solidFill>
              </a:defRPr>
            </a:pPr>
            <a:r>
              <a:rPr sz="4800" b="1">
                <a:solidFill>
                  <a:srgbClr val="E88747"/>
                </a:solidFill>
              </a:rPr>
              <a:t>15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8CF5B67-105D-46DC-976C-3F54868E89D9}"/>
              </a:ext>
            </a:extLst>
          </p:cNvPr>
          <p:cNvSpPr>
            <a:spLocks noGrp="1"/>
          </p:cNvSpPr>
          <p:nvPr/>
        </p:nvSpPr>
        <p:spPr>
          <a:xfrm>
            <a:off x="7143750" y="3476625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697386"/>
                </a:solidFill>
              </a:defRPr>
            </a:defPPr>
          </a:lstStyle>
          <a:p>
            <a:pPr>
              <a:defRPr sz="1350" b="1">
                <a:solidFill>
                  <a:srgbClr val="697386"/>
                </a:solidFill>
              </a:defRPr>
            </a:pPr>
            <a:r>
              <a:rPr sz="1350" b="1">
                <a:solidFill>
                  <a:srgbClr val="697386"/>
                </a:solidFill>
              </a:rPr>
              <a:t>interviste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A07C5651-767A-47C1-ACC7-E057FC777963}"/>
              </a:ext>
            </a:extLst>
          </p:cNvPr>
          <p:cNvSpPr>
            <a:spLocks noGrp="1"/>
          </p:cNvSpPr>
          <p:nvPr/>
        </p:nvSpPr>
        <p:spPr>
          <a:xfrm>
            <a:off x="1333500" y="4238625"/>
            <a:ext cx="1190625" cy="285750"/>
          </a:xfrm>
          <a:prstGeom prst="roundRect">
            <a:avLst>
              <a:gd name="adj" fmla="val 40000"/>
            </a:avLst>
          </a:prstGeom>
          <a:solidFill>
            <a:srgbClr val="ECEFF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C44DEF0-D040-4E7F-A6A5-DB728FA539D7}"/>
              </a:ext>
            </a:extLst>
          </p:cNvPr>
          <p:cNvSpPr>
            <a:spLocks noGrp="1"/>
          </p:cNvSpPr>
          <p:nvPr/>
        </p:nvSpPr>
        <p:spPr>
          <a:xfrm>
            <a:off x="1409700" y="4257675"/>
            <a:ext cx="10382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7233C"/>
                </a:solidFill>
              </a:defRPr>
            </a:defPPr>
          </a:lstStyle>
          <a:p>
            <a:pPr>
              <a:defRPr sz="900" b="1">
                <a:solidFill>
                  <a:srgbClr val="17233C"/>
                </a:solidFill>
              </a:defRPr>
            </a:pPr>
            <a:r>
              <a:rPr sz="900" b="1">
                <a:solidFill>
                  <a:srgbClr val="17233C"/>
                </a:solidFill>
              </a:rPr>
              <a:t>Sindacati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A5E8DCC7-A338-411B-85C6-991FC98312AF}"/>
              </a:ext>
            </a:extLst>
          </p:cNvPr>
          <p:cNvSpPr>
            <a:spLocks noGrp="1"/>
          </p:cNvSpPr>
          <p:nvPr/>
        </p:nvSpPr>
        <p:spPr>
          <a:xfrm>
            <a:off x="2667000" y="4238625"/>
            <a:ext cx="1905000" cy="285750"/>
          </a:xfrm>
          <a:prstGeom prst="roundRect">
            <a:avLst>
              <a:gd name="adj" fmla="val 40000"/>
            </a:avLst>
          </a:prstGeom>
          <a:solidFill>
            <a:srgbClr val="ECEFF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36A5739C-532C-4A42-B7CB-31329F384694}"/>
              </a:ext>
            </a:extLst>
          </p:cNvPr>
          <p:cNvSpPr>
            <a:spLocks noGrp="1"/>
          </p:cNvSpPr>
          <p:nvPr/>
        </p:nvSpPr>
        <p:spPr>
          <a:xfrm>
            <a:off x="2743200" y="4257675"/>
            <a:ext cx="1752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7233C"/>
                </a:solidFill>
              </a:defRPr>
            </a:defPPr>
          </a:lstStyle>
          <a:p>
            <a:pPr>
              <a:defRPr sz="900" b="1">
                <a:solidFill>
                  <a:srgbClr val="17233C"/>
                </a:solidFill>
              </a:defRPr>
            </a:pPr>
            <a:r>
              <a:rPr sz="900" b="1">
                <a:solidFill>
                  <a:srgbClr val="17233C"/>
                </a:solidFill>
              </a:rPr>
              <a:t>Associazioni datoriali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CE586487-C130-4FA9-9EAC-B70712C274B1}"/>
              </a:ext>
            </a:extLst>
          </p:cNvPr>
          <p:cNvSpPr>
            <a:spLocks noGrp="1"/>
          </p:cNvSpPr>
          <p:nvPr/>
        </p:nvSpPr>
        <p:spPr>
          <a:xfrm>
            <a:off x="7524750" y="4238625"/>
            <a:ext cx="1238250" cy="285750"/>
          </a:xfrm>
          <a:prstGeom prst="roundRect">
            <a:avLst>
              <a:gd name="adj" fmla="val 40000"/>
            </a:avLst>
          </a:prstGeom>
          <a:solidFill>
            <a:srgbClr val="ECEFF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9B9DE53D-5EA1-4880-99E9-E1B83AC6F38D}"/>
              </a:ext>
            </a:extLst>
          </p:cNvPr>
          <p:cNvSpPr>
            <a:spLocks noGrp="1"/>
          </p:cNvSpPr>
          <p:nvPr/>
        </p:nvSpPr>
        <p:spPr>
          <a:xfrm>
            <a:off x="7600950" y="4257675"/>
            <a:ext cx="10858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7233C"/>
                </a:solidFill>
              </a:defRPr>
            </a:defPPr>
          </a:lstStyle>
          <a:p>
            <a:pPr>
              <a:defRPr sz="900" b="1">
                <a:solidFill>
                  <a:srgbClr val="17233C"/>
                </a:solidFill>
              </a:defRPr>
            </a:pPr>
            <a:r>
              <a:rPr sz="900" b="1">
                <a:solidFill>
                  <a:srgbClr val="17233C"/>
                </a:solidFill>
              </a:rPr>
              <a:t>Istituzioni</a:t>
            </a:r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0288460C-7D13-4A06-BD27-AAC2DE264208}"/>
              </a:ext>
            </a:extLst>
          </p:cNvPr>
          <p:cNvSpPr>
            <a:spLocks noGrp="1"/>
          </p:cNvSpPr>
          <p:nvPr/>
        </p:nvSpPr>
        <p:spPr>
          <a:xfrm>
            <a:off x="8905875" y="4238625"/>
            <a:ext cx="1524000" cy="285750"/>
          </a:xfrm>
          <a:prstGeom prst="roundRect">
            <a:avLst>
              <a:gd name="adj" fmla="val 40000"/>
            </a:avLst>
          </a:prstGeom>
          <a:solidFill>
            <a:srgbClr val="ECEFF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86AAAAF8-8B52-42A5-A82F-9139F57A9235}"/>
              </a:ext>
            </a:extLst>
          </p:cNvPr>
          <p:cNvSpPr>
            <a:spLocks noGrp="1"/>
          </p:cNvSpPr>
          <p:nvPr/>
        </p:nvSpPr>
        <p:spPr>
          <a:xfrm>
            <a:off x="8982075" y="4257675"/>
            <a:ext cx="1371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7233C"/>
                </a:solidFill>
              </a:defRPr>
            </a:defPPr>
          </a:lstStyle>
          <a:p>
            <a:pPr>
              <a:defRPr sz="900" b="1">
                <a:solidFill>
                  <a:srgbClr val="17233C"/>
                </a:solidFill>
              </a:defRPr>
            </a:pPr>
            <a:r>
              <a:rPr sz="900" b="1">
                <a:solidFill>
                  <a:srgbClr val="17233C"/>
                </a:solidFill>
              </a:rPr>
              <a:t>Enti formativi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2DEF79CA-B4EB-4AD5-A97C-4B4568BD2FA6}"/>
              </a:ext>
            </a:extLst>
          </p:cNvPr>
          <p:cNvSpPr>
            <a:spLocks noGrp="1"/>
          </p:cNvSpPr>
          <p:nvPr/>
        </p:nvSpPr>
        <p:spPr>
          <a:xfrm>
            <a:off x="1333500" y="5572125"/>
            <a:ext cx="9525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97386"/>
                </a:solidFill>
              </a:defRPr>
            </a:defPPr>
          </a:lstStyle>
          <a:p>
            <a:pPr>
              <a:defRPr sz="975" b="0">
                <a:solidFill>
                  <a:srgbClr val="697386"/>
                </a:solidFill>
              </a:defRPr>
            </a:pPr>
            <a:r>
              <a:rPr sz="975" b="0">
                <a:solidFill>
                  <a:srgbClr val="697386"/>
                </a:solidFill>
              </a:rPr>
              <a:t>CGIL, UIL, CNA, Confartigianato, Confcommercio, Confesercenti, Camere di commercio, enti bilaterali e ITS.</a:t>
            </a:r>
          </a:p>
        </p:txBody>
      </p:sp>
    </p:spTree>
    <p:extLst>
      <p:ext uri="{BB962C8B-B14F-4D97-AF65-F5344CB8AC3E}">
        <p14:creationId xmlns:p14="http://schemas.microsoft.com/office/powerpoint/2010/main" val="898244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DC0E8B5C-DB19-4251-865C-DA71A3ADCEF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5783556-0B56-45BF-A787-429919AB6C65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567C8"/>
                </a:solidFill>
              </a:defRPr>
            </a:defPPr>
          </a:lstStyle>
          <a:p>
            <a:pPr>
              <a:defRPr sz="900" b="1">
                <a:solidFill>
                  <a:srgbClr val="4567C8"/>
                </a:solidFill>
              </a:defRPr>
            </a:pPr>
            <a:r>
              <a:rPr sz="900" b="1">
                <a:solidFill>
                  <a:srgbClr val="4567C8"/>
                </a:solidFill>
              </a:rPr>
              <a:t>DOMANDE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37AB5E3-F193-4599-8620-BE6EF6440EC1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33C"/>
                </a:solidFill>
              </a:defRPr>
            </a:defPPr>
          </a:lstStyle>
          <a:p>
            <a:pPr>
              <a:defRPr sz="2325" b="1">
                <a:solidFill>
                  <a:srgbClr val="17233C"/>
                </a:solidFill>
              </a:defRPr>
            </a:pPr>
            <a:r>
              <a:rPr sz="2325" b="1">
                <a:solidFill>
                  <a:srgbClr val="17233C"/>
                </a:solidFill>
              </a:rPr>
              <a:t>La ricerca osserva strategie e condizioni di attuazione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9327DC83-28F3-4DB2-B0B5-FF7427CE269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859EC86-9E6D-4E79-A784-7000712E3AE5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27F0732-6EBD-471E-9D69-925029EA150E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08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05C08EB9-1CE7-4E2F-A2AA-68AACEBB4B25}"/>
              </a:ext>
            </a:extLst>
          </p:cNvPr>
          <p:cNvSpPr>
            <a:spLocks noGrp="1"/>
          </p:cNvSpPr>
          <p:nvPr/>
        </p:nvSpPr>
        <p:spPr>
          <a:xfrm>
            <a:off x="952500" y="1857375"/>
            <a:ext cx="4476750" cy="3143250"/>
          </a:xfrm>
          <a:prstGeom prst="roundRect">
            <a:avLst>
              <a:gd name="adj" fmla="val 3636"/>
            </a:avLst>
          </a:prstGeom>
          <a:solidFill>
            <a:srgbClr val="243B6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F93D353-B2C2-4200-854E-5FF686AF40AF}"/>
              </a:ext>
            </a:extLst>
          </p:cNvPr>
          <p:cNvSpPr>
            <a:spLocks noGrp="1"/>
          </p:cNvSpPr>
          <p:nvPr/>
        </p:nvSpPr>
        <p:spPr>
          <a:xfrm>
            <a:off x="1285875" y="2143125"/>
            <a:ext cx="666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075" b="1">
                <a:solidFill>
                  <a:srgbClr val="D9AE43"/>
                </a:solidFill>
              </a:defRPr>
            </a:defPPr>
          </a:lstStyle>
          <a:p>
            <a:pPr>
              <a:defRPr sz="3075" b="1">
                <a:solidFill>
                  <a:srgbClr val="D9AE43"/>
                </a:solidFill>
              </a:defRPr>
            </a:pPr>
            <a:r>
              <a:rPr sz="3075" b="1">
                <a:solidFill>
                  <a:srgbClr val="D9AE43"/>
                </a:solidFill>
              </a:rPr>
              <a:t>1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E04ABC2-C4E4-4D8D-9799-DA787AC182B0}"/>
              </a:ext>
            </a:extLst>
          </p:cNvPr>
          <p:cNvSpPr>
            <a:spLocks noGrp="1"/>
          </p:cNvSpPr>
          <p:nvPr/>
        </p:nvSpPr>
        <p:spPr>
          <a:xfrm>
            <a:off x="1428750" y="3048000"/>
            <a:ext cx="35242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FFFFFF"/>
                </a:solidFill>
              </a:defRPr>
            </a:defPPr>
          </a:lstStyle>
          <a:p>
            <a:pPr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Quali strategie di reclutamento e formazione emergono dopo il Covid-19?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1E69A14D-32FC-441D-8B32-7C5463000036}"/>
              </a:ext>
            </a:extLst>
          </p:cNvPr>
          <p:cNvSpPr>
            <a:spLocks noGrp="1"/>
          </p:cNvSpPr>
          <p:nvPr/>
        </p:nvSpPr>
        <p:spPr>
          <a:xfrm>
            <a:off x="6762750" y="1857375"/>
            <a:ext cx="4476750" cy="3143250"/>
          </a:xfrm>
          <a:prstGeom prst="roundRect">
            <a:avLst>
              <a:gd name="adj" fmla="val 3636"/>
            </a:avLst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6BDEB18-4341-4161-B94B-919B71A233E0}"/>
              </a:ext>
            </a:extLst>
          </p:cNvPr>
          <p:cNvSpPr>
            <a:spLocks noGrp="1"/>
          </p:cNvSpPr>
          <p:nvPr/>
        </p:nvSpPr>
        <p:spPr>
          <a:xfrm>
            <a:off x="7096125" y="2143125"/>
            <a:ext cx="666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075" b="1">
                <a:solidFill>
                  <a:srgbClr val="FFFFFF"/>
                </a:solidFill>
              </a:defRPr>
            </a:defPPr>
          </a:lstStyle>
          <a:p>
            <a:pPr>
              <a:defRPr sz="3075" b="1">
                <a:solidFill>
                  <a:srgbClr val="FFFFFF"/>
                </a:solidFill>
              </a:defRPr>
            </a:pPr>
            <a:r>
              <a:rPr sz="30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B6FA534-5343-4F8F-AC4E-D95E92AFC7BE}"/>
              </a:ext>
            </a:extLst>
          </p:cNvPr>
          <p:cNvSpPr>
            <a:spLocks noGrp="1"/>
          </p:cNvSpPr>
          <p:nvPr/>
        </p:nvSpPr>
        <p:spPr>
          <a:xfrm>
            <a:off x="7239000" y="3048000"/>
            <a:ext cx="35242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00" b="1">
                <a:solidFill>
                  <a:srgbClr val="FFFFFF"/>
                </a:solidFill>
              </a:defRPr>
            </a:defPPr>
          </a:lstStyle>
          <a:p>
            <a:pPr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Quali condizioni esterne rendono possibili queste strategie?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B79A31BC-D1F0-46D7-8D11-081E27B5B5B3}"/>
              </a:ext>
            </a:extLst>
          </p:cNvPr>
          <p:cNvSpPr>
            <a:spLocks noGrp="1"/>
          </p:cNvSpPr>
          <p:nvPr/>
        </p:nvSpPr>
        <p:spPr>
          <a:xfrm>
            <a:off x="1476375" y="5476875"/>
            <a:ext cx="92392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F7D6D"/>
                </a:solidFill>
              </a:defRPr>
            </a:defPPr>
          </a:lstStyle>
          <a:p>
            <a:pPr>
              <a:defRPr sz="1350" b="1">
                <a:solidFill>
                  <a:srgbClr val="2F7D6D"/>
                </a:solidFill>
              </a:defRPr>
            </a:pPr>
            <a:r>
              <a:rPr sz="1350" b="1">
                <a:solidFill>
                  <a:srgbClr val="2F7D6D"/>
                </a:solidFill>
              </a:rPr>
              <a:t>Il confronto tra territori mostra che le stesse soluzioni producono effetti diversi a seconda della qualità delle reti locali.</a:t>
            </a:r>
          </a:p>
        </p:txBody>
      </p:sp>
    </p:spTree>
    <p:extLst>
      <p:ext uri="{BB962C8B-B14F-4D97-AF65-F5344CB8AC3E}">
        <p14:creationId xmlns:p14="http://schemas.microsoft.com/office/powerpoint/2010/main" val="91026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ttangolo 33">
            <a:extLst>
              <a:ext uri="{FF2B5EF4-FFF2-40B4-BE49-F238E27FC236}">
                <a16:creationId xmlns:a16="http://schemas.microsoft.com/office/drawing/2014/main" id="{3B37E4DD-31B4-466E-8841-93353063F48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056FBAE-425D-4F74-9C8F-662FFEEEA068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567C8"/>
                </a:solidFill>
              </a:defRPr>
            </a:defPPr>
          </a:lstStyle>
          <a:p>
            <a:pPr>
              <a:defRPr sz="900" b="1">
                <a:solidFill>
                  <a:srgbClr val="4567C8"/>
                </a:solidFill>
              </a:defRPr>
            </a:pPr>
            <a:r>
              <a:rPr sz="900" b="1">
                <a:solidFill>
                  <a:srgbClr val="4567C8"/>
                </a:solidFill>
              </a:rPr>
              <a:t>RECLUTAMENTO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2FA089B-4061-4C01-A1E7-33D5CD42DB83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33C"/>
                </a:solidFill>
              </a:defRPr>
            </a:defPPr>
          </a:lstStyle>
          <a:p>
            <a:pPr>
              <a:defRPr sz="2325" b="1">
                <a:solidFill>
                  <a:srgbClr val="17233C"/>
                </a:solidFill>
              </a:defRPr>
            </a:pPr>
            <a:r>
              <a:rPr sz="2325" b="1">
                <a:solidFill>
                  <a:srgbClr val="17233C"/>
                </a:solidFill>
              </a:rPr>
              <a:t>Gli ITS collegano formazione tecnica e fabbisogni produttivi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8541CC76-5AE7-44AF-BC19-8C588F8BDDA4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A9937F6-D22F-4E1B-8011-FAC34A30468A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3D65612-5F5F-44BF-BE0D-918B54440B94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09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15F223D6-33E4-4A15-A2D2-EC6151741378}"/>
              </a:ext>
            </a:extLst>
          </p:cNvPr>
          <p:cNvSpPr>
            <a:spLocks noGrp="1"/>
          </p:cNvSpPr>
          <p:nvPr/>
        </p:nvSpPr>
        <p:spPr>
          <a:xfrm>
            <a:off x="619125" y="2000250"/>
            <a:ext cx="2571750" cy="238125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05875E23-229E-4BE9-AD01-B38969382891}"/>
              </a:ext>
            </a:extLst>
          </p:cNvPr>
          <p:cNvSpPr>
            <a:spLocks noGrp="1"/>
          </p:cNvSpPr>
          <p:nvPr/>
        </p:nvSpPr>
        <p:spPr>
          <a:xfrm>
            <a:off x="1428750" y="2238375"/>
            <a:ext cx="952500" cy="666750"/>
          </a:xfrm>
          <a:prstGeom prst="roundRect">
            <a:avLst>
              <a:gd name="adj" fmla="val 17143"/>
            </a:avLst>
          </a:prstGeom>
          <a:solidFill>
            <a:srgbClr val="E8874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1A5D47E-5A0F-4014-A2B3-9E5092841DE4}"/>
              </a:ext>
            </a:extLst>
          </p:cNvPr>
          <p:cNvSpPr>
            <a:spLocks noGrp="1"/>
          </p:cNvSpPr>
          <p:nvPr/>
        </p:nvSpPr>
        <p:spPr>
          <a:xfrm>
            <a:off x="1428750" y="2400300"/>
            <a:ext cx="952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FFFFFF"/>
                </a:solidFill>
              </a:defRPr>
            </a:defPPr>
          </a:lstStyle>
          <a:p>
            <a:pPr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E37DDC0-86B7-402D-B402-BA585F67F093}"/>
              </a:ext>
            </a:extLst>
          </p:cNvPr>
          <p:cNvSpPr>
            <a:spLocks noGrp="1"/>
          </p:cNvSpPr>
          <p:nvPr/>
        </p:nvSpPr>
        <p:spPr>
          <a:xfrm>
            <a:off x="857250" y="3143250"/>
            <a:ext cx="2095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33C"/>
                </a:solidFill>
              </a:defRPr>
            </a:defPPr>
          </a:lstStyle>
          <a:p>
            <a:pPr>
              <a:defRPr sz="1500" b="1">
                <a:solidFill>
                  <a:srgbClr val="17233C"/>
                </a:solidFill>
              </a:defRPr>
            </a:pPr>
            <a:r>
              <a:rPr sz="1500" b="1">
                <a:solidFill>
                  <a:srgbClr val="17233C"/>
                </a:solidFill>
              </a:rPr>
              <a:t>Imprese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1F73B19-8617-4EE2-85B0-F575B05DE6D0}"/>
              </a:ext>
            </a:extLst>
          </p:cNvPr>
          <p:cNvSpPr>
            <a:spLocks noGrp="1"/>
          </p:cNvSpPr>
          <p:nvPr/>
        </p:nvSpPr>
        <p:spPr>
          <a:xfrm>
            <a:off x="857250" y="3619500"/>
            <a:ext cx="2095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386"/>
                </a:solidFill>
              </a:defRPr>
            </a:defPPr>
          </a:lstStyle>
          <a:p>
            <a:pPr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Segnalano competenze difficili da reperire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8788DC-45EB-4ED7-8F66-1F39F0E040F8}"/>
              </a:ext>
            </a:extLst>
          </p:cNvPr>
          <p:cNvSpPr>
            <a:spLocks noGrp="1"/>
          </p:cNvSpPr>
          <p:nvPr/>
        </p:nvSpPr>
        <p:spPr>
          <a:xfrm>
            <a:off x="3238500" y="2905125"/>
            <a:ext cx="2667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4567C8"/>
                </a:solidFill>
              </a:defRPr>
            </a:defPPr>
          </a:lstStyle>
          <a:p>
            <a:pPr>
              <a:defRPr sz="2850" b="1">
                <a:solidFill>
                  <a:srgbClr val="4567C8"/>
                </a:solidFill>
              </a:defRPr>
            </a:pPr>
            <a:r>
              <a:rPr sz="2850" b="1">
                <a:solidFill>
                  <a:srgbClr val="4567C8"/>
                </a:solidFill>
              </a:rPr>
              <a:t>›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9DDE84FC-4B5F-4F0A-8607-4A05EE9E5FA5}"/>
              </a:ext>
            </a:extLst>
          </p:cNvPr>
          <p:cNvSpPr>
            <a:spLocks noGrp="1"/>
          </p:cNvSpPr>
          <p:nvPr/>
        </p:nvSpPr>
        <p:spPr>
          <a:xfrm>
            <a:off x="3524250" y="2000250"/>
            <a:ext cx="2571750" cy="238125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9ABA4A96-FC6F-4494-9369-761547702FFB}"/>
              </a:ext>
            </a:extLst>
          </p:cNvPr>
          <p:cNvSpPr>
            <a:spLocks noGrp="1"/>
          </p:cNvSpPr>
          <p:nvPr/>
        </p:nvSpPr>
        <p:spPr>
          <a:xfrm>
            <a:off x="4333875" y="2238375"/>
            <a:ext cx="952500" cy="666750"/>
          </a:xfrm>
          <a:prstGeom prst="roundRect">
            <a:avLst>
              <a:gd name="adj" fmla="val 17143"/>
            </a:avLst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2D996E8-AD48-443F-BC70-097AA8EDA1EB}"/>
              </a:ext>
            </a:extLst>
          </p:cNvPr>
          <p:cNvSpPr>
            <a:spLocks noGrp="1"/>
          </p:cNvSpPr>
          <p:nvPr/>
        </p:nvSpPr>
        <p:spPr>
          <a:xfrm>
            <a:off x="4333875" y="2400300"/>
            <a:ext cx="952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FFFFFF"/>
                </a:solidFill>
              </a:defRPr>
            </a:defPPr>
          </a:lstStyle>
          <a:p>
            <a:pPr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F26A63C0-E05A-46D3-B278-518F289F93FA}"/>
              </a:ext>
            </a:extLst>
          </p:cNvPr>
          <p:cNvSpPr>
            <a:spLocks noGrp="1"/>
          </p:cNvSpPr>
          <p:nvPr/>
        </p:nvSpPr>
        <p:spPr>
          <a:xfrm>
            <a:off x="3762375" y="3143250"/>
            <a:ext cx="2095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33C"/>
                </a:solidFill>
              </a:defRPr>
            </a:defPPr>
          </a:lstStyle>
          <a:p>
            <a:pPr>
              <a:defRPr sz="1500" b="1">
                <a:solidFill>
                  <a:srgbClr val="17233C"/>
                </a:solidFill>
              </a:defRPr>
            </a:pPr>
            <a:r>
              <a:rPr sz="1500" b="1">
                <a:solidFill>
                  <a:srgbClr val="17233C"/>
                </a:solidFill>
              </a:rPr>
              <a:t>ITS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57EB9B76-BB50-4577-B00E-1E993CC005ED}"/>
              </a:ext>
            </a:extLst>
          </p:cNvPr>
          <p:cNvSpPr>
            <a:spLocks noGrp="1"/>
          </p:cNvSpPr>
          <p:nvPr/>
        </p:nvSpPr>
        <p:spPr>
          <a:xfrm>
            <a:off x="3762375" y="3619500"/>
            <a:ext cx="2095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386"/>
                </a:solidFill>
              </a:defRPr>
            </a:defPPr>
          </a:lstStyle>
          <a:p>
            <a:pPr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Progettano percorsi biennali specialistici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028B2296-0E69-481C-97EF-D5F45EEA2E4C}"/>
              </a:ext>
            </a:extLst>
          </p:cNvPr>
          <p:cNvSpPr>
            <a:spLocks noGrp="1"/>
          </p:cNvSpPr>
          <p:nvPr/>
        </p:nvSpPr>
        <p:spPr>
          <a:xfrm>
            <a:off x="6143625" y="2905125"/>
            <a:ext cx="2667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4567C8"/>
                </a:solidFill>
              </a:defRPr>
            </a:defPPr>
          </a:lstStyle>
          <a:p>
            <a:pPr>
              <a:defRPr sz="2850" b="1">
                <a:solidFill>
                  <a:srgbClr val="4567C8"/>
                </a:solidFill>
              </a:defRPr>
            </a:pPr>
            <a:r>
              <a:rPr sz="2850" b="1">
                <a:solidFill>
                  <a:srgbClr val="4567C8"/>
                </a:solidFill>
              </a:rPr>
              <a:t>›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40671087-69CF-45AC-B51F-42CECC38B613}"/>
              </a:ext>
            </a:extLst>
          </p:cNvPr>
          <p:cNvSpPr>
            <a:spLocks noGrp="1"/>
          </p:cNvSpPr>
          <p:nvPr/>
        </p:nvSpPr>
        <p:spPr>
          <a:xfrm>
            <a:off x="6429375" y="2000250"/>
            <a:ext cx="2571750" cy="238125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3E782249-C8D2-4D84-9E2F-296E17C1D386}"/>
              </a:ext>
            </a:extLst>
          </p:cNvPr>
          <p:cNvSpPr>
            <a:spLocks noGrp="1"/>
          </p:cNvSpPr>
          <p:nvPr/>
        </p:nvSpPr>
        <p:spPr>
          <a:xfrm>
            <a:off x="7239000" y="2238375"/>
            <a:ext cx="952500" cy="666750"/>
          </a:xfrm>
          <a:prstGeom prst="roundRect">
            <a:avLst>
              <a:gd name="adj" fmla="val 17143"/>
            </a:avLst>
          </a:prstGeom>
          <a:solidFill>
            <a:srgbClr val="2F7D6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DD7B51DF-A04B-4F89-B378-050EDA75BB88}"/>
              </a:ext>
            </a:extLst>
          </p:cNvPr>
          <p:cNvSpPr>
            <a:spLocks noGrp="1"/>
          </p:cNvSpPr>
          <p:nvPr/>
        </p:nvSpPr>
        <p:spPr>
          <a:xfrm>
            <a:off x="7239000" y="2400300"/>
            <a:ext cx="952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FFFFFF"/>
                </a:solidFill>
              </a:defRPr>
            </a:defPPr>
          </a:lstStyle>
          <a:p>
            <a:pPr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E0696E63-41CD-4500-A1E7-45371E16E40F}"/>
              </a:ext>
            </a:extLst>
          </p:cNvPr>
          <p:cNvSpPr>
            <a:spLocks noGrp="1"/>
          </p:cNvSpPr>
          <p:nvPr/>
        </p:nvSpPr>
        <p:spPr>
          <a:xfrm>
            <a:off x="6667500" y="3143250"/>
            <a:ext cx="2095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33C"/>
                </a:solidFill>
              </a:defRPr>
            </a:defPPr>
          </a:lstStyle>
          <a:p>
            <a:pPr>
              <a:defRPr sz="1500" b="1">
                <a:solidFill>
                  <a:srgbClr val="17233C"/>
                </a:solidFill>
              </a:defRPr>
            </a:pPr>
            <a:r>
              <a:rPr sz="1500" b="1">
                <a:solidFill>
                  <a:srgbClr val="17233C"/>
                </a:solidFill>
              </a:rPr>
              <a:t>Giovani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178314D0-EAF0-4C93-834B-95841994290C}"/>
              </a:ext>
            </a:extLst>
          </p:cNvPr>
          <p:cNvSpPr>
            <a:spLocks noGrp="1"/>
          </p:cNvSpPr>
          <p:nvPr/>
        </p:nvSpPr>
        <p:spPr>
          <a:xfrm>
            <a:off x="6667500" y="3619500"/>
            <a:ext cx="2095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386"/>
                </a:solidFill>
              </a:defRPr>
            </a:defPPr>
          </a:lstStyle>
          <a:p>
            <a:pPr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Acquisiscono skill tecniche e culturali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F02B4904-3B5A-4D79-A090-BB125C387A6C}"/>
              </a:ext>
            </a:extLst>
          </p:cNvPr>
          <p:cNvSpPr>
            <a:spLocks noGrp="1"/>
          </p:cNvSpPr>
          <p:nvPr/>
        </p:nvSpPr>
        <p:spPr>
          <a:xfrm>
            <a:off x="9048750" y="2905125"/>
            <a:ext cx="2667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4567C8"/>
                </a:solidFill>
              </a:defRPr>
            </a:defPPr>
          </a:lstStyle>
          <a:p>
            <a:pPr>
              <a:defRPr sz="2850" b="1">
                <a:solidFill>
                  <a:srgbClr val="4567C8"/>
                </a:solidFill>
              </a:defRPr>
            </a:pPr>
            <a:r>
              <a:rPr sz="2850" b="1">
                <a:solidFill>
                  <a:srgbClr val="4567C8"/>
                </a:solidFill>
              </a:rPr>
              <a:t>›</a:t>
            </a:r>
          </a:p>
        </p:txBody>
      </p:sp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0F1F10F9-34F5-414B-86CA-1C068035C48C}"/>
              </a:ext>
            </a:extLst>
          </p:cNvPr>
          <p:cNvSpPr>
            <a:spLocks noGrp="1"/>
          </p:cNvSpPr>
          <p:nvPr/>
        </p:nvSpPr>
        <p:spPr>
          <a:xfrm>
            <a:off x="9334500" y="2000250"/>
            <a:ext cx="2571750" cy="238125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5D3ED989-0C15-4BF8-BCA5-DD8BC89EEE8F}"/>
              </a:ext>
            </a:extLst>
          </p:cNvPr>
          <p:cNvSpPr>
            <a:spLocks noGrp="1"/>
          </p:cNvSpPr>
          <p:nvPr/>
        </p:nvSpPr>
        <p:spPr>
          <a:xfrm>
            <a:off x="10144125" y="2238375"/>
            <a:ext cx="952500" cy="666750"/>
          </a:xfrm>
          <a:prstGeom prst="roundRect">
            <a:avLst>
              <a:gd name="adj" fmla="val 17143"/>
            </a:avLst>
          </a:prstGeom>
          <a:solidFill>
            <a:srgbClr val="D9AE4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F7DD41BC-3B63-4A04-B8C5-7140D54E2DC5}"/>
              </a:ext>
            </a:extLst>
          </p:cNvPr>
          <p:cNvSpPr>
            <a:spLocks noGrp="1"/>
          </p:cNvSpPr>
          <p:nvPr/>
        </p:nvSpPr>
        <p:spPr>
          <a:xfrm>
            <a:off x="10144125" y="2400300"/>
            <a:ext cx="952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FFFFFF"/>
                </a:solidFill>
              </a:defRPr>
            </a:defPPr>
          </a:lstStyle>
          <a:p>
            <a:pPr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3566C01A-827E-4FC9-8DA8-24BF93D08F61}"/>
              </a:ext>
            </a:extLst>
          </p:cNvPr>
          <p:cNvSpPr>
            <a:spLocks noGrp="1"/>
          </p:cNvSpPr>
          <p:nvPr/>
        </p:nvSpPr>
        <p:spPr>
          <a:xfrm>
            <a:off x="9572625" y="3143250"/>
            <a:ext cx="2095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33C"/>
                </a:solidFill>
              </a:defRPr>
            </a:defPPr>
          </a:lstStyle>
          <a:p>
            <a:pPr>
              <a:defRPr sz="1500" b="1">
                <a:solidFill>
                  <a:srgbClr val="17233C"/>
                </a:solidFill>
              </a:defRPr>
            </a:pPr>
            <a:r>
              <a:rPr sz="1500" b="1">
                <a:solidFill>
                  <a:srgbClr val="17233C"/>
                </a:solidFill>
              </a:rPr>
              <a:t>Territorio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F41A20AA-7699-462B-A5A3-6FE73360E851}"/>
              </a:ext>
            </a:extLst>
          </p:cNvPr>
          <p:cNvSpPr>
            <a:spLocks noGrp="1"/>
          </p:cNvSpPr>
          <p:nvPr/>
        </p:nvSpPr>
        <p:spPr>
          <a:xfrm>
            <a:off x="9572625" y="3619500"/>
            <a:ext cx="2095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386"/>
                </a:solidFill>
              </a:defRPr>
            </a:defPPr>
          </a:lstStyle>
          <a:p>
            <a:pPr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Rafforza filiere e innovazione</a:t>
            </a:r>
          </a:p>
        </p:txBody>
      </p:sp>
      <p:sp>
        <p:nvSpPr>
          <p:cNvPr id="30" name="Rettangolo con angoli arrotondati 29">
            <a:extLst>
              <a:ext uri="{FF2B5EF4-FFF2-40B4-BE49-F238E27FC236}">
                <a16:creationId xmlns:a16="http://schemas.microsoft.com/office/drawing/2014/main" id="{35A54553-61DE-4B20-8E81-179128544D1C}"/>
              </a:ext>
            </a:extLst>
          </p:cNvPr>
          <p:cNvSpPr>
            <a:spLocks noGrp="1"/>
          </p:cNvSpPr>
          <p:nvPr/>
        </p:nvSpPr>
        <p:spPr>
          <a:xfrm>
            <a:off x="1905000" y="4857750"/>
            <a:ext cx="8382000" cy="1143000"/>
          </a:xfrm>
          <a:prstGeom prst="roundRect">
            <a:avLst>
              <a:gd name="adj" fmla="val 10000"/>
            </a:avLst>
          </a:prstGeom>
          <a:solidFill>
            <a:srgbClr val="243B6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29508458-ABD0-43A3-969E-D7FA84971CC8}"/>
              </a:ext>
            </a:extLst>
          </p:cNvPr>
          <p:cNvSpPr>
            <a:spLocks noGrp="1"/>
          </p:cNvSpPr>
          <p:nvPr/>
        </p:nvSpPr>
        <p:spPr>
          <a:xfrm>
            <a:off x="2247900" y="5029200"/>
            <a:ext cx="571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750" b="1">
                <a:solidFill>
                  <a:srgbClr val="D9AE43"/>
                </a:solidFill>
              </a:defRPr>
            </a:defPPr>
          </a:lstStyle>
          <a:p>
            <a:pPr>
              <a:defRPr sz="3750" b="1">
                <a:solidFill>
                  <a:srgbClr val="D9AE43"/>
                </a:solidFill>
              </a:defRPr>
            </a:pPr>
            <a:r>
              <a:rPr sz="3750" b="1">
                <a:solidFill>
                  <a:srgbClr val="D9AE43"/>
                </a:solidFill>
              </a:rPr>
              <a:t>“</a:t>
            </a: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3BBAD188-3682-45D3-83B5-52C3BD1A9D9E}"/>
              </a:ext>
            </a:extLst>
          </p:cNvPr>
          <p:cNvSpPr>
            <a:spLocks noGrp="1"/>
          </p:cNvSpPr>
          <p:nvPr/>
        </p:nvSpPr>
        <p:spPr>
          <a:xfrm>
            <a:off x="2971800" y="5219700"/>
            <a:ext cx="68103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0">
                <a:solidFill>
                  <a:srgbClr val="FFFFFF"/>
                </a:solidFill>
              </a:defRPr>
            </a:defPPr>
          </a:lstStyle>
          <a:p>
            <a:pPr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Gli ITS rappresentano il passepartout per accedere a giovani lavoratori qualificati tecnicamente e culturalmente.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4144A3A0-88A3-4D2E-ABAB-FFABBD468282}"/>
              </a:ext>
            </a:extLst>
          </p:cNvPr>
          <p:cNvSpPr>
            <a:spLocks noGrp="1"/>
          </p:cNvSpPr>
          <p:nvPr/>
        </p:nvSpPr>
        <p:spPr>
          <a:xfrm>
            <a:off x="2971800" y="5676900"/>
            <a:ext cx="681037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1">
                <a:solidFill>
                  <a:srgbClr val="CFE0FA"/>
                </a:solidFill>
              </a:defRPr>
            </a:defPPr>
          </a:lstStyle>
          <a:p>
            <a:pPr>
              <a:defRPr sz="825" b="1">
                <a:solidFill>
                  <a:srgbClr val="CFE0FA"/>
                </a:solidFill>
              </a:defRPr>
            </a:pPr>
            <a:r>
              <a:rPr sz="825" b="1">
                <a:solidFill>
                  <a:srgbClr val="CFE0FA"/>
                </a:solidFill>
              </a:rPr>
              <a:t>Presidente CNA</a:t>
            </a:r>
          </a:p>
        </p:txBody>
      </p:sp>
    </p:spTree>
    <p:extLst>
      <p:ext uri="{BB962C8B-B14F-4D97-AF65-F5344CB8AC3E}">
        <p14:creationId xmlns:p14="http://schemas.microsoft.com/office/powerpoint/2010/main" val="1161304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>
            <a:extLst>
              <a:ext uri="{FF2B5EF4-FFF2-40B4-BE49-F238E27FC236}">
                <a16:creationId xmlns:a16="http://schemas.microsoft.com/office/drawing/2014/main" id="{9C670069-4BD6-4FDB-B9A2-5E3BEA72783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1976675-CD3E-4D41-9436-9F6DADAE130E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567C8"/>
                </a:solidFill>
              </a:defRPr>
            </a:defPPr>
          </a:lstStyle>
          <a:p>
            <a:pPr>
              <a:defRPr sz="900" b="1">
                <a:solidFill>
                  <a:srgbClr val="4567C8"/>
                </a:solidFill>
              </a:defRPr>
            </a:pPr>
            <a:r>
              <a:rPr sz="900" b="1">
                <a:solidFill>
                  <a:srgbClr val="4567C8"/>
                </a:solidFill>
              </a:rPr>
              <a:t>TERRITORI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069411E-B430-444B-A8C7-107893A7E8D3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33C"/>
                </a:solidFill>
              </a:defRPr>
            </a:defPPr>
          </a:lstStyle>
          <a:p>
            <a:pPr>
              <a:defRPr sz="2325" b="1">
                <a:solidFill>
                  <a:srgbClr val="17233C"/>
                </a:solidFill>
              </a:defRPr>
            </a:pPr>
            <a:r>
              <a:rPr sz="2325" b="1">
                <a:solidFill>
                  <a:srgbClr val="17233C"/>
                </a:solidFill>
              </a:rPr>
              <a:t>Le infrastrutture formative si diffondono in modo diseguale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A16758B3-2FA9-4F68-91AE-24880144161E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7ACDD0A-03F2-4B2A-B694-9F18806D4B5E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7594412-A29E-4C36-A7D6-A9060A9B5BF7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10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ECB583E6-D1F2-4659-AECC-35E3388659BF}"/>
              </a:ext>
            </a:extLst>
          </p:cNvPr>
          <p:cNvSpPr>
            <a:spLocks noGrp="1"/>
          </p:cNvSpPr>
          <p:nvPr/>
        </p:nvSpPr>
        <p:spPr>
          <a:xfrm>
            <a:off x="857250" y="1809750"/>
            <a:ext cx="4762500" cy="295275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F322A22F-78DE-43B4-AEC3-08A98FF1F72B}"/>
              </a:ext>
            </a:extLst>
          </p:cNvPr>
          <p:cNvSpPr>
            <a:spLocks noGrp="1"/>
          </p:cNvSpPr>
          <p:nvPr/>
        </p:nvSpPr>
        <p:spPr>
          <a:xfrm>
            <a:off x="857250" y="1809750"/>
            <a:ext cx="66675" cy="2952750"/>
          </a:xfrm>
          <a:prstGeom prst="roundRect">
            <a:avLst>
              <a:gd name="adj" fmla="val 50000"/>
            </a:avLst>
          </a:prstGeom>
          <a:solidFill>
            <a:srgbClr val="2F7D6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2B5F819-10DF-497F-92F6-91EA76891D62}"/>
              </a:ext>
            </a:extLst>
          </p:cNvPr>
          <p:cNvSpPr>
            <a:spLocks noGrp="1"/>
          </p:cNvSpPr>
          <p:nvPr/>
        </p:nvSpPr>
        <p:spPr>
          <a:xfrm>
            <a:off x="1085850" y="1981200"/>
            <a:ext cx="43338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33C"/>
                </a:solidFill>
              </a:defRPr>
            </a:defPPr>
          </a:lstStyle>
          <a:p>
            <a:pPr>
              <a:defRPr sz="1425" b="1">
                <a:solidFill>
                  <a:srgbClr val="17233C"/>
                </a:solidFill>
              </a:defRPr>
            </a:pPr>
            <a:r>
              <a:rPr sz="1425" b="1">
                <a:solidFill>
                  <a:srgbClr val="17233C"/>
                </a:solidFill>
              </a:rPr>
              <a:t>Emilia-Romagna e Piemonte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8312268-3498-46A5-90CD-B38B405AE7F7}"/>
              </a:ext>
            </a:extLst>
          </p:cNvPr>
          <p:cNvSpPr>
            <a:spLocks noGrp="1"/>
          </p:cNvSpPr>
          <p:nvPr/>
        </p:nvSpPr>
        <p:spPr>
          <a:xfrm>
            <a:off x="1085850" y="2419350"/>
            <a:ext cx="4333875" cy="2152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386"/>
                </a:solidFill>
              </a:defRPr>
            </a:defPPr>
          </a:lstStyle>
          <a:p>
            <a:pPr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Gli intervistati descrivono una presenza più capillare degli ITS, spesso collegati ai settori strategici e alle specializzazioni produttive regionali.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90954797-CF3F-48D2-8887-B84C8549B375}"/>
              </a:ext>
            </a:extLst>
          </p:cNvPr>
          <p:cNvSpPr>
            <a:spLocks noGrp="1"/>
          </p:cNvSpPr>
          <p:nvPr/>
        </p:nvSpPr>
        <p:spPr>
          <a:xfrm>
            <a:off x="6572250" y="1809750"/>
            <a:ext cx="4762500" cy="295275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321477F7-3716-4AFC-AD87-02C14351DEFC}"/>
              </a:ext>
            </a:extLst>
          </p:cNvPr>
          <p:cNvSpPr>
            <a:spLocks noGrp="1"/>
          </p:cNvSpPr>
          <p:nvPr/>
        </p:nvSpPr>
        <p:spPr>
          <a:xfrm>
            <a:off x="6572250" y="1809750"/>
            <a:ext cx="66675" cy="2952750"/>
          </a:xfrm>
          <a:prstGeom prst="roundRect">
            <a:avLst>
              <a:gd name="adj" fmla="val 50000"/>
            </a:avLst>
          </a:prstGeom>
          <a:solidFill>
            <a:srgbClr val="E8874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D85329C-C5B9-43A6-823F-B54764825963}"/>
              </a:ext>
            </a:extLst>
          </p:cNvPr>
          <p:cNvSpPr>
            <a:spLocks noGrp="1"/>
          </p:cNvSpPr>
          <p:nvPr/>
        </p:nvSpPr>
        <p:spPr>
          <a:xfrm>
            <a:off x="6800850" y="1981200"/>
            <a:ext cx="43338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33C"/>
                </a:solidFill>
              </a:defRPr>
            </a:defPPr>
          </a:lstStyle>
          <a:p>
            <a:pPr>
              <a:defRPr sz="1425" b="1">
                <a:solidFill>
                  <a:srgbClr val="17233C"/>
                </a:solidFill>
              </a:defRPr>
            </a:pPr>
            <a:r>
              <a:rPr sz="1425" b="1">
                <a:solidFill>
                  <a:srgbClr val="17233C"/>
                </a:solidFill>
              </a:rPr>
              <a:t>Abruzzo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EE749A3-4D27-4886-B0E4-DEABF01E3638}"/>
              </a:ext>
            </a:extLst>
          </p:cNvPr>
          <p:cNvSpPr>
            <a:spLocks noGrp="1"/>
          </p:cNvSpPr>
          <p:nvPr/>
        </p:nvSpPr>
        <p:spPr>
          <a:xfrm>
            <a:off x="6800850" y="2419350"/>
            <a:ext cx="4333875" cy="2152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386"/>
                </a:solidFill>
              </a:defRPr>
            </a:defPPr>
          </a:lstStyle>
          <a:p>
            <a:pPr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L’ITS MO.ST nasce seguendo esperienze già consolidate altrove. Il trasferimento richiede attori capaci di adattare il modello al contesto locale.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794A624C-D513-43A1-9155-82DB5B9983E7}"/>
              </a:ext>
            </a:extLst>
          </p:cNvPr>
          <p:cNvSpPr>
            <a:spLocks noGrp="1"/>
          </p:cNvSpPr>
          <p:nvPr/>
        </p:nvSpPr>
        <p:spPr>
          <a:xfrm>
            <a:off x="1524000" y="5191125"/>
            <a:ext cx="9144000" cy="685800"/>
          </a:xfrm>
          <a:prstGeom prst="roundRect">
            <a:avLst>
              <a:gd name="adj" fmla="val 16667"/>
            </a:avLst>
          </a:prstGeom>
          <a:solidFill>
            <a:srgbClr val="CFE0F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FE9FE9DA-8DDD-465E-A097-F278E344397E}"/>
              </a:ext>
            </a:extLst>
          </p:cNvPr>
          <p:cNvSpPr>
            <a:spLocks noGrp="1"/>
          </p:cNvSpPr>
          <p:nvPr/>
        </p:nvSpPr>
        <p:spPr>
          <a:xfrm>
            <a:off x="1857375" y="5362575"/>
            <a:ext cx="8477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43B64"/>
                </a:solidFill>
              </a:defRPr>
            </a:defPPr>
          </a:lstStyle>
          <a:p>
            <a:pPr>
              <a:defRPr sz="1350" b="1">
                <a:solidFill>
                  <a:srgbClr val="243B64"/>
                </a:solidFill>
              </a:defRPr>
            </a:pPr>
            <a:r>
              <a:rPr sz="1350" b="1">
                <a:solidFill>
                  <a:srgbClr val="243B64"/>
                </a:solidFill>
              </a:rPr>
              <a:t>L’innovazione istituzionale viaggia tra territori, ma dipende dalla capacità locale di costruire coalizioni.</a:t>
            </a:r>
          </a:p>
        </p:txBody>
      </p:sp>
    </p:spTree>
    <p:extLst>
      <p:ext uri="{BB962C8B-B14F-4D97-AF65-F5344CB8AC3E}">
        <p14:creationId xmlns:p14="http://schemas.microsoft.com/office/powerpoint/2010/main" val="846478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9DC10AAB-71E8-4D4A-A049-08E1B838491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D117963-FFEA-4A15-8338-138274A4E877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567C8"/>
                </a:solidFill>
              </a:defRPr>
            </a:defPPr>
          </a:lstStyle>
          <a:p>
            <a:pPr>
              <a:defRPr sz="900" b="1">
                <a:solidFill>
                  <a:srgbClr val="4567C8"/>
                </a:solidFill>
              </a:defRPr>
            </a:pPr>
            <a:r>
              <a:rPr sz="900" b="1">
                <a:solidFill>
                  <a:srgbClr val="4567C8"/>
                </a:solidFill>
              </a:rPr>
              <a:t>RECLUTAMENTO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2A48F54-9733-4688-9D7B-D69736A49CB8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33C"/>
                </a:solidFill>
              </a:defRPr>
            </a:defPPr>
          </a:lstStyle>
          <a:p>
            <a:pPr>
              <a:defRPr sz="2325" b="1">
                <a:solidFill>
                  <a:srgbClr val="17233C"/>
                </a:solidFill>
              </a:defRPr>
            </a:pPr>
            <a:r>
              <a:rPr sz="2325" b="1">
                <a:solidFill>
                  <a:srgbClr val="17233C"/>
                </a:solidFill>
              </a:rPr>
              <a:t>Le Agenzie per il lavoro possono integrare domanda e offerta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6F323298-E14C-4FCB-9EA3-42FA3049CDD0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21CA8B9-10C2-4335-B0C0-65727B0A2DB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004A0A3-2C8A-4535-88C1-4E70531A49A0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11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43C4107E-172E-4F16-9793-50B03D3FE36B}"/>
              </a:ext>
            </a:extLst>
          </p:cNvPr>
          <p:cNvSpPr>
            <a:spLocks noGrp="1"/>
          </p:cNvSpPr>
          <p:nvPr/>
        </p:nvSpPr>
        <p:spPr>
          <a:xfrm>
            <a:off x="1143000" y="1666875"/>
            <a:ext cx="990600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4A030CCD-32BF-48FB-9643-C7E49BDC7BC5}"/>
              </a:ext>
            </a:extLst>
          </p:cNvPr>
          <p:cNvSpPr>
            <a:spLocks noGrp="1"/>
          </p:cNvSpPr>
          <p:nvPr/>
        </p:nvSpPr>
        <p:spPr>
          <a:xfrm>
            <a:off x="1333500" y="1809750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E8874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29738F8-F38A-42C5-ABDB-3DB520A624CA}"/>
              </a:ext>
            </a:extLst>
          </p:cNvPr>
          <p:cNvSpPr>
            <a:spLocks noGrp="1"/>
          </p:cNvSpPr>
          <p:nvPr/>
        </p:nvSpPr>
        <p:spPr>
          <a:xfrm>
            <a:off x="1333500" y="1876425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770D5EC-68FA-4411-9B68-0CCA5C08CB0D}"/>
              </a:ext>
            </a:extLst>
          </p:cNvPr>
          <p:cNvSpPr>
            <a:spLocks noGrp="1"/>
          </p:cNvSpPr>
          <p:nvPr/>
        </p:nvSpPr>
        <p:spPr>
          <a:xfrm>
            <a:off x="2047875" y="1838325"/>
            <a:ext cx="1809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33C"/>
                </a:solidFill>
              </a:defRPr>
            </a:defPPr>
          </a:lstStyle>
          <a:p>
            <a:pPr>
              <a:defRPr sz="1425" b="1">
                <a:solidFill>
                  <a:srgbClr val="17233C"/>
                </a:solidFill>
              </a:defRPr>
            </a:pPr>
            <a:r>
              <a:rPr sz="1425" b="1">
                <a:solidFill>
                  <a:srgbClr val="17233C"/>
                </a:solidFill>
              </a:rPr>
              <a:t>Imprese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8037E23-80BE-4BF5-B35C-1A78C2A0D878}"/>
              </a:ext>
            </a:extLst>
          </p:cNvPr>
          <p:cNvSpPr>
            <a:spLocks noGrp="1"/>
          </p:cNvSpPr>
          <p:nvPr/>
        </p:nvSpPr>
        <p:spPr>
          <a:xfrm>
            <a:off x="4095750" y="1809750"/>
            <a:ext cx="647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97386"/>
                </a:solidFill>
              </a:defRPr>
            </a:defPPr>
          </a:lstStyle>
          <a:p>
            <a:pPr>
              <a:defRPr sz="1200" b="0">
                <a:solidFill>
                  <a:srgbClr val="697386"/>
                </a:solidFill>
              </a:defRPr>
            </a:pPr>
            <a:r>
              <a:rPr sz="1200" b="0">
                <a:solidFill>
                  <a:srgbClr val="697386"/>
                </a:solidFill>
              </a:rPr>
              <a:t>Rilevano i fabbisogni di nuove competenze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10FC0BD3-A2A1-4F5B-B344-15D9B413AF51}"/>
              </a:ext>
            </a:extLst>
          </p:cNvPr>
          <p:cNvSpPr>
            <a:spLocks noGrp="1"/>
          </p:cNvSpPr>
          <p:nvPr/>
        </p:nvSpPr>
        <p:spPr>
          <a:xfrm>
            <a:off x="1143000" y="2647950"/>
            <a:ext cx="990600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FED2BE7A-60BD-4CB0-BE23-3366E8076586}"/>
              </a:ext>
            </a:extLst>
          </p:cNvPr>
          <p:cNvSpPr>
            <a:spLocks noGrp="1"/>
          </p:cNvSpPr>
          <p:nvPr/>
        </p:nvSpPr>
        <p:spPr>
          <a:xfrm>
            <a:off x="1333500" y="279082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F5DBD97-32F2-44D7-AED6-09685F3D50CC}"/>
              </a:ext>
            </a:extLst>
          </p:cNvPr>
          <p:cNvSpPr>
            <a:spLocks noGrp="1"/>
          </p:cNvSpPr>
          <p:nvPr/>
        </p:nvSpPr>
        <p:spPr>
          <a:xfrm>
            <a:off x="1333500" y="285750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2AA9CB79-F038-437C-9B7D-4B3C2D9AE1BF}"/>
              </a:ext>
            </a:extLst>
          </p:cNvPr>
          <p:cNvSpPr>
            <a:spLocks noGrp="1"/>
          </p:cNvSpPr>
          <p:nvPr/>
        </p:nvSpPr>
        <p:spPr>
          <a:xfrm>
            <a:off x="2047875" y="2819400"/>
            <a:ext cx="1809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33C"/>
                </a:solidFill>
              </a:defRPr>
            </a:defPPr>
          </a:lstStyle>
          <a:p>
            <a:pPr>
              <a:defRPr sz="1425" b="1">
                <a:solidFill>
                  <a:srgbClr val="17233C"/>
                </a:solidFill>
              </a:defRPr>
            </a:pPr>
            <a:r>
              <a:rPr sz="1425" b="1">
                <a:solidFill>
                  <a:srgbClr val="17233C"/>
                </a:solidFill>
              </a:rPr>
              <a:t>APL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E6F20CE4-4D4A-4226-B548-62B863D623D2}"/>
              </a:ext>
            </a:extLst>
          </p:cNvPr>
          <p:cNvSpPr>
            <a:spLocks noGrp="1"/>
          </p:cNvSpPr>
          <p:nvPr/>
        </p:nvSpPr>
        <p:spPr>
          <a:xfrm>
            <a:off x="4095750" y="2790825"/>
            <a:ext cx="647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97386"/>
                </a:solidFill>
              </a:defRPr>
            </a:defPPr>
          </a:lstStyle>
          <a:p>
            <a:pPr>
              <a:defRPr sz="1200" b="0">
                <a:solidFill>
                  <a:srgbClr val="697386"/>
                </a:solidFill>
              </a:defRPr>
            </a:pPr>
            <a:r>
              <a:rPr sz="1200" b="0">
                <a:solidFill>
                  <a:srgbClr val="697386"/>
                </a:solidFill>
              </a:rPr>
              <a:t>Entrano nelle aziende e traducono i bisogni in profili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41497771-8C5B-4059-9C19-FE66E8142AAC}"/>
              </a:ext>
            </a:extLst>
          </p:cNvPr>
          <p:cNvSpPr>
            <a:spLocks noGrp="1"/>
          </p:cNvSpPr>
          <p:nvPr/>
        </p:nvSpPr>
        <p:spPr>
          <a:xfrm>
            <a:off x="1143000" y="3629025"/>
            <a:ext cx="990600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74265815-1005-45D9-A40A-21FDEF1C1DFB}"/>
              </a:ext>
            </a:extLst>
          </p:cNvPr>
          <p:cNvSpPr>
            <a:spLocks noGrp="1"/>
          </p:cNvSpPr>
          <p:nvPr/>
        </p:nvSpPr>
        <p:spPr>
          <a:xfrm>
            <a:off x="1333500" y="3771900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2F7D6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1B6247AB-4A20-49E3-A015-E337570A42C5}"/>
              </a:ext>
            </a:extLst>
          </p:cNvPr>
          <p:cNvSpPr>
            <a:spLocks noGrp="1"/>
          </p:cNvSpPr>
          <p:nvPr/>
        </p:nvSpPr>
        <p:spPr>
          <a:xfrm>
            <a:off x="1333500" y="3838575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5ECD099F-6F6B-4128-BA34-425920B8E05A}"/>
              </a:ext>
            </a:extLst>
          </p:cNvPr>
          <p:cNvSpPr>
            <a:spLocks noGrp="1"/>
          </p:cNvSpPr>
          <p:nvPr/>
        </p:nvSpPr>
        <p:spPr>
          <a:xfrm>
            <a:off x="2047875" y="3800475"/>
            <a:ext cx="1809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33C"/>
                </a:solidFill>
              </a:defRPr>
            </a:defPPr>
          </a:lstStyle>
          <a:p>
            <a:pPr>
              <a:defRPr sz="1425" b="1">
                <a:solidFill>
                  <a:srgbClr val="17233C"/>
                </a:solidFill>
              </a:defRPr>
            </a:pPr>
            <a:r>
              <a:rPr sz="1425" b="1">
                <a:solidFill>
                  <a:srgbClr val="17233C"/>
                </a:solidFill>
              </a:rPr>
              <a:t>Lavoratori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F7CA2E85-CFCA-4163-A723-DCFB14C7FFED}"/>
              </a:ext>
            </a:extLst>
          </p:cNvPr>
          <p:cNvSpPr>
            <a:spLocks noGrp="1"/>
          </p:cNvSpPr>
          <p:nvPr/>
        </p:nvSpPr>
        <p:spPr>
          <a:xfrm>
            <a:off x="4095750" y="3771900"/>
            <a:ext cx="647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97386"/>
                </a:solidFill>
              </a:defRPr>
            </a:defPPr>
          </a:lstStyle>
          <a:p>
            <a:pPr>
              <a:defRPr sz="1200" b="0">
                <a:solidFill>
                  <a:srgbClr val="697386"/>
                </a:solidFill>
              </a:defRPr>
            </a:pPr>
            <a:r>
              <a:rPr sz="1200" b="0">
                <a:solidFill>
                  <a:srgbClr val="697386"/>
                </a:solidFill>
              </a:rPr>
              <a:t>Ricevono profilazione e informazioni per l’occupabilità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32901399-6E4D-4F84-972A-E7899DE4734F}"/>
              </a:ext>
            </a:extLst>
          </p:cNvPr>
          <p:cNvSpPr>
            <a:spLocks noGrp="1"/>
          </p:cNvSpPr>
          <p:nvPr/>
        </p:nvSpPr>
        <p:spPr>
          <a:xfrm>
            <a:off x="1143000" y="4610100"/>
            <a:ext cx="990600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8AACDB13-E8AE-4CD5-A66A-D69BC68B44A8}"/>
              </a:ext>
            </a:extLst>
          </p:cNvPr>
          <p:cNvSpPr>
            <a:spLocks noGrp="1"/>
          </p:cNvSpPr>
          <p:nvPr/>
        </p:nvSpPr>
        <p:spPr>
          <a:xfrm>
            <a:off x="1333500" y="47529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D9AE4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1F8DD468-72AB-4CFA-AE25-EFFF613DDD12}"/>
              </a:ext>
            </a:extLst>
          </p:cNvPr>
          <p:cNvSpPr>
            <a:spLocks noGrp="1"/>
          </p:cNvSpPr>
          <p:nvPr/>
        </p:nvSpPr>
        <p:spPr>
          <a:xfrm>
            <a:off x="1333500" y="48196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862D3528-4462-4211-9FD3-32F962666B12}"/>
              </a:ext>
            </a:extLst>
          </p:cNvPr>
          <p:cNvSpPr>
            <a:spLocks noGrp="1"/>
          </p:cNvSpPr>
          <p:nvPr/>
        </p:nvSpPr>
        <p:spPr>
          <a:xfrm>
            <a:off x="2047875" y="4781550"/>
            <a:ext cx="1809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33C"/>
                </a:solidFill>
              </a:defRPr>
            </a:defPPr>
          </a:lstStyle>
          <a:p>
            <a:pPr>
              <a:defRPr sz="1425" b="1">
                <a:solidFill>
                  <a:srgbClr val="17233C"/>
                </a:solidFill>
              </a:defRPr>
            </a:pPr>
            <a:r>
              <a:rPr sz="1425" b="1">
                <a:solidFill>
                  <a:srgbClr val="17233C"/>
                </a:solidFill>
              </a:rPr>
              <a:t>Sindacati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62F1C583-4EB3-4414-9C37-E5702E603E37}"/>
              </a:ext>
            </a:extLst>
          </p:cNvPr>
          <p:cNvSpPr>
            <a:spLocks noGrp="1"/>
          </p:cNvSpPr>
          <p:nvPr/>
        </p:nvSpPr>
        <p:spPr>
          <a:xfrm>
            <a:off x="4095750" y="4752975"/>
            <a:ext cx="647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97386"/>
                </a:solidFill>
              </a:defRPr>
            </a:defPPr>
          </a:lstStyle>
          <a:p>
            <a:pPr>
              <a:defRPr sz="1200" b="0">
                <a:solidFill>
                  <a:srgbClr val="697386"/>
                </a:solidFill>
              </a:defRPr>
            </a:pPr>
            <a:r>
              <a:rPr sz="1200" b="0">
                <a:solidFill>
                  <a:srgbClr val="697386"/>
                </a:solidFill>
              </a:rPr>
              <a:t>Contribuiscono all’orientamento e alla tutela</a:t>
            </a:r>
          </a:p>
        </p:txBody>
      </p:sp>
    </p:spTree>
    <p:extLst>
      <p:ext uri="{BB962C8B-B14F-4D97-AF65-F5344CB8AC3E}">
        <p14:creationId xmlns:p14="http://schemas.microsoft.com/office/powerpoint/2010/main" val="1655335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267314F7-55F4-439D-91A6-13EF97F7CC0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7828001-6D96-44D1-933D-93D8C71F7059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567C8"/>
                </a:solidFill>
              </a:defRPr>
            </a:defPPr>
          </a:lstStyle>
          <a:p>
            <a:pPr>
              <a:defRPr sz="900" b="1">
                <a:solidFill>
                  <a:srgbClr val="4567C8"/>
                </a:solidFill>
              </a:defRPr>
            </a:pPr>
            <a:r>
              <a:rPr sz="900" b="1">
                <a:solidFill>
                  <a:srgbClr val="4567C8"/>
                </a:solidFill>
              </a:rPr>
              <a:t>VINCOLI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65520C2-F6C4-415D-B918-35988E69669A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33C"/>
                </a:solidFill>
              </a:defRPr>
            </a:defPPr>
          </a:lstStyle>
          <a:p>
            <a:pPr>
              <a:defRPr sz="2325" b="1">
                <a:solidFill>
                  <a:srgbClr val="17233C"/>
                </a:solidFill>
              </a:defRPr>
            </a:pPr>
            <a:r>
              <a:rPr sz="2325" b="1">
                <a:solidFill>
                  <a:srgbClr val="17233C"/>
                </a:solidFill>
              </a:rPr>
              <a:t>Dove le reti sono deboli, le politiche attive faticano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E4103DDC-1B7F-4527-A105-45FFA63D4DCF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42FAE14-B997-4E7A-BDD9-B3367BF9C0B4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34747BE-CE0A-43E4-936A-ECC8436B9223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12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AD2FFB92-5CB5-46C5-991A-2BE6E333C5D9}"/>
              </a:ext>
            </a:extLst>
          </p:cNvPr>
          <p:cNvSpPr>
            <a:spLocks noGrp="1"/>
          </p:cNvSpPr>
          <p:nvPr/>
        </p:nvSpPr>
        <p:spPr>
          <a:xfrm>
            <a:off x="1428750" y="1714500"/>
            <a:ext cx="9334500" cy="2000250"/>
          </a:xfrm>
          <a:prstGeom prst="roundRect">
            <a:avLst>
              <a:gd name="adj" fmla="val 5714"/>
            </a:avLst>
          </a:prstGeom>
          <a:solidFill>
            <a:srgbClr val="243B6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76459676-0430-4F24-A6AA-0750D32094A7}"/>
              </a:ext>
            </a:extLst>
          </p:cNvPr>
          <p:cNvSpPr>
            <a:spLocks noGrp="1"/>
          </p:cNvSpPr>
          <p:nvPr/>
        </p:nvSpPr>
        <p:spPr>
          <a:xfrm>
            <a:off x="1771650" y="1885950"/>
            <a:ext cx="571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750" b="1">
                <a:solidFill>
                  <a:srgbClr val="D9AE43"/>
                </a:solidFill>
              </a:defRPr>
            </a:defPPr>
          </a:lstStyle>
          <a:p>
            <a:pPr>
              <a:defRPr sz="3750" b="1">
                <a:solidFill>
                  <a:srgbClr val="D9AE43"/>
                </a:solidFill>
              </a:defRPr>
            </a:pPr>
            <a:r>
              <a:rPr sz="3750" b="1">
                <a:solidFill>
                  <a:srgbClr val="D9AE43"/>
                </a:solidFill>
              </a:rPr>
              <a:t>“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4AA8CAC-05F4-43DB-A267-C1A76C37248A}"/>
              </a:ext>
            </a:extLst>
          </p:cNvPr>
          <p:cNvSpPr>
            <a:spLocks noGrp="1"/>
          </p:cNvSpPr>
          <p:nvPr/>
        </p:nvSpPr>
        <p:spPr>
          <a:xfrm>
            <a:off x="2495550" y="2076450"/>
            <a:ext cx="7762875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0">
                <a:solidFill>
                  <a:srgbClr val="FFFFFF"/>
                </a:solidFill>
              </a:defRPr>
            </a:defPPr>
          </a:lstStyle>
          <a:p>
            <a:pPr>
              <a:defRPr sz="1575" b="0">
                <a:solidFill>
                  <a:srgbClr val="FFFFFF"/>
                </a:solidFill>
              </a:defRPr>
            </a:pPr>
            <a:r>
              <a:rPr sz="1575" b="0">
                <a:solidFill>
                  <a:srgbClr val="FFFFFF"/>
                </a:solidFill>
              </a:rPr>
              <a:t>In Abruzzo le APL hanno difficoltà a farsi strada perché il rapporto tra piccoli imprenditori, associazioni datoriali e sindacati è debole.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B2DC94D-C8C1-47B8-A75A-AE95420953FB}"/>
              </a:ext>
            </a:extLst>
          </p:cNvPr>
          <p:cNvSpPr>
            <a:spLocks noGrp="1"/>
          </p:cNvSpPr>
          <p:nvPr/>
        </p:nvSpPr>
        <p:spPr>
          <a:xfrm>
            <a:off x="2495550" y="3390900"/>
            <a:ext cx="776287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1">
                <a:solidFill>
                  <a:srgbClr val="CFE0FA"/>
                </a:solidFill>
              </a:defRPr>
            </a:defPPr>
          </a:lstStyle>
          <a:p>
            <a:pPr>
              <a:defRPr sz="825" b="1">
                <a:solidFill>
                  <a:srgbClr val="CFE0FA"/>
                </a:solidFill>
              </a:defRPr>
            </a:pPr>
            <a:r>
              <a:rPr sz="825" b="1">
                <a:solidFill>
                  <a:srgbClr val="CFE0FA"/>
                </a:solidFill>
              </a:rPr>
              <a:t>Direttore CNA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9EA35F23-3B20-450C-A34F-E58F1AB55F95}"/>
              </a:ext>
            </a:extLst>
          </p:cNvPr>
          <p:cNvSpPr>
            <a:spLocks noGrp="1"/>
          </p:cNvSpPr>
          <p:nvPr/>
        </p:nvSpPr>
        <p:spPr>
          <a:xfrm>
            <a:off x="762000" y="4191000"/>
            <a:ext cx="3429000" cy="142875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F3912BEE-3311-4DDD-865F-BEC4663DFC40}"/>
              </a:ext>
            </a:extLst>
          </p:cNvPr>
          <p:cNvSpPr>
            <a:spLocks noGrp="1"/>
          </p:cNvSpPr>
          <p:nvPr/>
        </p:nvSpPr>
        <p:spPr>
          <a:xfrm>
            <a:off x="762000" y="4191000"/>
            <a:ext cx="66675" cy="1428750"/>
          </a:xfrm>
          <a:prstGeom prst="roundRect">
            <a:avLst>
              <a:gd name="adj" fmla="val 50000"/>
            </a:avLst>
          </a:prstGeom>
          <a:solidFill>
            <a:srgbClr val="D85E5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DA475453-36BA-40ED-B0D8-281506D15F39}"/>
              </a:ext>
            </a:extLst>
          </p:cNvPr>
          <p:cNvSpPr>
            <a:spLocks noGrp="1"/>
          </p:cNvSpPr>
          <p:nvPr/>
        </p:nvSpPr>
        <p:spPr>
          <a:xfrm>
            <a:off x="990600" y="4362450"/>
            <a:ext cx="30003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33C"/>
                </a:solidFill>
              </a:defRPr>
            </a:defPPr>
          </a:lstStyle>
          <a:p>
            <a:pPr>
              <a:defRPr sz="1425" b="1">
                <a:solidFill>
                  <a:srgbClr val="17233C"/>
                </a:solidFill>
              </a:defRPr>
            </a:pPr>
            <a:r>
              <a:rPr sz="1425" b="1">
                <a:solidFill>
                  <a:srgbClr val="17233C"/>
                </a:solidFill>
              </a:rPr>
              <a:t>Fiducia limitata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6891430-C962-435B-A0C5-AD7ACC3763D5}"/>
              </a:ext>
            </a:extLst>
          </p:cNvPr>
          <p:cNvSpPr>
            <a:spLocks noGrp="1"/>
          </p:cNvSpPr>
          <p:nvPr/>
        </p:nvSpPr>
        <p:spPr>
          <a:xfrm>
            <a:off x="990600" y="4800600"/>
            <a:ext cx="300037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386"/>
                </a:solidFill>
              </a:defRPr>
            </a:defPPr>
          </a:lstStyle>
          <a:p>
            <a:pPr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Gli attori collaborano poco e con difficoltà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2692DA15-E838-4181-9223-762C8358288F}"/>
              </a:ext>
            </a:extLst>
          </p:cNvPr>
          <p:cNvSpPr>
            <a:spLocks noGrp="1"/>
          </p:cNvSpPr>
          <p:nvPr/>
        </p:nvSpPr>
        <p:spPr>
          <a:xfrm>
            <a:off x="4572000" y="4191000"/>
            <a:ext cx="3429000" cy="142875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1020C520-6E59-460D-AD51-33E89C42F397}"/>
              </a:ext>
            </a:extLst>
          </p:cNvPr>
          <p:cNvSpPr>
            <a:spLocks noGrp="1"/>
          </p:cNvSpPr>
          <p:nvPr/>
        </p:nvSpPr>
        <p:spPr>
          <a:xfrm>
            <a:off x="4572000" y="4191000"/>
            <a:ext cx="66675" cy="1428750"/>
          </a:xfrm>
          <a:prstGeom prst="roundRect">
            <a:avLst>
              <a:gd name="adj" fmla="val 50000"/>
            </a:avLst>
          </a:prstGeom>
          <a:solidFill>
            <a:srgbClr val="E8874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B2513300-7E96-4E3B-A254-DDCE0D58605B}"/>
              </a:ext>
            </a:extLst>
          </p:cNvPr>
          <p:cNvSpPr>
            <a:spLocks noGrp="1"/>
          </p:cNvSpPr>
          <p:nvPr/>
        </p:nvSpPr>
        <p:spPr>
          <a:xfrm>
            <a:off x="4800600" y="4362450"/>
            <a:ext cx="30003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33C"/>
                </a:solidFill>
              </a:defRPr>
            </a:defPPr>
          </a:lstStyle>
          <a:p>
            <a:pPr>
              <a:defRPr sz="1425" b="1">
                <a:solidFill>
                  <a:srgbClr val="17233C"/>
                </a:solidFill>
              </a:defRPr>
            </a:pPr>
            <a:r>
              <a:rPr sz="1425" b="1">
                <a:solidFill>
                  <a:srgbClr val="17233C"/>
                </a:solidFill>
              </a:rPr>
              <a:t>Intermediazione debole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273D5C38-41ED-4F2F-B79A-135B23B79EAF}"/>
              </a:ext>
            </a:extLst>
          </p:cNvPr>
          <p:cNvSpPr>
            <a:spLocks noGrp="1"/>
          </p:cNvSpPr>
          <p:nvPr/>
        </p:nvSpPr>
        <p:spPr>
          <a:xfrm>
            <a:off x="4800600" y="4800600"/>
            <a:ext cx="300037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386"/>
                </a:solidFill>
              </a:defRPr>
            </a:defPPr>
          </a:lstStyle>
          <a:p>
            <a:pPr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Le imprese restano isolate nella ricerca di competenze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4FEA5954-137B-42F0-8827-6D215A601211}"/>
              </a:ext>
            </a:extLst>
          </p:cNvPr>
          <p:cNvSpPr>
            <a:spLocks noGrp="1"/>
          </p:cNvSpPr>
          <p:nvPr/>
        </p:nvSpPr>
        <p:spPr>
          <a:xfrm>
            <a:off x="8382000" y="4191000"/>
            <a:ext cx="3429000" cy="142875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AAA5D7C1-1F3F-4694-BC1A-E195565C09B9}"/>
              </a:ext>
            </a:extLst>
          </p:cNvPr>
          <p:cNvSpPr>
            <a:spLocks noGrp="1"/>
          </p:cNvSpPr>
          <p:nvPr/>
        </p:nvSpPr>
        <p:spPr>
          <a:xfrm>
            <a:off x="8382000" y="4191000"/>
            <a:ext cx="66675" cy="1428750"/>
          </a:xfrm>
          <a:prstGeom prst="roundRect">
            <a:avLst>
              <a:gd name="adj" fmla="val 50000"/>
            </a:avLst>
          </a:prstGeom>
          <a:solidFill>
            <a:srgbClr val="D9AE4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A4127D52-F2B6-4D96-AB06-873B3CC033AE}"/>
              </a:ext>
            </a:extLst>
          </p:cNvPr>
          <p:cNvSpPr>
            <a:spLocks noGrp="1"/>
          </p:cNvSpPr>
          <p:nvPr/>
        </p:nvSpPr>
        <p:spPr>
          <a:xfrm>
            <a:off x="8610600" y="4362450"/>
            <a:ext cx="30003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33C"/>
                </a:solidFill>
              </a:defRPr>
            </a:defPPr>
          </a:lstStyle>
          <a:p>
            <a:pPr>
              <a:defRPr sz="1425" b="1">
                <a:solidFill>
                  <a:srgbClr val="17233C"/>
                </a:solidFill>
              </a:defRPr>
            </a:pPr>
            <a:r>
              <a:rPr sz="1425" b="1">
                <a:solidFill>
                  <a:srgbClr val="17233C"/>
                </a:solidFill>
              </a:rPr>
              <a:t>Politiche passive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2507C830-C95A-4992-8878-E82AD2EAADE7}"/>
              </a:ext>
            </a:extLst>
          </p:cNvPr>
          <p:cNvSpPr>
            <a:spLocks noGrp="1"/>
          </p:cNvSpPr>
          <p:nvPr/>
        </p:nvSpPr>
        <p:spPr>
          <a:xfrm>
            <a:off x="8610600" y="4800600"/>
            <a:ext cx="300037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386"/>
                </a:solidFill>
              </a:defRPr>
            </a:defPPr>
          </a:lstStyle>
          <a:p>
            <a:pPr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La cultura istituzionale privilegia il sostegno al reddito rispetto all’attivazione</a:t>
            </a:r>
          </a:p>
        </p:txBody>
      </p:sp>
    </p:spTree>
    <p:extLst>
      <p:ext uri="{BB962C8B-B14F-4D97-AF65-F5344CB8AC3E}">
        <p14:creationId xmlns:p14="http://schemas.microsoft.com/office/powerpoint/2010/main" val="88366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C80F0FD5-A710-4771-8BD3-3E7F02EC8CE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064ECE7-0D6E-40DB-BD77-22C02900AE2F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567C8"/>
                </a:solidFill>
              </a:defRPr>
            </a:defPPr>
          </a:lstStyle>
          <a:p>
            <a:pPr>
              <a:defRPr sz="900" b="1">
                <a:solidFill>
                  <a:srgbClr val="4567C8"/>
                </a:solidFill>
              </a:defRPr>
            </a:pPr>
            <a:r>
              <a:rPr sz="900" b="1">
                <a:solidFill>
                  <a:srgbClr val="4567C8"/>
                </a:solidFill>
              </a:rPr>
              <a:t>FORMAZIONE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FC04E58-E6A1-448B-8B21-26D288064991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33C"/>
                </a:solidFill>
              </a:defRPr>
            </a:defPPr>
          </a:lstStyle>
          <a:p>
            <a:pPr>
              <a:defRPr sz="2325" b="1">
                <a:solidFill>
                  <a:srgbClr val="17233C"/>
                </a:solidFill>
              </a:defRPr>
            </a:pPr>
            <a:r>
              <a:rPr sz="2325" b="1">
                <a:solidFill>
                  <a:srgbClr val="17233C"/>
                </a:solidFill>
              </a:rPr>
              <a:t>La ripartenza richiede più formazione formale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318335CB-C6AB-415F-8673-0BC68C01E23F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5EA2A1A-843E-40DB-8CA3-2E54D0B91A2F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AEC54E3-A448-4FDE-8D1D-D478858B49B6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13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57B375AD-76B3-4EEE-A6D3-13850BD75CF2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3333750" cy="295275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E29B5ED4-3C7A-45E5-9F82-582C6E93424B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66675" cy="2952750"/>
          </a:xfrm>
          <a:prstGeom prst="roundRect">
            <a:avLst>
              <a:gd name="adj" fmla="val 50000"/>
            </a:avLst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48CEDF3-9493-40F8-80D9-C4E771EA5C0F}"/>
              </a:ext>
            </a:extLst>
          </p:cNvPr>
          <p:cNvSpPr>
            <a:spLocks noGrp="1"/>
          </p:cNvSpPr>
          <p:nvPr/>
        </p:nvSpPr>
        <p:spPr>
          <a:xfrm>
            <a:off x="990600" y="1981200"/>
            <a:ext cx="29051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33C"/>
                </a:solidFill>
              </a:defRPr>
            </a:defPPr>
          </a:lstStyle>
          <a:p>
            <a:pPr>
              <a:defRPr sz="1425" b="1">
                <a:solidFill>
                  <a:srgbClr val="17233C"/>
                </a:solidFill>
              </a:defRPr>
            </a:pPr>
            <a:r>
              <a:rPr sz="1425" b="1">
                <a:solidFill>
                  <a:srgbClr val="17233C"/>
                </a:solidFill>
              </a:rPr>
              <a:t>Upskilling diffuso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D3D630E8-D162-4D59-86A3-1EEC63401953}"/>
              </a:ext>
            </a:extLst>
          </p:cNvPr>
          <p:cNvSpPr>
            <a:spLocks noGrp="1"/>
          </p:cNvSpPr>
          <p:nvPr/>
        </p:nvSpPr>
        <p:spPr>
          <a:xfrm>
            <a:off x="990600" y="2419350"/>
            <a:ext cx="2905125" cy="2152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386"/>
                </a:solidFill>
              </a:defRPr>
            </a:defPPr>
          </a:lstStyle>
          <a:p>
            <a:pPr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La formazione riguarda sia i dipendenti sia gli imprenditori. Le competenze manageriali incidono sulla capacità di usare le nuove tecnologie.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6B3434CC-AE3B-4FEF-93C9-7E7AA228801E}"/>
              </a:ext>
            </a:extLst>
          </p:cNvPr>
          <p:cNvSpPr>
            <a:spLocks noGrp="1"/>
          </p:cNvSpPr>
          <p:nvPr/>
        </p:nvSpPr>
        <p:spPr>
          <a:xfrm>
            <a:off x="4429125" y="1809750"/>
            <a:ext cx="3333750" cy="295275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F61421E3-749D-4961-8935-CF34E37E188A}"/>
              </a:ext>
            </a:extLst>
          </p:cNvPr>
          <p:cNvSpPr>
            <a:spLocks noGrp="1"/>
          </p:cNvSpPr>
          <p:nvPr/>
        </p:nvSpPr>
        <p:spPr>
          <a:xfrm>
            <a:off x="4429125" y="1809750"/>
            <a:ext cx="66675" cy="2952750"/>
          </a:xfrm>
          <a:prstGeom prst="roundRect">
            <a:avLst>
              <a:gd name="adj" fmla="val 50000"/>
            </a:avLst>
          </a:prstGeom>
          <a:solidFill>
            <a:srgbClr val="E8874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1840CD8-56AD-40AA-9D08-03DCB8B0A7F6}"/>
              </a:ext>
            </a:extLst>
          </p:cNvPr>
          <p:cNvSpPr>
            <a:spLocks noGrp="1"/>
          </p:cNvSpPr>
          <p:nvPr/>
        </p:nvSpPr>
        <p:spPr>
          <a:xfrm>
            <a:off x="4657725" y="1981200"/>
            <a:ext cx="29051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33C"/>
                </a:solidFill>
              </a:defRPr>
            </a:defPPr>
          </a:lstStyle>
          <a:p>
            <a:pPr>
              <a:defRPr sz="1425" b="1">
                <a:solidFill>
                  <a:srgbClr val="17233C"/>
                </a:solidFill>
              </a:defRPr>
            </a:pPr>
            <a:r>
              <a:rPr sz="1425" b="1">
                <a:solidFill>
                  <a:srgbClr val="17233C"/>
                </a:solidFill>
              </a:rPr>
              <a:t>Innovazione digitale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4067E8F-56A3-477F-81AD-F9484C996915}"/>
              </a:ext>
            </a:extLst>
          </p:cNvPr>
          <p:cNvSpPr>
            <a:spLocks noGrp="1"/>
          </p:cNvSpPr>
          <p:nvPr/>
        </p:nvSpPr>
        <p:spPr>
          <a:xfrm>
            <a:off x="4657725" y="2419350"/>
            <a:ext cx="2905125" cy="2152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386"/>
                </a:solidFill>
              </a:defRPr>
            </a:defPPr>
          </a:lstStyle>
          <a:p>
            <a:pPr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La pandemia accelera l’adozione tecnologica e rende necessario aggiornare processi, ruoli e competenze.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1529D83D-BA7B-440E-8247-488616C1C2BC}"/>
              </a:ext>
            </a:extLst>
          </p:cNvPr>
          <p:cNvSpPr>
            <a:spLocks noGrp="1"/>
          </p:cNvSpPr>
          <p:nvPr/>
        </p:nvSpPr>
        <p:spPr>
          <a:xfrm>
            <a:off x="8096250" y="1809750"/>
            <a:ext cx="3333750" cy="295275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6F57585B-8750-4C87-831F-FE4E524E8DBB}"/>
              </a:ext>
            </a:extLst>
          </p:cNvPr>
          <p:cNvSpPr>
            <a:spLocks noGrp="1"/>
          </p:cNvSpPr>
          <p:nvPr/>
        </p:nvSpPr>
        <p:spPr>
          <a:xfrm>
            <a:off x="8096250" y="1809750"/>
            <a:ext cx="66675" cy="2952750"/>
          </a:xfrm>
          <a:prstGeom prst="roundRect">
            <a:avLst>
              <a:gd name="adj" fmla="val 50000"/>
            </a:avLst>
          </a:prstGeom>
          <a:solidFill>
            <a:srgbClr val="2F7D6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ADAB67A5-A296-4DFF-9338-F0B265284330}"/>
              </a:ext>
            </a:extLst>
          </p:cNvPr>
          <p:cNvSpPr>
            <a:spLocks noGrp="1"/>
          </p:cNvSpPr>
          <p:nvPr/>
        </p:nvSpPr>
        <p:spPr>
          <a:xfrm>
            <a:off x="8324850" y="1981200"/>
            <a:ext cx="29051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7233C"/>
                </a:solidFill>
              </a:defRPr>
            </a:defPPr>
          </a:lstStyle>
          <a:p>
            <a:pPr>
              <a:defRPr sz="1425" b="1">
                <a:solidFill>
                  <a:srgbClr val="17233C"/>
                </a:solidFill>
              </a:defRPr>
            </a:pPr>
            <a:r>
              <a:rPr sz="1425" b="1">
                <a:solidFill>
                  <a:srgbClr val="17233C"/>
                </a:solidFill>
              </a:rPr>
              <a:t>Transizione ambientale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C87F2B84-34C5-4DD0-B8F5-E484D6EC59E2}"/>
              </a:ext>
            </a:extLst>
          </p:cNvPr>
          <p:cNvSpPr>
            <a:spLocks noGrp="1"/>
          </p:cNvSpPr>
          <p:nvPr/>
        </p:nvSpPr>
        <p:spPr>
          <a:xfrm>
            <a:off x="8324850" y="2419350"/>
            <a:ext cx="2905125" cy="2152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386"/>
                </a:solidFill>
              </a:defRPr>
            </a:defPPr>
          </a:lstStyle>
          <a:p>
            <a:pPr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Le risorse del PNRR possono sostenere percorsi su economia circolare e trasformazione ecologica.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C96A85B3-49BD-47CD-BCC2-850EC81CD3B4}"/>
              </a:ext>
            </a:extLst>
          </p:cNvPr>
          <p:cNvSpPr>
            <a:spLocks noGrp="1"/>
          </p:cNvSpPr>
          <p:nvPr/>
        </p:nvSpPr>
        <p:spPr>
          <a:xfrm>
            <a:off x="2047875" y="5143500"/>
            <a:ext cx="8096250" cy="904875"/>
          </a:xfrm>
          <a:prstGeom prst="roundRect">
            <a:avLst>
              <a:gd name="adj" fmla="val 12632"/>
            </a:avLst>
          </a:prstGeom>
          <a:solidFill>
            <a:srgbClr val="243B6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83EBA786-64FD-4753-9707-E742B7ABE44E}"/>
              </a:ext>
            </a:extLst>
          </p:cNvPr>
          <p:cNvSpPr>
            <a:spLocks noGrp="1"/>
          </p:cNvSpPr>
          <p:nvPr/>
        </p:nvSpPr>
        <p:spPr>
          <a:xfrm>
            <a:off x="2286000" y="5248275"/>
            <a:ext cx="4000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550" b="1">
                <a:solidFill>
                  <a:srgbClr val="D9AE43"/>
                </a:solidFill>
              </a:defRPr>
            </a:defPPr>
          </a:lstStyle>
          <a:p>
            <a:pPr>
              <a:defRPr sz="2550" b="1">
                <a:solidFill>
                  <a:srgbClr val="D9AE43"/>
                </a:solidFill>
              </a:defRPr>
            </a:pPr>
            <a:r>
              <a:rPr sz="2550" b="1">
                <a:solidFill>
                  <a:srgbClr val="D9AE43"/>
                </a:solidFill>
              </a:rPr>
              <a:t>“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7C84E15C-078A-4315-A1B0-E3F45B89C95C}"/>
              </a:ext>
            </a:extLst>
          </p:cNvPr>
          <p:cNvSpPr>
            <a:spLocks noGrp="1"/>
          </p:cNvSpPr>
          <p:nvPr/>
        </p:nvSpPr>
        <p:spPr>
          <a:xfrm>
            <a:off x="2762250" y="5257800"/>
            <a:ext cx="70008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Sopravvivranno le imprese che comprenderanno l’importanza dell’upskilling per imprenditori e dipendenti.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2D943FEE-28D6-41AB-A11C-22BD064312C0}"/>
              </a:ext>
            </a:extLst>
          </p:cNvPr>
          <p:cNvSpPr>
            <a:spLocks noGrp="1"/>
          </p:cNvSpPr>
          <p:nvPr/>
        </p:nvSpPr>
        <p:spPr>
          <a:xfrm>
            <a:off x="7381875" y="5762625"/>
            <a:ext cx="238125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CFE0FA"/>
                </a:solidFill>
              </a:defRPr>
            </a:defPPr>
          </a:lstStyle>
          <a:p>
            <a:pPr>
              <a:defRPr sz="750" b="1">
                <a:solidFill>
                  <a:srgbClr val="CFE0FA"/>
                </a:solidFill>
              </a:defRPr>
            </a:pPr>
            <a:r>
              <a:rPr sz="750" b="1">
                <a:solidFill>
                  <a:srgbClr val="CFE0FA"/>
                </a:solidFill>
              </a:rPr>
              <a:t>Segretario regionale CGIL</a:t>
            </a:r>
          </a:p>
        </p:txBody>
      </p:sp>
    </p:spTree>
    <p:extLst>
      <p:ext uri="{BB962C8B-B14F-4D97-AF65-F5344CB8AC3E}">
        <p14:creationId xmlns:p14="http://schemas.microsoft.com/office/powerpoint/2010/main" val="767551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tangolo 31">
            <a:extLst>
              <a:ext uri="{FF2B5EF4-FFF2-40B4-BE49-F238E27FC236}">
                <a16:creationId xmlns:a16="http://schemas.microsoft.com/office/drawing/2014/main" id="{2E4CBE95-47D6-47E4-B058-EA62E03CFF8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BFAA6A0-EAFE-49C9-A1B3-DFC46A45AFC2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567C8"/>
                </a:solidFill>
              </a:defRPr>
            </a:defPPr>
          </a:lstStyle>
          <a:p>
            <a:pPr>
              <a:defRPr sz="900" b="1">
                <a:solidFill>
                  <a:srgbClr val="4567C8"/>
                </a:solidFill>
              </a:defRPr>
            </a:pPr>
            <a:r>
              <a:rPr sz="900" b="1">
                <a:solidFill>
                  <a:srgbClr val="4567C8"/>
                </a:solidFill>
              </a:rPr>
              <a:t>APPRENDIMENTO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C659AA5-A73A-41BA-9B5C-C99A4DA5F267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33C"/>
                </a:solidFill>
              </a:defRPr>
            </a:defPPr>
          </a:lstStyle>
          <a:p>
            <a:pPr>
              <a:defRPr sz="2325" b="1">
                <a:solidFill>
                  <a:srgbClr val="17233C"/>
                </a:solidFill>
              </a:defRPr>
            </a:pPr>
            <a:r>
              <a:rPr sz="2325" b="1">
                <a:solidFill>
                  <a:srgbClr val="17233C"/>
                </a:solidFill>
              </a:rPr>
              <a:t>La conoscenza tacita può diventare una competenza riconosciuta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627CD0A1-3C67-4C9B-999E-44D8BEBB7141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9AB98FC-1261-490F-AB4B-3A9B1D0A0D6E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9644C68-F2F5-4A06-88A1-2EF017C87D53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14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A17C1B5A-4E0E-43E6-997D-C6BE3626829C}"/>
              </a:ext>
            </a:extLst>
          </p:cNvPr>
          <p:cNvSpPr>
            <a:spLocks noGrp="1"/>
          </p:cNvSpPr>
          <p:nvPr/>
        </p:nvSpPr>
        <p:spPr>
          <a:xfrm>
            <a:off x="571500" y="2000250"/>
            <a:ext cx="2571750" cy="247650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79D348DA-05BE-40E4-8852-57A48EA19D25}"/>
              </a:ext>
            </a:extLst>
          </p:cNvPr>
          <p:cNvSpPr>
            <a:spLocks noGrp="1"/>
          </p:cNvSpPr>
          <p:nvPr/>
        </p:nvSpPr>
        <p:spPr>
          <a:xfrm>
            <a:off x="1381125" y="2238375"/>
            <a:ext cx="952500" cy="666750"/>
          </a:xfrm>
          <a:prstGeom prst="roundRect">
            <a:avLst>
              <a:gd name="adj" fmla="val 17143"/>
            </a:avLst>
          </a:prstGeom>
          <a:solidFill>
            <a:srgbClr val="E8874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06828F2-1589-44A1-9CD1-1245FD2B299C}"/>
              </a:ext>
            </a:extLst>
          </p:cNvPr>
          <p:cNvSpPr>
            <a:spLocks noGrp="1"/>
          </p:cNvSpPr>
          <p:nvPr/>
        </p:nvSpPr>
        <p:spPr>
          <a:xfrm>
            <a:off x="1381125" y="2400300"/>
            <a:ext cx="952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FFFFFF"/>
                </a:solidFill>
              </a:defRPr>
            </a:defPPr>
          </a:lstStyle>
          <a:p>
            <a:pPr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D8343F5-62C3-4FC7-B954-28C7115F6FC5}"/>
              </a:ext>
            </a:extLst>
          </p:cNvPr>
          <p:cNvSpPr>
            <a:spLocks noGrp="1"/>
          </p:cNvSpPr>
          <p:nvPr/>
        </p:nvSpPr>
        <p:spPr>
          <a:xfrm>
            <a:off x="809625" y="3143250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33C"/>
                </a:solidFill>
              </a:defRPr>
            </a:defPPr>
          </a:lstStyle>
          <a:p>
            <a:pPr>
              <a:defRPr sz="1500" b="1">
                <a:solidFill>
                  <a:srgbClr val="17233C"/>
                </a:solidFill>
              </a:defRPr>
            </a:pPr>
            <a:r>
              <a:rPr sz="1500" b="1">
                <a:solidFill>
                  <a:srgbClr val="17233C"/>
                </a:solidFill>
              </a:rPr>
              <a:t>Esperienza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14C93DB-D06F-4BBE-90AF-30C043186460}"/>
              </a:ext>
            </a:extLst>
          </p:cNvPr>
          <p:cNvSpPr>
            <a:spLocks noGrp="1"/>
          </p:cNvSpPr>
          <p:nvPr/>
        </p:nvSpPr>
        <p:spPr>
          <a:xfrm>
            <a:off x="809625" y="3638550"/>
            <a:ext cx="20955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386"/>
                </a:solidFill>
              </a:defRPr>
            </a:defPPr>
          </a:lstStyle>
          <a:p>
            <a:pPr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Il lavoratore apprende nello svolgimento quotidiano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102D43C8-422C-46F9-8CF7-2485D29BC001}"/>
              </a:ext>
            </a:extLst>
          </p:cNvPr>
          <p:cNvSpPr>
            <a:spLocks noGrp="1"/>
          </p:cNvSpPr>
          <p:nvPr/>
        </p:nvSpPr>
        <p:spPr>
          <a:xfrm>
            <a:off x="3190875" y="2905125"/>
            <a:ext cx="2667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4567C8"/>
                </a:solidFill>
              </a:defRPr>
            </a:defPPr>
          </a:lstStyle>
          <a:p>
            <a:pPr>
              <a:defRPr sz="2850" b="1">
                <a:solidFill>
                  <a:srgbClr val="4567C8"/>
                </a:solidFill>
              </a:defRPr>
            </a:pPr>
            <a:r>
              <a:rPr sz="2850" b="1">
                <a:solidFill>
                  <a:srgbClr val="4567C8"/>
                </a:solidFill>
              </a:rPr>
              <a:t>›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AB4318D3-7157-4E0F-A20B-1B89D9DF925D}"/>
              </a:ext>
            </a:extLst>
          </p:cNvPr>
          <p:cNvSpPr>
            <a:spLocks noGrp="1"/>
          </p:cNvSpPr>
          <p:nvPr/>
        </p:nvSpPr>
        <p:spPr>
          <a:xfrm>
            <a:off x="3476625" y="2000250"/>
            <a:ext cx="2571750" cy="247650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94A9CE8E-E48B-4BC6-B729-DA53A567A234}"/>
              </a:ext>
            </a:extLst>
          </p:cNvPr>
          <p:cNvSpPr>
            <a:spLocks noGrp="1"/>
          </p:cNvSpPr>
          <p:nvPr/>
        </p:nvSpPr>
        <p:spPr>
          <a:xfrm>
            <a:off x="4286250" y="2238375"/>
            <a:ext cx="952500" cy="666750"/>
          </a:xfrm>
          <a:prstGeom prst="roundRect">
            <a:avLst>
              <a:gd name="adj" fmla="val 17143"/>
            </a:avLst>
          </a:prstGeom>
          <a:solidFill>
            <a:srgbClr val="D9AE4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8BF3DCA-970C-4813-A09C-C6B0319B5793}"/>
              </a:ext>
            </a:extLst>
          </p:cNvPr>
          <p:cNvSpPr>
            <a:spLocks noGrp="1"/>
          </p:cNvSpPr>
          <p:nvPr/>
        </p:nvSpPr>
        <p:spPr>
          <a:xfrm>
            <a:off x="4286250" y="2400300"/>
            <a:ext cx="952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FFFFFF"/>
                </a:solidFill>
              </a:defRPr>
            </a:defPPr>
          </a:lstStyle>
          <a:p>
            <a:pPr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802A05C5-C436-45B2-8412-B843644A8D87}"/>
              </a:ext>
            </a:extLst>
          </p:cNvPr>
          <p:cNvSpPr>
            <a:spLocks noGrp="1"/>
          </p:cNvSpPr>
          <p:nvPr/>
        </p:nvSpPr>
        <p:spPr>
          <a:xfrm>
            <a:off x="3714750" y="3143250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33C"/>
                </a:solidFill>
              </a:defRPr>
            </a:defPPr>
          </a:lstStyle>
          <a:p>
            <a:pPr>
              <a:defRPr sz="1500" b="1">
                <a:solidFill>
                  <a:srgbClr val="17233C"/>
                </a:solidFill>
              </a:defRPr>
            </a:pPr>
            <a:r>
              <a:rPr sz="1500" b="1">
                <a:solidFill>
                  <a:srgbClr val="17233C"/>
                </a:solidFill>
              </a:rPr>
              <a:t>Trasparenza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AFB4243-7661-4DF1-85F0-F33C94E1D7AD}"/>
              </a:ext>
            </a:extLst>
          </p:cNvPr>
          <p:cNvSpPr>
            <a:spLocks noGrp="1"/>
          </p:cNvSpPr>
          <p:nvPr/>
        </p:nvSpPr>
        <p:spPr>
          <a:xfrm>
            <a:off x="3714750" y="3638550"/>
            <a:ext cx="20955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386"/>
                </a:solidFill>
              </a:defRPr>
            </a:defPPr>
          </a:lstStyle>
          <a:p>
            <a:pPr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Le attività e le capacità vengono documentate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BF232B2C-9760-417F-8547-D3B8EF02E2D1}"/>
              </a:ext>
            </a:extLst>
          </p:cNvPr>
          <p:cNvSpPr>
            <a:spLocks noGrp="1"/>
          </p:cNvSpPr>
          <p:nvPr/>
        </p:nvSpPr>
        <p:spPr>
          <a:xfrm>
            <a:off x="6096000" y="2905125"/>
            <a:ext cx="2667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4567C8"/>
                </a:solidFill>
              </a:defRPr>
            </a:defPPr>
          </a:lstStyle>
          <a:p>
            <a:pPr>
              <a:defRPr sz="2850" b="1">
                <a:solidFill>
                  <a:srgbClr val="4567C8"/>
                </a:solidFill>
              </a:defRPr>
            </a:pPr>
            <a:r>
              <a:rPr sz="2850" b="1">
                <a:solidFill>
                  <a:srgbClr val="4567C8"/>
                </a:solidFill>
              </a:rPr>
              <a:t>›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901D85B8-E2FE-4BAD-B674-D424B9924154}"/>
              </a:ext>
            </a:extLst>
          </p:cNvPr>
          <p:cNvSpPr>
            <a:spLocks noGrp="1"/>
          </p:cNvSpPr>
          <p:nvPr/>
        </p:nvSpPr>
        <p:spPr>
          <a:xfrm>
            <a:off x="6381750" y="2000250"/>
            <a:ext cx="2571750" cy="247650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CA4BB2C4-E036-4F29-8E87-27CF48360A2E}"/>
              </a:ext>
            </a:extLst>
          </p:cNvPr>
          <p:cNvSpPr>
            <a:spLocks noGrp="1"/>
          </p:cNvSpPr>
          <p:nvPr/>
        </p:nvSpPr>
        <p:spPr>
          <a:xfrm>
            <a:off x="7191375" y="2238375"/>
            <a:ext cx="952500" cy="666750"/>
          </a:xfrm>
          <a:prstGeom prst="roundRect">
            <a:avLst>
              <a:gd name="adj" fmla="val 17143"/>
            </a:avLst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FCBB6A12-24CE-4922-9700-4A8E879E8917}"/>
              </a:ext>
            </a:extLst>
          </p:cNvPr>
          <p:cNvSpPr>
            <a:spLocks noGrp="1"/>
          </p:cNvSpPr>
          <p:nvPr/>
        </p:nvSpPr>
        <p:spPr>
          <a:xfrm>
            <a:off x="7191375" y="2400300"/>
            <a:ext cx="952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FFFFFF"/>
                </a:solidFill>
              </a:defRPr>
            </a:defPPr>
          </a:lstStyle>
          <a:p>
            <a:pPr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3C6E8D6B-59C5-4AF6-89BE-2CEF10AF1131}"/>
              </a:ext>
            </a:extLst>
          </p:cNvPr>
          <p:cNvSpPr>
            <a:spLocks noGrp="1"/>
          </p:cNvSpPr>
          <p:nvPr/>
        </p:nvSpPr>
        <p:spPr>
          <a:xfrm>
            <a:off x="6619875" y="3143250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33C"/>
                </a:solidFill>
              </a:defRPr>
            </a:defPPr>
          </a:lstStyle>
          <a:p>
            <a:pPr>
              <a:defRPr sz="1500" b="1">
                <a:solidFill>
                  <a:srgbClr val="17233C"/>
                </a:solidFill>
              </a:defRPr>
            </a:pPr>
            <a:r>
              <a:rPr sz="1500" b="1">
                <a:solidFill>
                  <a:srgbClr val="17233C"/>
                </a:solidFill>
              </a:rPr>
              <a:t>Validazione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54929672-E4F9-4CF1-825A-E46E7689BD6D}"/>
              </a:ext>
            </a:extLst>
          </p:cNvPr>
          <p:cNvSpPr>
            <a:spLocks noGrp="1"/>
          </p:cNvSpPr>
          <p:nvPr/>
        </p:nvSpPr>
        <p:spPr>
          <a:xfrm>
            <a:off x="6619875" y="3638550"/>
            <a:ext cx="20955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386"/>
                </a:solidFill>
              </a:defRPr>
            </a:defPPr>
          </a:lstStyle>
          <a:p>
            <a:pPr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Esperti e certificatori verificano le evidenze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25F6B7C0-B0BD-48D8-BF4E-897522C3C947}"/>
              </a:ext>
            </a:extLst>
          </p:cNvPr>
          <p:cNvSpPr>
            <a:spLocks noGrp="1"/>
          </p:cNvSpPr>
          <p:nvPr/>
        </p:nvSpPr>
        <p:spPr>
          <a:xfrm>
            <a:off x="9001125" y="2905125"/>
            <a:ext cx="2667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4567C8"/>
                </a:solidFill>
              </a:defRPr>
            </a:defPPr>
          </a:lstStyle>
          <a:p>
            <a:pPr>
              <a:defRPr sz="2850" b="1">
                <a:solidFill>
                  <a:srgbClr val="4567C8"/>
                </a:solidFill>
              </a:defRPr>
            </a:pPr>
            <a:r>
              <a:rPr sz="2850" b="1">
                <a:solidFill>
                  <a:srgbClr val="4567C8"/>
                </a:solidFill>
              </a:rPr>
              <a:t>›</a:t>
            </a:r>
          </a:p>
        </p:txBody>
      </p:sp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0EE02C07-5B7D-484F-97F4-85940D152F98}"/>
              </a:ext>
            </a:extLst>
          </p:cNvPr>
          <p:cNvSpPr>
            <a:spLocks noGrp="1"/>
          </p:cNvSpPr>
          <p:nvPr/>
        </p:nvSpPr>
        <p:spPr>
          <a:xfrm>
            <a:off x="9286875" y="2000250"/>
            <a:ext cx="2571750" cy="247650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D12B3CB5-9309-47F1-A8EE-085ABABD37C4}"/>
              </a:ext>
            </a:extLst>
          </p:cNvPr>
          <p:cNvSpPr>
            <a:spLocks noGrp="1"/>
          </p:cNvSpPr>
          <p:nvPr/>
        </p:nvSpPr>
        <p:spPr>
          <a:xfrm>
            <a:off x="10096500" y="2238375"/>
            <a:ext cx="952500" cy="666750"/>
          </a:xfrm>
          <a:prstGeom prst="roundRect">
            <a:avLst>
              <a:gd name="adj" fmla="val 17143"/>
            </a:avLst>
          </a:prstGeom>
          <a:solidFill>
            <a:srgbClr val="2F7D6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855082EE-A00A-45A5-A728-4A0348E8EFE8}"/>
              </a:ext>
            </a:extLst>
          </p:cNvPr>
          <p:cNvSpPr>
            <a:spLocks noGrp="1"/>
          </p:cNvSpPr>
          <p:nvPr/>
        </p:nvSpPr>
        <p:spPr>
          <a:xfrm>
            <a:off x="10096500" y="2400300"/>
            <a:ext cx="952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FFFFFF"/>
                </a:solidFill>
              </a:defRPr>
            </a:defPPr>
          </a:lstStyle>
          <a:p>
            <a:pPr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EF7F362B-B975-409F-B782-81D03A786486}"/>
              </a:ext>
            </a:extLst>
          </p:cNvPr>
          <p:cNvSpPr>
            <a:spLocks noGrp="1"/>
          </p:cNvSpPr>
          <p:nvPr/>
        </p:nvSpPr>
        <p:spPr>
          <a:xfrm>
            <a:off x="9525000" y="3143250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33C"/>
                </a:solidFill>
              </a:defRPr>
            </a:defPPr>
          </a:lstStyle>
          <a:p>
            <a:pPr>
              <a:defRPr sz="1500" b="1">
                <a:solidFill>
                  <a:srgbClr val="17233C"/>
                </a:solidFill>
              </a:defRPr>
            </a:pPr>
            <a:r>
              <a:rPr sz="1500" b="1">
                <a:solidFill>
                  <a:srgbClr val="17233C"/>
                </a:solidFill>
              </a:rPr>
              <a:t>Riconoscimento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F6D54F39-3892-477F-BD2B-66BC6E98CED4}"/>
              </a:ext>
            </a:extLst>
          </p:cNvPr>
          <p:cNvSpPr>
            <a:spLocks noGrp="1"/>
          </p:cNvSpPr>
          <p:nvPr/>
        </p:nvSpPr>
        <p:spPr>
          <a:xfrm>
            <a:off x="9525000" y="3638550"/>
            <a:ext cx="20955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386"/>
                </a:solidFill>
              </a:defRPr>
            </a:defPPr>
          </a:lstStyle>
          <a:p>
            <a:pPr>
              <a:defRPr sz="1125" b="0">
                <a:solidFill>
                  <a:srgbClr val="697386"/>
                </a:solidFill>
              </a:defRPr>
            </a:pPr>
            <a:r>
              <a:rPr sz="1125" b="0">
                <a:solidFill>
                  <a:srgbClr val="697386"/>
                </a:solidFill>
              </a:rPr>
              <a:t>La competenza diventa trasferibile e spendibile</a:t>
            </a:r>
          </a:p>
        </p:txBody>
      </p:sp>
      <p:sp>
        <p:nvSpPr>
          <p:cNvPr id="30" name="Rettangolo con angoli arrotondati 29">
            <a:extLst>
              <a:ext uri="{FF2B5EF4-FFF2-40B4-BE49-F238E27FC236}">
                <a16:creationId xmlns:a16="http://schemas.microsoft.com/office/drawing/2014/main" id="{9A8FBD0C-E8E2-433A-A5C3-ED32192D2C84}"/>
              </a:ext>
            </a:extLst>
          </p:cNvPr>
          <p:cNvSpPr>
            <a:spLocks noGrp="1"/>
          </p:cNvSpPr>
          <p:nvPr/>
        </p:nvSpPr>
        <p:spPr>
          <a:xfrm>
            <a:off x="1428750" y="5000625"/>
            <a:ext cx="9334500" cy="838200"/>
          </a:xfrm>
          <a:prstGeom prst="roundRect">
            <a:avLst>
              <a:gd name="adj" fmla="val 13636"/>
            </a:avLst>
          </a:prstGeom>
          <a:solidFill>
            <a:srgbClr val="DDEEE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E07510C8-66C5-4E4E-9F0B-D37A4890D6EB}"/>
              </a:ext>
            </a:extLst>
          </p:cNvPr>
          <p:cNvSpPr>
            <a:spLocks noGrp="1"/>
          </p:cNvSpPr>
          <p:nvPr/>
        </p:nvSpPr>
        <p:spPr>
          <a:xfrm>
            <a:off x="1809750" y="5219700"/>
            <a:ext cx="8572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F7D6D"/>
                </a:solidFill>
              </a:defRPr>
            </a:defPPr>
          </a:lstStyle>
          <a:p>
            <a:pPr>
              <a:defRPr sz="1425" b="1">
                <a:solidFill>
                  <a:srgbClr val="2F7D6D"/>
                </a:solidFill>
              </a:defRPr>
            </a:pPr>
            <a:r>
              <a:rPr sz="1425" b="1">
                <a:solidFill>
                  <a:srgbClr val="2F7D6D"/>
                </a:solidFill>
              </a:rPr>
              <a:t>La formalizzazione tutela il lavoratore e rende visibili competenze che altrimenti restano legate a una singola impresa.</a:t>
            </a:r>
          </a:p>
        </p:txBody>
      </p:sp>
    </p:spTree>
    <p:extLst>
      <p:ext uri="{BB962C8B-B14F-4D97-AF65-F5344CB8AC3E}">
        <p14:creationId xmlns:p14="http://schemas.microsoft.com/office/powerpoint/2010/main" val="947896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ttangolo 29">
            <a:extLst>
              <a:ext uri="{FF2B5EF4-FFF2-40B4-BE49-F238E27FC236}">
                <a16:creationId xmlns:a16="http://schemas.microsoft.com/office/drawing/2014/main" id="{81EA44B4-F726-43D9-A2A6-ABEB419293C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1A5ABFD-2954-4196-8F7F-7EEA7FAEACB4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567C8"/>
                </a:solidFill>
              </a:defRPr>
            </a:defPPr>
          </a:lstStyle>
          <a:p>
            <a:pPr>
              <a:defRPr sz="900" b="1">
                <a:solidFill>
                  <a:srgbClr val="4567C8"/>
                </a:solidFill>
              </a:defRPr>
            </a:pPr>
            <a:r>
              <a:rPr sz="900" b="1">
                <a:solidFill>
                  <a:srgbClr val="4567C8"/>
                </a:solidFill>
              </a:rPr>
              <a:t>MATRICE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E050C05-DF5F-4236-839D-6AC019215FDE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33C"/>
                </a:solidFill>
              </a:defRPr>
            </a:defPPr>
          </a:lstStyle>
          <a:p>
            <a:pPr>
              <a:defRPr sz="2325" b="1">
                <a:solidFill>
                  <a:srgbClr val="17233C"/>
                </a:solidFill>
              </a:defRPr>
            </a:pPr>
            <a:r>
              <a:rPr sz="2325" b="1">
                <a:solidFill>
                  <a:srgbClr val="17233C"/>
                </a:solidFill>
              </a:rPr>
              <a:t>Reclutamento e formazione: formalizzazione × partecipazione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6473FFB2-DD89-438D-A820-182633295952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B4BC7C9-08BB-4BFB-AA90-567332C6E3B6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C96D641-DEC6-4F2C-AEA7-0E3EE7469531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15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6E4AB945-6ECD-4B1A-AD9A-3654CA78FBDF}"/>
              </a:ext>
            </a:extLst>
          </p:cNvPr>
          <p:cNvSpPr>
            <a:spLocks noGrp="1"/>
          </p:cNvSpPr>
          <p:nvPr/>
        </p:nvSpPr>
        <p:spPr>
          <a:xfrm>
            <a:off x="2381250" y="1952625"/>
            <a:ext cx="7620000" cy="361950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Connettore 1 7">
            <a:extLst>
              <a:ext uri="{FF2B5EF4-FFF2-40B4-BE49-F238E27FC236}">
                <a16:creationId xmlns:a16="http://schemas.microsoft.com/office/drawing/2014/main" id="{697D9A77-DAA9-4ACE-8CBD-62321AE8D194}"/>
              </a:ext>
            </a:extLst>
          </p:cNvPr>
          <p:cNvSpPr>
            <a:spLocks noGrp="1"/>
          </p:cNvSpPr>
          <p:nvPr/>
        </p:nvSpPr>
        <p:spPr>
          <a:xfrm>
            <a:off x="6191250" y="1952625"/>
            <a:ext cx="0" cy="3619500"/>
          </a:xfrm>
          <a:prstGeom prst="line">
            <a:avLst/>
          </a:prstGeom>
          <a:noFill/>
          <a:ln w="2857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Connettore 1 8">
            <a:extLst>
              <a:ext uri="{FF2B5EF4-FFF2-40B4-BE49-F238E27FC236}">
                <a16:creationId xmlns:a16="http://schemas.microsoft.com/office/drawing/2014/main" id="{1BF0B78B-43E6-4606-ADD0-FC21CD8A9F57}"/>
              </a:ext>
            </a:extLst>
          </p:cNvPr>
          <p:cNvSpPr>
            <a:spLocks noGrp="1"/>
          </p:cNvSpPr>
          <p:nvPr/>
        </p:nvSpPr>
        <p:spPr>
          <a:xfrm>
            <a:off x="2381250" y="3762375"/>
            <a:ext cx="7620000" cy="0"/>
          </a:xfrm>
          <a:prstGeom prst="line">
            <a:avLst/>
          </a:prstGeom>
          <a:noFill/>
          <a:ln w="2857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18395592-EE78-4720-B35A-7F20A13F0C4C}"/>
              </a:ext>
            </a:extLst>
          </p:cNvPr>
          <p:cNvSpPr>
            <a:spLocks noGrp="1"/>
          </p:cNvSpPr>
          <p:nvPr/>
        </p:nvSpPr>
        <p:spPr>
          <a:xfrm>
            <a:off x="2552700" y="3933825"/>
            <a:ext cx="533400" cy="533400"/>
          </a:xfrm>
          <a:prstGeom prst="roundRect">
            <a:avLst>
              <a:gd name="adj" fmla="val 21429"/>
            </a:avLst>
          </a:prstGeom>
          <a:solidFill>
            <a:srgbClr val="D85E5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A612080-6583-4126-9282-4A4B7F240B22}"/>
              </a:ext>
            </a:extLst>
          </p:cNvPr>
          <p:cNvSpPr>
            <a:spLocks noGrp="1"/>
          </p:cNvSpPr>
          <p:nvPr/>
        </p:nvSpPr>
        <p:spPr>
          <a:xfrm>
            <a:off x="2552700" y="4029075"/>
            <a:ext cx="5334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258819D-0E32-42BC-835D-6D79012CF879}"/>
              </a:ext>
            </a:extLst>
          </p:cNvPr>
          <p:cNvSpPr>
            <a:spLocks noGrp="1"/>
          </p:cNvSpPr>
          <p:nvPr/>
        </p:nvSpPr>
        <p:spPr>
          <a:xfrm>
            <a:off x="3257550" y="3971925"/>
            <a:ext cx="2667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7233C"/>
                </a:solidFill>
              </a:defRPr>
            </a:defPPr>
          </a:lstStyle>
          <a:p>
            <a:pPr>
              <a:defRPr sz="1275" b="1">
                <a:solidFill>
                  <a:srgbClr val="17233C"/>
                </a:solidFill>
              </a:defRPr>
            </a:pPr>
            <a:r>
              <a:rPr sz="1275" b="1">
                <a:solidFill>
                  <a:srgbClr val="17233C"/>
                </a:solidFill>
              </a:rPr>
              <a:t>Informale + unilaterale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FE424A9-F8FF-4FAC-BDA8-A8D2806A2138}"/>
              </a:ext>
            </a:extLst>
          </p:cNvPr>
          <p:cNvSpPr>
            <a:spLocks noGrp="1"/>
          </p:cNvSpPr>
          <p:nvPr/>
        </p:nvSpPr>
        <p:spPr>
          <a:xfrm>
            <a:off x="3257550" y="4543425"/>
            <a:ext cx="2667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97386"/>
                </a:solidFill>
              </a:defRPr>
            </a:defPPr>
          </a:lstStyle>
          <a:p>
            <a:pPr>
              <a:defRPr sz="1050" b="0">
                <a:solidFill>
                  <a:srgbClr val="697386"/>
                </a:solidFill>
              </a:defRPr>
            </a:pPr>
            <a:r>
              <a:rPr sz="1050" b="0">
                <a:solidFill>
                  <a:srgbClr val="697386"/>
                </a:solidFill>
              </a:rPr>
              <a:t>Scelte personali e pratiche non codificate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DFC2B97B-648F-4669-8B62-5385D6F41E91}"/>
              </a:ext>
            </a:extLst>
          </p:cNvPr>
          <p:cNvSpPr>
            <a:spLocks noGrp="1"/>
          </p:cNvSpPr>
          <p:nvPr/>
        </p:nvSpPr>
        <p:spPr>
          <a:xfrm>
            <a:off x="6362700" y="3933825"/>
            <a:ext cx="533400" cy="533400"/>
          </a:xfrm>
          <a:prstGeom prst="roundRect">
            <a:avLst>
              <a:gd name="adj" fmla="val 21429"/>
            </a:avLst>
          </a:prstGeom>
          <a:solidFill>
            <a:srgbClr val="E8874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C4A02D0B-2495-479F-827D-0A2FC346F89C}"/>
              </a:ext>
            </a:extLst>
          </p:cNvPr>
          <p:cNvSpPr>
            <a:spLocks noGrp="1"/>
          </p:cNvSpPr>
          <p:nvPr/>
        </p:nvSpPr>
        <p:spPr>
          <a:xfrm>
            <a:off x="6362700" y="4029075"/>
            <a:ext cx="5334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BFDD0D89-48D4-4278-85AE-98B210FCC04D}"/>
              </a:ext>
            </a:extLst>
          </p:cNvPr>
          <p:cNvSpPr>
            <a:spLocks noGrp="1"/>
          </p:cNvSpPr>
          <p:nvPr/>
        </p:nvSpPr>
        <p:spPr>
          <a:xfrm>
            <a:off x="7067550" y="3971925"/>
            <a:ext cx="2667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7233C"/>
                </a:solidFill>
              </a:defRPr>
            </a:defPPr>
          </a:lstStyle>
          <a:p>
            <a:pPr>
              <a:defRPr sz="1275" b="1">
                <a:solidFill>
                  <a:srgbClr val="17233C"/>
                </a:solidFill>
              </a:defRPr>
            </a:pPr>
            <a:r>
              <a:rPr sz="1275" b="1">
                <a:solidFill>
                  <a:srgbClr val="17233C"/>
                </a:solidFill>
              </a:rPr>
              <a:t>Formale + unilaterale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9725603D-F45F-4F4E-978B-5C1CDB4FA6E3}"/>
              </a:ext>
            </a:extLst>
          </p:cNvPr>
          <p:cNvSpPr>
            <a:spLocks noGrp="1"/>
          </p:cNvSpPr>
          <p:nvPr/>
        </p:nvSpPr>
        <p:spPr>
          <a:xfrm>
            <a:off x="7067550" y="4543425"/>
            <a:ext cx="2667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97386"/>
                </a:solidFill>
              </a:defRPr>
            </a:defPPr>
          </a:lstStyle>
          <a:p>
            <a:pPr>
              <a:defRPr sz="1050" b="0">
                <a:solidFill>
                  <a:srgbClr val="697386"/>
                </a:solidFill>
              </a:defRPr>
            </a:pPr>
            <a:r>
              <a:rPr sz="1050" b="0">
                <a:solidFill>
                  <a:srgbClr val="697386"/>
                </a:solidFill>
              </a:rPr>
              <a:t>Procedure definite con bassa partecipazione</a:t>
            </a: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B91EC0D3-1806-4B12-9DD1-ADFD2A917B99}"/>
              </a:ext>
            </a:extLst>
          </p:cNvPr>
          <p:cNvSpPr>
            <a:spLocks noGrp="1"/>
          </p:cNvSpPr>
          <p:nvPr/>
        </p:nvSpPr>
        <p:spPr>
          <a:xfrm>
            <a:off x="2552700" y="2124075"/>
            <a:ext cx="533400" cy="533400"/>
          </a:xfrm>
          <a:prstGeom prst="roundRect">
            <a:avLst>
              <a:gd name="adj" fmla="val 21429"/>
            </a:avLst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590B6A34-2F35-4E9F-8A9B-9906E5DCD35E}"/>
              </a:ext>
            </a:extLst>
          </p:cNvPr>
          <p:cNvSpPr>
            <a:spLocks noGrp="1"/>
          </p:cNvSpPr>
          <p:nvPr/>
        </p:nvSpPr>
        <p:spPr>
          <a:xfrm>
            <a:off x="2552700" y="2219325"/>
            <a:ext cx="5334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1B955FFF-7AF8-4832-8DD5-A5313AE9175D}"/>
              </a:ext>
            </a:extLst>
          </p:cNvPr>
          <p:cNvSpPr>
            <a:spLocks noGrp="1"/>
          </p:cNvSpPr>
          <p:nvPr/>
        </p:nvSpPr>
        <p:spPr>
          <a:xfrm>
            <a:off x="3257550" y="2162175"/>
            <a:ext cx="2667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7233C"/>
                </a:solidFill>
              </a:defRPr>
            </a:defPPr>
          </a:lstStyle>
          <a:p>
            <a:pPr>
              <a:defRPr sz="1275" b="1">
                <a:solidFill>
                  <a:srgbClr val="17233C"/>
                </a:solidFill>
              </a:defRPr>
            </a:pPr>
            <a:r>
              <a:rPr sz="1275" b="1">
                <a:solidFill>
                  <a:srgbClr val="17233C"/>
                </a:solidFill>
              </a:rPr>
              <a:t>Informale + partecipativo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2CAC115E-EA53-472C-AEB6-E25CE2534C4A}"/>
              </a:ext>
            </a:extLst>
          </p:cNvPr>
          <p:cNvSpPr>
            <a:spLocks noGrp="1"/>
          </p:cNvSpPr>
          <p:nvPr/>
        </p:nvSpPr>
        <p:spPr>
          <a:xfrm>
            <a:off x="3257550" y="2733675"/>
            <a:ext cx="2667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97386"/>
                </a:solidFill>
              </a:defRPr>
            </a:defPPr>
          </a:lstStyle>
          <a:p>
            <a:pPr>
              <a:defRPr sz="1050" b="0">
                <a:solidFill>
                  <a:srgbClr val="697386"/>
                </a:solidFill>
              </a:defRPr>
            </a:pPr>
            <a:r>
              <a:rPr sz="1050" b="0">
                <a:solidFill>
                  <a:srgbClr val="697386"/>
                </a:solidFill>
              </a:rPr>
              <a:t>Accordi diretti e coinvolgimento degli attori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5563225E-5014-4375-92A1-58849FCDDDD5}"/>
              </a:ext>
            </a:extLst>
          </p:cNvPr>
          <p:cNvSpPr>
            <a:spLocks noGrp="1"/>
          </p:cNvSpPr>
          <p:nvPr/>
        </p:nvSpPr>
        <p:spPr>
          <a:xfrm>
            <a:off x="6362700" y="2124075"/>
            <a:ext cx="533400" cy="533400"/>
          </a:xfrm>
          <a:prstGeom prst="roundRect">
            <a:avLst>
              <a:gd name="adj" fmla="val 21429"/>
            </a:avLst>
          </a:prstGeom>
          <a:solidFill>
            <a:srgbClr val="2F7D6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C822D6B0-6866-455C-895E-086B54928A2C}"/>
              </a:ext>
            </a:extLst>
          </p:cNvPr>
          <p:cNvSpPr>
            <a:spLocks noGrp="1"/>
          </p:cNvSpPr>
          <p:nvPr/>
        </p:nvSpPr>
        <p:spPr>
          <a:xfrm>
            <a:off x="6362700" y="2219325"/>
            <a:ext cx="5334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BEC4974E-F815-4242-95F9-2DFEEF4F1773}"/>
              </a:ext>
            </a:extLst>
          </p:cNvPr>
          <p:cNvSpPr>
            <a:spLocks noGrp="1"/>
          </p:cNvSpPr>
          <p:nvPr/>
        </p:nvSpPr>
        <p:spPr>
          <a:xfrm>
            <a:off x="7067550" y="2162175"/>
            <a:ext cx="2667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7233C"/>
                </a:solidFill>
              </a:defRPr>
            </a:defPPr>
          </a:lstStyle>
          <a:p>
            <a:pPr>
              <a:defRPr sz="1275" b="1">
                <a:solidFill>
                  <a:srgbClr val="17233C"/>
                </a:solidFill>
              </a:defRPr>
            </a:pPr>
            <a:r>
              <a:rPr sz="1275" b="1">
                <a:solidFill>
                  <a:srgbClr val="17233C"/>
                </a:solidFill>
              </a:rPr>
              <a:t>Formale + partecipativo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A0C89853-FE7E-4792-9811-1E396C7D58F2}"/>
              </a:ext>
            </a:extLst>
          </p:cNvPr>
          <p:cNvSpPr>
            <a:spLocks noGrp="1"/>
          </p:cNvSpPr>
          <p:nvPr/>
        </p:nvSpPr>
        <p:spPr>
          <a:xfrm>
            <a:off x="7067550" y="2733675"/>
            <a:ext cx="2667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97386"/>
                </a:solidFill>
              </a:defRPr>
            </a:defPPr>
          </a:lstStyle>
          <a:p>
            <a:pPr>
              <a:defRPr sz="1050" b="0">
                <a:solidFill>
                  <a:srgbClr val="697386"/>
                </a:solidFill>
              </a:defRPr>
            </a:pPr>
            <a:r>
              <a:rPr sz="1050" b="0">
                <a:solidFill>
                  <a:srgbClr val="697386"/>
                </a:solidFill>
              </a:rPr>
              <a:t>Pratiche codificate e decisione condivisa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7B2F3813-C001-4070-84D4-1C7D10EA036F}"/>
              </a:ext>
            </a:extLst>
          </p:cNvPr>
          <p:cNvSpPr>
            <a:spLocks noGrp="1"/>
          </p:cNvSpPr>
          <p:nvPr/>
        </p:nvSpPr>
        <p:spPr>
          <a:xfrm>
            <a:off x="428625" y="2305050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F7D6D"/>
                </a:solidFill>
              </a:defRPr>
            </a:defPPr>
          </a:lstStyle>
          <a:p>
            <a:pPr>
              <a:defRPr sz="900" b="1">
                <a:solidFill>
                  <a:srgbClr val="2F7D6D"/>
                </a:solidFill>
              </a:defRPr>
            </a:pPr>
            <a:r>
              <a:rPr sz="900" b="1">
                <a:solidFill>
                  <a:srgbClr val="2F7D6D"/>
                </a:solidFill>
              </a:rPr>
              <a:t>PARTECIPAZIONE ALTA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30146E16-F6B2-436D-B9A8-28B12FC2C071}"/>
              </a:ext>
            </a:extLst>
          </p:cNvPr>
          <p:cNvSpPr>
            <a:spLocks noGrp="1"/>
          </p:cNvSpPr>
          <p:nvPr/>
        </p:nvSpPr>
        <p:spPr>
          <a:xfrm>
            <a:off x="428625" y="4686300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D85E59"/>
                </a:solidFill>
              </a:defRPr>
            </a:defPPr>
          </a:lstStyle>
          <a:p>
            <a:pPr>
              <a:defRPr sz="900" b="1">
                <a:solidFill>
                  <a:srgbClr val="D85E59"/>
                </a:solidFill>
              </a:defRPr>
            </a:pPr>
            <a:r>
              <a:rPr sz="900" b="1">
                <a:solidFill>
                  <a:srgbClr val="D85E59"/>
                </a:solidFill>
              </a:rPr>
              <a:t>PARTECIPAZIONE BASSA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C96680A7-138A-42D7-952E-4DEBC565FC29}"/>
              </a:ext>
            </a:extLst>
          </p:cNvPr>
          <p:cNvSpPr>
            <a:spLocks noGrp="1"/>
          </p:cNvSpPr>
          <p:nvPr/>
        </p:nvSpPr>
        <p:spPr>
          <a:xfrm>
            <a:off x="2714625" y="5762625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97386"/>
                </a:solidFill>
              </a:defRPr>
            </a:defPPr>
          </a:lstStyle>
          <a:p>
            <a:pPr>
              <a:defRPr sz="900" b="1">
                <a:solidFill>
                  <a:srgbClr val="697386"/>
                </a:solidFill>
              </a:defRPr>
            </a:pPr>
            <a:r>
              <a:rPr sz="900" b="1">
                <a:solidFill>
                  <a:srgbClr val="697386"/>
                </a:solidFill>
              </a:rPr>
              <a:t>BASSA FORMALIZZAZIONE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E43A43C4-2033-40ED-BE19-1977666D8202}"/>
              </a:ext>
            </a:extLst>
          </p:cNvPr>
          <p:cNvSpPr>
            <a:spLocks noGrp="1"/>
          </p:cNvSpPr>
          <p:nvPr/>
        </p:nvSpPr>
        <p:spPr>
          <a:xfrm>
            <a:off x="6524625" y="5762625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97386"/>
                </a:solidFill>
              </a:defRPr>
            </a:defPPr>
          </a:lstStyle>
          <a:p>
            <a:pPr>
              <a:defRPr sz="900" b="1">
                <a:solidFill>
                  <a:srgbClr val="697386"/>
                </a:solidFill>
              </a:defRPr>
            </a:pPr>
            <a:r>
              <a:rPr sz="900" b="1">
                <a:solidFill>
                  <a:srgbClr val="697386"/>
                </a:solidFill>
              </a:rPr>
              <a:t>ALTA FORMALIZZAZIONE</a:t>
            </a:r>
          </a:p>
        </p:txBody>
      </p:sp>
    </p:spTree>
    <p:extLst>
      <p:ext uri="{BB962C8B-B14F-4D97-AF65-F5344CB8AC3E}">
        <p14:creationId xmlns:p14="http://schemas.microsoft.com/office/powerpoint/2010/main" val="7286734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tangolo 24">
            <a:extLst>
              <a:ext uri="{FF2B5EF4-FFF2-40B4-BE49-F238E27FC236}">
                <a16:creationId xmlns:a16="http://schemas.microsoft.com/office/drawing/2014/main" id="{B8967F0D-5CC3-47E0-949A-B6411B949DD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E243389-BA0D-4FF8-93FE-A4984017AEE1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567C8"/>
                </a:solidFill>
              </a:defRPr>
            </a:defPPr>
          </a:lstStyle>
          <a:p>
            <a:pPr>
              <a:defRPr sz="900" b="1">
                <a:solidFill>
                  <a:srgbClr val="4567C8"/>
                </a:solidFill>
              </a:defRPr>
            </a:pPr>
            <a:r>
              <a:rPr sz="900" b="1">
                <a:solidFill>
                  <a:srgbClr val="4567C8"/>
                </a:solidFill>
              </a:rPr>
              <a:t>GOVERNANCE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446D62C-3F4B-46BE-A275-FD849E296647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33C"/>
                </a:solidFill>
              </a:defRPr>
            </a:defPPr>
          </a:lstStyle>
          <a:p>
            <a:pPr>
              <a:defRPr sz="2325" b="1">
                <a:solidFill>
                  <a:srgbClr val="17233C"/>
                </a:solidFill>
              </a:defRPr>
            </a:pPr>
            <a:r>
              <a:rPr sz="2325" b="1">
                <a:solidFill>
                  <a:srgbClr val="17233C"/>
                </a:solidFill>
              </a:rPr>
              <a:t>La formalizzazione richiede una partecipazione più ampia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DBE29CEF-B83C-4C72-9197-7319675966E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36486E4-A0A8-4456-A9BB-5B5EDF38099C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B03467C-A40A-4A75-92D6-5A6CD4A269AE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16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AFD261F0-C304-490E-A93E-A12CFCC74640}"/>
              </a:ext>
            </a:extLst>
          </p:cNvPr>
          <p:cNvSpPr>
            <a:spLocks noGrp="1"/>
          </p:cNvSpPr>
          <p:nvPr/>
        </p:nvSpPr>
        <p:spPr>
          <a:xfrm>
            <a:off x="619125" y="2000250"/>
            <a:ext cx="2571750" cy="27622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A787BDF6-4510-43B8-BC92-9B1156741BC8}"/>
              </a:ext>
            </a:extLst>
          </p:cNvPr>
          <p:cNvSpPr>
            <a:spLocks noGrp="1"/>
          </p:cNvSpPr>
          <p:nvPr/>
        </p:nvSpPr>
        <p:spPr>
          <a:xfrm>
            <a:off x="619125" y="2000250"/>
            <a:ext cx="2571750" cy="104775"/>
          </a:xfrm>
          <a:prstGeom prst="roundRect">
            <a:avLst>
              <a:gd name="adj" fmla="val 50000"/>
            </a:avLst>
          </a:prstGeom>
          <a:solidFill>
            <a:srgbClr val="E8874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3E60166-E2C1-4FC0-9B16-7275085C6145}"/>
              </a:ext>
            </a:extLst>
          </p:cNvPr>
          <p:cNvSpPr>
            <a:spLocks noGrp="1"/>
          </p:cNvSpPr>
          <p:nvPr/>
        </p:nvSpPr>
        <p:spPr>
          <a:xfrm>
            <a:off x="857250" y="2381250"/>
            <a:ext cx="2095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33C"/>
                </a:solidFill>
              </a:defRPr>
            </a:defPPr>
          </a:lstStyle>
          <a:p>
            <a:pPr>
              <a:defRPr sz="1500" b="1">
                <a:solidFill>
                  <a:srgbClr val="17233C"/>
                </a:solidFill>
              </a:defRPr>
            </a:pPr>
            <a:r>
              <a:rPr sz="1500" b="1">
                <a:solidFill>
                  <a:srgbClr val="17233C"/>
                </a:solidFill>
              </a:rPr>
              <a:t>PMI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2BB2BF7-2A64-4213-BF71-418EE505B25C}"/>
              </a:ext>
            </a:extLst>
          </p:cNvPr>
          <p:cNvSpPr>
            <a:spLocks noGrp="1"/>
          </p:cNvSpPr>
          <p:nvPr/>
        </p:nvSpPr>
        <p:spPr>
          <a:xfrm>
            <a:off x="857250" y="3143250"/>
            <a:ext cx="2095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97386"/>
                </a:solidFill>
              </a:defRPr>
            </a:defPPr>
          </a:lstStyle>
          <a:p>
            <a:pPr>
              <a:defRPr sz="1200" b="0">
                <a:solidFill>
                  <a:srgbClr val="697386"/>
                </a:solidFill>
              </a:defRPr>
            </a:pPr>
            <a:r>
              <a:rPr sz="1200" b="0">
                <a:solidFill>
                  <a:srgbClr val="697386"/>
                </a:solidFill>
              </a:rPr>
              <a:t>Condividono fabbisogni e investono nelle competenze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44AEDA9F-5A6B-4B23-8FB0-8F8A56730398}"/>
              </a:ext>
            </a:extLst>
          </p:cNvPr>
          <p:cNvSpPr>
            <a:spLocks noGrp="1"/>
          </p:cNvSpPr>
          <p:nvPr/>
        </p:nvSpPr>
        <p:spPr>
          <a:xfrm>
            <a:off x="3524250" y="2000250"/>
            <a:ext cx="2571750" cy="27622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D206C025-0172-4BF4-8245-8FFDE26A30AE}"/>
              </a:ext>
            </a:extLst>
          </p:cNvPr>
          <p:cNvSpPr>
            <a:spLocks noGrp="1"/>
          </p:cNvSpPr>
          <p:nvPr/>
        </p:nvSpPr>
        <p:spPr>
          <a:xfrm>
            <a:off x="3524250" y="2000250"/>
            <a:ext cx="2571750" cy="104775"/>
          </a:xfrm>
          <a:prstGeom prst="roundRect">
            <a:avLst>
              <a:gd name="adj" fmla="val 50000"/>
            </a:avLst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98A18E8-0F5A-420F-A8E3-9B8B8273F23C}"/>
              </a:ext>
            </a:extLst>
          </p:cNvPr>
          <p:cNvSpPr>
            <a:spLocks noGrp="1"/>
          </p:cNvSpPr>
          <p:nvPr/>
        </p:nvSpPr>
        <p:spPr>
          <a:xfrm>
            <a:off x="3762375" y="2381250"/>
            <a:ext cx="2095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33C"/>
                </a:solidFill>
              </a:defRPr>
            </a:defPPr>
          </a:lstStyle>
          <a:p>
            <a:pPr>
              <a:defRPr sz="1500" b="1">
                <a:solidFill>
                  <a:srgbClr val="17233C"/>
                </a:solidFill>
              </a:defRPr>
            </a:pPr>
            <a:r>
              <a:rPr sz="1500" b="1">
                <a:solidFill>
                  <a:srgbClr val="17233C"/>
                </a:solidFill>
              </a:rPr>
              <a:t>Lavoratori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99D8F28-14BF-42A2-AA5A-533120A4C463}"/>
              </a:ext>
            </a:extLst>
          </p:cNvPr>
          <p:cNvSpPr>
            <a:spLocks noGrp="1"/>
          </p:cNvSpPr>
          <p:nvPr/>
        </p:nvSpPr>
        <p:spPr>
          <a:xfrm>
            <a:off x="3762375" y="3143250"/>
            <a:ext cx="2095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97386"/>
                </a:solidFill>
              </a:defRPr>
            </a:defPPr>
          </a:lstStyle>
          <a:p>
            <a:pPr>
              <a:defRPr sz="1200" b="0">
                <a:solidFill>
                  <a:srgbClr val="697386"/>
                </a:solidFill>
              </a:defRPr>
            </a:pPr>
            <a:r>
              <a:rPr sz="1200" b="0">
                <a:solidFill>
                  <a:srgbClr val="697386"/>
                </a:solidFill>
              </a:rPr>
              <a:t>Portano esperienza e bisogni di sviluppo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36A52A49-0BD5-4DF7-BB4D-487B7849B2A3}"/>
              </a:ext>
            </a:extLst>
          </p:cNvPr>
          <p:cNvSpPr>
            <a:spLocks noGrp="1"/>
          </p:cNvSpPr>
          <p:nvPr/>
        </p:nvSpPr>
        <p:spPr>
          <a:xfrm>
            <a:off x="6429375" y="2000250"/>
            <a:ext cx="2571750" cy="27622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0F3608D2-8555-4294-A23E-CFFEBF0D8E9F}"/>
              </a:ext>
            </a:extLst>
          </p:cNvPr>
          <p:cNvSpPr>
            <a:spLocks noGrp="1"/>
          </p:cNvSpPr>
          <p:nvPr/>
        </p:nvSpPr>
        <p:spPr>
          <a:xfrm>
            <a:off x="6429375" y="2000250"/>
            <a:ext cx="2571750" cy="104775"/>
          </a:xfrm>
          <a:prstGeom prst="roundRect">
            <a:avLst>
              <a:gd name="adj" fmla="val 50000"/>
            </a:avLst>
          </a:prstGeom>
          <a:solidFill>
            <a:srgbClr val="D9AE4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8D2C50A4-1221-49AE-A55A-92D23852F6F7}"/>
              </a:ext>
            </a:extLst>
          </p:cNvPr>
          <p:cNvSpPr>
            <a:spLocks noGrp="1"/>
          </p:cNvSpPr>
          <p:nvPr/>
        </p:nvSpPr>
        <p:spPr>
          <a:xfrm>
            <a:off x="6667500" y="2381250"/>
            <a:ext cx="2095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33C"/>
                </a:solidFill>
              </a:defRPr>
            </a:defPPr>
          </a:lstStyle>
          <a:p>
            <a:pPr>
              <a:defRPr sz="1500" b="1">
                <a:solidFill>
                  <a:srgbClr val="17233C"/>
                </a:solidFill>
              </a:defRPr>
            </a:pPr>
            <a:r>
              <a:rPr sz="1500" b="1">
                <a:solidFill>
                  <a:srgbClr val="17233C"/>
                </a:solidFill>
              </a:rPr>
              <a:t>Parti sociali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F768C5A-FE7C-4694-AE6E-D43234ED4389}"/>
              </a:ext>
            </a:extLst>
          </p:cNvPr>
          <p:cNvSpPr>
            <a:spLocks noGrp="1"/>
          </p:cNvSpPr>
          <p:nvPr/>
        </p:nvSpPr>
        <p:spPr>
          <a:xfrm>
            <a:off x="6667500" y="3143250"/>
            <a:ext cx="2095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97386"/>
                </a:solidFill>
              </a:defRPr>
            </a:defPPr>
          </a:lstStyle>
          <a:p>
            <a:pPr>
              <a:defRPr sz="1200" b="0">
                <a:solidFill>
                  <a:srgbClr val="697386"/>
                </a:solidFill>
              </a:defRPr>
            </a:pPr>
            <a:r>
              <a:rPr sz="1200" b="0">
                <a:solidFill>
                  <a:srgbClr val="697386"/>
                </a:solidFill>
              </a:rPr>
              <a:t>Intermediano interessi e costruiscono accordi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54B5562E-4923-4BF1-A477-097A09D30E9C}"/>
              </a:ext>
            </a:extLst>
          </p:cNvPr>
          <p:cNvSpPr>
            <a:spLocks noGrp="1"/>
          </p:cNvSpPr>
          <p:nvPr/>
        </p:nvSpPr>
        <p:spPr>
          <a:xfrm>
            <a:off x="9334500" y="2000250"/>
            <a:ext cx="2571750" cy="27622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2E308B27-39F7-4795-9F47-CECBA90AE8D1}"/>
              </a:ext>
            </a:extLst>
          </p:cNvPr>
          <p:cNvSpPr>
            <a:spLocks noGrp="1"/>
          </p:cNvSpPr>
          <p:nvPr/>
        </p:nvSpPr>
        <p:spPr>
          <a:xfrm>
            <a:off x="9334500" y="2000250"/>
            <a:ext cx="2571750" cy="104775"/>
          </a:xfrm>
          <a:prstGeom prst="roundRect">
            <a:avLst>
              <a:gd name="adj" fmla="val 50000"/>
            </a:avLst>
          </a:prstGeom>
          <a:solidFill>
            <a:srgbClr val="2F7D6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7F4F0BEC-0884-4B10-AB77-E2C58E7E5CCD}"/>
              </a:ext>
            </a:extLst>
          </p:cNvPr>
          <p:cNvSpPr>
            <a:spLocks noGrp="1"/>
          </p:cNvSpPr>
          <p:nvPr/>
        </p:nvSpPr>
        <p:spPr>
          <a:xfrm>
            <a:off x="9572625" y="2381250"/>
            <a:ext cx="2095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7233C"/>
                </a:solidFill>
              </a:defRPr>
            </a:defPPr>
          </a:lstStyle>
          <a:p>
            <a:pPr>
              <a:defRPr sz="1500" b="1">
                <a:solidFill>
                  <a:srgbClr val="17233C"/>
                </a:solidFill>
              </a:defRPr>
            </a:pPr>
            <a:r>
              <a:rPr sz="1500" b="1">
                <a:solidFill>
                  <a:srgbClr val="17233C"/>
                </a:solidFill>
              </a:rPr>
              <a:t>Istituzioni locali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F521EA24-0526-4A28-8E86-10FFE9EEDAB9}"/>
              </a:ext>
            </a:extLst>
          </p:cNvPr>
          <p:cNvSpPr>
            <a:spLocks noGrp="1"/>
          </p:cNvSpPr>
          <p:nvPr/>
        </p:nvSpPr>
        <p:spPr>
          <a:xfrm>
            <a:off x="9572625" y="3143250"/>
            <a:ext cx="2095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97386"/>
                </a:solidFill>
              </a:defRPr>
            </a:defPPr>
          </a:lstStyle>
          <a:p>
            <a:pPr>
              <a:defRPr sz="1200" b="0">
                <a:solidFill>
                  <a:srgbClr val="697386"/>
                </a:solidFill>
              </a:defRPr>
            </a:pPr>
            <a:r>
              <a:rPr sz="1200" b="0">
                <a:solidFill>
                  <a:srgbClr val="697386"/>
                </a:solidFill>
              </a:rPr>
              <a:t>Coordinano risorse, formazione e politiche del lavoro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AE5162D9-F3FD-4066-9888-33291FEF137E}"/>
              </a:ext>
            </a:extLst>
          </p:cNvPr>
          <p:cNvSpPr>
            <a:spLocks noGrp="1"/>
          </p:cNvSpPr>
          <p:nvPr/>
        </p:nvSpPr>
        <p:spPr>
          <a:xfrm>
            <a:off x="1714500" y="5191125"/>
            <a:ext cx="8763000" cy="685800"/>
          </a:xfrm>
          <a:prstGeom prst="roundRect">
            <a:avLst>
              <a:gd name="adj" fmla="val 16667"/>
            </a:avLst>
          </a:prstGeom>
          <a:solidFill>
            <a:srgbClr val="243B6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668F9A3E-7D2F-4A5E-8A97-82D1998E3075}"/>
              </a:ext>
            </a:extLst>
          </p:cNvPr>
          <p:cNvSpPr>
            <a:spLocks noGrp="1"/>
          </p:cNvSpPr>
          <p:nvPr/>
        </p:nvSpPr>
        <p:spPr>
          <a:xfrm>
            <a:off x="2047875" y="5362575"/>
            <a:ext cx="8096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Il conflitto lascia spazio alla costruzione di obiettivi comuni, senza cancellare la pluralità degli interessi.</a:t>
            </a:r>
          </a:p>
        </p:txBody>
      </p:sp>
    </p:spTree>
    <p:extLst>
      <p:ext uri="{BB962C8B-B14F-4D97-AF65-F5344CB8AC3E}">
        <p14:creationId xmlns:p14="http://schemas.microsoft.com/office/powerpoint/2010/main" val="19444856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3FE8DE05-E32E-4DED-B382-5338106D77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3845C09-24AA-4B0C-B8DD-6A7C383CBDA0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567C8"/>
                </a:solidFill>
              </a:defRPr>
            </a:defPPr>
          </a:lstStyle>
          <a:p>
            <a:pPr>
              <a:defRPr sz="900" b="1">
                <a:solidFill>
                  <a:srgbClr val="4567C8"/>
                </a:solidFill>
              </a:defRPr>
            </a:pPr>
            <a:r>
              <a:rPr sz="900" b="1">
                <a:solidFill>
                  <a:srgbClr val="4567C8"/>
                </a:solidFill>
              </a:rPr>
              <a:t>APPLICAZIONE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D3C3D92-8B74-4DB6-BDE1-864E90CE2CBE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33C"/>
                </a:solidFill>
              </a:defRPr>
            </a:defPPr>
          </a:lstStyle>
          <a:p>
            <a:pPr>
              <a:defRPr sz="2325" b="1">
                <a:solidFill>
                  <a:srgbClr val="17233C"/>
                </a:solidFill>
              </a:defRPr>
            </a:pPr>
            <a:r>
              <a:rPr sz="2325" b="1">
                <a:solidFill>
                  <a:srgbClr val="17233C"/>
                </a:solidFill>
              </a:rPr>
              <a:t>Caso didattico: costruire un patto territoriale per le competenze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FFD657F1-B60F-4578-A438-C8F901927453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ED3B0D4-3CE2-471A-9E0C-05DF7229CDAF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99460D6-A07B-403B-9F4F-4D8CEEF49797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17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7451C691-CF21-49A4-B6C2-67839180CA19}"/>
              </a:ext>
            </a:extLst>
          </p:cNvPr>
          <p:cNvSpPr>
            <a:spLocks noGrp="1"/>
          </p:cNvSpPr>
          <p:nvPr/>
        </p:nvSpPr>
        <p:spPr>
          <a:xfrm>
            <a:off x="714375" y="1666875"/>
            <a:ext cx="5048250" cy="390525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522FB6E-1A3B-469F-BDCC-46EBEC8133C4}"/>
              </a:ext>
            </a:extLst>
          </p:cNvPr>
          <p:cNvSpPr>
            <a:spLocks noGrp="1"/>
          </p:cNvSpPr>
          <p:nvPr/>
        </p:nvSpPr>
        <p:spPr>
          <a:xfrm>
            <a:off x="1047750" y="1952625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4567C8"/>
                </a:solidFill>
              </a:defRPr>
            </a:defPPr>
          </a:lstStyle>
          <a:p>
            <a:pPr>
              <a:defRPr sz="1125" b="1">
                <a:solidFill>
                  <a:srgbClr val="4567C8"/>
                </a:solidFill>
              </a:defRPr>
            </a:pPr>
            <a:r>
              <a:rPr sz="1125" b="1">
                <a:solidFill>
                  <a:srgbClr val="4567C8"/>
                </a:solidFill>
              </a:rPr>
              <a:t>SCENARIO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A8B51B7-F20C-483D-8E5B-400EFC9D39C4}"/>
              </a:ext>
            </a:extLst>
          </p:cNvPr>
          <p:cNvSpPr>
            <a:spLocks noGrp="1"/>
          </p:cNvSpPr>
          <p:nvPr/>
        </p:nvSpPr>
        <p:spPr>
          <a:xfrm>
            <a:off x="1047750" y="2476500"/>
            <a:ext cx="4381500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0">
                <a:solidFill>
                  <a:srgbClr val="17233C"/>
                </a:solidFill>
              </a:defRPr>
            </a:defPPr>
          </a:lstStyle>
          <a:p>
            <a:pPr>
              <a:defRPr sz="1500" b="0">
                <a:solidFill>
                  <a:srgbClr val="17233C"/>
                </a:solidFill>
              </a:defRPr>
            </a:pPr>
            <a:r>
              <a:rPr sz="1500" b="0">
                <a:solidFill>
                  <a:srgbClr val="17233C"/>
                </a:solidFill>
              </a:rPr>
              <a:t>Un distretto di piccole imprese manifatturiere non trova tecnici digitali. Le aziende formano informalmente i neoassunti, ma le competenze non vengono certificate. ITS, sindacati e associazioni datoriali operano senza coordinamento.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FC00FC59-D2F9-41E6-ACC1-E6E66BDCD43C}"/>
              </a:ext>
            </a:extLst>
          </p:cNvPr>
          <p:cNvSpPr>
            <a:spLocks noGrp="1"/>
          </p:cNvSpPr>
          <p:nvPr/>
        </p:nvSpPr>
        <p:spPr>
          <a:xfrm>
            <a:off x="6286500" y="1666875"/>
            <a:ext cx="5191125" cy="3905250"/>
          </a:xfrm>
          <a:prstGeom prst="roundRect">
            <a:avLst>
              <a:gd name="adj" fmla="val 2927"/>
            </a:avLst>
          </a:prstGeom>
          <a:solidFill>
            <a:srgbClr val="243B6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72A4229-2189-4763-8273-D4B24FB3CD6F}"/>
              </a:ext>
            </a:extLst>
          </p:cNvPr>
          <p:cNvSpPr>
            <a:spLocks noGrp="1"/>
          </p:cNvSpPr>
          <p:nvPr/>
        </p:nvSpPr>
        <p:spPr>
          <a:xfrm>
            <a:off x="6667500" y="1952625"/>
            <a:ext cx="2667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D9AE43"/>
                </a:solidFill>
              </a:defRPr>
            </a:defPPr>
          </a:lstStyle>
          <a:p>
            <a:pPr>
              <a:defRPr sz="1125" b="1">
                <a:solidFill>
                  <a:srgbClr val="D9AE43"/>
                </a:solidFill>
              </a:defRPr>
            </a:pPr>
            <a:r>
              <a:rPr sz="1125" b="1">
                <a:solidFill>
                  <a:srgbClr val="D9AE43"/>
                </a:solidFill>
              </a:rPr>
              <a:t>LAVORO IN GRUPPO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18B48830-2BF5-480A-89F8-E8B9F0202E66}"/>
              </a:ext>
            </a:extLst>
          </p:cNvPr>
          <p:cNvSpPr>
            <a:spLocks noGrp="1"/>
          </p:cNvSpPr>
          <p:nvPr/>
        </p:nvSpPr>
        <p:spPr>
          <a:xfrm>
            <a:off x="6667500" y="2476500"/>
            <a:ext cx="4333875" cy="2333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0">
                <a:solidFill>
                  <a:srgbClr val="FFFFFF"/>
                </a:solidFill>
              </a:defRPr>
            </a:defPPr>
          </a:lstStyle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1. Quali attori devono partecipare?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2. Quali responsabilità assegnereste a ciascuno?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3. Come collegare reclutamento e formazione?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4. Quale risultato misurereste dopo un anno?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5837798-8993-472F-85B4-4FB512279DA0}"/>
              </a:ext>
            </a:extLst>
          </p:cNvPr>
          <p:cNvSpPr>
            <a:spLocks noGrp="1"/>
          </p:cNvSpPr>
          <p:nvPr/>
        </p:nvSpPr>
        <p:spPr>
          <a:xfrm>
            <a:off x="8001000" y="5810250"/>
            <a:ext cx="228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697386"/>
                </a:solidFill>
              </a:defRPr>
            </a:defPPr>
          </a:lstStyle>
          <a:p>
            <a:pPr>
              <a:defRPr sz="975" b="1">
                <a:solidFill>
                  <a:srgbClr val="697386"/>
                </a:solidFill>
              </a:defRPr>
            </a:pPr>
            <a:r>
              <a:rPr sz="975" b="1">
                <a:solidFill>
                  <a:srgbClr val="697386"/>
                </a:solidFill>
              </a:rPr>
              <a:t>Tempo suggerito: 8 minuti</a:t>
            </a:r>
          </a:p>
        </p:txBody>
      </p:sp>
    </p:spTree>
    <p:extLst>
      <p:ext uri="{BB962C8B-B14F-4D97-AF65-F5344CB8AC3E}">
        <p14:creationId xmlns:p14="http://schemas.microsoft.com/office/powerpoint/2010/main" val="2624579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9280FCA6-DB00-453B-9ED4-CBD952D89C5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63B6138-B0AC-41A0-B723-DC67A52DA66B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4567C8"/>
                </a:solidFill>
              </a:defRPr>
            </a:defPPr>
          </a:lstStyle>
          <a:p>
            <a:pPr>
              <a:defRPr sz="900" b="1">
                <a:solidFill>
                  <a:srgbClr val="4567C8"/>
                </a:solidFill>
              </a:defRPr>
            </a:pPr>
            <a:r>
              <a:rPr sz="900" b="1">
                <a:solidFill>
                  <a:srgbClr val="4567C8"/>
                </a:solidFill>
              </a:rPr>
              <a:t>CONCLUSIONI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04C3E0F-8FDC-4A99-B083-8ED08311A7A6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7233C"/>
                </a:solidFill>
              </a:defRPr>
            </a:defPPr>
          </a:lstStyle>
          <a:p>
            <a:pPr>
              <a:defRPr sz="2325" b="1">
                <a:solidFill>
                  <a:srgbClr val="17233C"/>
                </a:solidFill>
              </a:defRPr>
            </a:pPr>
            <a:r>
              <a:rPr sz="2325" b="1">
                <a:solidFill>
                  <a:srgbClr val="17233C"/>
                </a:solidFill>
              </a:rPr>
              <a:t>Cinque idee da portare via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E72434AB-78BA-40BC-83E4-B8AD8DB7C828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9F0533E-34D2-4E11-94AC-7F0BA7008D4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C1AFFD3-6E8D-464E-8AEC-A0A6F6BBBF29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386"/>
                </a:solidFill>
              </a:defRPr>
            </a:defPPr>
          </a:lstStyle>
          <a:p>
            <a:pPr>
              <a:defRPr sz="750" b="1">
                <a:solidFill>
                  <a:srgbClr val="697386"/>
                </a:solidFill>
              </a:defRPr>
            </a:pPr>
            <a:r>
              <a:rPr sz="750" b="1">
                <a:solidFill>
                  <a:srgbClr val="697386"/>
                </a:solidFill>
              </a:rPr>
              <a:t>18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32648792-8761-4486-AB12-964616411886}"/>
              </a:ext>
            </a:extLst>
          </p:cNvPr>
          <p:cNvSpPr>
            <a:spLocks noGrp="1"/>
          </p:cNvSpPr>
          <p:nvPr/>
        </p:nvSpPr>
        <p:spPr>
          <a:xfrm>
            <a:off x="1143000" y="15716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D81246D0-170B-4900-9425-7C553452E1E1}"/>
              </a:ext>
            </a:extLst>
          </p:cNvPr>
          <p:cNvSpPr>
            <a:spLocks noGrp="1"/>
          </p:cNvSpPr>
          <p:nvPr/>
        </p:nvSpPr>
        <p:spPr>
          <a:xfrm>
            <a:off x="1333500" y="16668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4567C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76D9827-2474-4561-BE1C-85E27B5F00BC}"/>
              </a:ext>
            </a:extLst>
          </p:cNvPr>
          <p:cNvSpPr>
            <a:spLocks noGrp="1"/>
          </p:cNvSpPr>
          <p:nvPr/>
        </p:nvSpPr>
        <p:spPr>
          <a:xfrm>
            <a:off x="1333500" y="17335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4D95EB5-D2A5-4333-8F00-C8008D0070BC}"/>
              </a:ext>
            </a:extLst>
          </p:cNvPr>
          <p:cNvSpPr>
            <a:spLocks noGrp="1"/>
          </p:cNvSpPr>
          <p:nvPr/>
        </p:nvSpPr>
        <p:spPr>
          <a:xfrm>
            <a:off x="2047875" y="17049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17233C"/>
                </a:solidFill>
              </a:defRPr>
            </a:defPPr>
          </a:lstStyle>
          <a:p>
            <a:pPr>
              <a:defRPr sz="1425" b="0">
                <a:solidFill>
                  <a:srgbClr val="17233C"/>
                </a:solidFill>
              </a:defRPr>
            </a:pPr>
            <a:r>
              <a:rPr sz="1425" b="0">
                <a:solidFill>
                  <a:srgbClr val="17233C"/>
                </a:solidFill>
              </a:rPr>
              <a:t>L’incertezza spinge le PMI verso una maggiore formalizzazione.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F447631B-1B3A-4713-944C-8F67FF3080AB}"/>
              </a:ext>
            </a:extLst>
          </p:cNvPr>
          <p:cNvSpPr>
            <a:spLocks noGrp="1"/>
          </p:cNvSpPr>
          <p:nvPr/>
        </p:nvSpPr>
        <p:spPr>
          <a:xfrm>
            <a:off x="1143000" y="24098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201E9926-3C82-4072-912F-36C1FD111815}"/>
              </a:ext>
            </a:extLst>
          </p:cNvPr>
          <p:cNvSpPr>
            <a:spLocks noGrp="1"/>
          </p:cNvSpPr>
          <p:nvPr/>
        </p:nvSpPr>
        <p:spPr>
          <a:xfrm>
            <a:off x="1333500" y="25050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E8874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E8BA85C-BED4-478A-8A76-80F96614047D}"/>
              </a:ext>
            </a:extLst>
          </p:cNvPr>
          <p:cNvSpPr>
            <a:spLocks noGrp="1"/>
          </p:cNvSpPr>
          <p:nvPr/>
        </p:nvSpPr>
        <p:spPr>
          <a:xfrm>
            <a:off x="1333500" y="25717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79628BA-FE3D-49D8-900A-984AED58732D}"/>
              </a:ext>
            </a:extLst>
          </p:cNvPr>
          <p:cNvSpPr>
            <a:spLocks noGrp="1"/>
          </p:cNvSpPr>
          <p:nvPr/>
        </p:nvSpPr>
        <p:spPr>
          <a:xfrm>
            <a:off x="2047875" y="25431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17233C"/>
                </a:solidFill>
              </a:defRPr>
            </a:defPPr>
          </a:lstStyle>
          <a:p>
            <a:pPr>
              <a:defRPr sz="1425" b="0">
                <a:solidFill>
                  <a:srgbClr val="17233C"/>
                </a:solidFill>
              </a:defRPr>
            </a:pPr>
            <a:r>
              <a:rPr sz="1425" b="0">
                <a:solidFill>
                  <a:srgbClr val="17233C"/>
                </a:solidFill>
              </a:rPr>
              <a:t>La resilienza dipende dalle competenze e dalle relazioni esterne.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8C934231-9B37-432B-9ADC-E36C36AE56FE}"/>
              </a:ext>
            </a:extLst>
          </p:cNvPr>
          <p:cNvSpPr>
            <a:spLocks noGrp="1"/>
          </p:cNvSpPr>
          <p:nvPr/>
        </p:nvSpPr>
        <p:spPr>
          <a:xfrm>
            <a:off x="1143000" y="32480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9BCE0C9E-B453-4285-AB75-E7E047E82A23}"/>
              </a:ext>
            </a:extLst>
          </p:cNvPr>
          <p:cNvSpPr>
            <a:spLocks noGrp="1"/>
          </p:cNvSpPr>
          <p:nvPr/>
        </p:nvSpPr>
        <p:spPr>
          <a:xfrm>
            <a:off x="1333500" y="33432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D85E5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F7074F3C-E51F-4A5E-ADEB-09F3AB60AEAF}"/>
              </a:ext>
            </a:extLst>
          </p:cNvPr>
          <p:cNvSpPr>
            <a:spLocks noGrp="1"/>
          </p:cNvSpPr>
          <p:nvPr/>
        </p:nvSpPr>
        <p:spPr>
          <a:xfrm>
            <a:off x="1333500" y="34099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9AAE224-98CF-48CB-BD3C-79201B1D7F8E}"/>
              </a:ext>
            </a:extLst>
          </p:cNvPr>
          <p:cNvSpPr>
            <a:spLocks noGrp="1"/>
          </p:cNvSpPr>
          <p:nvPr/>
        </p:nvSpPr>
        <p:spPr>
          <a:xfrm>
            <a:off x="2047875" y="33813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17233C"/>
                </a:solidFill>
              </a:defRPr>
            </a:defPPr>
          </a:lstStyle>
          <a:p>
            <a:pPr>
              <a:defRPr sz="1425" b="0">
                <a:solidFill>
                  <a:srgbClr val="17233C"/>
                </a:solidFill>
              </a:defRPr>
            </a:pPr>
            <a:r>
              <a:rPr sz="1425" b="0">
                <a:solidFill>
                  <a:srgbClr val="17233C"/>
                </a:solidFill>
              </a:rPr>
              <a:t>ITS e APL possono ridurre il disallineamento tra domanda e offerta.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898DBE03-B84C-44A9-AEA4-61BA7749FE24}"/>
              </a:ext>
            </a:extLst>
          </p:cNvPr>
          <p:cNvSpPr>
            <a:spLocks noGrp="1"/>
          </p:cNvSpPr>
          <p:nvPr/>
        </p:nvSpPr>
        <p:spPr>
          <a:xfrm>
            <a:off x="1143000" y="40862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7DCE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A171EBD1-4999-408B-98AD-EB017EF09D1B}"/>
              </a:ext>
            </a:extLst>
          </p:cNvPr>
          <p:cNvSpPr>
            <a:spLocks noGrp="1"/>
          </p:cNvSpPr>
          <p:nvPr/>
        </p:nvSpPr>
        <p:spPr>
          <a:xfrm>
            <a:off x="1333500" y="41814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2F7D6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3CCF9B56-A7D2-444C-819D-F0D386D40D35}"/>
              </a:ext>
            </a:extLst>
          </p:cNvPr>
          <p:cNvSpPr>
            <a:spLocks noGrp="1"/>
          </p:cNvSpPr>
          <p:nvPr/>
        </p:nvSpPr>
        <p:spPr>
          <a:xfrm>
            <a:off x="1333500" y="42481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A99788E-6863-4BE3-9931-0C6BD2E626CE}"/>
              </a:ext>
            </a:extLst>
          </p:cNvPr>
          <p:cNvSpPr>
            <a:spLocks noGrp="1"/>
          </p:cNvSpPr>
          <p:nvPr/>
        </p:nvSpPr>
        <p:spPr>
          <a:xfrm>
            <a:off x="2047875" y="42195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17233C"/>
                </a:solidFill>
              </a:defRPr>
            </a:defPPr>
          </a:lstStyle>
          <a:p>
            <a:pPr>
              <a:defRPr sz="1425" b="0">
                <a:solidFill>
                  <a:srgbClr val="17233C"/>
                </a:solidFill>
              </a:defRPr>
            </a:pPr>
            <a:r>
              <a:rPr sz="1425" b="0">
                <a:solidFill>
                  <a:srgbClr val="17233C"/>
                </a:solidFill>
              </a:rPr>
              <a:t>La conoscenza tacita acquista valore quando viene riconosciuta.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1707F2AB-D139-4473-8AB6-7ED9E0D750D1}"/>
              </a:ext>
            </a:extLst>
          </p:cNvPr>
          <p:cNvSpPr>
            <a:spLocks noGrp="1"/>
          </p:cNvSpPr>
          <p:nvPr/>
        </p:nvSpPr>
        <p:spPr>
          <a:xfrm>
            <a:off x="1143000" y="49244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243B6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A09FCE25-646E-4E31-89CB-608567E74DF3}"/>
              </a:ext>
            </a:extLst>
          </p:cNvPr>
          <p:cNvSpPr>
            <a:spLocks noGrp="1"/>
          </p:cNvSpPr>
          <p:nvPr/>
        </p:nvSpPr>
        <p:spPr>
          <a:xfrm>
            <a:off x="1333500" y="50196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D9AE4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5D8F5D1C-844A-4B4F-9B19-C826A07F6A4F}"/>
              </a:ext>
            </a:extLst>
          </p:cNvPr>
          <p:cNvSpPr>
            <a:spLocks noGrp="1"/>
          </p:cNvSpPr>
          <p:nvPr/>
        </p:nvSpPr>
        <p:spPr>
          <a:xfrm>
            <a:off x="1333500" y="50863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17233C"/>
                </a:solidFill>
              </a:defRPr>
            </a:defPPr>
          </a:lstStyle>
          <a:p>
            <a:pPr>
              <a:defRPr sz="1200" b="1">
                <a:solidFill>
                  <a:srgbClr val="17233C"/>
                </a:solidFill>
              </a:defRPr>
            </a:pPr>
            <a:r>
              <a:rPr sz="1200" b="1">
                <a:solidFill>
                  <a:srgbClr val="17233C"/>
                </a:solidFill>
              </a:rPr>
              <a:t>5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79EF4780-8892-4AA5-8C98-7C52E7D71BDD}"/>
              </a:ext>
            </a:extLst>
          </p:cNvPr>
          <p:cNvSpPr>
            <a:spLocks noGrp="1"/>
          </p:cNvSpPr>
          <p:nvPr/>
        </p:nvSpPr>
        <p:spPr>
          <a:xfrm>
            <a:off x="2047875" y="50577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I patti territoriali collegano imprese, lavoro e istituzioni locali.</a:t>
            </a:r>
          </a:p>
        </p:txBody>
      </p:sp>
    </p:spTree>
    <p:extLst>
      <p:ext uri="{BB962C8B-B14F-4D97-AF65-F5344CB8AC3E}">
        <p14:creationId xmlns:p14="http://schemas.microsoft.com/office/powerpoint/2010/main" val="56688812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1148</Words>
  <Application>Microsoft Macintosh PowerPoint</Application>
  <DocSecurity>0</DocSecurity>
  <PresentationFormat>Widescreen</PresentationFormat>
  <Paragraphs>257</Paragraphs>
  <Slides>18</Slides>
  <Notes>18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0" baseType="lpstr">
      <vt:lpstr>Aptos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Microsoft Office User</cp:lastModifiedBy>
  <cp:revision>1</cp:revision>
  <dcterms:created xsi:type="dcterms:W3CDTF">2026-10-09T11:56:29Z</dcterms:created>
  <dcterms:modified xsi:type="dcterms:W3CDTF">2026-10-09T11:57:45Z</dcterms:modified>
</cp:coreProperties>
</file>