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E7781D-86F4-0AAC-2683-4AF1B2CA7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64629F0-E496-9386-027D-EB294A458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9A12AE-5436-7675-8D26-3415AF636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534F0C-2F2D-FB50-30E2-1EDB76350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4EE14E7-81C3-58EE-877A-CE414303B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743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85242F-C7C3-EC8B-7424-554AED6F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2FC927-462D-EAB9-AEE3-7978173CC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DB9E3AD-CA60-0BE2-2ED6-21F229C5B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39F468-827D-C008-4CFC-415DE17CA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7DF7D84-A05E-4F4E-962F-5F4AC6D87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267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8297AF-454B-36D1-FFF7-3922F8E8B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5275BFE-5690-2B15-45B2-3E7FEB5EA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E794F54-AE45-6F6F-7E00-C4799C1D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061CDD6-3079-5D35-6DFF-194D50A3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953ACDD-BEAC-D6F8-922F-9CF27827C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64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B39448-95B5-3AAC-AF9C-46126F399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5785A9-F5C3-9445-E6EE-F8A441917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FE3210D-3CD3-2FDB-568E-8C6536FE2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C242C01-D67F-026A-AF91-1B49152D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C1148C7-B87D-74C6-DD31-604127302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F0F9AA8-ADCF-B011-F320-FCB2A9814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82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1A4D32-756B-CF1E-ABA0-F9474A3B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315CE1B-4692-0416-A55B-9B89C4A41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CE13B0B-C9E6-29D5-8F93-6BA453D00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DF70A121-36C9-A2E2-CD99-A97DC85DA7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1C0775C-5574-7748-F22C-D087729AE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BFF84FF-D6D0-9365-2A69-79C2BE1A2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98010D8-2CC9-FDCA-BD41-E74DE4973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2799F20-DA6B-3705-ADD4-627D903B2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329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F80414-B7F3-9EC7-1D07-264B6DE26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17D164E-3093-AD7E-3702-451269F19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590466A-095E-C0AF-E0A0-26E18C2AC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615686B-30D7-DFFB-FF24-6C6C5A55C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437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61DEB52-F927-B913-19A8-16A3AC5D4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C3406DE-CF20-1E9C-BD74-339A2B5B2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1978087-9970-6795-A085-7CA23A1E5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33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6DD373-B738-0304-AA84-E9CD4C638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AD9A007-02F6-70B9-7CF2-6981DDF08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33395C6-27B5-BA80-3D40-686C098115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F666986-1656-1E16-8B40-C34003AB1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92C1A42-EE7F-0043-FE58-51268A780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394C239-06D2-178B-95D4-108A3830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08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22CFC3-D4C3-05CE-7981-457D3640A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B2C21C9-C518-C7D8-11C6-2624549C88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4690065-20A9-7CE3-31D6-B42449A10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67DD537-A8B8-AFE3-7799-63B4BD8D3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4DBDED0-5B3E-9B36-278E-224E8432C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C171D8C-E79C-7714-56ED-0200D8B6C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666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E393A9-2F91-6F98-42E4-E0EC4148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5D7DA7A-C589-396C-CDE4-4C1633F74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57F0437-7C44-9A89-D3DA-EEAFA54EF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0D2485-373B-CE14-FB48-4B371C429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333705-ACD7-4D2C-D043-2323801F0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576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BE3C587-3A3B-DBD2-722B-BABE6283F4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BC14DDE-AD6A-E1E4-6A62-AE6813DC3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B16A958-0CC8-A055-36C5-01700C206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97E62F-09B0-254E-3968-FEB4451F1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642AC3-6B6E-28C2-D621-0343E7B54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507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6C7C2F1-B281-A314-D23E-AA0D764E2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7F29C1-E518-D8FF-EF43-B3D947FECB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255E9C3-F610-C832-4B52-E60856DA0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7FDB1-5C42-45BD-8675-DF10203E5544}" type="datetimeFigureOut">
              <a:rPr lang="en-GB" smtClean="0"/>
              <a:t>04/04/2023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A9CB37-788B-4F28-A90C-3F8DFDF929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509AA9-F7F1-6A48-B402-4B00245A6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5DF03-2D65-4AC4-BB5D-DE4BE2BFE49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5809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382CC6-5B4D-B1BF-60C5-3300FFE026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Oltre il nazionalismo</a:t>
            </a:r>
            <a:endParaRPr lang="en-GB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335715A-4677-AE62-A38A-512BC8AD40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Radici nell’idealismo tedesco e nel realismo scientifico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6415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D2275B-2258-19CD-EA5F-1E01A684F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000" dirty="0">
                <a:latin typeface="Verdana" panose="020B0604030504040204" pitchFamily="34" charset="0"/>
                <a:ea typeface="Verdana" panose="020B0604030504040204" pitchFamily="34" charset="0"/>
              </a:rPr>
              <a:t>Il «cosmopolitismo di Kant»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8FD0A59-3658-DF2E-3802-5BEEFCD23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Le crisi acute dell’umanità indurrebbero gli uomini,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Attraverso «un’oculata sapienza che li orienta tutti verso il fine dell’ordinamento cosmopolita»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ad aggregarsi in una società universale, in una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«federazione di popoli, nella quale ogni Stato, anche se piccolo, possa sperare la propria sicurezza e la tutela dei propri diritti non dalla propria forza o dalle proprie valutazione giuridiche, ma solo da una grande federazione di popoli, da una forza collettiva della deliberazione di leggi secondo volontà comune. Questa grande società è chiamata ‘</a:t>
            </a:r>
            <a:r>
              <a:rPr lang="it-IT" dirty="0" err="1">
                <a:latin typeface="Verdana" panose="020B0604030504040204" pitchFamily="34" charset="0"/>
                <a:ea typeface="Verdana" panose="020B0604030504040204" pitchFamily="34" charset="0"/>
              </a:rPr>
              <a:t>foedus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dirty="0" err="1">
                <a:latin typeface="Verdana" panose="020B0604030504040204" pitchFamily="34" charset="0"/>
                <a:ea typeface="Verdana" panose="020B0604030504040204" pitchFamily="34" charset="0"/>
              </a:rPr>
              <a:t>amphictionum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» (Patto di alleanza)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408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CE3B63-F5E0-102D-4773-395223A2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3000" dirty="0">
                <a:latin typeface="Verdana" panose="020B0604030504040204" pitchFamily="34" charset="0"/>
                <a:ea typeface="Verdana" panose="020B0604030504040204" pitchFamily="34" charset="0"/>
              </a:rPr>
              <a:t>Pace perpetua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0B21DB1-37A8-CA60-CCDE-82A3AEC3B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840"/>
            <a:ext cx="10515600" cy="4979035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</a:rPr>
              <a:t>Impossibilità di un’estensione territoriale 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guerre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Grande alleanza meta ideale: progressivo avvicinamento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Le Relazioni Internazionali e lo stesso diritto internazionale definite come «relazioni cosmopolitiche» e «diritto cosmopolitico», per effetto del suo stesso principio giuridico e dell’</a:t>
            </a:r>
            <a:r>
              <a:rPr lang="it-IT" sz="2000" dirty="0" err="1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obblico</a:t>
            </a: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incombente sui suoi membri, che debbono ricercare forme di «un’associazione volontaria di tutti i popoli in conformità di certe leggi universali, che presiedono alle loro possibili relazioni»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it-IT" sz="20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Alla base dell’organizzazione dell’Europa in Congresso e poi di «una comunità internazionale organizzata» come il moderno sistema di organizzazioni internazionali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45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357B64-78F4-9A03-6AE8-A9B94365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000" dirty="0">
                <a:latin typeface="Verdana" panose="020B0604030504040204" pitchFamily="34" charset="0"/>
                <a:ea typeface="Verdana" panose="020B0604030504040204" pitchFamily="34" charset="0"/>
              </a:rPr>
              <a:t>Doppia anima dell’idealismo tedesco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E90D5BE-2E45-C336-72E7-60CF28396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840"/>
            <a:ext cx="10515600" cy="4663123"/>
          </a:xfrm>
        </p:spPr>
        <p:txBody>
          <a:bodyPr>
            <a:normAutofit fontScale="77500" lnSpcReduction="20000"/>
          </a:bodyPr>
          <a:lstStyle/>
          <a:p>
            <a:pPr marL="514350" indent="-514350" algn="just">
              <a:lnSpc>
                <a:spcPts val="3360"/>
              </a:lnSpc>
              <a:spcBef>
                <a:spcPts val="0"/>
              </a:spcBef>
              <a:buAutoNum type="arabicPeriod"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Volontà dello Stato come fondamento del diritto internazionale e delle relazioni tra Stati in conformità alla Costituzione ed alle leggi di ciascuno di essi</a:t>
            </a:r>
          </a:p>
          <a:p>
            <a:pPr marL="514350" indent="-514350" algn="just">
              <a:lnSpc>
                <a:spcPts val="3360"/>
              </a:lnSpc>
              <a:spcBef>
                <a:spcPts val="0"/>
              </a:spcBef>
              <a:buAutoNum type="arabicPeriod"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Presenza di una pluralità di comunità internazionali particolari</a:t>
            </a:r>
          </a:p>
          <a:p>
            <a:pPr marL="0" indent="0" algn="just">
              <a:lnSpc>
                <a:spcPts val="3360"/>
              </a:lnSpc>
              <a:spcBef>
                <a:spcPts val="0"/>
              </a:spcBef>
              <a:buNone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Ma gli Stati hanno sempre l’ultima parola sulla giustizia dei loro diritti, sulla soluzione dei conflitti con gli altri Stati, sull’uso della guerra, perché il diritto dei trattati rappresenta equilibri momentanei e parziali di interessi</a:t>
            </a:r>
          </a:p>
          <a:p>
            <a:pPr marL="0" indent="0" algn="just">
              <a:lnSpc>
                <a:spcPts val="3360"/>
              </a:lnSpc>
              <a:spcBef>
                <a:spcPts val="0"/>
              </a:spcBef>
              <a:buNone/>
            </a:pPr>
            <a:r>
              <a:rPr lang="it-IT" sz="3100" dirty="0">
                <a:latin typeface="Verdana" panose="020B0604030504040204" pitchFamily="34" charset="0"/>
                <a:ea typeface="Verdana" panose="020B0604030504040204" pitchFamily="34" charset="0"/>
              </a:rPr>
              <a:t>Non esiste corrispondenza fra il diritto internazionale e le Relazioni Internazionali</a:t>
            </a:r>
          </a:p>
          <a:p>
            <a:pPr marL="514350" indent="-514350"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4548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8E2A5B-8302-2F99-E35B-D3188AE03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Internazionalismo positivo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3E4D08-84C6-E912-377C-8C68254F0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Base delle Relazioni Internazionali fattori di natura economica e sociale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Metodo interdisciplinare fra economia politica e lo studio della società internazionale nel secolo XIX propria della teoria del liberalismo economico (Smith, Ricard, Stuart Mill)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FontTx/>
              <a:buChar char="-"/>
            </a:pP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</a:rPr>
              <a:t>Gli autori moderni differiscono, infatti, fra loro, a seconda che concepiscano le Relazioni Internazionali come attività svolta tra enti politici, gli Stati, o che ne rivelino la struttura economico-sociale di integrazione fra gruppi operanti nei differenti stadi dei processi produttivi internazionali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36869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384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Verdana</vt:lpstr>
      <vt:lpstr>Tema di Office</vt:lpstr>
      <vt:lpstr>Oltre il nazionalismo</vt:lpstr>
      <vt:lpstr>Il «cosmopolitismo di Kant»</vt:lpstr>
      <vt:lpstr>Pace perpetua</vt:lpstr>
      <vt:lpstr>Doppia anima dell’idealismo tedesco</vt:lpstr>
      <vt:lpstr>Internazionalismo positivo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Oltre il nazionalismo</dc:title>
  <dc:creator>nicola strizzolo</dc:creator>
  <cp:lastModifiedBy>nicola strizzolo</cp:lastModifiedBy>
  <cp:revision>8</cp:revision>
  <dcterms:created xsi:type="dcterms:W3CDTF">2023-04-04T09:30:55Z</dcterms:created>
  <dcterms:modified xsi:type="dcterms:W3CDTF">2023-04-04T10:25:56Z</dcterms:modified>
</cp:coreProperties>
</file>