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C487C4-6CB3-B6AF-CECF-583E63C83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7B40994-AC08-E760-D785-B98A945D7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0708AA-BE94-2FE3-DFEF-EA4452C75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FD07F05-C9A8-652F-491A-4F486E15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873A22-F3A2-CF2F-58E0-4A386BCA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0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C154BC-88FE-9169-148D-9E16A0157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56AFFA-C2DB-B6A3-6A64-771A9C2E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50395C-6916-42F6-4771-4846F1960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730710-E309-5E41-C786-78674FC3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D5869F-9748-40A0-AFF4-E0271E85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9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03BD0B-3B24-028C-8274-C56D450E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70C4A9-DED3-DFAF-F405-474E32876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62C8EE-C48D-CB30-E2CF-352565A7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26BA8C-DFF9-35D1-1409-6BE80634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398C55-F000-060F-52F6-BC44A01B8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69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A7DFA3-0199-8E90-ED14-D81B6508C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289A65-F4BE-F59D-AEF4-7B9C9CE3B7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B2BB54-2797-5D9E-1BA4-0AB12BF88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E92AF43-9497-E8B0-D29A-DDACD6978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C9CA4AA-429E-21A3-F86D-D6F451525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A035F8-DBC3-5A20-0F77-0487AB7D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65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E9C594-D774-13FD-1FB0-E6B2EDAF8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BA2FBED-0EDA-BCE7-BF68-A785004AC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B8AE63E-E9A7-2ED8-7FBD-232916831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3E0B46C-E759-3577-59D6-B661CBC98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D121442-F19F-7664-7D25-68A2FBE45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BE9D8CA-5FA6-8EFB-235A-FE325C32F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63A858F-772B-D936-0E85-8D0A0461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3E53C0B-0632-10DD-97C0-FD65B05B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19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1AE27A-6052-8BC4-4702-D364584D2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73C94A2-3FA3-B92F-DB46-CF128BCA1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0352AA0-90EF-0809-99AD-5349F761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10D3440-01E9-70F9-9731-477732AC3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46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E9B1921-E36C-8F9D-DC7B-CC624D96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6A43182-D915-355B-D02C-77A053DB7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4D080A-B6FD-2457-730C-86C8E68B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11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B5B6A-4438-A7F4-3D04-1B3D2549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E3047A-D9B3-7D57-E6F4-131975CB3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5A5D5CB-1A4C-0843-ED01-97304C878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1BB8A5C-7510-5C6D-8D94-F4179FB8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2F211E-15DD-5EBD-2EDB-B991EDF5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A59D2D0-A000-3547-081F-84890023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045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C4FC67-79D9-4F1C-86DF-400DF81BA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4535017-02AB-B970-1C1E-3234516A41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5BDDA5-898D-4174-B8CA-568B450D1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47C9666-B68F-DC50-50F7-012372D8B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BA84CF-33B1-64A8-C378-C9726EF79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2EDFD8-E4F4-1BE8-0C2D-8288EC07C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09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80DB8D-D4CE-094E-C6A6-A6AEC0C6A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7F20065-F691-84C8-9466-13CA9ABA75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53FCE2-9209-5AA7-699F-C06360EDE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6149C6-D566-3505-C7D0-0EC9A10A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24B047-C071-4F3D-0362-C0BF2599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62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0900618-2D11-E83D-C311-E99D74E4D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DB4C73C-9003-08AC-28A7-D77A5DF85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B74AAF-3BD0-8B41-C675-9116E7537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E5E216-4C6F-8248-86CB-9236A6C07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42E50B-7876-69EC-5BF6-608F40C67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13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18BFD93-E560-6E35-F8D1-C7CFE3F54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7388C79-3172-65F4-A067-86215A8B1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908EC2-A90A-E1B7-D2EB-EB1A8C8F8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DD63EA-5A47-44C0-8D38-CA71951A046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AB0C96-9A39-A2FB-7A66-32CE5A4DF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E52FB9-5642-ECBC-9BC9-70A6086A7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37E71D-2B3E-45D0-A9FE-9069DDBEB38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50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rriere.it/dataroom-milena-gabanelli/peccioli-come-incassare-235-milioni-con-una-discarica-diventata-attrazione-turistica/2ebb854f-698a-4421-9629-4806c544axlk.shtml?refresh_c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340430-C59A-E876-F7B1-CEB2FF917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657" y="1122363"/>
            <a:ext cx="11462657" cy="2387600"/>
          </a:xfrm>
        </p:spPr>
        <p:txBody>
          <a:bodyPr>
            <a:normAutofit fontScale="90000"/>
          </a:bodyPr>
          <a:lstStyle/>
          <a:p>
            <a: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  <a:t>Peccioli:</a:t>
            </a:r>
            <a:b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  <a:t>da crisi nazionale</a:t>
            </a:r>
            <a:b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  <a:t>a successo del territorio</a:t>
            </a:r>
            <a:b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800" dirty="0">
                <a:latin typeface="Verdana" panose="020B0604030504040204" pitchFamily="34" charset="0"/>
                <a:ea typeface="Verdana" panose="020B0604030504040204" pitchFamily="34" charset="0"/>
              </a:rPr>
              <a:t>Comunicazione pubblica territoriale e partecipazione</a:t>
            </a:r>
            <a:endParaRPr lang="en-GB" sz="3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D961F67-8AD8-C8C4-4C0A-107341D17D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>
                <a:hlinkClick r:id="rId2"/>
              </a:rPr>
              <a:t>https://www.corriere.it/dataroom-milena-gabanelli/peccioli-come-incassare-235-milioni-con-una-discarica-diventata-attrazione-turistica/2ebb854f-698a-4421-9629-4806c544axlk.shtml?refresh_ce</a:t>
            </a:r>
            <a:endParaRPr lang="it-IT" dirty="0"/>
          </a:p>
          <a:p>
            <a:endParaRPr lang="it-IT" dirty="0"/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Farinosi, M., &amp; Piccolo, C. (2021). </a:t>
            </a:r>
            <a:r>
              <a:rPr lang="en-GB" i="1" dirty="0">
                <a:latin typeface="Verdana" panose="020B0604030504040204" pitchFamily="34" charset="0"/>
                <a:ea typeface="Verdana" panose="020B0604030504040204" pitchFamily="34" charset="0"/>
              </a:rPr>
              <a:t>Public communication and pandemic crisis: The case of the Municipality of </a:t>
            </a:r>
            <a:r>
              <a:rPr lang="en-GB" i="1" dirty="0" err="1">
                <a:latin typeface="Verdana" panose="020B0604030504040204" pitchFamily="34" charset="0"/>
                <a:ea typeface="Verdana" panose="020B0604030504040204" pitchFamily="34" charset="0"/>
              </a:rPr>
              <a:t>Peccioli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Sociologia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della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i="1" dirty="0">
                <a:latin typeface="Verdana" panose="020B0604030504040204" pitchFamily="34" charset="0"/>
                <a:ea typeface="Verdana" panose="020B0604030504040204" pitchFamily="34" charset="0"/>
              </a:rPr>
              <a:t>61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, 159–168. https://doi.org/10.3280/SC2021-061011</a:t>
            </a:r>
          </a:p>
        </p:txBody>
      </p:sp>
    </p:spTree>
    <p:extLst>
      <p:ext uri="{BB962C8B-B14F-4D97-AF65-F5344CB8AC3E}">
        <p14:creationId xmlns:p14="http://schemas.microsoft.com/office/powerpoint/2010/main" val="420327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B96DE3-8E1B-050D-AD53-39561D355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Scelta strategica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DD3E24-899E-2A91-CC84-54F325EBC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Crisi rifiuti in Italia:</a:t>
            </a:r>
          </a:p>
          <a:p>
            <a:pPr algn="just"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emergenze ricorrenti</a:t>
            </a:r>
          </a:p>
          <a:p>
            <a:pPr algn="just"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conflitti territoriali (NIMBY) </a:t>
            </a:r>
          </a:p>
          <a:p>
            <a:pPr marL="0" indent="0" algn="just">
              <a:buNone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Peccioli (cc 4.500 abitanti) </a:t>
            </a:r>
          </a:p>
          <a:p>
            <a:pPr marL="0" indent="0" algn="just"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Scelta:</a:t>
            </a:r>
          </a:p>
          <a:p>
            <a:pPr algn="just"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accogliere  il problema</a:t>
            </a:r>
          </a:p>
          <a:p>
            <a:pPr algn="just"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gestirlo a proprio vantaggio</a:t>
            </a:r>
          </a:p>
          <a:p>
            <a:pPr algn="just">
              <a:buFontTx/>
              <a:buChar char="-"/>
            </a:pPr>
            <a:endParaRPr lang="it-IT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it-IT" b="1" dirty="0">
                <a:latin typeface="Verdana" panose="020B0604030504040204" pitchFamily="34" charset="0"/>
                <a:ea typeface="Verdana" panose="020B0604030504040204" pitchFamily="34" charset="0"/>
              </a:rPr>
              <a:t>Soluzione locale a crisi sistemica più ampia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45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60075D-14D4-453B-1A34-C8FB7B15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Dal government alla governance partecipativa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B6C480-E5FB-A899-F903-D118244F8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0232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caso di Peccioli mostra come la comunicazione pubblica territoriale possa: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rafforzare fiducia istituzionale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ridurre conflitti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favorire partecipazione civica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costruire consenso attraverso il coinvolgimento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attivare relazioni sociali, tra e con i cittadini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diventare governance collaborativa</a:t>
            </a:r>
          </a:p>
          <a:p>
            <a:pPr algn="just">
              <a:lnSpc>
                <a:spcPts val="38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trasformarsi in prossimità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1019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EA6A7F-9885-A678-3B52-23A52FEA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ts val="3800"/>
              </a:lnSpc>
              <a:spcBef>
                <a:spcPts val="0"/>
              </a:spcBef>
            </a:pP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crisi dei rifiuti come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issue</a:t>
            </a:r>
            <a:endParaRPr lang="it-IT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58E82B-4DE9-DB30-7324-C2102CA85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3290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Alta rilevanza pubblica 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Forte emotività: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Paura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Indignazione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endParaRPr lang="it-IT" sz="8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Attori coinvolti: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Cittadini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Media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attivisti 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endParaRPr lang="it-IT" sz="8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8000" dirty="0">
                <a:latin typeface="Verdana" panose="020B0604030504040204" pitchFamily="34" charset="0"/>
                <a:ea typeface="Verdana" panose="020B0604030504040204" pitchFamily="34" charset="0"/>
              </a:rPr>
              <a:t>Esito classico: crisi reputazionale delle istituzioni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1580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5E57DD-C415-61CB-C3C5-8B590371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ts val="3800"/>
              </a:lnSpc>
              <a:spcBef>
                <a:spcPts val="0"/>
              </a:spcBef>
            </a:pP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decisione (anni ‘90)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5A0287-93C6-5013-58E1-D7341F7D9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- Assemblea pubblica cittadina = PARTECIPAZIONE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Scelta condivisa: ospitare MEGA impianto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Creazione: Belvedere S.p.A.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en-GB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GB" sz="2600" dirty="0">
                <a:latin typeface="Verdana" panose="020B0604030504040204" pitchFamily="34" charset="0"/>
                <a:ea typeface="Verdana" panose="020B0604030504040204" pitchFamily="34" charset="0"/>
              </a:rPr>
              <a:t>SCELTA SE NON DAL BASSO ALMENO ORIZZONTALE</a:t>
            </a:r>
          </a:p>
        </p:txBody>
      </p:sp>
    </p:spTree>
    <p:extLst>
      <p:ext uri="{BB962C8B-B14F-4D97-AF65-F5344CB8AC3E}">
        <p14:creationId xmlns:p14="http://schemas.microsoft.com/office/powerpoint/2010/main" val="1395418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03E460-D9A7-C16F-0459-C089F2EA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Il modello di governance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5277B8-C27A-E6CD-BE0C-5549CF12E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Società mista: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Comune: 64%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Cittadini: 36%</a:t>
            </a: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Azionisti: 900 cittadini </a:t>
            </a: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Il cittadino riconosciuto ruolo di: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Stakeholder</a:t>
            </a: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- Diventa co-proprietario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447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58D37F-9A48-A6EB-B8A6-F3BB0519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</a:rPr>
              <a:t>I numeri </a:t>
            </a:r>
            <a:r>
              <a:rPr lang="en-GB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dell’impianto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332B99-DA19-7264-1FE9-7EB71D0E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Rifiuti trattati: 400.000–500.000 tonnellate/anno </a:t>
            </a: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Produzione: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energia (biogas)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compost 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Integrazione: fotovoltaico</a:t>
            </a: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Economia circolare applicata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9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45CB78-C59F-F8AE-DB1D-A643D7267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L’economia prodotta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B76B3C-B302-5A18-36B1-A355B35C3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900" y="3533016"/>
            <a:ext cx="7485413" cy="3105140"/>
          </a:xfrm>
        </p:spPr>
        <p:txBody>
          <a:bodyPr anchor="ctr"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Ricavi complessivi: 235 milioni € </a:t>
            </a:r>
          </a:p>
          <a:p>
            <a:pPr marL="0" indent="0" algn="just"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Redistribuzione:</a:t>
            </a:r>
          </a:p>
          <a:p>
            <a:pPr algn="just"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servizi pubblici</a:t>
            </a:r>
          </a:p>
          <a:p>
            <a:pPr algn="just"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Infrastrutture</a:t>
            </a:r>
          </a:p>
          <a:p>
            <a:pPr algn="just"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Cultura</a:t>
            </a:r>
          </a:p>
          <a:p>
            <a:pPr marL="0" indent="0" algn="just"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La reputazione produce valore materiale:</a:t>
            </a:r>
          </a:p>
          <a:p>
            <a:pPr marL="0" indent="0" algn="just"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Borgo più bello d’Italia (200.000 visitatori)</a:t>
            </a:r>
          </a:p>
          <a:p>
            <a:endParaRPr lang="en-GB" sz="18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3388BCB-0438-EBC8-ECC8-462700CD9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219844"/>
            <a:ext cx="10225548" cy="301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0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2C5F31-50CC-1682-1150-C430C5A58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Azionisti sulla base del consenso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F3B42E-3FFD-8504-1907-4376545FA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1221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Dividendi distribuiti ai cittadini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Beneficio diretto + collettivo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Da NIMBY: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rifiuto del rischio 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costo locale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beneficio esterno 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A PIMBY (</a:t>
            </a:r>
            <a:r>
              <a:rPr lang="it-IT" sz="8800" dirty="0" err="1">
                <a:latin typeface="Verdana" panose="020B0604030504040204" pitchFamily="34" charset="0"/>
                <a:ea typeface="Verdana" panose="020B0604030504040204" pitchFamily="34" charset="0"/>
              </a:rPr>
              <a:t>Please</a:t>
            </a: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 In My Back Yard)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- accettazione consapevole 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Motivazioni: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benefici economici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fiducia istituzionale</a:t>
            </a:r>
          </a:p>
          <a:p>
            <a:pPr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controllo locale 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8800" dirty="0">
                <a:latin typeface="Verdana" panose="020B0604030504040204" pitchFamily="34" charset="0"/>
                <a:ea typeface="Verdana" panose="020B0604030504040204" pitchFamily="34" charset="0"/>
              </a:rPr>
              <a:t>Allineamento interessi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21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543AAB-3F4F-307B-A35B-07BA82771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Trasformazione simbolica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BFCE8DF-7F0C-8532-F132-8C50CD13A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Discarica → spazio culturale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Arte contemporanea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Eventi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Visitatori: 200.000/anno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Ribaltamento semantico del rifiuto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33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25BC89-0F53-2EED-2C41-2D4E1CC1F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Dialogo che azzera la crisi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51DAD4-4D02-FBD3-796E-C21376167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Nessuna mobilitazione significativa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Nessuna crisi reputazionale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Caso raro in Italia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Spiegazione: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&lt; coinvolgimento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&lt; trasparenza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&lt; redistribuzione </a:t>
            </a:r>
          </a:p>
          <a:p>
            <a:pPr marL="0" indent="0" algn="just">
              <a:lnSpc>
                <a:spcPts val="38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→ La crisi non si attiva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721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0E03EF-F244-32AD-AB35-D5DD37F42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Comunicazione istituzionale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008D2C-2340-4E21-4BA3-B2D4B43D3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0670"/>
            <a:ext cx="10515600" cy="508629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NO campagna o propaganda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NO comunicazione emergenziale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3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en-GB" sz="3100" dirty="0">
                <a:latin typeface="Verdana" panose="020B0604030504040204" pitchFamily="34" charset="0"/>
                <a:ea typeface="Verdana" panose="020B0604030504040204" pitchFamily="34" charset="0"/>
              </a:rPr>
              <a:t>SI </a:t>
            </a: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processi condivisi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SI partecipazione stabile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SI policy visibili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en-GB" sz="3100" dirty="0">
                <a:latin typeface="Verdana" panose="020B0604030504040204" pitchFamily="34" charset="0"/>
                <a:ea typeface="Verdana" panose="020B0604030504040204" pitchFamily="34" charset="0"/>
              </a:rPr>
              <a:t>SI accountability territorial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3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Comunicazione = governance + policy + output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endParaRPr lang="it-IT" sz="3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La reputazione pubblica territoriale si costruisce quando: il cittadino non è destinatario passivo, ma stakeholder attivo e co-produttore di decisioni pubbliche</a:t>
            </a:r>
          </a:p>
          <a:p>
            <a:pPr marL="0" indent="0">
              <a:buNone/>
            </a:pPr>
            <a:endParaRPr lang="it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193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111411-86DA-B69B-9586-D556C80FF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Perché il conflitto non esplode?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62956C-8979-C882-3035-422997C4F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Secondo il modello partecipativo locale: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trasparenza amministrativa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redistribuzione dei benefici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coinvolgimento dei cittadini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continuità comunicativa</a:t>
            </a:r>
          </a:p>
          <a:p>
            <a:pPr algn="just">
              <a:lnSpc>
                <a:spcPts val="34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fiducia istituzionale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Riducono la possibilità di crisi reputazionali.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0706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478</Words>
  <Application>Microsoft Office PowerPoint</Application>
  <PresentationFormat>Widescreen</PresentationFormat>
  <Paragraphs>126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Verdana</vt:lpstr>
      <vt:lpstr>Wingdings</vt:lpstr>
      <vt:lpstr>Tema di Office</vt:lpstr>
      <vt:lpstr>Peccioli: da crisi nazionale a successo del territorio  Comunicazione pubblica territoriale e partecipazione</vt:lpstr>
      <vt:lpstr>Scelta strategica</vt:lpstr>
      <vt:lpstr>Dal government alla governance partecipativa</vt:lpstr>
      <vt:lpstr>La crisi dei rifiuti come issue</vt:lpstr>
      <vt:lpstr>La decisione (anni ‘90)</vt:lpstr>
      <vt:lpstr>Il modello di governance</vt:lpstr>
      <vt:lpstr>I numeri dell’impianto</vt:lpstr>
      <vt:lpstr>L’economia prodotta</vt:lpstr>
      <vt:lpstr>Azionisti sulla base del consenso</vt:lpstr>
      <vt:lpstr>Trasformazione simbolica</vt:lpstr>
      <vt:lpstr>Dialogo che azzera la crisi</vt:lpstr>
      <vt:lpstr>Comunicazione istituzionale</vt:lpstr>
      <vt:lpstr>Perché il conflitto non esplode?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strizzolo</dc:creator>
  <cp:lastModifiedBy>Nicola Strizzolo</cp:lastModifiedBy>
  <cp:revision>19</cp:revision>
  <dcterms:created xsi:type="dcterms:W3CDTF">2026-04-13T08:01:32Z</dcterms:created>
  <dcterms:modified xsi:type="dcterms:W3CDTF">2026-05-07T05:45:23Z</dcterms:modified>
</cp:coreProperties>
</file>