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87" r:id="rId4"/>
    <p:sldId id="283" r:id="rId5"/>
    <p:sldId id="286" r:id="rId6"/>
    <p:sldId id="258" r:id="rId7"/>
    <p:sldId id="262" r:id="rId8"/>
    <p:sldId id="261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81FF"/>
    <a:srgbClr val="521B93"/>
    <a:srgbClr val="76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154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224" y="7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648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pertina corso">
    <p:bg>
      <p:bgPr>
        <a:solidFill>
          <a:srgbClr val="1E2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548640"/>
            <a:ext cx="10515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3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3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UNIVERSITÀ DEGLI STUDI DI TERAMO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1463040"/>
            <a:ext cx="10515600" cy="24688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6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6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 corso</a:t>
            </a:r>
            <a:endParaRPr lang="en-US" sz="6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4069080"/>
            <a:ext cx="10515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200" i="1" dirty="0">
                <a:solidFill>
                  <a:srgbClr val="DACC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i="1" dirty="0">
                <a:solidFill>
                  <a:srgbClr val="DACC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Anno accademico</a:t>
            </a:r>
            <a:endParaRPr lang="en-US" sz="2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48640" y="4846320"/>
            <a:ext cx="10515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Prof.ssa Nome Cognome</a:t>
            </a:r>
            <a:endParaRPr lang="en-US" sz="1400" dirty="0"/>
          </a:p>
        </p:txBody>
      </p:sp>
      <p:pic>
        <p:nvPicPr>
          <p:cNvPr id="6" name="Image 0" descr="/home/claude/stp/img/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806440"/>
            <a:ext cx="548640" cy="5486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pertina lezione">
    <p:bg>
      <p:bgPr>
        <a:solidFill>
          <a:srgbClr val="1E2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body" idx="101" hasCustomPrompt="1"/>
          </p:nvPr>
        </p:nvSpPr>
        <p:spPr>
          <a:xfrm>
            <a:off x="548640" y="1280160"/>
            <a:ext cx="105156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6600" dirty="0">
                <a:solidFill>
                  <a:srgbClr val="DACC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6600" dirty="0">
                <a:solidFill>
                  <a:srgbClr val="DACC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1.1</a:t>
            </a:r>
            <a:endParaRPr lang="en-US" sz="66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2606040"/>
            <a:ext cx="1078992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4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lezione</a:t>
            </a:r>
            <a:endParaRPr lang="en-US" sz="4000" dirty="0"/>
          </a:p>
        </p:txBody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548640" y="4846320"/>
            <a:ext cx="10515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Prof.ssa Nome Cognome · a.a. 2026/2027</a:t>
            </a:r>
            <a:endParaRPr lang="en-US" sz="1400" dirty="0"/>
          </a:p>
        </p:txBody>
      </p:sp>
      <p:pic>
        <p:nvPicPr>
          <p:cNvPr id="6" name="Image 0" descr="/home/claude/stp/img/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806440"/>
            <a:ext cx="548640" cy="5486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zione">
    <p:bg>
      <p:bgPr>
        <a:solidFill>
          <a:srgbClr val="BFA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22960" y="18288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b="1" kern="0" spc="300" dirty="0">
                <a:solidFill>
                  <a:srgbClr val="3A3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b="1" kern="0" spc="300" dirty="0">
                <a:solidFill>
                  <a:srgbClr val="3A3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</a:t>
            </a:r>
            <a:endParaRPr lang="en-US" sz="16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22960" y="2377440"/>
            <a:ext cx="1051560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50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50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sezione</a:t>
            </a:r>
            <a:endParaRPr lang="en-US" sz="5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822960" y="4069080"/>
            <a:ext cx="100584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rgbClr val="3A3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000" dirty="0">
                <a:solidFill>
                  <a:srgbClr val="3A3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Sottotitolo facoltativo</a:t>
            </a:r>
            <a:endParaRPr lang="en-US" sz="2000" dirty="0"/>
          </a:p>
        </p:txBody>
      </p:sp>
      <p:sp>
        <p:nvSpPr>
          <p:cNvPr id="5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1E2B4D"/>
          </a:solidFill>
          <a:ln w="12700">
            <a:solidFill>
              <a:srgbClr val="1E2B4D"/>
            </a:solidFill>
            <a:prstDash val="solid"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e colonn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Shape 2"/>
          <p:cNvSpPr/>
          <p:nvPr/>
        </p:nvSpPr>
        <p:spPr>
          <a:xfrm>
            <a:off x="548640" y="1828800"/>
            <a:ext cx="5394960" cy="4206240"/>
          </a:xfrm>
          <a:prstGeom prst="rect">
            <a:avLst/>
          </a:prstGeom>
          <a:solidFill>
            <a:srgbClr val="F6F2FC"/>
          </a:solidFill>
          <a:ln w="12700">
            <a:solidFill>
              <a:srgbClr val="F6F2FC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6245352" y="1828800"/>
            <a:ext cx="5394960" cy="4206240"/>
          </a:xfrm>
          <a:prstGeom prst="rect">
            <a:avLst/>
          </a:prstGeom>
          <a:solidFill>
            <a:srgbClr val="F6F2FC"/>
          </a:solidFill>
          <a:ln w="12700">
            <a:solidFill>
              <a:srgbClr val="F6F2FC"/>
            </a:solidFill>
            <a:prstDash val="solid"/>
          </a:ln>
        </p:spPr>
      </p:sp>
      <p:sp>
        <p:nvSpPr>
          <p:cNvPr id="8" name="Text 4"/>
          <p:cNvSpPr>
            <a:spLocks noGrp="1"/>
          </p:cNvSpPr>
          <p:nvPr>
            <p:ph type="body" idx="106" hasCustomPrompt="1"/>
          </p:nvPr>
        </p:nvSpPr>
        <p:spPr>
          <a:xfrm>
            <a:off x="822960" y="2057400"/>
            <a:ext cx="48463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900" b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900" b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Intestazione colonna</a:t>
            </a:r>
            <a:endParaRPr lang="en-US" sz="1900" dirty="0"/>
          </a:p>
        </p:txBody>
      </p:sp>
      <p:sp>
        <p:nvSpPr>
          <p:cNvPr id="9" name="Text 4"/>
          <p:cNvSpPr>
            <a:spLocks noGrp="1"/>
          </p:cNvSpPr>
          <p:nvPr>
            <p:ph type="body" idx="107" hasCustomPrompt="1"/>
          </p:nvPr>
        </p:nvSpPr>
        <p:spPr>
          <a:xfrm>
            <a:off x="822960" y="2834640"/>
            <a:ext cx="4846320" cy="3017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Testo della colonna</a:t>
            </a:r>
            <a:endParaRPr lang="en-US" sz="1500" dirty="0"/>
          </a:p>
        </p:txBody>
      </p:sp>
      <p:sp>
        <p:nvSpPr>
          <p:cNvPr id="10" name="Text 4"/>
          <p:cNvSpPr>
            <a:spLocks noGrp="1"/>
          </p:cNvSpPr>
          <p:nvPr>
            <p:ph type="body" idx="108" hasCustomPrompt="1"/>
          </p:nvPr>
        </p:nvSpPr>
        <p:spPr>
          <a:xfrm>
            <a:off x="6519672" y="2057400"/>
            <a:ext cx="48463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900" b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900" b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Intestazione colonna</a:t>
            </a:r>
            <a:endParaRPr lang="en-US" sz="1900" dirty="0"/>
          </a:p>
        </p:txBody>
      </p:sp>
      <p:sp>
        <p:nvSpPr>
          <p:cNvPr id="11" name="Text 4"/>
          <p:cNvSpPr>
            <a:spLocks noGrp="1"/>
          </p:cNvSpPr>
          <p:nvPr>
            <p:ph type="body" idx="109" hasCustomPrompt="1"/>
          </p:nvPr>
        </p:nvSpPr>
        <p:spPr>
          <a:xfrm>
            <a:off x="6519672" y="2834640"/>
            <a:ext cx="4846320" cy="3017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Testo della colonna</a:t>
            </a:r>
            <a:endParaRPr lang="en-US" sz="15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tes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1874520"/>
            <a:ext cx="11064240" cy="4206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8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Testo</a:t>
            </a:r>
            <a:endParaRPr lang="en-US" sz="18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sto e immagin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58521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585216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2286000"/>
            <a:ext cx="5852160" cy="3749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Testo</a:t>
            </a:r>
            <a:endParaRPr lang="en-US" sz="1700" dirty="0"/>
          </a:p>
        </p:txBody>
      </p:sp>
      <p:sp>
        <p:nvSpPr>
          <p:cNvPr id="7" name="Text 2"/>
          <p:cNvSpPr>
            <a:spLocks noGrp="1"/>
          </p:cNvSpPr>
          <p:nvPr>
            <p:ph type="pic" idx="105" hasCustomPrompt="1"/>
          </p:nvPr>
        </p:nvSpPr>
        <p:spPr>
          <a:xfrm>
            <a:off x="6949440" y="0"/>
            <a:ext cx="5242255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etti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2057400"/>
            <a:ext cx="521208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0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concetto</a:t>
            </a:r>
            <a:endParaRPr lang="en-US" sz="3000" dirty="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548640" y="2926080"/>
            <a:ext cx="5212080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Spiegazione</a:t>
            </a:r>
            <a:endParaRPr lang="en-US" sz="1700" dirty="0"/>
          </a:p>
        </p:txBody>
      </p:sp>
      <p:sp>
        <p:nvSpPr>
          <p:cNvPr id="8" name="Shape 2"/>
          <p:cNvSpPr/>
          <p:nvPr/>
        </p:nvSpPr>
        <p:spPr>
          <a:xfrm>
            <a:off x="6099048" y="2148840"/>
            <a:ext cx="0" cy="3566160"/>
          </a:xfrm>
          <a:prstGeom prst="line">
            <a:avLst/>
          </a:prstGeom>
          <a:noFill/>
          <a:ln w="15875">
            <a:solidFill>
              <a:srgbClr val="E6DDF5"/>
            </a:solidFill>
            <a:prstDash val="solid"/>
          </a:ln>
        </p:spPr>
      </p:sp>
      <p:sp>
        <p:nvSpPr>
          <p:cNvPr id="9" name="Text 3"/>
          <p:cNvSpPr>
            <a:spLocks noGrp="1"/>
          </p:cNvSpPr>
          <p:nvPr>
            <p:ph type="body" idx="107" hasCustomPrompt="1"/>
          </p:nvPr>
        </p:nvSpPr>
        <p:spPr>
          <a:xfrm>
            <a:off x="6428232" y="2057400"/>
            <a:ext cx="521208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0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concetto</a:t>
            </a:r>
            <a:endParaRPr lang="en-US" sz="3000" dirty="0"/>
          </a:p>
        </p:txBody>
      </p:sp>
      <p:sp>
        <p:nvSpPr>
          <p:cNvPr id="10" name="Text 3"/>
          <p:cNvSpPr>
            <a:spLocks noGrp="1"/>
          </p:cNvSpPr>
          <p:nvPr>
            <p:ph type="body" idx="108" hasCustomPrompt="1"/>
          </p:nvPr>
        </p:nvSpPr>
        <p:spPr>
          <a:xfrm>
            <a:off x="6428232" y="2926080"/>
            <a:ext cx="5212080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Spiegazione</a:t>
            </a:r>
            <a:endParaRPr lang="en-US" sz="17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inizion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Text 2"/>
          <p:cNvSpPr/>
          <p:nvPr/>
        </p:nvSpPr>
        <p:spPr>
          <a:xfrm>
            <a:off x="411480" y="1600200"/>
            <a:ext cx="914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0" dirty="0">
                <a:solidFill>
                  <a:srgbClr val="E6DD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11000" dirty="0"/>
          </a:p>
        </p:txBody>
      </p:sp>
      <p:sp>
        <p:nvSpPr>
          <p:cNvPr id="7" name="Text 3"/>
          <p:cNvSpPr>
            <a:spLocks noGrp="1"/>
          </p:cNvSpPr>
          <p:nvPr>
            <p:ph type="body" idx="105" hasCustomPrompt="1"/>
          </p:nvPr>
        </p:nvSpPr>
        <p:spPr>
          <a:xfrm>
            <a:off x="1371600" y="1920240"/>
            <a:ext cx="96012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b="1" kern="0" spc="1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b="1" kern="0" spc="1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</a:t>
            </a:r>
            <a:endParaRPr lang="en-US" sz="1300" dirty="0"/>
          </a:p>
        </p:txBody>
      </p:sp>
      <p:sp>
        <p:nvSpPr>
          <p:cNvPr id="8" name="Text 3"/>
          <p:cNvSpPr>
            <a:spLocks noGrp="1"/>
          </p:cNvSpPr>
          <p:nvPr>
            <p:ph type="body" idx="106" hasCustomPrompt="1"/>
          </p:nvPr>
        </p:nvSpPr>
        <p:spPr>
          <a:xfrm>
            <a:off x="1371600" y="2423160"/>
            <a:ext cx="10149840" cy="3566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rgbClr val="22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000" dirty="0">
                <a:solidFill>
                  <a:srgbClr val="22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Testo della definizione o citazione</a:t>
            </a:r>
            <a:endParaRPr lang="en-US" sz="20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bliografi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Text 2"/>
          <p:cNvSpPr>
            <a:spLocks noGrp="1"/>
          </p:cNvSpPr>
          <p:nvPr>
            <p:ph type="pic" idx="104" hasCustomPrompt="1"/>
          </p:nvPr>
        </p:nvSpPr>
        <p:spPr>
          <a:xfrm>
            <a:off x="548640" y="1874520"/>
            <a:ext cx="2194560" cy="3291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3017520" y="1874520"/>
            <a:ext cx="283464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Autore, Titolo, Luogo, Editore, anno</a:t>
            </a:r>
            <a:endParaRPr lang="en-US" sz="1500" dirty="0"/>
          </a:p>
        </p:txBody>
      </p:sp>
      <p:sp>
        <p:nvSpPr>
          <p:cNvPr id="8" name="Text 2"/>
          <p:cNvSpPr>
            <a:spLocks noGrp="1"/>
          </p:cNvSpPr>
          <p:nvPr>
            <p:ph type="pic" idx="106" hasCustomPrompt="1"/>
          </p:nvPr>
        </p:nvSpPr>
        <p:spPr>
          <a:xfrm>
            <a:off x="6245352" y="1874520"/>
            <a:ext cx="2194560" cy="3291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9" name="Text 2"/>
          <p:cNvSpPr>
            <a:spLocks noGrp="1"/>
          </p:cNvSpPr>
          <p:nvPr>
            <p:ph type="body" idx="107" hasCustomPrompt="1"/>
          </p:nvPr>
        </p:nvSpPr>
        <p:spPr>
          <a:xfrm>
            <a:off x="8714232" y="1874520"/>
            <a:ext cx="292608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Autore, Titolo, Luogo, Editore, anno</a:t>
            </a:r>
            <a:endParaRPr lang="en-US" sz="150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ronologi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Shape 2"/>
          <p:cNvSpPr/>
          <p:nvPr/>
        </p:nvSpPr>
        <p:spPr>
          <a:xfrm>
            <a:off x="548640" y="2331720"/>
            <a:ext cx="11091672" cy="0"/>
          </a:xfrm>
          <a:prstGeom prst="line">
            <a:avLst/>
          </a:prstGeom>
          <a:noFill/>
          <a:ln w="25400">
            <a:solidFill>
              <a:srgbClr val="E6DDF5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548640" y="2221992"/>
            <a:ext cx="219456" cy="219456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8" name="Text 4"/>
          <p:cNvSpPr>
            <a:spLocks noGrp="1"/>
          </p:cNvSpPr>
          <p:nvPr>
            <p:ph type="body" idx="106" hasCustomPrompt="1"/>
          </p:nvPr>
        </p:nvSpPr>
        <p:spPr>
          <a:xfrm>
            <a:off x="548640" y="2697480"/>
            <a:ext cx="26060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tappa</a:t>
            </a:r>
            <a:endParaRPr lang="en-US" sz="2100" dirty="0"/>
          </a:p>
        </p:txBody>
      </p:sp>
      <p:sp>
        <p:nvSpPr>
          <p:cNvPr id="9" name="Text 4"/>
          <p:cNvSpPr>
            <a:spLocks noGrp="1"/>
          </p:cNvSpPr>
          <p:nvPr>
            <p:ph type="body" idx="107" hasCustomPrompt="1"/>
          </p:nvPr>
        </p:nvSpPr>
        <p:spPr>
          <a:xfrm>
            <a:off x="548640" y="3566160"/>
            <a:ext cx="260604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Descrizione</a:t>
            </a:r>
            <a:endParaRPr lang="en-US" sz="1500" dirty="0"/>
          </a:p>
        </p:txBody>
      </p:sp>
      <p:sp>
        <p:nvSpPr>
          <p:cNvPr id="10" name="Shape 4"/>
          <p:cNvSpPr/>
          <p:nvPr/>
        </p:nvSpPr>
        <p:spPr>
          <a:xfrm>
            <a:off x="3383280" y="2221992"/>
            <a:ext cx="219456" cy="219456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11" name="Text 5"/>
          <p:cNvSpPr>
            <a:spLocks noGrp="1"/>
          </p:cNvSpPr>
          <p:nvPr>
            <p:ph type="body" idx="109" hasCustomPrompt="1"/>
          </p:nvPr>
        </p:nvSpPr>
        <p:spPr>
          <a:xfrm>
            <a:off x="3383280" y="2697480"/>
            <a:ext cx="26060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tappa</a:t>
            </a:r>
            <a:endParaRPr lang="en-US" sz="2100" dirty="0"/>
          </a:p>
        </p:txBody>
      </p:sp>
      <p:sp>
        <p:nvSpPr>
          <p:cNvPr id="12" name="Text 5"/>
          <p:cNvSpPr>
            <a:spLocks noGrp="1"/>
          </p:cNvSpPr>
          <p:nvPr>
            <p:ph type="body" idx="110" hasCustomPrompt="1"/>
          </p:nvPr>
        </p:nvSpPr>
        <p:spPr>
          <a:xfrm>
            <a:off x="3383280" y="3566160"/>
            <a:ext cx="260604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Descrizione</a:t>
            </a:r>
            <a:endParaRPr lang="en-US" sz="1500" dirty="0"/>
          </a:p>
        </p:txBody>
      </p:sp>
      <p:sp>
        <p:nvSpPr>
          <p:cNvPr id="13" name="Shape 5"/>
          <p:cNvSpPr/>
          <p:nvPr/>
        </p:nvSpPr>
        <p:spPr>
          <a:xfrm>
            <a:off x="6217920" y="2221992"/>
            <a:ext cx="219456" cy="219456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14" name="Text 6"/>
          <p:cNvSpPr>
            <a:spLocks noGrp="1"/>
          </p:cNvSpPr>
          <p:nvPr>
            <p:ph type="body" idx="112" hasCustomPrompt="1"/>
          </p:nvPr>
        </p:nvSpPr>
        <p:spPr>
          <a:xfrm>
            <a:off x="6217920" y="2697480"/>
            <a:ext cx="26060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tappa</a:t>
            </a:r>
            <a:endParaRPr lang="en-US" sz="2100" dirty="0"/>
          </a:p>
        </p:txBody>
      </p:sp>
      <p:sp>
        <p:nvSpPr>
          <p:cNvPr id="15" name="Text 6"/>
          <p:cNvSpPr>
            <a:spLocks noGrp="1"/>
          </p:cNvSpPr>
          <p:nvPr>
            <p:ph type="body" idx="113" hasCustomPrompt="1"/>
          </p:nvPr>
        </p:nvSpPr>
        <p:spPr>
          <a:xfrm>
            <a:off x="6217920" y="3566160"/>
            <a:ext cx="260604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Descrizione</a:t>
            </a:r>
            <a:endParaRPr lang="en-US" sz="1500" dirty="0"/>
          </a:p>
        </p:txBody>
      </p:sp>
      <p:sp>
        <p:nvSpPr>
          <p:cNvPr id="16" name="Shape 6"/>
          <p:cNvSpPr/>
          <p:nvPr/>
        </p:nvSpPr>
        <p:spPr>
          <a:xfrm>
            <a:off x="9052560" y="2221992"/>
            <a:ext cx="219456" cy="219456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17" name="Text 7"/>
          <p:cNvSpPr>
            <a:spLocks noGrp="1"/>
          </p:cNvSpPr>
          <p:nvPr>
            <p:ph type="body" idx="115" hasCustomPrompt="1"/>
          </p:nvPr>
        </p:nvSpPr>
        <p:spPr>
          <a:xfrm>
            <a:off x="9052560" y="2697480"/>
            <a:ext cx="26060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tappa</a:t>
            </a:r>
            <a:endParaRPr lang="en-US" sz="2100" dirty="0"/>
          </a:p>
        </p:txBody>
      </p:sp>
      <p:sp>
        <p:nvSpPr>
          <p:cNvPr id="18" name="Text 7"/>
          <p:cNvSpPr>
            <a:spLocks noGrp="1"/>
          </p:cNvSpPr>
          <p:nvPr>
            <p:ph type="body" idx="116" hasCustomPrompt="1"/>
          </p:nvPr>
        </p:nvSpPr>
        <p:spPr>
          <a:xfrm>
            <a:off x="9052560" y="3566160"/>
            <a:ext cx="260604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Descrizione</a:t>
            </a:r>
            <a:endParaRPr lang="en-US" sz="150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e scheda">
    <p:bg>
      <p:bgPr>
        <a:solidFill>
          <a:srgbClr val="1E2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DACCF3"/>
          </a:solidFill>
          <a:ln w="12700">
            <a:solidFill>
              <a:srgbClr val="DACCF3"/>
            </a:solidFill>
            <a:prstDash val="solid"/>
          </a:ln>
        </p:spPr>
      </p:sp>
      <p:sp>
        <p:nvSpPr>
          <p:cNvPr id="3" name="Text 1"/>
          <p:cNvSpPr>
            <a:spLocks noGrp="1"/>
          </p:cNvSpPr>
          <p:nvPr>
            <p:ph type="pic" idx="101" hasCustomPrompt="1"/>
          </p:nvPr>
        </p:nvSpPr>
        <p:spPr>
          <a:xfrm>
            <a:off x="457200" y="457200"/>
            <a:ext cx="7269480" cy="5669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8183880" y="457200"/>
            <a:ext cx="347472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SCHEDA</a:t>
            </a:r>
            <a:endParaRPr lang="en-US" sz="1200" dirty="0"/>
          </a:p>
        </p:txBody>
      </p:sp>
      <p:sp>
        <p:nvSpPr>
          <p:cNvPr id="5" name="Text 1"/>
          <p:cNvSpPr/>
          <p:nvPr/>
        </p:nvSpPr>
        <p:spPr>
          <a:xfrm>
            <a:off x="8183880" y="109728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AUTORE</a:t>
            </a:r>
            <a:endParaRPr lang="en-US" sz="95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8183880" y="1353312"/>
            <a:ext cx="3474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300" dirty="0"/>
          </a:p>
        </p:txBody>
      </p:sp>
      <p:sp>
        <p:nvSpPr>
          <p:cNvPr id="7" name="Text 2"/>
          <p:cNvSpPr/>
          <p:nvPr/>
        </p:nvSpPr>
        <p:spPr>
          <a:xfrm>
            <a:off x="8183880" y="192024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TITOLO</a:t>
            </a:r>
            <a:endParaRPr lang="en-US" sz="950" dirty="0"/>
          </a:p>
        </p:txBody>
      </p:sp>
      <p:sp>
        <p:nvSpPr>
          <p:cNvPr id="8" name="Text 3"/>
          <p:cNvSpPr>
            <a:spLocks noGrp="1"/>
          </p:cNvSpPr>
          <p:nvPr>
            <p:ph type="body" idx="106" hasCustomPrompt="1"/>
          </p:nvPr>
        </p:nvSpPr>
        <p:spPr>
          <a:xfrm>
            <a:off x="8183880" y="2176272"/>
            <a:ext cx="3474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300" dirty="0"/>
          </a:p>
        </p:txBody>
      </p:sp>
      <p:sp>
        <p:nvSpPr>
          <p:cNvPr id="9" name="Text 3"/>
          <p:cNvSpPr/>
          <p:nvPr/>
        </p:nvSpPr>
        <p:spPr>
          <a:xfrm>
            <a:off x="8183880" y="274320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LUOGO</a:t>
            </a:r>
            <a:endParaRPr lang="en-US" sz="950" dirty="0"/>
          </a:p>
        </p:txBody>
      </p:sp>
      <p:sp>
        <p:nvSpPr>
          <p:cNvPr id="10" name="Text 4"/>
          <p:cNvSpPr>
            <a:spLocks noGrp="1"/>
          </p:cNvSpPr>
          <p:nvPr>
            <p:ph type="body" idx="108" hasCustomPrompt="1"/>
          </p:nvPr>
        </p:nvSpPr>
        <p:spPr>
          <a:xfrm>
            <a:off x="8183880" y="2999232"/>
            <a:ext cx="3474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300" dirty="0"/>
          </a:p>
        </p:txBody>
      </p:sp>
      <p:sp>
        <p:nvSpPr>
          <p:cNvPr id="11" name="Text 4"/>
          <p:cNvSpPr/>
          <p:nvPr/>
        </p:nvSpPr>
        <p:spPr>
          <a:xfrm>
            <a:off x="8183880" y="356616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950" dirty="0"/>
          </a:p>
        </p:txBody>
      </p:sp>
      <p:sp>
        <p:nvSpPr>
          <p:cNvPr id="12" name="Text 5"/>
          <p:cNvSpPr>
            <a:spLocks noGrp="1"/>
          </p:cNvSpPr>
          <p:nvPr>
            <p:ph type="body" idx="110" hasCustomPrompt="1"/>
          </p:nvPr>
        </p:nvSpPr>
        <p:spPr>
          <a:xfrm>
            <a:off x="8183880" y="3822192"/>
            <a:ext cx="3474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Text 5"/>
          <p:cNvSpPr/>
          <p:nvPr/>
        </p:nvSpPr>
        <p:spPr>
          <a:xfrm>
            <a:off x="8183880" y="438912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DESCRIZIONE</a:t>
            </a:r>
            <a:endParaRPr lang="en-US" sz="950" dirty="0"/>
          </a:p>
        </p:txBody>
      </p:sp>
      <p:sp>
        <p:nvSpPr>
          <p:cNvPr id="14" name="Text 6"/>
          <p:cNvSpPr>
            <a:spLocks noGrp="1"/>
          </p:cNvSpPr>
          <p:nvPr>
            <p:ph type="body" idx="112" hasCustomPrompt="1"/>
          </p:nvPr>
        </p:nvSpPr>
        <p:spPr>
          <a:xfrm>
            <a:off x="8183880" y="4645152"/>
            <a:ext cx="3474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300" dirty="0"/>
          </a:p>
        </p:txBody>
      </p:sp>
      <p:sp>
        <p:nvSpPr>
          <p:cNvPr id="15" name="Text 6"/>
          <p:cNvSpPr/>
          <p:nvPr/>
        </p:nvSpPr>
        <p:spPr>
          <a:xfrm>
            <a:off x="8183880" y="521208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CONSERVAZIONE</a:t>
            </a:r>
            <a:endParaRPr lang="en-US" sz="950" dirty="0"/>
          </a:p>
        </p:txBody>
      </p:sp>
      <p:sp>
        <p:nvSpPr>
          <p:cNvPr id="16" name="Text 7"/>
          <p:cNvSpPr>
            <a:spLocks noGrp="1"/>
          </p:cNvSpPr>
          <p:nvPr>
            <p:ph type="body" idx="114" hasCustomPrompt="1"/>
          </p:nvPr>
        </p:nvSpPr>
        <p:spPr>
          <a:xfrm>
            <a:off x="8183880" y="5468112"/>
            <a:ext cx="3474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ronto">
    <p:bg>
      <p:bgPr>
        <a:solidFill>
          <a:srgbClr val="1E2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DACCF3"/>
          </a:solidFill>
          <a:ln w="12700">
            <a:solidFill>
              <a:srgbClr val="DACCF3"/>
            </a:solidFill>
            <a:prstDash val="solid"/>
          </a:ln>
        </p:spPr>
      </p:sp>
      <p:sp>
        <p:nvSpPr>
          <p:cNvPr id="3" name="Text 1"/>
          <p:cNvSpPr>
            <a:spLocks noGrp="1"/>
          </p:cNvSpPr>
          <p:nvPr>
            <p:ph type="body" idx="101" hasCustomPrompt="1"/>
          </p:nvPr>
        </p:nvSpPr>
        <p:spPr>
          <a:xfrm>
            <a:off x="548640" y="320040"/>
            <a:ext cx="91440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CONFRONTO</a:t>
            </a:r>
            <a:endParaRPr lang="en-US" sz="1200" dirty="0"/>
          </a:p>
        </p:txBody>
      </p:sp>
      <p:sp>
        <p:nvSpPr>
          <p:cNvPr id="4" name="Text 1"/>
          <p:cNvSpPr>
            <a:spLocks noGrp="1"/>
          </p:cNvSpPr>
          <p:nvPr>
            <p:ph type="pic" idx="102" hasCustomPrompt="1"/>
          </p:nvPr>
        </p:nvSpPr>
        <p:spPr>
          <a:xfrm>
            <a:off x="548640" y="868680"/>
            <a:ext cx="5394960" cy="457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5" name="Text 1"/>
          <p:cNvSpPr>
            <a:spLocks noGrp="1"/>
          </p:cNvSpPr>
          <p:nvPr>
            <p:ph type="pic" idx="103" hasCustomPrompt="1"/>
          </p:nvPr>
        </p:nvSpPr>
        <p:spPr>
          <a:xfrm>
            <a:off x="6245352" y="868680"/>
            <a:ext cx="5394960" cy="457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6" name="Text 1"/>
          <p:cNvSpPr>
            <a:spLocks noGrp="1"/>
          </p:cNvSpPr>
          <p:nvPr>
            <p:ph type="body" idx="104" hasCustomPrompt="1"/>
          </p:nvPr>
        </p:nvSpPr>
        <p:spPr>
          <a:xfrm>
            <a:off x="548640" y="5532120"/>
            <a:ext cx="5394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Didascalia</a:t>
            </a:r>
            <a:endParaRPr lang="en-US" sz="1200" dirty="0"/>
          </a:p>
        </p:txBody>
      </p:sp>
      <p:sp>
        <p:nvSpPr>
          <p:cNvPr id="7" name="Text 1"/>
          <p:cNvSpPr>
            <a:spLocks noGrp="1"/>
          </p:cNvSpPr>
          <p:nvPr>
            <p:ph type="body" idx="105" hasCustomPrompt="1"/>
          </p:nvPr>
        </p:nvSpPr>
        <p:spPr>
          <a:xfrm>
            <a:off x="6245352" y="5532120"/>
            <a:ext cx="5394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Didascalia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alleria">
    <p:bg>
      <p:bgPr>
        <a:solidFill>
          <a:srgbClr val="1E2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DACCF3"/>
          </a:solidFill>
          <a:ln w="12700">
            <a:solidFill>
              <a:srgbClr val="DACCF3"/>
            </a:solidFill>
            <a:prstDash val="solid"/>
          </a:ln>
        </p:spPr>
      </p:sp>
      <p:sp>
        <p:nvSpPr>
          <p:cNvPr id="3" name="Text 1"/>
          <p:cNvSpPr>
            <a:spLocks noGrp="1"/>
          </p:cNvSpPr>
          <p:nvPr>
            <p:ph type="pic" idx="101" hasCustomPrompt="1"/>
          </p:nvPr>
        </p:nvSpPr>
        <p:spPr>
          <a:xfrm>
            <a:off x="457200" y="411480"/>
            <a:ext cx="3657600" cy="2788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4" name="Text 1"/>
          <p:cNvSpPr>
            <a:spLocks noGrp="1"/>
          </p:cNvSpPr>
          <p:nvPr>
            <p:ph type="pic" idx="102" hasCustomPrompt="1"/>
          </p:nvPr>
        </p:nvSpPr>
        <p:spPr>
          <a:xfrm>
            <a:off x="4261104" y="411480"/>
            <a:ext cx="3657600" cy="2788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5" name="Text 1"/>
          <p:cNvSpPr>
            <a:spLocks noGrp="1"/>
          </p:cNvSpPr>
          <p:nvPr>
            <p:ph type="pic" idx="103" hasCustomPrompt="1"/>
          </p:nvPr>
        </p:nvSpPr>
        <p:spPr>
          <a:xfrm>
            <a:off x="8065008" y="411480"/>
            <a:ext cx="3657600" cy="2788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6" name="Text 1"/>
          <p:cNvSpPr>
            <a:spLocks noGrp="1"/>
          </p:cNvSpPr>
          <p:nvPr>
            <p:ph type="pic" idx="104" hasCustomPrompt="1"/>
          </p:nvPr>
        </p:nvSpPr>
        <p:spPr>
          <a:xfrm>
            <a:off x="457200" y="3337560"/>
            <a:ext cx="3657600" cy="2788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7" name="Text 1"/>
          <p:cNvSpPr>
            <a:spLocks noGrp="1"/>
          </p:cNvSpPr>
          <p:nvPr>
            <p:ph type="pic" idx="105" hasCustomPrompt="1"/>
          </p:nvPr>
        </p:nvSpPr>
        <p:spPr>
          <a:xfrm>
            <a:off x="4261104" y="3337560"/>
            <a:ext cx="3657600" cy="2788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8" name="Text 1"/>
          <p:cNvSpPr>
            <a:spLocks noGrp="1"/>
          </p:cNvSpPr>
          <p:nvPr>
            <p:ph type="pic" idx="106" hasCustomPrompt="1"/>
          </p:nvPr>
        </p:nvSpPr>
        <p:spPr>
          <a:xfrm>
            <a:off x="8065008" y="3337560"/>
            <a:ext cx="3657600" cy="2788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9" name="Text 1"/>
          <p:cNvSpPr>
            <a:spLocks noGrp="1"/>
          </p:cNvSpPr>
          <p:nvPr>
            <p:ph type="body" idx="107" hasCustomPrompt="1"/>
          </p:nvPr>
        </p:nvSpPr>
        <p:spPr>
          <a:xfrm>
            <a:off x="749808" y="6309360"/>
            <a:ext cx="9601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000" dirty="0">
                <a:solidFill>
                  <a:srgbClr val="A9B1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000" dirty="0">
                <a:solidFill>
                  <a:srgbClr val="A9B1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Didascalia facoltativa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sorsa web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1554480"/>
            <a:ext cx="1106424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4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https://www.indirizzo.it</a:t>
            </a:r>
            <a:endParaRPr lang="en-US" sz="1400" dirty="0"/>
          </a:p>
        </p:txBody>
      </p:sp>
      <p:sp>
        <p:nvSpPr>
          <p:cNvPr id="7" name="Text 2"/>
          <p:cNvSpPr>
            <a:spLocks noGrp="1"/>
          </p:cNvSpPr>
          <p:nvPr>
            <p:ph type="pic" idx="105" hasCustomPrompt="1"/>
          </p:nvPr>
        </p:nvSpPr>
        <p:spPr>
          <a:xfrm>
            <a:off x="548640" y="2240280"/>
            <a:ext cx="5440680" cy="340156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8" name="Text 2"/>
          <p:cNvSpPr>
            <a:spLocks noGrp="1"/>
          </p:cNvSpPr>
          <p:nvPr>
            <p:ph type="pic" idx="106" hasCustomPrompt="1"/>
          </p:nvPr>
        </p:nvSpPr>
        <p:spPr>
          <a:xfrm>
            <a:off x="6199632" y="2240280"/>
            <a:ext cx="5440680" cy="340156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9" name="Text 2"/>
          <p:cNvSpPr>
            <a:spLocks noGrp="1"/>
          </p:cNvSpPr>
          <p:nvPr>
            <p:ph type="body" idx="107" hasCustomPrompt="1"/>
          </p:nvPr>
        </p:nvSpPr>
        <p:spPr>
          <a:xfrm>
            <a:off x="548640" y="5760720"/>
            <a:ext cx="1106424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i="1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i="1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 facoltativa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manda">
    <p:bg>
      <p:bgPr>
        <a:solidFill>
          <a:srgbClr val="F6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8138160" y="182880"/>
            <a:ext cx="3840480" cy="64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0" dirty="0">
                <a:solidFill>
                  <a:srgbClr val="E6DD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38000" dirty="0"/>
          </a:p>
        </p:txBody>
      </p:sp>
      <p:sp>
        <p:nvSpPr>
          <p:cNvPr id="5" name="Text 3"/>
          <p:cNvSpPr>
            <a:spLocks noGrp="1"/>
          </p:cNvSpPr>
          <p:nvPr>
            <p:ph type="body" idx="103" hasCustomPrompt="1"/>
          </p:nvPr>
        </p:nvSpPr>
        <p:spPr>
          <a:xfrm>
            <a:off x="548640" y="411480"/>
            <a:ext cx="68580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6" name="Text 3"/>
          <p:cNvSpPr>
            <a:spLocks noGrp="1"/>
          </p:cNvSpPr>
          <p:nvPr>
            <p:ph type="title" idx="104" hasCustomPrompt="1"/>
          </p:nvPr>
        </p:nvSpPr>
        <p:spPr>
          <a:xfrm>
            <a:off x="548640" y="1188720"/>
            <a:ext cx="74980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4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Domanda</a:t>
            </a:r>
            <a:endParaRPr lang="en-US" sz="4400" dirty="0"/>
          </a:p>
        </p:txBody>
      </p:sp>
      <p:sp>
        <p:nvSpPr>
          <p:cNvPr id="7" name="Text 3"/>
          <p:cNvSpPr>
            <a:spLocks noGrp="1"/>
          </p:cNvSpPr>
          <p:nvPr>
            <p:ph type="body" idx="105" hasCustomPrompt="1"/>
          </p:nvPr>
        </p:nvSpPr>
        <p:spPr>
          <a:xfrm>
            <a:off x="548640" y="2926080"/>
            <a:ext cx="7132320" cy="3017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0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Spunti per la discussione</a:t>
            </a:r>
            <a:endParaRPr lang="en-US" sz="200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tito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1463040"/>
            <a:ext cx="10515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6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Storia del tempo presente</a:t>
            </a:r>
            <a:endParaRPr lang="en-US" sz="6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40690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i="1" dirty="0">
                <a:solidFill>
                  <a:srgbClr val="DACC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a.a. 2026/2027</a:t>
            </a:r>
            <a:endParaRPr lang="en-US" sz="2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48640" y="48463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Prof.ssa Maddalena Carli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xfrm>
            <a:off x="548640" y="12801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6600" dirty="0">
                <a:solidFill>
                  <a:srgbClr val="DACC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1.1</a:t>
            </a:r>
            <a:endParaRPr lang="en-US" sz="66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2606040"/>
            <a:ext cx="10789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Introduzione al corso</a:t>
            </a:r>
            <a:endParaRPr lang="en-US" sz="4000" dirty="0"/>
          </a:p>
        </p:txBody>
      </p:sp>
      <p:sp>
        <p:nvSpPr>
          <p:cNvPr id="4" name="Text 1"/>
          <p:cNvSpPr>
            <a:spLocks noGrp="1"/>
          </p:cNvSpPr>
          <p:nvPr>
            <p:ph type="body" idx="103" hasCustomPrompt="1"/>
          </p:nvPr>
        </p:nvSpPr>
        <p:spPr>
          <a:xfrm>
            <a:off x="548640" y="48463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Prof.ssa Maddalena Carli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Università degli Studi di Teramo · a.a. 2026/2027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OBIETTIVI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2057400"/>
            <a:ext cx="5212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pensare il tempo</a:t>
            </a:r>
            <a:endParaRPr lang="en-US" sz="3000" dirty="0"/>
          </a:p>
        </p:txBody>
      </p:sp>
      <p:sp>
        <p:nvSpPr>
          <p:cNvPr id="5" name="Text 2"/>
          <p:cNvSpPr>
            <a:spLocks noGrp="1"/>
          </p:cNvSpPr>
          <p:nvPr>
            <p:ph type="body" idx="105" hasCustomPrompt="1"/>
          </p:nvPr>
        </p:nvSpPr>
        <p:spPr>
          <a:xfrm>
            <a:off x="548640" y="2926080"/>
            <a:ext cx="5212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 algn="l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“regimi di storicità” e il rapporto tra passato, presente e futuro</a:t>
            </a:r>
            <a:endParaRPr lang="en-US" sz="1700" dirty="0"/>
          </a:p>
          <a:p>
            <a:pPr marL="203200" indent="-203200" algn="l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concetto di presentismo (François Hartog, 2003)</a:t>
            </a:r>
            <a:endParaRPr lang="en-US" sz="1700" dirty="0"/>
          </a:p>
          <a:p>
            <a:pPr marL="203200" indent="-203200" algn="l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politico del passato, invenzione della tradizione, fake news, post-verità, Cultural Heritage</a:t>
            </a:r>
            <a:endParaRPr lang="en-US" sz="1700" dirty="0"/>
          </a:p>
        </p:txBody>
      </p:sp>
      <p:sp>
        <p:nvSpPr>
          <p:cNvPr id="6" name="Text 3"/>
          <p:cNvSpPr>
            <a:spLocks noGrp="1"/>
          </p:cNvSpPr>
          <p:nvPr>
            <p:ph type="body" idx="107" hasCustomPrompt="1"/>
          </p:nvPr>
        </p:nvSpPr>
        <p:spPr>
          <a:xfrm>
            <a:off x="6428232" y="2057400"/>
            <a:ext cx="5212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dal presente al passato</a:t>
            </a:r>
            <a:endParaRPr lang="en-US" sz="3000" dirty="0"/>
          </a:p>
        </p:txBody>
      </p:sp>
      <p:sp>
        <p:nvSpPr>
          <p:cNvPr id="7" name="Text 3"/>
          <p:cNvSpPr>
            <a:spLocks noGrp="1"/>
          </p:cNvSpPr>
          <p:nvPr>
            <p:ph type="body" idx="108" hasCustomPrompt="1"/>
          </p:nvPr>
        </p:nvSpPr>
        <p:spPr>
          <a:xfrm>
            <a:off x="6428232" y="2926080"/>
            <a:ext cx="5212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 algn="l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casi studio: fumetti, musica, film, serie TV, monumenti, mostre, social media</a:t>
            </a:r>
            <a:endParaRPr lang="en-US" sz="1700" dirty="0"/>
          </a:p>
          <a:p>
            <a:pPr marL="203200" indent="-203200" algn="l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metodo storico: reperire, incrociare e leggere le fonti</a:t>
            </a:r>
            <a:endParaRPr lang="en-US" sz="1700" dirty="0"/>
          </a:p>
          <a:p>
            <a:pPr marL="203200" indent="-203200" algn="l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uno sguardo di lungo periodo sugli eventi contemporanei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5852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it-IT" sz="2800" dirty="0">
                <a:solidFill>
                  <a:schemeClr val="tx1"/>
                </a:solidFill>
              </a:rPr>
              <a:t>come le società articolano il rapporto tra presente, passato e futuro</a:t>
            </a:r>
            <a:br>
              <a:rPr lang="it-IT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2286000"/>
            <a:ext cx="58521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spcAft>
                <a:spcPts val="600"/>
              </a:spcAft>
              <a:buClr>
                <a:srgbClr val="7A81FF"/>
              </a:buClr>
              <a:buSzPct val="100000"/>
              <a:buFont typeface="Wingdings" pitchFamily="2" charset="2"/>
              <a:buChar char="q"/>
            </a:pPr>
            <a:r>
              <a:rPr lang="en-US" sz="28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dirty="0" err="1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passatismo</a:t>
            </a:r>
            <a:endParaRPr lang="en-US" sz="2800" dirty="0">
              <a:solidFill>
                <a:srgbClr val="22222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285750" indent="-285750" algn="l">
              <a:spcAft>
                <a:spcPts val="600"/>
              </a:spcAft>
              <a:buClr>
                <a:srgbClr val="7A81FF"/>
              </a:buClr>
              <a:buSzPct val="100000"/>
              <a:buFont typeface="Wingdings" pitchFamily="2" charset="2"/>
              <a:buChar char="q"/>
            </a:pPr>
            <a:r>
              <a:rPr lang="en-US" sz="2800" dirty="0"/>
              <a:t> </a:t>
            </a:r>
            <a:r>
              <a:rPr lang="en-US" sz="2800" dirty="0" err="1"/>
              <a:t>modernismo</a:t>
            </a:r>
            <a:endParaRPr lang="en-US" sz="2800" dirty="0"/>
          </a:p>
          <a:p>
            <a:pPr marL="285750" indent="-285750" algn="l">
              <a:spcAft>
                <a:spcPts val="600"/>
              </a:spcAft>
              <a:buClr>
                <a:srgbClr val="7A81FF"/>
              </a:buClr>
              <a:buSzPct val="100000"/>
              <a:buFont typeface="Wingdings" pitchFamily="2" charset="2"/>
              <a:buChar char="q"/>
            </a:pPr>
            <a:r>
              <a:rPr lang="en-US" sz="2800" dirty="0"/>
              <a:t> </a:t>
            </a:r>
            <a:r>
              <a:rPr lang="en-US" sz="2800" dirty="0" err="1"/>
              <a:t>presentismo</a:t>
            </a:r>
            <a:endParaRPr lang="en-US" sz="2800" dirty="0"/>
          </a:p>
          <a:p>
            <a:pPr marL="285750" indent="-285750" algn="l">
              <a:spcAft>
                <a:spcPts val="600"/>
              </a:spcAft>
              <a:buClr>
                <a:srgbClr val="7A81FF"/>
              </a:buClr>
              <a:buSzPct val="100000"/>
              <a:buFont typeface="Wingdings" pitchFamily="2" charset="2"/>
              <a:buChar char="q"/>
            </a:pPr>
            <a:r>
              <a:rPr lang="en-US" sz="2800" dirty="0"/>
              <a:t> </a:t>
            </a:r>
            <a:r>
              <a:rPr lang="en-US" sz="2800" dirty="0" err="1"/>
              <a:t>Antropocene</a:t>
            </a:r>
            <a:endParaRPr lang="en-US" sz="2800" dirty="0"/>
          </a:p>
        </p:txBody>
      </p:sp>
      <p:pic>
        <p:nvPicPr>
          <p:cNvPr id="6" name="Segnaposto immagine 5">
            <a:extLst>
              <a:ext uri="{FF2B5EF4-FFF2-40B4-BE49-F238E27FC236}">
                <a16:creationId xmlns:a16="http://schemas.microsoft.com/office/drawing/2014/main" id="{75A71239-2DAC-B277-E155-6B53AC03A678}"/>
              </a:ext>
            </a:extLst>
          </p:cNvPr>
          <p:cNvPicPr>
            <a:picLocks noGrp="1" noChangeAspect="1"/>
          </p:cNvPicPr>
          <p:nvPr>
            <p:ph type="pic" idx="105"/>
          </p:nvPr>
        </p:nvPicPr>
        <p:blipFill>
          <a:blip r:embed="rId3"/>
          <a:srcRect t="3132" b="3132"/>
          <a:stretch>
            <a:fillRect/>
          </a:stretch>
        </p:blipFill>
        <p:spPr>
          <a:xfrm>
            <a:off x="6950075" y="0"/>
            <a:ext cx="5241925" cy="6858000"/>
          </a:xfrm>
          <a:prstGeom prst="rect">
            <a:avLst/>
          </a:prstGeom>
        </p:spPr>
      </p:pic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358C441-A553-299F-F468-659CE56F29E7}"/>
              </a:ext>
            </a:extLst>
          </p:cNvPr>
          <p:cNvSpPr>
            <a:spLocks noGrp="1"/>
          </p:cNvSpPr>
          <p:nvPr>
            <p:ph type="body" idx="102"/>
          </p:nvPr>
        </p:nvSpPr>
        <p:spPr/>
        <p:txBody>
          <a:bodyPr/>
          <a:lstStyle/>
          <a:p>
            <a:r>
              <a:rPr lang="en-US" i="1" dirty="0"/>
              <a:t>regime di </a:t>
            </a:r>
            <a:r>
              <a:rPr lang="en-US" i="1" dirty="0" err="1"/>
              <a:t>storicità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Regimi di storicità</a:t>
            </a:r>
            <a:endParaRPr lang="en-US" sz="3400" dirty="0"/>
          </a:p>
        </p:txBody>
      </p:sp>
      <p:sp>
        <p:nvSpPr>
          <p:cNvPr id="4" name="Text 4"/>
          <p:cNvSpPr>
            <a:spLocks noGrp="1"/>
          </p:cNvSpPr>
          <p:nvPr>
            <p:ph type="body" idx="106" hasCustomPrompt="1"/>
          </p:nvPr>
        </p:nvSpPr>
        <p:spPr>
          <a:xfrm>
            <a:off x="548640" y="2697480"/>
            <a:ext cx="2606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historia magistra vitae</a:t>
            </a:r>
            <a:endParaRPr lang="en-US" sz="2100" dirty="0"/>
          </a:p>
        </p:txBody>
      </p:sp>
      <p:sp>
        <p:nvSpPr>
          <p:cNvPr id="5" name="Text 4"/>
          <p:cNvSpPr>
            <a:spLocks noGrp="1"/>
          </p:cNvSpPr>
          <p:nvPr>
            <p:ph type="body" idx="107" hasCustomPrompt="1"/>
          </p:nvPr>
        </p:nvSpPr>
        <p:spPr>
          <a:xfrm>
            <a:off x="548640" y="3566160"/>
            <a:ext cx="2606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passato come modello: la storia insegna</a:t>
            </a:r>
            <a:endParaRPr lang="en-US" sz="1500" dirty="0"/>
          </a:p>
        </p:txBody>
      </p:sp>
      <p:sp>
        <p:nvSpPr>
          <p:cNvPr id="6" name="Text 5"/>
          <p:cNvSpPr>
            <a:spLocks noGrp="1"/>
          </p:cNvSpPr>
          <p:nvPr>
            <p:ph type="body" idx="109" hasCustomPrompt="1"/>
          </p:nvPr>
        </p:nvSpPr>
        <p:spPr>
          <a:xfrm>
            <a:off x="3383280" y="2697480"/>
            <a:ext cx="2606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futurismo</a:t>
            </a:r>
            <a:endParaRPr lang="en-US" sz="2100" dirty="0"/>
          </a:p>
        </p:txBody>
      </p:sp>
      <p:sp>
        <p:nvSpPr>
          <p:cNvPr id="7" name="Text 5"/>
          <p:cNvSpPr>
            <a:spLocks noGrp="1"/>
          </p:cNvSpPr>
          <p:nvPr>
            <p:ph type="body" idx="110" hasCustomPrompt="1"/>
          </p:nvPr>
        </p:nvSpPr>
        <p:spPr>
          <a:xfrm>
            <a:off x="3383280" y="3566160"/>
            <a:ext cx="2606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futuro come orizzonte: il progresso orienta il presente</a:t>
            </a:r>
            <a:endParaRPr lang="en-US" sz="1500" dirty="0"/>
          </a:p>
        </p:txBody>
      </p:sp>
      <p:sp>
        <p:nvSpPr>
          <p:cNvPr id="8" name="Text 6"/>
          <p:cNvSpPr>
            <a:spLocks noGrp="1"/>
          </p:cNvSpPr>
          <p:nvPr>
            <p:ph type="body" idx="112" hasCustomPrompt="1"/>
          </p:nvPr>
        </p:nvSpPr>
        <p:spPr>
          <a:xfrm>
            <a:off x="6217920" y="2697480"/>
            <a:ext cx="2606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presentismo</a:t>
            </a:r>
            <a:endParaRPr lang="en-US" sz="2100" dirty="0"/>
          </a:p>
        </p:txBody>
      </p:sp>
      <p:sp>
        <p:nvSpPr>
          <p:cNvPr id="9" name="Text 6"/>
          <p:cNvSpPr>
            <a:spLocks noGrp="1"/>
          </p:cNvSpPr>
          <p:nvPr>
            <p:ph type="body" idx="113" hasCustomPrompt="1"/>
          </p:nvPr>
        </p:nvSpPr>
        <p:spPr>
          <a:xfrm>
            <a:off x="6217920" y="3566160"/>
            <a:ext cx="2606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presente come unico orizzonte</a:t>
            </a:r>
            <a:endParaRPr lang="en-US" sz="1500" dirty="0"/>
          </a:p>
        </p:txBody>
      </p:sp>
      <p:sp>
        <p:nvSpPr>
          <p:cNvPr id="10" name="Text 7"/>
          <p:cNvSpPr>
            <a:spLocks noGrp="1"/>
          </p:cNvSpPr>
          <p:nvPr>
            <p:ph type="body" idx="115" hasCustomPrompt="1"/>
          </p:nvPr>
        </p:nvSpPr>
        <p:spPr>
          <a:xfrm>
            <a:off x="9052560" y="2697480"/>
            <a:ext cx="2606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antropocene</a:t>
            </a:r>
            <a:endParaRPr lang="en-US" sz="2100" dirty="0"/>
          </a:p>
        </p:txBody>
      </p:sp>
      <p:sp>
        <p:nvSpPr>
          <p:cNvPr id="11" name="Text 7"/>
          <p:cNvSpPr>
            <a:spLocks noGrp="1"/>
          </p:cNvSpPr>
          <p:nvPr>
            <p:ph type="body" idx="116" hasCustomPrompt="1"/>
          </p:nvPr>
        </p:nvSpPr>
        <p:spPr>
          <a:xfrm>
            <a:off x="9052560" y="3566160"/>
            <a:ext cx="2606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tempo della Terra irrompe nel tempo umano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411480"/>
            <a:ext cx="5212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0"/>
              </a:spcBef>
            </a:pPr>
            <a:r>
              <a:rPr lang="it-IT" b="1" dirty="0">
                <a:solidFill>
                  <a:srgbClr val="521B93"/>
                </a:solidFill>
              </a:rPr>
              <a:t>Unità 1. </a:t>
            </a:r>
          </a:p>
          <a:p>
            <a:pPr>
              <a:spcBef>
                <a:spcPts val="0"/>
              </a:spcBef>
            </a:pPr>
            <a:r>
              <a:rPr lang="it-IT" b="1" dirty="0">
                <a:solidFill>
                  <a:srgbClr val="521B93"/>
                </a:solidFill>
              </a:rPr>
              <a:t>Per una definizione del tempo presente</a:t>
            </a:r>
            <a:endParaRPr lang="it-IT" dirty="0">
              <a:solidFill>
                <a:srgbClr val="521B93"/>
              </a:solidFill>
            </a:endParaRPr>
          </a:p>
        </p:txBody>
      </p:sp>
      <p:sp>
        <p:nvSpPr>
          <p:cNvPr id="5" name="Text 2"/>
          <p:cNvSpPr>
            <a:spLocks noGrp="1"/>
          </p:cNvSpPr>
          <p:nvPr>
            <p:ph type="body" idx="105" hasCustomPrompt="1"/>
          </p:nvPr>
        </p:nvSpPr>
        <p:spPr>
          <a:xfrm>
            <a:off x="548640" y="2286000"/>
            <a:ext cx="5212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Bef>
                <a:spcPts val="0"/>
              </a:spcBef>
              <a:buClr>
                <a:srgbClr val="7A81FF"/>
              </a:buClr>
              <a:buFont typeface="Wingdings" pitchFamily="2" charset="2"/>
              <a:buChar char="§"/>
            </a:pPr>
            <a:r>
              <a:rPr lang="it-IT" sz="2000" dirty="0"/>
              <a:t>Introduzione al corso</a:t>
            </a:r>
          </a:p>
          <a:p>
            <a:pPr marL="285750" indent="-285750">
              <a:spcBef>
                <a:spcPts val="0"/>
              </a:spcBef>
              <a:buClr>
                <a:srgbClr val="7A81FF"/>
              </a:buClr>
              <a:buFont typeface="Wingdings" pitchFamily="2" charset="2"/>
              <a:buChar char="§"/>
            </a:pPr>
            <a:r>
              <a:rPr lang="it-IT" sz="2000" dirty="0"/>
              <a:t>Pensare il tempo presente</a:t>
            </a:r>
          </a:p>
          <a:p>
            <a:pPr marL="285750" indent="-285750">
              <a:spcBef>
                <a:spcPts val="0"/>
              </a:spcBef>
              <a:buClr>
                <a:srgbClr val="7A81FF"/>
              </a:buClr>
              <a:buFont typeface="Wingdings" pitchFamily="2" charset="2"/>
              <a:buChar char="§"/>
            </a:pPr>
            <a:r>
              <a:rPr lang="it-IT" sz="2000" dirty="0"/>
              <a:t>Regimi di storicità: historia magistra vitae, futurismo, presentismo, antropocene</a:t>
            </a:r>
          </a:p>
          <a:p>
            <a:pPr marL="285750" indent="-285750">
              <a:spcBef>
                <a:spcPts val="0"/>
              </a:spcBef>
              <a:buClr>
                <a:srgbClr val="7A81FF"/>
              </a:buClr>
              <a:buFont typeface="Wingdings" pitchFamily="2" charset="2"/>
              <a:buChar char="§"/>
            </a:pPr>
            <a:r>
              <a:rPr lang="it-IT" sz="2000" dirty="0"/>
              <a:t>L’era del testimone</a:t>
            </a:r>
          </a:p>
        </p:txBody>
      </p:sp>
      <p:sp>
        <p:nvSpPr>
          <p:cNvPr id="6" name="Text 3"/>
          <p:cNvSpPr>
            <a:spLocks noGrp="1"/>
          </p:cNvSpPr>
          <p:nvPr>
            <p:ph type="body" idx="107" hasCustomPrompt="1"/>
          </p:nvPr>
        </p:nvSpPr>
        <p:spPr>
          <a:xfrm>
            <a:off x="6428232" y="411480"/>
            <a:ext cx="5212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it-IT" sz="3200" b="1" dirty="0">
                <a:solidFill>
                  <a:srgbClr val="521B9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Unità 2.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it-IT" sz="3200" b="1" dirty="0">
                <a:solidFill>
                  <a:srgbClr val="521B9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Dal presente al passato</a:t>
            </a:r>
          </a:p>
        </p:txBody>
      </p:sp>
      <p:sp>
        <p:nvSpPr>
          <p:cNvPr id="7" name="Text 3"/>
          <p:cNvSpPr>
            <a:spLocks noGrp="1"/>
          </p:cNvSpPr>
          <p:nvPr>
            <p:ph type="body" idx="108" hasCustomPrompt="1"/>
          </p:nvPr>
        </p:nvSpPr>
        <p:spPr>
          <a:xfrm>
            <a:off x="6428232" y="2286000"/>
            <a:ext cx="521208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just">
              <a:spcBef>
                <a:spcPts val="0"/>
              </a:spcBef>
              <a:buClr>
                <a:srgbClr val="777FFA"/>
              </a:buClr>
              <a:buSzPct val="100000"/>
              <a:buFont typeface="Wingdings" pitchFamily="2" charset="2"/>
              <a:buChar char="§"/>
            </a:pPr>
            <a:r>
              <a:rPr lang="it-IT" sz="2000" dirty="0">
                <a:solidFill>
                  <a:srgbClr val="282828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Le fonti del tempo presente</a:t>
            </a:r>
            <a:endParaRPr lang="it-IT" sz="2000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spcBef>
                <a:spcPts val="0"/>
              </a:spcBef>
              <a:buClr>
                <a:srgbClr val="777FFA"/>
              </a:buClr>
              <a:buSzPct val="100000"/>
              <a:buFont typeface="Wingdings" pitchFamily="2" charset="2"/>
              <a:buChar char="§"/>
            </a:pPr>
            <a:r>
              <a:rPr lang="it-IT" sz="2000" dirty="0">
                <a:solidFill>
                  <a:srgbClr val="282828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Vecchi e nuovi media </a:t>
            </a:r>
            <a:endParaRPr lang="it-IT" sz="2000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spcBef>
                <a:spcPts val="0"/>
              </a:spcBef>
              <a:buClr>
                <a:srgbClr val="777FFA"/>
              </a:buClr>
              <a:buSzPct val="100000"/>
              <a:buFont typeface="Wingdings" pitchFamily="2" charset="2"/>
              <a:buChar char="§"/>
            </a:pPr>
            <a:r>
              <a:rPr lang="it-IT" sz="2000" i="1" dirty="0">
                <a:solidFill>
                  <a:srgbClr val="282828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Briganti per caso.</a:t>
            </a:r>
            <a:r>
              <a:rPr lang="it-IT" sz="2000" dirty="0">
                <a:solidFill>
                  <a:srgbClr val="282828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Usi e riusi del brigantaggio nella cultura di massa</a:t>
            </a:r>
            <a:endParaRPr lang="it-IT" sz="2000" i="1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spcBef>
                <a:spcPts val="0"/>
              </a:spcBef>
              <a:buClr>
                <a:srgbClr val="777FFA"/>
              </a:buClr>
              <a:buSzPct val="100000"/>
              <a:buFont typeface="Wingdings" pitchFamily="2" charset="2"/>
              <a:buChar char="§"/>
            </a:pPr>
            <a:r>
              <a:rPr lang="it-IT" sz="2000" dirty="0">
                <a:solidFill>
                  <a:srgbClr val="282828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La “guerra delle statue”: Cancel Culture?</a:t>
            </a:r>
            <a:endParaRPr lang="it-IT" sz="2000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spcBef>
                <a:spcPts val="0"/>
              </a:spcBef>
              <a:buClr>
                <a:srgbClr val="777FFA"/>
              </a:buClr>
              <a:buSzPct val="100000"/>
              <a:buFont typeface="Wingdings" pitchFamily="2" charset="2"/>
              <a:buChar char="§"/>
            </a:pPr>
            <a:r>
              <a:rPr lang="it-IT" sz="2000" i="1" dirty="0" err="1">
                <a:solidFill>
                  <a:srgbClr val="282828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Leninopad</a:t>
            </a:r>
            <a:r>
              <a:rPr lang="it-IT" sz="2000" dirty="0">
                <a:solidFill>
                  <a:srgbClr val="282828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 La «guerra delle statue» nello spazio post-sovietico</a:t>
            </a:r>
            <a:endParaRPr lang="it-IT" sz="2000" i="1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spcBef>
                <a:spcPts val="0"/>
              </a:spcBef>
              <a:buClr>
                <a:srgbClr val="777FFA"/>
              </a:buClr>
              <a:buSzPct val="100000"/>
              <a:buFont typeface="Wingdings" pitchFamily="2" charset="2"/>
              <a:buChar char="§"/>
            </a:pPr>
            <a:r>
              <a:rPr lang="it-IT" sz="2000" dirty="0">
                <a:solidFill>
                  <a:srgbClr val="282828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Le origini del fascismo in una serie TV: </a:t>
            </a:r>
            <a:r>
              <a:rPr lang="it-IT" sz="2000" i="1" dirty="0">
                <a:solidFill>
                  <a:srgbClr val="282828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M, il figlio del secolo</a:t>
            </a:r>
            <a:r>
              <a:rPr lang="it-IT" sz="2000" dirty="0">
                <a:solidFill>
                  <a:srgbClr val="282828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(2025)</a:t>
            </a:r>
            <a:endParaRPr lang="it-IT" sz="2000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spcBef>
                <a:spcPts val="0"/>
              </a:spcBef>
              <a:buClr>
                <a:srgbClr val="777FFA"/>
              </a:buClr>
              <a:buSzPct val="100000"/>
              <a:buFont typeface="Wingdings" pitchFamily="2" charset="2"/>
              <a:buChar char="§"/>
            </a:pPr>
            <a:r>
              <a:rPr lang="it-IT" sz="2000" dirty="0">
                <a:solidFill>
                  <a:srgbClr val="282828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Archeologia del presente: la mostra </a:t>
            </a:r>
            <a:r>
              <a:rPr lang="it-IT" sz="2000" i="1" dirty="0">
                <a:solidFill>
                  <a:srgbClr val="282828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Gaza. Il futuro ha un cuore antico </a:t>
            </a:r>
            <a:r>
              <a:rPr lang="it-IT" sz="2000" dirty="0">
                <a:solidFill>
                  <a:srgbClr val="282828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(Parigi, 2025 – Torino, 2026)</a:t>
            </a:r>
            <a:endParaRPr lang="it-IT" sz="2000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>
              <a:spcBef>
                <a:spcPts val="0"/>
              </a:spcBef>
              <a:buClr>
                <a:srgbClr val="777FFA"/>
              </a:buClr>
              <a:buSzPct val="100000"/>
              <a:buFont typeface="Wingdings" pitchFamily="2" charset="2"/>
              <a:buChar char="§"/>
            </a:pPr>
            <a:r>
              <a:rPr lang="it-IT" sz="2000" dirty="0">
                <a:solidFill>
                  <a:srgbClr val="282828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A 80 anni dal suffragio universale in Italia. </a:t>
            </a:r>
            <a:r>
              <a:rPr lang="it-IT" sz="2000" i="1" dirty="0">
                <a:solidFill>
                  <a:srgbClr val="282828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C’è ancora domani</a:t>
            </a:r>
            <a:r>
              <a:rPr lang="it-IT" sz="2000" dirty="0">
                <a:solidFill>
                  <a:srgbClr val="282828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(2023)</a:t>
            </a:r>
            <a:endParaRPr lang="it-IT" sz="2000" dirty="0"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Modalità d’esame</a:t>
            </a:r>
            <a:endParaRPr lang="en-US" sz="3400" dirty="0"/>
          </a:p>
        </p:txBody>
      </p:sp>
      <p:sp>
        <p:nvSpPr>
          <p:cNvPr id="4" name="Text 4"/>
          <p:cNvSpPr>
            <a:spLocks noGrp="1"/>
          </p:cNvSpPr>
          <p:nvPr>
            <p:ph type="body" idx="106" hasCustomPrompt="1"/>
          </p:nvPr>
        </p:nvSpPr>
        <p:spPr>
          <a:xfrm>
            <a:off x="822960" y="2057400"/>
            <a:ext cx="484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Studenti frequentanti</a:t>
            </a:r>
            <a:endParaRPr lang="en-US" sz="1900" dirty="0"/>
          </a:p>
        </p:txBody>
      </p:sp>
      <p:sp>
        <p:nvSpPr>
          <p:cNvPr id="5" name="Text 4"/>
          <p:cNvSpPr>
            <a:spLocks noGrp="1"/>
          </p:cNvSpPr>
          <p:nvPr>
            <p:ph type="body" idx="107" hasCustomPrompt="1"/>
          </p:nvPr>
        </p:nvSpPr>
        <p:spPr>
          <a:xfrm>
            <a:off x="822960" y="2834640"/>
            <a:ext cx="48463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 algn="l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elaborato scritto (7.000–12.000 caratteri) su argomento e bibliografia da concordare con la docente, consegnato una settimana prima dell’appello e discusso all’esame</a:t>
            </a:r>
            <a:endParaRPr lang="en-US" sz="1500" dirty="0"/>
          </a:p>
          <a:p>
            <a:pPr marL="203200" indent="-203200" algn="l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oppure prova orale sui due volumi indicati nei testi</a:t>
            </a:r>
            <a:endParaRPr lang="en-US" sz="1500" dirty="0"/>
          </a:p>
        </p:txBody>
      </p:sp>
      <p:sp>
        <p:nvSpPr>
          <p:cNvPr id="6" name="Text 4"/>
          <p:cNvSpPr>
            <a:spLocks noGrp="1"/>
          </p:cNvSpPr>
          <p:nvPr>
            <p:ph type="body" idx="108" hasCustomPrompt="1"/>
          </p:nvPr>
        </p:nvSpPr>
        <p:spPr>
          <a:xfrm>
            <a:off x="6519672" y="2057400"/>
            <a:ext cx="484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Studenti non frequentanti</a:t>
            </a:r>
            <a:endParaRPr lang="en-US" sz="1900" dirty="0"/>
          </a:p>
        </p:txBody>
      </p:sp>
      <p:sp>
        <p:nvSpPr>
          <p:cNvPr id="7" name="Text 4"/>
          <p:cNvSpPr>
            <a:spLocks noGrp="1"/>
          </p:cNvSpPr>
          <p:nvPr>
            <p:ph type="body" idx="109" hasCustomPrompt="1"/>
          </p:nvPr>
        </p:nvSpPr>
        <p:spPr>
          <a:xfrm>
            <a:off x="6519672" y="2834640"/>
            <a:ext cx="48463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 algn="l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prova orale sui due volumi indicati nei testi</a:t>
            </a:r>
            <a:endParaRPr lang="en-US" sz="1500" dirty="0"/>
          </a:p>
          <a:p>
            <a:pPr marL="203200" indent="-203200" algn="l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oppure modalità specifiche da concordare via mail con la docente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 D’ESAME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body" idx="105" hasCustomPrompt="1"/>
          </p:nvPr>
        </p:nvSpPr>
        <p:spPr>
          <a:xfrm>
            <a:off x="3017520" y="1874520"/>
            <a:ext cx="28346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François Hartog</a:t>
            </a:r>
            <a:endParaRPr lang="en-US" sz="1500" dirty="0"/>
          </a:p>
          <a:p>
            <a:pPr marL="0" indent="0" algn="l">
              <a:buNone/>
            </a:pPr>
            <a:r>
              <a:rPr lang="en-US" sz="1500" i="1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Chronos. L’Occidente alle prese con il tempo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Torino, Einaudi, 2022</a:t>
            </a:r>
            <a:endParaRPr lang="en-US" sz="1500" dirty="0"/>
          </a:p>
        </p:txBody>
      </p:sp>
      <p:sp>
        <p:nvSpPr>
          <p:cNvPr id="5" name="Text 2"/>
          <p:cNvSpPr>
            <a:spLocks noGrp="1"/>
          </p:cNvSpPr>
          <p:nvPr>
            <p:ph type="body" idx="107" hasCustomPrompt="1"/>
          </p:nvPr>
        </p:nvSpPr>
        <p:spPr>
          <a:xfrm>
            <a:off x="8714232" y="1874520"/>
            <a:ext cx="29260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Tony Judt</a:t>
            </a:r>
            <a:endParaRPr lang="en-US" sz="1500" dirty="0"/>
          </a:p>
          <a:p>
            <a:pPr marL="0" indent="0" algn="l">
              <a:buNone/>
            </a:pPr>
            <a:r>
              <a:rPr lang="en-US" sz="1500" i="1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L’età dell’oblio. Sulle rimozioni del ’900</a:t>
            </a:r>
            <a:endParaRPr lang="en-US" sz="1500" dirty="0"/>
          </a:p>
          <a:p>
            <a:pPr marL="0" indent="0" algn="l">
              <a:spcAft>
                <a:spcPts val="800"/>
              </a:spcAft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Roma-Bari, Laterza, 2009</a:t>
            </a:r>
            <a:endParaRPr lang="en-US" sz="15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Introduzione; Parte III. «Lost in transition»: luoghi e memorie; Parte IV. Il (mezzo) secolo americano; Congedo</a:t>
            </a:r>
            <a:endParaRPr lang="en-US" sz="1500" dirty="0"/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8EA03544-53BF-72AC-2F44-99C32161C2C7}"/>
              </a:ext>
            </a:extLst>
          </p:cNvPr>
          <p:cNvPicPr>
            <a:picLocks noGrp="1" noChangeAspect="1" noChangeArrowheads="1"/>
          </p:cNvPicPr>
          <p:nvPr>
            <p:ph type="pic" idx="10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37" b="1437"/>
          <a:stretch>
            <a:fillRect/>
          </a:stretch>
        </p:blipFill>
        <p:spPr bwMode="auto">
          <a:xfrm>
            <a:off x="549275" y="1874838"/>
            <a:ext cx="2193925" cy="3290887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L&amp;#39;età dell&amp;#39;oblio. Sulle rimozioni del &amp;#39;900">
            <a:extLst>
              <a:ext uri="{FF2B5EF4-FFF2-40B4-BE49-F238E27FC236}">
                <a16:creationId xmlns:a16="http://schemas.microsoft.com/office/drawing/2014/main" id="{CB5F472C-FE2E-964A-CDDF-689E59FDBEA3}"/>
              </a:ext>
            </a:extLst>
          </p:cNvPr>
          <p:cNvPicPr>
            <a:picLocks noGrp="1" noChangeAspect="1" noChangeArrowheads="1"/>
          </p:cNvPicPr>
          <p:nvPr>
            <p:ph type="pic" idx="10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24" b="1724"/>
          <a:stretch>
            <a:fillRect/>
          </a:stretch>
        </p:blipFill>
        <p:spPr bwMode="auto">
          <a:xfrm>
            <a:off x="6245225" y="1874838"/>
            <a:ext cx="2193925" cy="3290887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di Office</Template>
  <TotalTime>128</TotalTime>
  <Words>443</Words>
  <Application>Microsoft Macintosh PowerPoint</Application>
  <PresentationFormat>Widescreen</PresentationFormat>
  <Paragraphs>70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4" baseType="lpstr">
      <vt:lpstr>Arial</vt:lpstr>
      <vt:lpstr>Calibri</vt:lpstr>
      <vt:lpstr>Cambria</vt:lpstr>
      <vt:lpstr>Times New Roman</vt:lpstr>
      <vt:lpstr>Wingdings</vt:lpstr>
      <vt:lpstr>Tema di Office</vt:lpstr>
      <vt:lpstr>Storia del tempo presente</vt:lpstr>
      <vt:lpstr>Introduzione al corso</vt:lpstr>
      <vt:lpstr>Presentazione standard di PowerPoint</vt:lpstr>
      <vt:lpstr>come le società articolano il rapporto tra presente, passato e futuro </vt:lpstr>
      <vt:lpstr>Regimi di storicità</vt:lpstr>
      <vt:lpstr>Presentazione standard di PowerPoint</vt:lpstr>
      <vt:lpstr>Modalità d’esame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PptxGenJS Presentation</dc:subject>
  <dc:creator>maddalena carli</dc:creator>
  <cp:lastModifiedBy>maddalena carli</cp:lastModifiedBy>
  <cp:revision>5</cp:revision>
  <dcterms:created xsi:type="dcterms:W3CDTF">2026-10-29T07:57:25Z</dcterms:created>
  <dcterms:modified xsi:type="dcterms:W3CDTF">2026-10-31T10:21:07Z</dcterms:modified>
</cp:coreProperties>
</file>