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62"/>
  </p:normalViewPr>
  <p:slideViewPr>
    <p:cSldViewPr snapToGrid="0">
      <p:cViewPr varScale="1">
        <p:scale>
          <a:sx n="109" d="100"/>
          <a:sy n="109" d="100"/>
        </p:scale>
        <p:origin x="68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8180680C-2EF3-4A96-B32F-803C18F46D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590800"/>
            <a:ext cx="9753600" cy="9906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Subtitle">
            <a:extLst>
              <a:ext uri="{FF2B5EF4-FFF2-40B4-BE49-F238E27FC236}">
                <a16:creationId xmlns:a16="http://schemas.microsoft.com/office/drawing/2014/main" id="{CD014E08-974C-4AE8-965E-992AB409C2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3771900"/>
            <a:ext cx="8534400" cy="762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 title">
            <a:extLst>
              <a:ext uri="{FF2B5EF4-FFF2-40B4-BE49-F238E27FC236}">
                <a16:creationId xmlns:a16="http://schemas.microsoft.com/office/drawing/2014/main" id="{36ECA8F1-BDB0-43F1-95E8-B0A9CA08D2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857500"/>
            <a:ext cx="9753600" cy="1143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E7A9E1AA-0619-4C01-8FC7-3F20340D4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Body">
            <a:extLst>
              <a:ext uri="{FF2B5EF4-FFF2-40B4-BE49-F238E27FC236}">
                <a16:creationId xmlns:a16="http://schemas.microsoft.com/office/drawing/2014/main" id="{1879FEC6-0FF2-4232-8621-967489B686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108204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1E35A883-24F9-43A2-9D8A-4C3F5A4D43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BED25E19-968A-4103-811F-3771A7DA34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  <p:sp>
        <p:nvSpPr>
          <p:cNvPr id="3" name="Right column">
            <a:extLst>
              <a:ext uri="{FF2B5EF4-FFF2-40B4-BE49-F238E27FC236}">
                <a16:creationId xmlns:a16="http://schemas.microsoft.com/office/drawing/2014/main" id="{D8F882F2-ABDC-49F2-8B76-78195C21D342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770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49E43DFB-128B-4418-8DBB-90E4A4FE65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D444CF06-7070-46D6-B6D6-85E414E9A0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A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tangolo 8">
            <a:extLst>
              <a:ext uri="{FF2B5EF4-FFF2-40B4-BE49-F238E27FC236}">
                <a16:creationId xmlns:a16="http://schemas.microsoft.com/office/drawing/2014/main" id="{B72D072A-8C4C-4439-A570-1B7EADBB822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209550" cy="6858000"/>
          </a:xfrm>
          <a:prstGeom prst="rect">
            <a:avLst/>
          </a:prstGeom>
          <a:solidFill>
            <a:srgbClr val="B24C63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1012E41D-F1E7-403A-AAD9-0E0C03D9BB26}"/>
              </a:ext>
            </a:extLst>
          </p:cNvPr>
          <p:cNvSpPr>
            <a:spLocks noGrp="1"/>
          </p:cNvSpPr>
          <p:nvPr/>
        </p:nvSpPr>
        <p:spPr>
          <a:xfrm>
            <a:off x="666750" y="742950"/>
            <a:ext cx="1285875" cy="85725"/>
          </a:xfrm>
          <a:prstGeom prst="rect">
            <a:avLst/>
          </a:prstGeom>
          <a:solidFill>
            <a:srgbClr val="D6A11D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0E2371F7-B89B-49A0-B373-96CF4F0FCDB3}"/>
              </a:ext>
            </a:extLst>
          </p:cNvPr>
          <p:cNvSpPr>
            <a:spLocks noGrp="1"/>
          </p:cNvSpPr>
          <p:nvPr/>
        </p:nvSpPr>
        <p:spPr>
          <a:xfrm>
            <a:off x="666750" y="1000125"/>
            <a:ext cx="295275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82B8D8"/>
                </a:solidFill>
              </a:defRPr>
            </a:defPPr>
          </a:lstStyle>
          <a:p>
            <a:pPr>
              <a:defRPr sz="1275" b="1">
                <a:solidFill>
                  <a:srgbClr val="82B8D8"/>
                </a:solidFill>
              </a:defRPr>
            </a:pPr>
            <a:r>
              <a:rPr sz="1275" b="1">
                <a:solidFill>
                  <a:srgbClr val="82B8D8"/>
                </a:solidFill>
              </a:rPr>
              <a:t>GESTIONE DELLE</a:t>
            </a:r>
          </a:p>
          <a:p>
            <a:pPr>
              <a:defRPr sz="1275" b="1">
                <a:solidFill>
                  <a:srgbClr val="82B8D8"/>
                </a:solidFill>
              </a:defRPr>
            </a:pPr>
            <a:r>
              <a:rPr sz="1275" b="1">
                <a:solidFill>
                  <a:srgbClr val="82B8D8"/>
                </a:solidFill>
              </a:rPr>
              <a:t>RISORSE UMANE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5C034AC8-94CC-4E34-B16B-3502A56A3801}"/>
              </a:ext>
            </a:extLst>
          </p:cNvPr>
          <p:cNvSpPr>
            <a:spLocks noGrp="1"/>
          </p:cNvSpPr>
          <p:nvPr/>
        </p:nvSpPr>
        <p:spPr>
          <a:xfrm>
            <a:off x="666750" y="2047875"/>
            <a:ext cx="9048750" cy="1285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3600" b="1">
                <a:solidFill>
                  <a:srgbClr val="FFFFFF"/>
                </a:solidFill>
              </a:defRPr>
            </a:defPPr>
          </a:lstStyle>
          <a:p>
            <a:pPr>
              <a:defRPr sz="3600" b="1">
                <a:solidFill>
                  <a:srgbClr val="FFFFFF"/>
                </a:solidFill>
              </a:defRPr>
            </a:pPr>
            <a:r>
              <a:rPr sz="3600" b="1">
                <a:solidFill>
                  <a:srgbClr val="FFFFFF"/>
                </a:solidFill>
              </a:rPr>
              <a:t>La gestione delle persone</a:t>
            </a:r>
          </a:p>
          <a:p>
            <a:pPr>
              <a:defRPr sz="3600" b="1">
                <a:solidFill>
                  <a:srgbClr val="FFFFFF"/>
                </a:solidFill>
              </a:defRPr>
            </a:pPr>
            <a:r>
              <a:rPr sz="3600" b="1">
                <a:solidFill>
                  <a:srgbClr val="FFFFFF"/>
                </a:solidFill>
              </a:rPr>
              <a:t>nelle grandi imprese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5509A34B-A1A2-4992-A516-ADEA30D32844}"/>
              </a:ext>
            </a:extLst>
          </p:cNvPr>
          <p:cNvSpPr>
            <a:spLocks noGrp="1"/>
          </p:cNvSpPr>
          <p:nvPr/>
        </p:nvSpPr>
        <p:spPr>
          <a:xfrm>
            <a:off x="714375" y="3667125"/>
            <a:ext cx="68580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650" b="0">
                <a:solidFill>
                  <a:srgbClr val="E8BCC5"/>
                </a:solidFill>
              </a:defRPr>
            </a:defPPr>
          </a:lstStyle>
          <a:p>
            <a:pPr>
              <a:defRPr sz="1650" b="0">
                <a:solidFill>
                  <a:srgbClr val="E8BCC5"/>
                </a:solidFill>
              </a:defRPr>
            </a:pPr>
            <a:r>
              <a:rPr sz="1650" b="0">
                <a:solidFill>
                  <a:srgbClr val="E8BCC5"/>
                </a:solidFill>
              </a:rPr>
              <a:t>Processi, sistemi e responsabilità organizzative</a:t>
            </a:r>
          </a:p>
        </p:txBody>
      </p:sp>
      <p:sp>
        <p:nvSpPr>
          <p:cNvPr id="6" name="Connettore 1 5">
            <a:extLst>
              <a:ext uri="{FF2B5EF4-FFF2-40B4-BE49-F238E27FC236}">
                <a16:creationId xmlns:a16="http://schemas.microsoft.com/office/drawing/2014/main" id="{8808ED5B-77FF-40EB-9A85-BD765FCB4EB0}"/>
              </a:ext>
            </a:extLst>
          </p:cNvPr>
          <p:cNvSpPr>
            <a:spLocks noGrp="1"/>
          </p:cNvSpPr>
          <p:nvPr/>
        </p:nvSpPr>
        <p:spPr>
          <a:xfrm>
            <a:off x="714375" y="4857750"/>
            <a:ext cx="5476875" cy="0"/>
          </a:xfrm>
          <a:prstGeom prst="line">
            <a:avLst/>
          </a:prstGeom>
          <a:noFill/>
          <a:ln w="38100">
            <a:solidFill>
              <a:srgbClr val="B24C6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D56294C3-D5B7-4ABC-92D8-D9F41A3DB280}"/>
              </a:ext>
            </a:extLst>
          </p:cNvPr>
          <p:cNvSpPr>
            <a:spLocks noGrp="1"/>
          </p:cNvSpPr>
          <p:nvPr/>
        </p:nvSpPr>
        <p:spPr>
          <a:xfrm>
            <a:off x="714375" y="5095875"/>
            <a:ext cx="4953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FFFFFF"/>
                </a:solidFill>
              </a:defRPr>
            </a:defPPr>
          </a:lstStyle>
          <a:p>
            <a:pPr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Prof.ssa Rossella Di Federico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960FC445-D07F-469E-8AE5-62C0A6703D19}"/>
              </a:ext>
            </a:extLst>
          </p:cNvPr>
          <p:cNvSpPr>
            <a:spLocks noGrp="1"/>
          </p:cNvSpPr>
          <p:nvPr/>
        </p:nvSpPr>
        <p:spPr>
          <a:xfrm>
            <a:off x="714375" y="5476875"/>
            <a:ext cx="5238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0">
                <a:solidFill>
                  <a:srgbClr val="82B8D8"/>
                </a:solidFill>
              </a:defRPr>
            </a:defPPr>
          </a:lstStyle>
          <a:p>
            <a:pPr>
              <a:defRPr sz="1050" b="0">
                <a:solidFill>
                  <a:srgbClr val="82B8D8"/>
                </a:solidFill>
              </a:defRPr>
            </a:pPr>
            <a:r>
              <a:rPr sz="1050" b="0">
                <a:solidFill>
                  <a:srgbClr val="82B8D8"/>
                </a:solidFill>
              </a:rPr>
              <a:t>Corso di Gestione delle risorse umane</a:t>
            </a:r>
          </a:p>
        </p:txBody>
      </p:sp>
    </p:spTree>
    <p:extLst>
      <p:ext uri="{BB962C8B-B14F-4D97-AF65-F5344CB8AC3E}">
        <p14:creationId xmlns:p14="http://schemas.microsoft.com/office/powerpoint/2010/main" val="610751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ttangolo 22">
            <a:extLst>
              <a:ext uri="{FF2B5EF4-FFF2-40B4-BE49-F238E27FC236}">
                <a16:creationId xmlns:a16="http://schemas.microsoft.com/office/drawing/2014/main" id="{69CBE12E-7547-4E9B-8F40-818A24E1161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B24C63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C2E455E7-E665-4CE8-82DC-5808DB365312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B24C63"/>
                </a:solidFill>
              </a:defRPr>
            </a:defPPr>
          </a:lstStyle>
          <a:p>
            <a:pPr>
              <a:defRPr sz="900" b="1">
                <a:solidFill>
                  <a:srgbClr val="B24C63"/>
                </a:solidFill>
              </a:defRPr>
            </a:pPr>
            <a:r>
              <a:rPr sz="900" b="1">
                <a:solidFill>
                  <a:srgbClr val="B24C63"/>
                </a:solidFill>
              </a:rPr>
              <a:t>PERCORSO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58BAB42B-97F9-4F75-BC0C-CC9ECA6294CB}"/>
              </a:ext>
            </a:extLst>
          </p:cNvPr>
          <p:cNvSpPr>
            <a:spLocks noGrp="1"/>
          </p:cNvSpPr>
          <p:nvPr/>
        </p:nvSpPr>
        <p:spPr>
          <a:xfrm>
            <a:off x="666750" y="647700"/>
            <a:ext cx="1081087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E2A44"/>
                </a:solidFill>
              </a:defRPr>
            </a:defPPr>
          </a:lstStyle>
          <a:p>
            <a:pPr>
              <a:defRPr sz="2325" b="1">
                <a:solidFill>
                  <a:srgbClr val="1E2A44"/>
                </a:solidFill>
              </a:defRPr>
            </a:pPr>
            <a:r>
              <a:rPr sz="2325" b="1">
                <a:solidFill>
                  <a:srgbClr val="1E2A44"/>
                </a:solidFill>
              </a:rPr>
              <a:t>La gestione HR come architettura organizzativa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785E7C18-3CDD-407A-B3F6-BCF808E05376}"/>
              </a:ext>
            </a:extLst>
          </p:cNvPr>
          <p:cNvSpPr>
            <a:spLocks noGrp="1"/>
          </p:cNvSpPr>
          <p:nvPr/>
        </p:nvSpPr>
        <p:spPr>
          <a:xfrm>
            <a:off x="666750" y="6477000"/>
            <a:ext cx="10858500" cy="0"/>
          </a:xfrm>
          <a:prstGeom prst="line">
            <a:avLst/>
          </a:prstGeom>
          <a:noFill/>
          <a:ln w="9525">
            <a:solidFill>
              <a:srgbClr val="D8D9D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368667F1-8DF8-4856-9120-F3AFAC237564}"/>
              </a:ext>
            </a:extLst>
          </p:cNvPr>
          <p:cNvSpPr>
            <a:spLocks noGrp="1"/>
          </p:cNvSpPr>
          <p:nvPr/>
        </p:nvSpPr>
        <p:spPr>
          <a:xfrm>
            <a:off x="666750" y="6543675"/>
            <a:ext cx="3429000" cy="161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6707D"/>
                </a:solidFill>
              </a:defRPr>
            </a:defPPr>
          </a:lstStyle>
          <a:p>
            <a:pPr>
              <a:defRPr sz="750" b="1">
                <a:solidFill>
                  <a:srgbClr val="66707D"/>
                </a:solidFill>
              </a:defRPr>
            </a:pPr>
            <a:r>
              <a:rPr sz="750" b="1">
                <a:solidFill>
                  <a:srgbClr val="66707D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BBAE7440-A0BF-456B-BD38-B481DD0C92E6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61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6707D"/>
                </a:solidFill>
              </a:defRPr>
            </a:defPPr>
          </a:lstStyle>
          <a:p>
            <a:pPr>
              <a:defRPr sz="750" b="1">
                <a:solidFill>
                  <a:srgbClr val="66707D"/>
                </a:solidFill>
              </a:defRPr>
            </a:pPr>
            <a:r>
              <a:rPr sz="750" b="1">
                <a:solidFill>
                  <a:srgbClr val="66707D"/>
                </a:solidFill>
              </a:rPr>
              <a:t>02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1ABE4A4D-A24F-4557-996C-5F8695E98521}"/>
              </a:ext>
            </a:extLst>
          </p:cNvPr>
          <p:cNvSpPr>
            <a:spLocks noGrp="1"/>
          </p:cNvSpPr>
          <p:nvPr/>
        </p:nvSpPr>
        <p:spPr>
          <a:xfrm>
            <a:off x="762000" y="1666875"/>
            <a:ext cx="523875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725" b="1">
                <a:solidFill>
                  <a:srgbClr val="B24C63"/>
                </a:solidFill>
              </a:defRPr>
            </a:defPPr>
          </a:lstStyle>
          <a:p>
            <a:pPr>
              <a:defRPr sz="1725" b="1">
                <a:solidFill>
                  <a:srgbClr val="B24C63"/>
                </a:solidFill>
              </a:defRPr>
            </a:pPr>
            <a:r>
              <a:rPr sz="1725" b="1">
                <a:solidFill>
                  <a:srgbClr val="B24C63"/>
                </a:solidFill>
              </a:rPr>
              <a:t>01</a:t>
            </a:r>
          </a:p>
        </p:txBody>
      </p:sp>
      <p:sp>
        <p:nvSpPr>
          <p:cNvPr id="8" name="Connettore 1 7">
            <a:extLst>
              <a:ext uri="{FF2B5EF4-FFF2-40B4-BE49-F238E27FC236}">
                <a16:creationId xmlns:a16="http://schemas.microsoft.com/office/drawing/2014/main" id="{5D727CA6-8353-4E97-8797-3D273BC82799}"/>
              </a:ext>
            </a:extLst>
          </p:cNvPr>
          <p:cNvSpPr>
            <a:spLocks noGrp="1"/>
          </p:cNvSpPr>
          <p:nvPr/>
        </p:nvSpPr>
        <p:spPr>
          <a:xfrm>
            <a:off x="1428750" y="1857375"/>
            <a:ext cx="523875" cy="0"/>
          </a:xfrm>
          <a:prstGeom prst="line">
            <a:avLst/>
          </a:prstGeom>
          <a:noFill/>
          <a:ln w="38100">
            <a:solidFill>
              <a:srgbClr val="82B8D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1CC161CB-AF9D-4DAB-9158-78A988A90FC2}"/>
              </a:ext>
            </a:extLst>
          </p:cNvPr>
          <p:cNvSpPr>
            <a:spLocks noGrp="1"/>
          </p:cNvSpPr>
          <p:nvPr/>
        </p:nvSpPr>
        <p:spPr>
          <a:xfrm>
            <a:off x="2190750" y="1666875"/>
            <a:ext cx="2428875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1E2A44"/>
                </a:solidFill>
              </a:defRPr>
            </a:defPPr>
          </a:lstStyle>
          <a:p>
            <a:pPr>
              <a:defRPr sz="1425" b="1">
                <a:solidFill>
                  <a:srgbClr val="1E2A44"/>
                </a:solidFill>
              </a:defRPr>
            </a:pPr>
            <a:r>
              <a:rPr sz="1425" b="1">
                <a:solidFill>
                  <a:srgbClr val="1E2A44"/>
                </a:solidFill>
              </a:rPr>
              <a:t>Prospettiva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CDFAD6F3-4935-4DF2-BB86-64BF75BA8D3B}"/>
              </a:ext>
            </a:extLst>
          </p:cNvPr>
          <p:cNvSpPr>
            <a:spLocks noGrp="1"/>
          </p:cNvSpPr>
          <p:nvPr/>
        </p:nvSpPr>
        <p:spPr>
          <a:xfrm>
            <a:off x="4953000" y="1666875"/>
            <a:ext cx="58102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6707D"/>
                </a:solidFill>
              </a:defRPr>
            </a:defPPr>
          </a:lstStyle>
          <a:p>
            <a:pPr>
              <a:defRPr sz="1200" b="0">
                <a:solidFill>
                  <a:srgbClr val="66707D"/>
                </a:solidFill>
              </a:defRPr>
            </a:pPr>
            <a:r>
              <a:rPr sz="1200" b="0">
                <a:solidFill>
                  <a:srgbClr val="66707D"/>
                </a:solidFill>
              </a:rPr>
              <a:t>Dalle funzioni amministrative a un sistema integrato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36F65971-2A02-4AAE-B3C2-56748092C260}"/>
              </a:ext>
            </a:extLst>
          </p:cNvPr>
          <p:cNvSpPr>
            <a:spLocks noGrp="1"/>
          </p:cNvSpPr>
          <p:nvPr/>
        </p:nvSpPr>
        <p:spPr>
          <a:xfrm>
            <a:off x="762000" y="2667000"/>
            <a:ext cx="523875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725" b="1">
                <a:solidFill>
                  <a:srgbClr val="4F7CAC"/>
                </a:solidFill>
              </a:defRPr>
            </a:defPPr>
          </a:lstStyle>
          <a:p>
            <a:pPr>
              <a:defRPr sz="1725" b="1">
                <a:solidFill>
                  <a:srgbClr val="4F7CAC"/>
                </a:solidFill>
              </a:defRPr>
            </a:pPr>
            <a:r>
              <a:rPr sz="1725" b="1">
                <a:solidFill>
                  <a:srgbClr val="4F7CAC"/>
                </a:solidFill>
              </a:rPr>
              <a:t>02</a:t>
            </a:r>
          </a:p>
        </p:txBody>
      </p:sp>
      <p:sp>
        <p:nvSpPr>
          <p:cNvPr id="12" name="Connettore 1 11">
            <a:extLst>
              <a:ext uri="{FF2B5EF4-FFF2-40B4-BE49-F238E27FC236}">
                <a16:creationId xmlns:a16="http://schemas.microsoft.com/office/drawing/2014/main" id="{9C23F138-3A22-46B4-B875-6488D6B864B1}"/>
              </a:ext>
            </a:extLst>
          </p:cNvPr>
          <p:cNvSpPr>
            <a:spLocks noGrp="1"/>
          </p:cNvSpPr>
          <p:nvPr/>
        </p:nvSpPr>
        <p:spPr>
          <a:xfrm>
            <a:off x="1428750" y="2857500"/>
            <a:ext cx="523875" cy="0"/>
          </a:xfrm>
          <a:prstGeom prst="line">
            <a:avLst/>
          </a:prstGeom>
          <a:noFill/>
          <a:ln w="38100">
            <a:solidFill>
              <a:srgbClr val="82B8D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C4D01AD9-12A7-4C6F-ACA9-8BA9520A6049}"/>
              </a:ext>
            </a:extLst>
          </p:cNvPr>
          <p:cNvSpPr>
            <a:spLocks noGrp="1"/>
          </p:cNvSpPr>
          <p:nvPr/>
        </p:nvSpPr>
        <p:spPr>
          <a:xfrm>
            <a:off x="2190750" y="2667000"/>
            <a:ext cx="2428875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1E2A44"/>
                </a:solidFill>
              </a:defRPr>
            </a:defPPr>
          </a:lstStyle>
          <a:p>
            <a:pPr>
              <a:defRPr sz="1425" b="1">
                <a:solidFill>
                  <a:srgbClr val="1E2A44"/>
                </a:solidFill>
              </a:defRPr>
            </a:pPr>
            <a:r>
              <a:rPr sz="1425" b="1">
                <a:solidFill>
                  <a:srgbClr val="1E2A44"/>
                </a:solidFill>
              </a:rPr>
              <a:t>Processi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636C1287-6EFA-40D7-843E-939FD37226E4}"/>
              </a:ext>
            </a:extLst>
          </p:cNvPr>
          <p:cNvSpPr>
            <a:spLocks noGrp="1"/>
          </p:cNvSpPr>
          <p:nvPr/>
        </p:nvSpPr>
        <p:spPr>
          <a:xfrm>
            <a:off x="4953000" y="2667000"/>
            <a:ext cx="58102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6707D"/>
                </a:solidFill>
              </a:defRPr>
            </a:defPPr>
          </a:lstStyle>
          <a:p>
            <a:pPr>
              <a:defRPr sz="1200" b="0">
                <a:solidFill>
                  <a:srgbClr val="66707D"/>
                </a:solidFill>
              </a:defRPr>
            </a:pPr>
            <a:r>
              <a:rPr sz="1200" b="0">
                <a:solidFill>
                  <a:srgbClr val="66707D"/>
                </a:solidFill>
              </a:rPr>
              <a:t>Pianificazione, lavoro, persone e sviluppo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5BC694A7-62C9-43EF-BEA7-BE7F15749390}"/>
              </a:ext>
            </a:extLst>
          </p:cNvPr>
          <p:cNvSpPr>
            <a:spLocks noGrp="1"/>
          </p:cNvSpPr>
          <p:nvPr/>
        </p:nvSpPr>
        <p:spPr>
          <a:xfrm>
            <a:off x="762000" y="3667125"/>
            <a:ext cx="523875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725" b="1">
                <a:solidFill>
                  <a:srgbClr val="D6A11D"/>
                </a:solidFill>
              </a:defRPr>
            </a:defPPr>
          </a:lstStyle>
          <a:p>
            <a:pPr>
              <a:defRPr sz="1725" b="1">
                <a:solidFill>
                  <a:srgbClr val="D6A11D"/>
                </a:solidFill>
              </a:defRPr>
            </a:pPr>
            <a:r>
              <a:rPr sz="1725" b="1">
                <a:solidFill>
                  <a:srgbClr val="D6A11D"/>
                </a:solidFill>
              </a:rPr>
              <a:t>03</a:t>
            </a:r>
          </a:p>
        </p:txBody>
      </p:sp>
      <p:sp>
        <p:nvSpPr>
          <p:cNvPr id="16" name="Connettore 1 15">
            <a:extLst>
              <a:ext uri="{FF2B5EF4-FFF2-40B4-BE49-F238E27FC236}">
                <a16:creationId xmlns:a16="http://schemas.microsoft.com/office/drawing/2014/main" id="{4320E786-47E8-40CC-B739-0BDD4DB058E6}"/>
              </a:ext>
            </a:extLst>
          </p:cNvPr>
          <p:cNvSpPr>
            <a:spLocks noGrp="1"/>
          </p:cNvSpPr>
          <p:nvPr/>
        </p:nvSpPr>
        <p:spPr>
          <a:xfrm>
            <a:off x="1428750" y="3857625"/>
            <a:ext cx="523875" cy="0"/>
          </a:xfrm>
          <a:prstGeom prst="line">
            <a:avLst/>
          </a:prstGeom>
          <a:noFill/>
          <a:ln w="38100">
            <a:solidFill>
              <a:srgbClr val="82B8D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CC923A36-1602-4EFA-B0E8-08A7CB24550E}"/>
              </a:ext>
            </a:extLst>
          </p:cNvPr>
          <p:cNvSpPr>
            <a:spLocks noGrp="1"/>
          </p:cNvSpPr>
          <p:nvPr/>
        </p:nvSpPr>
        <p:spPr>
          <a:xfrm>
            <a:off x="2190750" y="3667125"/>
            <a:ext cx="2428875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1E2A44"/>
                </a:solidFill>
              </a:defRPr>
            </a:defPPr>
          </a:lstStyle>
          <a:p>
            <a:pPr>
              <a:defRPr sz="1425" b="1">
                <a:solidFill>
                  <a:srgbClr val="1E2A44"/>
                </a:solidFill>
              </a:defRPr>
            </a:pPr>
            <a:r>
              <a:rPr sz="1425" b="1">
                <a:solidFill>
                  <a:srgbClr val="1E2A44"/>
                </a:solidFill>
              </a:rPr>
              <a:t>Responsabilità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2B92309A-0FBD-44BE-B06C-A97355F375F7}"/>
              </a:ext>
            </a:extLst>
          </p:cNvPr>
          <p:cNvSpPr>
            <a:spLocks noGrp="1"/>
          </p:cNvSpPr>
          <p:nvPr/>
        </p:nvSpPr>
        <p:spPr>
          <a:xfrm>
            <a:off x="4953000" y="3667125"/>
            <a:ext cx="58102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6707D"/>
                </a:solidFill>
              </a:defRPr>
            </a:defPPr>
          </a:lstStyle>
          <a:p>
            <a:pPr>
              <a:defRPr sz="1200" b="0">
                <a:solidFill>
                  <a:srgbClr val="66707D"/>
                </a:solidFill>
              </a:defRPr>
            </a:pPr>
            <a:r>
              <a:rPr sz="1200" b="0">
                <a:solidFill>
                  <a:srgbClr val="66707D"/>
                </a:solidFill>
              </a:rPr>
              <a:t>HR, management e dipendenti</a:t>
            </a:r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FECA5D05-63BF-4FF9-AAC7-7741C98A358B}"/>
              </a:ext>
            </a:extLst>
          </p:cNvPr>
          <p:cNvSpPr>
            <a:spLocks noGrp="1"/>
          </p:cNvSpPr>
          <p:nvPr/>
        </p:nvSpPr>
        <p:spPr>
          <a:xfrm>
            <a:off x="762000" y="4667250"/>
            <a:ext cx="523875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725" b="1">
                <a:solidFill>
                  <a:srgbClr val="4E8065"/>
                </a:solidFill>
              </a:defRPr>
            </a:defPPr>
          </a:lstStyle>
          <a:p>
            <a:pPr>
              <a:defRPr sz="1725" b="1">
                <a:solidFill>
                  <a:srgbClr val="4E8065"/>
                </a:solidFill>
              </a:defRPr>
            </a:pPr>
            <a:r>
              <a:rPr sz="1725" b="1">
                <a:solidFill>
                  <a:srgbClr val="4E8065"/>
                </a:solidFill>
              </a:rPr>
              <a:t>04</a:t>
            </a:r>
          </a:p>
        </p:txBody>
      </p:sp>
      <p:sp>
        <p:nvSpPr>
          <p:cNvPr id="20" name="Connettore 1 19">
            <a:extLst>
              <a:ext uri="{FF2B5EF4-FFF2-40B4-BE49-F238E27FC236}">
                <a16:creationId xmlns:a16="http://schemas.microsoft.com/office/drawing/2014/main" id="{DAF7304B-AED6-4DD0-B7CD-A8F0D5A66992}"/>
              </a:ext>
            </a:extLst>
          </p:cNvPr>
          <p:cNvSpPr>
            <a:spLocks noGrp="1"/>
          </p:cNvSpPr>
          <p:nvPr/>
        </p:nvSpPr>
        <p:spPr>
          <a:xfrm>
            <a:off x="1428750" y="4857750"/>
            <a:ext cx="523875" cy="0"/>
          </a:xfrm>
          <a:prstGeom prst="line">
            <a:avLst/>
          </a:prstGeom>
          <a:noFill/>
          <a:ln w="38100">
            <a:solidFill>
              <a:srgbClr val="82B8D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895F4294-2D83-488F-897B-96BB9734A835}"/>
              </a:ext>
            </a:extLst>
          </p:cNvPr>
          <p:cNvSpPr>
            <a:spLocks noGrp="1"/>
          </p:cNvSpPr>
          <p:nvPr/>
        </p:nvSpPr>
        <p:spPr>
          <a:xfrm>
            <a:off x="2190750" y="4667250"/>
            <a:ext cx="2428875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1E2A44"/>
                </a:solidFill>
              </a:defRPr>
            </a:defPPr>
          </a:lstStyle>
          <a:p>
            <a:pPr>
              <a:defRPr sz="1425" b="1">
                <a:solidFill>
                  <a:srgbClr val="1E2A44"/>
                </a:solidFill>
              </a:defRPr>
            </a:pPr>
            <a:r>
              <a:rPr sz="1425" b="1">
                <a:solidFill>
                  <a:srgbClr val="1E2A44"/>
                </a:solidFill>
              </a:rPr>
              <a:t>Strutture</a:t>
            </a:r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42BF1F2A-3A11-4CDD-B32B-9455DAA546AC}"/>
              </a:ext>
            </a:extLst>
          </p:cNvPr>
          <p:cNvSpPr>
            <a:spLocks noGrp="1"/>
          </p:cNvSpPr>
          <p:nvPr/>
        </p:nvSpPr>
        <p:spPr>
          <a:xfrm>
            <a:off x="4953000" y="4667250"/>
            <a:ext cx="58102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6707D"/>
                </a:solidFill>
              </a:defRPr>
            </a:defPPr>
          </a:lstStyle>
          <a:p>
            <a:pPr>
              <a:defRPr sz="1200" b="0">
                <a:solidFill>
                  <a:srgbClr val="66707D"/>
                </a:solidFill>
              </a:defRPr>
            </a:pPr>
            <a:r>
              <a:rPr sz="1200" b="0">
                <a:solidFill>
                  <a:srgbClr val="66707D"/>
                </a:solidFill>
              </a:rPr>
              <a:t>Direzione HR nelle medie e grandi imprese</a:t>
            </a:r>
          </a:p>
        </p:txBody>
      </p:sp>
    </p:spTree>
    <p:extLst>
      <p:ext uri="{BB962C8B-B14F-4D97-AF65-F5344CB8AC3E}">
        <p14:creationId xmlns:p14="http://schemas.microsoft.com/office/powerpoint/2010/main" val="2253116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ttangolo 17">
            <a:extLst>
              <a:ext uri="{FF2B5EF4-FFF2-40B4-BE49-F238E27FC236}">
                <a16:creationId xmlns:a16="http://schemas.microsoft.com/office/drawing/2014/main" id="{7D64C950-73CE-47D2-B55C-9A83D95ED69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B24C63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46642932-EAFD-4D63-825F-758F917C62AE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B24C63"/>
                </a:solidFill>
              </a:defRPr>
            </a:defPPr>
          </a:lstStyle>
          <a:p>
            <a:pPr>
              <a:defRPr sz="900" b="1">
                <a:solidFill>
                  <a:srgbClr val="B24C63"/>
                </a:solidFill>
              </a:defRPr>
            </a:pPr>
            <a:r>
              <a:rPr sz="900" b="1">
                <a:solidFill>
                  <a:srgbClr val="B24C63"/>
                </a:solidFill>
              </a:rPr>
              <a:t>PROSPETTIVA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18EDBD8E-A24D-4F7C-BB41-F31013166A25}"/>
              </a:ext>
            </a:extLst>
          </p:cNvPr>
          <p:cNvSpPr>
            <a:spLocks noGrp="1"/>
          </p:cNvSpPr>
          <p:nvPr/>
        </p:nvSpPr>
        <p:spPr>
          <a:xfrm>
            <a:off x="666750" y="647700"/>
            <a:ext cx="1081087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E2A44"/>
                </a:solidFill>
              </a:defRPr>
            </a:defPPr>
          </a:lstStyle>
          <a:p>
            <a:pPr>
              <a:defRPr sz="2325" b="1">
                <a:solidFill>
                  <a:srgbClr val="1E2A44"/>
                </a:solidFill>
              </a:defRPr>
            </a:pPr>
            <a:r>
              <a:rPr sz="2325" b="1">
                <a:solidFill>
                  <a:srgbClr val="1E2A44"/>
                </a:solidFill>
              </a:rPr>
              <a:t>Dall’amministrazione del personale alla gestione HR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1F494EC5-DD99-4DAA-9B3D-81A5D1AF6CF5}"/>
              </a:ext>
            </a:extLst>
          </p:cNvPr>
          <p:cNvSpPr>
            <a:spLocks noGrp="1"/>
          </p:cNvSpPr>
          <p:nvPr/>
        </p:nvSpPr>
        <p:spPr>
          <a:xfrm>
            <a:off x="666750" y="6477000"/>
            <a:ext cx="10858500" cy="0"/>
          </a:xfrm>
          <a:prstGeom prst="line">
            <a:avLst/>
          </a:prstGeom>
          <a:noFill/>
          <a:ln w="9525">
            <a:solidFill>
              <a:srgbClr val="D8D9D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F599C329-1587-43AA-874E-09AE5112E7CD}"/>
              </a:ext>
            </a:extLst>
          </p:cNvPr>
          <p:cNvSpPr>
            <a:spLocks noGrp="1"/>
          </p:cNvSpPr>
          <p:nvPr/>
        </p:nvSpPr>
        <p:spPr>
          <a:xfrm>
            <a:off x="666750" y="6543675"/>
            <a:ext cx="3429000" cy="161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6707D"/>
                </a:solidFill>
              </a:defRPr>
            </a:defPPr>
          </a:lstStyle>
          <a:p>
            <a:pPr>
              <a:defRPr sz="750" b="1">
                <a:solidFill>
                  <a:srgbClr val="66707D"/>
                </a:solidFill>
              </a:defRPr>
            </a:pPr>
            <a:r>
              <a:rPr sz="750" b="1">
                <a:solidFill>
                  <a:srgbClr val="66707D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10422998-DFF5-4F74-B19D-56F66F22B49E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61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6707D"/>
                </a:solidFill>
              </a:defRPr>
            </a:defPPr>
          </a:lstStyle>
          <a:p>
            <a:pPr>
              <a:defRPr sz="750" b="1">
                <a:solidFill>
                  <a:srgbClr val="66707D"/>
                </a:solidFill>
              </a:defRPr>
            </a:pPr>
            <a:r>
              <a:rPr sz="750" b="1">
                <a:solidFill>
                  <a:srgbClr val="66707D"/>
                </a:solidFill>
              </a:rPr>
              <a:t>03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818815E5-D022-4F71-8F9D-CD69ABFDAD8E}"/>
              </a:ext>
            </a:extLst>
          </p:cNvPr>
          <p:cNvSpPr>
            <a:spLocks noGrp="1"/>
          </p:cNvSpPr>
          <p:nvPr/>
        </p:nvSpPr>
        <p:spPr>
          <a:xfrm>
            <a:off x="762000" y="1809750"/>
            <a:ext cx="4572000" cy="3333750"/>
          </a:xfrm>
          <a:prstGeom prst="rect">
            <a:avLst/>
          </a:prstGeom>
          <a:solidFill>
            <a:srgbClr val="FFFFFF"/>
          </a:solidFill>
          <a:ln w="9525">
            <a:solidFill>
              <a:srgbClr val="D8D9D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0DA5D5EC-BBFE-4776-ACFA-C40159D5540E}"/>
              </a:ext>
            </a:extLst>
          </p:cNvPr>
          <p:cNvSpPr>
            <a:spLocks noGrp="1"/>
          </p:cNvSpPr>
          <p:nvPr/>
        </p:nvSpPr>
        <p:spPr>
          <a:xfrm>
            <a:off x="762000" y="1809750"/>
            <a:ext cx="4572000" cy="323850"/>
          </a:xfrm>
          <a:prstGeom prst="rect">
            <a:avLst/>
          </a:prstGeom>
          <a:solidFill>
            <a:srgbClr val="66707D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E4765436-82AA-4A21-A2B7-2B41F75BD565}"/>
              </a:ext>
            </a:extLst>
          </p:cNvPr>
          <p:cNvSpPr>
            <a:spLocks noGrp="1"/>
          </p:cNvSpPr>
          <p:nvPr/>
        </p:nvSpPr>
        <p:spPr>
          <a:xfrm>
            <a:off x="857250" y="1857375"/>
            <a:ext cx="4381500" cy="219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75" b="1">
                <a:solidFill>
                  <a:srgbClr val="FFFFFF"/>
                </a:solidFill>
              </a:defRPr>
            </a:defPPr>
          </a:lstStyle>
          <a:p>
            <a:pPr>
              <a:defRPr sz="975" b="1">
                <a:solidFill>
                  <a:srgbClr val="FFFFFF"/>
                </a:solidFill>
              </a:defRPr>
            </a:pPr>
            <a:r>
              <a:rPr sz="975" b="1">
                <a:solidFill>
                  <a:srgbClr val="FFFFFF"/>
                </a:solidFill>
              </a:rPr>
              <a:t>PROSPETTIVA TRADIZIONALE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65742E3F-4C02-4F9E-AB97-5CE04FC52AB2}"/>
              </a:ext>
            </a:extLst>
          </p:cNvPr>
          <p:cNvSpPr>
            <a:spLocks noGrp="1"/>
          </p:cNvSpPr>
          <p:nvPr/>
        </p:nvSpPr>
        <p:spPr>
          <a:xfrm>
            <a:off x="1143000" y="2476500"/>
            <a:ext cx="35242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725" b="1">
                <a:solidFill>
                  <a:srgbClr val="1E2A44"/>
                </a:solidFill>
              </a:defRPr>
            </a:defPPr>
          </a:lstStyle>
          <a:p>
            <a:pPr>
              <a:defRPr sz="1725" b="1">
                <a:solidFill>
                  <a:srgbClr val="1E2A44"/>
                </a:solidFill>
              </a:defRPr>
            </a:pPr>
            <a:r>
              <a:rPr sz="1725" b="1">
                <a:solidFill>
                  <a:srgbClr val="1E2A44"/>
                </a:solidFill>
              </a:rPr>
              <a:t>Funzioni separate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DBCA96B5-DF20-4AFE-A96B-4C17688449C7}"/>
              </a:ext>
            </a:extLst>
          </p:cNvPr>
          <p:cNvSpPr>
            <a:spLocks noGrp="1"/>
          </p:cNvSpPr>
          <p:nvPr/>
        </p:nvSpPr>
        <p:spPr>
          <a:xfrm>
            <a:off x="1143000" y="3095625"/>
            <a:ext cx="3333750" cy="1476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0">
                <a:solidFill>
                  <a:srgbClr val="66707D"/>
                </a:solidFill>
              </a:defRPr>
            </a:defPPr>
          </a:lstStyle>
          <a:p>
            <a:pPr>
              <a:defRPr sz="1350" b="0">
                <a:solidFill>
                  <a:srgbClr val="66707D"/>
                </a:solidFill>
              </a:defRPr>
            </a:pPr>
            <a:r>
              <a:rPr sz="1350" b="0">
                <a:solidFill>
                  <a:srgbClr val="66707D"/>
                </a:solidFill>
              </a:rPr>
              <a:t>Retribuzioni</a:t>
            </a:r>
          </a:p>
          <a:p>
            <a:pPr>
              <a:defRPr sz="1350" b="0">
                <a:solidFill>
                  <a:srgbClr val="66707D"/>
                </a:solidFill>
              </a:defRPr>
            </a:pPr>
            <a:r>
              <a:rPr sz="1350" b="0">
                <a:solidFill>
                  <a:srgbClr val="66707D"/>
                </a:solidFill>
              </a:rPr>
              <a:t>Presenze e ferie</a:t>
            </a:r>
          </a:p>
          <a:p>
            <a:pPr>
              <a:defRPr sz="1350" b="0">
                <a:solidFill>
                  <a:srgbClr val="66707D"/>
                </a:solidFill>
              </a:defRPr>
            </a:pPr>
            <a:r>
              <a:rPr sz="1350" b="0">
                <a:solidFill>
                  <a:srgbClr val="66707D"/>
                </a:solidFill>
              </a:rPr>
              <a:t>Adempimenti</a:t>
            </a:r>
          </a:p>
          <a:p>
            <a:pPr>
              <a:defRPr sz="1350" b="0">
                <a:solidFill>
                  <a:srgbClr val="66707D"/>
                </a:solidFill>
              </a:defRPr>
            </a:pPr>
            <a:r>
              <a:rPr sz="1350" b="0">
                <a:solidFill>
                  <a:srgbClr val="66707D"/>
                </a:solidFill>
              </a:rPr>
              <a:t>Salute e sicurezza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A1238E6E-6812-4586-AF1B-559337E0FAEF}"/>
              </a:ext>
            </a:extLst>
          </p:cNvPr>
          <p:cNvSpPr>
            <a:spLocks noGrp="1"/>
          </p:cNvSpPr>
          <p:nvPr/>
        </p:nvSpPr>
        <p:spPr>
          <a:xfrm>
            <a:off x="6191250" y="1809750"/>
            <a:ext cx="5238750" cy="3333750"/>
          </a:xfrm>
          <a:prstGeom prst="rect">
            <a:avLst/>
          </a:prstGeom>
          <a:solidFill>
            <a:srgbClr val="1E2A44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99F8D43F-8A80-47DB-8F1A-0C4754EE8868}"/>
              </a:ext>
            </a:extLst>
          </p:cNvPr>
          <p:cNvSpPr>
            <a:spLocks noGrp="1"/>
          </p:cNvSpPr>
          <p:nvPr/>
        </p:nvSpPr>
        <p:spPr>
          <a:xfrm>
            <a:off x="6191250" y="1809750"/>
            <a:ext cx="5238750" cy="323850"/>
          </a:xfrm>
          <a:prstGeom prst="rect">
            <a:avLst/>
          </a:prstGeom>
          <a:solidFill>
            <a:srgbClr val="B24C63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9FA0BD68-C489-438C-9651-291F1C52663F}"/>
              </a:ext>
            </a:extLst>
          </p:cNvPr>
          <p:cNvSpPr>
            <a:spLocks noGrp="1"/>
          </p:cNvSpPr>
          <p:nvPr/>
        </p:nvSpPr>
        <p:spPr>
          <a:xfrm>
            <a:off x="6286500" y="1857375"/>
            <a:ext cx="5048250" cy="219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75" b="1">
                <a:solidFill>
                  <a:srgbClr val="FFFFFF"/>
                </a:solidFill>
              </a:defRPr>
            </a:defPPr>
          </a:lstStyle>
          <a:p>
            <a:pPr>
              <a:defRPr sz="975" b="1">
                <a:solidFill>
                  <a:srgbClr val="FFFFFF"/>
                </a:solidFill>
              </a:defRPr>
            </a:pPr>
            <a:r>
              <a:rPr sz="975" b="1">
                <a:solidFill>
                  <a:srgbClr val="FFFFFF"/>
                </a:solidFill>
              </a:rPr>
              <a:t>PROSPETTIVA CONTEMPORANEA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B3D4A923-BDD3-4154-AA21-99A6E56D21C8}"/>
              </a:ext>
            </a:extLst>
          </p:cNvPr>
          <p:cNvSpPr>
            <a:spLocks noGrp="1"/>
          </p:cNvSpPr>
          <p:nvPr/>
        </p:nvSpPr>
        <p:spPr>
          <a:xfrm>
            <a:off x="6619875" y="2476500"/>
            <a:ext cx="4000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725" b="1">
                <a:solidFill>
                  <a:srgbClr val="FFFFFF"/>
                </a:solidFill>
              </a:defRPr>
            </a:defPPr>
          </a:lstStyle>
          <a:p>
            <a:pPr>
              <a:defRPr sz="1725" b="1">
                <a:solidFill>
                  <a:srgbClr val="FFFFFF"/>
                </a:solidFill>
              </a:defRPr>
            </a:pPr>
            <a:r>
              <a:rPr sz="1725" b="1">
                <a:solidFill>
                  <a:srgbClr val="FFFFFF"/>
                </a:solidFill>
              </a:rPr>
              <a:t>Sistema organizzativo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5F157C48-ED52-49EF-A66E-4BAE02C6B1C6}"/>
              </a:ext>
            </a:extLst>
          </p:cNvPr>
          <p:cNvSpPr>
            <a:spLocks noGrp="1"/>
          </p:cNvSpPr>
          <p:nvPr/>
        </p:nvSpPr>
        <p:spPr>
          <a:xfrm>
            <a:off x="6619875" y="3143250"/>
            <a:ext cx="4000500" cy="1333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0">
                <a:solidFill>
                  <a:srgbClr val="FFFFFF"/>
                </a:solidFill>
              </a:defRPr>
            </a:defPPr>
          </a:lstStyle>
          <a:p>
            <a:pPr>
              <a:defRPr sz="1425" b="0">
                <a:solidFill>
                  <a:srgbClr val="FFFFFF"/>
                </a:solidFill>
              </a:defRPr>
            </a:pPr>
            <a:r>
              <a:rPr sz="1425" b="0">
                <a:solidFill>
                  <a:srgbClr val="FFFFFF"/>
                </a:solidFill>
              </a:rPr>
              <a:t>I processi HR sostengono la strategia, collegano le decisioni sulle persone e accompagnano il cambiamento nel tempo.</a:t>
            </a: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30C0D185-496B-4924-9259-E5B3D7758CBA}"/>
              </a:ext>
            </a:extLst>
          </p:cNvPr>
          <p:cNvSpPr>
            <a:spLocks noGrp="1"/>
          </p:cNvSpPr>
          <p:nvPr/>
        </p:nvSpPr>
        <p:spPr>
          <a:xfrm>
            <a:off x="1762125" y="5619750"/>
            <a:ext cx="86677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1E2A44"/>
                </a:solidFill>
              </a:defRPr>
            </a:defPPr>
          </a:lstStyle>
          <a:p>
            <a:pPr>
              <a:defRPr sz="1275" b="1">
                <a:solidFill>
                  <a:srgbClr val="1E2A44"/>
                </a:solidFill>
              </a:defRPr>
            </a:pPr>
            <a:r>
              <a:rPr sz="1275" b="1">
                <a:solidFill>
                  <a:srgbClr val="1E2A44"/>
                </a:solidFill>
              </a:rPr>
              <a:t>Il cambiamento riguarda il modo in cui le decisioni si connettono, non solo il numero delle attività.</a:t>
            </a:r>
          </a:p>
        </p:txBody>
      </p:sp>
    </p:spTree>
    <p:extLst>
      <p:ext uri="{BB962C8B-B14F-4D97-AF65-F5344CB8AC3E}">
        <p14:creationId xmlns:p14="http://schemas.microsoft.com/office/powerpoint/2010/main" val="3159148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tangolo 14">
            <a:extLst>
              <a:ext uri="{FF2B5EF4-FFF2-40B4-BE49-F238E27FC236}">
                <a16:creationId xmlns:a16="http://schemas.microsoft.com/office/drawing/2014/main" id="{52A92AE6-C00C-4EB6-9FB8-62E3EF711A8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B24C63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2C9A2D0C-665D-4D0D-8498-FC6C4D2DE19C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B24C63"/>
                </a:solidFill>
              </a:defRPr>
            </a:defPPr>
          </a:lstStyle>
          <a:p>
            <a:pPr>
              <a:defRPr sz="900" b="1">
                <a:solidFill>
                  <a:srgbClr val="B24C63"/>
                </a:solidFill>
              </a:defRPr>
            </a:pPr>
            <a:r>
              <a:rPr sz="900" b="1">
                <a:solidFill>
                  <a:srgbClr val="B24C63"/>
                </a:solidFill>
              </a:rPr>
              <a:t>CONCETTI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F8439938-07B1-452A-ACF1-E041E38CB612}"/>
              </a:ext>
            </a:extLst>
          </p:cNvPr>
          <p:cNvSpPr>
            <a:spLocks noGrp="1"/>
          </p:cNvSpPr>
          <p:nvPr/>
        </p:nvSpPr>
        <p:spPr>
          <a:xfrm>
            <a:off x="666750" y="647700"/>
            <a:ext cx="1081087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E2A44"/>
                </a:solidFill>
              </a:defRPr>
            </a:defPPr>
          </a:lstStyle>
          <a:p>
            <a:pPr>
              <a:defRPr sz="2325" b="1">
                <a:solidFill>
                  <a:srgbClr val="1E2A44"/>
                </a:solidFill>
              </a:defRPr>
            </a:pPr>
            <a:r>
              <a:rPr sz="2325" b="1">
                <a:solidFill>
                  <a:srgbClr val="1E2A44"/>
                </a:solidFill>
              </a:rPr>
              <a:t>Sistema e processo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79D07FB1-74ED-4204-97F6-C16E977C89AF}"/>
              </a:ext>
            </a:extLst>
          </p:cNvPr>
          <p:cNvSpPr>
            <a:spLocks noGrp="1"/>
          </p:cNvSpPr>
          <p:nvPr/>
        </p:nvSpPr>
        <p:spPr>
          <a:xfrm>
            <a:off x="666750" y="6477000"/>
            <a:ext cx="10858500" cy="0"/>
          </a:xfrm>
          <a:prstGeom prst="line">
            <a:avLst/>
          </a:prstGeom>
          <a:noFill/>
          <a:ln w="9525">
            <a:solidFill>
              <a:srgbClr val="D8D9D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3FF4329A-ABFD-42DB-950B-6EF8D8FFA21E}"/>
              </a:ext>
            </a:extLst>
          </p:cNvPr>
          <p:cNvSpPr>
            <a:spLocks noGrp="1"/>
          </p:cNvSpPr>
          <p:nvPr/>
        </p:nvSpPr>
        <p:spPr>
          <a:xfrm>
            <a:off x="666750" y="6543675"/>
            <a:ext cx="3429000" cy="161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6707D"/>
                </a:solidFill>
              </a:defRPr>
            </a:defPPr>
          </a:lstStyle>
          <a:p>
            <a:pPr>
              <a:defRPr sz="750" b="1">
                <a:solidFill>
                  <a:srgbClr val="66707D"/>
                </a:solidFill>
              </a:defRPr>
            </a:pPr>
            <a:r>
              <a:rPr sz="750" b="1">
                <a:solidFill>
                  <a:srgbClr val="66707D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1E8801AD-FD26-4032-BC02-F9F5E9BFB586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61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6707D"/>
                </a:solidFill>
              </a:defRPr>
            </a:defPPr>
          </a:lstStyle>
          <a:p>
            <a:pPr>
              <a:defRPr sz="750" b="1">
                <a:solidFill>
                  <a:srgbClr val="66707D"/>
                </a:solidFill>
              </a:defRPr>
            </a:pPr>
            <a:r>
              <a:rPr sz="750" b="1">
                <a:solidFill>
                  <a:srgbClr val="66707D"/>
                </a:solidFill>
              </a:rPr>
              <a:t>04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31396610-3B92-42EB-A88C-1B8C42FE8CFE}"/>
              </a:ext>
            </a:extLst>
          </p:cNvPr>
          <p:cNvSpPr>
            <a:spLocks noGrp="1"/>
          </p:cNvSpPr>
          <p:nvPr/>
        </p:nvSpPr>
        <p:spPr>
          <a:xfrm>
            <a:off x="809625" y="1809750"/>
            <a:ext cx="4762500" cy="3333750"/>
          </a:xfrm>
          <a:prstGeom prst="rect">
            <a:avLst/>
          </a:prstGeom>
          <a:solidFill>
            <a:srgbClr val="FFFFFF"/>
          </a:solidFill>
          <a:ln w="9525">
            <a:solidFill>
              <a:srgbClr val="D8D9D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6A485C3-023B-43C3-A8BC-8E75A29D46AC}"/>
              </a:ext>
            </a:extLst>
          </p:cNvPr>
          <p:cNvSpPr>
            <a:spLocks noGrp="1"/>
          </p:cNvSpPr>
          <p:nvPr/>
        </p:nvSpPr>
        <p:spPr>
          <a:xfrm>
            <a:off x="1143000" y="2143125"/>
            <a:ext cx="19050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1">
                <a:solidFill>
                  <a:srgbClr val="B24C63"/>
                </a:solidFill>
              </a:defRPr>
            </a:defPPr>
          </a:lstStyle>
          <a:p>
            <a:pPr>
              <a:defRPr sz="1125" b="1">
                <a:solidFill>
                  <a:srgbClr val="B24C63"/>
                </a:solidFill>
              </a:defRPr>
            </a:pPr>
            <a:r>
              <a:rPr sz="1125" b="1">
                <a:solidFill>
                  <a:srgbClr val="B24C63"/>
                </a:solidFill>
              </a:rPr>
              <a:t>SISTEMA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584415D1-4C2D-4D03-B1FA-3AAD1C54BA10}"/>
              </a:ext>
            </a:extLst>
          </p:cNvPr>
          <p:cNvSpPr>
            <a:spLocks noGrp="1"/>
          </p:cNvSpPr>
          <p:nvPr/>
        </p:nvSpPr>
        <p:spPr>
          <a:xfrm>
            <a:off x="1143000" y="2714625"/>
            <a:ext cx="3714750" cy="1143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1E2A44"/>
                </a:solidFill>
              </a:defRPr>
            </a:defPPr>
          </a:lstStyle>
          <a:p>
            <a:pPr>
              <a:defRPr sz="1500" b="1">
                <a:solidFill>
                  <a:srgbClr val="1E2A44"/>
                </a:solidFill>
              </a:defRPr>
            </a:pPr>
            <a:r>
              <a:rPr sz="1500" b="1">
                <a:solidFill>
                  <a:srgbClr val="1E2A44"/>
                </a:solidFill>
              </a:rPr>
              <a:t>Un insieme di procedure, ruoli e strumenti che consente di governare un’attività in modo coerente.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45231AC9-EBA0-48B9-9F14-A6861E646B21}"/>
              </a:ext>
            </a:extLst>
          </p:cNvPr>
          <p:cNvSpPr>
            <a:spLocks noGrp="1"/>
          </p:cNvSpPr>
          <p:nvPr/>
        </p:nvSpPr>
        <p:spPr>
          <a:xfrm>
            <a:off x="1143000" y="4238625"/>
            <a:ext cx="371475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6707D"/>
                </a:solidFill>
              </a:defRPr>
            </a:defPPr>
          </a:lstStyle>
          <a:p>
            <a:pPr>
              <a:defRPr sz="1200" b="0">
                <a:solidFill>
                  <a:srgbClr val="66707D"/>
                </a:solidFill>
              </a:defRPr>
            </a:pPr>
            <a:r>
              <a:rPr sz="1200" b="0">
                <a:solidFill>
                  <a:srgbClr val="66707D"/>
                </a:solidFill>
              </a:rPr>
              <a:t>Domanda: come assicuriamo continuità e controllo?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4B39C0F7-9EF8-4258-A1A5-3DED6DCC5881}"/>
              </a:ext>
            </a:extLst>
          </p:cNvPr>
          <p:cNvSpPr>
            <a:spLocks noGrp="1"/>
          </p:cNvSpPr>
          <p:nvPr/>
        </p:nvSpPr>
        <p:spPr>
          <a:xfrm>
            <a:off x="6334125" y="1809750"/>
            <a:ext cx="5095875" cy="3333750"/>
          </a:xfrm>
          <a:prstGeom prst="rect">
            <a:avLst/>
          </a:prstGeom>
          <a:solidFill>
            <a:srgbClr val="1E2A44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FABF5934-3293-422F-B930-6BB696CCECFA}"/>
              </a:ext>
            </a:extLst>
          </p:cNvPr>
          <p:cNvSpPr>
            <a:spLocks noGrp="1"/>
          </p:cNvSpPr>
          <p:nvPr/>
        </p:nvSpPr>
        <p:spPr>
          <a:xfrm>
            <a:off x="6715125" y="2143125"/>
            <a:ext cx="19050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1">
                <a:solidFill>
                  <a:srgbClr val="D6A11D"/>
                </a:solidFill>
              </a:defRPr>
            </a:defPPr>
          </a:lstStyle>
          <a:p>
            <a:pPr>
              <a:defRPr sz="1125" b="1">
                <a:solidFill>
                  <a:srgbClr val="D6A11D"/>
                </a:solidFill>
              </a:defRPr>
            </a:pPr>
            <a:r>
              <a:rPr sz="1125" b="1">
                <a:solidFill>
                  <a:srgbClr val="D6A11D"/>
                </a:solidFill>
              </a:rPr>
              <a:t>PROCESSO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7DF09804-BF5D-41E5-B0ED-F70A6D0ADEC5}"/>
              </a:ext>
            </a:extLst>
          </p:cNvPr>
          <p:cNvSpPr>
            <a:spLocks noGrp="1"/>
          </p:cNvSpPr>
          <p:nvPr/>
        </p:nvSpPr>
        <p:spPr>
          <a:xfrm>
            <a:off x="6715125" y="2714625"/>
            <a:ext cx="4000500" cy="1143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FFFFFF"/>
                </a:solidFill>
              </a:defRPr>
            </a:defPPr>
          </a:lstStyle>
          <a:p>
            <a:pPr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Un flusso riconoscibile di eventi collegati che conduce a un risultato organizzativo.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FC73C750-8F38-428F-93C2-3BE44481B322}"/>
              </a:ext>
            </a:extLst>
          </p:cNvPr>
          <p:cNvSpPr>
            <a:spLocks noGrp="1"/>
          </p:cNvSpPr>
          <p:nvPr/>
        </p:nvSpPr>
        <p:spPr>
          <a:xfrm>
            <a:off x="6715125" y="4238625"/>
            <a:ext cx="40005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82B8D8"/>
                </a:solidFill>
              </a:defRPr>
            </a:defPPr>
          </a:lstStyle>
          <a:p>
            <a:pPr>
              <a:defRPr sz="1200" b="0">
                <a:solidFill>
                  <a:srgbClr val="82B8D8"/>
                </a:solidFill>
              </a:defRPr>
            </a:pPr>
            <a:r>
              <a:rPr sz="1200" b="0">
                <a:solidFill>
                  <a:srgbClr val="82B8D8"/>
                </a:solidFill>
              </a:rPr>
              <a:t>Domanda: quali passaggi trasformano un input in un risultato?</a:t>
            </a:r>
          </a:p>
        </p:txBody>
      </p:sp>
    </p:spTree>
    <p:extLst>
      <p:ext uri="{BB962C8B-B14F-4D97-AF65-F5344CB8AC3E}">
        <p14:creationId xmlns:p14="http://schemas.microsoft.com/office/powerpoint/2010/main" val="7487929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ttangolo 24">
            <a:extLst>
              <a:ext uri="{FF2B5EF4-FFF2-40B4-BE49-F238E27FC236}">
                <a16:creationId xmlns:a16="http://schemas.microsoft.com/office/drawing/2014/main" id="{DDD32A79-F53B-4AB2-B72F-54EE732AFFE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B24C63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4818A3E0-126C-43B1-81A6-6A496EA4374A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B24C63"/>
                </a:solidFill>
              </a:defRPr>
            </a:defPPr>
          </a:lstStyle>
          <a:p>
            <a:pPr>
              <a:defRPr sz="900" b="1">
                <a:solidFill>
                  <a:srgbClr val="B24C63"/>
                </a:solidFill>
              </a:defRPr>
            </a:pPr>
            <a:r>
              <a:rPr sz="900" b="1">
                <a:solidFill>
                  <a:srgbClr val="B24C63"/>
                </a:solidFill>
              </a:rPr>
              <a:t>ARCHITETTURA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CAE69BE4-2705-4DF7-9EC3-4C074B5F7611}"/>
              </a:ext>
            </a:extLst>
          </p:cNvPr>
          <p:cNvSpPr>
            <a:spLocks noGrp="1"/>
          </p:cNvSpPr>
          <p:nvPr/>
        </p:nvSpPr>
        <p:spPr>
          <a:xfrm>
            <a:off x="666750" y="647700"/>
            <a:ext cx="1081087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E2A44"/>
                </a:solidFill>
              </a:defRPr>
            </a:defPPr>
          </a:lstStyle>
          <a:p>
            <a:pPr>
              <a:defRPr sz="2325" b="1">
                <a:solidFill>
                  <a:srgbClr val="1E2A44"/>
                </a:solidFill>
              </a:defRPr>
            </a:pPr>
            <a:r>
              <a:rPr sz="2325" b="1">
                <a:solidFill>
                  <a:srgbClr val="1E2A44"/>
                </a:solidFill>
              </a:rPr>
              <a:t>I processi HR formano un sistema integrato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23B0C964-EBA1-4B5B-9A49-CF7B2AC76C74}"/>
              </a:ext>
            </a:extLst>
          </p:cNvPr>
          <p:cNvSpPr>
            <a:spLocks noGrp="1"/>
          </p:cNvSpPr>
          <p:nvPr/>
        </p:nvSpPr>
        <p:spPr>
          <a:xfrm>
            <a:off x="666750" y="6477000"/>
            <a:ext cx="10858500" cy="0"/>
          </a:xfrm>
          <a:prstGeom prst="line">
            <a:avLst/>
          </a:prstGeom>
          <a:noFill/>
          <a:ln w="9525">
            <a:solidFill>
              <a:srgbClr val="D8D9D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427B96F3-9F4E-4621-91FD-AA2711A8528B}"/>
              </a:ext>
            </a:extLst>
          </p:cNvPr>
          <p:cNvSpPr>
            <a:spLocks noGrp="1"/>
          </p:cNvSpPr>
          <p:nvPr/>
        </p:nvSpPr>
        <p:spPr>
          <a:xfrm>
            <a:off x="666750" y="6543675"/>
            <a:ext cx="3429000" cy="161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6707D"/>
                </a:solidFill>
              </a:defRPr>
            </a:defPPr>
          </a:lstStyle>
          <a:p>
            <a:pPr>
              <a:defRPr sz="750" b="1">
                <a:solidFill>
                  <a:srgbClr val="66707D"/>
                </a:solidFill>
              </a:defRPr>
            </a:pPr>
            <a:r>
              <a:rPr sz="750" b="1">
                <a:solidFill>
                  <a:srgbClr val="66707D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0E02007F-33A2-477F-9382-A4D0364E352F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61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6707D"/>
                </a:solidFill>
              </a:defRPr>
            </a:defPPr>
          </a:lstStyle>
          <a:p>
            <a:pPr>
              <a:defRPr sz="750" b="1">
                <a:solidFill>
                  <a:srgbClr val="66707D"/>
                </a:solidFill>
              </a:defRPr>
            </a:pPr>
            <a:r>
              <a:rPr sz="750" b="1">
                <a:solidFill>
                  <a:srgbClr val="66707D"/>
                </a:solidFill>
              </a:rPr>
              <a:t>05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CC42FB39-AD86-4515-BA3C-77475678C67E}"/>
              </a:ext>
            </a:extLst>
          </p:cNvPr>
          <p:cNvSpPr>
            <a:spLocks noGrp="1"/>
          </p:cNvSpPr>
          <p:nvPr/>
        </p:nvSpPr>
        <p:spPr>
          <a:xfrm>
            <a:off x="4619625" y="2428875"/>
            <a:ext cx="2952750" cy="1238250"/>
          </a:xfrm>
          <a:prstGeom prst="roundRect">
            <a:avLst>
              <a:gd name="adj" fmla="val 6154"/>
            </a:avLst>
          </a:prstGeom>
          <a:solidFill>
            <a:srgbClr val="1E2A44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C92D1068-173F-4E22-8786-8D1FC17FF624}"/>
              </a:ext>
            </a:extLst>
          </p:cNvPr>
          <p:cNvSpPr>
            <a:spLocks noGrp="1"/>
          </p:cNvSpPr>
          <p:nvPr/>
        </p:nvSpPr>
        <p:spPr>
          <a:xfrm>
            <a:off x="4733925" y="2543175"/>
            <a:ext cx="27241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STRATEGIA E ORGANIZZAZIONE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AC818D42-6D7F-4B73-B078-92DE02995245}"/>
              </a:ext>
            </a:extLst>
          </p:cNvPr>
          <p:cNvSpPr>
            <a:spLocks noGrp="1"/>
          </p:cNvSpPr>
          <p:nvPr/>
        </p:nvSpPr>
        <p:spPr>
          <a:xfrm>
            <a:off x="4791075" y="2886075"/>
            <a:ext cx="26098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75" b="0">
                <a:solidFill>
                  <a:srgbClr val="FFFFFF"/>
                </a:solidFill>
              </a:defRPr>
            </a:defPPr>
          </a:lstStyle>
          <a:p>
            <a:pPr>
              <a:defRPr sz="975" b="0">
                <a:solidFill>
                  <a:srgbClr val="FFFFFF"/>
                </a:solidFill>
              </a:defRPr>
            </a:pPr>
            <a:r>
              <a:rPr sz="975" b="0">
                <a:solidFill>
                  <a:srgbClr val="FFFFFF"/>
                </a:solidFill>
              </a:rPr>
              <a:t>Obiettivi, struttura, cultura</a:t>
            </a:r>
          </a:p>
        </p:txBody>
      </p:sp>
      <p:sp>
        <p:nvSpPr>
          <p:cNvPr id="10" name="Rettangolo con angoli arrotondati 9">
            <a:extLst>
              <a:ext uri="{FF2B5EF4-FFF2-40B4-BE49-F238E27FC236}">
                <a16:creationId xmlns:a16="http://schemas.microsoft.com/office/drawing/2014/main" id="{6A79C17C-CF89-45B9-8953-C7EE56607106}"/>
              </a:ext>
            </a:extLst>
          </p:cNvPr>
          <p:cNvSpPr>
            <a:spLocks noGrp="1"/>
          </p:cNvSpPr>
          <p:nvPr/>
        </p:nvSpPr>
        <p:spPr>
          <a:xfrm>
            <a:off x="857250" y="1524000"/>
            <a:ext cx="2714625" cy="904875"/>
          </a:xfrm>
          <a:prstGeom prst="roundRect">
            <a:avLst>
              <a:gd name="adj" fmla="val 8421"/>
            </a:avLst>
          </a:prstGeom>
          <a:solidFill>
            <a:srgbClr val="B24C63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55343C7A-4BF6-4900-96D9-2FB8554DE77B}"/>
              </a:ext>
            </a:extLst>
          </p:cNvPr>
          <p:cNvSpPr>
            <a:spLocks noGrp="1"/>
          </p:cNvSpPr>
          <p:nvPr/>
        </p:nvSpPr>
        <p:spPr>
          <a:xfrm>
            <a:off x="971550" y="1638300"/>
            <a:ext cx="2486025" cy="714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FFFFFF"/>
                </a:solidFill>
              </a:defRPr>
            </a:defPPr>
          </a:lstStyle>
          <a:p>
            <a:pPr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Pianificazione</a:t>
            </a:r>
          </a:p>
        </p:txBody>
      </p:sp>
      <p:sp>
        <p:nvSpPr>
          <p:cNvPr id="12" name="Connettore 1 11">
            <a:extLst>
              <a:ext uri="{FF2B5EF4-FFF2-40B4-BE49-F238E27FC236}">
                <a16:creationId xmlns:a16="http://schemas.microsoft.com/office/drawing/2014/main" id="{4061F39A-3D57-4976-8F74-3E9F9EE28547}"/>
              </a:ext>
            </a:extLst>
          </p:cNvPr>
          <p:cNvSpPr>
            <a:spLocks noGrp="1"/>
          </p:cNvSpPr>
          <p:nvPr/>
        </p:nvSpPr>
        <p:spPr>
          <a:xfrm>
            <a:off x="3571875" y="1981200"/>
            <a:ext cx="1047750" cy="447675"/>
          </a:xfrm>
          <a:prstGeom prst="line">
            <a:avLst/>
          </a:prstGeom>
          <a:noFill/>
          <a:ln w="28575">
            <a:solidFill>
              <a:srgbClr val="82B8D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con angoli arrotondati 12">
            <a:extLst>
              <a:ext uri="{FF2B5EF4-FFF2-40B4-BE49-F238E27FC236}">
                <a16:creationId xmlns:a16="http://schemas.microsoft.com/office/drawing/2014/main" id="{0059A24F-6378-4E97-9670-1A7DC89E3938}"/>
              </a:ext>
            </a:extLst>
          </p:cNvPr>
          <p:cNvSpPr>
            <a:spLocks noGrp="1"/>
          </p:cNvSpPr>
          <p:nvPr/>
        </p:nvSpPr>
        <p:spPr>
          <a:xfrm>
            <a:off x="857250" y="4095750"/>
            <a:ext cx="2714625" cy="904875"/>
          </a:xfrm>
          <a:prstGeom prst="roundRect">
            <a:avLst>
              <a:gd name="adj" fmla="val 8421"/>
            </a:avLst>
          </a:prstGeom>
          <a:solidFill>
            <a:srgbClr val="4F7CA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0F033C14-49F5-44A9-BC1F-B489BA525D6A}"/>
              </a:ext>
            </a:extLst>
          </p:cNvPr>
          <p:cNvSpPr>
            <a:spLocks noGrp="1"/>
          </p:cNvSpPr>
          <p:nvPr/>
        </p:nvSpPr>
        <p:spPr>
          <a:xfrm>
            <a:off x="971550" y="4210050"/>
            <a:ext cx="2486025" cy="714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FFFFFF"/>
                </a:solidFill>
              </a:defRPr>
            </a:defPPr>
          </a:lstStyle>
          <a:p>
            <a:pPr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Job design</a:t>
            </a:r>
          </a:p>
        </p:txBody>
      </p:sp>
      <p:sp>
        <p:nvSpPr>
          <p:cNvPr id="15" name="Connettore 1 14">
            <a:extLst>
              <a:ext uri="{FF2B5EF4-FFF2-40B4-BE49-F238E27FC236}">
                <a16:creationId xmlns:a16="http://schemas.microsoft.com/office/drawing/2014/main" id="{529571CC-2D88-4130-AC26-CE8D5CB923B4}"/>
              </a:ext>
            </a:extLst>
          </p:cNvPr>
          <p:cNvSpPr>
            <a:spLocks noGrp="1"/>
          </p:cNvSpPr>
          <p:nvPr/>
        </p:nvSpPr>
        <p:spPr>
          <a:xfrm>
            <a:off x="3571875" y="3667125"/>
            <a:ext cx="1047750" cy="885825"/>
          </a:xfrm>
          <a:prstGeom prst="line">
            <a:avLst/>
          </a:prstGeom>
          <a:noFill/>
          <a:ln w="28575">
            <a:solidFill>
              <a:srgbClr val="82B8D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6" name="Rettangolo con angoli arrotondati 15">
            <a:extLst>
              <a:ext uri="{FF2B5EF4-FFF2-40B4-BE49-F238E27FC236}">
                <a16:creationId xmlns:a16="http://schemas.microsoft.com/office/drawing/2014/main" id="{E49BE3AD-6404-4A80-86B3-60B5FA524F16}"/>
              </a:ext>
            </a:extLst>
          </p:cNvPr>
          <p:cNvSpPr>
            <a:spLocks noGrp="1"/>
          </p:cNvSpPr>
          <p:nvPr/>
        </p:nvSpPr>
        <p:spPr>
          <a:xfrm>
            <a:off x="8572500" y="1524000"/>
            <a:ext cx="2714625" cy="904875"/>
          </a:xfrm>
          <a:prstGeom prst="roundRect">
            <a:avLst>
              <a:gd name="adj" fmla="val 8421"/>
            </a:avLst>
          </a:prstGeom>
          <a:solidFill>
            <a:srgbClr val="D6A11D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CC9A5F3B-7F6C-4A11-8C98-F126B3546DEF}"/>
              </a:ext>
            </a:extLst>
          </p:cNvPr>
          <p:cNvSpPr>
            <a:spLocks noGrp="1"/>
          </p:cNvSpPr>
          <p:nvPr/>
        </p:nvSpPr>
        <p:spPr>
          <a:xfrm>
            <a:off x="8686800" y="1638300"/>
            <a:ext cx="2486025" cy="714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FFFFFF"/>
                </a:solidFill>
              </a:defRPr>
            </a:defPPr>
          </a:lstStyle>
          <a:p>
            <a:pPr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Reclutamento</a:t>
            </a:r>
          </a:p>
        </p:txBody>
      </p:sp>
      <p:sp>
        <p:nvSpPr>
          <p:cNvPr id="18" name="Connettore 1 17">
            <a:extLst>
              <a:ext uri="{FF2B5EF4-FFF2-40B4-BE49-F238E27FC236}">
                <a16:creationId xmlns:a16="http://schemas.microsoft.com/office/drawing/2014/main" id="{BB328B84-567B-4C9E-8C84-9957031607CD}"/>
              </a:ext>
            </a:extLst>
          </p:cNvPr>
          <p:cNvSpPr>
            <a:spLocks noGrp="1"/>
          </p:cNvSpPr>
          <p:nvPr/>
        </p:nvSpPr>
        <p:spPr>
          <a:xfrm>
            <a:off x="7572375" y="1981200"/>
            <a:ext cx="1000125" cy="447675"/>
          </a:xfrm>
          <a:prstGeom prst="line">
            <a:avLst/>
          </a:prstGeom>
          <a:noFill/>
          <a:ln w="28575">
            <a:solidFill>
              <a:srgbClr val="82B8D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9" name="Rettangolo con angoli arrotondati 18">
            <a:extLst>
              <a:ext uri="{FF2B5EF4-FFF2-40B4-BE49-F238E27FC236}">
                <a16:creationId xmlns:a16="http://schemas.microsoft.com/office/drawing/2014/main" id="{4FC7AD23-DE33-467D-B018-31CC1F9AEAB7}"/>
              </a:ext>
            </a:extLst>
          </p:cNvPr>
          <p:cNvSpPr>
            <a:spLocks noGrp="1"/>
          </p:cNvSpPr>
          <p:nvPr/>
        </p:nvSpPr>
        <p:spPr>
          <a:xfrm>
            <a:off x="8572500" y="4095750"/>
            <a:ext cx="2714625" cy="904875"/>
          </a:xfrm>
          <a:prstGeom prst="roundRect">
            <a:avLst>
              <a:gd name="adj" fmla="val 8421"/>
            </a:avLst>
          </a:prstGeom>
          <a:solidFill>
            <a:srgbClr val="4E8065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0302E2F3-E7BF-43F0-8FFD-A909530C2156}"/>
              </a:ext>
            </a:extLst>
          </p:cNvPr>
          <p:cNvSpPr>
            <a:spLocks noGrp="1"/>
          </p:cNvSpPr>
          <p:nvPr/>
        </p:nvSpPr>
        <p:spPr>
          <a:xfrm>
            <a:off x="8686800" y="4210050"/>
            <a:ext cx="2486025" cy="714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FFFFFF"/>
                </a:solidFill>
              </a:defRPr>
            </a:defPPr>
          </a:lstStyle>
          <a:p>
            <a:pPr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Sviluppo</a:t>
            </a:r>
          </a:p>
        </p:txBody>
      </p:sp>
      <p:sp>
        <p:nvSpPr>
          <p:cNvPr id="21" name="Connettore 1 20">
            <a:extLst>
              <a:ext uri="{FF2B5EF4-FFF2-40B4-BE49-F238E27FC236}">
                <a16:creationId xmlns:a16="http://schemas.microsoft.com/office/drawing/2014/main" id="{6D0D2A44-3B5D-41E1-982B-7E798A8FEF9B}"/>
              </a:ext>
            </a:extLst>
          </p:cNvPr>
          <p:cNvSpPr>
            <a:spLocks noGrp="1"/>
          </p:cNvSpPr>
          <p:nvPr/>
        </p:nvSpPr>
        <p:spPr>
          <a:xfrm>
            <a:off x="7572375" y="3667125"/>
            <a:ext cx="1000125" cy="885825"/>
          </a:xfrm>
          <a:prstGeom prst="line">
            <a:avLst/>
          </a:prstGeom>
          <a:noFill/>
          <a:ln w="28575">
            <a:solidFill>
              <a:srgbClr val="82B8D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2" name="Rettangolo con angoli arrotondati 21">
            <a:extLst>
              <a:ext uri="{FF2B5EF4-FFF2-40B4-BE49-F238E27FC236}">
                <a16:creationId xmlns:a16="http://schemas.microsoft.com/office/drawing/2014/main" id="{853E0DBB-A532-4058-BBCA-9EDEF5D53A23}"/>
              </a:ext>
            </a:extLst>
          </p:cNvPr>
          <p:cNvSpPr>
            <a:spLocks noGrp="1"/>
          </p:cNvSpPr>
          <p:nvPr/>
        </p:nvSpPr>
        <p:spPr>
          <a:xfrm>
            <a:off x="4619625" y="4572000"/>
            <a:ext cx="2714625" cy="904875"/>
          </a:xfrm>
          <a:prstGeom prst="roundRect">
            <a:avLst>
              <a:gd name="adj" fmla="val 8421"/>
            </a:avLst>
          </a:prstGeom>
          <a:solidFill>
            <a:srgbClr val="B24C63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3" name="Rettangolo 22">
            <a:extLst>
              <a:ext uri="{FF2B5EF4-FFF2-40B4-BE49-F238E27FC236}">
                <a16:creationId xmlns:a16="http://schemas.microsoft.com/office/drawing/2014/main" id="{341114EA-998B-4704-9C1C-B572F0BFB30E}"/>
              </a:ext>
            </a:extLst>
          </p:cNvPr>
          <p:cNvSpPr>
            <a:spLocks noGrp="1"/>
          </p:cNvSpPr>
          <p:nvPr/>
        </p:nvSpPr>
        <p:spPr>
          <a:xfrm>
            <a:off x="4733925" y="4686300"/>
            <a:ext cx="2486025" cy="714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FFFFFF"/>
                </a:solidFill>
              </a:defRPr>
            </a:defPPr>
          </a:lstStyle>
          <a:p>
            <a:pPr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Prestazioni e ricompense</a:t>
            </a:r>
          </a:p>
        </p:txBody>
      </p:sp>
      <p:sp>
        <p:nvSpPr>
          <p:cNvPr id="24" name="Connettore 1 23">
            <a:extLst>
              <a:ext uri="{FF2B5EF4-FFF2-40B4-BE49-F238E27FC236}">
                <a16:creationId xmlns:a16="http://schemas.microsoft.com/office/drawing/2014/main" id="{12165D73-C84C-4F5C-9ED3-4EA4BAECD592}"/>
              </a:ext>
            </a:extLst>
          </p:cNvPr>
          <p:cNvSpPr>
            <a:spLocks noGrp="1"/>
          </p:cNvSpPr>
          <p:nvPr/>
        </p:nvSpPr>
        <p:spPr>
          <a:xfrm>
            <a:off x="5972175" y="3667125"/>
            <a:ext cx="123825" cy="1362075"/>
          </a:xfrm>
          <a:prstGeom prst="line">
            <a:avLst/>
          </a:prstGeom>
          <a:noFill/>
          <a:ln w="28575">
            <a:solidFill>
              <a:srgbClr val="82B8D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27508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ttangolo 26">
            <a:extLst>
              <a:ext uri="{FF2B5EF4-FFF2-40B4-BE49-F238E27FC236}">
                <a16:creationId xmlns:a16="http://schemas.microsoft.com/office/drawing/2014/main" id="{586460CD-1187-408E-BCCD-1DD853D5468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B24C63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2E1831B9-5192-4DC5-B956-D00F64FFBA2E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B24C63"/>
                </a:solidFill>
              </a:defRPr>
            </a:defPPr>
          </a:lstStyle>
          <a:p>
            <a:pPr>
              <a:defRPr sz="900" b="1">
                <a:solidFill>
                  <a:srgbClr val="B24C63"/>
                </a:solidFill>
              </a:defRPr>
            </a:pPr>
            <a:r>
              <a:rPr sz="900" b="1">
                <a:solidFill>
                  <a:srgbClr val="B24C63"/>
                </a:solidFill>
              </a:rPr>
              <a:t>PIANIFICAZIONE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AF270EE1-AA3F-4A05-B22E-4D32E90FDA3E}"/>
              </a:ext>
            </a:extLst>
          </p:cNvPr>
          <p:cNvSpPr>
            <a:spLocks noGrp="1"/>
          </p:cNvSpPr>
          <p:nvPr/>
        </p:nvSpPr>
        <p:spPr>
          <a:xfrm>
            <a:off x="666750" y="647700"/>
            <a:ext cx="1081087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E2A44"/>
                </a:solidFill>
              </a:defRPr>
            </a:defPPr>
          </a:lstStyle>
          <a:p>
            <a:pPr>
              <a:defRPr sz="2325" b="1">
                <a:solidFill>
                  <a:srgbClr val="1E2A44"/>
                </a:solidFill>
              </a:defRPr>
            </a:pPr>
            <a:r>
              <a:rPr sz="2325" b="1">
                <a:solidFill>
                  <a:srgbClr val="1E2A44"/>
                </a:solidFill>
              </a:rPr>
              <a:t>Il fabbisogno di persone e competenze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0A52DDE9-715A-4195-BEAF-62D1290F64E5}"/>
              </a:ext>
            </a:extLst>
          </p:cNvPr>
          <p:cNvSpPr>
            <a:spLocks noGrp="1"/>
          </p:cNvSpPr>
          <p:nvPr/>
        </p:nvSpPr>
        <p:spPr>
          <a:xfrm>
            <a:off x="666750" y="6477000"/>
            <a:ext cx="10858500" cy="0"/>
          </a:xfrm>
          <a:prstGeom prst="line">
            <a:avLst/>
          </a:prstGeom>
          <a:noFill/>
          <a:ln w="9525">
            <a:solidFill>
              <a:srgbClr val="D8D9D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F81907A4-7D9B-41A7-8789-873B6506443E}"/>
              </a:ext>
            </a:extLst>
          </p:cNvPr>
          <p:cNvSpPr>
            <a:spLocks noGrp="1"/>
          </p:cNvSpPr>
          <p:nvPr/>
        </p:nvSpPr>
        <p:spPr>
          <a:xfrm>
            <a:off x="666750" y="6543675"/>
            <a:ext cx="3429000" cy="161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6707D"/>
                </a:solidFill>
              </a:defRPr>
            </a:defPPr>
          </a:lstStyle>
          <a:p>
            <a:pPr>
              <a:defRPr sz="750" b="1">
                <a:solidFill>
                  <a:srgbClr val="66707D"/>
                </a:solidFill>
              </a:defRPr>
            </a:pPr>
            <a:r>
              <a:rPr sz="750" b="1">
                <a:solidFill>
                  <a:srgbClr val="66707D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789AE6DA-2BFA-416B-8490-16C4A6264680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61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6707D"/>
                </a:solidFill>
              </a:defRPr>
            </a:defPPr>
          </a:lstStyle>
          <a:p>
            <a:pPr>
              <a:defRPr sz="750" b="1">
                <a:solidFill>
                  <a:srgbClr val="66707D"/>
                </a:solidFill>
              </a:defRPr>
            </a:pPr>
            <a:r>
              <a:rPr sz="750" b="1">
                <a:solidFill>
                  <a:srgbClr val="66707D"/>
                </a:solidFill>
              </a:rPr>
              <a:t>06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A98FE2C9-15CA-4FB2-8DAD-B5B1960989B5}"/>
              </a:ext>
            </a:extLst>
          </p:cNvPr>
          <p:cNvSpPr>
            <a:spLocks noGrp="1"/>
          </p:cNvSpPr>
          <p:nvPr/>
        </p:nvSpPr>
        <p:spPr>
          <a:xfrm>
            <a:off x="857250" y="1666875"/>
            <a:ext cx="990600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1E2A44"/>
                </a:solidFill>
              </a:defRPr>
            </a:defPPr>
          </a:lstStyle>
          <a:p>
            <a:pPr>
              <a:defRPr sz="1425" b="1">
                <a:solidFill>
                  <a:srgbClr val="1E2A44"/>
                </a:solidFill>
              </a:defRPr>
            </a:pPr>
            <a:r>
              <a:rPr sz="1425" b="1">
                <a:solidFill>
                  <a:srgbClr val="1E2A44"/>
                </a:solidFill>
              </a:rPr>
              <a:t>La pianificazione confronta ciò che l’organizzazione richiederà con ciò che sarà disponibile.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D9477DEB-BAF6-4D15-9C64-C1DF01D30051}"/>
              </a:ext>
            </a:extLst>
          </p:cNvPr>
          <p:cNvSpPr>
            <a:spLocks noGrp="1"/>
          </p:cNvSpPr>
          <p:nvPr/>
        </p:nvSpPr>
        <p:spPr>
          <a:xfrm>
            <a:off x="523875" y="2571750"/>
            <a:ext cx="2571750" cy="2190750"/>
          </a:xfrm>
          <a:prstGeom prst="rect">
            <a:avLst/>
          </a:prstGeom>
          <a:solidFill>
            <a:srgbClr val="FFFFFF"/>
          </a:solidFill>
          <a:ln w="9525">
            <a:solidFill>
              <a:srgbClr val="D8D9D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56D1CB85-A694-4A5D-B790-ABAC0439246D}"/>
              </a:ext>
            </a:extLst>
          </p:cNvPr>
          <p:cNvSpPr>
            <a:spLocks noGrp="1"/>
          </p:cNvSpPr>
          <p:nvPr/>
        </p:nvSpPr>
        <p:spPr>
          <a:xfrm>
            <a:off x="523875" y="2571750"/>
            <a:ext cx="2571750" cy="95250"/>
          </a:xfrm>
          <a:prstGeom prst="rect">
            <a:avLst/>
          </a:prstGeom>
          <a:solidFill>
            <a:srgbClr val="B24C63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095A6E47-B5E3-4A68-A2B6-3108AE5A7FC4}"/>
              </a:ext>
            </a:extLst>
          </p:cNvPr>
          <p:cNvSpPr>
            <a:spLocks noGrp="1"/>
          </p:cNvSpPr>
          <p:nvPr/>
        </p:nvSpPr>
        <p:spPr>
          <a:xfrm>
            <a:off x="762000" y="3000375"/>
            <a:ext cx="2095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1E2A44"/>
                </a:solidFill>
              </a:defRPr>
            </a:defPPr>
          </a:lstStyle>
          <a:p>
            <a:pPr>
              <a:defRPr sz="1350" b="1">
                <a:solidFill>
                  <a:srgbClr val="1E2A44"/>
                </a:solidFill>
              </a:defRPr>
            </a:pPr>
            <a:r>
              <a:rPr sz="1350" b="1">
                <a:solidFill>
                  <a:srgbClr val="1E2A44"/>
                </a:solidFill>
              </a:rPr>
              <a:t>Domanda futura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FA582BF6-87C1-4855-963D-12B212A3FEBF}"/>
              </a:ext>
            </a:extLst>
          </p:cNvPr>
          <p:cNvSpPr>
            <a:spLocks noGrp="1"/>
          </p:cNvSpPr>
          <p:nvPr/>
        </p:nvSpPr>
        <p:spPr>
          <a:xfrm>
            <a:off x="857250" y="3667125"/>
            <a:ext cx="1905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6707D"/>
                </a:solidFill>
              </a:defRPr>
            </a:defPPr>
          </a:lstStyle>
          <a:p>
            <a:pPr>
              <a:defRPr sz="1125" b="0">
                <a:solidFill>
                  <a:srgbClr val="66707D"/>
                </a:solidFill>
              </a:defRPr>
            </a:pPr>
            <a:r>
              <a:rPr sz="1125" b="0">
                <a:solidFill>
                  <a:srgbClr val="66707D"/>
                </a:solidFill>
              </a:rPr>
              <a:t>Strategia, volumi, tecnologia</a:t>
            </a:r>
          </a:p>
        </p:txBody>
      </p:sp>
      <p:sp>
        <p:nvSpPr>
          <p:cNvPr id="12" name="Connettore 1 11">
            <a:extLst>
              <a:ext uri="{FF2B5EF4-FFF2-40B4-BE49-F238E27FC236}">
                <a16:creationId xmlns:a16="http://schemas.microsoft.com/office/drawing/2014/main" id="{23E39FC8-6150-45F7-AB6A-13D8A1DCAEA2}"/>
              </a:ext>
            </a:extLst>
          </p:cNvPr>
          <p:cNvSpPr>
            <a:spLocks noGrp="1"/>
          </p:cNvSpPr>
          <p:nvPr/>
        </p:nvSpPr>
        <p:spPr>
          <a:xfrm>
            <a:off x="3095625" y="3667125"/>
            <a:ext cx="333375" cy="0"/>
          </a:xfrm>
          <a:prstGeom prst="line">
            <a:avLst/>
          </a:prstGeom>
          <a:noFill/>
          <a:ln w="38100">
            <a:solidFill>
              <a:srgbClr val="82B8D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A233160F-26AB-4449-94E7-24EFB8E40E3F}"/>
              </a:ext>
            </a:extLst>
          </p:cNvPr>
          <p:cNvSpPr>
            <a:spLocks noGrp="1"/>
          </p:cNvSpPr>
          <p:nvPr/>
        </p:nvSpPr>
        <p:spPr>
          <a:xfrm>
            <a:off x="3429000" y="2571750"/>
            <a:ext cx="2571750" cy="2190750"/>
          </a:xfrm>
          <a:prstGeom prst="rect">
            <a:avLst/>
          </a:prstGeom>
          <a:solidFill>
            <a:srgbClr val="FFFFFF"/>
          </a:solidFill>
          <a:ln w="9525">
            <a:solidFill>
              <a:srgbClr val="D8D9D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BF0C4206-2242-4573-B198-E818C098390D}"/>
              </a:ext>
            </a:extLst>
          </p:cNvPr>
          <p:cNvSpPr>
            <a:spLocks noGrp="1"/>
          </p:cNvSpPr>
          <p:nvPr/>
        </p:nvSpPr>
        <p:spPr>
          <a:xfrm>
            <a:off x="3429000" y="2571750"/>
            <a:ext cx="2571750" cy="95250"/>
          </a:xfrm>
          <a:prstGeom prst="rect">
            <a:avLst/>
          </a:prstGeom>
          <a:solidFill>
            <a:srgbClr val="4F7CA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04862EAA-752E-42BB-9D64-6BB0BAAD02EC}"/>
              </a:ext>
            </a:extLst>
          </p:cNvPr>
          <p:cNvSpPr>
            <a:spLocks noGrp="1"/>
          </p:cNvSpPr>
          <p:nvPr/>
        </p:nvSpPr>
        <p:spPr>
          <a:xfrm>
            <a:off x="3667125" y="3000375"/>
            <a:ext cx="2095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1E2A44"/>
                </a:solidFill>
              </a:defRPr>
            </a:defPPr>
          </a:lstStyle>
          <a:p>
            <a:pPr>
              <a:defRPr sz="1350" b="1">
                <a:solidFill>
                  <a:srgbClr val="1E2A44"/>
                </a:solidFill>
              </a:defRPr>
            </a:pPr>
            <a:r>
              <a:rPr sz="1350" b="1">
                <a:solidFill>
                  <a:srgbClr val="1E2A44"/>
                </a:solidFill>
              </a:rPr>
              <a:t>Offerta interna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78BD99D2-15E3-44D0-B4D6-A9D7F90ADCF9}"/>
              </a:ext>
            </a:extLst>
          </p:cNvPr>
          <p:cNvSpPr>
            <a:spLocks noGrp="1"/>
          </p:cNvSpPr>
          <p:nvPr/>
        </p:nvSpPr>
        <p:spPr>
          <a:xfrm>
            <a:off x="3762375" y="3667125"/>
            <a:ext cx="1905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6707D"/>
                </a:solidFill>
              </a:defRPr>
            </a:defPPr>
          </a:lstStyle>
          <a:p>
            <a:pPr>
              <a:defRPr sz="1125" b="0">
                <a:solidFill>
                  <a:srgbClr val="66707D"/>
                </a:solidFill>
              </a:defRPr>
            </a:pPr>
            <a:r>
              <a:rPr sz="1125" b="0">
                <a:solidFill>
                  <a:srgbClr val="66707D"/>
                </a:solidFill>
              </a:rPr>
              <a:t>Organico, competenze, mobilità</a:t>
            </a:r>
          </a:p>
        </p:txBody>
      </p:sp>
      <p:sp>
        <p:nvSpPr>
          <p:cNvPr id="17" name="Connettore 1 16">
            <a:extLst>
              <a:ext uri="{FF2B5EF4-FFF2-40B4-BE49-F238E27FC236}">
                <a16:creationId xmlns:a16="http://schemas.microsoft.com/office/drawing/2014/main" id="{DD964964-8210-4CC1-BE52-624A9578E260}"/>
              </a:ext>
            </a:extLst>
          </p:cNvPr>
          <p:cNvSpPr>
            <a:spLocks noGrp="1"/>
          </p:cNvSpPr>
          <p:nvPr/>
        </p:nvSpPr>
        <p:spPr>
          <a:xfrm>
            <a:off x="6000750" y="3667125"/>
            <a:ext cx="333375" cy="0"/>
          </a:xfrm>
          <a:prstGeom prst="line">
            <a:avLst/>
          </a:prstGeom>
          <a:noFill/>
          <a:ln w="38100">
            <a:solidFill>
              <a:srgbClr val="82B8D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303A70FA-44D4-45D5-812F-12A8C91C649E}"/>
              </a:ext>
            </a:extLst>
          </p:cNvPr>
          <p:cNvSpPr>
            <a:spLocks noGrp="1"/>
          </p:cNvSpPr>
          <p:nvPr/>
        </p:nvSpPr>
        <p:spPr>
          <a:xfrm>
            <a:off x="6334125" y="2571750"/>
            <a:ext cx="2571750" cy="2190750"/>
          </a:xfrm>
          <a:prstGeom prst="rect">
            <a:avLst/>
          </a:prstGeom>
          <a:solidFill>
            <a:srgbClr val="FFFFFF"/>
          </a:solidFill>
          <a:ln w="9525">
            <a:solidFill>
              <a:srgbClr val="D8D9D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94DB31CF-48FD-4CCE-B218-74EB35D738B9}"/>
              </a:ext>
            </a:extLst>
          </p:cNvPr>
          <p:cNvSpPr>
            <a:spLocks noGrp="1"/>
          </p:cNvSpPr>
          <p:nvPr/>
        </p:nvSpPr>
        <p:spPr>
          <a:xfrm>
            <a:off x="6334125" y="2571750"/>
            <a:ext cx="2571750" cy="95250"/>
          </a:xfrm>
          <a:prstGeom prst="rect">
            <a:avLst/>
          </a:prstGeom>
          <a:solidFill>
            <a:srgbClr val="D6A11D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0C326A27-8BBF-4653-BD8F-3EC4F9B64C48}"/>
              </a:ext>
            </a:extLst>
          </p:cNvPr>
          <p:cNvSpPr>
            <a:spLocks noGrp="1"/>
          </p:cNvSpPr>
          <p:nvPr/>
        </p:nvSpPr>
        <p:spPr>
          <a:xfrm>
            <a:off x="6572250" y="3000375"/>
            <a:ext cx="2095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1E2A44"/>
                </a:solidFill>
              </a:defRPr>
            </a:defPPr>
          </a:lstStyle>
          <a:p>
            <a:pPr>
              <a:defRPr sz="1350" b="1">
                <a:solidFill>
                  <a:srgbClr val="1E2A44"/>
                </a:solidFill>
              </a:defRPr>
            </a:pPr>
            <a:r>
              <a:rPr sz="1350" b="1">
                <a:solidFill>
                  <a:srgbClr val="1E2A44"/>
                </a:solidFill>
              </a:rPr>
              <a:t>Mercato esterno</a:t>
            </a: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6705D97F-CE99-4A5F-81F6-AD0783F1E67F}"/>
              </a:ext>
            </a:extLst>
          </p:cNvPr>
          <p:cNvSpPr>
            <a:spLocks noGrp="1"/>
          </p:cNvSpPr>
          <p:nvPr/>
        </p:nvSpPr>
        <p:spPr>
          <a:xfrm>
            <a:off x="6667500" y="3667125"/>
            <a:ext cx="1905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6707D"/>
                </a:solidFill>
              </a:defRPr>
            </a:defPPr>
          </a:lstStyle>
          <a:p>
            <a:pPr>
              <a:defRPr sz="1125" b="0">
                <a:solidFill>
                  <a:srgbClr val="66707D"/>
                </a:solidFill>
              </a:defRPr>
            </a:pPr>
            <a:r>
              <a:rPr sz="1125" b="0">
                <a:solidFill>
                  <a:srgbClr val="66707D"/>
                </a:solidFill>
              </a:rPr>
              <a:t>Disponibilità di profili e vincoli</a:t>
            </a:r>
          </a:p>
        </p:txBody>
      </p:sp>
      <p:sp>
        <p:nvSpPr>
          <p:cNvPr id="22" name="Connettore 1 21">
            <a:extLst>
              <a:ext uri="{FF2B5EF4-FFF2-40B4-BE49-F238E27FC236}">
                <a16:creationId xmlns:a16="http://schemas.microsoft.com/office/drawing/2014/main" id="{2FC19C45-E835-4AC5-BE55-935AC8EC5040}"/>
              </a:ext>
            </a:extLst>
          </p:cNvPr>
          <p:cNvSpPr>
            <a:spLocks noGrp="1"/>
          </p:cNvSpPr>
          <p:nvPr/>
        </p:nvSpPr>
        <p:spPr>
          <a:xfrm>
            <a:off x="8905875" y="3667125"/>
            <a:ext cx="333375" cy="0"/>
          </a:xfrm>
          <a:prstGeom prst="line">
            <a:avLst/>
          </a:prstGeom>
          <a:noFill/>
          <a:ln w="38100">
            <a:solidFill>
              <a:srgbClr val="82B8D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3" name="Rettangolo 22">
            <a:extLst>
              <a:ext uri="{FF2B5EF4-FFF2-40B4-BE49-F238E27FC236}">
                <a16:creationId xmlns:a16="http://schemas.microsoft.com/office/drawing/2014/main" id="{C7CE614B-AFD1-4FD3-B366-67AC32818BA9}"/>
              </a:ext>
            </a:extLst>
          </p:cNvPr>
          <p:cNvSpPr>
            <a:spLocks noGrp="1"/>
          </p:cNvSpPr>
          <p:nvPr/>
        </p:nvSpPr>
        <p:spPr>
          <a:xfrm>
            <a:off x="9239250" y="2571750"/>
            <a:ext cx="2571750" cy="2190750"/>
          </a:xfrm>
          <a:prstGeom prst="rect">
            <a:avLst/>
          </a:prstGeom>
          <a:solidFill>
            <a:srgbClr val="FFFFFF"/>
          </a:solidFill>
          <a:ln w="9525">
            <a:solidFill>
              <a:srgbClr val="D8D9D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26492648-71F5-49FA-84B6-D915B48D159A}"/>
              </a:ext>
            </a:extLst>
          </p:cNvPr>
          <p:cNvSpPr>
            <a:spLocks noGrp="1"/>
          </p:cNvSpPr>
          <p:nvPr/>
        </p:nvSpPr>
        <p:spPr>
          <a:xfrm>
            <a:off x="9239250" y="2571750"/>
            <a:ext cx="2571750" cy="95250"/>
          </a:xfrm>
          <a:prstGeom prst="rect">
            <a:avLst/>
          </a:prstGeom>
          <a:solidFill>
            <a:srgbClr val="4E8065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74D4FECC-7485-4E3E-A079-A919B19A0FD0}"/>
              </a:ext>
            </a:extLst>
          </p:cNvPr>
          <p:cNvSpPr>
            <a:spLocks noGrp="1"/>
          </p:cNvSpPr>
          <p:nvPr/>
        </p:nvSpPr>
        <p:spPr>
          <a:xfrm>
            <a:off x="9477375" y="3000375"/>
            <a:ext cx="2095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1E2A44"/>
                </a:solidFill>
              </a:defRPr>
            </a:defPPr>
          </a:lstStyle>
          <a:p>
            <a:pPr>
              <a:defRPr sz="1350" b="1">
                <a:solidFill>
                  <a:srgbClr val="1E2A44"/>
                </a:solidFill>
              </a:defRPr>
            </a:pPr>
            <a:r>
              <a:rPr sz="1350" b="1">
                <a:solidFill>
                  <a:srgbClr val="1E2A44"/>
                </a:solidFill>
              </a:rPr>
              <a:t>Azioni</a:t>
            </a:r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DED1E4EA-0546-4CCE-8AC1-E7282DD5F222}"/>
              </a:ext>
            </a:extLst>
          </p:cNvPr>
          <p:cNvSpPr>
            <a:spLocks noGrp="1"/>
          </p:cNvSpPr>
          <p:nvPr/>
        </p:nvSpPr>
        <p:spPr>
          <a:xfrm>
            <a:off x="9572625" y="3667125"/>
            <a:ext cx="1905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6707D"/>
                </a:solidFill>
              </a:defRPr>
            </a:defPPr>
          </a:lstStyle>
          <a:p>
            <a:pPr>
              <a:defRPr sz="1125" b="0">
                <a:solidFill>
                  <a:srgbClr val="66707D"/>
                </a:solidFill>
              </a:defRPr>
            </a:pPr>
            <a:r>
              <a:rPr sz="1125" b="0">
                <a:solidFill>
                  <a:srgbClr val="66707D"/>
                </a:solidFill>
              </a:rPr>
              <a:t>Assunzioni, sviluppo, riconversione</a:t>
            </a:r>
          </a:p>
        </p:txBody>
      </p:sp>
    </p:spTree>
    <p:extLst>
      <p:ext uri="{BB962C8B-B14F-4D97-AF65-F5344CB8AC3E}">
        <p14:creationId xmlns:p14="http://schemas.microsoft.com/office/powerpoint/2010/main" val="5863042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ttangolo 22">
            <a:extLst>
              <a:ext uri="{FF2B5EF4-FFF2-40B4-BE49-F238E27FC236}">
                <a16:creationId xmlns:a16="http://schemas.microsoft.com/office/drawing/2014/main" id="{C58B0851-D13E-4953-907E-6DA91A68C1E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B24C63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A7451154-B7E2-4E6C-9E24-ADB630929486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B24C63"/>
                </a:solidFill>
              </a:defRPr>
            </a:defPPr>
          </a:lstStyle>
          <a:p>
            <a:pPr>
              <a:defRPr sz="900" b="1">
                <a:solidFill>
                  <a:srgbClr val="B24C63"/>
                </a:solidFill>
              </a:defRPr>
            </a:pPr>
            <a:r>
              <a:rPr sz="900" b="1">
                <a:solidFill>
                  <a:srgbClr val="B24C63"/>
                </a:solidFill>
              </a:rPr>
              <a:t>ORGANIZZAZIONE DEL LAVORO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E01BA81E-E1CD-40C7-BC4F-8CF76AE98D40}"/>
              </a:ext>
            </a:extLst>
          </p:cNvPr>
          <p:cNvSpPr>
            <a:spLocks noGrp="1"/>
          </p:cNvSpPr>
          <p:nvPr/>
        </p:nvSpPr>
        <p:spPr>
          <a:xfrm>
            <a:off x="666750" y="647700"/>
            <a:ext cx="1081087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E2A44"/>
                </a:solidFill>
              </a:defRPr>
            </a:defPPr>
          </a:lstStyle>
          <a:p>
            <a:pPr>
              <a:defRPr sz="2325" b="1">
                <a:solidFill>
                  <a:srgbClr val="1E2A44"/>
                </a:solidFill>
              </a:defRPr>
            </a:pPr>
            <a:r>
              <a:rPr sz="2325" b="1">
                <a:solidFill>
                  <a:srgbClr val="1E2A44"/>
                </a:solidFill>
              </a:rPr>
              <a:t>Job design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E81D6680-BB51-4BC4-8ED6-6AAD2D80649D}"/>
              </a:ext>
            </a:extLst>
          </p:cNvPr>
          <p:cNvSpPr>
            <a:spLocks noGrp="1"/>
          </p:cNvSpPr>
          <p:nvPr/>
        </p:nvSpPr>
        <p:spPr>
          <a:xfrm>
            <a:off x="666750" y="6477000"/>
            <a:ext cx="10858500" cy="0"/>
          </a:xfrm>
          <a:prstGeom prst="line">
            <a:avLst/>
          </a:prstGeom>
          <a:noFill/>
          <a:ln w="9525">
            <a:solidFill>
              <a:srgbClr val="D8D9D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DF96F1F0-FD83-4737-B5C5-B387C25AFC0E}"/>
              </a:ext>
            </a:extLst>
          </p:cNvPr>
          <p:cNvSpPr>
            <a:spLocks noGrp="1"/>
          </p:cNvSpPr>
          <p:nvPr/>
        </p:nvSpPr>
        <p:spPr>
          <a:xfrm>
            <a:off x="666750" y="6543675"/>
            <a:ext cx="3429000" cy="161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6707D"/>
                </a:solidFill>
              </a:defRPr>
            </a:defPPr>
          </a:lstStyle>
          <a:p>
            <a:pPr>
              <a:defRPr sz="750" b="1">
                <a:solidFill>
                  <a:srgbClr val="66707D"/>
                </a:solidFill>
              </a:defRPr>
            </a:pPr>
            <a:r>
              <a:rPr sz="750" b="1">
                <a:solidFill>
                  <a:srgbClr val="66707D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C7D5F889-0C45-4966-AF94-2FAA4CC70E0C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61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6707D"/>
                </a:solidFill>
              </a:defRPr>
            </a:defPPr>
          </a:lstStyle>
          <a:p>
            <a:pPr>
              <a:defRPr sz="750" b="1">
                <a:solidFill>
                  <a:srgbClr val="66707D"/>
                </a:solidFill>
              </a:defRPr>
            </a:pPr>
            <a:r>
              <a:rPr sz="750" b="1">
                <a:solidFill>
                  <a:srgbClr val="66707D"/>
                </a:solidFill>
              </a:rPr>
              <a:t>07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18F462F1-16DE-4B6E-8116-0BA91CCE36C4}"/>
              </a:ext>
            </a:extLst>
          </p:cNvPr>
          <p:cNvSpPr>
            <a:spLocks noGrp="1"/>
          </p:cNvSpPr>
          <p:nvPr/>
        </p:nvSpPr>
        <p:spPr>
          <a:xfrm>
            <a:off x="762000" y="1666875"/>
            <a:ext cx="100012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1E2A44"/>
                </a:solidFill>
              </a:defRPr>
            </a:defPPr>
          </a:lstStyle>
          <a:p>
            <a:pPr>
              <a:defRPr sz="1425" b="1">
                <a:solidFill>
                  <a:srgbClr val="1E2A44"/>
                </a:solidFill>
              </a:defRPr>
            </a:pPr>
            <a:r>
              <a:rPr sz="1425" b="1">
                <a:solidFill>
                  <a:srgbClr val="1E2A44"/>
                </a:solidFill>
              </a:rPr>
              <a:t>Il job design specifica attività, responsabilità e condizioni di lavoro.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B6A9CE44-64C3-46F0-AB53-26C4C6264666}"/>
              </a:ext>
            </a:extLst>
          </p:cNvPr>
          <p:cNvSpPr>
            <a:spLocks noGrp="1"/>
          </p:cNvSpPr>
          <p:nvPr/>
        </p:nvSpPr>
        <p:spPr>
          <a:xfrm>
            <a:off x="809625" y="2238375"/>
            <a:ext cx="2000250" cy="323850"/>
          </a:xfrm>
          <a:prstGeom prst="rect">
            <a:avLst/>
          </a:prstGeom>
          <a:solidFill>
            <a:srgbClr val="B24C63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625CE350-96F9-4DE8-947E-99460EA6912C}"/>
              </a:ext>
            </a:extLst>
          </p:cNvPr>
          <p:cNvSpPr>
            <a:spLocks noGrp="1"/>
          </p:cNvSpPr>
          <p:nvPr/>
        </p:nvSpPr>
        <p:spPr>
          <a:xfrm>
            <a:off x="904875" y="2286000"/>
            <a:ext cx="1809750" cy="219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75" b="1">
                <a:solidFill>
                  <a:srgbClr val="FFFFFF"/>
                </a:solidFill>
              </a:defRPr>
            </a:defPPr>
          </a:lstStyle>
          <a:p>
            <a:pPr>
              <a:defRPr sz="975" b="1">
                <a:solidFill>
                  <a:srgbClr val="FFFFFF"/>
                </a:solidFill>
              </a:defRPr>
            </a:pPr>
            <a:r>
              <a:rPr sz="975" b="1">
                <a:solidFill>
                  <a:srgbClr val="FFFFFF"/>
                </a:solidFill>
              </a:rPr>
              <a:t>Attività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9C1DF29C-8381-4380-A887-475792C912B5}"/>
              </a:ext>
            </a:extLst>
          </p:cNvPr>
          <p:cNvSpPr>
            <a:spLocks noGrp="1"/>
          </p:cNvSpPr>
          <p:nvPr/>
        </p:nvSpPr>
        <p:spPr>
          <a:xfrm>
            <a:off x="3000375" y="2257425"/>
            <a:ext cx="37147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6707D"/>
                </a:solidFill>
              </a:defRPr>
            </a:defPPr>
          </a:lstStyle>
          <a:p>
            <a:pPr>
              <a:defRPr sz="1200" b="0">
                <a:solidFill>
                  <a:srgbClr val="66707D"/>
                </a:solidFill>
              </a:defRPr>
            </a:pPr>
            <a:r>
              <a:rPr sz="1200" b="0">
                <a:solidFill>
                  <a:srgbClr val="66707D"/>
                </a:solidFill>
              </a:rPr>
              <a:t>Che cosa deve essere svolto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13E45787-1B44-427C-8D61-6E75223D0DFC}"/>
              </a:ext>
            </a:extLst>
          </p:cNvPr>
          <p:cNvSpPr>
            <a:spLocks noGrp="1"/>
          </p:cNvSpPr>
          <p:nvPr/>
        </p:nvSpPr>
        <p:spPr>
          <a:xfrm>
            <a:off x="809625" y="2952750"/>
            <a:ext cx="2000250" cy="323850"/>
          </a:xfrm>
          <a:prstGeom prst="rect">
            <a:avLst/>
          </a:prstGeom>
          <a:solidFill>
            <a:srgbClr val="4F7CA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7A722309-FDEB-44A3-A52D-503C225CB13E}"/>
              </a:ext>
            </a:extLst>
          </p:cNvPr>
          <p:cNvSpPr>
            <a:spLocks noGrp="1"/>
          </p:cNvSpPr>
          <p:nvPr/>
        </p:nvSpPr>
        <p:spPr>
          <a:xfrm>
            <a:off x="904875" y="3000375"/>
            <a:ext cx="1809750" cy="219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75" b="1">
                <a:solidFill>
                  <a:srgbClr val="FFFFFF"/>
                </a:solidFill>
              </a:defRPr>
            </a:defPPr>
          </a:lstStyle>
          <a:p>
            <a:pPr>
              <a:defRPr sz="975" b="1">
                <a:solidFill>
                  <a:srgbClr val="FFFFFF"/>
                </a:solidFill>
              </a:defRPr>
            </a:pPr>
            <a:r>
              <a:rPr sz="975" b="1">
                <a:solidFill>
                  <a:srgbClr val="FFFFFF"/>
                </a:solidFill>
              </a:rPr>
              <a:t>Responsabilità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7A70EED8-4C24-4B2B-BD99-31B17641E0E7}"/>
              </a:ext>
            </a:extLst>
          </p:cNvPr>
          <p:cNvSpPr>
            <a:spLocks noGrp="1"/>
          </p:cNvSpPr>
          <p:nvPr/>
        </p:nvSpPr>
        <p:spPr>
          <a:xfrm>
            <a:off x="3000375" y="2971800"/>
            <a:ext cx="37147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6707D"/>
                </a:solidFill>
              </a:defRPr>
            </a:defPPr>
          </a:lstStyle>
          <a:p>
            <a:pPr>
              <a:defRPr sz="1200" b="0">
                <a:solidFill>
                  <a:srgbClr val="66707D"/>
                </a:solidFill>
              </a:defRPr>
            </a:pPr>
            <a:r>
              <a:rPr sz="1200" b="0">
                <a:solidFill>
                  <a:srgbClr val="66707D"/>
                </a:solidFill>
              </a:rPr>
              <a:t>Quali risultati e decisioni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E2BA33D8-CC79-4EEE-967F-8AF04658176D}"/>
              </a:ext>
            </a:extLst>
          </p:cNvPr>
          <p:cNvSpPr>
            <a:spLocks noGrp="1"/>
          </p:cNvSpPr>
          <p:nvPr/>
        </p:nvSpPr>
        <p:spPr>
          <a:xfrm>
            <a:off x="809625" y="3667125"/>
            <a:ext cx="2000250" cy="323850"/>
          </a:xfrm>
          <a:prstGeom prst="rect">
            <a:avLst/>
          </a:prstGeom>
          <a:solidFill>
            <a:srgbClr val="D6A11D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DD5ADB05-CF0F-4AA5-BEFD-99E94BDA33D2}"/>
              </a:ext>
            </a:extLst>
          </p:cNvPr>
          <p:cNvSpPr>
            <a:spLocks noGrp="1"/>
          </p:cNvSpPr>
          <p:nvPr/>
        </p:nvSpPr>
        <p:spPr>
          <a:xfrm>
            <a:off x="904875" y="3714750"/>
            <a:ext cx="1809750" cy="219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75" b="1">
                <a:solidFill>
                  <a:srgbClr val="FFFFFF"/>
                </a:solidFill>
              </a:defRPr>
            </a:defPPr>
          </a:lstStyle>
          <a:p>
            <a:pPr>
              <a:defRPr sz="975" b="1">
                <a:solidFill>
                  <a:srgbClr val="FFFFFF"/>
                </a:solidFill>
              </a:defRPr>
            </a:pPr>
            <a:r>
              <a:rPr sz="975" b="1">
                <a:solidFill>
                  <a:srgbClr val="FFFFFF"/>
                </a:solidFill>
              </a:rPr>
              <a:t>Regole e orari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1DEAA6D6-37D8-47E0-8A79-D5E7EC4D7452}"/>
              </a:ext>
            </a:extLst>
          </p:cNvPr>
          <p:cNvSpPr>
            <a:spLocks noGrp="1"/>
          </p:cNvSpPr>
          <p:nvPr/>
        </p:nvSpPr>
        <p:spPr>
          <a:xfrm>
            <a:off x="3000375" y="3686175"/>
            <a:ext cx="37147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6707D"/>
                </a:solidFill>
              </a:defRPr>
            </a:defPPr>
          </a:lstStyle>
          <a:p>
            <a:pPr>
              <a:defRPr sz="1200" b="0">
                <a:solidFill>
                  <a:srgbClr val="66707D"/>
                </a:solidFill>
              </a:defRPr>
            </a:pPr>
            <a:r>
              <a:rPr sz="1200" b="0">
                <a:solidFill>
                  <a:srgbClr val="66707D"/>
                </a:solidFill>
              </a:rPr>
              <a:t>Vincoli e coordinamento</a:t>
            </a: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31918681-73F8-40FE-A24D-4B825CFEA247}"/>
              </a:ext>
            </a:extLst>
          </p:cNvPr>
          <p:cNvSpPr>
            <a:spLocks noGrp="1"/>
          </p:cNvSpPr>
          <p:nvPr/>
        </p:nvSpPr>
        <p:spPr>
          <a:xfrm>
            <a:off x="809625" y="4381500"/>
            <a:ext cx="2000250" cy="323850"/>
          </a:xfrm>
          <a:prstGeom prst="rect">
            <a:avLst/>
          </a:prstGeom>
          <a:solidFill>
            <a:srgbClr val="4E8065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4D85CB30-BBAB-4B7D-8D0D-55EF61BA3C58}"/>
              </a:ext>
            </a:extLst>
          </p:cNvPr>
          <p:cNvSpPr>
            <a:spLocks noGrp="1"/>
          </p:cNvSpPr>
          <p:nvPr/>
        </p:nvSpPr>
        <p:spPr>
          <a:xfrm>
            <a:off x="904875" y="4429125"/>
            <a:ext cx="1809750" cy="219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75" b="1">
                <a:solidFill>
                  <a:srgbClr val="FFFFFF"/>
                </a:solidFill>
              </a:defRPr>
            </a:defPPr>
          </a:lstStyle>
          <a:p>
            <a:pPr>
              <a:defRPr sz="975" b="1">
                <a:solidFill>
                  <a:srgbClr val="FFFFFF"/>
                </a:solidFill>
              </a:defRPr>
            </a:pPr>
            <a:r>
              <a:rPr sz="975" b="1">
                <a:solidFill>
                  <a:srgbClr val="FFFFFF"/>
                </a:solidFill>
              </a:rPr>
              <a:t>Condizioni</a:t>
            </a:r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DFC17941-E703-4DD1-8908-9F09BC372897}"/>
              </a:ext>
            </a:extLst>
          </p:cNvPr>
          <p:cNvSpPr>
            <a:spLocks noGrp="1"/>
          </p:cNvSpPr>
          <p:nvPr/>
        </p:nvSpPr>
        <p:spPr>
          <a:xfrm>
            <a:off x="3000375" y="4400550"/>
            <a:ext cx="37147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6707D"/>
                </a:solidFill>
              </a:defRPr>
            </a:defPPr>
          </a:lstStyle>
          <a:p>
            <a:pPr>
              <a:defRPr sz="1200" b="0">
                <a:solidFill>
                  <a:srgbClr val="66707D"/>
                </a:solidFill>
              </a:defRPr>
            </a:pPr>
            <a:r>
              <a:rPr sz="1200" b="0">
                <a:solidFill>
                  <a:srgbClr val="66707D"/>
                </a:solidFill>
              </a:rPr>
              <a:t>Ambiente, strumenti e carichi</a:t>
            </a:r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D7CD6502-CFD8-4DF6-9A7C-04A8739E795B}"/>
              </a:ext>
            </a:extLst>
          </p:cNvPr>
          <p:cNvSpPr>
            <a:spLocks noGrp="1"/>
          </p:cNvSpPr>
          <p:nvPr/>
        </p:nvSpPr>
        <p:spPr>
          <a:xfrm>
            <a:off x="7524750" y="2095500"/>
            <a:ext cx="3714750" cy="3095625"/>
          </a:xfrm>
          <a:prstGeom prst="rect">
            <a:avLst/>
          </a:prstGeom>
          <a:solidFill>
            <a:srgbClr val="1E2A44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311E6D98-0B78-4441-8640-51274BBD7C39}"/>
              </a:ext>
            </a:extLst>
          </p:cNvPr>
          <p:cNvSpPr>
            <a:spLocks noGrp="1"/>
          </p:cNvSpPr>
          <p:nvPr/>
        </p:nvSpPr>
        <p:spPr>
          <a:xfrm>
            <a:off x="7858125" y="2381250"/>
            <a:ext cx="1905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1">
                <a:solidFill>
                  <a:srgbClr val="82B8D8"/>
                </a:solidFill>
              </a:defRPr>
            </a:defPPr>
          </a:lstStyle>
          <a:p>
            <a:pPr>
              <a:defRPr sz="1050" b="1">
                <a:solidFill>
                  <a:srgbClr val="82B8D8"/>
                </a:solidFill>
              </a:defRPr>
            </a:pPr>
            <a:r>
              <a:rPr sz="1050" b="1">
                <a:solidFill>
                  <a:srgbClr val="82B8D8"/>
                </a:solidFill>
              </a:rPr>
              <a:t>EVIDENZE</a:t>
            </a:r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B0462294-A54A-4FB1-A5D9-2BA45A8FB75C}"/>
              </a:ext>
            </a:extLst>
          </p:cNvPr>
          <p:cNvSpPr>
            <a:spLocks noGrp="1"/>
          </p:cNvSpPr>
          <p:nvPr/>
        </p:nvSpPr>
        <p:spPr>
          <a:xfrm>
            <a:off x="7858125" y="2905125"/>
            <a:ext cx="2857500" cy="1905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0">
                <a:solidFill>
                  <a:srgbClr val="FFFFFF"/>
                </a:solidFill>
              </a:defRPr>
            </a:defPPr>
          </a:lstStyle>
          <a:p>
            <a:pPr>
              <a:defRPr sz="1350" b="0">
                <a:solidFill>
                  <a:srgbClr val="FFFFFF"/>
                </a:solidFill>
              </a:defRPr>
            </a:pPr>
            <a:r>
              <a:rPr sz="1350" b="0">
                <a:solidFill>
                  <a:srgbClr val="FFFFFF"/>
                </a:solidFill>
              </a:rPr>
              <a:t>Osservazione del lavoro</a:t>
            </a:r>
          </a:p>
          <a:p>
            <a:endParaRPr sz="1350" b="0">
              <a:solidFill>
                <a:srgbClr val="FFFFFF"/>
              </a:solidFill>
            </a:endParaRPr>
          </a:p>
          <a:p>
            <a:pPr>
              <a:defRPr sz="1350" b="0">
                <a:solidFill>
                  <a:srgbClr val="FFFFFF"/>
                </a:solidFill>
              </a:defRPr>
            </a:pPr>
            <a:r>
              <a:rPr sz="1350" b="0">
                <a:solidFill>
                  <a:srgbClr val="FFFFFF"/>
                </a:solidFill>
              </a:rPr>
              <a:t>Interviste e questionari</a:t>
            </a:r>
          </a:p>
          <a:p>
            <a:endParaRPr sz="1350" b="0">
              <a:solidFill>
                <a:srgbClr val="FFFFFF"/>
              </a:solidFill>
            </a:endParaRPr>
          </a:p>
          <a:p>
            <a:pPr>
              <a:defRPr sz="1350" b="0">
                <a:solidFill>
                  <a:srgbClr val="FFFFFF"/>
                </a:solidFill>
              </a:defRPr>
            </a:pPr>
            <a:r>
              <a:rPr sz="1350" b="0">
                <a:solidFill>
                  <a:srgbClr val="FFFFFF"/>
                </a:solidFill>
              </a:rPr>
              <a:t>Descrizioni del ruolo</a:t>
            </a:r>
          </a:p>
          <a:p>
            <a:endParaRPr sz="1350" b="0">
              <a:solidFill>
                <a:srgbClr val="FFFFFF"/>
              </a:solidFill>
            </a:endParaRPr>
          </a:p>
          <a:p>
            <a:pPr>
              <a:defRPr sz="1350" b="0">
                <a:solidFill>
                  <a:srgbClr val="FFFFFF"/>
                </a:solidFill>
              </a:defRPr>
            </a:pPr>
            <a:r>
              <a:rPr sz="1350" b="0">
                <a:solidFill>
                  <a:srgbClr val="FFFFFF"/>
                </a:solidFill>
              </a:rPr>
              <a:t>Dati su tempi, errori e carichi</a:t>
            </a:r>
          </a:p>
        </p:txBody>
      </p:sp>
    </p:spTree>
    <p:extLst>
      <p:ext uri="{BB962C8B-B14F-4D97-AF65-F5344CB8AC3E}">
        <p14:creationId xmlns:p14="http://schemas.microsoft.com/office/powerpoint/2010/main" val="17509334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ttangolo 25">
            <a:extLst>
              <a:ext uri="{FF2B5EF4-FFF2-40B4-BE49-F238E27FC236}">
                <a16:creationId xmlns:a16="http://schemas.microsoft.com/office/drawing/2014/main" id="{C896705A-7DD6-41FD-BBB0-2E0DF4012B3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B24C63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2FE7E66A-DC3B-40D0-9D97-D4DDCDA045CE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B24C63"/>
                </a:solidFill>
              </a:defRPr>
            </a:defPPr>
          </a:lstStyle>
          <a:p>
            <a:pPr>
              <a:defRPr sz="900" b="1">
                <a:solidFill>
                  <a:srgbClr val="B24C63"/>
                </a:solidFill>
              </a:defRPr>
            </a:pPr>
            <a:r>
              <a:rPr sz="900" b="1">
                <a:solidFill>
                  <a:srgbClr val="B24C63"/>
                </a:solidFill>
              </a:rPr>
              <a:t>ACQUISIZIONE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7B68AFE2-7D87-4F24-AC39-A268038D9FBB}"/>
              </a:ext>
            </a:extLst>
          </p:cNvPr>
          <p:cNvSpPr>
            <a:spLocks noGrp="1"/>
          </p:cNvSpPr>
          <p:nvPr/>
        </p:nvSpPr>
        <p:spPr>
          <a:xfrm>
            <a:off x="666750" y="647700"/>
            <a:ext cx="1081087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E2A44"/>
                </a:solidFill>
              </a:defRPr>
            </a:defPPr>
          </a:lstStyle>
          <a:p>
            <a:pPr>
              <a:defRPr sz="2325" b="1">
                <a:solidFill>
                  <a:srgbClr val="1E2A44"/>
                </a:solidFill>
              </a:defRPr>
            </a:pPr>
            <a:r>
              <a:rPr sz="2325" b="1">
                <a:solidFill>
                  <a:srgbClr val="1E2A44"/>
                </a:solidFill>
              </a:rPr>
              <a:t>Reclutamento e mobilità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85CB5E25-2460-44CA-95EF-FD91D2AF64AD}"/>
              </a:ext>
            </a:extLst>
          </p:cNvPr>
          <p:cNvSpPr>
            <a:spLocks noGrp="1"/>
          </p:cNvSpPr>
          <p:nvPr/>
        </p:nvSpPr>
        <p:spPr>
          <a:xfrm>
            <a:off x="666750" y="6477000"/>
            <a:ext cx="10858500" cy="0"/>
          </a:xfrm>
          <a:prstGeom prst="line">
            <a:avLst/>
          </a:prstGeom>
          <a:noFill/>
          <a:ln w="9525">
            <a:solidFill>
              <a:srgbClr val="D8D9D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1C5F4507-FA1B-49B1-B20B-214F5B96B889}"/>
              </a:ext>
            </a:extLst>
          </p:cNvPr>
          <p:cNvSpPr>
            <a:spLocks noGrp="1"/>
          </p:cNvSpPr>
          <p:nvPr/>
        </p:nvSpPr>
        <p:spPr>
          <a:xfrm>
            <a:off x="666750" y="6543675"/>
            <a:ext cx="3429000" cy="161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6707D"/>
                </a:solidFill>
              </a:defRPr>
            </a:defPPr>
          </a:lstStyle>
          <a:p>
            <a:pPr>
              <a:defRPr sz="750" b="1">
                <a:solidFill>
                  <a:srgbClr val="66707D"/>
                </a:solidFill>
              </a:defRPr>
            </a:pPr>
            <a:r>
              <a:rPr sz="750" b="1">
                <a:solidFill>
                  <a:srgbClr val="66707D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6D57970F-56FD-462B-9D2D-A3E2FAF399C4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61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6707D"/>
                </a:solidFill>
              </a:defRPr>
            </a:defPPr>
          </a:lstStyle>
          <a:p>
            <a:pPr>
              <a:defRPr sz="750" b="1">
                <a:solidFill>
                  <a:srgbClr val="66707D"/>
                </a:solidFill>
              </a:defRPr>
            </a:pPr>
            <a:r>
              <a:rPr sz="750" b="1">
                <a:solidFill>
                  <a:srgbClr val="66707D"/>
                </a:solidFill>
              </a:rPr>
              <a:t>08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61D86944-37F6-4E28-974B-D910D757249B}"/>
              </a:ext>
            </a:extLst>
          </p:cNvPr>
          <p:cNvSpPr>
            <a:spLocks noGrp="1"/>
          </p:cNvSpPr>
          <p:nvPr/>
        </p:nvSpPr>
        <p:spPr>
          <a:xfrm>
            <a:off x="857250" y="1809750"/>
            <a:ext cx="10382250" cy="1047750"/>
          </a:xfrm>
          <a:prstGeom prst="rect">
            <a:avLst/>
          </a:prstGeom>
          <a:solidFill>
            <a:srgbClr val="1E2A44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527E09B0-B4E6-49B5-A925-F8144A9751D4}"/>
              </a:ext>
            </a:extLst>
          </p:cNvPr>
          <p:cNvSpPr>
            <a:spLocks noGrp="1"/>
          </p:cNvSpPr>
          <p:nvPr/>
        </p:nvSpPr>
        <p:spPr>
          <a:xfrm>
            <a:off x="1190625" y="2047875"/>
            <a:ext cx="1714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1">
                <a:solidFill>
                  <a:srgbClr val="82B8D8"/>
                </a:solidFill>
              </a:defRPr>
            </a:defPPr>
          </a:lstStyle>
          <a:p>
            <a:pPr>
              <a:defRPr sz="1125" b="1">
                <a:solidFill>
                  <a:srgbClr val="82B8D8"/>
                </a:solidFill>
              </a:defRPr>
            </a:pPr>
            <a:r>
              <a:rPr sz="1125" b="1">
                <a:solidFill>
                  <a:srgbClr val="82B8D8"/>
                </a:solidFill>
              </a:rPr>
              <a:t>Obiettivo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0FEE8D92-022F-41B6-9825-EF1E34F33A64}"/>
              </a:ext>
            </a:extLst>
          </p:cNvPr>
          <p:cNvSpPr>
            <a:spLocks noGrp="1"/>
          </p:cNvSpPr>
          <p:nvPr/>
        </p:nvSpPr>
        <p:spPr>
          <a:xfrm>
            <a:off x="2952750" y="2000250"/>
            <a:ext cx="7620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FFFFFF"/>
                </a:solidFill>
              </a:defRPr>
            </a:defPPr>
          </a:lstStyle>
          <a:p>
            <a:pPr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Garantire nel tempo l’assegnazione delle persone alle posizioni dell’organizzazione.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71AFF3DA-B12D-4A89-B180-7DB4F4AB12B7}"/>
              </a:ext>
            </a:extLst>
          </p:cNvPr>
          <p:cNvSpPr>
            <a:spLocks noGrp="1"/>
          </p:cNvSpPr>
          <p:nvPr/>
        </p:nvSpPr>
        <p:spPr>
          <a:xfrm>
            <a:off x="666750" y="3333750"/>
            <a:ext cx="2524125" cy="1714500"/>
          </a:xfrm>
          <a:prstGeom prst="rect">
            <a:avLst/>
          </a:prstGeom>
          <a:solidFill>
            <a:srgbClr val="FFFFFF"/>
          </a:solidFill>
          <a:ln w="9525">
            <a:solidFill>
              <a:srgbClr val="D8D9D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34BCBA00-D51D-4236-8B0B-C55244AC4536}"/>
              </a:ext>
            </a:extLst>
          </p:cNvPr>
          <p:cNvSpPr>
            <a:spLocks noGrp="1"/>
          </p:cNvSpPr>
          <p:nvPr/>
        </p:nvSpPr>
        <p:spPr>
          <a:xfrm>
            <a:off x="666750" y="3333750"/>
            <a:ext cx="85725" cy="1714500"/>
          </a:xfrm>
          <a:prstGeom prst="rect">
            <a:avLst/>
          </a:prstGeom>
          <a:solidFill>
            <a:srgbClr val="B24C63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85381149-AD0C-446D-A03E-8EE5C403800A}"/>
              </a:ext>
            </a:extLst>
          </p:cNvPr>
          <p:cNvSpPr>
            <a:spLocks noGrp="1"/>
          </p:cNvSpPr>
          <p:nvPr/>
        </p:nvSpPr>
        <p:spPr>
          <a:xfrm>
            <a:off x="933450" y="3524250"/>
            <a:ext cx="2047875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1E2A44"/>
                </a:solidFill>
              </a:defRPr>
            </a:defPPr>
          </a:lstStyle>
          <a:p>
            <a:pPr>
              <a:defRPr sz="1425" b="1">
                <a:solidFill>
                  <a:srgbClr val="1E2A44"/>
                </a:solidFill>
              </a:defRPr>
            </a:pPr>
            <a:r>
              <a:rPr sz="1425" b="1">
                <a:solidFill>
                  <a:srgbClr val="1E2A44"/>
                </a:solidFill>
              </a:rPr>
              <a:t>Ricerca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ABBA6F15-E668-47C7-8ECA-E3A2D32A4EC1}"/>
              </a:ext>
            </a:extLst>
          </p:cNvPr>
          <p:cNvSpPr>
            <a:spLocks noGrp="1"/>
          </p:cNvSpPr>
          <p:nvPr/>
        </p:nvSpPr>
        <p:spPr>
          <a:xfrm>
            <a:off x="933450" y="3962400"/>
            <a:ext cx="2047875" cy="914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6707D"/>
                </a:solidFill>
              </a:defRPr>
            </a:defPPr>
          </a:lstStyle>
          <a:p>
            <a:pPr>
              <a:defRPr sz="1200" b="0">
                <a:solidFill>
                  <a:srgbClr val="66707D"/>
                </a:solidFill>
              </a:defRPr>
            </a:pPr>
            <a:r>
              <a:rPr sz="1200" b="0">
                <a:solidFill>
                  <a:srgbClr val="66707D"/>
                </a:solidFill>
              </a:rPr>
              <a:t>Attrarre candidature coerenti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326D1D88-01B2-4877-ABAB-D7D082759DAD}"/>
              </a:ext>
            </a:extLst>
          </p:cNvPr>
          <p:cNvSpPr>
            <a:spLocks noGrp="1"/>
          </p:cNvSpPr>
          <p:nvPr/>
        </p:nvSpPr>
        <p:spPr>
          <a:xfrm>
            <a:off x="3524250" y="3333750"/>
            <a:ext cx="2524125" cy="1714500"/>
          </a:xfrm>
          <a:prstGeom prst="rect">
            <a:avLst/>
          </a:prstGeom>
          <a:solidFill>
            <a:srgbClr val="FFFFFF"/>
          </a:solidFill>
          <a:ln w="9525">
            <a:solidFill>
              <a:srgbClr val="D8D9D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97EFD773-78DA-490F-ABCB-F9B54290164D}"/>
              </a:ext>
            </a:extLst>
          </p:cNvPr>
          <p:cNvSpPr>
            <a:spLocks noGrp="1"/>
          </p:cNvSpPr>
          <p:nvPr/>
        </p:nvSpPr>
        <p:spPr>
          <a:xfrm>
            <a:off x="3524250" y="3333750"/>
            <a:ext cx="85725" cy="1714500"/>
          </a:xfrm>
          <a:prstGeom prst="rect">
            <a:avLst/>
          </a:prstGeom>
          <a:solidFill>
            <a:srgbClr val="4F7CA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46DD5DA7-6772-4296-950E-C95E1854C711}"/>
              </a:ext>
            </a:extLst>
          </p:cNvPr>
          <p:cNvSpPr>
            <a:spLocks noGrp="1"/>
          </p:cNvSpPr>
          <p:nvPr/>
        </p:nvSpPr>
        <p:spPr>
          <a:xfrm>
            <a:off x="3790950" y="3524250"/>
            <a:ext cx="2047875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1E2A44"/>
                </a:solidFill>
              </a:defRPr>
            </a:defPPr>
          </a:lstStyle>
          <a:p>
            <a:pPr>
              <a:defRPr sz="1425" b="1">
                <a:solidFill>
                  <a:srgbClr val="1E2A44"/>
                </a:solidFill>
              </a:defRPr>
            </a:pPr>
            <a:r>
              <a:rPr sz="1425" b="1">
                <a:solidFill>
                  <a:srgbClr val="1E2A44"/>
                </a:solidFill>
              </a:rPr>
              <a:t>Selezione</a:t>
            </a: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E13620F9-6558-4F57-A6D5-C5E4DCACCB7A}"/>
              </a:ext>
            </a:extLst>
          </p:cNvPr>
          <p:cNvSpPr>
            <a:spLocks noGrp="1"/>
          </p:cNvSpPr>
          <p:nvPr/>
        </p:nvSpPr>
        <p:spPr>
          <a:xfrm>
            <a:off x="3790950" y="3962400"/>
            <a:ext cx="2047875" cy="914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6707D"/>
                </a:solidFill>
              </a:defRPr>
            </a:defPPr>
          </a:lstStyle>
          <a:p>
            <a:pPr>
              <a:defRPr sz="1200" b="0">
                <a:solidFill>
                  <a:srgbClr val="66707D"/>
                </a:solidFill>
              </a:defRPr>
            </a:pPr>
            <a:r>
              <a:rPr sz="1200" b="0">
                <a:solidFill>
                  <a:srgbClr val="66707D"/>
                </a:solidFill>
              </a:rPr>
              <a:t>Confrontare requisiti e potenziale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658A8C4F-8524-4D2D-B9AC-990C0C322BDD}"/>
              </a:ext>
            </a:extLst>
          </p:cNvPr>
          <p:cNvSpPr>
            <a:spLocks noGrp="1"/>
          </p:cNvSpPr>
          <p:nvPr/>
        </p:nvSpPr>
        <p:spPr>
          <a:xfrm>
            <a:off x="6381750" y="3333750"/>
            <a:ext cx="2524125" cy="1714500"/>
          </a:xfrm>
          <a:prstGeom prst="rect">
            <a:avLst/>
          </a:prstGeom>
          <a:solidFill>
            <a:srgbClr val="FFFFFF"/>
          </a:solidFill>
          <a:ln w="9525">
            <a:solidFill>
              <a:srgbClr val="D8D9D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018CE1AE-82FE-4707-805C-8BA7CCED3478}"/>
              </a:ext>
            </a:extLst>
          </p:cNvPr>
          <p:cNvSpPr>
            <a:spLocks noGrp="1"/>
          </p:cNvSpPr>
          <p:nvPr/>
        </p:nvSpPr>
        <p:spPr>
          <a:xfrm>
            <a:off x="6381750" y="3333750"/>
            <a:ext cx="85725" cy="1714500"/>
          </a:xfrm>
          <a:prstGeom prst="rect">
            <a:avLst/>
          </a:prstGeom>
          <a:solidFill>
            <a:srgbClr val="D6A11D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62701C4A-EDB1-4BB2-80F2-E46EF863AC64}"/>
              </a:ext>
            </a:extLst>
          </p:cNvPr>
          <p:cNvSpPr>
            <a:spLocks noGrp="1"/>
          </p:cNvSpPr>
          <p:nvPr/>
        </p:nvSpPr>
        <p:spPr>
          <a:xfrm>
            <a:off x="6648450" y="3524250"/>
            <a:ext cx="2047875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1E2A44"/>
                </a:solidFill>
              </a:defRPr>
            </a:defPPr>
          </a:lstStyle>
          <a:p>
            <a:pPr>
              <a:defRPr sz="1425" b="1">
                <a:solidFill>
                  <a:srgbClr val="1E2A44"/>
                </a:solidFill>
              </a:defRPr>
            </a:pPr>
            <a:r>
              <a:rPr sz="1425" b="1">
                <a:solidFill>
                  <a:srgbClr val="1E2A44"/>
                </a:solidFill>
              </a:rPr>
              <a:t>Inserimento</a:t>
            </a: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FCBAF726-CCA6-4755-8F02-A8D94C795FAC}"/>
              </a:ext>
            </a:extLst>
          </p:cNvPr>
          <p:cNvSpPr>
            <a:spLocks noGrp="1"/>
          </p:cNvSpPr>
          <p:nvPr/>
        </p:nvSpPr>
        <p:spPr>
          <a:xfrm>
            <a:off x="6648450" y="3962400"/>
            <a:ext cx="2047875" cy="914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6707D"/>
                </a:solidFill>
              </a:defRPr>
            </a:defPPr>
          </a:lstStyle>
          <a:p>
            <a:pPr>
              <a:defRPr sz="1200" b="0">
                <a:solidFill>
                  <a:srgbClr val="66707D"/>
                </a:solidFill>
              </a:defRPr>
            </a:pPr>
            <a:r>
              <a:rPr sz="1200" b="0">
                <a:solidFill>
                  <a:srgbClr val="66707D"/>
                </a:solidFill>
              </a:rPr>
              <a:t>Sostenere l’ingresso nel ruolo</a:t>
            </a:r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80EE22C5-CF3B-4889-807B-B8E0181CC9CD}"/>
              </a:ext>
            </a:extLst>
          </p:cNvPr>
          <p:cNvSpPr>
            <a:spLocks noGrp="1"/>
          </p:cNvSpPr>
          <p:nvPr/>
        </p:nvSpPr>
        <p:spPr>
          <a:xfrm>
            <a:off x="9239250" y="3333750"/>
            <a:ext cx="2524125" cy="1714500"/>
          </a:xfrm>
          <a:prstGeom prst="rect">
            <a:avLst/>
          </a:prstGeom>
          <a:solidFill>
            <a:srgbClr val="FFFFFF"/>
          </a:solidFill>
          <a:ln w="9525">
            <a:solidFill>
              <a:srgbClr val="D8D9D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3" name="Rettangolo 22">
            <a:extLst>
              <a:ext uri="{FF2B5EF4-FFF2-40B4-BE49-F238E27FC236}">
                <a16:creationId xmlns:a16="http://schemas.microsoft.com/office/drawing/2014/main" id="{2711F401-98D6-4EFE-8C15-42E3934EB29D}"/>
              </a:ext>
            </a:extLst>
          </p:cNvPr>
          <p:cNvSpPr>
            <a:spLocks noGrp="1"/>
          </p:cNvSpPr>
          <p:nvPr/>
        </p:nvSpPr>
        <p:spPr>
          <a:xfrm>
            <a:off x="9239250" y="3333750"/>
            <a:ext cx="85725" cy="1714500"/>
          </a:xfrm>
          <a:prstGeom prst="rect">
            <a:avLst/>
          </a:prstGeom>
          <a:solidFill>
            <a:srgbClr val="4E8065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0ECEEC6A-BA1C-4D04-967C-4668A6B53F20}"/>
              </a:ext>
            </a:extLst>
          </p:cNvPr>
          <p:cNvSpPr>
            <a:spLocks noGrp="1"/>
          </p:cNvSpPr>
          <p:nvPr/>
        </p:nvSpPr>
        <p:spPr>
          <a:xfrm>
            <a:off x="9505950" y="3524250"/>
            <a:ext cx="2047875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1E2A44"/>
                </a:solidFill>
              </a:defRPr>
            </a:defPPr>
          </a:lstStyle>
          <a:p>
            <a:pPr>
              <a:defRPr sz="1425" b="1">
                <a:solidFill>
                  <a:srgbClr val="1E2A44"/>
                </a:solidFill>
              </a:defRPr>
            </a:pPr>
            <a:r>
              <a:rPr sz="1425" b="1">
                <a:solidFill>
                  <a:srgbClr val="1E2A44"/>
                </a:solidFill>
              </a:rPr>
              <a:t>Mobilità</a:t>
            </a:r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6A8A6E86-B0A5-4523-92CE-4BC3A32C2AD0}"/>
              </a:ext>
            </a:extLst>
          </p:cNvPr>
          <p:cNvSpPr>
            <a:spLocks noGrp="1"/>
          </p:cNvSpPr>
          <p:nvPr/>
        </p:nvSpPr>
        <p:spPr>
          <a:xfrm>
            <a:off x="9505950" y="3962400"/>
            <a:ext cx="2047875" cy="914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6707D"/>
                </a:solidFill>
              </a:defRPr>
            </a:defPPr>
          </a:lstStyle>
          <a:p>
            <a:pPr>
              <a:defRPr sz="1200" b="0">
                <a:solidFill>
                  <a:srgbClr val="66707D"/>
                </a:solidFill>
              </a:defRPr>
            </a:pPr>
            <a:r>
              <a:rPr sz="1200" b="0">
                <a:solidFill>
                  <a:srgbClr val="66707D"/>
                </a:solidFill>
              </a:rPr>
              <a:t>Gestire trasferimenti e promozioni</a:t>
            </a:r>
          </a:p>
        </p:txBody>
      </p:sp>
    </p:spTree>
    <p:extLst>
      <p:ext uri="{BB962C8B-B14F-4D97-AF65-F5344CB8AC3E}">
        <p14:creationId xmlns:p14="http://schemas.microsoft.com/office/powerpoint/2010/main" val="9222205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ttangolo 20">
            <a:extLst>
              <a:ext uri="{FF2B5EF4-FFF2-40B4-BE49-F238E27FC236}">
                <a16:creationId xmlns:a16="http://schemas.microsoft.com/office/drawing/2014/main" id="{D0966480-65B9-4549-B9C6-757552EE06A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B24C63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C36F70CD-A224-4749-AA87-C06575AACE5D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B24C63"/>
                </a:solidFill>
              </a:defRPr>
            </a:defPPr>
          </a:lstStyle>
          <a:p>
            <a:pPr>
              <a:defRPr sz="900" b="1">
                <a:solidFill>
                  <a:srgbClr val="B24C63"/>
                </a:solidFill>
              </a:defRPr>
            </a:pPr>
            <a:r>
              <a:rPr sz="900" b="1">
                <a:solidFill>
                  <a:srgbClr val="B24C63"/>
                </a:solidFill>
              </a:rPr>
              <a:t>SVILUPPO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AF0DCE25-BC55-43EB-A233-189DF9005FA0}"/>
              </a:ext>
            </a:extLst>
          </p:cNvPr>
          <p:cNvSpPr>
            <a:spLocks noGrp="1"/>
          </p:cNvSpPr>
          <p:nvPr/>
        </p:nvSpPr>
        <p:spPr>
          <a:xfrm>
            <a:off x="666750" y="647700"/>
            <a:ext cx="1081087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E2A44"/>
                </a:solidFill>
              </a:defRPr>
            </a:defPPr>
          </a:lstStyle>
          <a:p>
            <a:pPr>
              <a:defRPr sz="2325" b="1">
                <a:solidFill>
                  <a:srgbClr val="1E2A44"/>
                </a:solidFill>
              </a:defRPr>
            </a:pPr>
            <a:r>
              <a:rPr sz="2325" b="1">
                <a:solidFill>
                  <a:srgbClr val="1E2A44"/>
                </a:solidFill>
              </a:rPr>
              <a:t>Formazione professionale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9A952CA2-EDE9-49A4-B1B7-630F120E4AE6}"/>
              </a:ext>
            </a:extLst>
          </p:cNvPr>
          <p:cNvSpPr>
            <a:spLocks noGrp="1"/>
          </p:cNvSpPr>
          <p:nvPr/>
        </p:nvSpPr>
        <p:spPr>
          <a:xfrm>
            <a:off x="666750" y="6477000"/>
            <a:ext cx="10858500" cy="0"/>
          </a:xfrm>
          <a:prstGeom prst="line">
            <a:avLst/>
          </a:prstGeom>
          <a:noFill/>
          <a:ln w="9525">
            <a:solidFill>
              <a:srgbClr val="D8D9D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A5110A51-DBD8-40A4-956B-82B7BAD9E35A}"/>
              </a:ext>
            </a:extLst>
          </p:cNvPr>
          <p:cNvSpPr>
            <a:spLocks noGrp="1"/>
          </p:cNvSpPr>
          <p:nvPr/>
        </p:nvSpPr>
        <p:spPr>
          <a:xfrm>
            <a:off x="666750" y="6543675"/>
            <a:ext cx="3429000" cy="161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6707D"/>
                </a:solidFill>
              </a:defRPr>
            </a:defPPr>
          </a:lstStyle>
          <a:p>
            <a:pPr>
              <a:defRPr sz="750" b="1">
                <a:solidFill>
                  <a:srgbClr val="66707D"/>
                </a:solidFill>
              </a:defRPr>
            </a:pPr>
            <a:r>
              <a:rPr sz="750" b="1">
                <a:solidFill>
                  <a:srgbClr val="66707D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AAEA9092-F61D-4177-99D3-3180AC57D3A1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61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6707D"/>
                </a:solidFill>
              </a:defRPr>
            </a:defPPr>
          </a:lstStyle>
          <a:p>
            <a:pPr>
              <a:defRPr sz="750" b="1">
                <a:solidFill>
                  <a:srgbClr val="66707D"/>
                </a:solidFill>
              </a:defRPr>
            </a:pPr>
            <a:r>
              <a:rPr sz="750" b="1">
                <a:solidFill>
                  <a:srgbClr val="66707D"/>
                </a:solidFill>
              </a:rPr>
              <a:t>09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10C869E2-6489-44D9-B4BF-CE39C8E33288}"/>
              </a:ext>
            </a:extLst>
          </p:cNvPr>
          <p:cNvSpPr>
            <a:spLocks noGrp="1"/>
          </p:cNvSpPr>
          <p:nvPr/>
        </p:nvSpPr>
        <p:spPr>
          <a:xfrm>
            <a:off x="809625" y="1666875"/>
            <a:ext cx="102870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1E2A44"/>
                </a:solidFill>
              </a:defRPr>
            </a:defPPr>
          </a:lstStyle>
          <a:p>
            <a:pPr>
              <a:defRPr sz="1500" b="1">
                <a:solidFill>
                  <a:srgbClr val="1E2A44"/>
                </a:solidFill>
              </a:defRPr>
            </a:pPr>
            <a:r>
              <a:rPr sz="1500" b="1">
                <a:solidFill>
                  <a:srgbClr val="1E2A44"/>
                </a:solidFill>
              </a:rPr>
              <a:t>La formazione migliora competenze e prestazioni individuali e collettive.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DA7AF66A-D1D8-482E-91FF-3D99DE37FB59}"/>
              </a:ext>
            </a:extLst>
          </p:cNvPr>
          <p:cNvSpPr>
            <a:spLocks noGrp="1"/>
          </p:cNvSpPr>
          <p:nvPr/>
        </p:nvSpPr>
        <p:spPr>
          <a:xfrm>
            <a:off x="809625" y="2524125"/>
            <a:ext cx="3286125" cy="2428875"/>
          </a:xfrm>
          <a:prstGeom prst="rect">
            <a:avLst/>
          </a:prstGeom>
          <a:solidFill>
            <a:srgbClr val="FFFFFF"/>
          </a:solidFill>
          <a:ln w="9525">
            <a:solidFill>
              <a:srgbClr val="D8D9D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ECAD6FE1-DA32-42B2-A6C0-C29DD30C1B95}"/>
              </a:ext>
            </a:extLst>
          </p:cNvPr>
          <p:cNvSpPr>
            <a:spLocks noGrp="1"/>
          </p:cNvSpPr>
          <p:nvPr/>
        </p:nvSpPr>
        <p:spPr>
          <a:xfrm>
            <a:off x="809625" y="2524125"/>
            <a:ext cx="85725" cy="2428875"/>
          </a:xfrm>
          <a:prstGeom prst="rect">
            <a:avLst/>
          </a:prstGeom>
          <a:solidFill>
            <a:srgbClr val="B24C63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CBEA6BF7-26A6-44C1-B88A-8B3738CDBBD1}"/>
              </a:ext>
            </a:extLst>
          </p:cNvPr>
          <p:cNvSpPr>
            <a:spLocks noGrp="1"/>
          </p:cNvSpPr>
          <p:nvPr/>
        </p:nvSpPr>
        <p:spPr>
          <a:xfrm>
            <a:off x="1076325" y="2714625"/>
            <a:ext cx="2809875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1E2A44"/>
                </a:solidFill>
              </a:defRPr>
            </a:defPPr>
          </a:lstStyle>
          <a:p>
            <a:pPr>
              <a:defRPr sz="1425" b="1">
                <a:solidFill>
                  <a:srgbClr val="1E2A44"/>
                </a:solidFill>
              </a:defRPr>
            </a:pPr>
            <a:r>
              <a:rPr sz="1425" b="1">
                <a:solidFill>
                  <a:srgbClr val="1E2A44"/>
                </a:solidFill>
              </a:rPr>
              <a:t>Programmi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59A450C2-2064-4FAC-89EC-E7197F5951A0}"/>
              </a:ext>
            </a:extLst>
          </p:cNvPr>
          <p:cNvSpPr>
            <a:spLocks noGrp="1"/>
          </p:cNvSpPr>
          <p:nvPr/>
        </p:nvSpPr>
        <p:spPr>
          <a:xfrm>
            <a:off x="1076325" y="3152775"/>
            <a:ext cx="2809875" cy="16287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6707D"/>
                </a:solidFill>
              </a:defRPr>
            </a:defPPr>
          </a:lstStyle>
          <a:p>
            <a:pPr>
              <a:defRPr sz="1200" b="0">
                <a:solidFill>
                  <a:srgbClr val="66707D"/>
                </a:solidFill>
              </a:defRPr>
            </a:pPr>
            <a:r>
              <a:rPr sz="1200" b="0">
                <a:solidFill>
                  <a:srgbClr val="66707D"/>
                </a:solidFill>
              </a:rPr>
              <a:t>Percorsi strutturati per competenze specifiche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9473AAB9-D31A-432B-AE38-49F5FA4CC87C}"/>
              </a:ext>
            </a:extLst>
          </p:cNvPr>
          <p:cNvSpPr>
            <a:spLocks noGrp="1"/>
          </p:cNvSpPr>
          <p:nvPr/>
        </p:nvSpPr>
        <p:spPr>
          <a:xfrm>
            <a:off x="4524375" y="2524125"/>
            <a:ext cx="3286125" cy="2428875"/>
          </a:xfrm>
          <a:prstGeom prst="rect">
            <a:avLst/>
          </a:prstGeom>
          <a:solidFill>
            <a:srgbClr val="FFFFFF"/>
          </a:solidFill>
          <a:ln w="9525">
            <a:solidFill>
              <a:srgbClr val="D8D9D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ACBFADA7-91D0-4122-9CD6-D1E35ABFDBB4}"/>
              </a:ext>
            </a:extLst>
          </p:cNvPr>
          <p:cNvSpPr>
            <a:spLocks noGrp="1"/>
          </p:cNvSpPr>
          <p:nvPr/>
        </p:nvSpPr>
        <p:spPr>
          <a:xfrm>
            <a:off x="4524375" y="2524125"/>
            <a:ext cx="85725" cy="2428875"/>
          </a:xfrm>
          <a:prstGeom prst="rect">
            <a:avLst/>
          </a:prstGeom>
          <a:solidFill>
            <a:srgbClr val="4F7CA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19386104-4A83-45F0-AD2E-0309A74900BE}"/>
              </a:ext>
            </a:extLst>
          </p:cNvPr>
          <p:cNvSpPr>
            <a:spLocks noGrp="1"/>
          </p:cNvSpPr>
          <p:nvPr/>
        </p:nvSpPr>
        <p:spPr>
          <a:xfrm>
            <a:off x="4791075" y="2714625"/>
            <a:ext cx="2809875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1E2A44"/>
                </a:solidFill>
              </a:defRPr>
            </a:defPPr>
          </a:lstStyle>
          <a:p>
            <a:pPr>
              <a:defRPr sz="1425" b="1">
                <a:solidFill>
                  <a:srgbClr val="1E2A44"/>
                </a:solidFill>
              </a:defRPr>
            </a:pPr>
            <a:r>
              <a:rPr sz="1425" b="1">
                <a:solidFill>
                  <a:srgbClr val="1E2A44"/>
                </a:solidFill>
              </a:rPr>
              <a:t>Coaching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61680B5F-0307-4187-B45D-25E03DB1FA43}"/>
              </a:ext>
            </a:extLst>
          </p:cNvPr>
          <p:cNvSpPr>
            <a:spLocks noGrp="1"/>
          </p:cNvSpPr>
          <p:nvPr/>
        </p:nvSpPr>
        <p:spPr>
          <a:xfrm>
            <a:off x="4791075" y="3152775"/>
            <a:ext cx="2809875" cy="16287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6707D"/>
                </a:solidFill>
              </a:defRPr>
            </a:defPPr>
          </a:lstStyle>
          <a:p>
            <a:pPr>
              <a:defRPr sz="1200" b="0">
                <a:solidFill>
                  <a:srgbClr val="66707D"/>
                </a:solidFill>
              </a:defRPr>
            </a:pPr>
            <a:r>
              <a:rPr sz="1200" b="0">
                <a:solidFill>
                  <a:srgbClr val="66707D"/>
                </a:solidFill>
              </a:rPr>
              <a:t>Supporto del responsabile su problemi e prestazioni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BA122D6D-C444-45A9-8B1A-55954BA71F0B}"/>
              </a:ext>
            </a:extLst>
          </p:cNvPr>
          <p:cNvSpPr>
            <a:spLocks noGrp="1"/>
          </p:cNvSpPr>
          <p:nvPr/>
        </p:nvSpPr>
        <p:spPr>
          <a:xfrm>
            <a:off x="8239125" y="2524125"/>
            <a:ext cx="3286125" cy="2428875"/>
          </a:xfrm>
          <a:prstGeom prst="rect">
            <a:avLst/>
          </a:prstGeom>
          <a:solidFill>
            <a:srgbClr val="FFFFFF"/>
          </a:solidFill>
          <a:ln w="9525">
            <a:solidFill>
              <a:srgbClr val="D8D9D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8E8AE1E5-11BD-4820-894D-455FEEF7B180}"/>
              </a:ext>
            </a:extLst>
          </p:cNvPr>
          <p:cNvSpPr>
            <a:spLocks noGrp="1"/>
          </p:cNvSpPr>
          <p:nvPr/>
        </p:nvSpPr>
        <p:spPr>
          <a:xfrm>
            <a:off x="8239125" y="2524125"/>
            <a:ext cx="85725" cy="2428875"/>
          </a:xfrm>
          <a:prstGeom prst="rect">
            <a:avLst/>
          </a:prstGeom>
          <a:solidFill>
            <a:srgbClr val="D6A11D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84AE696F-1505-49CC-86E8-FB0DD0636A3E}"/>
              </a:ext>
            </a:extLst>
          </p:cNvPr>
          <p:cNvSpPr>
            <a:spLocks noGrp="1"/>
          </p:cNvSpPr>
          <p:nvPr/>
        </p:nvSpPr>
        <p:spPr>
          <a:xfrm>
            <a:off x="8505825" y="2714625"/>
            <a:ext cx="2809875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1E2A44"/>
                </a:solidFill>
              </a:defRPr>
            </a:defPPr>
          </a:lstStyle>
          <a:p>
            <a:pPr>
              <a:defRPr sz="1425" b="1">
                <a:solidFill>
                  <a:srgbClr val="1E2A44"/>
                </a:solidFill>
              </a:defRPr>
            </a:pPr>
            <a:r>
              <a:rPr sz="1425" b="1">
                <a:solidFill>
                  <a:srgbClr val="1E2A44"/>
                </a:solidFill>
              </a:rPr>
              <a:t>Corsi e seminari</a:t>
            </a:r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0041B9E2-7BB9-4663-AB6D-B54B66EC29F0}"/>
              </a:ext>
            </a:extLst>
          </p:cNvPr>
          <p:cNvSpPr>
            <a:spLocks noGrp="1"/>
          </p:cNvSpPr>
          <p:nvPr/>
        </p:nvSpPr>
        <p:spPr>
          <a:xfrm>
            <a:off x="8505825" y="3152775"/>
            <a:ext cx="2809875" cy="16287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6707D"/>
                </a:solidFill>
              </a:defRPr>
            </a:defPPr>
          </a:lstStyle>
          <a:p>
            <a:pPr>
              <a:defRPr sz="1200" b="0">
                <a:solidFill>
                  <a:srgbClr val="66707D"/>
                </a:solidFill>
              </a:defRPr>
            </a:pPr>
            <a:r>
              <a:rPr sz="1200" b="0">
                <a:solidFill>
                  <a:srgbClr val="66707D"/>
                </a:solidFill>
              </a:rPr>
              <a:t>Conoscenze, metodi e confronto tra esperienze</a:t>
            </a:r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4DCA9FD1-39EB-4631-8C70-FC673D481F1D}"/>
              </a:ext>
            </a:extLst>
          </p:cNvPr>
          <p:cNvSpPr>
            <a:spLocks noGrp="1"/>
          </p:cNvSpPr>
          <p:nvPr/>
        </p:nvSpPr>
        <p:spPr>
          <a:xfrm>
            <a:off x="1762125" y="5476875"/>
            <a:ext cx="86677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4E8065"/>
                </a:solidFill>
              </a:defRPr>
            </a:defPPr>
          </a:lstStyle>
          <a:p>
            <a:pPr>
              <a:defRPr sz="1275" b="1">
                <a:solidFill>
                  <a:srgbClr val="4E8065"/>
                </a:solidFill>
              </a:defRPr>
            </a:pPr>
            <a:r>
              <a:rPr sz="1275" b="1">
                <a:solidFill>
                  <a:srgbClr val="4E8065"/>
                </a:solidFill>
              </a:rPr>
              <a:t>La progettazione collega bisogno, metodo, applicazione nel lavoro e verifica dei risultati.</a:t>
            </a:r>
          </a:p>
        </p:txBody>
      </p:sp>
    </p:spTree>
    <p:extLst>
      <p:ext uri="{BB962C8B-B14F-4D97-AF65-F5344CB8AC3E}">
        <p14:creationId xmlns:p14="http://schemas.microsoft.com/office/powerpoint/2010/main" val="11025761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ttangolo 22">
            <a:extLst>
              <a:ext uri="{FF2B5EF4-FFF2-40B4-BE49-F238E27FC236}">
                <a16:creationId xmlns:a16="http://schemas.microsoft.com/office/drawing/2014/main" id="{7C2154D6-900E-440C-BE1A-980FD0BFB45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B24C63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72F24C40-81A9-4347-BC97-1594800204A1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B24C63"/>
                </a:solidFill>
              </a:defRPr>
            </a:defPPr>
          </a:lstStyle>
          <a:p>
            <a:pPr>
              <a:defRPr sz="900" b="1">
                <a:solidFill>
                  <a:srgbClr val="B24C63"/>
                </a:solidFill>
              </a:defRPr>
            </a:pPr>
            <a:r>
              <a:rPr sz="900" b="1">
                <a:solidFill>
                  <a:srgbClr val="B24C63"/>
                </a:solidFill>
              </a:rPr>
              <a:t>PERFORMANCE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E98252C0-F83C-4B60-84D0-B2C4938FAC72}"/>
              </a:ext>
            </a:extLst>
          </p:cNvPr>
          <p:cNvSpPr>
            <a:spLocks noGrp="1"/>
          </p:cNvSpPr>
          <p:nvPr/>
        </p:nvSpPr>
        <p:spPr>
          <a:xfrm>
            <a:off x="666750" y="647700"/>
            <a:ext cx="1081087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E2A44"/>
                </a:solidFill>
              </a:defRPr>
            </a:defPPr>
          </a:lstStyle>
          <a:p>
            <a:pPr>
              <a:defRPr sz="2325" b="1">
                <a:solidFill>
                  <a:srgbClr val="1E2A44"/>
                </a:solidFill>
              </a:defRPr>
            </a:pPr>
            <a:r>
              <a:rPr sz="2325" b="1">
                <a:solidFill>
                  <a:srgbClr val="1E2A44"/>
                </a:solidFill>
              </a:rPr>
              <a:t>Valutazione delle prestazioni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FFFC5EC1-0163-4C9A-BA68-55A0F9CA1F1E}"/>
              </a:ext>
            </a:extLst>
          </p:cNvPr>
          <p:cNvSpPr>
            <a:spLocks noGrp="1"/>
          </p:cNvSpPr>
          <p:nvPr/>
        </p:nvSpPr>
        <p:spPr>
          <a:xfrm>
            <a:off x="666750" y="6477000"/>
            <a:ext cx="10858500" cy="0"/>
          </a:xfrm>
          <a:prstGeom prst="line">
            <a:avLst/>
          </a:prstGeom>
          <a:noFill/>
          <a:ln w="9525">
            <a:solidFill>
              <a:srgbClr val="D8D9D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5C0F1E4F-2E71-4E67-9D2F-D1BF10481243}"/>
              </a:ext>
            </a:extLst>
          </p:cNvPr>
          <p:cNvSpPr>
            <a:spLocks noGrp="1"/>
          </p:cNvSpPr>
          <p:nvPr/>
        </p:nvSpPr>
        <p:spPr>
          <a:xfrm>
            <a:off x="666750" y="6543675"/>
            <a:ext cx="3429000" cy="161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6707D"/>
                </a:solidFill>
              </a:defRPr>
            </a:defPPr>
          </a:lstStyle>
          <a:p>
            <a:pPr>
              <a:defRPr sz="750" b="1">
                <a:solidFill>
                  <a:srgbClr val="66707D"/>
                </a:solidFill>
              </a:defRPr>
            </a:pPr>
            <a:r>
              <a:rPr sz="750" b="1">
                <a:solidFill>
                  <a:srgbClr val="66707D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083DD163-3497-47A7-9D01-D424DC2586D7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61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6707D"/>
                </a:solidFill>
              </a:defRPr>
            </a:defPPr>
          </a:lstStyle>
          <a:p>
            <a:pPr>
              <a:defRPr sz="750" b="1">
                <a:solidFill>
                  <a:srgbClr val="66707D"/>
                </a:solidFill>
              </a:defRPr>
            </a:pPr>
            <a:r>
              <a:rPr sz="750" b="1">
                <a:solidFill>
                  <a:srgbClr val="66707D"/>
                </a:solidFill>
              </a:rPr>
              <a:t>10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94783652-B928-4BB8-945C-A78619A99230}"/>
              </a:ext>
            </a:extLst>
          </p:cNvPr>
          <p:cNvSpPr>
            <a:spLocks noGrp="1"/>
          </p:cNvSpPr>
          <p:nvPr/>
        </p:nvSpPr>
        <p:spPr>
          <a:xfrm>
            <a:off x="762000" y="1762125"/>
            <a:ext cx="10668000" cy="904875"/>
          </a:xfrm>
          <a:prstGeom prst="rect">
            <a:avLst/>
          </a:prstGeom>
          <a:solidFill>
            <a:srgbClr val="FFFFFF"/>
          </a:solidFill>
          <a:ln w="9525">
            <a:solidFill>
              <a:srgbClr val="D8D9D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A6295B67-2181-44AB-B687-66D2488B6280}"/>
              </a:ext>
            </a:extLst>
          </p:cNvPr>
          <p:cNvSpPr>
            <a:spLocks noGrp="1"/>
          </p:cNvSpPr>
          <p:nvPr/>
        </p:nvSpPr>
        <p:spPr>
          <a:xfrm>
            <a:off x="1047750" y="1952625"/>
            <a:ext cx="12382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1">
                <a:solidFill>
                  <a:srgbClr val="B24C63"/>
                </a:solidFill>
              </a:defRPr>
            </a:defPPr>
          </a:lstStyle>
          <a:p>
            <a:pPr>
              <a:defRPr sz="1125" b="1">
                <a:solidFill>
                  <a:srgbClr val="B24C63"/>
                </a:solidFill>
              </a:defRPr>
            </a:pPr>
            <a:r>
              <a:rPr sz="1125" b="1">
                <a:solidFill>
                  <a:srgbClr val="B24C63"/>
                </a:solidFill>
              </a:rPr>
              <a:t>Scopo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70CD0304-C0EF-419A-B15C-702F7962BDC8}"/>
              </a:ext>
            </a:extLst>
          </p:cNvPr>
          <p:cNvSpPr>
            <a:spLocks noGrp="1"/>
          </p:cNvSpPr>
          <p:nvPr/>
        </p:nvSpPr>
        <p:spPr>
          <a:xfrm>
            <a:off x="2476500" y="1914525"/>
            <a:ext cx="80962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1E2A44"/>
                </a:solidFill>
              </a:defRPr>
            </a:defPPr>
          </a:lstStyle>
          <a:p>
            <a:pPr>
              <a:defRPr sz="1425" b="1">
                <a:solidFill>
                  <a:srgbClr val="1E2A44"/>
                </a:solidFill>
              </a:defRPr>
            </a:pPr>
            <a:r>
              <a:rPr sz="1425" b="1">
                <a:solidFill>
                  <a:srgbClr val="1E2A44"/>
                </a:solidFill>
              </a:rPr>
              <a:t>Valutare le prestazioni e comunicare il giudizio alle persone coinvolte.</a:t>
            </a:r>
          </a:p>
        </p:txBody>
      </p:sp>
      <p:sp>
        <p:nvSpPr>
          <p:cNvPr id="10" name="Connettore 1 9">
            <a:extLst>
              <a:ext uri="{FF2B5EF4-FFF2-40B4-BE49-F238E27FC236}">
                <a16:creationId xmlns:a16="http://schemas.microsoft.com/office/drawing/2014/main" id="{7C42BEE6-FD29-4622-9847-77C91DD3DE6D}"/>
              </a:ext>
            </a:extLst>
          </p:cNvPr>
          <p:cNvSpPr>
            <a:spLocks noGrp="1"/>
          </p:cNvSpPr>
          <p:nvPr/>
        </p:nvSpPr>
        <p:spPr>
          <a:xfrm>
            <a:off x="1619250" y="3524250"/>
            <a:ext cx="8953500" cy="0"/>
          </a:xfrm>
          <a:prstGeom prst="line">
            <a:avLst/>
          </a:prstGeom>
          <a:noFill/>
          <a:ln w="57150">
            <a:solidFill>
              <a:srgbClr val="82B8D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079CC277-D639-4400-9A6F-C18A224B4BAE}"/>
              </a:ext>
            </a:extLst>
          </p:cNvPr>
          <p:cNvSpPr>
            <a:spLocks noGrp="1"/>
          </p:cNvSpPr>
          <p:nvPr/>
        </p:nvSpPr>
        <p:spPr>
          <a:xfrm>
            <a:off x="1524000" y="3295650"/>
            <a:ext cx="190500" cy="457200"/>
          </a:xfrm>
          <a:prstGeom prst="roundRect">
            <a:avLst>
              <a:gd name="adj" fmla="val 40000"/>
            </a:avLst>
          </a:prstGeom>
          <a:solidFill>
            <a:srgbClr val="B24C63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B01DE75B-C508-430F-A358-73788DA52183}"/>
              </a:ext>
            </a:extLst>
          </p:cNvPr>
          <p:cNvSpPr>
            <a:spLocks noGrp="1"/>
          </p:cNvSpPr>
          <p:nvPr/>
        </p:nvSpPr>
        <p:spPr>
          <a:xfrm>
            <a:off x="523875" y="3952875"/>
            <a:ext cx="21907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1E2A44"/>
                </a:solidFill>
              </a:defRPr>
            </a:defPPr>
          </a:lstStyle>
          <a:p>
            <a:pPr>
              <a:defRPr sz="1275" b="1">
                <a:solidFill>
                  <a:srgbClr val="1E2A44"/>
                </a:solidFill>
              </a:defRPr>
            </a:pPr>
            <a:r>
              <a:rPr sz="1275" b="1">
                <a:solidFill>
                  <a:srgbClr val="1E2A44"/>
                </a:solidFill>
              </a:rPr>
              <a:t>Giudizio manageriale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D6234BB2-AAD0-45B3-A542-F76377A00332}"/>
              </a:ext>
            </a:extLst>
          </p:cNvPr>
          <p:cNvSpPr>
            <a:spLocks noGrp="1"/>
          </p:cNvSpPr>
          <p:nvPr/>
        </p:nvSpPr>
        <p:spPr>
          <a:xfrm>
            <a:off x="476250" y="4400550"/>
            <a:ext cx="22860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0">
                <a:solidFill>
                  <a:srgbClr val="66707D"/>
                </a:solidFill>
              </a:defRPr>
            </a:defPPr>
          </a:lstStyle>
          <a:p>
            <a:pPr>
              <a:defRPr sz="1050" b="0">
                <a:solidFill>
                  <a:srgbClr val="66707D"/>
                </a:solidFill>
              </a:defRPr>
            </a:pPr>
            <a:r>
              <a:rPr sz="1050" b="0">
                <a:solidFill>
                  <a:srgbClr val="66707D"/>
                </a:solidFill>
              </a:rPr>
              <a:t>Osservazioni e confronto</a:t>
            </a:r>
          </a:p>
        </p:txBody>
      </p:sp>
      <p:sp>
        <p:nvSpPr>
          <p:cNvPr id="14" name="Rettangolo con angoli arrotondati 13">
            <a:extLst>
              <a:ext uri="{FF2B5EF4-FFF2-40B4-BE49-F238E27FC236}">
                <a16:creationId xmlns:a16="http://schemas.microsoft.com/office/drawing/2014/main" id="{B1B6C199-BB22-4881-A4AD-6249385E5928}"/>
              </a:ext>
            </a:extLst>
          </p:cNvPr>
          <p:cNvSpPr>
            <a:spLocks noGrp="1"/>
          </p:cNvSpPr>
          <p:nvPr/>
        </p:nvSpPr>
        <p:spPr>
          <a:xfrm>
            <a:off x="4476750" y="3295650"/>
            <a:ext cx="190500" cy="457200"/>
          </a:xfrm>
          <a:prstGeom prst="roundRect">
            <a:avLst>
              <a:gd name="adj" fmla="val 40000"/>
            </a:avLst>
          </a:prstGeom>
          <a:solidFill>
            <a:srgbClr val="4F7CA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17267795-1768-43DE-9CFD-109EF9921405}"/>
              </a:ext>
            </a:extLst>
          </p:cNvPr>
          <p:cNvSpPr>
            <a:spLocks noGrp="1"/>
          </p:cNvSpPr>
          <p:nvPr/>
        </p:nvSpPr>
        <p:spPr>
          <a:xfrm>
            <a:off x="3476625" y="3952875"/>
            <a:ext cx="21907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1E2A44"/>
                </a:solidFill>
              </a:defRPr>
            </a:defPPr>
          </a:lstStyle>
          <a:p>
            <a:pPr>
              <a:defRPr sz="1275" b="1">
                <a:solidFill>
                  <a:srgbClr val="1E2A44"/>
                </a:solidFill>
              </a:defRPr>
            </a:pPr>
            <a:r>
              <a:rPr sz="1275" b="1">
                <a:solidFill>
                  <a:srgbClr val="1E2A44"/>
                </a:solidFill>
              </a:rPr>
              <a:t>Indicatori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C4E5976A-D883-4B0E-90DA-1A4FE3CC107C}"/>
              </a:ext>
            </a:extLst>
          </p:cNvPr>
          <p:cNvSpPr>
            <a:spLocks noGrp="1"/>
          </p:cNvSpPr>
          <p:nvPr/>
        </p:nvSpPr>
        <p:spPr>
          <a:xfrm>
            <a:off x="3429000" y="4400550"/>
            <a:ext cx="22860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0">
                <a:solidFill>
                  <a:srgbClr val="66707D"/>
                </a:solidFill>
              </a:defRPr>
            </a:defPPr>
          </a:lstStyle>
          <a:p>
            <a:pPr>
              <a:defRPr sz="1050" b="0">
                <a:solidFill>
                  <a:srgbClr val="66707D"/>
                </a:solidFill>
              </a:defRPr>
            </a:pPr>
            <a:r>
              <a:rPr sz="1050" b="0">
                <a:solidFill>
                  <a:srgbClr val="66707D"/>
                </a:solidFill>
              </a:rPr>
              <a:t>Qualità, tempi e risultati</a:t>
            </a:r>
          </a:p>
        </p:txBody>
      </p:sp>
      <p:sp>
        <p:nvSpPr>
          <p:cNvPr id="17" name="Rettangolo con angoli arrotondati 16">
            <a:extLst>
              <a:ext uri="{FF2B5EF4-FFF2-40B4-BE49-F238E27FC236}">
                <a16:creationId xmlns:a16="http://schemas.microsoft.com/office/drawing/2014/main" id="{0131614A-8FD9-4158-AF5D-C21D9859AD70}"/>
              </a:ext>
            </a:extLst>
          </p:cNvPr>
          <p:cNvSpPr>
            <a:spLocks noGrp="1"/>
          </p:cNvSpPr>
          <p:nvPr/>
        </p:nvSpPr>
        <p:spPr>
          <a:xfrm>
            <a:off x="7429500" y="3295650"/>
            <a:ext cx="190500" cy="457200"/>
          </a:xfrm>
          <a:prstGeom prst="roundRect">
            <a:avLst>
              <a:gd name="adj" fmla="val 40000"/>
            </a:avLst>
          </a:prstGeom>
          <a:solidFill>
            <a:srgbClr val="D6A11D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C7D227CF-EB6D-4DD5-AAC9-BD7942729601}"/>
              </a:ext>
            </a:extLst>
          </p:cNvPr>
          <p:cNvSpPr>
            <a:spLocks noGrp="1"/>
          </p:cNvSpPr>
          <p:nvPr/>
        </p:nvSpPr>
        <p:spPr>
          <a:xfrm>
            <a:off x="6429375" y="3952875"/>
            <a:ext cx="21907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1E2A44"/>
                </a:solidFill>
              </a:defRPr>
            </a:defPPr>
          </a:lstStyle>
          <a:p>
            <a:pPr>
              <a:defRPr sz="1275" b="1">
                <a:solidFill>
                  <a:srgbClr val="1E2A44"/>
                </a:solidFill>
              </a:defRPr>
            </a:pPr>
            <a:r>
              <a:rPr sz="1275" b="1">
                <a:solidFill>
                  <a:srgbClr val="1E2A44"/>
                </a:solidFill>
              </a:rPr>
              <a:t>Contributo del team</a:t>
            </a:r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96FB6BDA-5F0A-4580-A3D7-78F995BAF4D1}"/>
              </a:ext>
            </a:extLst>
          </p:cNvPr>
          <p:cNvSpPr>
            <a:spLocks noGrp="1"/>
          </p:cNvSpPr>
          <p:nvPr/>
        </p:nvSpPr>
        <p:spPr>
          <a:xfrm>
            <a:off x="6381750" y="4400550"/>
            <a:ext cx="22860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0">
                <a:solidFill>
                  <a:srgbClr val="66707D"/>
                </a:solidFill>
              </a:defRPr>
            </a:defPPr>
          </a:lstStyle>
          <a:p>
            <a:pPr>
              <a:defRPr sz="1050" b="0">
                <a:solidFill>
                  <a:srgbClr val="66707D"/>
                </a:solidFill>
              </a:defRPr>
            </a:pPr>
            <a:r>
              <a:rPr sz="1050" b="0">
                <a:solidFill>
                  <a:srgbClr val="66707D"/>
                </a:solidFill>
              </a:rPr>
              <a:t>Obiettivi condivisi</a:t>
            </a:r>
          </a:p>
        </p:txBody>
      </p:sp>
      <p:sp>
        <p:nvSpPr>
          <p:cNvPr id="20" name="Rettangolo con angoli arrotondati 19">
            <a:extLst>
              <a:ext uri="{FF2B5EF4-FFF2-40B4-BE49-F238E27FC236}">
                <a16:creationId xmlns:a16="http://schemas.microsoft.com/office/drawing/2014/main" id="{CB02F83B-326D-469B-A355-3F7F41988EA4}"/>
              </a:ext>
            </a:extLst>
          </p:cNvPr>
          <p:cNvSpPr>
            <a:spLocks noGrp="1"/>
          </p:cNvSpPr>
          <p:nvPr/>
        </p:nvSpPr>
        <p:spPr>
          <a:xfrm>
            <a:off x="10477500" y="3295650"/>
            <a:ext cx="190500" cy="457200"/>
          </a:xfrm>
          <a:prstGeom prst="roundRect">
            <a:avLst>
              <a:gd name="adj" fmla="val 40000"/>
            </a:avLst>
          </a:prstGeom>
          <a:solidFill>
            <a:srgbClr val="4E8065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4FC3647C-4F66-4AC6-9D57-920A277907CB}"/>
              </a:ext>
            </a:extLst>
          </p:cNvPr>
          <p:cNvSpPr>
            <a:spLocks noGrp="1"/>
          </p:cNvSpPr>
          <p:nvPr/>
        </p:nvSpPr>
        <p:spPr>
          <a:xfrm>
            <a:off x="9477375" y="3952875"/>
            <a:ext cx="21907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1E2A44"/>
                </a:solidFill>
              </a:defRPr>
            </a:defPPr>
          </a:lstStyle>
          <a:p>
            <a:pPr>
              <a:defRPr sz="1275" b="1">
                <a:solidFill>
                  <a:srgbClr val="1E2A44"/>
                </a:solidFill>
              </a:defRPr>
            </a:pPr>
            <a:r>
              <a:rPr sz="1275" b="1">
                <a:solidFill>
                  <a:srgbClr val="1E2A44"/>
                </a:solidFill>
              </a:rPr>
              <a:t>Feedback</a:t>
            </a:r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41843104-8384-4720-8188-BA9DA5359968}"/>
              </a:ext>
            </a:extLst>
          </p:cNvPr>
          <p:cNvSpPr>
            <a:spLocks noGrp="1"/>
          </p:cNvSpPr>
          <p:nvPr/>
        </p:nvSpPr>
        <p:spPr>
          <a:xfrm>
            <a:off x="9429750" y="4400550"/>
            <a:ext cx="22860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0">
                <a:solidFill>
                  <a:srgbClr val="66707D"/>
                </a:solidFill>
              </a:defRPr>
            </a:defPPr>
          </a:lstStyle>
          <a:p>
            <a:pPr>
              <a:defRPr sz="1050" b="0">
                <a:solidFill>
                  <a:srgbClr val="66707D"/>
                </a:solidFill>
              </a:defRPr>
            </a:pPr>
            <a:r>
              <a:rPr sz="1050" b="0">
                <a:solidFill>
                  <a:srgbClr val="66707D"/>
                </a:solidFill>
              </a:rPr>
              <a:t>Dialogo e sviluppo</a:t>
            </a:r>
          </a:p>
        </p:txBody>
      </p:sp>
    </p:spTree>
    <p:extLst>
      <p:ext uri="{BB962C8B-B14F-4D97-AF65-F5344CB8AC3E}">
        <p14:creationId xmlns:p14="http://schemas.microsoft.com/office/powerpoint/2010/main" val="7961107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tangolo 14">
            <a:extLst>
              <a:ext uri="{FF2B5EF4-FFF2-40B4-BE49-F238E27FC236}">
                <a16:creationId xmlns:a16="http://schemas.microsoft.com/office/drawing/2014/main" id="{43F61FB7-683D-45C7-9D3F-8C4259C2EE1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B24C63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FD507687-7AC9-4A3D-B6EC-6B9110C2C582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B24C63"/>
                </a:solidFill>
              </a:defRPr>
            </a:defPPr>
          </a:lstStyle>
          <a:p>
            <a:pPr>
              <a:defRPr sz="900" b="1">
                <a:solidFill>
                  <a:srgbClr val="B24C63"/>
                </a:solidFill>
              </a:defRPr>
            </a:pPr>
            <a:r>
              <a:rPr sz="900" b="1">
                <a:solidFill>
                  <a:srgbClr val="B24C63"/>
                </a:solidFill>
              </a:rPr>
              <a:t>RICOMPENSE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73F648B4-7CF9-469A-9CF3-8464AE3A0234}"/>
              </a:ext>
            </a:extLst>
          </p:cNvPr>
          <p:cNvSpPr>
            <a:spLocks noGrp="1"/>
          </p:cNvSpPr>
          <p:nvPr/>
        </p:nvSpPr>
        <p:spPr>
          <a:xfrm>
            <a:off x="666750" y="647700"/>
            <a:ext cx="1081087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E2A44"/>
                </a:solidFill>
              </a:defRPr>
            </a:defPPr>
          </a:lstStyle>
          <a:p>
            <a:pPr>
              <a:defRPr sz="2325" b="1">
                <a:solidFill>
                  <a:srgbClr val="1E2A44"/>
                </a:solidFill>
              </a:defRPr>
            </a:pPr>
            <a:r>
              <a:rPr sz="2325" b="1">
                <a:solidFill>
                  <a:srgbClr val="1E2A44"/>
                </a:solidFill>
              </a:rPr>
              <a:t>Retribuzioni e incentivi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E5930176-CBAB-4600-89AF-9BD96195AA26}"/>
              </a:ext>
            </a:extLst>
          </p:cNvPr>
          <p:cNvSpPr>
            <a:spLocks noGrp="1"/>
          </p:cNvSpPr>
          <p:nvPr/>
        </p:nvSpPr>
        <p:spPr>
          <a:xfrm>
            <a:off x="666750" y="6477000"/>
            <a:ext cx="10858500" cy="0"/>
          </a:xfrm>
          <a:prstGeom prst="line">
            <a:avLst/>
          </a:prstGeom>
          <a:noFill/>
          <a:ln w="9525">
            <a:solidFill>
              <a:srgbClr val="D8D9D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C21725C2-7569-40BB-B8D5-C406AD9513BB}"/>
              </a:ext>
            </a:extLst>
          </p:cNvPr>
          <p:cNvSpPr>
            <a:spLocks noGrp="1"/>
          </p:cNvSpPr>
          <p:nvPr/>
        </p:nvSpPr>
        <p:spPr>
          <a:xfrm>
            <a:off x="666750" y="6543675"/>
            <a:ext cx="3429000" cy="161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6707D"/>
                </a:solidFill>
              </a:defRPr>
            </a:defPPr>
          </a:lstStyle>
          <a:p>
            <a:pPr>
              <a:defRPr sz="750" b="1">
                <a:solidFill>
                  <a:srgbClr val="66707D"/>
                </a:solidFill>
              </a:defRPr>
            </a:pPr>
            <a:r>
              <a:rPr sz="750" b="1">
                <a:solidFill>
                  <a:srgbClr val="66707D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418ADB28-FC81-4A8C-85EA-6D372975EB08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61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6707D"/>
                </a:solidFill>
              </a:defRPr>
            </a:defPPr>
          </a:lstStyle>
          <a:p>
            <a:pPr>
              <a:defRPr sz="750" b="1">
                <a:solidFill>
                  <a:srgbClr val="66707D"/>
                </a:solidFill>
              </a:defRPr>
            </a:pPr>
            <a:r>
              <a:rPr sz="750" b="1">
                <a:solidFill>
                  <a:srgbClr val="66707D"/>
                </a:solidFill>
              </a:rPr>
              <a:t>11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54AD10BD-62FD-4704-BC7F-28A9B9CE5449}"/>
              </a:ext>
            </a:extLst>
          </p:cNvPr>
          <p:cNvSpPr>
            <a:spLocks noGrp="1"/>
          </p:cNvSpPr>
          <p:nvPr/>
        </p:nvSpPr>
        <p:spPr>
          <a:xfrm>
            <a:off x="762000" y="1809750"/>
            <a:ext cx="4762500" cy="3333750"/>
          </a:xfrm>
          <a:prstGeom prst="rect">
            <a:avLst/>
          </a:prstGeom>
          <a:solidFill>
            <a:srgbClr val="1E2A44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3F1A0040-C78B-445F-8E2E-F32DDDB7DFC0}"/>
              </a:ext>
            </a:extLst>
          </p:cNvPr>
          <p:cNvSpPr>
            <a:spLocks noGrp="1"/>
          </p:cNvSpPr>
          <p:nvPr/>
        </p:nvSpPr>
        <p:spPr>
          <a:xfrm>
            <a:off x="1143000" y="2143125"/>
            <a:ext cx="2095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1">
                <a:solidFill>
                  <a:srgbClr val="82B8D8"/>
                </a:solidFill>
              </a:defRPr>
            </a:defPPr>
          </a:lstStyle>
          <a:p>
            <a:pPr>
              <a:defRPr sz="1050" b="1">
                <a:solidFill>
                  <a:srgbClr val="82B8D8"/>
                </a:solidFill>
              </a:defRPr>
            </a:pPr>
            <a:r>
              <a:rPr sz="1050" b="1">
                <a:solidFill>
                  <a:srgbClr val="82B8D8"/>
                </a:solidFill>
              </a:rPr>
              <a:t>RICOMPENSE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DC6262B0-F1C3-4A31-91C1-08AC0E4A2EC1}"/>
              </a:ext>
            </a:extLst>
          </p:cNvPr>
          <p:cNvSpPr>
            <a:spLocks noGrp="1"/>
          </p:cNvSpPr>
          <p:nvPr/>
        </p:nvSpPr>
        <p:spPr>
          <a:xfrm>
            <a:off x="1143000" y="2714625"/>
            <a:ext cx="31432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725" b="1">
                <a:solidFill>
                  <a:srgbClr val="FFFFFF"/>
                </a:solidFill>
              </a:defRPr>
            </a:defPPr>
          </a:lstStyle>
          <a:p>
            <a:pPr>
              <a:defRPr sz="1725" b="1">
                <a:solidFill>
                  <a:srgbClr val="FFFFFF"/>
                </a:solidFill>
              </a:defRPr>
            </a:pPr>
            <a:r>
              <a:rPr sz="1725" b="1">
                <a:solidFill>
                  <a:srgbClr val="FFFFFF"/>
                </a:solidFill>
              </a:rPr>
              <a:t>Finanziarie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7AB2A1AC-1614-4843-9A8E-C074862FAB32}"/>
              </a:ext>
            </a:extLst>
          </p:cNvPr>
          <p:cNvSpPr>
            <a:spLocks noGrp="1"/>
          </p:cNvSpPr>
          <p:nvPr/>
        </p:nvSpPr>
        <p:spPr>
          <a:xfrm>
            <a:off x="1143000" y="3333750"/>
            <a:ext cx="3048000" cy="1143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0">
                <a:solidFill>
                  <a:srgbClr val="FFFFFF"/>
                </a:solidFill>
              </a:defRPr>
            </a:defPPr>
          </a:lstStyle>
          <a:p>
            <a:pPr>
              <a:defRPr sz="1350" b="0">
                <a:solidFill>
                  <a:srgbClr val="FFFFFF"/>
                </a:solidFill>
              </a:defRPr>
            </a:pPr>
            <a:r>
              <a:rPr sz="1350" b="0">
                <a:solidFill>
                  <a:srgbClr val="FFFFFF"/>
                </a:solidFill>
              </a:rPr>
              <a:t>Retribuzione fissa</a:t>
            </a:r>
          </a:p>
          <a:p>
            <a:pPr>
              <a:defRPr sz="1350" b="0">
                <a:solidFill>
                  <a:srgbClr val="FFFFFF"/>
                </a:solidFill>
              </a:defRPr>
            </a:pPr>
            <a:r>
              <a:rPr sz="1350" b="0">
                <a:solidFill>
                  <a:srgbClr val="FFFFFF"/>
                </a:solidFill>
              </a:rPr>
              <a:t>Variabile</a:t>
            </a:r>
          </a:p>
          <a:p>
            <a:pPr>
              <a:defRPr sz="1350" b="0">
                <a:solidFill>
                  <a:srgbClr val="FFFFFF"/>
                </a:solidFill>
              </a:defRPr>
            </a:pPr>
            <a:r>
              <a:rPr sz="1350" b="0">
                <a:solidFill>
                  <a:srgbClr val="FFFFFF"/>
                </a:solidFill>
              </a:rPr>
              <a:t>Benefit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95D15325-7EEB-47A9-97CA-0B52AF5D55E5}"/>
              </a:ext>
            </a:extLst>
          </p:cNvPr>
          <p:cNvSpPr>
            <a:spLocks noGrp="1"/>
          </p:cNvSpPr>
          <p:nvPr/>
        </p:nvSpPr>
        <p:spPr>
          <a:xfrm>
            <a:off x="6286500" y="1809750"/>
            <a:ext cx="5143500" cy="3333750"/>
          </a:xfrm>
          <a:prstGeom prst="rect">
            <a:avLst/>
          </a:prstGeom>
          <a:solidFill>
            <a:srgbClr val="FFFFFF"/>
          </a:solidFill>
          <a:ln w="9525">
            <a:solidFill>
              <a:srgbClr val="D8D9D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1F4FC31E-3794-41C8-95B2-019D19BC8C1A}"/>
              </a:ext>
            </a:extLst>
          </p:cNvPr>
          <p:cNvSpPr>
            <a:spLocks noGrp="1"/>
          </p:cNvSpPr>
          <p:nvPr/>
        </p:nvSpPr>
        <p:spPr>
          <a:xfrm>
            <a:off x="6667500" y="2143125"/>
            <a:ext cx="2381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1">
                <a:solidFill>
                  <a:srgbClr val="B24C63"/>
                </a:solidFill>
              </a:defRPr>
            </a:defPPr>
          </a:lstStyle>
          <a:p>
            <a:pPr>
              <a:defRPr sz="1050" b="1">
                <a:solidFill>
                  <a:srgbClr val="B24C63"/>
                </a:solidFill>
              </a:defRPr>
            </a:pPr>
            <a:r>
              <a:rPr sz="1050" b="1">
                <a:solidFill>
                  <a:srgbClr val="B24C63"/>
                </a:solidFill>
              </a:rPr>
              <a:t>CRITERI E SISTEMI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E234A936-CE2D-4B6D-9ABA-A45E0EB43E33}"/>
              </a:ext>
            </a:extLst>
          </p:cNvPr>
          <p:cNvSpPr>
            <a:spLocks noGrp="1"/>
          </p:cNvSpPr>
          <p:nvPr/>
        </p:nvSpPr>
        <p:spPr>
          <a:xfrm>
            <a:off x="6667500" y="2714625"/>
            <a:ext cx="3810000" cy="1714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1E2A44"/>
                </a:solidFill>
              </a:defRPr>
            </a:defPPr>
          </a:lstStyle>
          <a:p>
            <a:pPr>
              <a:defRPr sz="1425" b="1">
                <a:solidFill>
                  <a:srgbClr val="1E2A44"/>
                </a:solidFill>
              </a:defRPr>
            </a:pPr>
            <a:r>
              <a:rPr sz="1425" b="1">
                <a:solidFill>
                  <a:srgbClr val="1E2A44"/>
                </a:solidFill>
              </a:rPr>
              <a:t>Valutazione del lavoro</a:t>
            </a:r>
          </a:p>
          <a:p>
            <a:pPr>
              <a:defRPr sz="1425" b="1">
                <a:solidFill>
                  <a:srgbClr val="1E2A44"/>
                </a:solidFill>
              </a:defRPr>
            </a:pPr>
            <a:r>
              <a:rPr sz="1425" b="1">
                <a:solidFill>
                  <a:srgbClr val="1E2A44"/>
                </a:solidFill>
              </a:rPr>
              <a:t>Indagini retributive</a:t>
            </a:r>
          </a:p>
          <a:p>
            <a:pPr>
              <a:defRPr sz="1425" b="1">
                <a:solidFill>
                  <a:srgbClr val="1E2A44"/>
                </a:solidFill>
              </a:defRPr>
            </a:pPr>
            <a:r>
              <a:rPr sz="1425" b="1">
                <a:solidFill>
                  <a:srgbClr val="1E2A44"/>
                </a:solidFill>
              </a:rPr>
              <a:t>Piani legati alla produttività</a:t>
            </a:r>
          </a:p>
          <a:p>
            <a:pPr>
              <a:defRPr sz="1425" b="1">
                <a:solidFill>
                  <a:srgbClr val="1E2A44"/>
                </a:solidFill>
              </a:defRPr>
            </a:pPr>
            <a:r>
              <a:rPr sz="1425" b="1">
                <a:solidFill>
                  <a:srgbClr val="1E2A44"/>
                </a:solidFill>
              </a:rPr>
              <a:t>Coerenza interna ed esterna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1EBC7880-3066-4459-B35A-6D7FF657CF6B}"/>
              </a:ext>
            </a:extLst>
          </p:cNvPr>
          <p:cNvSpPr>
            <a:spLocks noGrp="1"/>
          </p:cNvSpPr>
          <p:nvPr/>
        </p:nvSpPr>
        <p:spPr>
          <a:xfrm>
            <a:off x="1381125" y="5572125"/>
            <a:ext cx="94297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66707D"/>
                </a:solidFill>
              </a:defRPr>
            </a:defPPr>
          </a:lstStyle>
          <a:p>
            <a:pPr>
              <a:defRPr sz="1275" b="1">
                <a:solidFill>
                  <a:srgbClr val="66707D"/>
                </a:solidFill>
              </a:defRPr>
            </a:pPr>
            <a:r>
              <a:rPr sz="1275" b="1">
                <a:solidFill>
                  <a:srgbClr val="66707D"/>
                </a:solidFill>
              </a:rPr>
              <a:t>Le ricompense non finanziarie comprendono riconoscimento, autonomia, opportunità e qualità del lavoro.</a:t>
            </a:r>
          </a:p>
        </p:txBody>
      </p:sp>
    </p:spTree>
    <p:extLst>
      <p:ext uri="{BB962C8B-B14F-4D97-AF65-F5344CB8AC3E}">
        <p14:creationId xmlns:p14="http://schemas.microsoft.com/office/powerpoint/2010/main" val="19151201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tangolo 19">
            <a:extLst>
              <a:ext uri="{FF2B5EF4-FFF2-40B4-BE49-F238E27FC236}">
                <a16:creationId xmlns:a16="http://schemas.microsoft.com/office/drawing/2014/main" id="{00E45367-9F90-4393-BDEF-231A8B2196F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B24C63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AD1763C0-6325-460B-9D2A-C86064EE5C9D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B24C63"/>
                </a:solidFill>
              </a:defRPr>
            </a:defPPr>
          </a:lstStyle>
          <a:p>
            <a:pPr>
              <a:defRPr sz="900" b="1">
                <a:solidFill>
                  <a:srgbClr val="B24C63"/>
                </a:solidFill>
              </a:defRPr>
            </a:pPr>
            <a:r>
              <a:rPr sz="900" b="1">
                <a:solidFill>
                  <a:srgbClr val="B24C63"/>
                </a:solidFill>
              </a:rPr>
              <a:t>TUTELA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FDF851EB-2F7E-4A3F-89EE-49FDAECD63D5}"/>
              </a:ext>
            </a:extLst>
          </p:cNvPr>
          <p:cNvSpPr>
            <a:spLocks noGrp="1"/>
          </p:cNvSpPr>
          <p:nvPr/>
        </p:nvSpPr>
        <p:spPr>
          <a:xfrm>
            <a:off x="666750" y="647700"/>
            <a:ext cx="1081087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E2A44"/>
                </a:solidFill>
              </a:defRPr>
            </a:defPPr>
          </a:lstStyle>
          <a:p>
            <a:pPr>
              <a:defRPr sz="2325" b="1">
                <a:solidFill>
                  <a:srgbClr val="1E2A44"/>
                </a:solidFill>
              </a:defRPr>
            </a:pPr>
            <a:r>
              <a:rPr sz="2325" b="1">
                <a:solidFill>
                  <a:srgbClr val="1E2A44"/>
                </a:solidFill>
              </a:rPr>
              <a:t>Protezione e rappresentanza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CA732E8F-89C8-4B8A-9C09-163661990F27}"/>
              </a:ext>
            </a:extLst>
          </p:cNvPr>
          <p:cNvSpPr>
            <a:spLocks noGrp="1"/>
          </p:cNvSpPr>
          <p:nvPr/>
        </p:nvSpPr>
        <p:spPr>
          <a:xfrm>
            <a:off x="666750" y="6477000"/>
            <a:ext cx="10858500" cy="0"/>
          </a:xfrm>
          <a:prstGeom prst="line">
            <a:avLst/>
          </a:prstGeom>
          <a:noFill/>
          <a:ln w="9525">
            <a:solidFill>
              <a:srgbClr val="D8D9D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421A9EB8-0F38-4319-AECA-FE40FFADCA2D}"/>
              </a:ext>
            </a:extLst>
          </p:cNvPr>
          <p:cNvSpPr>
            <a:spLocks noGrp="1"/>
          </p:cNvSpPr>
          <p:nvPr/>
        </p:nvSpPr>
        <p:spPr>
          <a:xfrm>
            <a:off x="666750" y="6543675"/>
            <a:ext cx="3429000" cy="161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6707D"/>
                </a:solidFill>
              </a:defRPr>
            </a:defPPr>
          </a:lstStyle>
          <a:p>
            <a:pPr>
              <a:defRPr sz="750" b="1">
                <a:solidFill>
                  <a:srgbClr val="66707D"/>
                </a:solidFill>
              </a:defRPr>
            </a:pPr>
            <a:r>
              <a:rPr sz="750" b="1">
                <a:solidFill>
                  <a:srgbClr val="66707D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B18E862F-46D0-43FE-B96D-62BEFC5C91CA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61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6707D"/>
                </a:solidFill>
              </a:defRPr>
            </a:defPPr>
          </a:lstStyle>
          <a:p>
            <a:pPr>
              <a:defRPr sz="750" b="1">
                <a:solidFill>
                  <a:srgbClr val="66707D"/>
                </a:solidFill>
              </a:defRPr>
            </a:pPr>
            <a:r>
              <a:rPr sz="750" b="1">
                <a:solidFill>
                  <a:srgbClr val="66707D"/>
                </a:solidFill>
              </a:rPr>
              <a:t>12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BB01EFE7-287B-478C-8675-3BE9A5900E3D}"/>
              </a:ext>
            </a:extLst>
          </p:cNvPr>
          <p:cNvSpPr>
            <a:spLocks noGrp="1"/>
          </p:cNvSpPr>
          <p:nvPr/>
        </p:nvSpPr>
        <p:spPr>
          <a:xfrm>
            <a:off x="762000" y="1905000"/>
            <a:ext cx="3333750" cy="3000375"/>
          </a:xfrm>
          <a:prstGeom prst="rect">
            <a:avLst/>
          </a:prstGeom>
          <a:solidFill>
            <a:srgbClr val="FFFFFF"/>
          </a:solidFill>
          <a:ln w="9525">
            <a:solidFill>
              <a:srgbClr val="D8D9D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35514D93-D1EB-4F24-826B-1DE4F7CAC4B1}"/>
              </a:ext>
            </a:extLst>
          </p:cNvPr>
          <p:cNvSpPr>
            <a:spLocks noGrp="1"/>
          </p:cNvSpPr>
          <p:nvPr/>
        </p:nvSpPr>
        <p:spPr>
          <a:xfrm>
            <a:off x="1047750" y="2238375"/>
            <a:ext cx="4762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250" b="1">
                <a:solidFill>
                  <a:srgbClr val="B24C63"/>
                </a:solidFill>
              </a:defRPr>
            </a:defPPr>
          </a:lstStyle>
          <a:p>
            <a:pPr>
              <a:defRPr sz="2250" b="1">
                <a:solidFill>
                  <a:srgbClr val="B24C63"/>
                </a:solidFill>
              </a:defRPr>
            </a:pPr>
            <a:r>
              <a:rPr sz="2250" b="1">
                <a:solidFill>
                  <a:srgbClr val="B24C63"/>
                </a:solidFill>
              </a:rPr>
              <a:t>1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8E026383-696E-4EAA-9BFE-1D5AA3A2C251}"/>
              </a:ext>
            </a:extLst>
          </p:cNvPr>
          <p:cNvSpPr>
            <a:spLocks noGrp="1"/>
          </p:cNvSpPr>
          <p:nvPr/>
        </p:nvSpPr>
        <p:spPr>
          <a:xfrm>
            <a:off x="1047750" y="3000375"/>
            <a:ext cx="2714625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1E2A44"/>
                </a:solidFill>
              </a:defRPr>
            </a:defPPr>
          </a:lstStyle>
          <a:p>
            <a:pPr>
              <a:defRPr sz="1500" b="1">
                <a:solidFill>
                  <a:srgbClr val="1E2A44"/>
                </a:solidFill>
              </a:defRPr>
            </a:pPr>
            <a:r>
              <a:rPr sz="1500" b="1">
                <a:solidFill>
                  <a:srgbClr val="1E2A44"/>
                </a:solidFill>
              </a:rPr>
              <a:t>Salute e sicurezza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C1E1A255-6AD2-4C0F-AD77-5F005E119807}"/>
              </a:ext>
            </a:extLst>
          </p:cNvPr>
          <p:cNvSpPr>
            <a:spLocks noGrp="1"/>
          </p:cNvSpPr>
          <p:nvPr/>
        </p:nvSpPr>
        <p:spPr>
          <a:xfrm>
            <a:off x="1047750" y="3810000"/>
            <a:ext cx="2714625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6707D"/>
                </a:solidFill>
              </a:defRPr>
            </a:defPPr>
          </a:lstStyle>
          <a:p>
            <a:pPr>
              <a:defRPr sz="1200" b="0">
                <a:solidFill>
                  <a:srgbClr val="66707D"/>
                </a:solidFill>
              </a:defRPr>
            </a:pPr>
            <a:r>
              <a:rPr sz="1200" b="0">
                <a:solidFill>
                  <a:srgbClr val="66707D"/>
                </a:solidFill>
              </a:rPr>
              <a:t>Prevenzione, protezione e benessere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335BB429-264D-4A13-B64D-FE4DD743ACC4}"/>
              </a:ext>
            </a:extLst>
          </p:cNvPr>
          <p:cNvSpPr>
            <a:spLocks noGrp="1"/>
          </p:cNvSpPr>
          <p:nvPr/>
        </p:nvSpPr>
        <p:spPr>
          <a:xfrm>
            <a:off x="4572000" y="1905000"/>
            <a:ext cx="3333750" cy="3000375"/>
          </a:xfrm>
          <a:prstGeom prst="rect">
            <a:avLst/>
          </a:prstGeom>
          <a:solidFill>
            <a:srgbClr val="1E2A44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BA3B2880-E34F-4164-8DFE-725FF7DD8657}"/>
              </a:ext>
            </a:extLst>
          </p:cNvPr>
          <p:cNvSpPr>
            <a:spLocks noGrp="1"/>
          </p:cNvSpPr>
          <p:nvPr/>
        </p:nvSpPr>
        <p:spPr>
          <a:xfrm>
            <a:off x="4857750" y="2238375"/>
            <a:ext cx="4762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250" b="1">
                <a:solidFill>
                  <a:srgbClr val="4F7CAC"/>
                </a:solidFill>
              </a:defRPr>
            </a:defPPr>
          </a:lstStyle>
          <a:p>
            <a:pPr>
              <a:defRPr sz="2250" b="1">
                <a:solidFill>
                  <a:srgbClr val="4F7CAC"/>
                </a:solidFill>
              </a:defRPr>
            </a:pPr>
            <a:r>
              <a:rPr sz="2250" b="1">
                <a:solidFill>
                  <a:srgbClr val="4F7CAC"/>
                </a:solidFill>
              </a:rPr>
              <a:t>2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274AF09B-EDB1-484E-9210-63BDC65B34C2}"/>
              </a:ext>
            </a:extLst>
          </p:cNvPr>
          <p:cNvSpPr>
            <a:spLocks noGrp="1"/>
          </p:cNvSpPr>
          <p:nvPr/>
        </p:nvSpPr>
        <p:spPr>
          <a:xfrm>
            <a:off x="4857750" y="3000375"/>
            <a:ext cx="2714625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FFFFFF"/>
                </a:solidFill>
              </a:defRPr>
            </a:defPPr>
          </a:lstStyle>
          <a:p>
            <a:pPr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Relazioni collettive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93C8A758-11AC-4E66-9D3F-D728173C4943}"/>
              </a:ext>
            </a:extLst>
          </p:cNvPr>
          <p:cNvSpPr>
            <a:spLocks noGrp="1"/>
          </p:cNvSpPr>
          <p:nvPr/>
        </p:nvSpPr>
        <p:spPr>
          <a:xfrm>
            <a:off x="4857750" y="3810000"/>
            <a:ext cx="2714625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82B8D8"/>
                </a:solidFill>
              </a:defRPr>
            </a:defPPr>
          </a:lstStyle>
          <a:p>
            <a:pPr>
              <a:defRPr sz="1200" b="0">
                <a:solidFill>
                  <a:srgbClr val="82B8D8"/>
                </a:solidFill>
              </a:defRPr>
            </a:pPr>
            <a:r>
              <a:rPr sz="1200" b="0">
                <a:solidFill>
                  <a:srgbClr val="82B8D8"/>
                </a:solidFill>
              </a:rPr>
              <a:t>Contrattazione e rappresentanza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AE5C0B8D-57ED-4B91-BBFC-8BD25CA9CDC5}"/>
              </a:ext>
            </a:extLst>
          </p:cNvPr>
          <p:cNvSpPr>
            <a:spLocks noGrp="1"/>
          </p:cNvSpPr>
          <p:nvPr/>
        </p:nvSpPr>
        <p:spPr>
          <a:xfrm>
            <a:off x="8382000" y="1905000"/>
            <a:ext cx="3333750" cy="3000375"/>
          </a:xfrm>
          <a:prstGeom prst="rect">
            <a:avLst/>
          </a:prstGeom>
          <a:solidFill>
            <a:srgbClr val="FFFFFF"/>
          </a:solidFill>
          <a:ln w="9525">
            <a:solidFill>
              <a:srgbClr val="D8D9D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E3412DAE-B2C4-4D69-8978-CD585B94D3DF}"/>
              </a:ext>
            </a:extLst>
          </p:cNvPr>
          <p:cNvSpPr>
            <a:spLocks noGrp="1"/>
          </p:cNvSpPr>
          <p:nvPr/>
        </p:nvSpPr>
        <p:spPr>
          <a:xfrm>
            <a:off x="8667750" y="2238375"/>
            <a:ext cx="4762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250" b="1">
                <a:solidFill>
                  <a:srgbClr val="D6A11D"/>
                </a:solidFill>
              </a:defRPr>
            </a:defPPr>
          </a:lstStyle>
          <a:p>
            <a:pPr>
              <a:defRPr sz="2250" b="1">
                <a:solidFill>
                  <a:srgbClr val="D6A11D"/>
                </a:solidFill>
              </a:defRPr>
            </a:pPr>
            <a:r>
              <a:rPr sz="2250" b="1">
                <a:solidFill>
                  <a:srgbClr val="D6A11D"/>
                </a:solidFill>
              </a:rPr>
              <a:t>3</a:t>
            </a: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BC0F2FFA-1DC5-4735-AFEF-73E8B98F5C17}"/>
              </a:ext>
            </a:extLst>
          </p:cNvPr>
          <p:cNvSpPr>
            <a:spLocks noGrp="1"/>
          </p:cNvSpPr>
          <p:nvPr/>
        </p:nvSpPr>
        <p:spPr>
          <a:xfrm>
            <a:off x="8667750" y="3000375"/>
            <a:ext cx="2714625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1E2A44"/>
                </a:solidFill>
              </a:defRPr>
            </a:defPPr>
          </a:lstStyle>
          <a:p>
            <a:pPr>
              <a:defRPr sz="1500" b="1">
                <a:solidFill>
                  <a:srgbClr val="1E2A44"/>
                </a:solidFill>
              </a:defRPr>
            </a:pPr>
            <a:r>
              <a:rPr sz="1500" b="1">
                <a:solidFill>
                  <a:srgbClr val="1E2A44"/>
                </a:solidFill>
              </a:rPr>
              <a:t>Ascolto dei dipendenti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FC4E9B68-92FE-404A-A602-535534E71E53}"/>
              </a:ext>
            </a:extLst>
          </p:cNvPr>
          <p:cNvSpPr>
            <a:spLocks noGrp="1"/>
          </p:cNvSpPr>
          <p:nvPr/>
        </p:nvSpPr>
        <p:spPr>
          <a:xfrm>
            <a:off x="8667750" y="3810000"/>
            <a:ext cx="2714625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6707D"/>
                </a:solidFill>
              </a:defRPr>
            </a:defPPr>
          </a:lstStyle>
          <a:p>
            <a:pPr>
              <a:defRPr sz="1200" b="0">
                <a:solidFill>
                  <a:srgbClr val="66707D"/>
                </a:solidFill>
              </a:defRPr>
            </a:pPr>
            <a:r>
              <a:rPr sz="1200" b="0">
                <a:solidFill>
                  <a:srgbClr val="66707D"/>
                </a:solidFill>
              </a:rPr>
              <a:t>Bisogni, segnalazioni e partecipazione</a:t>
            </a:r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5F7ECE97-4265-4556-8CA9-B8CFD3D3CEB3}"/>
              </a:ext>
            </a:extLst>
          </p:cNvPr>
          <p:cNvSpPr>
            <a:spLocks noGrp="1"/>
          </p:cNvSpPr>
          <p:nvPr/>
        </p:nvSpPr>
        <p:spPr>
          <a:xfrm>
            <a:off x="1619250" y="5476875"/>
            <a:ext cx="8953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1E2A44"/>
                </a:solidFill>
              </a:defRPr>
            </a:defPPr>
          </a:lstStyle>
          <a:p>
            <a:pPr>
              <a:defRPr sz="1275" b="1">
                <a:solidFill>
                  <a:srgbClr val="1E2A44"/>
                </a:solidFill>
              </a:defRPr>
            </a:pPr>
            <a:r>
              <a:rPr sz="1275" b="1">
                <a:solidFill>
                  <a:srgbClr val="1E2A44"/>
                </a:solidFill>
              </a:rPr>
              <a:t>La funzione HR tutela equità, dignità e condizioni di lavoro coerenti con norme e valori organizzativi.</a:t>
            </a:r>
          </a:p>
        </p:txBody>
      </p:sp>
    </p:spTree>
    <p:extLst>
      <p:ext uri="{BB962C8B-B14F-4D97-AF65-F5344CB8AC3E}">
        <p14:creationId xmlns:p14="http://schemas.microsoft.com/office/powerpoint/2010/main" val="3810244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ttangolo 23">
            <a:extLst>
              <a:ext uri="{FF2B5EF4-FFF2-40B4-BE49-F238E27FC236}">
                <a16:creationId xmlns:a16="http://schemas.microsoft.com/office/drawing/2014/main" id="{BE8689E4-6350-4B13-90CB-AF89368D81A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B24C63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E7A90271-2381-4D69-9463-7BA48FC672C8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B24C63"/>
                </a:solidFill>
              </a:defRPr>
            </a:defPPr>
          </a:lstStyle>
          <a:p>
            <a:pPr>
              <a:defRPr sz="900" b="1">
                <a:solidFill>
                  <a:srgbClr val="B24C63"/>
                </a:solidFill>
              </a:defRPr>
            </a:pPr>
            <a:r>
              <a:rPr sz="900" b="1">
                <a:solidFill>
                  <a:srgbClr val="B24C63"/>
                </a:solidFill>
              </a:rPr>
              <a:t>CAMBIAMENTO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C0B06B5F-D7F6-475C-9F1E-19A2322C7C15}"/>
              </a:ext>
            </a:extLst>
          </p:cNvPr>
          <p:cNvSpPr>
            <a:spLocks noGrp="1"/>
          </p:cNvSpPr>
          <p:nvPr/>
        </p:nvSpPr>
        <p:spPr>
          <a:xfrm>
            <a:off x="666750" y="647700"/>
            <a:ext cx="1081087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E2A44"/>
                </a:solidFill>
              </a:defRPr>
            </a:defPPr>
          </a:lstStyle>
          <a:p>
            <a:pPr>
              <a:defRPr sz="2325" b="1">
                <a:solidFill>
                  <a:srgbClr val="1E2A44"/>
                </a:solidFill>
              </a:defRPr>
            </a:pPr>
            <a:r>
              <a:rPr sz="2325" b="1">
                <a:solidFill>
                  <a:srgbClr val="1E2A44"/>
                </a:solidFill>
              </a:rPr>
              <a:t>Sviluppo organizzativo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FE7E3A49-9F79-4E26-90BB-5664662518FA}"/>
              </a:ext>
            </a:extLst>
          </p:cNvPr>
          <p:cNvSpPr>
            <a:spLocks noGrp="1"/>
          </p:cNvSpPr>
          <p:nvPr/>
        </p:nvSpPr>
        <p:spPr>
          <a:xfrm>
            <a:off x="666750" y="6477000"/>
            <a:ext cx="10858500" cy="0"/>
          </a:xfrm>
          <a:prstGeom prst="line">
            <a:avLst/>
          </a:prstGeom>
          <a:noFill/>
          <a:ln w="9525">
            <a:solidFill>
              <a:srgbClr val="D8D9D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60B1634A-BF23-44E8-924F-B4384E60B822}"/>
              </a:ext>
            </a:extLst>
          </p:cNvPr>
          <p:cNvSpPr>
            <a:spLocks noGrp="1"/>
          </p:cNvSpPr>
          <p:nvPr/>
        </p:nvSpPr>
        <p:spPr>
          <a:xfrm>
            <a:off x="666750" y="6543675"/>
            <a:ext cx="3429000" cy="161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6707D"/>
                </a:solidFill>
              </a:defRPr>
            </a:defPPr>
          </a:lstStyle>
          <a:p>
            <a:pPr>
              <a:defRPr sz="750" b="1">
                <a:solidFill>
                  <a:srgbClr val="66707D"/>
                </a:solidFill>
              </a:defRPr>
            </a:pPr>
            <a:r>
              <a:rPr sz="750" b="1">
                <a:solidFill>
                  <a:srgbClr val="66707D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D8B55F91-7865-4587-990A-8B4FE13EB637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61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6707D"/>
                </a:solidFill>
              </a:defRPr>
            </a:defPPr>
          </a:lstStyle>
          <a:p>
            <a:pPr>
              <a:defRPr sz="750" b="1">
                <a:solidFill>
                  <a:srgbClr val="66707D"/>
                </a:solidFill>
              </a:defRPr>
            </a:pPr>
            <a:r>
              <a:rPr sz="750" b="1">
                <a:solidFill>
                  <a:srgbClr val="66707D"/>
                </a:solidFill>
              </a:rPr>
              <a:t>13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17EF9B8C-E036-4423-BA53-855F1A8A982E}"/>
              </a:ext>
            </a:extLst>
          </p:cNvPr>
          <p:cNvSpPr>
            <a:spLocks noGrp="1"/>
          </p:cNvSpPr>
          <p:nvPr/>
        </p:nvSpPr>
        <p:spPr>
          <a:xfrm>
            <a:off x="952500" y="1666875"/>
            <a:ext cx="1000125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1E2A44"/>
                </a:solidFill>
              </a:defRPr>
            </a:defPPr>
          </a:lstStyle>
          <a:p>
            <a:pPr>
              <a:defRPr sz="1425" b="1">
                <a:solidFill>
                  <a:srgbClr val="1E2A44"/>
                </a:solidFill>
              </a:defRPr>
            </a:pPr>
            <a:r>
              <a:rPr sz="1425" b="1">
                <a:solidFill>
                  <a:srgbClr val="1E2A44"/>
                </a:solidFill>
              </a:rPr>
              <a:t>Lo sviluppo organizzativo interviene sul modo in cui le persone collaborano e producono risultati.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AD519FF6-30B7-4ED6-8B1C-EC7CE279E57D}"/>
              </a:ext>
            </a:extLst>
          </p:cNvPr>
          <p:cNvSpPr>
            <a:spLocks noGrp="1"/>
          </p:cNvSpPr>
          <p:nvPr/>
        </p:nvSpPr>
        <p:spPr>
          <a:xfrm>
            <a:off x="619125" y="2619375"/>
            <a:ext cx="2571750" cy="2000250"/>
          </a:xfrm>
          <a:prstGeom prst="rect">
            <a:avLst/>
          </a:prstGeom>
          <a:solidFill>
            <a:srgbClr val="FFFFFF"/>
          </a:solidFill>
          <a:ln w="9525">
            <a:solidFill>
              <a:srgbClr val="D8D9D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BD113969-889C-4546-9968-9FC813BF065F}"/>
              </a:ext>
            </a:extLst>
          </p:cNvPr>
          <p:cNvSpPr>
            <a:spLocks noGrp="1"/>
          </p:cNvSpPr>
          <p:nvPr/>
        </p:nvSpPr>
        <p:spPr>
          <a:xfrm>
            <a:off x="619125" y="2619375"/>
            <a:ext cx="2571750" cy="114300"/>
          </a:xfrm>
          <a:prstGeom prst="rect">
            <a:avLst/>
          </a:prstGeom>
          <a:solidFill>
            <a:srgbClr val="B24C63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A486A880-3EAB-494D-9A33-0F7F507A2880}"/>
              </a:ext>
            </a:extLst>
          </p:cNvPr>
          <p:cNvSpPr>
            <a:spLocks noGrp="1"/>
          </p:cNvSpPr>
          <p:nvPr/>
        </p:nvSpPr>
        <p:spPr>
          <a:xfrm>
            <a:off x="857250" y="3095625"/>
            <a:ext cx="2095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1E2A44"/>
                </a:solidFill>
              </a:defRPr>
            </a:defPPr>
          </a:lstStyle>
          <a:p>
            <a:pPr>
              <a:defRPr sz="1500" b="1">
                <a:solidFill>
                  <a:srgbClr val="1E2A44"/>
                </a:solidFill>
              </a:defRPr>
            </a:pPr>
            <a:r>
              <a:rPr sz="1500" b="1">
                <a:solidFill>
                  <a:srgbClr val="1E2A44"/>
                </a:solidFill>
              </a:rPr>
              <a:t>Efficacia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7146C61A-23FB-47EB-B456-CF1BA912CFF2}"/>
              </a:ext>
            </a:extLst>
          </p:cNvPr>
          <p:cNvSpPr>
            <a:spLocks noGrp="1"/>
          </p:cNvSpPr>
          <p:nvPr/>
        </p:nvSpPr>
        <p:spPr>
          <a:xfrm>
            <a:off x="904875" y="3714750"/>
            <a:ext cx="20002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6707D"/>
                </a:solidFill>
              </a:defRPr>
            </a:defPPr>
          </a:lstStyle>
          <a:p>
            <a:pPr>
              <a:defRPr sz="1125" b="0">
                <a:solidFill>
                  <a:srgbClr val="66707D"/>
                </a:solidFill>
              </a:defRPr>
            </a:pPr>
            <a:r>
              <a:rPr sz="1125" b="0">
                <a:solidFill>
                  <a:srgbClr val="66707D"/>
                </a:solidFill>
              </a:rPr>
              <a:t>Processi e risultati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0F2FFED6-585A-48E9-AA11-F270C2F83392}"/>
              </a:ext>
            </a:extLst>
          </p:cNvPr>
          <p:cNvSpPr>
            <a:spLocks noGrp="1"/>
          </p:cNvSpPr>
          <p:nvPr/>
        </p:nvSpPr>
        <p:spPr>
          <a:xfrm>
            <a:off x="3524250" y="2619375"/>
            <a:ext cx="2571750" cy="2000250"/>
          </a:xfrm>
          <a:prstGeom prst="rect">
            <a:avLst/>
          </a:prstGeom>
          <a:solidFill>
            <a:srgbClr val="FFFFFF"/>
          </a:solidFill>
          <a:ln w="9525">
            <a:solidFill>
              <a:srgbClr val="D8D9D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ECD62366-001F-438D-A265-B9BA6BE892CF}"/>
              </a:ext>
            </a:extLst>
          </p:cNvPr>
          <p:cNvSpPr>
            <a:spLocks noGrp="1"/>
          </p:cNvSpPr>
          <p:nvPr/>
        </p:nvSpPr>
        <p:spPr>
          <a:xfrm>
            <a:off x="3524250" y="2619375"/>
            <a:ext cx="2571750" cy="114300"/>
          </a:xfrm>
          <a:prstGeom prst="rect">
            <a:avLst/>
          </a:prstGeom>
          <a:solidFill>
            <a:srgbClr val="4F7CA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3A338D2D-5163-44A3-B1BD-5A86BA886FBB}"/>
              </a:ext>
            </a:extLst>
          </p:cNvPr>
          <p:cNvSpPr>
            <a:spLocks noGrp="1"/>
          </p:cNvSpPr>
          <p:nvPr/>
        </p:nvSpPr>
        <p:spPr>
          <a:xfrm>
            <a:off x="3762375" y="3095625"/>
            <a:ext cx="2095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1E2A44"/>
                </a:solidFill>
              </a:defRPr>
            </a:defPPr>
          </a:lstStyle>
          <a:p>
            <a:pPr>
              <a:defRPr sz="1500" b="1">
                <a:solidFill>
                  <a:srgbClr val="1E2A44"/>
                </a:solidFill>
              </a:defRPr>
            </a:pPr>
            <a:r>
              <a:rPr sz="1500" b="1">
                <a:solidFill>
                  <a:srgbClr val="1E2A44"/>
                </a:solidFill>
              </a:rPr>
              <a:t>Soddisfazione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7AC0329F-CB0B-48CB-A378-5CDE64A47A14}"/>
              </a:ext>
            </a:extLst>
          </p:cNvPr>
          <p:cNvSpPr>
            <a:spLocks noGrp="1"/>
          </p:cNvSpPr>
          <p:nvPr/>
        </p:nvSpPr>
        <p:spPr>
          <a:xfrm>
            <a:off x="3810000" y="3714750"/>
            <a:ext cx="20002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6707D"/>
                </a:solidFill>
              </a:defRPr>
            </a:defPPr>
          </a:lstStyle>
          <a:p>
            <a:pPr>
              <a:defRPr sz="1125" b="0">
                <a:solidFill>
                  <a:srgbClr val="66707D"/>
                </a:solidFill>
              </a:defRPr>
            </a:pPr>
            <a:r>
              <a:rPr sz="1125" b="0">
                <a:solidFill>
                  <a:srgbClr val="66707D"/>
                </a:solidFill>
              </a:rPr>
              <a:t>Qualità dell’esperienza di lavoro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5EE1B2E8-88FB-4E10-97C1-86B1649154EE}"/>
              </a:ext>
            </a:extLst>
          </p:cNvPr>
          <p:cNvSpPr>
            <a:spLocks noGrp="1"/>
          </p:cNvSpPr>
          <p:nvPr/>
        </p:nvSpPr>
        <p:spPr>
          <a:xfrm>
            <a:off x="6429375" y="2619375"/>
            <a:ext cx="2571750" cy="2000250"/>
          </a:xfrm>
          <a:prstGeom prst="rect">
            <a:avLst/>
          </a:prstGeom>
          <a:solidFill>
            <a:srgbClr val="FFFFFF"/>
          </a:solidFill>
          <a:ln w="9525">
            <a:solidFill>
              <a:srgbClr val="D8D9D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D290C242-AA60-4B5D-BE9C-4655A92BD95B}"/>
              </a:ext>
            </a:extLst>
          </p:cNvPr>
          <p:cNvSpPr>
            <a:spLocks noGrp="1"/>
          </p:cNvSpPr>
          <p:nvPr/>
        </p:nvSpPr>
        <p:spPr>
          <a:xfrm>
            <a:off x="6429375" y="2619375"/>
            <a:ext cx="2571750" cy="114300"/>
          </a:xfrm>
          <a:prstGeom prst="rect">
            <a:avLst/>
          </a:prstGeom>
          <a:solidFill>
            <a:srgbClr val="D6A11D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5311B86E-042B-48DD-BAC3-3D3B37192C31}"/>
              </a:ext>
            </a:extLst>
          </p:cNvPr>
          <p:cNvSpPr>
            <a:spLocks noGrp="1"/>
          </p:cNvSpPr>
          <p:nvPr/>
        </p:nvSpPr>
        <p:spPr>
          <a:xfrm>
            <a:off x="6667500" y="3095625"/>
            <a:ext cx="2095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1E2A44"/>
                </a:solidFill>
              </a:defRPr>
            </a:defPPr>
          </a:lstStyle>
          <a:p>
            <a:pPr>
              <a:defRPr sz="1500" b="1">
                <a:solidFill>
                  <a:srgbClr val="1E2A44"/>
                </a:solidFill>
              </a:defRPr>
            </a:pPr>
            <a:r>
              <a:rPr sz="1500" b="1">
                <a:solidFill>
                  <a:srgbClr val="1E2A44"/>
                </a:solidFill>
              </a:rPr>
              <a:t>Fiducia</a:t>
            </a:r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25AD3EA1-854B-4402-9E57-19CAEB64545A}"/>
              </a:ext>
            </a:extLst>
          </p:cNvPr>
          <p:cNvSpPr>
            <a:spLocks noGrp="1"/>
          </p:cNvSpPr>
          <p:nvPr/>
        </p:nvSpPr>
        <p:spPr>
          <a:xfrm>
            <a:off x="6715125" y="3714750"/>
            <a:ext cx="20002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6707D"/>
                </a:solidFill>
              </a:defRPr>
            </a:defPPr>
          </a:lstStyle>
          <a:p>
            <a:pPr>
              <a:defRPr sz="1125" b="0">
                <a:solidFill>
                  <a:srgbClr val="66707D"/>
                </a:solidFill>
              </a:defRPr>
            </a:pPr>
            <a:r>
              <a:rPr sz="1125" b="0">
                <a:solidFill>
                  <a:srgbClr val="66707D"/>
                </a:solidFill>
              </a:rPr>
              <a:t>Relazioni affidabili</a:t>
            </a:r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6E3D29F6-D192-432D-B9BD-7DF5DD83FBEC}"/>
              </a:ext>
            </a:extLst>
          </p:cNvPr>
          <p:cNvSpPr>
            <a:spLocks noGrp="1"/>
          </p:cNvSpPr>
          <p:nvPr/>
        </p:nvSpPr>
        <p:spPr>
          <a:xfrm>
            <a:off x="9334500" y="2619375"/>
            <a:ext cx="2571750" cy="2000250"/>
          </a:xfrm>
          <a:prstGeom prst="rect">
            <a:avLst/>
          </a:prstGeom>
          <a:solidFill>
            <a:srgbClr val="FFFFFF"/>
          </a:solidFill>
          <a:ln w="9525">
            <a:solidFill>
              <a:srgbClr val="D8D9D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649AE706-28C5-43C1-976B-3B85BFB9D4D6}"/>
              </a:ext>
            </a:extLst>
          </p:cNvPr>
          <p:cNvSpPr>
            <a:spLocks noGrp="1"/>
          </p:cNvSpPr>
          <p:nvPr/>
        </p:nvSpPr>
        <p:spPr>
          <a:xfrm>
            <a:off x="9334500" y="2619375"/>
            <a:ext cx="2571750" cy="114300"/>
          </a:xfrm>
          <a:prstGeom prst="rect">
            <a:avLst/>
          </a:prstGeom>
          <a:solidFill>
            <a:srgbClr val="4E8065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CAEF48C3-7C57-4B9C-833D-CCF3DF670643}"/>
              </a:ext>
            </a:extLst>
          </p:cNvPr>
          <p:cNvSpPr>
            <a:spLocks noGrp="1"/>
          </p:cNvSpPr>
          <p:nvPr/>
        </p:nvSpPr>
        <p:spPr>
          <a:xfrm>
            <a:off x="9572625" y="3095625"/>
            <a:ext cx="2095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1E2A44"/>
                </a:solidFill>
              </a:defRPr>
            </a:defPPr>
          </a:lstStyle>
          <a:p>
            <a:pPr>
              <a:defRPr sz="1500" b="1">
                <a:solidFill>
                  <a:srgbClr val="1E2A44"/>
                </a:solidFill>
              </a:defRPr>
            </a:pPr>
            <a:r>
              <a:rPr sz="1500" b="1">
                <a:solidFill>
                  <a:srgbClr val="1E2A44"/>
                </a:solidFill>
              </a:rPr>
              <a:t>Cooperazione</a:t>
            </a:r>
          </a:p>
        </p:txBody>
      </p:sp>
      <p:sp>
        <p:nvSpPr>
          <p:cNvPr id="23" name="Rettangolo 22">
            <a:extLst>
              <a:ext uri="{FF2B5EF4-FFF2-40B4-BE49-F238E27FC236}">
                <a16:creationId xmlns:a16="http://schemas.microsoft.com/office/drawing/2014/main" id="{04ECEFAB-CABB-403E-9FA4-356DE71BFFEC}"/>
              </a:ext>
            </a:extLst>
          </p:cNvPr>
          <p:cNvSpPr>
            <a:spLocks noGrp="1"/>
          </p:cNvSpPr>
          <p:nvPr/>
        </p:nvSpPr>
        <p:spPr>
          <a:xfrm>
            <a:off x="9620250" y="3714750"/>
            <a:ext cx="20002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6707D"/>
                </a:solidFill>
              </a:defRPr>
            </a:defPPr>
          </a:lstStyle>
          <a:p>
            <a:pPr>
              <a:defRPr sz="1125" b="0">
                <a:solidFill>
                  <a:srgbClr val="66707D"/>
                </a:solidFill>
              </a:defRPr>
            </a:pPr>
            <a:r>
              <a:rPr lang="it-IT" sz="1125" b="0" dirty="0">
                <a:solidFill>
                  <a:srgbClr val="66707D"/>
                </a:solidFill>
              </a:rPr>
              <a:t>Collaborazione tra team work e manager</a:t>
            </a:r>
            <a:endParaRPr sz="1125" b="0" dirty="0">
              <a:solidFill>
                <a:srgbClr val="6670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75434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ttangolo 26">
            <a:extLst>
              <a:ext uri="{FF2B5EF4-FFF2-40B4-BE49-F238E27FC236}">
                <a16:creationId xmlns:a16="http://schemas.microsoft.com/office/drawing/2014/main" id="{01235607-6A38-405C-A521-9E785C3D85C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B24C63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712402A8-F2A2-43DB-92F1-8C400B609DD2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B24C63"/>
                </a:solidFill>
              </a:defRPr>
            </a:defPPr>
          </a:lstStyle>
          <a:p>
            <a:pPr>
              <a:defRPr sz="900" b="1">
                <a:solidFill>
                  <a:srgbClr val="B24C63"/>
                </a:solidFill>
              </a:defRPr>
            </a:pPr>
            <a:r>
              <a:rPr sz="900" b="1">
                <a:solidFill>
                  <a:srgbClr val="B24C63"/>
                </a:solidFill>
              </a:rPr>
              <a:t>INTEGRAZIONE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E47931C7-939E-4ACA-BBCE-2B2CF814D984}"/>
              </a:ext>
            </a:extLst>
          </p:cNvPr>
          <p:cNvSpPr>
            <a:spLocks noGrp="1"/>
          </p:cNvSpPr>
          <p:nvPr/>
        </p:nvSpPr>
        <p:spPr>
          <a:xfrm>
            <a:off x="666750" y="647700"/>
            <a:ext cx="1081087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E2A44"/>
                </a:solidFill>
              </a:defRPr>
            </a:defPPr>
          </a:lstStyle>
          <a:p>
            <a:pPr>
              <a:defRPr sz="2325" b="1">
                <a:solidFill>
                  <a:srgbClr val="1E2A44"/>
                </a:solidFill>
              </a:defRPr>
            </a:pPr>
            <a:r>
              <a:rPr sz="2325" b="1">
                <a:solidFill>
                  <a:srgbClr val="1E2A44"/>
                </a:solidFill>
              </a:rPr>
              <a:t>Il ciclo del dipendente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DA7E4DEA-746D-437C-ACB7-95FBA6F5DEA5}"/>
              </a:ext>
            </a:extLst>
          </p:cNvPr>
          <p:cNvSpPr>
            <a:spLocks noGrp="1"/>
          </p:cNvSpPr>
          <p:nvPr/>
        </p:nvSpPr>
        <p:spPr>
          <a:xfrm>
            <a:off x="666750" y="6477000"/>
            <a:ext cx="10858500" cy="0"/>
          </a:xfrm>
          <a:prstGeom prst="line">
            <a:avLst/>
          </a:prstGeom>
          <a:noFill/>
          <a:ln w="9525">
            <a:solidFill>
              <a:srgbClr val="D8D9D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96D04EC4-C39E-4D4B-9698-E10994E21455}"/>
              </a:ext>
            </a:extLst>
          </p:cNvPr>
          <p:cNvSpPr>
            <a:spLocks noGrp="1"/>
          </p:cNvSpPr>
          <p:nvPr/>
        </p:nvSpPr>
        <p:spPr>
          <a:xfrm>
            <a:off x="666750" y="6543675"/>
            <a:ext cx="3429000" cy="161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6707D"/>
                </a:solidFill>
              </a:defRPr>
            </a:defPPr>
          </a:lstStyle>
          <a:p>
            <a:pPr>
              <a:defRPr sz="750" b="1">
                <a:solidFill>
                  <a:srgbClr val="66707D"/>
                </a:solidFill>
              </a:defRPr>
            </a:pPr>
            <a:r>
              <a:rPr sz="750" b="1">
                <a:solidFill>
                  <a:srgbClr val="66707D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7EB83D35-F3C9-472F-AECA-405909F81584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61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6707D"/>
                </a:solidFill>
              </a:defRPr>
            </a:defPPr>
          </a:lstStyle>
          <a:p>
            <a:pPr>
              <a:defRPr sz="750" b="1">
                <a:solidFill>
                  <a:srgbClr val="66707D"/>
                </a:solidFill>
              </a:defRPr>
            </a:pPr>
            <a:r>
              <a:rPr sz="750" b="1">
                <a:solidFill>
                  <a:srgbClr val="66707D"/>
                </a:solidFill>
              </a:rPr>
              <a:t>14</a:t>
            </a:r>
          </a:p>
        </p:txBody>
      </p:sp>
      <p:sp>
        <p:nvSpPr>
          <p:cNvPr id="7" name="Connettore 1 6">
            <a:extLst>
              <a:ext uri="{FF2B5EF4-FFF2-40B4-BE49-F238E27FC236}">
                <a16:creationId xmlns:a16="http://schemas.microsoft.com/office/drawing/2014/main" id="{B1E52010-ABD3-4D5D-A7A4-225C4424989B}"/>
              </a:ext>
            </a:extLst>
          </p:cNvPr>
          <p:cNvSpPr>
            <a:spLocks noGrp="1"/>
          </p:cNvSpPr>
          <p:nvPr/>
        </p:nvSpPr>
        <p:spPr>
          <a:xfrm>
            <a:off x="1381125" y="3381375"/>
            <a:ext cx="9429750" cy="0"/>
          </a:xfrm>
          <a:prstGeom prst="line">
            <a:avLst/>
          </a:prstGeom>
          <a:noFill/>
          <a:ln w="57150">
            <a:solidFill>
              <a:srgbClr val="82B8D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31C405AE-E7D5-4D38-8E03-3294120B30A4}"/>
              </a:ext>
            </a:extLst>
          </p:cNvPr>
          <p:cNvSpPr>
            <a:spLocks noGrp="1"/>
          </p:cNvSpPr>
          <p:nvPr/>
        </p:nvSpPr>
        <p:spPr>
          <a:xfrm>
            <a:off x="1171575" y="3171825"/>
            <a:ext cx="419100" cy="419100"/>
          </a:xfrm>
          <a:prstGeom prst="roundRect">
            <a:avLst>
              <a:gd name="adj" fmla="val 18182"/>
            </a:avLst>
          </a:prstGeom>
          <a:solidFill>
            <a:srgbClr val="1E2A44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7B098426-009A-4375-944D-5208E832E141}"/>
              </a:ext>
            </a:extLst>
          </p:cNvPr>
          <p:cNvSpPr>
            <a:spLocks noGrp="1"/>
          </p:cNvSpPr>
          <p:nvPr/>
        </p:nvSpPr>
        <p:spPr>
          <a:xfrm>
            <a:off x="1171575" y="3248025"/>
            <a:ext cx="41910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1">
                <a:solidFill>
                  <a:srgbClr val="FFFFFF"/>
                </a:solidFill>
              </a:defRPr>
            </a:defPPr>
          </a:lstStyle>
          <a:p>
            <a:pPr>
              <a:defRPr sz="1050" b="1">
                <a:solidFill>
                  <a:srgbClr val="FFFFFF"/>
                </a:solidFill>
              </a:defRPr>
            </a:pPr>
            <a:r>
              <a:rPr sz="105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41C862D0-533C-43C4-A55A-24AB16C632B5}"/>
              </a:ext>
            </a:extLst>
          </p:cNvPr>
          <p:cNvSpPr>
            <a:spLocks noGrp="1"/>
          </p:cNvSpPr>
          <p:nvPr/>
        </p:nvSpPr>
        <p:spPr>
          <a:xfrm>
            <a:off x="571500" y="3857625"/>
            <a:ext cx="16192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1E2A44"/>
                </a:solidFill>
              </a:defRPr>
            </a:defPPr>
          </a:lstStyle>
          <a:p>
            <a:pPr>
              <a:defRPr sz="1275" b="1">
                <a:solidFill>
                  <a:srgbClr val="1E2A44"/>
                </a:solidFill>
              </a:defRPr>
            </a:pPr>
            <a:r>
              <a:rPr sz="1275" b="1">
                <a:solidFill>
                  <a:srgbClr val="1E2A44"/>
                </a:solidFill>
              </a:rPr>
              <a:t>Pianificare</a:t>
            </a:r>
          </a:p>
        </p:txBody>
      </p:sp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8F1CFABC-826C-4A43-B028-5C5083E9DC23}"/>
              </a:ext>
            </a:extLst>
          </p:cNvPr>
          <p:cNvSpPr>
            <a:spLocks noGrp="1"/>
          </p:cNvSpPr>
          <p:nvPr/>
        </p:nvSpPr>
        <p:spPr>
          <a:xfrm>
            <a:off x="3076575" y="3171825"/>
            <a:ext cx="419100" cy="419100"/>
          </a:xfrm>
          <a:prstGeom prst="roundRect">
            <a:avLst>
              <a:gd name="adj" fmla="val 18182"/>
            </a:avLst>
          </a:prstGeom>
          <a:solidFill>
            <a:srgbClr val="B24C63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0BF8FAFC-8601-4360-B530-BBDCEFD1FBCE}"/>
              </a:ext>
            </a:extLst>
          </p:cNvPr>
          <p:cNvSpPr>
            <a:spLocks noGrp="1"/>
          </p:cNvSpPr>
          <p:nvPr/>
        </p:nvSpPr>
        <p:spPr>
          <a:xfrm>
            <a:off x="3076575" y="3248025"/>
            <a:ext cx="41910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1">
                <a:solidFill>
                  <a:srgbClr val="FFFFFF"/>
                </a:solidFill>
              </a:defRPr>
            </a:defPPr>
          </a:lstStyle>
          <a:p>
            <a:pPr>
              <a:defRPr sz="1050" b="1">
                <a:solidFill>
                  <a:srgbClr val="FFFFFF"/>
                </a:solidFill>
              </a:defRPr>
            </a:pPr>
            <a:r>
              <a:rPr sz="105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53BAFDD8-BEE4-4430-8CF3-64E318C64829}"/>
              </a:ext>
            </a:extLst>
          </p:cNvPr>
          <p:cNvSpPr>
            <a:spLocks noGrp="1"/>
          </p:cNvSpPr>
          <p:nvPr/>
        </p:nvSpPr>
        <p:spPr>
          <a:xfrm>
            <a:off x="2476500" y="3857625"/>
            <a:ext cx="16192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1E2A44"/>
                </a:solidFill>
              </a:defRPr>
            </a:defPPr>
          </a:lstStyle>
          <a:p>
            <a:pPr>
              <a:defRPr sz="1275" b="1">
                <a:solidFill>
                  <a:srgbClr val="1E2A44"/>
                </a:solidFill>
              </a:defRPr>
            </a:pPr>
            <a:r>
              <a:rPr sz="1275" b="1">
                <a:solidFill>
                  <a:srgbClr val="1E2A44"/>
                </a:solidFill>
              </a:rPr>
              <a:t>Attrarre</a:t>
            </a:r>
          </a:p>
        </p:txBody>
      </p:sp>
      <p:sp>
        <p:nvSpPr>
          <p:cNvPr id="14" name="Rettangolo con angoli arrotondati 13">
            <a:extLst>
              <a:ext uri="{FF2B5EF4-FFF2-40B4-BE49-F238E27FC236}">
                <a16:creationId xmlns:a16="http://schemas.microsoft.com/office/drawing/2014/main" id="{46484449-BD27-4E0A-9770-C01E19FF9241}"/>
              </a:ext>
            </a:extLst>
          </p:cNvPr>
          <p:cNvSpPr>
            <a:spLocks noGrp="1"/>
          </p:cNvSpPr>
          <p:nvPr/>
        </p:nvSpPr>
        <p:spPr>
          <a:xfrm>
            <a:off x="4981575" y="3171825"/>
            <a:ext cx="419100" cy="419100"/>
          </a:xfrm>
          <a:prstGeom prst="roundRect">
            <a:avLst>
              <a:gd name="adj" fmla="val 18182"/>
            </a:avLst>
          </a:prstGeom>
          <a:solidFill>
            <a:srgbClr val="4F7CA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D8FDF595-A9AB-4A70-8AB7-DA0B32F1660A}"/>
              </a:ext>
            </a:extLst>
          </p:cNvPr>
          <p:cNvSpPr>
            <a:spLocks noGrp="1"/>
          </p:cNvSpPr>
          <p:nvPr/>
        </p:nvSpPr>
        <p:spPr>
          <a:xfrm>
            <a:off x="4981575" y="3248025"/>
            <a:ext cx="41910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1">
                <a:solidFill>
                  <a:srgbClr val="FFFFFF"/>
                </a:solidFill>
              </a:defRPr>
            </a:defPPr>
          </a:lstStyle>
          <a:p>
            <a:pPr>
              <a:defRPr sz="1050" b="1">
                <a:solidFill>
                  <a:srgbClr val="FFFFFF"/>
                </a:solidFill>
              </a:defRPr>
            </a:pPr>
            <a:r>
              <a:rPr sz="105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F96B71BC-E7BE-487A-84F8-83930647326A}"/>
              </a:ext>
            </a:extLst>
          </p:cNvPr>
          <p:cNvSpPr>
            <a:spLocks noGrp="1"/>
          </p:cNvSpPr>
          <p:nvPr/>
        </p:nvSpPr>
        <p:spPr>
          <a:xfrm>
            <a:off x="4381500" y="3857625"/>
            <a:ext cx="16192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1E2A44"/>
                </a:solidFill>
              </a:defRPr>
            </a:defPPr>
          </a:lstStyle>
          <a:p>
            <a:pPr>
              <a:defRPr sz="1275" b="1">
                <a:solidFill>
                  <a:srgbClr val="1E2A44"/>
                </a:solidFill>
              </a:defRPr>
            </a:pPr>
            <a:r>
              <a:rPr sz="1275" b="1">
                <a:solidFill>
                  <a:srgbClr val="1E2A44"/>
                </a:solidFill>
              </a:rPr>
              <a:t>Inserire</a:t>
            </a:r>
          </a:p>
        </p:txBody>
      </p:sp>
      <p:sp>
        <p:nvSpPr>
          <p:cNvPr id="17" name="Rettangolo con angoli arrotondati 16">
            <a:extLst>
              <a:ext uri="{FF2B5EF4-FFF2-40B4-BE49-F238E27FC236}">
                <a16:creationId xmlns:a16="http://schemas.microsoft.com/office/drawing/2014/main" id="{46CD84F6-2AD6-4F78-A233-485FA8D17BF0}"/>
              </a:ext>
            </a:extLst>
          </p:cNvPr>
          <p:cNvSpPr>
            <a:spLocks noGrp="1"/>
          </p:cNvSpPr>
          <p:nvPr/>
        </p:nvSpPr>
        <p:spPr>
          <a:xfrm>
            <a:off x="6886575" y="3171825"/>
            <a:ext cx="419100" cy="419100"/>
          </a:xfrm>
          <a:prstGeom prst="roundRect">
            <a:avLst>
              <a:gd name="adj" fmla="val 18182"/>
            </a:avLst>
          </a:prstGeom>
          <a:solidFill>
            <a:srgbClr val="D6A11D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03EF6AAE-2E4D-4498-8EEC-824FEC70F9BE}"/>
              </a:ext>
            </a:extLst>
          </p:cNvPr>
          <p:cNvSpPr>
            <a:spLocks noGrp="1"/>
          </p:cNvSpPr>
          <p:nvPr/>
        </p:nvSpPr>
        <p:spPr>
          <a:xfrm>
            <a:off x="6886575" y="3248025"/>
            <a:ext cx="41910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1">
                <a:solidFill>
                  <a:srgbClr val="FFFFFF"/>
                </a:solidFill>
              </a:defRPr>
            </a:defPPr>
          </a:lstStyle>
          <a:p>
            <a:pPr>
              <a:defRPr sz="1050" b="1">
                <a:solidFill>
                  <a:srgbClr val="FFFFFF"/>
                </a:solidFill>
              </a:defRPr>
            </a:pPr>
            <a:r>
              <a:rPr sz="1050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0838A354-4BEA-4CBC-8007-6FF3A169FA65}"/>
              </a:ext>
            </a:extLst>
          </p:cNvPr>
          <p:cNvSpPr>
            <a:spLocks noGrp="1"/>
          </p:cNvSpPr>
          <p:nvPr/>
        </p:nvSpPr>
        <p:spPr>
          <a:xfrm>
            <a:off x="6286500" y="3857625"/>
            <a:ext cx="16192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1E2A44"/>
                </a:solidFill>
              </a:defRPr>
            </a:defPPr>
          </a:lstStyle>
          <a:p>
            <a:pPr>
              <a:defRPr sz="1275" b="1">
                <a:solidFill>
                  <a:srgbClr val="1E2A44"/>
                </a:solidFill>
              </a:defRPr>
            </a:pPr>
            <a:r>
              <a:rPr sz="1275" b="1">
                <a:solidFill>
                  <a:srgbClr val="1E2A44"/>
                </a:solidFill>
              </a:rPr>
              <a:t>Sviluppare</a:t>
            </a:r>
          </a:p>
        </p:txBody>
      </p:sp>
      <p:sp>
        <p:nvSpPr>
          <p:cNvPr id="20" name="Rettangolo con angoli arrotondati 19">
            <a:extLst>
              <a:ext uri="{FF2B5EF4-FFF2-40B4-BE49-F238E27FC236}">
                <a16:creationId xmlns:a16="http://schemas.microsoft.com/office/drawing/2014/main" id="{6FAB8D63-F725-40AF-8B55-4335F02E6DE7}"/>
              </a:ext>
            </a:extLst>
          </p:cNvPr>
          <p:cNvSpPr>
            <a:spLocks noGrp="1"/>
          </p:cNvSpPr>
          <p:nvPr/>
        </p:nvSpPr>
        <p:spPr>
          <a:xfrm>
            <a:off x="8791575" y="3171825"/>
            <a:ext cx="419100" cy="419100"/>
          </a:xfrm>
          <a:prstGeom prst="roundRect">
            <a:avLst>
              <a:gd name="adj" fmla="val 18182"/>
            </a:avLst>
          </a:prstGeom>
          <a:solidFill>
            <a:srgbClr val="4E8065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01A240E3-6FAA-4AE0-9662-0EB98EDE4F54}"/>
              </a:ext>
            </a:extLst>
          </p:cNvPr>
          <p:cNvSpPr>
            <a:spLocks noGrp="1"/>
          </p:cNvSpPr>
          <p:nvPr/>
        </p:nvSpPr>
        <p:spPr>
          <a:xfrm>
            <a:off x="8791575" y="3248025"/>
            <a:ext cx="41910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1">
                <a:solidFill>
                  <a:srgbClr val="FFFFFF"/>
                </a:solidFill>
              </a:defRPr>
            </a:defPPr>
          </a:lstStyle>
          <a:p>
            <a:pPr>
              <a:defRPr sz="1050" b="1">
                <a:solidFill>
                  <a:srgbClr val="FFFFFF"/>
                </a:solidFill>
              </a:defRPr>
            </a:pPr>
            <a:r>
              <a:rPr sz="1050" b="1">
                <a:solidFill>
                  <a:srgbClr val="FFFFFF"/>
                </a:solidFill>
              </a:rPr>
              <a:t>5</a:t>
            </a:r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6BABB059-4347-4433-A7CC-64CCCC2177D4}"/>
              </a:ext>
            </a:extLst>
          </p:cNvPr>
          <p:cNvSpPr>
            <a:spLocks noGrp="1"/>
          </p:cNvSpPr>
          <p:nvPr/>
        </p:nvSpPr>
        <p:spPr>
          <a:xfrm>
            <a:off x="8191500" y="3857625"/>
            <a:ext cx="16192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1E2A44"/>
                </a:solidFill>
              </a:defRPr>
            </a:defPPr>
          </a:lstStyle>
          <a:p>
            <a:pPr>
              <a:defRPr sz="1275" b="1">
                <a:solidFill>
                  <a:srgbClr val="1E2A44"/>
                </a:solidFill>
              </a:defRPr>
            </a:pPr>
            <a:r>
              <a:rPr sz="1275" b="1">
                <a:solidFill>
                  <a:srgbClr val="1E2A44"/>
                </a:solidFill>
              </a:rPr>
              <a:t>Valutare</a:t>
            </a:r>
          </a:p>
        </p:txBody>
      </p:sp>
      <p:sp>
        <p:nvSpPr>
          <p:cNvPr id="23" name="Rettangolo con angoli arrotondati 22">
            <a:extLst>
              <a:ext uri="{FF2B5EF4-FFF2-40B4-BE49-F238E27FC236}">
                <a16:creationId xmlns:a16="http://schemas.microsoft.com/office/drawing/2014/main" id="{BDFB1996-20E7-42A1-9CC5-00DEE06C6F66}"/>
              </a:ext>
            </a:extLst>
          </p:cNvPr>
          <p:cNvSpPr>
            <a:spLocks noGrp="1"/>
          </p:cNvSpPr>
          <p:nvPr/>
        </p:nvSpPr>
        <p:spPr>
          <a:xfrm>
            <a:off x="10601325" y="3171825"/>
            <a:ext cx="419100" cy="419100"/>
          </a:xfrm>
          <a:prstGeom prst="roundRect">
            <a:avLst>
              <a:gd name="adj" fmla="val 18182"/>
            </a:avLst>
          </a:prstGeom>
          <a:solidFill>
            <a:srgbClr val="1E2A44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BA4CFFA3-6FA4-4A26-9128-837A3FA0FDEA}"/>
              </a:ext>
            </a:extLst>
          </p:cNvPr>
          <p:cNvSpPr>
            <a:spLocks noGrp="1"/>
          </p:cNvSpPr>
          <p:nvPr/>
        </p:nvSpPr>
        <p:spPr>
          <a:xfrm>
            <a:off x="10601325" y="3248025"/>
            <a:ext cx="41910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1">
                <a:solidFill>
                  <a:srgbClr val="FFFFFF"/>
                </a:solidFill>
              </a:defRPr>
            </a:defPPr>
          </a:lstStyle>
          <a:p>
            <a:pPr>
              <a:defRPr sz="1050" b="1">
                <a:solidFill>
                  <a:srgbClr val="FFFFFF"/>
                </a:solidFill>
              </a:defRPr>
            </a:pPr>
            <a:r>
              <a:rPr sz="1050" b="1">
                <a:solidFill>
                  <a:srgbClr val="FFFFFF"/>
                </a:solidFill>
              </a:rPr>
              <a:t>6</a:t>
            </a:r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3A1F34A0-94B8-481F-8C50-03FC8F864D0B}"/>
              </a:ext>
            </a:extLst>
          </p:cNvPr>
          <p:cNvSpPr>
            <a:spLocks noGrp="1"/>
          </p:cNvSpPr>
          <p:nvPr/>
        </p:nvSpPr>
        <p:spPr>
          <a:xfrm>
            <a:off x="10001250" y="3857625"/>
            <a:ext cx="16192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1E2A44"/>
                </a:solidFill>
              </a:defRPr>
            </a:defPPr>
          </a:lstStyle>
          <a:p>
            <a:pPr>
              <a:defRPr sz="1275" b="1">
                <a:solidFill>
                  <a:srgbClr val="1E2A44"/>
                </a:solidFill>
              </a:defRPr>
            </a:pPr>
            <a:r>
              <a:rPr sz="1275" b="1">
                <a:solidFill>
                  <a:srgbClr val="1E2A44"/>
                </a:solidFill>
              </a:rPr>
              <a:t>Trattenere</a:t>
            </a:r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870232F5-874B-4E59-8F4D-4B02DA9614D5}"/>
              </a:ext>
            </a:extLst>
          </p:cNvPr>
          <p:cNvSpPr>
            <a:spLocks noGrp="1"/>
          </p:cNvSpPr>
          <p:nvPr/>
        </p:nvSpPr>
        <p:spPr>
          <a:xfrm>
            <a:off x="1714500" y="4953000"/>
            <a:ext cx="87630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66707D"/>
                </a:solidFill>
              </a:defRPr>
            </a:defPPr>
          </a:lstStyle>
          <a:p>
            <a:pPr>
              <a:defRPr sz="1350" b="1">
                <a:solidFill>
                  <a:srgbClr val="66707D"/>
                </a:solidFill>
              </a:defRPr>
            </a:pPr>
            <a:r>
              <a:rPr sz="1350" b="1">
                <a:solidFill>
                  <a:srgbClr val="66707D"/>
                </a:solidFill>
              </a:rPr>
              <a:t>Ogni passaggio influenza il successivo. Decisioni incoerenti generano costi, conflitti e perdita di fiducia.</a:t>
            </a:r>
          </a:p>
        </p:txBody>
      </p:sp>
    </p:spTree>
    <p:extLst>
      <p:ext uri="{BB962C8B-B14F-4D97-AF65-F5344CB8AC3E}">
        <p14:creationId xmlns:p14="http://schemas.microsoft.com/office/powerpoint/2010/main" val="6730139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ttangolo 18">
            <a:extLst>
              <a:ext uri="{FF2B5EF4-FFF2-40B4-BE49-F238E27FC236}">
                <a16:creationId xmlns:a16="http://schemas.microsoft.com/office/drawing/2014/main" id="{3F683366-9F19-480D-927F-F4CBDED7C54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B24C63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C915066B-0228-4B0A-8520-6B4B6F612EDE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B24C63"/>
                </a:solidFill>
              </a:defRPr>
            </a:defPPr>
          </a:lstStyle>
          <a:p>
            <a:pPr>
              <a:defRPr sz="900" b="1">
                <a:solidFill>
                  <a:srgbClr val="B24C63"/>
                </a:solidFill>
              </a:defRPr>
            </a:pPr>
            <a:r>
              <a:rPr sz="900" b="1">
                <a:solidFill>
                  <a:srgbClr val="B24C63"/>
                </a:solidFill>
              </a:rPr>
              <a:t>RESPONSABILITÀ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CF0D87BC-8FAF-4BCE-93C2-53EAF1765882}"/>
              </a:ext>
            </a:extLst>
          </p:cNvPr>
          <p:cNvSpPr>
            <a:spLocks noGrp="1"/>
          </p:cNvSpPr>
          <p:nvPr/>
        </p:nvSpPr>
        <p:spPr>
          <a:xfrm>
            <a:off x="666750" y="647700"/>
            <a:ext cx="1081087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E2A44"/>
                </a:solidFill>
              </a:defRPr>
            </a:defPPr>
          </a:lstStyle>
          <a:p>
            <a:pPr>
              <a:defRPr sz="2325" b="1">
                <a:solidFill>
                  <a:srgbClr val="1E2A44"/>
                </a:solidFill>
              </a:defRPr>
            </a:pPr>
            <a:r>
              <a:rPr sz="2325" b="1">
                <a:solidFill>
                  <a:srgbClr val="1E2A44"/>
                </a:solidFill>
              </a:rPr>
              <a:t>Chi gestisce le risorse umane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077307FC-2E58-410F-BA0B-77083A0DF64D}"/>
              </a:ext>
            </a:extLst>
          </p:cNvPr>
          <p:cNvSpPr>
            <a:spLocks noGrp="1"/>
          </p:cNvSpPr>
          <p:nvPr/>
        </p:nvSpPr>
        <p:spPr>
          <a:xfrm>
            <a:off x="666750" y="6477000"/>
            <a:ext cx="10858500" cy="0"/>
          </a:xfrm>
          <a:prstGeom prst="line">
            <a:avLst/>
          </a:prstGeom>
          <a:noFill/>
          <a:ln w="9525">
            <a:solidFill>
              <a:srgbClr val="D8D9D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04ED09AC-6142-402B-B39F-934C82FCE72B}"/>
              </a:ext>
            </a:extLst>
          </p:cNvPr>
          <p:cNvSpPr>
            <a:spLocks noGrp="1"/>
          </p:cNvSpPr>
          <p:nvPr/>
        </p:nvSpPr>
        <p:spPr>
          <a:xfrm>
            <a:off x="666750" y="6543675"/>
            <a:ext cx="3429000" cy="161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6707D"/>
                </a:solidFill>
              </a:defRPr>
            </a:defPPr>
          </a:lstStyle>
          <a:p>
            <a:pPr>
              <a:defRPr sz="750" b="1">
                <a:solidFill>
                  <a:srgbClr val="66707D"/>
                </a:solidFill>
              </a:defRPr>
            </a:pPr>
            <a:r>
              <a:rPr sz="750" b="1">
                <a:solidFill>
                  <a:srgbClr val="66707D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74B53E2E-ADC3-4186-94A3-B03DA96E093A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61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6707D"/>
                </a:solidFill>
              </a:defRPr>
            </a:defPPr>
          </a:lstStyle>
          <a:p>
            <a:pPr>
              <a:defRPr sz="750" b="1">
                <a:solidFill>
                  <a:srgbClr val="66707D"/>
                </a:solidFill>
              </a:defRPr>
            </a:pPr>
            <a:r>
              <a:rPr sz="750" b="1">
                <a:solidFill>
                  <a:srgbClr val="66707D"/>
                </a:solidFill>
              </a:rPr>
              <a:t>15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DEE4171D-695C-4A2B-9AFA-B7CE4A19BAD5}"/>
              </a:ext>
            </a:extLst>
          </p:cNvPr>
          <p:cNvSpPr>
            <a:spLocks noGrp="1"/>
          </p:cNvSpPr>
          <p:nvPr/>
        </p:nvSpPr>
        <p:spPr>
          <a:xfrm>
            <a:off x="762000" y="1809750"/>
            <a:ext cx="3238500" cy="3333750"/>
          </a:xfrm>
          <a:prstGeom prst="rect">
            <a:avLst/>
          </a:prstGeom>
          <a:solidFill>
            <a:srgbClr val="FFFFFF"/>
          </a:solidFill>
          <a:ln w="9525">
            <a:solidFill>
              <a:srgbClr val="D8D9D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9FA63494-5732-432F-907E-D235FB204859}"/>
              </a:ext>
            </a:extLst>
          </p:cNvPr>
          <p:cNvSpPr>
            <a:spLocks noGrp="1"/>
          </p:cNvSpPr>
          <p:nvPr/>
        </p:nvSpPr>
        <p:spPr>
          <a:xfrm>
            <a:off x="762000" y="1809750"/>
            <a:ext cx="85725" cy="3333750"/>
          </a:xfrm>
          <a:prstGeom prst="rect">
            <a:avLst/>
          </a:prstGeom>
          <a:solidFill>
            <a:srgbClr val="B24C63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0C30859F-08A6-403D-9ED1-8DB1F3C333A2}"/>
              </a:ext>
            </a:extLst>
          </p:cNvPr>
          <p:cNvSpPr>
            <a:spLocks noGrp="1"/>
          </p:cNvSpPr>
          <p:nvPr/>
        </p:nvSpPr>
        <p:spPr>
          <a:xfrm>
            <a:off x="1028700" y="2000250"/>
            <a:ext cx="27622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1E2A44"/>
                </a:solidFill>
              </a:defRPr>
            </a:defPPr>
          </a:lstStyle>
          <a:p>
            <a:pPr>
              <a:defRPr sz="1425" b="1">
                <a:solidFill>
                  <a:srgbClr val="1E2A44"/>
                </a:solidFill>
              </a:defRPr>
            </a:pPr>
            <a:r>
              <a:rPr sz="1425" b="1">
                <a:solidFill>
                  <a:srgbClr val="1E2A44"/>
                </a:solidFill>
              </a:rPr>
              <a:t>DIREZIONE HR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AC038712-69DE-40FF-A307-E83A5D6679BE}"/>
              </a:ext>
            </a:extLst>
          </p:cNvPr>
          <p:cNvSpPr>
            <a:spLocks noGrp="1"/>
          </p:cNvSpPr>
          <p:nvPr/>
        </p:nvSpPr>
        <p:spPr>
          <a:xfrm>
            <a:off x="1028700" y="2438400"/>
            <a:ext cx="2762250" cy="2533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6707D"/>
                </a:solidFill>
              </a:defRPr>
            </a:defPPr>
          </a:lstStyle>
          <a:p>
            <a:pPr>
              <a:defRPr sz="1200" b="0">
                <a:solidFill>
                  <a:srgbClr val="66707D"/>
                </a:solidFill>
              </a:defRPr>
            </a:pPr>
            <a:r>
              <a:rPr sz="1200" b="0">
                <a:solidFill>
                  <a:srgbClr val="66707D"/>
                </a:solidFill>
              </a:rPr>
              <a:t>Progetta sistemi, garantisce coerenza, offre competenze specialistiche e monitora gli effetti delle politiche.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E4A90ABB-6EF3-4D5D-9585-C6C3D32FC82D}"/>
              </a:ext>
            </a:extLst>
          </p:cNvPr>
          <p:cNvSpPr>
            <a:spLocks noGrp="1"/>
          </p:cNvSpPr>
          <p:nvPr/>
        </p:nvSpPr>
        <p:spPr>
          <a:xfrm>
            <a:off x="4476750" y="1809750"/>
            <a:ext cx="3238500" cy="3333750"/>
          </a:xfrm>
          <a:prstGeom prst="rect">
            <a:avLst/>
          </a:prstGeom>
          <a:solidFill>
            <a:srgbClr val="FFFFFF"/>
          </a:solidFill>
          <a:ln w="9525">
            <a:solidFill>
              <a:srgbClr val="D8D9D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A3F34926-4B67-4246-8AEA-DB7F674A7DB1}"/>
              </a:ext>
            </a:extLst>
          </p:cNvPr>
          <p:cNvSpPr>
            <a:spLocks noGrp="1"/>
          </p:cNvSpPr>
          <p:nvPr/>
        </p:nvSpPr>
        <p:spPr>
          <a:xfrm>
            <a:off x="4476750" y="1809750"/>
            <a:ext cx="85725" cy="3333750"/>
          </a:xfrm>
          <a:prstGeom prst="rect">
            <a:avLst/>
          </a:prstGeom>
          <a:solidFill>
            <a:srgbClr val="4F7CA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1FA38857-2894-4C71-8362-2632F97D00BC}"/>
              </a:ext>
            </a:extLst>
          </p:cNvPr>
          <p:cNvSpPr>
            <a:spLocks noGrp="1"/>
          </p:cNvSpPr>
          <p:nvPr/>
        </p:nvSpPr>
        <p:spPr>
          <a:xfrm>
            <a:off x="4743450" y="2000250"/>
            <a:ext cx="27622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1E2A44"/>
                </a:solidFill>
              </a:defRPr>
            </a:defPPr>
          </a:lstStyle>
          <a:p>
            <a:pPr>
              <a:defRPr sz="1425" b="1">
                <a:solidFill>
                  <a:srgbClr val="1E2A44"/>
                </a:solidFill>
              </a:defRPr>
            </a:pPr>
            <a:r>
              <a:rPr sz="1425" b="1">
                <a:solidFill>
                  <a:srgbClr val="1E2A44"/>
                </a:solidFill>
              </a:rPr>
              <a:t>MANAGER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19DC6A26-A997-4D15-A4C3-DDDC58935111}"/>
              </a:ext>
            </a:extLst>
          </p:cNvPr>
          <p:cNvSpPr>
            <a:spLocks noGrp="1"/>
          </p:cNvSpPr>
          <p:nvPr/>
        </p:nvSpPr>
        <p:spPr>
          <a:xfrm>
            <a:off x="4743450" y="2438400"/>
            <a:ext cx="2762250" cy="2533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6707D"/>
                </a:solidFill>
              </a:defRPr>
            </a:defPPr>
          </a:lstStyle>
          <a:p>
            <a:pPr>
              <a:defRPr sz="1200" b="0">
                <a:solidFill>
                  <a:srgbClr val="66707D"/>
                </a:solidFill>
              </a:defRPr>
            </a:pPr>
            <a:r>
              <a:rPr sz="1200" b="0">
                <a:solidFill>
                  <a:srgbClr val="66707D"/>
                </a:solidFill>
              </a:rPr>
              <a:t>Prendono decisioni quotidiane su selezione, assegnazione, feedback, sviluppo e organizzazione del lavoro.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3B5F3EA7-C5DC-485E-921F-09262F33B099}"/>
              </a:ext>
            </a:extLst>
          </p:cNvPr>
          <p:cNvSpPr>
            <a:spLocks noGrp="1"/>
          </p:cNvSpPr>
          <p:nvPr/>
        </p:nvSpPr>
        <p:spPr>
          <a:xfrm>
            <a:off x="8191500" y="1809750"/>
            <a:ext cx="3238500" cy="3333750"/>
          </a:xfrm>
          <a:prstGeom prst="rect">
            <a:avLst/>
          </a:prstGeom>
          <a:solidFill>
            <a:srgbClr val="FFFFFF"/>
          </a:solidFill>
          <a:ln w="9525">
            <a:solidFill>
              <a:srgbClr val="D8D9D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F65724AE-E847-4EDA-858D-221A35E0F64F}"/>
              </a:ext>
            </a:extLst>
          </p:cNvPr>
          <p:cNvSpPr>
            <a:spLocks noGrp="1"/>
          </p:cNvSpPr>
          <p:nvPr/>
        </p:nvSpPr>
        <p:spPr>
          <a:xfrm>
            <a:off x="8191500" y="1809750"/>
            <a:ext cx="85725" cy="3333750"/>
          </a:xfrm>
          <a:prstGeom prst="rect">
            <a:avLst/>
          </a:prstGeom>
          <a:solidFill>
            <a:srgbClr val="D6A11D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B3CB2382-CD50-4E62-8C7E-925C0FD4EC69}"/>
              </a:ext>
            </a:extLst>
          </p:cNvPr>
          <p:cNvSpPr>
            <a:spLocks noGrp="1"/>
          </p:cNvSpPr>
          <p:nvPr/>
        </p:nvSpPr>
        <p:spPr>
          <a:xfrm>
            <a:off x="8458200" y="2000250"/>
            <a:ext cx="27622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1E2A44"/>
                </a:solidFill>
              </a:defRPr>
            </a:defPPr>
          </a:lstStyle>
          <a:p>
            <a:pPr>
              <a:defRPr sz="1425" b="1">
                <a:solidFill>
                  <a:srgbClr val="1E2A44"/>
                </a:solidFill>
              </a:defRPr>
            </a:pPr>
            <a:r>
              <a:rPr sz="1425" b="1">
                <a:solidFill>
                  <a:srgbClr val="1E2A44"/>
                </a:solidFill>
              </a:rPr>
              <a:t>DIPENDENTI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496E7957-467A-4EE3-9152-401D808C8FA9}"/>
              </a:ext>
            </a:extLst>
          </p:cNvPr>
          <p:cNvSpPr>
            <a:spLocks noGrp="1"/>
          </p:cNvSpPr>
          <p:nvPr/>
        </p:nvSpPr>
        <p:spPr>
          <a:xfrm>
            <a:off x="8458200" y="2438400"/>
            <a:ext cx="2762250" cy="2533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6707D"/>
                </a:solidFill>
              </a:defRPr>
            </a:defPPr>
          </a:lstStyle>
          <a:p>
            <a:pPr>
              <a:defRPr sz="1200" b="0">
                <a:solidFill>
                  <a:srgbClr val="66707D"/>
                </a:solidFill>
              </a:defRPr>
            </a:pPr>
            <a:r>
              <a:rPr sz="1200" b="0">
                <a:solidFill>
                  <a:srgbClr val="66707D"/>
                </a:solidFill>
              </a:rPr>
              <a:t>Partecipano alla selezione, all’inserimento e alla formazione dei colleghi. Contribuiscono con esperienza e feedback.</a:t>
            </a:r>
          </a:p>
        </p:txBody>
      </p:sp>
    </p:spTree>
    <p:extLst>
      <p:ext uri="{BB962C8B-B14F-4D97-AF65-F5344CB8AC3E}">
        <p14:creationId xmlns:p14="http://schemas.microsoft.com/office/powerpoint/2010/main" val="15311101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ttangolo 24">
            <a:extLst>
              <a:ext uri="{FF2B5EF4-FFF2-40B4-BE49-F238E27FC236}">
                <a16:creationId xmlns:a16="http://schemas.microsoft.com/office/drawing/2014/main" id="{7F951DD8-C78E-45B0-A394-F87737972C7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B24C63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8ABAA07B-385C-4FF0-A65B-149D08F3F7DB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B24C63"/>
                </a:solidFill>
              </a:defRPr>
            </a:defPPr>
          </a:lstStyle>
          <a:p>
            <a:pPr>
              <a:defRPr sz="900" b="1">
                <a:solidFill>
                  <a:srgbClr val="B24C63"/>
                </a:solidFill>
              </a:defRPr>
            </a:pPr>
            <a:r>
              <a:rPr sz="900" b="1">
                <a:solidFill>
                  <a:srgbClr val="B24C63"/>
                </a:solidFill>
              </a:rPr>
              <a:t>COLLABORAZIONE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AB789F8D-CEFE-4DE2-9C05-CAAA9D4B6259}"/>
              </a:ext>
            </a:extLst>
          </p:cNvPr>
          <p:cNvSpPr>
            <a:spLocks noGrp="1"/>
          </p:cNvSpPr>
          <p:nvPr/>
        </p:nvSpPr>
        <p:spPr>
          <a:xfrm>
            <a:off x="666750" y="647700"/>
            <a:ext cx="1081087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E2A44"/>
                </a:solidFill>
              </a:defRPr>
            </a:defPPr>
          </a:lstStyle>
          <a:p>
            <a:pPr>
              <a:defRPr sz="2325" b="1">
                <a:solidFill>
                  <a:srgbClr val="1E2A44"/>
                </a:solidFill>
              </a:defRPr>
            </a:pPr>
            <a:r>
              <a:rPr sz="2325" b="1">
                <a:solidFill>
                  <a:srgbClr val="1E2A44"/>
                </a:solidFill>
              </a:rPr>
              <a:t>Il dipartimento HR e gli altri manager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417F3258-5447-4D12-BF9C-496297139EE6}"/>
              </a:ext>
            </a:extLst>
          </p:cNvPr>
          <p:cNvSpPr>
            <a:spLocks noGrp="1"/>
          </p:cNvSpPr>
          <p:nvPr/>
        </p:nvSpPr>
        <p:spPr>
          <a:xfrm>
            <a:off x="666750" y="6477000"/>
            <a:ext cx="10858500" cy="0"/>
          </a:xfrm>
          <a:prstGeom prst="line">
            <a:avLst/>
          </a:prstGeom>
          <a:noFill/>
          <a:ln w="9525">
            <a:solidFill>
              <a:srgbClr val="D8D9D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57356C7D-BFBB-41AA-8949-F6439D55CED5}"/>
              </a:ext>
            </a:extLst>
          </p:cNvPr>
          <p:cNvSpPr>
            <a:spLocks noGrp="1"/>
          </p:cNvSpPr>
          <p:nvPr/>
        </p:nvSpPr>
        <p:spPr>
          <a:xfrm>
            <a:off x="666750" y="6543675"/>
            <a:ext cx="3429000" cy="161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6707D"/>
                </a:solidFill>
              </a:defRPr>
            </a:defPPr>
          </a:lstStyle>
          <a:p>
            <a:pPr>
              <a:defRPr sz="750" b="1">
                <a:solidFill>
                  <a:srgbClr val="66707D"/>
                </a:solidFill>
              </a:defRPr>
            </a:pPr>
            <a:r>
              <a:rPr sz="750" b="1">
                <a:solidFill>
                  <a:srgbClr val="66707D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CB520ACA-1ACB-4E3F-9E3D-C4F31A3D3CB9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61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6707D"/>
                </a:solidFill>
              </a:defRPr>
            </a:defPPr>
          </a:lstStyle>
          <a:p>
            <a:pPr>
              <a:defRPr sz="750" b="1">
                <a:solidFill>
                  <a:srgbClr val="66707D"/>
                </a:solidFill>
              </a:defRPr>
            </a:pPr>
            <a:r>
              <a:rPr sz="750" b="1">
                <a:solidFill>
                  <a:srgbClr val="66707D"/>
                </a:solidFill>
              </a:rPr>
              <a:t>16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A919FEE0-87F8-49B4-8EEE-FAD54ACF3045}"/>
              </a:ext>
            </a:extLst>
          </p:cNvPr>
          <p:cNvSpPr>
            <a:spLocks noGrp="1"/>
          </p:cNvSpPr>
          <p:nvPr/>
        </p:nvSpPr>
        <p:spPr>
          <a:xfrm>
            <a:off x="4762500" y="1809750"/>
            <a:ext cx="2667000" cy="904875"/>
          </a:xfrm>
          <a:prstGeom prst="roundRect">
            <a:avLst>
              <a:gd name="adj" fmla="val 8421"/>
            </a:avLst>
          </a:prstGeom>
          <a:solidFill>
            <a:srgbClr val="B24C63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6F9648FF-83C0-46BF-943D-2E7DBE47624E}"/>
              </a:ext>
            </a:extLst>
          </p:cNvPr>
          <p:cNvSpPr>
            <a:spLocks noGrp="1"/>
          </p:cNvSpPr>
          <p:nvPr/>
        </p:nvSpPr>
        <p:spPr>
          <a:xfrm>
            <a:off x="4876800" y="1924050"/>
            <a:ext cx="24384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DIREZIONE HR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9476CE5D-7729-48D3-88A4-FA06167CAC3D}"/>
              </a:ext>
            </a:extLst>
          </p:cNvPr>
          <p:cNvSpPr>
            <a:spLocks noGrp="1"/>
          </p:cNvSpPr>
          <p:nvPr/>
        </p:nvSpPr>
        <p:spPr>
          <a:xfrm>
            <a:off x="4933950" y="2266950"/>
            <a:ext cx="23241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75" b="0">
                <a:solidFill>
                  <a:srgbClr val="FFFFFF"/>
                </a:solidFill>
              </a:defRPr>
            </a:defPPr>
          </a:lstStyle>
          <a:p>
            <a:pPr>
              <a:defRPr sz="975" b="0">
                <a:solidFill>
                  <a:srgbClr val="FFFFFF"/>
                </a:solidFill>
              </a:defRPr>
            </a:pPr>
            <a:r>
              <a:rPr sz="975" b="0">
                <a:solidFill>
                  <a:srgbClr val="FFFFFF"/>
                </a:solidFill>
              </a:rPr>
              <a:t>Progettazione e monitoraggio</a:t>
            </a:r>
          </a:p>
        </p:txBody>
      </p:sp>
      <p:sp>
        <p:nvSpPr>
          <p:cNvPr id="10" name="Rettangolo con angoli arrotondati 9">
            <a:extLst>
              <a:ext uri="{FF2B5EF4-FFF2-40B4-BE49-F238E27FC236}">
                <a16:creationId xmlns:a16="http://schemas.microsoft.com/office/drawing/2014/main" id="{8568CF97-59CD-47B4-9687-38B5086F0B33}"/>
              </a:ext>
            </a:extLst>
          </p:cNvPr>
          <p:cNvSpPr>
            <a:spLocks noGrp="1"/>
          </p:cNvSpPr>
          <p:nvPr/>
        </p:nvSpPr>
        <p:spPr>
          <a:xfrm>
            <a:off x="1143000" y="3810000"/>
            <a:ext cx="2476500" cy="952500"/>
          </a:xfrm>
          <a:prstGeom prst="roundRect">
            <a:avLst>
              <a:gd name="adj" fmla="val 8000"/>
            </a:avLst>
          </a:prstGeom>
          <a:solidFill>
            <a:srgbClr val="1E2A44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85F4E8CF-BE90-46FD-9608-4DBC27F22EC1}"/>
              </a:ext>
            </a:extLst>
          </p:cNvPr>
          <p:cNvSpPr>
            <a:spLocks noGrp="1"/>
          </p:cNvSpPr>
          <p:nvPr/>
        </p:nvSpPr>
        <p:spPr>
          <a:xfrm>
            <a:off x="1257300" y="3924300"/>
            <a:ext cx="22479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MANAGER DI LINEA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24824712-C4E3-4AF6-8B66-073598C031F3}"/>
              </a:ext>
            </a:extLst>
          </p:cNvPr>
          <p:cNvSpPr>
            <a:spLocks noGrp="1"/>
          </p:cNvSpPr>
          <p:nvPr/>
        </p:nvSpPr>
        <p:spPr>
          <a:xfrm>
            <a:off x="1314450" y="4267200"/>
            <a:ext cx="21336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75" b="0">
                <a:solidFill>
                  <a:srgbClr val="FFFFFF"/>
                </a:solidFill>
              </a:defRPr>
            </a:defPPr>
          </a:lstStyle>
          <a:p>
            <a:pPr>
              <a:defRPr sz="975" b="0">
                <a:solidFill>
                  <a:srgbClr val="FFFFFF"/>
                </a:solidFill>
              </a:defRPr>
            </a:pPr>
            <a:r>
              <a:rPr sz="975" b="0">
                <a:solidFill>
                  <a:srgbClr val="FFFFFF"/>
                </a:solidFill>
              </a:rPr>
              <a:t>Decisioni sul lavoro</a:t>
            </a:r>
          </a:p>
        </p:txBody>
      </p:sp>
      <p:sp>
        <p:nvSpPr>
          <p:cNvPr id="13" name="Rettangolo con angoli arrotondati 12">
            <a:extLst>
              <a:ext uri="{FF2B5EF4-FFF2-40B4-BE49-F238E27FC236}">
                <a16:creationId xmlns:a16="http://schemas.microsoft.com/office/drawing/2014/main" id="{1592FC10-4D1F-4859-BEE7-5313C647ADE2}"/>
              </a:ext>
            </a:extLst>
          </p:cNvPr>
          <p:cNvSpPr>
            <a:spLocks noGrp="1"/>
          </p:cNvSpPr>
          <p:nvPr/>
        </p:nvSpPr>
        <p:spPr>
          <a:xfrm>
            <a:off x="4857750" y="4095750"/>
            <a:ext cx="2476500" cy="952500"/>
          </a:xfrm>
          <a:prstGeom prst="roundRect">
            <a:avLst>
              <a:gd name="adj" fmla="val 8000"/>
            </a:avLst>
          </a:prstGeom>
          <a:solidFill>
            <a:srgbClr val="4F7CA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DDAF9D2B-0843-4B14-9346-E746B936FC55}"/>
              </a:ext>
            </a:extLst>
          </p:cNvPr>
          <p:cNvSpPr>
            <a:spLocks noGrp="1"/>
          </p:cNvSpPr>
          <p:nvPr/>
        </p:nvSpPr>
        <p:spPr>
          <a:xfrm>
            <a:off x="4972050" y="4210050"/>
            <a:ext cx="22479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SPECIALISTI HR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B7BC4FF6-8011-4F75-80A3-4FBE95FF5FE0}"/>
              </a:ext>
            </a:extLst>
          </p:cNvPr>
          <p:cNvSpPr>
            <a:spLocks noGrp="1"/>
          </p:cNvSpPr>
          <p:nvPr/>
        </p:nvSpPr>
        <p:spPr>
          <a:xfrm>
            <a:off x="5029200" y="4552950"/>
            <a:ext cx="21336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75" b="0">
                <a:solidFill>
                  <a:srgbClr val="FFFFFF"/>
                </a:solidFill>
              </a:defRPr>
            </a:defPPr>
          </a:lstStyle>
          <a:p>
            <a:pPr>
              <a:defRPr sz="975" b="0">
                <a:solidFill>
                  <a:srgbClr val="FFFFFF"/>
                </a:solidFill>
              </a:defRPr>
            </a:pPr>
            <a:r>
              <a:rPr sz="975" b="0">
                <a:solidFill>
                  <a:srgbClr val="FFFFFF"/>
                </a:solidFill>
              </a:rPr>
              <a:t>Metodi e supporto</a:t>
            </a:r>
          </a:p>
        </p:txBody>
      </p:sp>
      <p:sp>
        <p:nvSpPr>
          <p:cNvPr id="16" name="Rettangolo con angoli arrotondati 15">
            <a:extLst>
              <a:ext uri="{FF2B5EF4-FFF2-40B4-BE49-F238E27FC236}">
                <a16:creationId xmlns:a16="http://schemas.microsoft.com/office/drawing/2014/main" id="{4795A381-B7E3-4696-A3D6-67D7AEF11573}"/>
              </a:ext>
            </a:extLst>
          </p:cNvPr>
          <p:cNvSpPr>
            <a:spLocks noGrp="1"/>
          </p:cNvSpPr>
          <p:nvPr/>
        </p:nvSpPr>
        <p:spPr>
          <a:xfrm>
            <a:off x="8572500" y="3810000"/>
            <a:ext cx="2476500" cy="952500"/>
          </a:xfrm>
          <a:prstGeom prst="roundRect">
            <a:avLst>
              <a:gd name="adj" fmla="val 8000"/>
            </a:avLst>
          </a:prstGeom>
          <a:solidFill>
            <a:srgbClr val="D6A11D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424C5BEC-E344-4504-B8EA-F916140554A0}"/>
              </a:ext>
            </a:extLst>
          </p:cNvPr>
          <p:cNvSpPr>
            <a:spLocks noGrp="1"/>
          </p:cNvSpPr>
          <p:nvPr/>
        </p:nvSpPr>
        <p:spPr>
          <a:xfrm>
            <a:off x="8686800" y="3924300"/>
            <a:ext cx="22479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ALTA DIREZIONE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205ED27D-FEBC-47B1-96C1-B01B8A73822A}"/>
              </a:ext>
            </a:extLst>
          </p:cNvPr>
          <p:cNvSpPr>
            <a:spLocks noGrp="1"/>
          </p:cNvSpPr>
          <p:nvPr/>
        </p:nvSpPr>
        <p:spPr>
          <a:xfrm>
            <a:off x="8743950" y="4267200"/>
            <a:ext cx="21336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75" b="0">
                <a:solidFill>
                  <a:srgbClr val="FFFFFF"/>
                </a:solidFill>
              </a:defRPr>
            </a:defPPr>
          </a:lstStyle>
          <a:p>
            <a:pPr>
              <a:defRPr sz="975" b="0">
                <a:solidFill>
                  <a:srgbClr val="FFFFFF"/>
                </a:solidFill>
              </a:defRPr>
            </a:pPr>
            <a:r>
              <a:rPr sz="975" b="0">
                <a:solidFill>
                  <a:srgbClr val="FFFFFF"/>
                </a:solidFill>
              </a:rPr>
              <a:t>Priorità e risorse</a:t>
            </a:r>
          </a:p>
        </p:txBody>
      </p:sp>
      <p:sp>
        <p:nvSpPr>
          <p:cNvPr id="19" name="Connettore 1 18">
            <a:extLst>
              <a:ext uri="{FF2B5EF4-FFF2-40B4-BE49-F238E27FC236}">
                <a16:creationId xmlns:a16="http://schemas.microsoft.com/office/drawing/2014/main" id="{2388B8D8-7C6B-4D4E-AB38-3E96B57105B3}"/>
              </a:ext>
            </a:extLst>
          </p:cNvPr>
          <p:cNvSpPr>
            <a:spLocks noGrp="1"/>
          </p:cNvSpPr>
          <p:nvPr/>
        </p:nvSpPr>
        <p:spPr>
          <a:xfrm>
            <a:off x="6096000" y="2714625"/>
            <a:ext cx="0" cy="523875"/>
          </a:xfrm>
          <a:prstGeom prst="line">
            <a:avLst/>
          </a:prstGeom>
          <a:noFill/>
          <a:ln w="38100">
            <a:solidFill>
              <a:srgbClr val="82B8D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0" name="Connettore 1 19">
            <a:extLst>
              <a:ext uri="{FF2B5EF4-FFF2-40B4-BE49-F238E27FC236}">
                <a16:creationId xmlns:a16="http://schemas.microsoft.com/office/drawing/2014/main" id="{D92281E0-B686-4F24-965E-096ED8AF5EEF}"/>
              </a:ext>
            </a:extLst>
          </p:cNvPr>
          <p:cNvSpPr>
            <a:spLocks noGrp="1"/>
          </p:cNvSpPr>
          <p:nvPr/>
        </p:nvSpPr>
        <p:spPr>
          <a:xfrm>
            <a:off x="2381250" y="3238500"/>
            <a:ext cx="7429500" cy="0"/>
          </a:xfrm>
          <a:prstGeom prst="line">
            <a:avLst/>
          </a:prstGeom>
          <a:noFill/>
          <a:ln w="38100">
            <a:solidFill>
              <a:srgbClr val="82B8D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1" name="Connettore 1 20">
            <a:extLst>
              <a:ext uri="{FF2B5EF4-FFF2-40B4-BE49-F238E27FC236}">
                <a16:creationId xmlns:a16="http://schemas.microsoft.com/office/drawing/2014/main" id="{BD979078-CB43-4144-900C-A706AED6DD73}"/>
              </a:ext>
            </a:extLst>
          </p:cNvPr>
          <p:cNvSpPr>
            <a:spLocks noGrp="1"/>
          </p:cNvSpPr>
          <p:nvPr/>
        </p:nvSpPr>
        <p:spPr>
          <a:xfrm>
            <a:off x="2381250" y="3238500"/>
            <a:ext cx="0" cy="571500"/>
          </a:xfrm>
          <a:prstGeom prst="line">
            <a:avLst/>
          </a:prstGeom>
          <a:noFill/>
          <a:ln w="38100">
            <a:solidFill>
              <a:srgbClr val="82B8D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2" name="Connettore 1 21">
            <a:extLst>
              <a:ext uri="{FF2B5EF4-FFF2-40B4-BE49-F238E27FC236}">
                <a16:creationId xmlns:a16="http://schemas.microsoft.com/office/drawing/2014/main" id="{F8B0F9C2-06B8-4939-B415-2191497950CB}"/>
              </a:ext>
            </a:extLst>
          </p:cNvPr>
          <p:cNvSpPr>
            <a:spLocks noGrp="1"/>
          </p:cNvSpPr>
          <p:nvPr/>
        </p:nvSpPr>
        <p:spPr>
          <a:xfrm>
            <a:off x="6096000" y="3238500"/>
            <a:ext cx="0" cy="857250"/>
          </a:xfrm>
          <a:prstGeom prst="line">
            <a:avLst/>
          </a:prstGeom>
          <a:noFill/>
          <a:ln w="38100">
            <a:solidFill>
              <a:srgbClr val="82B8D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3" name="Connettore 1 22">
            <a:extLst>
              <a:ext uri="{FF2B5EF4-FFF2-40B4-BE49-F238E27FC236}">
                <a16:creationId xmlns:a16="http://schemas.microsoft.com/office/drawing/2014/main" id="{4B8B3D1D-9FEA-4E7D-BA8A-4026D98447DB}"/>
              </a:ext>
            </a:extLst>
          </p:cNvPr>
          <p:cNvSpPr>
            <a:spLocks noGrp="1"/>
          </p:cNvSpPr>
          <p:nvPr/>
        </p:nvSpPr>
        <p:spPr>
          <a:xfrm>
            <a:off x="9810750" y="3238500"/>
            <a:ext cx="0" cy="571500"/>
          </a:xfrm>
          <a:prstGeom prst="line">
            <a:avLst/>
          </a:prstGeom>
          <a:noFill/>
          <a:ln w="38100">
            <a:solidFill>
              <a:srgbClr val="82B8D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D6002F4D-98FD-41DB-BFC7-EF5CA9A6BC6D}"/>
              </a:ext>
            </a:extLst>
          </p:cNvPr>
          <p:cNvSpPr>
            <a:spLocks noGrp="1"/>
          </p:cNvSpPr>
          <p:nvPr/>
        </p:nvSpPr>
        <p:spPr>
          <a:xfrm>
            <a:off x="2095500" y="5619750"/>
            <a:ext cx="8001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1E2A44"/>
                </a:solidFill>
              </a:defRPr>
            </a:defPPr>
          </a:lstStyle>
          <a:p>
            <a:pPr>
              <a:defRPr sz="1350" b="1">
                <a:solidFill>
                  <a:srgbClr val="1E2A44"/>
                </a:solidFill>
              </a:defRPr>
            </a:pPr>
            <a:r>
              <a:rPr sz="1350" b="1">
                <a:solidFill>
                  <a:srgbClr val="1E2A44"/>
                </a:solidFill>
              </a:rPr>
              <a:t>La responsabilità resta condivisa, ma ciascun attore conserva un ruolo distinto.</a:t>
            </a:r>
          </a:p>
        </p:txBody>
      </p:sp>
    </p:spTree>
    <p:extLst>
      <p:ext uri="{BB962C8B-B14F-4D97-AF65-F5344CB8AC3E}">
        <p14:creationId xmlns:p14="http://schemas.microsoft.com/office/powerpoint/2010/main" val="20154814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ttangolo 30">
            <a:extLst>
              <a:ext uri="{FF2B5EF4-FFF2-40B4-BE49-F238E27FC236}">
                <a16:creationId xmlns:a16="http://schemas.microsoft.com/office/drawing/2014/main" id="{6B567414-0C10-4D50-9645-AA6DE64AA3E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B24C63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B773BDDE-D9C4-467C-BEFD-94B8E26701CF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B24C63"/>
                </a:solidFill>
              </a:defRPr>
            </a:defPPr>
          </a:lstStyle>
          <a:p>
            <a:pPr>
              <a:defRPr sz="900" b="1">
                <a:solidFill>
                  <a:srgbClr val="B24C63"/>
                </a:solidFill>
              </a:defRPr>
            </a:pPr>
            <a:r>
              <a:rPr sz="900" b="1">
                <a:solidFill>
                  <a:srgbClr val="B24C63"/>
                </a:solidFill>
              </a:rPr>
              <a:t>RUOLI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020D5084-936E-4A05-A5FF-99CF13038C70}"/>
              </a:ext>
            </a:extLst>
          </p:cNvPr>
          <p:cNvSpPr>
            <a:spLocks noGrp="1"/>
          </p:cNvSpPr>
          <p:nvPr/>
        </p:nvSpPr>
        <p:spPr>
          <a:xfrm>
            <a:off x="666750" y="647700"/>
            <a:ext cx="1081087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E2A44"/>
                </a:solidFill>
              </a:defRPr>
            </a:defPPr>
          </a:lstStyle>
          <a:p>
            <a:pPr>
              <a:defRPr sz="2325" b="1">
                <a:solidFill>
                  <a:srgbClr val="1E2A44"/>
                </a:solidFill>
              </a:defRPr>
            </a:pPr>
            <a:r>
              <a:rPr sz="2325" b="1">
                <a:solidFill>
                  <a:srgbClr val="1E2A44"/>
                </a:solidFill>
              </a:rPr>
              <a:t>Responsabilità nei principali processi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043EF989-C948-4761-9537-F81C32F3592C}"/>
              </a:ext>
            </a:extLst>
          </p:cNvPr>
          <p:cNvSpPr>
            <a:spLocks noGrp="1"/>
          </p:cNvSpPr>
          <p:nvPr/>
        </p:nvSpPr>
        <p:spPr>
          <a:xfrm>
            <a:off x="666750" y="6477000"/>
            <a:ext cx="10858500" cy="0"/>
          </a:xfrm>
          <a:prstGeom prst="line">
            <a:avLst/>
          </a:prstGeom>
          <a:noFill/>
          <a:ln w="9525">
            <a:solidFill>
              <a:srgbClr val="D8D9D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78E103BF-084A-438D-9524-F30EE3815768}"/>
              </a:ext>
            </a:extLst>
          </p:cNvPr>
          <p:cNvSpPr>
            <a:spLocks noGrp="1"/>
          </p:cNvSpPr>
          <p:nvPr/>
        </p:nvSpPr>
        <p:spPr>
          <a:xfrm>
            <a:off x="666750" y="6543675"/>
            <a:ext cx="3429000" cy="161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6707D"/>
                </a:solidFill>
              </a:defRPr>
            </a:defPPr>
          </a:lstStyle>
          <a:p>
            <a:pPr>
              <a:defRPr sz="750" b="1">
                <a:solidFill>
                  <a:srgbClr val="66707D"/>
                </a:solidFill>
              </a:defRPr>
            </a:pPr>
            <a:r>
              <a:rPr sz="750" b="1">
                <a:solidFill>
                  <a:srgbClr val="66707D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3A766FA2-7A76-4F6F-8AFE-4F3654F22F62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61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6707D"/>
                </a:solidFill>
              </a:defRPr>
            </a:defPPr>
          </a:lstStyle>
          <a:p>
            <a:pPr>
              <a:defRPr sz="750" b="1">
                <a:solidFill>
                  <a:srgbClr val="66707D"/>
                </a:solidFill>
              </a:defRPr>
            </a:pPr>
            <a:r>
              <a:rPr sz="750" b="1">
                <a:solidFill>
                  <a:srgbClr val="66707D"/>
                </a:solidFill>
              </a:rPr>
              <a:t>17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7009BDD5-F611-4A12-AB86-7BAF4DDA6B05}"/>
              </a:ext>
            </a:extLst>
          </p:cNvPr>
          <p:cNvSpPr>
            <a:spLocks noGrp="1"/>
          </p:cNvSpPr>
          <p:nvPr/>
        </p:nvSpPr>
        <p:spPr>
          <a:xfrm>
            <a:off x="857250" y="1666875"/>
            <a:ext cx="2190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75" b="1">
                <a:solidFill>
                  <a:srgbClr val="B24C63"/>
                </a:solidFill>
              </a:defRPr>
            </a:defPPr>
          </a:lstStyle>
          <a:p>
            <a:pPr>
              <a:defRPr sz="975" b="1">
                <a:solidFill>
                  <a:srgbClr val="B24C63"/>
                </a:solidFill>
              </a:defRPr>
            </a:pPr>
            <a:r>
              <a:rPr sz="975" b="1">
                <a:solidFill>
                  <a:srgbClr val="B24C63"/>
                </a:solidFill>
              </a:rPr>
              <a:t>PROCESSO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E521D415-0420-4EFB-BAE9-E956594CB775}"/>
              </a:ext>
            </a:extLst>
          </p:cNvPr>
          <p:cNvSpPr>
            <a:spLocks noGrp="1"/>
          </p:cNvSpPr>
          <p:nvPr/>
        </p:nvSpPr>
        <p:spPr>
          <a:xfrm>
            <a:off x="3333750" y="1666875"/>
            <a:ext cx="2286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75" b="1">
                <a:solidFill>
                  <a:srgbClr val="B24C63"/>
                </a:solidFill>
              </a:defRPr>
            </a:defPPr>
          </a:lstStyle>
          <a:p>
            <a:pPr>
              <a:defRPr sz="975" b="1">
                <a:solidFill>
                  <a:srgbClr val="B24C63"/>
                </a:solidFill>
              </a:defRPr>
            </a:pPr>
            <a:r>
              <a:rPr sz="975" b="1">
                <a:solidFill>
                  <a:srgbClr val="B24C63"/>
                </a:solidFill>
              </a:rPr>
              <a:t>HR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A5634282-CB33-4629-B19C-159E229DC86D}"/>
              </a:ext>
            </a:extLst>
          </p:cNvPr>
          <p:cNvSpPr>
            <a:spLocks noGrp="1"/>
          </p:cNvSpPr>
          <p:nvPr/>
        </p:nvSpPr>
        <p:spPr>
          <a:xfrm>
            <a:off x="5905500" y="1666875"/>
            <a:ext cx="2286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75" b="1">
                <a:solidFill>
                  <a:srgbClr val="B24C63"/>
                </a:solidFill>
              </a:defRPr>
            </a:defPPr>
          </a:lstStyle>
          <a:p>
            <a:pPr>
              <a:defRPr sz="975" b="1">
                <a:solidFill>
                  <a:srgbClr val="B24C63"/>
                </a:solidFill>
              </a:defRPr>
            </a:pPr>
            <a:r>
              <a:rPr sz="975" b="1">
                <a:solidFill>
                  <a:srgbClr val="B24C63"/>
                </a:solidFill>
              </a:rPr>
              <a:t>MANAGEMENT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49A76F82-5E79-488C-9667-9BDAF1F067E4}"/>
              </a:ext>
            </a:extLst>
          </p:cNvPr>
          <p:cNvSpPr>
            <a:spLocks noGrp="1"/>
          </p:cNvSpPr>
          <p:nvPr/>
        </p:nvSpPr>
        <p:spPr>
          <a:xfrm>
            <a:off x="8572500" y="1666875"/>
            <a:ext cx="2381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75" b="1">
                <a:solidFill>
                  <a:srgbClr val="B24C63"/>
                </a:solidFill>
              </a:defRPr>
            </a:defPPr>
          </a:lstStyle>
          <a:p>
            <a:pPr>
              <a:defRPr sz="975" b="1">
                <a:solidFill>
                  <a:srgbClr val="B24C63"/>
                </a:solidFill>
              </a:defRPr>
            </a:pPr>
            <a:r>
              <a:rPr sz="975" b="1">
                <a:solidFill>
                  <a:srgbClr val="B24C63"/>
                </a:solidFill>
              </a:rPr>
              <a:t>PERSONE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1E15BD8A-6B18-49D7-A476-2AB23CEE7612}"/>
              </a:ext>
            </a:extLst>
          </p:cNvPr>
          <p:cNvSpPr>
            <a:spLocks noGrp="1"/>
          </p:cNvSpPr>
          <p:nvPr/>
        </p:nvSpPr>
        <p:spPr>
          <a:xfrm>
            <a:off x="762000" y="2095500"/>
            <a:ext cx="10572750" cy="685800"/>
          </a:xfrm>
          <a:prstGeom prst="rect">
            <a:avLst/>
          </a:prstGeom>
          <a:solidFill>
            <a:srgbClr val="EEE1C6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86AF45BC-3646-472D-92CD-9C8C6C3E03CE}"/>
              </a:ext>
            </a:extLst>
          </p:cNvPr>
          <p:cNvSpPr>
            <a:spLocks noGrp="1"/>
          </p:cNvSpPr>
          <p:nvPr/>
        </p:nvSpPr>
        <p:spPr>
          <a:xfrm>
            <a:off x="952500" y="2257425"/>
            <a:ext cx="20955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1E2A44"/>
                </a:solidFill>
              </a:defRPr>
            </a:defPPr>
          </a:lstStyle>
          <a:p>
            <a:pPr>
              <a:defRPr sz="1275" b="1">
                <a:solidFill>
                  <a:srgbClr val="1E2A44"/>
                </a:solidFill>
              </a:defRPr>
            </a:pPr>
            <a:r>
              <a:rPr sz="1275" b="1">
                <a:solidFill>
                  <a:srgbClr val="1E2A44"/>
                </a:solidFill>
              </a:rPr>
              <a:t>Pianificazione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E4C85AD4-1EB2-4FA3-8562-28C4D68B1AA2}"/>
              </a:ext>
            </a:extLst>
          </p:cNvPr>
          <p:cNvSpPr>
            <a:spLocks noGrp="1"/>
          </p:cNvSpPr>
          <p:nvPr/>
        </p:nvSpPr>
        <p:spPr>
          <a:xfrm>
            <a:off x="3333750" y="2238375"/>
            <a:ext cx="22860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6707D"/>
                </a:solidFill>
              </a:defRPr>
            </a:defPPr>
          </a:lstStyle>
          <a:p>
            <a:pPr>
              <a:defRPr sz="1125" b="0">
                <a:solidFill>
                  <a:srgbClr val="66707D"/>
                </a:solidFill>
              </a:defRPr>
            </a:pPr>
            <a:r>
              <a:rPr sz="1125" b="0">
                <a:solidFill>
                  <a:srgbClr val="66707D"/>
                </a:solidFill>
              </a:rPr>
              <a:t>HR coordina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11E19F4D-3073-4D89-9659-CEDEA3ACB4FD}"/>
              </a:ext>
            </a:extLst>
          </p:cNvPr>
          <p:cNvSpPr>
            <a:spLocks noGrp="1"/>
          </p:cNvSpPr>
          <p:nvPr/>
        </p:nvSpPr>
        <p:spPr>
          <a:xfrm>
            <a:off x="5905500" y="2238375"/>
            <a:ext cx="22860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6707D"/>
                </a:solidFill>
              </a:defRPr>
            </a:defPPr>
          </a:lstStyle>
          <a:p>
            <a:pPr>
              <a:defRPr sz="1125" b="0">
                <a:solidFill>
                  <a:srgbClr val="66707D"/>
                </a:solidFill>
              </a:defRPr>
            </a:pPr>
            <a:r>
              <a:rPr sz="1125" b="0">
                <a:solidFill>
                  <a:srgbClr val="66707D"/>
                </a:solidFill>
              </a:rPr>
              <a:t>Direzione decide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65883BF4-5F3B-4F62-8436-0AE5A74E8C4D}"/>
              </a:ext>
            </a:extLst>
          </p:cNvPr>
          <p:cNvSpPr>
            <a:spLocks noGrp="1"/>
          </p:cNvSpPr>
          <p:nvPr/>
        </p:nvSpPr>
        <p:spPr>
          <a:xfrm>
            <a:off x="8572500" y="2238375"/>
            <a:ext cx="23812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6707D"/>
                </a:solidFill>
              </a:defRPr>
            </a:defPPr>
          </a:lstStyle>
          <a:p>
            <a:pPr>
              <a:defRPr sz="1125" b="0">
                <a:solidFill>
                  <a:srgbClr val="66707D"/>
                </a:solidFill>
              </a:defRPr>
            </a:pPr>
            <a:r>
              <a:rPr sz="1125" b="0">
                <a:solidFill>
                  <a:srgbClr val="66707D"/>
                </a:solidFill>
              </a:rPr>
              <a:t>Manager forniscono dati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9F7D0BFA-3359-4B25-8C47-C9E5BFE1A7F9}"/>
              </a:ext>
            </a:extLst>
          </p:cNvPr>
          <p:cNvSpPr>
            <a:spLocks noGrp="1"/>
          </p:cNvSpPr>
          <p:nvPr/>
        </p:nvSpPr>
        <p:spPr>
          <a:xfrm>
            <a:off x="762000" y="2971800"/>
            <a:ext cx="10572750" cy="685800"/>
          </a:xfrm>
          <a:prstGeom prst="rect">
            <a:avLst/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4E1CEB3E-1C5C-4E6B-A658-5A0299DF6F67}"/>
              </a:ext>
            </a:extLst>
          </p:cNvPr>
          <p:cNvSpPr>
            <a:spLocks noGrp="1"/>
          </p:cNvSpPr>
          <p:nvPr/>
        </p:nvSpPr>
        <p:spPr>
          <a:xfrm>
            <a:off x="952500" y="3133725"/>
            <a:ext cx="20955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1E2A44"/>
                </a:solidFill>
              </a:defRPr>
            </a:defPPr>
          </a:lstStyle>
          <a:p>
            <a:pPr>
              <a:defRPr sz="1275" b="1">
                <a:solidFill>
                  <a:srgbClr val="1E2A44"/>
                </a:solidFill>
              </a:defRPr>
            </a:pPr>
            <a:r>
              <a:rPr sz="1275" b="1">
                <a:solidFill>
                  <a:srgbClr val="1E2A44"/>
                </a:solidFill>
              </a:rPr>
              <a:t>Selezione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1AD3DCC2-4945-4A91-8F96-09BCF7D91E5D}"/>
              </a:ext>
            </a:extLst>
          </p:cNvPr>
          <p:cNvSpPr>
            <a:spLocks noGrp="1"/>
          </p:cNvSpPr>
          <p:nvPr/>
        </p:nvSpPr>
        <p:spPr>
          <a:xfrm>
            <a:off x="3333750" y="3114675"/>
            <a:ext cx="22860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6707D"/>
                </a:solidFill>
              </a:defRPr>
            </a:defPPr>
          </a:lstStyle>
          <a:p>
            <a:pPr>
              <a:defRPr sz="1125" b="0">
                <a:solidFill>
                  <a:srgbClr val="66707D"/>
                </a:solidFill>
              </a:defRPr>
            </a:pPr>
            <a:r>
              <a:rPr sz="1125" b="0">
                <a:solidFill>
                  <a:srgbClr val="66707D"/>
                </a:solidFill>
              </a:rPr>
              <a:t>HR definisce metodo</a:t>
            </a:r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BFE36CDF-3E93-46E2-B345-D1E531672B46}"/>
              </a:ext>
            </a:extLst>
          </p:cNvPr>
          <p:cNvSpPr>
            <a:spLocks noGrp="1"/>
          </p:cNvSpPr>
          <p:nvPr/>
        </p:nvSpPr>
        <p:spPr>
          <a:xfrm>
            <a:off x="5905500" y="3114675"/>
            <a:ext cx="22860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6707D"/>
                </a:solidFill>
              </a:defRPr>
            </a:defPPr>
          </a:lstStyle>
          <a:p>
            <a:pPr>
              <a:defRPr sz="1125" b="0">
                <a:solidFill>
                  <a:srgbClr val="66707D"/>
                </a:solidFill>
              </a:defRPr>
            </a:pPr>
            <a:r>
              <a:rPr sz="1125" b="0">
                <a:solidFill>
                  <a:srgbClr val="66707D"/>
                </a:solidFill>
              </a:rPr>
              <a:t>Manager scelgono</a:t>
            </a:r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47F2B98F-6A67-4FCE-B2BC-CC19B17C3722}"/>
              </a:ext>
            </a:extLst>
          </p:cNvPr>
          <p:cNvSpPr>
            <a:spLocks noGrp="1"/>
          </p:cNvSpPr>
          <p:nvPr/>
        </p:nvSpPr>
        <p:spPr>
          <a:xfrm>
            <a:off x="8572500" y="3114675"/>
            <a:ext cx="23812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6707D"/>
                </a:solidFill>
              </a:defRPr>
            </a:defPPr>
          </a:lstStyle>
          <a:p>
            <a:pPr>
              <a:defRPr sz="1125" b="0">
                <a:solidFill>
                  <a:srgbClr val="66707D"/>
                </a:solidFill>
              </a:defRPr>
            </a:pPr>
            <a:r>
              <a:rPr sz="1125" b="0">
                <a:solidFill>
                  <a:srgbClr val="66707D"/>
                </a:solidFill>
              </a:rPr>
              <a:t>Team può partecipare</a:t>
            </a: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1F26E5BC-6D45-4D5C-884D-B136DA49007E}"/>
              </a:ext>
            </a:extLst>
          </p:cNvPr>
          <p:cNvSpPr>
            <a:spLocks noGrp="1"/>
          </p:cNvSpPr>
          <p:nvPr/>
        </p:nvSpPr>
        <p:spPr>
          <a:xfrm>
            <a:off x="762000" y="3848100"/>
            <a:ext cx="10572750" cy="685800"/>
          </a:xfrm>
          <a:prstGeom prst="rect">
            <a:avLst/>
          </a:prstGeom>
          <a:solidFill>
            <a:srgbClr val="EEE1C6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93BFC034-6CBD-4DD8-933A-1B3C74A8CE07}"/>
              </a:ext>
            </a:extLst>
          </p:cNvPr>
          <p:cNvSpPr>
            <a:spLocks noGrp="1"/>
          </p:cNvSpPr>
          <p:nvPr/>
        </p:nvSpPr>
        <p:spPr>
          <a:xfrm>
            <a:off x="952500" y="4010025"/>
            <a:ext cx="20955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1E2A44"/>
                </a:solidFill>
              </a:defRPr>
            </a:defPPr>
          </a:lstStyle>
          <a:p>
            <a:pPr>
              <a:defRPr sz="1275" b="1">
                <a:solidFill>
                  <a:srgbClr val="1E2A44"/>
                </a:solidFill>
              </a:defRPr>
            </a:pPr>
            <a:r>
              <a:rPr sz="1275" b="1">
                <a:solidFill>
                  <a:srgbClr val="1E2A44"/>
                </a:solidFill>
              </a:rPr>
              <a:t>Performance</a:t>
            </a:r>
          </a:p>
        </p:txBody>
      </p:sp>
      <p:sp>
        <p:nvSpPr>
          <p:cNvPr id="23" name="Rettangolo 22">
            <a:extLst>
              <a:ext uri="{FF2B5EF4-FFF2-40B4-BE49-F238E27FC236}">
                <a16:creationId xmlns:a16="http://schemas.microsoft.com/office/drawing/2014/main" id="{A348D6A0-2E27-4740-9D05-F42E65B842A7}"/>
              </a:ext>
            </a:extLst>
          </p:cNvPr>
          <p:cNvSpPr>
            <a:spLocks noGrp="1"/>
          </p:cNvSpPr>
          <p:nvPr/>
        </p:nvSpPr>
        <p:spPr>
          <a:xfrm>
            <a:off x="3333750" y="3990975"/>
            <a:ext cx="22860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6707D"/>
                </a:solidFill>
              </a:defRPr>
            </a:defPPr>
          </a:lstStyle>
          <a:p>
            <a:pPr>
              <a:defRPr sz="1125" b="0">
                <a:solidFill>
                  <a:srgbClr val="66707D"/>
                </a:solidFill>
              </a:defRPr>
            </a:pPr>
            <a:r>
              <a:rPr sz="1125" b="0">
                <a:solidFill>
                  <a:srgbClr val="66707D"/>
                </a:solidFill>
              </a:rPr>
              <a:t>HR progetta il sistema</a:t>
            </a:r>
          </a:p>
        </p:txBody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05906653-F600-4BFE-88E7-04602CE70D9E}"/>
              </a:ext>
            </a:extLst>
          </p:cNvPr>
          <p:cNvSpPr>
            <a:spLocks noGrp="1"/>
          </p:cNvSpPr>
          <p:nvPr/>
        </p:nvSpPr>
        <p:spPr>
          <a:xfrm>
            <a:off x="5905500" y="3990975"/>
            <a:ext cx="22860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6707D"/>
                </a:solidFill>
              </a:defRPr>
            </a:defPPr>
          </a:lstStyle>
          <a:p>
            <a:pPr>
              <a:defRPr sz="1125" b="0">
                <a:solidFill>
                  <a:srgbClr val="66707D"/>
                </a:solidFill>
              </a:defRPr>
            </a:pPr>
            <a:r>
              <a:rPr sz="1125" b="0">
                <a:solidFill>
                  <a:srgbClr val="66707D"/>
                </a:solidFill>
              </a:rPr>
              <a:t>Manager valutano</a:t>
            </a:r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5C841AEF-BE68-4A1E-B919-298EC8422CB5}"/>
              </a:ext>
            </a:extLst>
          </p:cNvPr>
          <p:cNvSpPr>
            <a:spLocks noGrp="1"/>
          </p:cNvSpPr>
          <p:nvPr/>
        </p:nvSpPr>
        <p:spPr>
          <a:xfrm>
            <a:off x="8572500" y="3990975"/>
            <a:ext cx="23812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6707D"/>
                </a:solidFill>
              </a:defRPr>
            </a:defPPr>
          </a:lstStyle>
          <a:p>
            <a:pPr>
              <a:defRPr sz="1125" b="0">
                <a:solidFill>
                  <a:srgbClr val="66707D"/>
                </a:solidFill>
              </a:defRPr>
            </a:pPr>
            <a:r>
              <a:rPr sz="1125" b="0">
                <a:solidFill>
                  <a:srgbClr val="66707D"/>
                </a:solidFill>
              </a:rPr>
              <a:t>Dipendenti discutono obiettivi</a:t>
            </a:r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939F938A-3ED3-4F81-9D6E-D26869B3D80F}"/>
              </a:ext>
            </a:extLst>
          </p:cNvPr>
          <p:cNvSpPr>
            <a:spLocks noGrp="1"/>
          </p:cNvSpPr>
          <p:nvPr/>
        </p:nvSpPr>
        <p:spPr>
          <a:xfrm>
            <a:off x="762000" y="4724400"/>
            <a:ext cx="10572750" cy="685800"/>
          </a:xfrm>
          <a:prstGeom prst="rect">
            <a:avLst/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7" name="Rettangolo 26">
            <a:extLst>
              <a:ext uri="{FF2B5EF4-FFF2-40B4-BE49-F238E27FC236}">
                <a16:creationId xmlns:a16="http://schemas.microsoft.com/office/drawing/2014/main" id="{FB83C2C1-D456-4771-856D-AB8205412FFC}"/>
              </a:ext>
            </a:extLst>
          </p:cNvPr>
          <p:cNvSpPr>
            <a:spLocks noGrp="1"/>
          </p:cNvSpPr>
          <p:nvPr/>
        </p:nvSpPr>
        <p:spPr>
          <a:xfrm>
            <a:off x="952500" y="4886325"/>
            <a:ext cx="20955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1E2A44"/>
                </a:solidFill>
              </a:defRPr>
            </a:defPPr>
          </a:lstStyle>
          <a:p>
            <a:pPr>
              <a:defRPr sz="1275" b="1">
                <a:solidFill>
                  <a:srgbClr val="1E2A44"/>
                </a:solidFill>
              </a:defRPr>
            </a:pPr>
            <a:r>
              <a:rPr sz="1275" b="1">
                <a:solidFill>
                  <a:srgbClr val="1E2A44"/>
                </a:solidFill>
              </a:rPr>
              <a:t>Sviluppo</a:t>
            </a:r>
          </a:p>
        </p:txBody>
      </p:sp>
      <p:sp>
        <p:nvSpPr>
          <p:cNvPr id="28" name="Rettangolo 27">
            <a:extLst>
              <a:ext uri="{FF2B5EF4-FFF2-40B4-BE49-F238E27FC236}">
                <a16:creationId xmlns:a16="http://schemas.microsoft.com/office/drawing/2014/main" id="{619D9BEC-3CF6-4260-B3F9-D7AF1CF875D5}"/>
              </a:ext>
            </a:extLst>
          </p:cNvPr>
          <p:cNvSpPr>
            <a:spLocks noGrp="1"/>
          </p:cNvSpPr>
          <p:nvPr/>
        </p:nvSpPr>
        <p:spPr>
          <a:xfrm>
            <a:off x="3333750" y="4867275"/>
            <a:ext cx="22860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6707D"/>
                </a:solidFill>
              </a:defRPr>
            </a:defPPr>
          </a:lstStyle>
          <a:p>
            <a:pPr>
              <a:defRPr sz="1125" b="0">
                <a:solidFill>
                  <a:srgbClr val="66707D"/>
                </a:solidFill>
              </a:defRPr>
            </a:pPr>
            <a:r>
              <a:rPr sz="1125" b="0">
                <a:solidFill>
                  <a:srgbClr val="66707D"/>
                </a:solidFill>
              </a:rPr>
              <a:t>HR costruisce l’offerta</a:t>
            </a:r>
          </a:p>
        </p:txBody>
      </p:sp>
      <p:sp>
        <p:nvSpPr>
          <p:cNvPr id="29" name="Rettangolo 28">
            <a:extLst>
              <a:ext uri="{FF2B5EF4-FFF2-40B4-BE49-F238E27FC236}">
                <a16:creationId xmlns:a16="http://schemas.microsoft.com/office/drawing/2014/main" id="{0B284D54-CB0C-418D-989A-58625F61D7A2}"/>
              </a:ext>
            </a:extLst>
          </p:cNvPr>
          <p:cNvSpPr>
            <a:spLocks noGrp="1"/>
          </p:cNvSpPr>
          <p:nvPr/>
        </p:nvSpPr>
        <p:spPr>
          <a:xfrm>
            <a:off x="5905500" y="4867275"/>
            <a:ext cx="22860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6707D"/>
                </a:solidFill>
              </a:defRPr>
            </a:defPPr>
          </a:lstStyle>
          <a:p>
            <a:pPr>
              <a:defRPr sz="1125" b="0">
                <a:solidFill>
                  <a:srgbClr val="66707D"/>
                </a:solidFill>
              </a:defRPr>
            </a:pPr>
            <a:r>
              <a:rPr sz="1125" b="0" dirty="0">
                <a:solidFill>
                  <a:srgbClr val="66707D"/>
                </a:solidFill>
              </a:rPr>
              <a:t>Manager </a:t>
            </a:r>
            <a:r>
              <a:rPr sz="1125" b="0" dirty="0" err="1">
                <a:solidFill>
                  <a:srgbClr val="66707D"/>
                </a:solidFill>
              </a:rPr>
              <a:t>sostengono</a:t>
            </a:r>
            <a:endParaRPr sz="1125" b="0" dirty="0">
              <a:solidFill>
                <a:srgbClr val="66707D"/>
              </a:solidFill>
            </a:endParaRPr>
          </a:p>
        </p:txBody>
      </p:sp>
      <p:sp>
        <p:nvSpPr>
          <p:cNvPr id="30" name="Rettangolo 29">
            <a:extLst>
              <a:ext uri="{FF2B5EF4-FFF2-40B4-BE49-F238E27FC236}">
                <a16:creationId xmlns:a16="http://schemas.microsoft.com/office/drawing/2014/main" id="{8216E7B8-4E37-4DED-8947-496AD1584701}"/>
              </a:ext>
            </a:extLst>
          </p:cNvPr>
          <p:cNvSpPr>
            <a:spLocks noGrp="1"/>
          </p:cNvSpPr>
          <p:nvPr/>
        </p:nvSpPr>
        <p:spPr>
          <a:xfrm>
            <a:off x="8572500" y="4867275"/>
            <a:ext cx="23812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6707D"/>
                </a:solidFill>
              </a:defRPr>
            </a:defPPr>
          </a:lstStyle>
          <a:p>
            <a:pPr>
              <a:defRPr sz="1125" b="0">
                <a:solidFill>
                  <a:srgbClr val="66707D"/>
                </a:solidFill>
              </a:defRPr>
            </a:pPr>
            <a:r>
              <a:rPr sz="1125" b="0">
                <a:solidFill>
                  <a:srgbClr val="66707D"/>
                </a:solidFill>
              </a:rPr>
              <a:t>Dipendenti praticano</a:t>
            </a:r>
          </a:p>
        </p:txBody>
      </p:sp>
    </p:spTree>
    <p:extLst>
      <p:ext uri="{BB962C8B-B14F-4D97-AF65-F5344CB8AC3E}">
        <p14:creationId xmlns:p14="http://schemas.microsoft.com/office/powerpoint/2010/main" val="1622173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tangolo 14">
            <a:extLst>
              <a:ext uri="{FF2B5EF4-FFF2-40B4-BE49-F238E27FC236}">
                <a16:creationId xmlns:a16="http://schemas.microsoft.com/office/drawing/2014/main" id="{4A354C18-89E6-479D-84FB-1D7B04FF61D0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B24C63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85DDFB14-01A6-4F7C-912A-54B45312ACB4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B24C63"/>
                </a:solidFill>
              </a:defRPr>
            </a:defPPr>
          </a:lstStyle>
          <a:p>
            <a:pPr>
              <a:defRPr sz="900" b="1">
                <a:solidFill>
                  <a:srgbClr val="B24C63"/>
                </a:solidFill>
              </a:defRPr>
            </a:pPr>
            <a:r>
              <a:rPr sz="900" b="1">
                <a:solidFill>
                  <a:srgbClr val="B24C63"/>
                </a:solidFill>
              </a:rPr>
              <a:t>RELAZIONI INTERNE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0E0388C1-E984-439F-8ABB-B99EAEEBBB19}"/>
              </a:ext>
            </a:extLst>
          </p:cNvPr>
          <p:cNvSpPr>
            <a:spLocks noGrp="1"/>
          </p:cNvSpPr>
          <p:nvPr/>
        </p:nvSpPr>
        <p:spPr>
          <a:xfrm>
            <a:off x="666750" y="647700"/>
            <a:ext cx="1081087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E2A44"/>
                </a:solidFill>
              </a:defRPr>
            </a:defPPr>
          </a:lstStyle>
          <a:p>
            <a:pPr>
              <a:defRPr sz="2325" b="1">
                <a:solidFill>
                  <a:srgbClr val="1E2A44"/>
                </a:solidFill>
              </a:defRPr>
            </a:pPr>
            <a:r>
              <a:rPr sz="2325" b="1">
                <a:solidFill>
                  <a:srgbClr val="1E2A44"/>
                </a:solidFill>
              </a:rPr>
              <a:t>Le tensioni tra HR e management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E534B0CE-855C-4508-825A-8AF964FF9E6F}"/>
              </a:ext>
            </a:extLst>
          </p:cNvPr>
          <p:cNvSpPr>
            <a:spLocks noGrp="1"/>
          </p:cNvSpPr>
          <p:nvPr/>
        </p:nvSpPr>
        <p:spPr>
          <a:xfrm>
            <a:off x="666750" y="6477000"/>
            <a:ext cx="10858500" cy="0"/>
          </a:xfrm>
          <a:prstGeom prst="line">
            <a:avLst/>
          </a:prstGeom>
          <a:noFill/>
          <a:ln w="9525">
            <a:solidFill>
              <a:srgbClr val="D8D9D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60CF0053-81AF-4A82-A15D-B9CC88993277}"/>
              </a:ext>
            </a:extLst>
          </p:cNvPr>
          <p:cNvSpPr>
            <a:spLocks noGrp="1"/>
          </p:cNvSpPr>
          <p:nvPr/>
        </p:nvSpPr>
        <p:spPr>
          <a:xfrm>
            <a:off x="666750" y="6543675"/>
            <a:ext cx="3429000" cy="161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6707D"/>
                </a:solidFill>
              </a:defRPr>
            </a:defPPr>
          </a:lstStyle>
          <a:p>
            <a:pPr>
              <a:defRPr sz="750" b="1">
                <a:solidFill>
                  <a:srgbClr val="66707D"/>
                </a:solidFill>
              </a:defRPr>
            </a:pPr>
            <a:r>
              <a:rPr sz="750" b="1">
                <a:solidFill>
                  <a:srgbClr val="66707D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2D268937-5A3D-4D96-91A2-4DD5E9BBE6F3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61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6707D"/>
                </a:solidFill>
              </a:defRPr>
            </a:defPPr>
          </a:lstStyle>
          <a:p>
            <a:pPr>
              <a:defRPr sz="750" b="1">
                <a:solidFill>
                  <a:srgbClr val="66707D"/>
                </a:solidFill>
              </a:defRPr>
            </a:pPr>
            <a:r>
              <a:rPr sz="750" b="1">
                <a:solidFill>
                  <a:srgbClr val="66707D"/>
                </a:solidFill>
              </a:rPr>
              <a:t>18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D1A69042-153E-481B-A638-0C3D9ABA807B}"/>
              </a:ext>
            </a:extLst>
          </p:cNvPr>
          <p:cNvSpPr>
            <a:spLocks noGrp="1"/>
          </p:cNvSpPr>
          <p:nvPr/>
        </p:nvSpPr>
        <p:spPr>
          <a:xfrm>
            <a:off x="714375" y="1762125"/>
            <a:ext cx="485775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D8D9D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5C68DC5E-D09C-4DF3-88D3-7D19172BA14D}"/>
              </a:ext>
            </a:extLst>
          </p:cNvPr>
          <p:cNvSpPr>
            <a:spLocks noGrp="1"/>
          </p:cNvSpPr>
          <p:nvPr/>
        </p:nvSpPr>
        <p:spPr>
          <a:xfrm>
            <a:off x="714375" y="1762125"/>
            <a:ext cx="4857750" cy="323850"/>
          </a:xfrm>
          <a:prstGeom prst="rect">
            <a:avLst/>
          </a:prstGeom>
          <a:solidFill>
            <a:srgbClr val="B24C63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6F8977D8-CD0E-43B7-9144-7FCFC38EB202}"/>
              </a:ext>
            </a:extLst>
          </p:cNvPr>
          <p:cNvSpPr>
            <a:spLocks noGrp="1"/>
          </p:cNvSpPr>
          <p:nvPr/>
        </p:nvSpPr>
        <p:spPr>
          <a:xfrm>
            <a:off x="809625" y="1809750"/>
            <a:ext cx="4667250" cy="219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75" b="1">
                <a:solidFill>
                  <a:srgbClr val="FFFFFF"/>
                </a:solidFill>
              </a:defRPr>
            </a:defPPr>
          </a:lstStyle>
          <a:p>
            <a:pPr>
              <a:defRPr sz="975" b="1">
                <a:solidFill>
                  <a:srgbClr val="FFFFFF"/>
                </a:solidFill>
              </a:defRPr>
            </a:pPr>
            <a:r>
              <a:rPr sz="975" b="1">
                <a:solidFill>
                  <a:srgbClr val="FFFFFF"/>
                </a:solidFill>
              </a:rPr>
              <a:t>CAUSE FREQUENTI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67E20C47-6B4C-4D4D-B1BC-C0B63E27171D}"/>
              </a:ext>
            </a:extLst>
          </p:cNvPr>
          <p:cNvSpPr>
            <a:spLocks noGrp="1"/>
          </p:cNvSpPr>
          <p:nvPr/>
        </p:nvSpPr>
        <p:spPr>
          <a:xfrm>
            <a:off x="1095375" y="2381250"/>
            <a:ext cx="3810000" cy="2238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0">
                <a:solidFill>
                  <a:srgbClr val="66707D"/>
                </a:solidFill>
              </a:defRPr>
            </a:defPPr>
          </a:lstStyle>
          <a:p>
            <a:pPr>
              <a:defRPr sz="1350" b="0">
                <a:solidFill>
                  <a:srgbClr val="66707D"/>
                </a:solidFill>
              </a:defRPr>
            </a:pPr>
            <a:r>
              <a:rPr sz="1350" b="0">
                <a:solidFill>
                  <a:srgbClr val="66707D"/>
                </a:solidFill>
              </a:rPr>
              <a:t>Responsabilità poco chiare</a:t>
            </a:r>
          </a:p>
          <a:p>
            <a:endParaRPr sz="1350" b="0">
              <a:solidFill>
                <a:srgbClr val="66707D"/>
              </a:solidFill>
            </a:endParaRPr>
          </a:p>
          <a:p>
            <a:pPr>
              <a:defRPr sz="1350" b="0">
                <a:solidFill>
                  <a:srgbClr val="66707D"/>
                </a:solidFill>
              </a:defRPr>
            </a:pPr>
            <a:r>
              <a:rPr sz="1350" b="0">
                <a:solidFill>
                  <a:srgbClr val="66707D"/>
                </a:solidFill>
              </a:rPr>
              <a:t>Decisioni condivise senza criteri</a:t>
            </a:r>
          </a:p>
          <a:p>
            <a:endParaRPr sz="1350" b="0">
              <a:solidFill>
                <a:srgbClr val="66707D"/>
              </a:solidFill>
            </a:endParaRPr>
          </a:p>
          <a:p>
            <a:pPr>
              <a:defRPr sz="1350" b="0">
                <a:solidFill>
                  <a:srgbClr val="66707D"/>
                </a:solidFill>
              </a:defRPr>
            </a:pPr>
            <a:r>
              <a:rPr sz="1350" b="0">
                <a:solidFill>
                  <a:srgbClr val="66707D"/>
                </a:solidFill>
              </a:rPr>
              <a:t>Politiche definite senza confronto</a:t>
            </a:r>
          </a:p>
          <a:p>
            <a:endParaRPr sz="1350" b="0">
              <a:solidFill>
                <a:srgbClr val="66707D"/>
              </a:solidFill>
            </a:endParaRPr>
          </a:p>
          <a:p>
            <a:pPr>
              <a:defRPr sz="1350" b="0">
                <a:solidFill>
                  <a:srgbClr val="66707D"/>
                </a:solidFill>
              </a:defRPr>
            </a:pPr>
            <a:r>
              <a:rPr sz="1350" b="0">
                <a:solidFill>
                  <a:srgbClr val="66707D"/>
                </a:solidFill>
              </a:rPr>
              <a:t>Tempi operativi e priorità diverse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390A16F5-2049-4544-B0CE-34C2E1629EA9}"/>
              </a:ext>
            </a:extLst>
          </p:cNvPr>
          <p:cNvSpPr>
            <a:spLocks noGrp="1"/>
          </p:cNvSpPr>
          <p:nvPr/>
        </p:nvSpPr>
        <p:spPr>
          <a:xfrm>
            <a:off x="6334125" y="1762125"/>
            <a:ext cx="5143500" cy="3429000"/>
          </a:xfrm>
          <a:prstGeom prst="rect">
            <a:avLst/>
          </a:prstGeom>
          <a:solidFill>
            <a:srgbClr val="1E2A44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09E366F2-7AC0-41F2-9290-A93959927897}"/>
              </a:ext>
            </a:extLst>
          </p:cNvPr>
          <p:cNvSpPr>
            <a:spLocks noGrp="1"/>
          </p:cNvSpPr>
          <p:nvPr/>
        </p:nvSpPr>
        <p:spPr>
          <a:xfrm>
            <a:off x="6334125" y="1762125"/>
            <a:ext cx="5143500" cy="323850"/>
          </a:xfrm>
          <a:prstGeom prst="rect">
            <a:avLst/>
          </a:prstGeom>
          <a:solidFill>
            <a:srgbClr val="D6A11D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63190C2F-7960-472F-A3EC-80D9AA1FBDC5}"/>
              </a:ext>
            </a:extLst>
          </p:cNvPr>
          <p:cNvSpPr>
            <a:spLocks noGrp="1"/>
          </p:cNvSpPr>
          <p:nvPr/>
        </p:nvSpPr>
        <p:spPr>
          <a:xfrm>
            <a:off x="6429375" y="1809750"/>
            <a:ext cx="4953000" cy="219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75" b="1">
                <a:solidFill>
                  <a:srgbClr val="FFFFFF"/>
                </a:solidFill>
              </a:defRPr>
            </a:defPPr>
          </a:lstStyle>
          <a:p>
            <a:pPr>
              <a:defRPr sz="975" b="1">
                <a:solidFill>
                  <a:srgbClr val="FFFFFF"/>
                </a:solidFill>
              </a:defRPr>
            </a:pPr>
            <a:r>
              <a:rPr sz="975" b="1">
                <a:solidFill>
                  <a:srgbClr val="FFFFFF"/>
                </a:solidFill>
              </a:rPr>
              <a:t>CONDIZIONI CHE RIDUCONO IL CONFLITTO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FC1A8C4F-3F42-44BA-9B61-FEF2184E0F0E}"/>
              </a:ext>
            </a:extLst>
          </p:cNvPr>
          <p:cNvSpPr>
            <a:spLocks noGrp="1"/>
          </p:cNvSpPr>
          <p:nvPr/>
        </p:nvSpPr>
        <p:spPr>
          <a:xfrm>
            <a:off x="6715125" y="2381250"/>
            <a:ext cx="4000500" cy="2238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0">
                <a:solidFill>
                  <a:srgbClr val="FFFFFF"/>
                </a:solidFill>
              </a:defRPr>
            </a:defPPr>
          </a:lstStyle>
          <a:p>
            <a:pPr>
              <a:defRPr sz="1350" b="0">
                <a:solidFill>
                  <a:srgbClr val="FFFFFF"/>
                </a:solidFill>
              </a:defRPr>
            </a:pPr>
            <a:r>
              <a:rPr sz="1350" b="0">
                <a:solidFill>
                  <a:srgbClr val="FFFFFF"/>
                </a:solidFill>
              </a:rPr>
              <a:t>Partecipazione alla definizione delle politiche</a:t>
            </a:r>
          </a:p>
          <a:p>
            <a:endParaRPr sz="1350" b="0">
              <a:solidFill>
                <a:srgbClr val="FFFFFF"/>
              </a:solidFill>
            </a:endParaRPr>
          </a:p>
          <a:p>
            <a:pPr>
              <a:defRPr sz="1350" b="0">
                <a:solidFill>
                  <a:srgbClr val="FFFFFF"/>
                </a:solidFill>
              </a:defRPr>
            </a:pPr>
            <a:r>
              <a:rPr sz="1350" b="0">
                <a:solidFill>
                  <a:srgbClr val="FFFFFF"/>
                </a:solidFill>
              </a:rPr>
              <a:t>Ruoli e passaggi decisionali espliciti</a:t>
            </a:r>
          </a:p>
          <a:p>
            <a:endParaRPr sz="1350" b="0">
              <a:solidFill>
                <a:srgbClr val="FFFFFF"/>
              </a:solidFill>
            </a:endParaRPr>
          </a:p>
          <a:p>
            <a:pPr>
              <a:defRPr sz="1350" b="0">
                <a:solidFill>
                  <a:srgbClr val="FFFFFF"/>
                </a:solidFill>
              </a:defRPr>
            </a:pPr>
            <a:r>
              <a:rPr sz="1350" b="0">
                <a:solidFill>
                  <a:srgbClr val="FFFFFF"/>
                </a:solidFill>
              </a:rPr>
              <a:t>Comprensione dell’impatto organizzativo delle scelte HR</a:t>
            </a:r>
          </a:p>
        </p:txBody>
      </p:sp>
    </p:spTree>
    <p:extLst>
      <p:ext uri="{BB962C8B-B14F-4D97-AF65-F5344CB8AC3E}">
        <p14:creationId xmlns:p14="http://schemas.microsoft.com/office/powerpoint/2010/main" val="1242946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ttangolo 18">
            <a:extLst>
              <a:ext uri="{FF2B5EF4-FFF2-40B4-BE49-F238E27FC236}">
                <a16:creationId xmlns:a16="http://schemas.microsoft.com/office/drawing/2014/main" id="{CB3E8209-4645-4719-8DB3-462AE7A74CB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B24C63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E1548EEE-5146-41A6-8747-FC795B5DF495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B24C63"/>
                </a:solidFill>
              </a:defRPr>
            </a:defPPr>
          </a:lstStyle>
          <a:p>
            <a:pPr>
              <a:defRPr sz="900" b="1">
                <a:solidFill>
                  <a:srgbClr val="B24C63"/>
                </a:solidFill>
              </a:defRPr>
            </a:pPr>
            <a:r>
              <a:rPr sz="900" b="1">
                <a:solidFill>
                  <a:srgbClr val="B24C63"/>
                </a:solidFill>
              </a:rPr>
              <a:t>OPERATING MODEL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86759389-7BC9-443E-917F-42FC3A780FE6}"/>
              </a:ext>
            </a:extLst>
          </p:cNvPr>
          <p:cNvSpPr>
            <a:spLocks noGrp="1"/>
          </p:cNvSpPr>
          <p:nvPr/>
        </p:nvSpPr>
        <p:spPr>
          <a:xfrm>
            <a:off x="666750" y="647700"/>
            <a:ext cx="1081087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E2A44"/>
                </a:solidFill>
              </a:defRPr>
            </a:defPPr>
          </a:lstStyle>
          <a:p>
            <a:pPr>
              <a:defRPr sz="2325" b="1">
                <a:solidFill>
                  <a:srgbClr val="1E2A44"/>
                </a:solidFill>
              </a:defRPr>
            </a:pPr>
            <a:r>
              <a:rPr sz="2325" b="1">
                <a:solidFill>
                  <a:srgbClr val="1E2A44"/>
                </a:solidFill>
              </a:rPr>
              <a:t>Tre livelli della funzione HR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533299FD-D7C6-49C0-BC74-2D887A47D95C}"/>
              </a:ext>
            </a:extLst>
          </p:cNvPr>
          <p:cNvSpPr>
            <a:spLocks noGrp="1"/>
          </p:cNvSpPr>
          <p:nvPr/>
        </p:nvSpPr>
        <p:spPr>
          <a:xfrm>
            <a:off x="666750" y="6477000"/>
            <a:ext cx="10858500" cy="0"/>
          </a:xfrm>
          <a:prstGeom prst="line">
            <a:avLst/>
          </a:prstGeom>
          <a:noFill/>
          <a:ln w="9525">
            <a:solidFill>
              <a:srgbClr val="D8D9D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D65C4531-5F96-4D99-A950-0971FCAD5D7A}"/>
              </a:ext>
            </a:extLst>
          </p:cNvPr>
          <p:cNvSpPr>
            <a:spLocks noGrp="1"/>
          </p:cNvSpPr>
          <p:nvPr/>
        </p:nvSpPr>
        <p:spPr>
          <a:xfrm>
            <a:off x="666750" y="6543675"/>
            <a:ext cx="3429000" cy="161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6707D"/>
                </a:solidFill>
              </a:defRPr>
            </a:defPPr>
          </a:lstStyle>
          <a:p>
            <a:pPr>
              <a:defRPr sz="750" b="1">
                <a:solidFill>
                  <a:srgbClr val="66707D"/>
                </a:solidFill>
              </a:defRPr>
            </a:pPr>
            <a:r>
              <a:rPr sz="750" b="1">
                <a:solidFill>
                  <a:srgbClr val="66707D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0F463751-EAF3-4B95-A7F2-AD5A42B187FC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61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6707D"/>
                </a:solidFill>
              </a:defRPr>
            </a:defPPr>
          </a:lstStyle>
          <a:p>
            <a:pPr>
              <a:defRPr sz="750" b="1">
                <a:solidFill>
                  <a:srgbClr val="66707D"/>
                </a:solidFill>
              </a:defRPr>
            </a:pPr>
            <a:r>
              <a:rPr sz="750" b="1">
                <a:solidFill>
                  <a:srgbClr val="66707D"/>
                </a:solidFill>
              </a:rPr>
              <a:t>19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AE3D0308-2AB9-4A1E-BC0D-C79C4F2B310A}"/>
              </a:ext>
            </a:extLst>
          </p:cNvPr>
          <p:cNvSpPr>
            <a:spLocks noGrp="1"/>
          </p:cNvSpPr>
          <p:nvPr/>
        </p:nvSpPr>
        <p:spPr>
          <a:xfrm>
            <a:off x="904875" y="2143125"/>
            <a:ext cx="2952750" cy="2381250"/>
          </a:xfrm>
          <a:prstGeom prst="roundRect">
            <a:avLst>
              <a:gd name="adj" fmla="val 3200"/>
            </a:avLst>
          </a:prstGeom>
          <a:solidFill>
            <a:srgbClr val="1E2A44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B3B920A2-CF41-4603-8E69-CC860A236D73}"/>
              </a:ext>
            </a:extLst>
          </p:cNvPr>
          <p:cNvSpPr>
            <a:spLocks noGrp="1"/>
          </p:cNvSpPr>
          <p:nvPr/>
        </p:nvSpPr>
        <p:spPr>
          <a:xfrm>
            <a:off x="1019175" y="2257425"/>
            <a:ext cx="27241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HR BUSINESS PARTNER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6A7B450D-2231-48EB-B7F1-D88AA19F3725}"/>
              </a:ext>
            </a:extLst>
          </p:cNvPr>
          <p:cNvSpPr>
            <a:spLocks noGrp="1"/>
          </p:cNvSpPr>
          <p:nvPr/>
        </p:nvSpPr>
        <p:spPr>
          <a:xfrm>
            <a:off x="1076325" y="2600325"/>
            <a:ext cx="2609850" cy="1809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75" b="0">
                <a:solidFill>
                  <a:srgbClr val="FFFFFF"/>
                </a:solidFill>
              </a:defRPr>
            </a:defPPr>
          </a:lstStyle>
          <a:p>
            <a:pPr>
              <a:defRPr sz="975" b="0">
                <a:solidFill>
                  <a:srgbClr val="FFFFFF"/>
                </a:solidFill>
              </a:defRPr>
            </a:pPr>
            <a:r>
              <a:rPr sz="975" b="0">
                <a:solidFill>
                  <a:srgbClr val="FFFFFF"/>
                </a:solidFill>
              </a:rPr>
              <a:t>Collegano priorità aziendali e soluzioni HR</a:t>
            </a:r>
          </a:p>
        </p:txBody>
      </p:sp>
      <p:sp>
        <p:nvSpPr>
          <p:cNvPr id="10" name="Rettangolo con angoli arrotondati 9">
            <a:extLst>
              <a:ext uri="{FF2B5EF4-FFF2-40B4-BE49-F238E27FC236}">
                <a16:creationId xmlns:a16="http://schemas.microsoft.com/office/drawing/2014/main" id="{5986642A-B9FA-4875-B719-38D6E5BD0B80}"/>
              </a:ext>
            </a:extLst>
          </p:cNvPr>
          <p:cNvSpPr>
            <a:spLocks noGrp="1"/>
          </p:cNvSpPr>
          <p:nvPr/>
        </p:nvSpPr>
        <p:spPr>
          <a:xfrm>
            <a:off x="4619625" y="2143125"/>
            <a:ext cx="2952750" cy="2381250"/>
          </a:xfrm>
          <a:prstGeom prst="roundRect">
            <a:avLst>
              <a:gd name="adj" fmla="val 3200"/>
            </a:avLst>
          </a:prstGeom>
          <a:solidFill>
            <a:srgbClr val="B24C63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E88E3A40-E05A-414A-8BF2-9D24579F8677}"/>
              </a:ext>
            </a:extLst>
          </p:cNvPr>
          <p:cNvSpPr>
            <a:spLocks noGrp="1"/>
          </p:cNvSpPr>
          <p:nvPr/>
        </p:nvSpPr>
        <p:spPr>
          <a:xfrm>
            <a:off x="4733925" y="2257425"/>
            <a:ext cx="27241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CENTRI DI COMPETENZA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DE175795-D7C7-4119-B635-5752F1D7E61D}"/>
              </a:ext>
            </a:extLst>
          </p:cNvPr>
          <p:cNvSpPr>
            <a:spLocks noGrp="1"/>
          </p:cNvSpPr>
          <p:nvPr/>
        </p:nvSpPr>
        <p:spPr>
          <a:xfrm>
            <a:off x="4791075" y="2600325"/>
            <a:ext cx="2609850" cy="1809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75" b="0">
                <a:solidFill>
                  <a:srgbClr val="FFFFFF"/>
                </a:solidFill>
              </a:defRPr>
            </a:defPPr>
          </a:lstStyle>
          <a:p>
            <a:pPr>
              <a:defRPr sz="975" b="0">
                <a:solidFill>
                  <a:srgbClr val="FFFFFF"/>
                </a:solidFill>
              </a:defRPr>
            </a:pPr>
            <a:r>
              <a:rPr sz="975" b="0">
                <a:solidFill>
                  <a:srgbClr val="FFFFFF"/>
                </a:solidFill>
              </a:rPr>
              <a:t>Progettano politiche e metodi specialistici</a:t>
            </a:r>
          </a:p>
        </p:txBody>
      </p:sp>
      <p:sp>
        <p:nvSpPr>
          <p:cNvPr id="13" name="Rettangolo con angoli arrotondati 12">
            <a:extLst>
              <a:ext uri="{FF2B5EF4-FFF2-40B4-BE49-F238E27FC236}">
                <a16:creationId xmlns:a16="http://schemas.microsoft.com/office/drawing/2014/main" id="{8212E9B3-9C35-4476-93A8-C209279C9A43}"/>
              </a:ext>
            </a:extLst>
          </p:cNvPr>
          <p:cNvSpPr>
            <a:spLocks noGrp="1"/>
          </p:cNvSpPr>
          <p:nvPr/>
        </p:nvSpPr>
        <p:spPr>
          <a:xfrm>
            <a:off x="8334375" y="2143125"/>
            <a:ext cx="2952750" cy="2381250"/>
          </a:xfrm>
          <a:prstGeom prst="roundRect">
            <a:avLst>
              <a:gd name="adj" fmla="val 3200"/>
            </a:avLst>
          </a:prstGeom>
          <a:solidFill>
            <a:srgbClr val="4F7CA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B80A1D9B-FD91-4486-91A8-40D7B8C8B52E}"/>
              </a:ext>
            </a:extLst>
          </p:cNvPr>
          <p:cNvSpPr>
            <a:spLocks noGrp="1"/>
          </p:cNvSpPr>
          <p:nvPr/>
        </p:nvSpPr>
        <p:spPr>
          <a:xfrm>
            <a:off x="8448675" y="2257425"/>
            <a:ext cx="27241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SERVIZI HR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CFE328A2-0571-43AE-9BFF-C91BCA165BEE}"/>
              </a:ext>
            </a:extLst>
          </p:cNvPr>
          <p:cNvSpPr>
            <a:spLocks noGrp="1"/>
          </p:cNvSpPr>
          <p:nvPr/>
        </p:nvSpPr>
        <p:spPr>
          <a:xfrm>
            <a:off x="8505825" y="2600325"/>
            <a:ext cx="2609850" cy="1809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75" b="0">
                <a:solidFill>
                  <a:srgbClr val="FFFFFF"/>
                </a:solidFill>
              </a:defRPr>
            </a:defPPr>
          </a:lstStyle>
          <a:p>
            <a:pPr>
              <a:defRPr sz="975" b="0">
                <a:solidFill>
                  <a:srgbClr val="FFFFFF"/>
                </a:solidFill>
              </a:defRPr>
            </a:pPr>
            <a:r>
              <a:rPr sz="975" b="0">
                <a:solidFill>
                  <a:srgbClr val="FFFFFF"/>
                </a:solidFill>
              </a:rPr>
              <a:t>Gestiscono operazioni, dati e assistenza</a:t>
            </a:r>
          </a:p>
        </p:txBody>
      </p:sp>
      <p:sp>
        <p:nvSpPr>
          <p:cNvPr id="16" name="Connettore 1 15">
            <a:extLst>
              <a:ext uri="{FF2B5EF4-FFF2-40B4-BE49-F238E27FC236}">
                <a16:creationId xmlns:a16="http://schemas.microsoft.com/office/drawing/2014/main" id="{001C398C-B1DC-496C-8082-535437746DC0}"/>
              </a:ext>
            </a:extLst>
          </p:cNvPr>
          <p:cNvSpPr>
            <a:spLocks noGrp="1"/>
          </p:cNvSpPr>
          <p:nvPr/>
        </p:nvSpPr>
        <p:spPr>
          <a:xfrm>
            <a:off x="3857625" y="3333750"/>
            <a:ext cx="762000" cy="0"/>
          </a:xfrm>
          <a:prstGeom prst="line">
            <a:avLst/>
          </a:prstGeom>
          <a:noFill/>
          <a:ln w="47625">
            <a:solidFill>
              <a:srgbClr val="D6A11D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7" name="Connettore 1 16">
            <a:extLst>
              <a:ext uri="{FF2B5EF4-FFF2-40B4-BE49-F238E27FC236}">
                <a16:creationId xmlns:a16="http://schemas.microsoft.com/office/drawing/2014/main" id="{AC8550AC-2456-4D52-8B98-850EA15874C9}"/>
              </a:ext>
            </a:extLst>
          </p:cNvPr>
          <p:cNvSpPr>
            <a:spLocks noGrp="1"/>
          </p:cNvSpPr>
          <p:nvPr/>
        </p:nvSpPr>
        <p:spPr>
          <a:xfrm>
            <a:off x="7572375" y="3333750"/>
            <a:ext cx="762000" cy="0"/>
          </a:xfrm>
          <a:prstGeom prst="line">
            <a:avLst/>
          </a:prstGeom>
          <a:noFill/>
          <a:ln w="47625">
            <a:solidFill>
              <a:srgbClr val="D6A11D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5C9064A2-2D90-4CBC-A31C-B68513EED89F}"/>
              </a:ext>
            </a:extLst>
          </p:cNvPr>
          <p:cNvSpPr>
            <a:spLocks noGrp="1"/>
          </p:cNvSpPr>
          <p:nvPr/>
        </p:nvSpPr>
        <p:spPr>
          <a:xfrm>
            <a:off x="2000250" y="5191125"/>
            <a:ext cx="8191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1E2A44"/>
                </a:solidFill>
              </a:defRPr>
            </a:defPPr>
          </a:lstStyle>
          <a:p>
            <a:pPr>
              <a:defRPr sz="1350" b="1">
                <a:solidFill>
                  <a:srgbClr val="1E2A44"/>
                </a:solidFill>
              </a:defRPr>
            </a:pPr>
            <a:r>
              <a:rPr sz="1350" b="1">
                <a:solidFill>
                  <a:srgbClr val="1E2A44"/>
                </a:solidFill>
              </a:rPr>
              <a:t>Il modello separa relazione con il business, specializzazione e attività operative.</a:t>
            </a:r>
          </a:p>
        </p:txBody>
      </p:sp>
    </p:spTree>
    <p:extLst>
      <p:ext uri="{BB962C8B-B14F-4D97-AF65-F5344CB8AC3E}">
        <p14:creationId xmlns:p14="http://schemas.microsoft.com/office/powerpoint/2010/main" val="5831422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ttangolo 20">
            <a:extLst>
              <a:ext uri="{FF2B5EF4-FFF2-40B4-BE49-F238E27FC236}">
                <a16:creationId xmlns:a16="http://schemas.microsoft.com/office/drawing/2014/main" id="{988FEC70-EBDD-48A1-8312-199C8E43FF5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B24C63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C3CFC12B-CF15-4A0C-8EB1-A5CFA89BF098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B24C63"/>
                </a:solidFill>
              </a:defRPr>
            </a:defPPr>
          </a:lstStyle>
          <a:p>
            <a:pPr>
              <a:defRPr sz="900" b="1">
                <a:solidFill>
                  <a:srgbClr val="B24C63"/>
                </a:solidFill>
              </a:defRPr>
            </a:pPr>
            <a:r>
              <a:rPr sz="900" b="1">
                <a:solidFill>
                  <a:srgbClr val="B24C63"/>
                </a:solidFill>
              </a:rPr>
              <a:t>STRUTTURA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7BA56697-E7EF-4ED3-9492-ADF76E4FC295}"/>
              </a:ext>
            </a:extLst>
          </p:cNvPr>
          <p:cNvSpPr>
            <a:spLocks noGrp="1"/>
          </p:cNvSpPr>
          <p:nvPr/>
        </p:nvSpPr>
        <p:spPr>
          <a:xfrm>
            <a:off x="666750" y="647700"/>
            <a:ext cx="1081087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E2A44"/>
                </a:solidFill>
              </a:defRPr>
            </a:defPPr>
          </a:lstStyle>
          <a:p>
            <a:pPr>
              <a:defRPr sz="2325" b="1">
                <a:solidFill>
                  <a:srgbClr val="1E2A44"/>
                </a:solidFill>
              </a:defRPr>
            </a:pPr>
            <a:r>
              <a:rPr sz="2325" b="1">
                <a:solidFill>
                  <a:srgbClr val="1E2A44"/>
                </a:solidFill>
              </a:rPr>
              <a:t>Direzione HR in una media impresa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D80B1073-3C35-450C-B0DD-E5F137E7D0B5}"/>
              </a:ext>
            </a:extLst>
          </p:cNvPr>
          <p:cNvSpPr>
            <a:spLocks noGrp="1"/>
          </p:cNvSpPr>
          <p:nvPr/>
        </p:nvSpPr>
        <p:spPr>
          <a:xfrm>
            <a:off x="666750" y="6477000"/>
            <a:ext cx="10858500" cy="0"/>
          </a:xfrm>
          <a:prstGeom prst="line">
            <a:avLst/>
          </a:prstGeom>
          <a:noFill/>
          <a:ln w="9525">
            <a:solidFill>
              <a:srgbClr val="D8D9D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1EE903A6-C19C-42C0-81B2-BAC2EFBA50D4}"/>
              </a:ext>
            </a:extLst>
          </p:cNvPr>
          <p:cNvSpPr>
            <a:spLocks noGrp="1"/>
          </p:cNvSpPr>
          <p:nvPr/>
        </p:nvSpPr>
        <p:spPr>
          <a:xfrm>
            <a:off x="666750" y="6543675"/>
            <a:ext cx="3429000" cy="161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6707D"/>
                </a:solidFill>
              </a:defRPr>
            </a:defPPr>
          </a:lstStyle>
          <a:p>
            <a:pPr>
              <a:defRPr sz="750" b="1">
                <a:solidFill>
                  <a:srgbClr val="66707D"/>
                </a:solidFill>
              </a:defRPr>
            </a:pPr>
            <a:r>
              <a:rPr sz="750" b="1">
                <a:solidFill>
                  <a:srgbClr val="66707D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E099D612-8AF2-4EB5-BE6E-CD36D26F0F1F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61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6707D"/>
                </a:solidFill>
              </a:defRPr>
            </a:defPPr>
          </a:lstStyle>
          <a:p>
            <a:pPr>
              <a:defRPr sz="750" b="1">
                <a:solidFill>
                  <a:srgbClr val="66707D"/>
                </a:solidFill>
              </a:defRPr>
            </a:pPr>
            <a:r>
              <a:rPr sz="750" b="1">
                <a:solidFill>
                  <a:srgbClr val="66707D"/>
                </a:solidFill>
              </a:rPr>
              <a:t>20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11EE88E6-21E2-4EBD-97B2-E8D8445A3B4A}"/>
              </a:ext>
            </a:extLst>
          </p:cNvPr>
          <p:cNvSpPr>
            <a:spLocks noGrp="1"/>
          </p:cNvSpPr>
          <p:nvPr/>
        </p:nvSpPr>
        <p:spPr>
          <a:xfrm>
            <a:off x="4476750" y="1619250"/>
            <a:ext cx="3238500" cy="714375"/>
          </a:xfrm>
          <a:prstGeom prst="roundRect">
            <a:avLst>
              <a:gd name="adj" fmla="val 10667"/>
            </a:avLst>
          </a:prstGeom>
          <a:solidFill>
            <a:srgbClr val="1E2A44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3ACFF6C9-67CD-460F-9214-CFAD49D6EA43}"/>
              </a:ext>
            </a:extLst>
          </p:cNvPr>
          <p:cNvSpPr>
            <a:spLocks noGrp="1"/>
          </p:cNvSpPr>
          <p:nvPr/>
        </p:nvSpPr>
        <p:spPr>
          <a:xfrm>
            <a:off x="4591050" y="1733550"/>
            <a:ext cx="30099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FFFFFF"/>
                </a:solidFill>
              </a:defRPr>
            </a:defPPr>
          </a:lstStyle>
          <a:p>
            <a:pPr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DIRETTORE RISORSE UMANE</a:t>
            </a:r>
          </a:p>
        </p:txBody>
      </p:sp>
      <p:sp>
        <p:nvSpPr>
          <p:cNvPr id="9" name="Rettangolo con angoli arrotondati 8">
            <a:extLst>
              <a:ext uri="{FF2B5EF4-FFF2-40B4-BE49-F238E27FC236}">
                <a16:creationId xmlns:a16="http://schemas.microsoft.com/office/drawing/2014/main" id="{AA519EFA-27C8-44A2-B5D0-F1D0D4E7AFA4}"/>
              </a:ext>
            </a:extLst>
          </p:cNvPr>
          <p:cNvSpPr>
            <a:spLocks noGrp="1"/>
          </p:cNvSpPr>
          <p:nvPr/>
        </p:nvSpPr>
        <p:spPr>
          <a:xfrm>
            <a:off x="952500" y="3429000"/>
            <a:ext cx="2762250" cy="857250"/>
          </a:xfrm>
          <a:prstGeom prst="roundRect">
            <a:avLst>
              <a:gd name="adj" fmla="val 8889"/>
            </a:avLst>
          </a:prstGeom>
          <a:solidFill>
            <a:srgbClr val="4F7CA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1A7D580F-4331-42D3-9F07-FFDED599B627}"/>
              </a:ext>
            </a:extLst>
          </p:cNvPr>
          <p:cNvSpPr>
            <a:spLocks noGrp="1"/>
          </p:cNvSpPr>
          <p:nvPr/>
        </p:nvSpPr>
        <p:spPr>
          <a:xfrm>
            <a:off x="1066800" y="3543300"/>
            <a:ext cx="25336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FFFFFF"/>
                </a:solidFill>
              </a:defRPr>
            </a:defPPr>
          </a:lstStyle>
          <a:p>
            <a:pPr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Amministrazione e paghe</a:t>
            </a:r>
          </a:p>
        </p:txBody>
      </p:sp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939EF90D-4F87-4765-8B8E-3214FBD7367E}"/>
              </a:ext>
            </a:extLst>
          </p:cNvPr>
          <p:cNvSpPr>
            <a:spLocks noGrp="1"/>
          </p:cNvSpPr>
          <p:nvPr/>
        </p:nvSpPr>
        <p:spPr>
          <a:xfrm>
            <a:off x="4714875" y="3429000"/>
            <a:ext cx="2762250" cy="857250"/>
          </a:xfrm>
          <a:prstGeom prst="roundRect">
            <a:avLst>
              <a:gd name="adj" fmla="val 8889"/>
            </a:avLst>
          </a:prstGeom>
          <a:solidFill>
            <a:srgbClr val="B24C63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B7AACD4D-8929-4044-966D-BF12215A3F3E}"/>
              </a:ext>
            </a:extLst>
          </p:cNvPr>
          <p:cNvSpPr>
            <a:spLocks noGrp="1"/>
          </p:cNvSpPr>
          <p:nvPr/>
        </p:nvSpPr>
        <p:spPr>
          <a:xfrm>
            <a:off x="4829175" y="3543300"/>
            <a:ext cx="25336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FFFFFF"/>
                </a:solidFill>
              </a:defRPr>
            </a:defPPr>
          </a:lstStyle>
          <a:p>
            <a:pPr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Selezione e formazione</a:t>
            </a:r>
          </a:p>
        </p:txBody>
      </p:sp>
      <p:sp>
        <p:nvSpPr>
          <p:cNvPr id="13" name="Rettangolo con angoli arrotondati 12">
            <a:extLst>
              <a:ext uri="{FF2B5EF4-FFF2-40B4-BE49-F238E27FC236}">
                <a16:creationId xmlns:a16="http://schemas.microsoft.com/office/drawing/2014/main" id="{F1063ABB-7795-4922-A078-5E44926D0C00}"/>
              </a:ext>
            </a:extLst>
          </p:cNvPr>
          <p:cNvSpPr>
            <a:spLocks noGrp="1"/>
          </p:cNvSpPr>
          <p:nvPr/>
        </p:nvSpPr>
        <p:spPr>
          <a:xfrm>
            <a:off x="8477250" y="3429000"/>
            <a:ext cx="2762250" cy="857250"/>
          </a:xfrm>
          <a:prstGeom prst="roundRect">
            <a:avLst>
              <a:gd name="adj" fmla="val 8889"/>
            </a:avLst>
          </a:prstGeom>
          <a:solidFill>
            <a:srgbClr val="D6A11D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6DEB11A1-22C1-4901-8DAE-4FCB0C961827}"/>
              </a:ext>
            </a:extLst>
          </p:cNvPr>
          <p:cNvSpPr>
            <a:spLocks noGrp="1"/>
          </p:cNvSpPr>
          <p:nvPr/>
        </p:nvSpPr>
        <p:spPr>
          <a:xfrm>
            <a:off x="8591550" y="3543300"/>
            <a:ext cx="25336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FFFFFF"/>
                </a:solidFill>
              </a:defRPr>
            </a:defPPr>
          </a:lstStyle>
          <a:p>
            <a:pPr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Relazioni e organizzazione</a:t>
            </a:r>
          </a:p>
        </p:txBody>
      </p:sp>
      <p:sp>
        <p:nvSpPr>
          <p:cNvPr id="15" name="Connettore 1 14">
            <a:extLst>
              <a:ext uri="{FF2B5EF4-FFF2-40B4-BE49-F238E27FC236}">
                <a16:creationId xmlns:a16="http://schemas.microsoft.com/office/drawing/2014/main" id="{B8B16698-6F57-4C1A-9A17-6F5779E03185}"/>
              </a:ext>
            </a:extLst>
          </p:cNvPr>
          <p:cNvSpPr>
            <a:spLocks noGrp="1"/>
          </p:cNvSpPr>
          <p:nvPr/>
        </p:nvSpPr>
        <p:spPr>
          <a:xfrm>
            <a:off x="6096000" y="2333625"/>
            <a:ext cx="0" cy="571500"/>
          </a:xfrm>
          <a:prstGeom prst="line">
            <a:avLst/>
          </a:prstGeom>
          <a:noFill/>
          <a:ln w="38100">
            <a:solidFill>
              <a:srgbClr val="82B8D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6" name="Connettore 1 15">
            <a:extLst>
              <a:ext uri="{FF2B5EF4-FFF2-40B4-BE49-F238E27FC236}">
                <a16:creationId xmlns:a16="http://schemas.microsoft.com/office/drawing/2014/main" id="{8B901B89-1BCD-4958-93A8-FA5F9C7712E2}"/>
              </a:ext>
            </a:extLst>
          </p:cNvPr>
          <p:cNvSpPr>
            <a:spLocks noGrp="1"/>
          </p:cNvSpPr>
          <p:nvPr/>
        </p:nvSpPr>
        <p:spPr>
          <a:xfrm>
            <a:off x="2333625" y="2905125"/>
            <a:ext cx="7524750" cy="0"/>
          </a:xfrm>
          <a:prstGeom prst="line">
            <a:avLst/>
          </a:prstGeom>
          <a:noFill/>
          <a:ln w="38100">
            <a:solidFill>
              <a:srgbClr val="82B8D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7" name="Connettore 1 16">
            <a:extLst>
              <a:ext uri="{FF2B5EF4-FFF2-40B4-BE49-F238E27FC236}">
                <a16:creationId xmlns:a16="http://schemas.microsoft.com/office/drawing/2014/main" id="{A63DA929-B846-42D9-98A0-056E066140CF}"/>
              </a:ext>
            </a:extLst>
          </p:cNvPr>
          <p:cNvSpPr>
            <a:spLocks noGrp="1"/>
          </p:cNvSpPr>
          <p:nvPr/>
        </p:nvSpPr>
        <p:spPr>
          <a:xfrm>
            <a:off x="2333625" y="2905125"/>
            <a:ext cx="0" cy="523875"/>
          </a:xfrm>
          <a:prstGeom prst="line">
            <a:avLst/>
          </a:prstGeom>
          <a:noFill/>
          <a:ln w="38100">
            <a:solidFill>
              <a:srgbClr val="82B8D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8" name="Connettore 1 17">
            <a:extLst>
              <a:ext uri="{FF2B5EF4-FFF2-40B4-BE49-F238E27FC236}">
                <a16:creationId xmlns:a16="http://schemas.microsoft.com/office/drawing/2014/main" id="{FC9976F8-C035-4588-A11A-6C188D86398B}"/>
              </a:ext>
            </a:extLst>
          </p:cNvPr>
          <p:cNvSpPr>
            <a:spLocks noGrp="1"/>
          </p:cNvSpPr>
          <p:nvPr/>
        </p:nvSpPr>
        <p:spPr>
          <a:xfrm>
            <a:off x="6096000" y="2905125"/>
            <a:ext cx="0" cy="523875"/>
          </a:xfrm>
          <a:prstGeom prst="line">
            <a:avLst/>
          </a:prstGeom>
          <a:noFill/>
          <a:ln w="38100">
            <a:solidFill>
              <a:srgbClr val="82B8D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9" name="Connettore 1 18">
            <a:extLst>
              <a:ext uri="{FF2B5EF4-FFF2-40B4-BE49-F238E27FC236}">
                <a16:creationId xmlns:a16="http://schemas.microsoft.com/office/drawing/2014/main" id="{4EC0FFB4-673C-4B70-B7C9-29B70BC739CE}"/>
              </a:ext>
            </a:extLst>
          </p:cNvPr>
          <p:cNvSpPr>
            <a:spLocks noGrp="1"/>
          </p:cNvSpPr>
          <p:nvPr/>
        </p:nvSpPr>
        <p:spPr>
          <a:xfrm>
            <a:off x="9858375" y="2905125"/>
            <a:ext cx="0" cy="523875"/>
          </a:xfrm>
          <a:prstGeom prst="line">
            <a:avLst/>
          </a:prstGeom>
          <a:noFill/>
          <a:ln w="38100">
            <a:solidFill>
              <a:srgbClr val="82B8D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306A11F7-16E1-4606-8954-C89D27965AA2}"/>
              </a:ext>
            </a:extLst>
          </p:cNvPr>
          <p:cNvSpPr>
            <a:spLocks noGrp="1"/>
          </p:cNvSpPr>
          <p:nvPr/>
        </p:nvSpPr>
        <p:spPr>
          <a:xfrm>
            <a:off x="1809750" y="5286375"/>
            <a:ext cx="857250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66707D"/>
                </a:solidFill>
              </a:defRPr>
            </a:defPPr>
          </a:lstStyle>
          <a:p>
            <a:pPr>
              <a:defRPr sz="1275" b="1">
                <a:solidFill>
                  <a:srgbClr val="66707D"/>
                </a:solidFill>
              </a:defRPr>
            </a:pPr>
            <a:r>
              <a:rPr sz="1275" b="1">
                <a:solidFill>
                  <a:srgbClr val="66707D"/>
                </a:solidFill>
              </a:rPr>
              <a:t>Le persone possono coprire più ambiti. La struttura privilegia versatilità e coordinamento diretto.</a:t>
            </a:r>
          </a:p>
        </p:txBody>
      </p:sp>
    </p:spTree>
    <p:extLst>
      <p:ext uri="{BB962C8B-B14F-4D97-AF65-F5344CB8AC3E}">
        <p14:creationId xmlns:p14="http://schemas.microsoft.com/office/powerpoint/2010/main" val="17991469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ttangolo 23">
            <a:extLst>
              <a:ext uri="{FF2B5EF4-FFF2-40B4-BE49-F238E27FC236}">
                <a16:creationId xmlns:a16="http://schemas.microsoft.com/office/drawing/2014/main" id="{EC55D295-EF1F-4123-81B8-33159D296035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B24C63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52474762-FE4F-4AAF-8500-13FAB2BF6066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B24C63"/>
                </a:solidFill>
              </a:defRPr>
            </a:defPPr>
          </a:lstStyle>
          <a:p>
            <a:pPr>
              <a:defRPr sz="900" b="1">
                <a:solidFill>
                  <a:srgbClr val="B24C63"/>
                </a:solidFill>
              </a:defRPr>
            </a:pPr>
            <a:r>
              <a:rPr sz="900" b="1">
                <a:solidFill>
                  <a:srgbClr val="B24C63"/>
                </a:solidFill>
              </a:rPr>
              <a:t>STRUTTURA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95C5CE35-A062-4B18-99BD-1E3B35952925}"/>
              </a:ext>
            </a:extLst>
          </p:cNvPr>
          <p:cNvSpPr>
            <a:spLocks noGrp="1"/>
          </p:cNvSpPr>
          <p:nvPr/>
        </p:nvSpPr>
        <p:spPr>
          <a:xfrm>
            <a:off x="666750" y="647700"/>
            <a:ext cx="1081087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E2A44"/>
                </a:solidFill>
              </a:defRPr>
            </a:defPPr>
          </a:lstStyle>
          <a:p>
            <a:pPr>
              <a:defRPr sz="2325" b="1">
                <a:solidFill>
                  <a:srgbClr val="1E2A44"/>
                </a:solidFill>
              </a:defRPr>
            </a:pPr>
            <a:r>
              <a:rPr sz="2325" b="1">
                <a:solidFill>
                  <a:srgbClr val="1E2A44"/>
                </a:solidFill>
              </a:rPr>
              <a:t>Struttura HR in una grande impresa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7E89788D-3D81-42B3-9874-B7A086DD0923}"/>
              </a:ext>
            </a:extLst>
          </p:cNvPr>
          <p:cNvSpPr>
            <a:spLocks noGrp="1"/>
          </p:cNvSpPr>
          <p:nvPr/>
        </p:nvSpPr>
        <p:spPr>
          <a:xfrm>
            <a:off x="666750" y="6477000"/>
            <a:ext cx="10858500" cy="0"/>
          </a:xfrm>
          <a:prstGeom prst="line">
            <a:avLst/>
          </a:prstGeom>
          <a:noFill/>
          <a:ln w="9525">
            <a:solidFill>
              <a:srgbClr val="D8D9D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CF67840C-27F7-49DD-BA0F-A5338F0C57CB}"/>
              </a:ext>
            </a:extLst>
          </p:cNvPr>
          <p:cNvSpPr>
            <a:spLocks noGrp="1"/>
          </p:cNvSpPr>
          <p:nvPr/>
        </p:nvSpPr>
        <p:spPr>
          <a:xfrm>
            <a:off x="666750" y="6543675"/>
            <a:ext cx="3429000" cy="161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6707D"/>
                </a:solidFill>
              </a:defRPr>
            </a:defPPr>
          </a:lstStyle>
          <a:p>
            <a:pPr>
              <a:defRPr sz="750" b="1">
                <a:solidFill>
                  <a:srgbClr val="66707D"/>
                </a:solidFill>
              </a:defRPr>
            </a:pPr>
            <a:r>
              <a:rPr sz="750" b="1">
                <a:solidFill>
                  <a:srgbClr val="66707D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18C870D0-24DE-47D1-91CC-DF679F0CBC00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61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6707D"/>
                </a:solidFill>
              </a:defRPr>
            </a:defPPr>
          </a:lstStyle>
          <a:p>
            <a:pPr>
              <a:defRPr sz="750" b="1">
                <a:solidFill>
                  <a:srgbClr val="66707D"/>
                </a:solidFill>
              </a:defRPr>
            </a:pPr>
            <a:r>
              <a:rPr sz="750" b="1">
                <a:solidFill>
                  <a:srgbClr val="66707D"/>
                </a:solidFill>
              </a:rPr>
              <a:t>21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3FC8CAEB-97E5-43AE-9A41-F36367FA26DB}"/>
              </a:ext>
            </a:extLst>
          </p:cNvPr>
          <p:cNvSpPr>
            <a:spLocks noGrp="1"/>
          </p:cNvSpPr>
          <p:nvPr/>
        </p:nvSpPr>
        <p:spPr>
          <a:xfrm>
            <a:off x="4476750" y="1476375"/>
            <a:ext cx="3238500" cy="666750"/>
          </a:xfrm>
          <a:prstGeom prst="roundRect">
            <a:avLst>
              <a:gd name="adj" fmla="val 11429"/>
            </a:avLst>
          </a:prstGeom>
          <a:solidFill>
            <a:srgbClr val="1E2A44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C8B151E5-9BAA-41E0-94F4-2F93D9DEE2F7}"/>
              </a:ext>
            </a:extLst>
          </p:cNvPr>
          <p:cNvSpPr>
            <a:spLocks noGrp="1"/>
          </p:cNvSpPr>
          <p:nvPr/>
        </p:nvSpPr>
        <p:spPr>
          <a:xfrm>
            <a:off x="4591050" y="1590675"/>
            <a:ext cx="30099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FFFFFF"/>
                </a:solidFill>
              </a:defRPr>
            </a:defPPr>
          </a:lstStyle>
          <a:p>
            <a:pPr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CHIEF HUMAN RESOURCES OFFICER</a:t>
            </a:r>
          </a:p>
        </p:txBody>
      </p:sp>
      <p:sp>
        <p:nvSpPr>
          <p:cNvPr id="9" name="Connettore 1 8">
            <a:extLst>
              <a:ext uri="{FF2B5EF4-FFF2-40B4-BE49-F238E27FC236}">
                <a16:creationId xmlns:a16="http://schemas.microsoft.com/office/drawing/2014/main" id="{228FCEBD-5BEF-44E1-985F-702127F31833}"/>
              </a:ext>
            </a:extLst>
          </p:cNvPr>
          <p:cNvSpPr>
            <a:spLocks noGrp="1"/>
          </p:cNvSpPr>
          <p:nvPr/>
        </p:nvSpPr>
        <p:spPr>
          <a:xfrm>
            <a:off x="6096000" y="2143125"/>
            <a:ext cx="0" cy="523875"/>
          </a:xfrm>
          <a:prstGeom prst="line">
            <a:avLst/>
          </a:prstGeom>
          <a:noFill/>
          <a:ln w="28575">
            <a:solidFill>
              <a:srgbClr val="82B8D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Connettore 1 9">
            <a:extLst>
              <a:ext uri="{FF2B5EF4-FFF2-40B4-BE49-F238E27FC236}">
                <a16:creationId xmlns:a16="http://schemas.microsoft.com/office/drawing/2014/main" id="{8B4BCFA6-3083-4313-946A-31B24EC7EF9D}"/>
              </a:ext>
            </a:extLst>
          </p:cNvPr>
          <p:cNvSpPr>
            <a:spLocks noGrp="1"/>
          </p:cNvSpPr>
          <p:nvPr/>
        </p:nvSpPr>
        <p:spPr>
          <a:xfrm>
            <a:off x="1809750" y="2667000"/>
            <a:ext cx="8572500" cy="0"/>
          </a:xfrm>
          <a:prstGeom prst="line">
            <a:avLst/>
          </a:prstGeom>
          <a:noFill/>
          <a:ln w="28575">
            <a:solidFill>
              <a:srgbClr val="82B8D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65437374-05EB-42A9-B101-FA6942B2692B}"/>
              </a:ext>
            </a:extLst>
          </p:cNvPr>
          <p:cNvSpPr>
            <a:spLocks noGrp="1"/>
          </p:cNvSpPr>
          <p:nvPr/>
        </p:nvSpPr>
        <p:spPr>
          <a:xfrm>
            <a:off x="619125" y="3143250"/>
            <a:ext cx="2381250" cy="904875"/>
          </a:xfrm>
          <a:prstGeom prst="roundRect">
            <a:avLst>
              <a:gd name="adj" fmla="val 8421"/>
            </a:avLst>
          </a:prstGeom>
          <a:solidFill>
            <a:srgbClr val="B24C63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F79B5835-B7CC-42DB-8F1E-42BFFA11FD09}"/>
              </a:ext>
            </a:extLst>
          </p:cNvPr>
          <p:cNvSpPr>
            <a:spLocks noGrp="1"/>
          </p:cNvSpPr>
          <p:nvPr/>
        </p:nvSpPr>
        <p:spPr>
          <a:xfrm>
            <a:off x="733425" y="3257550"/>
            <a:ext cx="2152650" cy="714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FFFFFF"/>
                </a:solidFill>
              </a:defRPr>
            </a:defPPr>
          </a:lstStyle>
          <a:p>
            <a:pPr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HR Business Partner</a:t>
            </a:r>
          </a:p>
        </p:txBody>
      </p:sp>
      <p:sp>
        <p:nvSpPr>
          <p:cNvPr id="13" name="Connettore 1 12">
            <a:extLst>
              <a:ext uri="{FF2B5EF4-FFF2-40B4-BE49-F238E27FC236}">
                <a16:creationId xmlns:a16="http://schemas.microsoft.com/office/drawing/2014/main" id="{6EC9130D-3701-4877-AFE1-813D8813C7CE}"/>
              </a:ext>
            </a:extLst>
          </p:cNvPr>
          <p:cNvSpPr>
            <a:spLocks noGrp="1"/>
          </p:cNvSpPr>
          <p:nvPr/>
        </p:nvSpPr>
        <p:spPr>
          <a:xfrm>
            <a:off x="1809750" y="2667000"/>
            <a:ext cx="0" cy="476250"/>
          </a:xfrm>
          <a:prstGeom prst="line">
            <a:avLst/>
          </a:prstGeom>
          <a:noFill/>
          <a:ln w="28575">
            <a:solidFill>
              <a:srgbClr val="82B8D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Rettangolo con angoli arrotondati 13">
            <a:extLst>
              <a:ext uri="{FF2B5EF4-FFF2-40B4-BE49-F238E27FC236}">
                <a16:creationId xmlns:a16="http://schemas.microsoft.com/office/drawing/2014/main" id="{22933F79-6FC9-47A6-8782-50BDC4178EC8}"/>
              </a:ext>
            </a:extLst>
          </p:cNvPr>
          <p:cNvSpPr>
            <a:spLocks noGrp="1"/>
          </p:cNvSpPr>
          <p:nvPr/>
        </p:nvSpPr>
        <p:spPr>
          <a:xfrm>
            <a:off x="3476625" y="3143250"/>
            <a:ext cx="2381250" cy="904875"/>
          </a:xfrm>
          <a:prstGeom prst="roundRect">
            <a:avLst>
              <a:gd name="adj" fmla="val 8421"/>
            </a:avLst>
          </a:prstGeom>
          <a:solidFill>
            <a:srgbClr val="4F7CA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58DBB13A-B8AB-4744-A2D3-0E2D4639D4F2}"/>
              </a:ext>
            </a:extLst>
          </p:cNvPr>
          <p:cNvSpPr>
            <a:spLocks noGrp="1"/>
          </p:cNvSpPr>
          <p:nvPr/>
        </p:nvSpPr>
        <p:spPr>
          <a:xfrm>
            <a:off x="3590925" y="3257550"/>
            <a:ext cx="2152650" cy="714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FFFFFF"/>
                </a:solidFill>
              </a:defRPr>
            </a:defPPr>
          </a:lstStyle>
          <a:p>
            <a:pPr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Talent e sviluppo</a:t>
            </a:r>
          </a:p>
        </p:txBody>
      </p:sp>
      <p:sp>
        <p:nvSpPr>
          <p:cNvPr id="16" name="Connettore 1 15">
            <a:extLst>
              <a:ext uri="{FF2B5EF4-FFF2-40B4-BE49-F238E27FC236}">
                <a16:creationId xmlns:a16="http://schemas.microsoft.com/office/drawing/2014/main" id="{F775A042-2BB0-4EC4-8576-B5686FCC106C}"/>
              </a:ext>
            </a:extLst>
          </p:cNvPr>
          <p:cNvSpPr>
            <a:spLocks noGrp="1"/>
          </p:cNvSpPr>
          <p:nvPr/>
        </p:nvSpPr>
        <p:spPr>
          <a:xfrm>
            <a:off x="4667250" y="2667000"/>
            <a:ext cx="0" cy="476250"/>
          </a:xfrm>
          <a:prstGeom prst="line">
            <a:avLst/>
          </a:prstGeom>
          <a:noFill/>
          <a:ln w="28575">
            <a:solidFill>
              <a:srgbClr val="82B8D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7" name="Rettangolo con angoli arrotondati 16">
            <a:extLst>
              <a:ext uri="{FF2B5EF4-FFF2-40B4-BE49-F238E27FC236}">
                <a16:creationId xmlns:a16="http://schemas.microsoft.com/office/drawing/2014/main" id="{7FD3E150-FD29-404B-A07E-D9A581455BB5}"/>
              </a:ext>
            </a:extLst>
          </p:cNvPr>
          <p:cNvSpPr>
            <a:spLocks noGrp="1"/>
          </p:cNvSpPr>
          <p:nvPr/>
        </p:nvSpPr>
        <p:spPr>
          <a:xfrm>
            <a:off x="6334125" y="3143250"/>
            <a:ext cx="2381250" cy="904875"/>
          </a:xfrm>
          <a:prstGeom prst="roundRect">
            <a:avLst>
              <a:gd name="adj" fmla="val 8421"/>
            </a:avLst>
          </a:prstGeom>
          <a:solidFill>
            <a:srgbClr val="D6A11D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D36E7C54-4400-4389-A41D-4AD494C2A373}"/>
              </a:ext>
            </a:extLst>
          </p:cNvPr>
          <p:cNvSpPr>
            <a:spLocks noGrp="1"/>
          </p:cNvSpPr>
          <p:nvPr/>
        </p:nvSpPr>
        <p:spPr>
          <a:xfrm>
            <a:off x="6448425" y="3257550"/>
            <a:ext cx="2152650" cy="714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FFFFFF"/>
                </a:solidFill>
              </a:defRPr>
            </a:defPPr>
          </a:lstStyle>
          <a:p>
            <a:pPr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Reward e performance</a:t>
            </a:r>
          </a:p>
        </p:txBody>
      </p:sp>
      <p:sp>
        <p:nvSpPr>
          <p:cNvPr id="19" name="Connettore 1 18">
            <a:extLst>
              <a:ext uri="{FF2B5EF4-FFF2-40B4-BE49-F238E27FC236}">
                <a16:creationId xmlns:a16="http://schemas.microsoft.com/office/drawing/2014/main" id="{EC8F6B26-83F2-4351-B016-08C0A10EF5CF}"/>
              </a:ext>
            </a:extLst>
          </p:cNvPr>
          <p:cNvSpPr>
            <a:spLocks noGrp="1"/>
          </p:cNvSpPr>
          <p:nvPr/>
        </p:nvSpPr>
        <p:spPr>
          <a:xfrm>
            <a:off x="7524750" y="2667000"/>
            <a:ext cx="0" cy="476250"/>
          </a:xfrm>
          <a:prstGeom prst="line">
            <a:avLst/>
          </a:prstGeom>
          <a:noFill/>
          <a:ln w="28575">
            <a:solidFill>
              <a:srgbClr val="82B8D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0" name="Rettangolo con angoli arrotondati 19">
            <a:extLst>
              <a:ext uri="{FF2B5EF4-FFF2-40B4-BE49-F238E27FC236}">
                <a16:creationId xmlns:a16="http://schemas.microsoft.com/office/drawing/2014/main" id="{33E28159-9D01-421C-B92D-0BEC9335A724}"/>
              </a:ext>
            </a:extLst>
          </p:cNvPr>
          <p:cNvSpPr>
            <a:spLocks noGrp="1"/>
          </p:cNvSpPr>
          <p:nvPr/>
        </p:nvSpPr>
        <p:spPr>
          <a:xfrm>
            <a:off x="9191625" y="3143250"/>
            <a:ext cx="2381250" cy="904875"/>
          </a:xfrm>
          <a:prstGeom prst="roundRect">
            <a:avLst>
              <a:gd name="adj" fmla="val 8421"/>
            </a:avLst>
          </a:prstGeom>
          <a:solidFill>
            <a:srgbClr val="4E8065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4440F105-3125-437C-A317-82628A170911}"/>
              </a:ext>
            </a:extLst>
          </p:cNvPr>
          <p:cNvSpPr>
            <a:spLocks noGrp="1"/>
          </p:cNvSpPr>
          <p:nvPr/>
        </p:nvSpPr>
        <p:spPr>
          <a:xfrm>
            <a:off x="9305925" y="3257550"/>
            <a:ext cx="2152650" cy="714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FFFFFF"/>
                </a:solidFill>
              </a:defRPr>
            </a:defPPr>
          </a:lstStyle>
          <a:p>
            <a:pPr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Servizi e people analytics</a:t>
            </a:r>
          </a:p>
        </p:txBody>
      </p:sp>
      <p:sp>
        <p:nvSpPr>
          <p:cNvPr id="22" name="Connettore 1 21">
            <a:extLst>
              <a:ext uri="{FF2B5EF4-FFF2-40B4-BE49-F238E27FC236}">
                <a16:creationId xmlns:a16="http://schemas.microsoft.com/office/drawing/2014/main" id="{D328CDDB-0062-4421-88B9-3639672B2BE7}"/>
              </a:ext>
            </a:extLst>
          </p:cNvPr>
          <p:cNvSpPr>
            <a:spLocks noGrp="1"/>
          </p:cNvSpPr>
          <p:nvPr/>
        </p:nvSpPr>
        <p:spPr>
          <a:xfrm>
            <a:off x="10382250" y="2667000"/>
            <a:ext cx="0" cy="476250"/>
          </a:xfrm>
          <a:prstGeom prst="line">
            <a:avLst/>
          </a:prstGeom>
          <a:noFill/>
          <a:ln w="28575">
            <a:solidFill>
              <a:srgbClr val="82B8D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3" name="Rettangolo 22">
            <a:extLst>
              <a:ext uri="{FF2B5EF4-FFF2-40B4-BE49-F238E27FC236}">
                <a16:creationId xmlns:a16="http://schemas.microsoft.com/office/drawing/2014/main" id="{D317F3F4-2AC3-4F6D-94D0-C0BA14A050B3}"/>
              </a:ext>
            </a:extLst>
          </p:cNvPr>
          <p:cNvSpPr>
            <a:spLocks noGrp="1"/>
          </p:cNvSpPr>
          <p:nvPr/>
        </p:nvSpPr>
        <p:spPr>
          <a:xfrm>
            <a:off x="1524000" y="4953000"/>
            <a:ext cx="91440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66707D"/>
                </a:solidFill>
              </a:defRPr>
            </a:defPPr>
          </a:lstStyle>
          <a:p>
            <a:pPr>
              <a:defRPr sz="1275" b="1">
                <a:solidFill>
                  <a:srgbClr val="66707D"/>
                </a:solidFill>
              </a:defRPr>
            </a:pPr>
            <a:r>
              <a:rPr sz="1275" b="1">
                <a:solidFill>
                  <a:srgbClr val="66707D"/>
                </a:solidFill>
              </a:rPr>
              <a:t>Relazioni industriali, diversity, comunicazione interna e organizzazione possono costituire unità dedicate.</a:t>
            </a:r>
          </a:p>
        </p:txBody>
      </p:sp>
    </p:spTree>
    <p:extLst>
      <p:ext uri="{BB962C8B-B14F-4D97-AF65-F5344CB8AC3E}">
        <p14:creationId xmlns:p14="http://schemas.microsoft.com/office/powerpoint/2010/main" val="7417340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ttangolo 21">
            <a:extLst>
              <a:ext uri="{FF2B5EF4-FFF2-40B4-BE49-F238E27FC236}">
                <a16:creationId xmlns:a16="http://schemas.microsoft.com/office/drawing/2014/main" id="{EFC10491-DC9C-4BE4-8C80-B7C5AAF2E0F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B24C63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770A448E-DECF-46EE-A591-0EAA9A4E1484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B24C63"/>
                </a:solidFill>
              </a:defRPr>
            </a:defPPr>
          </a:lstStyle>
          <a:p>
            <a:pPr>
              <a:defRPr sz="900" b="1">
                <a:solidFill>
                  <a:srgbClr val="B24C63"/>
                </a:solidFill>
              </a:defRPr>
            </a:pPr>
            <a:r>
              <a:rPr sz="900" b="1">
                <a:solidFill>
                  <a:srgbClr val="B24C63"/>
                </a:solidFill>
              </a:rPr>
              <a:t>GOVERNANCE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CE053201-A176-452F-9FAA-2E257E9285F1}"/>
              </a:ext>
            </a:extLst>
          </p:cNvPr>
          <p:cNvSpPr>
            <a:spLocks noGrp="1"/>
          </p:cNvSpPr>
          <p:nvPr/>
        </p:nvSpPr>
        <p:spPr>
          <a:xfrm>
            <a:off x="666750" y="647700"/>
            <a:ext cx="1081087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E2A44"/>
                </a:solidFill>
              </a:defRPr>
            </a:defPPr>
          </a:lstStyle>
          <a:p>
            <a:pPr>
              <a:defRPr sz="2325" b="1">
                <a:solidFill>
                  <a:srgbClr val="1E2A44"/>
                </a:solidFill>
              </a:defRPr>
            </a:pPr>
            <a:r>
              <a:rPr sz="2325" b="1">
                <a:solidFill>
                  <a:srgbClr val="1E2A44"/>
                </a:solidFill>
              </a:rPr>
              <a:t>Il responsabile HR e l’alta direzione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0326FE4E-30EC-4521-B19D-4C57C2E8C356}"/>
              </a:ext>
            </a:extLst>
          </p:cNvPr>
          <p:cNvSpPr>
            <a:spLocks noGrp="1"/>
          </p:cNvSpPr>
          <p:nvPr/>
        </p:nvSpPr>
        <p:spPr>
          <a:xfrm>
            <a:off x="666750" y="6477000"/>
            <a:ext cx="10858500" cy="0"/>
          </a:xfrm>
          <a:prstGeom prst="line">
            <a:avLst/>
          </a:prstGeom>
          <a:noFill/>
          <a:ln w="9525">
            <a:solidFill>
              <a:srgbClr val="D8D9D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5BFC3143-7A0A-4981-B44F-8B050C4DD10E}"/>
              </a:ext>
            </a:extLst>
          </p:cNvPr>
          <p:cNvSpPr>
            <a:spLocks noGrp="1"/>
          </p:cNvSpPr>
          <p:nvPr/>
        </p:nvSpPr>
        <p:spPr>
          <a:xfrm>
            <a:off x="666750" y="6543675"/>
            <a:ext cx="3429000" cy="161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6707D"/>
                </a:solidFill>
              </a:defRPr>
            </a:defPPr>
          </a:lstStyle>
          <a:p>
            <a:pPr>
              <a:defRPr sz="750" b="1">
                <a:solidFill>
                  <a:srgbClr val="66707D"/>
                </a:solidFill>
              </a:defRPr>
            </a:pPr>
            <a:r>
              <a:rPr sz="750" b="1">
                <a:solidFill>
                  <a:srgbClr val="66707D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6D57F7E0-6BBC-4668-9736-611849508E83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61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6707D"/>
                </a:solidFill>
              </a:defRPr>
            </a:defPPr>
          </a:lstStyle>
          <a:p>
            <a:pPr>
              <a:defRPr sz="750" b="1">
                <a:solidFill>
                  <a:srgbClr val="66707D"/>
                </a:solidFill>
              </a:defRPr>
            </a:pPr>
            <a:r>
              <a:rPr sz="750" b="1">
                <a:solidFill>
                  <a:srgbClr val="66707D"/>
                </a:solidFill>
              </a:rPr>
              <a:t>22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B2875515-75EF-4EF9-89BF-4F8E712AF0FA}"/>
              </a:ext>
            </a:extLst>
          </p:cNvPr>
          <p:cNvSpPr>
            <a:spLocks noGrp="1"/>
          </p:cNvSpPr>
          <p:nvPr/>
        </p:nvSpPr>
        <p:spPr>
          <a:xfrm>
            <a:off x="4810125" y="1619250"/>
            <a:ext cx="2571750" cy="857250"/>
          </a:xfrm>
          <a:prstGeom prst="roundRect">
            <a:avLst>
              <a:gd name="adj" fmla="val 8889"/>
            </a:avLst>
          </a:prstGeom>
          <a:solidFill>
            <a:srgbClr val="1E2A44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C7D419F7-A8FC-43CA-B012-272C4EE99CC7}"/>
              </a:ext>
            </a:extLst>
          </p:cNvPr>
          <p:cNvSpPr>
            <a:spLocks noGrp="1"/>
          </p:cNvSpPr>
          <p:nvPr/>
        </p:nvSpPr>
        <p:spPr>
          <a:xfrm>
            <a:off x="4924425" y="1733550"/>
            <a:ext cx="23431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ALTA DIREZIONE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F73DA99A-9741-45C5-AAAD-4E3A925D33D5}"/>
              </a:ext>
            </a:extLst>
          </p:cNvPr>
          <p:cNvSpPr>
            <a:spLocks noGrp="1"/>
          </p:cNvSpPr>
          <p:nvPr/>
        </p:nvSpPr>
        <p:spPr>
          <a:xfrm>
            <a:off x="4981575" y="2076450"/>
            <a:ext cx="22288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75" b="0">
                <a:solidFill>
                  <a:srgbClr val="FFFFFF"/>
                </a:solidFill>
              </a:defRPr>
            </a:defPPr>
          </a:lstStyle>
          <a:p>
            <a:pPr>
              <a:defRPr sz="975" b="0">
                <a:solidFill>
                  <a:srgbClr val="FFFFFF"/>
                </a:solidFill>
              </a:defRPr>
            </a:pPr>
            <a:r>
              <a:rPr sz="975" b="0">
                <a:solidFill>
                  <a:srgbClr val="FFFFFF"/>
                </a:solidFill>
              </a:rPr>
              <a:t>Strategia e priorità</a:t>
            </a:r>
          </a:p>
        </p:txBody>
      </p:sp>
      <p:sp>
        <p:nvSpPr>
          <p:cNvPr id="10" name="Rettangolo con angoli arrotondati 9">
            <a:extLst>
              <a:ext uri="{FF2B5EF4-FFF2-40B4-BE49-F238E27FC236}">
                <a16:creationId xmlns:a16="http://schemas.microsoft.com/office/drawing/2014/main" id="{D90F859E-B020-4652-AF56-3BEC0CAC453A}"/>
              </a:ext>
            </a:extLst>
          </p:cNvPr>
          <p:cNvSpPr>
            <a:spLocks noGrp="1"/>
          </p:cNvSpPr>
          <p:nvPr/>
        </p:nvSpPr>
        <p:spPr>
          <a:xfrm>
            <a:off x="1571625" y="3857625"/>
            <a:ext cx="2714625" cy="1000125"/>
          </a:xfrm>
          <a:prstGeom prst="roundRect">
            <a:avLst>
              <a:gd name="adj" fmla="val 7619"/>
            </a:avLst>
          </a:prstGeom>
          <a:solidFill>
            <a:srgbClr val="B24C63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7FF603FA-04B9-4ADC-A015-5CEF2E7AB0A3}"/>
              </a:ext>
            </a:extLst>
          </p:cNvPr>
          <p:cNvSpPr>
            <a:spLocks noGrp="1"/>
          </p:cNvSpPr>
          <p:nvPr/>
        </p:nvSpPr>
        <p:spPr>
          <a:xfrm>
            <a:off x="1685925" y="3971925"/>
            <a:ext cx="2486025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RESPONSABILE HR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88EC2DD3-76AE-4991-A39E-152CB8FD2B0C}"/>
              </a:ext>
            </a:extLst>
          </p:cNvPr>
          <p:cNvSpPr>
            <a:spLocks noGrp="1"/>
          </p:cNvSpPr>
          <p:nvPr/>
        </p:nvSpPr>
        <p:spPr>
          <a:xfrm>
            <a:off x="1743075" y="4314825"/>
            <a:ext cx="2371725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75" b="0">
                <a:solidFill>
                  <a:srgbClr val="FFFFFF"/>
                </a:solidFill>
              </a:defRPr>
            </a:defPPr>
          </a:lstStyle>
          <a:p>
            <a:pPr>
              <a:defRPr sz="975" b="0">
                <a:solidFill>
                  <a:srgbClr val="FFFFFF"/>
                </a:solidFill>
              </a:defRPr>
            </a:pPr>
            <a:r>
              <a:rPr sz="975" b="0">
                <a:solidFill>
                  <a:srgbClr val="FFFFFF"/>
                </a:solidFill>
              </a:rPr>
              <a:t>Impatto sulle persone e sui sistemi</a:t>
            </a:r>
          </a:p>
        </p:txBody>
      </p:sp>
      <p:sp>
        <p:nvSpPr>
          <p:cNvPr id="13" name="Rettangolo con angoli arrotondati 12">
            <a:extLst>
              <a:ext uri="{FF2B5EF4-FFF2-40B4-BE49-F238E27FC236}">
                <a16:creationId xmlns:a16="http://schemas.microsoft.com/office/drawing/2014/main" id="{C22B80FE-BCE0-487C-B160-8FA864B93749}"/>
              </a:ext>
            </a:extLst>
          </p:cNvPr>
          <p:cNvSpPr>
            <a:spLocks noGrp="1"/>
          </p:cNvSpPr>
          <p:nvPr/>
        </p:nvSpPr>
        <p:spPr>
          <a:xfrm>
            <a:off x="7905750" y="3857625"/>
            <a:ext cx="2714625" cy="1000125"/>
          </a:xfrm>
          <a:prstGeom prst="roundRect">
            <a:avLst>
              <a:gd name="adj" fmla="val 7619"/>
            </a:avLst>
          </a:prstGeom>
          <a:solidFill>
            <a:srgbClr val="4F7CA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5B37E8B3-EB55-4992-93F3-D67955AD1E0B}"/>
              </a:ext>
            </a:extLst>
          </p:cNvPr>
          <p:cNvSpPr>
            <a:spLocks noGrp="1"/>
          </p:cNvSpPr>
          <p:nvPr/>
        </p:nvSpPr>
        <p:spPr>
          <a:xfrm>
            <a:off x="8020050" y="3971925"/>
            <a:ext cx="2486025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DIREZIONI DI BUSINESS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1F772FD9-931D-48DD-BB1E-859D260885CF}"/>
              </a:ext>
            </a:extLst>
          </p:cNvPr>
          <p:cNvSpPr>
            <a:spLocks noGrp="1"/>
          </p:cNvSpPr>
          <p:nvPr/>
        </p:nvSpPr>
        <p:spPr>
          <a:xfrm>
            <a:off x="8077200" y="4314825"/>
            <a:ext cx="2371725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75" b="0">
                <a:solidFill>
                  <a:srgbClr val="FFFFFF"/>
                </a:solidFill>
              </a:defRPr>
            </a:defPPr>
          </a:lstStyle>
          <a:p>
            <a:pPr>
              <a:defRPr sz="975" b="0">
                <a:solidFill>
                  <a:srgbClr val="FFFFFF"/>
                </a:solidFill>
              </a:defRPr>
            </a:pPr>
            <a:r>
              <a:rPr sz="975" b="0">
                <a:solidFill>
                  <a:srgbClr val="FFFFFF"/>
                </a:solidFill>
              </a:rPr>
              <a:t>Esigenze operative e risultati</a:t>
            </a:r>
          </a:p>
        </p:txBody>
      </p:sp>
      <p:sp>
        <p:nvSpPr>
          <p:cNvPr id="16" name="Connettore 1 15">
            <a:extLst>
              <a:ext uri="{FF2B5EF4-FFF2-40B4-BE49-F238E27FC236}">
                <a16:creationId xmlns:a16="http://schemas.microsoft.com/office/drawing/2014/main" id="{0B4C0599-D452-4C81-8DF3-F9F4BF0E31EF}"/>
              </a:ext>
            </a:extLst>
          </p:cNvPr>
          <p:cNvSpPr>
            <a:spLocks noGrp="1"/>
          </p:cNvSpPr>
          <p:nvPr/>
        </p:nvSpPr>
        <p:spPr>
          <a:xfrm>
            <a:off x="6096000" y="2476500"/>
            <a:ext cx="0" cy="714375"/>
          </a:xfrm>
          <a:prstGeom prst="line">
            <a:avLst/>
          </a:prstGeom>
          <a:noFill/>
          <a:ln w="47625">
            <a:solidFill>
              <a:srgbClr val="D6A11D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7" name="Connettore 1 16">
            <a:extLst>
              <a:ext uri="{FF2B5EF4-FFF2-40B4-BE49-F238E27FC236}">
                <a16:creationId xmlns:a16="http://schemas.microsoft.com/office/drawing/2014/main" id="{95EFAADA-5939-4190-B69F-952B06E1AABB}"/>
              </a:ext>
            </a:extLst>
          </p:cNvPr>
          <p:cNvSpPr>
            <a:spLocks noGrp="1"/>
          </p:cNvSpPr>
          <p:nvPr/>
        </p:nvSpPr>
        <p:spPr>
          <a:xfrm>
            <a:off x="2933700" y="3190875"/>
            <a:ext cx="6334125" cy="0"/>
          </a:xfrm>
          <a:prstGeom prst="line">
            <a:avLst/>
          </a:prstGeom>
          <a:noFill/>
          <a:ln w="47625">
            <a:solidFill>
              <a:srgbClr val="D6A11D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8" name="Connettore 1 17">
            <a:extLst>
              <a:ext uri="{FF2B5EF4-FFF2-40B4-BE49-F238E27FC236}">
                <a16:creationId xmlns:a16="http://schemas.microsoft.com/office/drawing/2014/main" id="{BB84DA1A-448F-48DA-8081-625590BBD183}"/>
              </a:ext>
            </a:extLst>
          </p:cNvPr>
          <p:cNvSpPr>
            <a:spLocks noGrp="1"/>
          </p:cNvSpPr>
          <p:nvPr/>
        </p:nvSpPr>
        <p:spPr>
          <a:xfrm>
            <a:off x="2933700" y="3190875"/>
            <a:ext cx="0" cy="666750"/>
          </a:xfrm>
          <a:prstGeom prst="line">
            <a:avLst/>
          </a:prstGeom>
          <a:noFill/>
          <a:ln w="47625">
            <a:solidFill>
              <a:srgbClr val="D6A11D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9" name="Connettore 1 18">
            <a:extLst>
              <a:ext uri="{FF2B5EF4-FFF2-40B4-BE49-F238E27FC236}">
                <a16:creationId xmlns:a16="http://schemas.microsoft.com/office/drawing/2014/main" id="{5AAB7CAF-A068-4439-BEF1-2E0CFD3011F7}"/>
              </a:ext>
            </a:extLst>
          </p:cNvPr>
          <p:cNvSpPr>
            <a:spLocks noGrp="1"/>
          </p:cNvSpPr>
          <p:nvPr/>
        </p:nvSpPr>
        <p:spPr>
          <a:xfrm>
            <a:off x="9267825" y="3190875"/>
            <a:ext cx="0" cy="666750"/>
          </a:xfrm>
          <a:prstGeom prst="line">
            <a:avLst/>
          </a:prstGeom>
          <a:noFill/>
          <a:ln w="47625">
            <a:solidFill>
              <a:srgbClr val="D6A11D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0" name="Connettore 1 19">
            <a:extLst>
              <a:ext uri="{FF2B5EF4-FFF2-40B4-BE49-F238E27FC236}">
                <a16:creationId xmlns:a16="http://schemas.microsoft.com/office/drawing/2014/main" id="{6E9A4074-ECD3-46BB-B375-975E721BED83}"/>
              </a:ext>
            </a:extLst>
          </p:cNvPr>
          <p:cNvSpPr>
            <a:spLocks noGrp="1"/>
          </p:cNvSpPr>
          <p:nvPr/>
        </p:nvSpPr>
        <p:spPr>
          <a:xfrm>
            <a:off x="4286250" y="4362450"/>
            <a:ext cx="3619500" cy="0"/>
          </a:xfrm>
          <a:prstGeom prst="line">
            <a:avLst/>
          </a:prstGeom>
          <a:noFill/>
          <a:ln w="47625">
            <a:solidFill>
              <a:srgbClr val="82B8D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AE1793A0-92CB-4747-8869-782ACC166DEC}"/>
              </a:ext>
            </a:extLst>
          </p:cNvPr>
          <p:cNvSpPr>
            <a:spLocks noGrp="1"/>
          </p:cNvSpPr>
          <p:nvPr/>
        </p:nvSpPr>
        <p:spPr>
          <a:xfrm>
            <a:off x="1524000" y="5476875"/>
            <a:ext cx="91440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1E2A44"/>
                </a:solidFill>
              </a:defRPr>
            </a:defPPr>
          </a:lstStyle>
          <a:p>
            <a:pPr>
              <a:defRPr sz="1275" b="1">
                <a:solidFill>
                  <a:srgbClr val="1E2A44"/>
                </a:solidFill>
              </a:defRPr>
            </a:pPr>
            <a:r>
              <a:rPr sz="1275" b="1">
                <a:solidFill>
                  <a:srgbClr val="1E2A44"/>
                </a:solidFill>
              </a:rPr>
              <a:t>Il responsabile HR porta nella direzione dati, conseguenze organizzative e alternative sulle decisioni che riguardano le persone.</a:t>
            </a:r>
          </a:p>
        </p:txBody>
      </p:sp>
    </p:spTree>
    <p:extLst>
      <p:ext uri="{BB962C8B-B14F-4D97-AF65-F5344CB8AC3E}">
        <p14:creationId xmlns:p14="http://schemas.microsoft.com/office/powerpoint/2010/main" val="18680231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ttangolo 26">
            <a:extLst>
              <a:ext uri="{FF2B5EF4-FFF2-40B4-BE49-F238E27FC236}">
                <a16:creationId xmlns:a16="http://schemas.microsoft.com/office/drawing/2014/main" id="{BD6C25D4-0639-400B-A372-826D3FAF8DF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B24C63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D56C6C4A-7269-46CA-800E-40B588D6A617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B24C63"/>
                </a:solidFill>
              </a:defRPr>
            </a:defPPr>
          </a:lstStyle>
          <a:p>
            <a:pPr>
              <a:defRPr sz="900" b="1">
                <a:solidFill>
                  <a:srgbClr val="B24C63"/>
                </a:solidFill>
              </a:defRPr>
            </a:pPr>
            <a:r>
              <a:rPr sz="900" b="1">
                <a:solidFill>
                  <a:srgbClr val="B24C63"/>
                </a:solidFill>
              </a:rPr>
              <a:t>SINTESI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AD7867DD-858C-412A-AE4C-709186D31145}"/>
              </a:ext>
            </a:extLst>
          </p:cNvPr>
          <p:cNvSpPr>
            <a:spLocks noGrp="1"/>
          </p:cNvSpPr>
          <p:nvPr/>
        </p:nvSpPr>
        <p:spPr>
          <a:xfrm>
            <a:off x="666750" y="647700"/>
            <a:ext cx="1081087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E2A44"/>
                </a:solidFill>
              </a:defRPr>
            </a:defPPr>
          </a:lstStyle>
          <a:p>
            <a:pPr>
              <a:defRPr sz="2325" b="1">
                <a:solidFill>
                  <a:srgbClr val="1E2A44"/>
                </a:solidFill>
              </a:defRPr>
            </a:pPr>
            <a:r>
              <a:rPr sz="2325" b="1">
                <a:solidFill>
                  <a:srgbClr val="1E2A44"/>
                </a:solidFill>
              </a:rPr>
              <a:t>Cinque idee da ricordare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DAA91FCC-2B3D-454A-A16A-5BAE2E549783}"/>
              </a:ext>
            </a:extLst>
          </p:cNvPr>
          <p:cNvSpPr>
            <a:spLocks noGrp="1"/>
          </p:cNvSpPr>
          <p:nvPr/>
        </p:nvSpPr>
        <p:spPr>
          <a:xfrm>
            <a:off x="666750" y="6477000"/>
            <a:ext cx="10858500" cy="0"/>
          </a:xfrm>
          <a:prstGeom prst="line">
            <a:avLst/>
          </a:prstGeom>
          <a:noFill/>
          <a:ln w="9525">
            <a:solidFill>
              <a:srgbClr val="D8D9D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680B241A-63A5-4217-83E7-FACD495D40B0}"/>
              </a:ext>
            </a:extLst>
          </p:cNvPr>
          <p:cNvSpPr>
            <a:spLocks noGrp="1"/>
          </p:cNvSpPr>
          <p:nvPr/>
        </p:nvSpPr>
        <p:spPr>
          <a:xfrm>
            <a:off x="666750" y="6543675"/>
            <a:ext cx="3429000" cy="161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6707D"/>
                </a:solidFill>
              </a:defRPr>
            </a:defPPr>
          </a:lstStyle>
          <a:p>
            <a:pPr>
              <a:defRPr sz="750" b="1">
                <a:solidFill>
                  <a:srgbClr val="66707D"/>
                </a:solidFill>
              </a:defRPr>
            </a:pPr>
            <a:r>
              <a:rPr sz="750" b="1">
                <a:solidFill>
                  <a:srgbClr val="66707D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5B1CA215-5C0B-4584-A043-660D0F47E077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61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6707D"/>
                </a:solidFill>
              </a:defRPr>
            </a:defPPr>
          </a:lstStyle>
          <a:p>
            <a:pPr>
              <a:defRPr sz="750" b="1">
                <a:solidFill>
                  <a:srgbClr val="66707D"/>
                </a:solidFill>
              </a:defRPr>
            </a:pPr>
            <a:r>
              <a:rPr sz="750" b="1">
                <a:solidFill>
                  <a:srgbClr val="66707D"/>
                </a:solidFill>
              </a:rPr>
              <a:t>23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F0A4AE85-C031-4D5E-B271-C09CEA6B59F1}"/>
              </a:ext>
            </a:extLst>
          </p:cNvPr>
          <p:cNvSpPr>
            <a:spLocks noGrp="1"/>
          </p:cNvSpPr>
          <p:nvPr/>
        </p:nvSpPr>
        <p:spPr>
          <a:xfrm>
            <a:off x="1000125" y="1524000"/>
            <a:ext cx="10191750" cy="666750"/>
          </a:xfrm>
          <a:prstGeom prst="rect">
            <a:avLst/>
          </a:prstGeom>
          <a:solidFill>
            <a:srgbClr val="FFFFFF"/>
          </a:solidFill>
          <a:ln w="9525">
            <a:solidFill>
              <a:srgbClr val="D8D9D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5964FB48-4D88-406F-BBDF-CF4E9F37ACEC}"/>
              </a:ext>
            </a:extLst>
          </p:cNvPr>
          <p:cNvSpPr>
            <a:spLocks noGrp="1"/>
          </p:cNvSpPr>
          <p:nvPr/>
        </p:nvSpPr>
        <p:spPr>
          <a:xfrm>
            <a:off x="1190625" y="1638300"/>
            <a:ext cx="438150" cy="438150"/>
          </a:xfrm>
          <a:prstGeom prst="roundRect">
            <a:avLst>
              <a:gd name="adj" fmla="val 17391"/>
            </a:avLst>
          </a:prstGeom>
          <a:solidFill>
            <a:srgbClr val="B24C63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0312CDAE-3C04-45A8-BA4D-6F9E837E5065}"/>
              </a:ext>
            </a:extLst>
          </p:cNvPr>
          <p:cNvSpPr>
            <a:spLocks noGrp="1"/>
          </p:cNvSpPr>
          <p:nvPr/>
        </p:nvSpPr>
        <p:spPr>
          <a:xfrm>
            <a:off x="1190625" y="1714500"/>
            <a:ext cx="43815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1">
                <a:solidFill>
                  <a:srgbClr val="FFFFFF"/>
                </a:solidFill>
              </a:defRPr>
            </a:defPPr>
          </a:lstStyle>
          <a:p>
            <a:pPr>
              <a:defRPr sz="1125" b="1">
                <a:solidFill>
                  <a:srgbClr val="FFFFFF"/>
                </a:solidFill>
              </a:defRPr>
            </a:pPr>
            <a:r>
              <a:rPr sz="1125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4A01236A-7BF1-429E-BBCB-0BA3535BED7D}"/>
              </a:ext>
            </a:extLst>
          </p:cNvPr>
          <p:cNvSpPr>
            <a:spLocks noGrp="1"/>
          </p:cNvSpPr>
          <p:nvPr/>
        </p:nvSpPr>
        <p:spPr>
          <a:xfrm>
            <a:off x="1952625" y="1666875"/>
            <a:ext cx="8572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0">
                <a:solidFill>
                  <a:srgbClr val="172234"/>
                </a:solidFill>
              </a:defRPr>
            </a:defPPr>
          </a:lstStyle>
          <a:p>
            <a:pPr>
              <a:defRPr sz="1350" b="0">
                <a:solidFill>
                  <a:srgbClr val="172234"/>
                </a:solidFill>
              </a:defRPr>
            </a:pPr>
            <a:r>
              <a:rPr sz="1350" b="0">
                <a:solidFill>
                  <a:srgbClr val="172234"/>
                </a:solidFill>
              </a:rPr>
              <a:t>La gestione HR collega processi diversi in un unico sistema.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2FDFF719-8807-420B-BD1C-804CB53FED5C}"/>
              </a:ext>
            </a:extLst>
          </p:cNvPr>
          <p:cNvSpPr>
            <a:spLocks noGrp="1"/>
          </p:cNvSpPr>
          <p:nvPr/>
        </p:nvSpPr>
        <p:spPr>
          <a:xfrm>
            <a:off x="1000125" y="2381250"/>
            <a:ext cx="10191750" cy="666750"/>
          </a:xfrm>
          <a:prstGeom prst="rect">
            <a:avLst/>
          </a:prstGeom>
          <a:solidFill>
            <a:srgbClr val="FFFFFF"/>
          </a:solidFill>
          <a:ln w="9525">
            <a:solidFill>
              <a:srgbClr val="D8D9D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A995317C-B65E-4CA1-9FE9-F56EA60381C4}"/>
              </a:ext>
            </a:extLst>
          </p:cNvPr>
          <p:cNvSpPr>
            <a:spLocks noGrp="1"/>
          </p:cNvSpPr>
          <p:nvPr/>
        </p:nvSpPr>
        <p:spPr>
          <a:xfrm>
            <a:off x="1190625" y="2495550"/>
            <a:ext cx="438150" cy="438150"/>
          </a:xfrm>
          <a:prstGeom prst="roundRect">
            <a:avLst>
              <a:gd name="adj" fmla="val 17391"/>
            </a:avLst>
          </a:prstGeom>
          <a:solidFill>
            <a:srgbClr val="4F7CA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102501B5-23E5-4DC9-8FA3-9B90D48CF2A0}"/>
              </a:ext>
            </a:extLst>
          </p:cNvPr>
          <p:cNvSpPr>
            <a:spLocks noGrp="1"/>
          </p:cNvSpPr>
          <p:nvPr/>
        </p:nvSpPr>
        <p:spPr>
          <a:xfrm>
            <a:off x="1190625" y="2571750"/>
            <a:ext cx="43815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1">
                <a:solidFill>
                  <a:srgbClr val="FFFFFF"/>
                </a:solidFill>
              </a:defRPr>
            </a:defPPr>
          </a:lstStyle>
          <a:p>
            <a:pPr>
              <a:defRPr sz="1125" b="1">
                <a:solidFill>
                  <a:srgbClr val="FFFFFF"/>
                </a:solidFill>
              </a:defRPr>
            </a:pPr>
            <a:r>
              <a:rPr sz="1125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2B5EA60C-5677-4056-BCFC-3B80A4927250}"/>
              </a:ext>
            </a:extLst>
          </p:cNvPr>
          <p:cNvSpPr>
            <a:spLocks noGrp="1"/>
          </p:cNvSpPr>
          <p:nvPr/>
        </p:nvSpPr>
        <p:spPr>
          <a:xfrm>
            <a:off x="1952625" y="2524125"/>
            <a:ext cx="8572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0">
                <a:solidFill>
                  <a:srgbClr val="172234"/>
                </a:solidFill>
              </a:defRPr>
            </a:defPPr>
          </a:lstStyle>
          <a:p>
            <a:pPr>
              <a:defRPr sz="1350" b="0">
                <a:solidFill>
                  <a:srgbClr val="172234"/>
                </a:solidFill>
              </a:defRPr>
            </a:pPr>
            <a:r>
              <a:rPr sz="1350" b="0">
                <a:solidFill>
                  <a:srgbClr val="172234"/>
                </a:solidFill>
              </a:rPr>
              <a:t>La strategia orienta pianificazione, ruoli e competenze.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286BF807-C8BF-44EA-B08C-256CE79EC525}"/>
              </a:ext>
            </a:extLst>
          </p:cNvPr>
          <p:cNvSpPr>
            <a:spLocks noGrp="1"/>
          </p:cNvSpPr>
          <p:nvPr/>
        </p:nvSpPr>
        <p:spPr>
          <a:xfrm>
            <a:off x="1000125" y="3238500"/>
            <a:ext cx="10191750" cy="666750"/>
          </a:xfrm>
          <a:prstGeom prst="rect">
            <a:avLst/>
          </a:prstGeom>
          <a:solidFill>
            <a:srgbClr val="FFFFFF"/>
          </a:solidFill>
          <a:ln w="9525">
            <a:solidFill>
              <a:srgbClr val="D8D9D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6" name="Rettangolo con angoli arrotondati 15">
            <a:extLst>
              <a:ext uri="{FF2B5EF4-FFF2-40B4-BE49-F238E27FC236}">
                <a16:creationId xmlns:a16="http://schemas.microsoft.com/office/drawing/2014/main" id="{0C5F8B4E-466A-4161-A3F8-C9308C5A4290}"/>
              </a:ext>
            </a:extLst>
          </p:cNvPr>
          <p:cNvSpPr>
            <a:spLocks noGrp="1"/>
          </p:cNvSpPr>
          <p:nvPr/>
        </p:nvSpPr>
        <p:spPr>
          <a:xfrm>
            <a:off x="1190625" y="3352800"/>
            <a:ext cx="438150" cy="438150"/>
          </a:xfrm>
          <a:prstGeom prst="roundRect">
            <a:avLst>
              <a:gd name="adj" fmla="val 17391"/>
            </a:avLst>
          </a:prstGeom>
          <a:solidFill>
            <a:srgbClr val="D6A11D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6AC23176-46C2-49DA-9F27-2DE271E9A6F0}"/>
              </a:ext>
            </a:extLst>
          </p:cNvPr>
          <p:cNvSpPr>
            <a:spLocks noGrp="1"/>
          </p:cNvSpPr>
          <p:nvPr/>
        </p:nvSpPr>
        <p:spPr>
          <a:xfrm>
            <a:off x="1190625" y="3429000"/>
            <a:ext cx="43815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1">
                <a:solidFill>
                  <a:srgbClr val="FFFFFF"/>
                </a:solidFill>
              </a:defRPr>
            </a:defPPr>
          </a:lstStyle>
          <a:p>
            <a:pPr>
              <a:defRPr sz="1125" b="1">
                <a:solidFill>
                  <a:srgbClr val="FFFFFF"/>
                </a:solidFill>
              </a:defRPr>
            </a:pPr>
            <a:r>
              <a:rPr sz="1125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9DD74553-5A07-4CCA-BA92-5FC12BEEB10C}"/>
              </a:ext>
            </a:extLst>
          </p:cNvPr>
          <p:cNvSpPr>
            <a:spLocks noGrp="1"/>
          </p:cNvSpPr>
          <p:nvPr/>
        </p:nvSpPr>
        <p:spPr>
          <a:xfrm>
            <a:off x="1952625" y="3381375"/>
            <a:ext cx="8572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0">
                <a:solidFill>
                  <a:srgbClr val="172234"/>
                </a:solidFill>
              </a:defRPr>
            </a:defPPr>
          </a:lstStyle>
          <a:p>
            <a:pPr>
              <a:defRPr sz="1350" b="0">
                <a:solidFill>
                  <a:srgbClr val="172234"/>
                </a:solidFill>
              </a:defRPr>
            </a:pPr>
            <a:r>
              <a:rPr sz="1350" b="0">
                <a:solidFill>
                  <a:srgbClr val="172234"/>
                </a:solidFill>
              </a:rPr>
              <a:t>HR e manager condividono le decisioni, con responsabilità distinte.</a:t>
            </a:r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51D86835-D1D9-4BB3-A35A-F5ADEF11BD45}"/>
              </a:ext>
            </a:extLst>
          </p:cNvPr>
          <p:cNvSpPr>
            <a:spLocks noGrp="1"/>
          </p:cNvSpPr>
          <p:nvPr/>
        </p:nvSpPr>
        <p:spPr>
          <a:xfrm>
            <a:off x="1000125" y="4095750"/>
            <a:ext cx="10191750" cy="666750"/>
          </a:xfrm>
          <a:prstGeom prst="rect">
            <a:avLst/>
          </a:prstGeom>
          <a:solidFill>
            <a:srgbClr val="FFFFFF"/>
          </a:solidFill>
          <a:ln w="9525">
            <a:solidFill>
              <a:srgbClr val="D8D9D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0" name="Rettangolo con angoli arrotondati 19">
            <a:extLst>
              <a:ext uri="{FF2B5EF4-FFF2-40B4-BE49-F238E27FC236}">
                <a16:creationId xmlns:a16="http://schemas.microsoft.com/office/drawing/2014/main" id="{C54942FB-6100-4C4F-89BD-A792446D1333}"/>
              </a:ext>
            </a:extLst>
          </p:cNvPr>
          <p:cNvSpPr>
            <a:spLocks noGrp="1"/>
          </p:cNvSpPr>
          <p:nvPr/>
        </p:nvSpPr>
        <p:spPr>
          <a:xfrm>
            <a:off x="1190625" y="4210050"/>
            <a:ext cx="438150" cy="438150"/>
          </a:xfrm>
          <a:prstGeom prst="roundRect">
            <a:avLst>
              <a:gd name="adj" fmla="val 17391"/>
            </a:avLst>
          </a:prstGeom>
          <a:solidFill>
            <a:srgbClr val="4E8065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C6253EED-ACFB-4D68-B61B-5EAD9B3A3089}"/>
              </a:ext>
            </a:extLst>
          </p:cNvPr>
          <p:cNvSpPr>
            <a:spLocks noGrp="1"/>
          </p:cNvSpPr>
          <p:nvPr/>
        </p:nvSpPr>
        <p:spPr>
          <a:xfrm>
            <a:off x="1190625" y="4286250"/>
            <a:ext cx="43815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1">
                <a:solidFill>
                  <a:srgbClr val="FFFFFF"/>
                </a:solidFill>
              </a:defRPr>
            </a:defPPr>
          </a:lstStyle>
          <a:p>
            <a:pPr>
              <a:defRPr sz="1125" b="1">
                <a:solidFill>
                  <a:srgbClr val="FFFFFF"/>
                </a:solidFill>
              </a:defRPr>
            </a:pPr>
            <a:r>
              <a:rPr sz="1125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3F308AA4-0F79-43D3-BAEF-0CDDF94ACC93}"/>
              </a:ext>
            </a:extLst>
          </p:cNvPr>
          <p:cNvSpPr>
            <a:spLocks noGrp="1"/>
          </p:cNvSpPr>
          <p:nvPr/>
        </p:nvSpPr>
        <p:spPr>
          <a:xfrm>
            <a:off x="1952625" y="4238625"/>
            <a:ext cx="8572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0">
                <a:solidFill>
                  <a:srgbClr val="172234"/>
                </a:solidFill>
              </a:defRPr>
            </a:defPPr>
          </a:lstStyle>
          <a:p>
            <a:pPr>
              <a:defRPr sz="1350" b="0">
                <a:solidFill>
                  <a:srgbClr val="172234"/>
                </a:solidFill>
              </a:defRPr>
            </a:pPr>
            <a:r>
              <a:rPr sz="1350" b="0">
                <a:solidFill>
                  <a:srgbClr val="172234"/>
                </a:solidFill>
              </a:rPr>
              <a:t>Le grandi imprese separano relazione, specializzazione e servizi.</a:t>
            </a:r>
          </a:p>
        </p:txBody>
      </p:sp>
      <p:sp>
        <p:nvSpPr>
          <p:cNvPr id="23" name="Rettangolo 22">
            <a:extLst>
              <a:ext uri="{FF2B5EF4-FFF2-40B4-BE49-F238E27FC236}">
                <a16:creationId xmlns:a16="http://schemas.microsoft.com/office/drawing/2014/main" id="{A37D9D2D-6F13-4444-832E-B0820EFFDD80}"/>
              </a:ext>
            </a:extLst>
          </p:cNvPr>
          <p:cNvSpPr>
            <a:spLocks noGrp="1"/>
          </p:cNvSpPr>
          <p:nvPr/>
        </p:nvSpPr>
        <p:spPr>
          <a:xfrm>
            <a:off x="1000125" y="4953000"/>
            <a:ext cx="10191750" cy="666750"/>
          </a:xfrm>
          <a:prstGeom prst="rect">
            <a:avLst/>
          </a:prstGeom>
          <a:solidFill>
            <a:srgbClr val="1E2A44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4" name="Rettangolo con angoli arrotondati 23">
            <a:extLst>
              <a:ext uri="{FF2B5EF4-FFF2-40B4-BE49-F238E27FC236}">
                <a16:creationId xmlns:a16="http://schemas.microsoft.com/office/drawing/2014/main" id="{AAB3E7A7-EA6B-4B91-8669-14719A43E4E3}"/>
              </a:ext>
            </a:extLst>
          </p:cNvPr>
          <p:cNvSpPr>
            <a:spLocks noGrp="1"/>
          </p:cNvSpPr>
          <p:nvPr/>
        </p:nvSpPr>
        <p:spPr>
          <a:xfrm>
            <a:off x="1190625" y="5067300"/>
            <a:ext cx="438150" cy="438150"/>
          </a:xfrm>
          <a:prstGeom prst="roundRect">
            <a:avLst>
              <a:gd name="adj" fmla="val 17391"/>
            </a:avLst>
          </a:prstGeom>
          <a:solidFill>
            <a:srgbClr val="82B8D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B4234E06-7A12-40B5-AB94-2E605CF38008}"/>
              </a:ext>
            </a:extLst>
          </p:cNvPr>
          <p:cNvSpPr>
            <a:spLocks noGrp="1"/>
          </p:cNvSpPr>
          <p:nvPr/>
        </p:nvSpPr>
        <p:spPr>
          <a:xfrm>
            <a:off x="1190625" y="5143500"/>
            <a:ext cx="43815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1">
                <a:solidFill>
                  <a:srgbClr val="FFFFFF"/>
                </a:solidFill>
              </a:defRPr>
            </a:defPPr>
          </a:lstStyle>
          <a:p>
            <a:pPr>
              <a:defRPr sz="1125" b="1">
                <a:solidFill>
                  <a:srgbClr val="FFFFFF"/>
                </a:solidFill>
              </a:defRPr>
            </a:pPr>
            <a:r>
              <a:rPr sz="1125" b="1">
                <a:solidFill>
                  <a:srgbClr val="FFFFFF"/>
                </a:solidFill>
              </a:rPr>
              <a:t>5</a:t>
            </a:r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ED2CFA47-0D75-43E3-A196-5E223EFECE81}"/>
              </a:ext>
            </a:extLst>
          </p:cNvPr>
          <p:cNvSpPr>
            <a:spLocks noGrp="1"/>
          </p:cNvSpPr>
          <p:nvPr/>
        </p:nvSpPr>
        <p:spPr>
          <a:xfrm>
            <a:off x="1952625" y="5095875"/>
            <a:ext cx="8572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FFFFFF"/>
                </a:solidFill>
              </a:defRPr>
            </a:defPPr>
          </a:lstStyle>
          <a:p>
            <a:pPr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Il responsabile HR partecipa alle scelte dell’alta direzione.</a:t>
            </a:r>
          </a:p>
        </p:txBody>
      </p:sp>
    </p:spTree>
    <p:extLst>
      <p:ext uri="{BB962C8B-B14F-4D97-AF65-F5344CB8AC3E}">
        <p14:creationId xmlns:p14="http://schemas.microsoft.com/office/powerpoint/2010/main" val="20836228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1119</Words>
  <Application>Microsoft Macintosh PowerPoint</Application>
  <DocSecurity>0</DocSecurity>
  <PresentationFormat>Widescreen</PresentationFormat>
  <Paragraphs>311</Paragraphs>
  <Slides>23</Slides>
  <Notes>23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1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23</vt:i4>
      </vt:variant>
    </vt:vector>
  </HeadingPairs>
  <TitlesOfParts>
    <vt:vector size="25" baseType="lpstr">
      <vt:lpstr>Aptos</vt:lpstr>
      <vt:lpstr>ChatGPT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Microsoft Office User</cp:lastModifiedBy>
  <cp:revision>2</cp:revision>
  <dcterms:created xsi:type="dcterms:W3CDTF">2026-10-15T15:53:46Z</dcterms:created>
  <dcterms:modified xsi:type="dcterms:W3CDTF">2026-10-19T08:13:30Z</dcterms:modified>
</cp:coreProperties>
</file>