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4" r:id="rId27"/>
    <p:sldId id="281" r:id="rId28"/>
    <p:sldId id="282" r:id="rId29"/>
    <p:sldId id="283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zione" id="{1E72505C-5ED6-EC92-ADD6-C22200F1C605}">
          <p14:sldIdLst>
            <p14:sldId id="256"/>
            <p14:sldId id="257"/>
          </p14:sldIdLst>
        </p14:section>
        <p14:section name="Vetreria e misura dei volumi" id="{F467009A-F962-94BE-AF1B-2E69189B3EE3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La pesata" id="{D24BE9E7-E598-7902-8C30-6FC3333EF260}">
          <p14:sldIdLst>
            <p14:sldId id="274"/>
            <p14:sldId id="275"/>
            <p14:sldId id="276"/>
          </p14:sldIdLst>
        </p14:section>
        <p14:section name="Cifre significative" id="{E5565431-D557-7DF5-B213-BD0F588246A3}">
          <p14:sldIdLst>
            <p14:sldId id="277"/>
            <p14:sldId id="278"/>
            <p14:sldId id="279"/>
          </p14:sldIdLst>
        </p14:section>
        <p14:section name="Soluzioni e diluizioni" id="{92067800-973B-1514-B810-56BDB7DA062A}">
          <p14:sldIdLst>
            <p14:sldId id="280"/>
            <p14:sldId id="284"/>
            <p14:sldId id="281"/>
            <p14:sldId id="282"/>
          </p14:sldIdLst>
        </p14:section>
        <p14:section name="Esercitazione" id="{94A14973-1CBD-38D1-A2C4-DDC737FC43DE}">
          <p14:sldIdLst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2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6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19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45720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4"/>
                </a:solidFill>
              </a:rPr>
              <a:t>TeECA · Esercitazione 1 — Lezione di preparazione</a:t>
            </a:r>
            <a:endParaRPr lang="en-US" sz="1000" dirty="0"/>
          </a:p>
        </p:txBody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680960" cy="6858000"/>
          </a:xfrm>
          <a:prstGeom prst="rect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640080" y="1188720"/>
            <a:ext cx="667512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640080" y="3154680"/>
            <a:ext cx="65836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chemeClr val="accent5"/>
                </a:solidFill>
              </a:defRPr>
            </a:lvl1pPr>
          </a:lstStyle>
          <a:p>
            <a:pPr marL="0" indent="0" algn="l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ZI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754880" cy="6858000"/>
          </a:xfrm>
          <a:prstGeom prst="rect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1828800"/>
            <a:ext cx="38404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4069080"/>
            <a:ext cx="3840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chemeClr val="accent5"/>
                </a:solidFill>
              </a:defRPr>
            </a:lvl1pPr>
          </a:lstStyle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68580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accent6"/>
                </a:solidFill>
              </a:rPr>
              <a:t>TEORIA ED ESERCITAZIONI DI CHIMICA ANALITICA · TeECA</a:t>
            </a:r>
            <a:endParaRPr lang="en-US" sz="13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640080" y="1188720"/>
            <a:ext cx="66751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Esercitazione 1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Lezione di preparazione</a:t>
            </a:r>
            <a:endParaRPr lang="en-US" sz="40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640080" y="3154680"/>
            <a:ext cx="6583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accent5"/>
                </a:solidFill>
              </a:rPr>
              <a:t>Vetreria e misura dei volumi · La pesata · Cifre significative · Soluzioni a titolo noto e diluizioni · Curva di calibrazione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4754880"/>
            <a:ext cx="6675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Prof. Michele Del Carlo</a:t>
            </a:r>
            <a:endParaRPr lang="en-US" sz="16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accent5"/>
                </a:solidFill>
              </a:rPr>
              <a:t>Laboratorio «C. Motti» · A.A. 2026/2027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accent5"/>
                </a:solidFill>
              </a:rPr>
              <a:t>Corso di Laurea in Scienze e Tecnologie Alimentari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accent5"/>
                </a:solidFill>
              </a:rPr>
              <a:t>Università degli Studi di Teramo</a:t>
            </a:r>
            <a:endParaRPr lang="en-US" sz="1600" dirty="0"/>
          </a:p>
        </p:txBody>
      </p:sp>
      <p:sp>
        <p:nvSpPr>
          <p:cNvPr id="6" name="Cornice Vetreria da laboratorio"/>
          <p:cNvSpPr/>
          <p:nvPr/>
        </p:nvSpPr>
        <p:spPr>
          <a:xfrm>
            <a:off x="8183880" y="1965960"/>
            <a:ext cx="3566160" cy="2788920"/>
          </a:xfrm>
          <a:prstGeom prst="roundRect">
            <a:avLst>
              <a:gd name="adj" fmla="val 229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7" name="Vetreria da laboratorio" descr="Vetreria da laboratori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118956"/>
            <a:ext cx="3383280" cy="24829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Obiettivi e articolazione dell'esercitazione</a:t>
            </a:r>
            <a:endParaRPr lang="en-US" sz="3000" dirty="0"/>
          </a:p>
        </p:txBody>
      </p:sp>
      <p:sp>
        <p:nvSpPr>
          <p:cNvPr id="3" name="Riquadro obiettivo"/>
          <p:cNvSpPr/>
          <p:nvPr/>
        </p:nvSpPr>
        <p:spPr>
          <a:xfrm>
            <a:off x="457200" y="1188720"/>
            <a:ext cx="11274552" cy="1097280"/>
          </a:xfrm>
          <a:prstGeom prst="roundRect">
            <a:avLst>
              <a:gd name="adj" fmla="val 5833"/>
            </a:avLst>
          </a:prstGeom>
          <a:solidFill>
            <a:schemeClr val="accent5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Cerchio icona Obiettivo"/>
          <p:cNvSpPr/>
          <p:nvPr/>
        </p:nvSpPr>
        <p:spPr>
          <a:xfrm>
            <a:off x="685800" y="141732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5" name="Image 0" descr="Obiettiv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9" y="157093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243584"/>
            <a:ext cx="10104120" cy="98755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Obiettivo.</a:t>
            </a:r>
            <a:r>
              <a:rPr lang="en-US" sz="1400" dirty="0">
                <a:solidFill>
                  <a:schemeClr val="tx1"/>
                </a:solidFill>
              </a:rPr>
              <a:t> Acquisire le competenze operative di base del laboratorio di chimica analitica: uso corretto della vetreria e delle bilance, espressione del dato sperimentale con il corretto numero di cifre significative, preparazione di soluzioni a titolo noto e di standard di calibrazione per diluizione, costruzione ed elaborazione della curva di calibrazione con il foglio di calcolo.</a:t>
            </a:r>
            <a:endParaRPr lang="en-US" sz="1400" dirty="0"/>
          </a:p>
        </p:txBody>
      </p:sp>
      <p:sp>
        <p:nvSpPr>
          <p:cNvPr id="7" name="Modulo 1"/>
          <p:cNvSpPr/>
          <p:nvPr/>
        </p:nvSpPr>
        <p:spPr>
          <a:xfrm>
            <a:off x="457200" y="2542032"/>
            <a:ext cx="3575304" cy="1755648"/>
          </a:xfrm>
          <a:prstGeom prst="roundRect">
            <a:avLst>
              <a:gd name="adj" fmla="val 364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Cerchio icona Vetreria e misura dei volumi"/>
          <p:cNvSpPr/>
          <p:nvPr/>
        </p:nvSpPr>
        <p:spPr>
          <a:xfrm>
            <a:off x="640080" y="274320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9" name="Image 1" descr="Vetreria e misura dei volum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54" y="2874874"/>
            <a:ext cx="285293" cy="28529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25880" y="2743200"/>
            <a:ext cx="2615184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2"/>
                </a:solidFill>
              </a:rPr>
              <a:t>1. Vetreria e misura dei volumi</a:t>
            </a:r>
            <a:endParaRPr lang="en-US" sz="155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3410712"/>
            <a:ext cx="3255264" cy="8412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Vetreria non tarata e tarata; pipette, micropipette, buretta; lettura del menisco; pulizia.</a:t>
            </a:r>
            <a:endParaRPr lang="en-US" sz="1450" dirty="0"/>
          </a:p>
        </p:txBody>
      </p:sp>
      <p:sp>
        <p:nvSpPr>
          <p:cNvPr id="12" name="Modulo 2"/>
          <p:cNvSpPr/>
          <p:nvPr/>
        </p:nvSpPr>
        <p:spPr>
          <a:xfrm>
            <a:off x="4306824" y="2542032"/>
            <a:ext cx="3575304" cy="1755648"/>
          </a:xfrm>
          <a:prstGeom prst="roundRect">
            <a:avLst>
              <a:gd name="adj" fmla="val 364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" name="Cerchio icona La pesata"/>
          <p:cNvSpPr/>
          <p:nvPr/>
        </p:nvSpPr>
        <p:spPr>
          <a:xfrm>
            <a:off x="4489704" y="27432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age 2" descr="La pesat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1378" y="2874874"/>
            <a:ext cx="285293" cy="285293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175504" y="2743200"/>
            <a:ext cx="2615184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2"/>
                </a:solidFill>
              </a:rPr>
              <a:t>2. La pesata</a:t>
            </a:r>
            <a:endParaRPr lang="en-US" sz="1550" dirty="0"/>
          </a:p>
        </p:txBody>
      </p:sp>
      <p:sp>
        <p:nvSpPr>
          <p:cNvPr id="16" name="Text 11"/>
          <p:cNvSpPr txBox="1"/>
          <p:nvPr/>
        </p:nvSpPr>
        <p:spPr>
          <a:xfrm>
            <a:off x="4489704" y="3410712"/>
            <a:ext cx="3255264" cy="8412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Bilancia tecnica e bilancia analitica; procedura di pesata; principali fonti di errore.</a:t>
            </a:r>
            <a:endParaRPr lang="en-US" sz="1450" dirty="0"/>
          </a:p>
        </p:txBody>
      </p:sp>
      <p:sp>
        <p:nvSpPr>
          <p:cNvPr id="17" name="Modulo 3"/>
          <p:cNvSpPr/>
          <p:nvPr/>
        </p:nvSpPr>
        <p:spPr>
          <a:xfrm>
            <a:off x="8156448" y="2542032"/>
            <a:ext cx="3575304" cy="1755648"/>
          </a:xfrm>
          <a:prstGeom prst="roundRect">
            <a:avLst>
              <a:gd name="adj" fmla="val 364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8" name="Cerchio icona Cifre significative"/>
          <p:cNvSpPr/>
          <p:nvPr/>
        </p:nvSpPr>
        <p:spPr>
          <a:xfrm>
            <a:off x="8339328" y="274320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9" name="Image 3" descr="Cifre significativ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1002" y="2874874"/>
            <a:ext cx="285293" cy="285293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025128" y="2743200"/>
            <a:ext cx="2615184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2"/>
                </a:solidFill>
              </a:rPr>
              <a:t>3. Cifre significative</a:t>
            </a:r>
            <a:endParaRPr lang="en-US" sz="1550" dirty="0"/>
          </a:p>
        </p:txBody>
      </p:sp>
      <p:sp>
        <p:nvSpPr>
          <p:cNvPr id="21" name="Text 15"/>
          <p:cNvSpPr txBox="1"/>
          <p:nvPr/>
        </p:nvSpPr>
        <p:spPr>
          <a:xfrm>
            <a:off x="8339328" y="3410712"/>
            <a:ext cx="3255264" cy="8412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Regole di conteggio e di calcolo; applicazione alla misura di volumi e di masse.</a:t>
            </a:r>
            <a:endParaRPr lang="en-US" sz="1450" dirty="0"/>
          </a:p>
        </p:txBody>
      </p:sp>
      <p:sp>
        <p:nvSpPr>
          <p:cNvPr id="22" name="Modulo 4"/>
          <p:cNvSpPr/>
          <p:nvPr/>
        </p:nvSpPr>
        <p:spPr>
          <a:xfrm>
            <a:off x="457200" y="4526280"/>
            <a:ext cx="3575304" cy="1755648"/>
          </a:xfrm>
          <a:prstGeom prst="roundRect">
            <a:avLst>
              <a:gd name="adj" fmla="val 364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3" name="Cerchio icona Soluzioni a titolo noto"/>
          <p:cNvSpPr/>
          <p:nvPr/>
        </p:nvSpPr>
        <p:spPr>
          <a:xfrm>
            <a:off x="640080" y="4727448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4" name="Image 4" descr="Soluzioni a titolo not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754" y="4859122"/>
            <a:ext cx="285293" cy="285293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1325880" y="4727448"/>
            <a:ext cx="2615184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2"/>
                </a:solidFill>
              </a:rPr>
              <a:t>4. Soluzioni a titolo noto</a:t>
            </a:r>
            <a:endParaRPr lang="en-US" sz="1550" dirty="0"/>
          </a:p>
        </p:txBody>
      </p:sp>
      <p:sp>
        <p:nvSpPr>
          <p:cNvPr id="26" name="Text 19"/>
          <p:cNvSpPr txBox="1"/>
          <p:nvPr/>
        </p:nvSpPr>
        <p:spPr>
          <a:xfrm>
            <a:off x="640080" y="5394960"/>
            <a:ext cx="3255264" cy="8412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Calcolo, pesata, trasferimento quantitativo, portata a volume, omogeneizzazione.</a:t>
            </a:r>
            <a:endParaRPr lang="en-US" sz="1450" dirty="0"/>
          </a:p>
        </p:txBody>
      </p:sp>
      <p:sp>
        <p:nvSpPr>
          <p:cNvPr id="27" name="Modulo 5"/>
          <p:cNvSpPr/>
          <p:nvPr/>
        </p:nvSpPr>
        <p:spPr>
          <a:xfrm>
            <a:off x="4306824" y="4526280"/>
            <a:ext cx="3575304" cy="1755648"/>
          </a:xfrm>
          <a:prstGeom prst="roundRect">
            <a:avLst>
              <a:gd name="adj" fmla="val 364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8" name="Cerchio icona Diluizioni"/>
          <p:cNvSpPr/>
          <p:nvPr/>
        </p:nvSpPr>
        <p:spPr>
          <a:xfrm>
            <a:off x="4489704" y="4727448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9" name="Image 5" descr="Diluizioni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1378" y="4859122"/>
            <a:ext cx="285293" cy="285293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5175504" y="4727448"/>
            <a:ext cx="2615184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2"/>
                </a:solidFill>
              </a:rPr>
              <a:t>5. Diluizioni</a:t>
            </a:r>
            <a:endParaRPr lang="en-US" sz="1550" dirty="0"/>
          </a:p>
        </p:txBody>
      </p:sp>
      <p:sp>
        <p:nvSpPr>
          <p:cNvPr id="31" name="Text 23"/>
          <p:cNvSpPr txBox="1"/>
          <p:nvPr/>
        </p:nvSpPr>
        <p:spPr>
          <a:xfrm>
            <a:off x="4489704" y="5394960"/>
            <a:ext cx="3255264" cy="8412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Fattore di diluizione; diluizioni seriali e indipendenti; propagazione dell'errore.</a:t>
            </a:r>
            <a:endParaRPr lang="en-US" sz="1450" dirty="0"/>
          </a:p>
        </p:txBody>
      </p:sp>
      <p:sp>
        <p:nvSpPr>
          <p:cNvPr id="32" name="Modulo 6"/>
          <p:cNvSpPr/>
          <p:nvPr/>
        </p:nvSpPr>
        <p:spPr>
          <a:xfrm>
            <a:off x="8156448" y="4526280"/>
            <a:ext cx="3575304" cy="1755648"/>
          </a:xfrm>
          <a:prstGeom prst="roundRect">
            <a:avLst>
              <a:gd name="adj" fmla="val 364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33" name="Cerchio icona Curva di calibrazione"/>
          <p:cNvSpPr/>
          <p:nvPr/>
        </p:nvSpPr>
        <p:spPr>
          <a:xfrm>
            <a:off x="8339328" y="4727448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4" name="Image 6" descr="Curva di calibrazion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1002" y="4859122"/>
            <a:ext cx="285293" cy="285293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9025128" y="4727448"/>
            <a:ext cx="2615184" cy="548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2"/>
                </a:solidFill>
              </a:rPr>
              <a:t>6. Curva di calibrazione</a:t>
            </a:r>
            <a:endParaRPr lang="en-US" sz="1550" dirty="0"/>
          </a:p>
        </p:txBody>
      </p:sp>
      <p:sp>
        <p:nvSpPr>
          <p:cNvPr id="36" name="Text 27"/>
          <p:cNvSpPr txBox="1"/>
          <p:nvPr/>
        </p:nvSpPr>
        <p:spPr>
          <a:xfrm>
            <a:off x="8339328" y="5394960"/>
            <a:ext cx="3255264" cy="8412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Polifenoli totali nel vino a 280 nm: standard, misura ed elaborazione dei dati.</a:t>
            </a:r>
            <a:endParaRPr lang="en-US" sz="145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1828800"/>
            <a:ext cx="3840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La vetreria e la misura dei volumi</a:t>
            </a:r>
            <a:endParaRPr lang="en-US" sz="3400" dirty="0"/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4069080"/>
            <a:ext cx="3840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accent5"/>
                </a:solidFill>
              </a:rPr>
              <a:t>Vetro borosilicato 3.3 (ISO 3585): elevata resistenza chimica e allo shock termico, coefficiente di dilatazione lineare ≈ 3,3 · 10</a:t>
            </a:r>
            <a:r>
              <a:rPr lang="en-US" sz="1400" baseline="30000" dirty="0">
                <a:solidFill>
                  <a:schemeClr val="accent5"/>
                </a:solidFill>
              </a:rPr>
              <a:t>−6</a:t>
            </a:r>
            <a:r>
              <a:rPr lang="en-US" sz="1400" dirty="0">
                <a:solidFill>
                  <a:schemeClr val="accent5"/>
                </a:solidFill>
              </a:rPr>
              <a:t> K</a:t>
            </a:r>
            <a:r>
              <a:rPr lang="en-US" sz="1400" baseline="30000" dirty="0">
                <a:solidFill>
                  <a:schemeClr val="accent5"/>
                </a:solidFill>
              </a:rPr>
              <a:t>−1</a:t>
            </a:r>
            <a:r>
              <a:rPr lang="en-US" sz="1400" dirty="0">
                <a:solidFill>
                  <a:schemeClr val="accent5"/>
                </a:solidFill>
              </a:rPr>
              <a:t>.</a:t>
            </a:r>
            <a:endParaRPr lang="en-US" sz="1400" dirty="0"/>
          </a:p>
        </p:txBody>
      </p:sp>
      <p:sp>
        <p:nvSpPr>
          <p:cNvPr id="4" name="Cornice Vetreria di laboratorio"/>
          <p:cNvSpPr/>
          <p:nvPr/>
        </p:nvSpPr>
        <p:spPr>
          <a:xfrm>
            <a:off x="5257800" y="914400"/>
            <a:ext cx="6473952" cy="5029200"/>
          </a:xfrm>
          <a:prstGeom prst="roundRect">
            <a:avLst>
              <a:gd name="adj" fmla="val 1273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5" name="Vetreria di laboratorio" descr="Vetreria di laboratori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202" y="1024128"/>
            <a:ext cx="5993149" cy="439826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330952" y="5477256"/>
            <a:ext cx="6327648" cy="41148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00" dirty="0">
                <a:solidFill>
                  <a:schemeClr val="accent4"/>
                </a:solidFill>
              </a:rPr>
              <a:t>Vetreria di uso comune nel laboratorio chimico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Classificazione della vetreria</a:t>
            </a:r>
            <a:endParaRPr lang="en-US" sz="3000" dirty="0"/>
          </a:p>
        </p:txBody>
      </p:sp>
      <p:sp>
        <p:nvSpPr>
          <p:cNvPr id="3" name="Riquadro Vetreria non tarata"/>
          <p:cNvSpPr/>
          <p:nvPr/>
        </p:nvSpPr>
        <p:spPr>
          <a:xfrm>
            <a:off x="457200" y="1188720"/>
            <a:ext cx="5440680" cy="2606040"/>
          </a:xfrm>
          <a:prstGeom prst="roundRect">
            <a:avLst>
              <a:gd name="adj" fmla="val 245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Cerchio icona Vetreria non tarata"/>
          <p:cNvSpPr/>
          <p:nvPr/>
        </p:nvSpPr>
        <p:spPr>
          <a:xfrm>
            <a:off x="621792" y="1335024"/>
            <a:ext cx="420624" cy="420624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5" name="Image 0" descr="Vetreria non tarat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42" y="1435974"/>
            <a:ext cx="218724" cy="21872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70432" y="1298448"/>
            <a:ext cx="4617720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Vetreria non tarata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1874520"/>
            <a:ext cx="5148072" cy="1828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Contenitori per operazioni qualitative o semiquantitative: </a:t>
            </a:r>
            <a:r>
              <a:rPr lang="en-US" sz="1500" b="1" dirty="0">
                <a:solidFill>
                  <a:schemeClr val="tx1"/>
                </a:solidFill>
              </a:rPr>
              <a:t>provette, becher, beute, palloni, imbuti, imbuti separatori, refrigeranti</a:t>
            </a: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Le eventuali graduazioni sono </a:t>
            </a:r>
            <a:r>
              <a:rPr lang="en-US" sz="1500" b="1" dirty="0">
                <a:solidFill>
                  <a:schemeClr val="tx1"/>
                </a:solidFill>
              </a:rPr>
              <a:t>indicative</a:t>
            </a:r>
            <a:r>
              <a:rPr lang="en-US" sz="1500" dirty="0">
                <a:solidFill>
                  <a:schemeClr val="tx1"/>
                </a:solidFill>
              </a:rPr>
              <a:t> (ordine del ±5 %) e non vanno impiegate per misurare volumi in procedure quantitative.</a:t>
            </a:r>
            <a:endParaRPr lang="en-US" sz="1500" dirty="0"/>
          </a:p>
        </p:txBody>
      </p:sp>
      <p:sp>
        <p:nvSpPr>
          <p:cNvPr id="8" name="Riquadro Vetreria tarata (volumetrica)"/>
          <p:cNvSpPr/>
          <p:nvPr/>
        </p:nvSpPr>
        <p:spPr>
          <a:xfrm>
            <a:off x="6172200" y="1188720"/>
            <a:ext cx="5559552" cy="2606040"/>
          </a:xfrm>
          <a:prstGeom prst="roundRect">
            <a:avLst>
              <a:gd name="adj" fmla="val 245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Cerchio icona Vetreria tarata (volumetrica)"/>
          <p:cNvSpPr/>
          <p:nvPr/>
        </p:nvSpPr>
        <p:spPr>
          <a:xfrm>
            <a:off x="6336792" y="1335024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0" name="Image 1" descr="Vetreria tarata (volumetrica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742" y="1435974"/>
            <a:ext cx="218724" cy="21872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85432" y="1298448"/>
            <a:ext cx="4736592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Vetreria tarata (volumetrica)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6336792" y="1874520"/>
            <a:ext cx="5266944" cy="1828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Strumenti di misura del volume, tarati a 20 °C: </a:t>
            </a:r>
            <a:r>
              <a:rPr lang="en-US" sz="1500" b="1" dirty="0">
                <a:solidFill>
                  <a:schemeClr val="tx1"/>
                </a:solidFill>
              </a:rPr>
              <a:t>matracci, pipette, burette, cilindri graduati</a:t>
            </a: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In</a:t>
            </a:r>
            <a:r>
              <a:rPr lang="en-US" sz="1500" dirty="0">
                <a:solidFill>
                  <a:schemeClr val="tx1"/>
                </a:solidFill>
              </a:rPr>
              <a:t> (TC, </a:t>
            </a:r>
            <a:r>
              <a:rPr lang="en-US" sz="1500" i="1" dirty="0">
                <a:solidFill>
                  <a:schemeClr val="tx1"/>
                </a:solidFill>
              </a:rPr>
              <a:t>to contain</a:t>
            </a:r>
            <a:r>
              <a:rPr lang="en-US" sz="1500" dirty="0">
                <a:solidFill>
                  <a:schemeClr val="tx1"/>
                </a:solidFill>
              </a:rPr>
              <a:t>): contiene il volume nominale — matracci.</a:t>
            </a:r>
            <a:endParaRPr lang="en-US" sz="1500" dirty="0"/>
          </a:p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Ex</a:t>
            </a:r>
            <a:r>
              <a:rPr lang="en-US" sz="1500" dirty="0">
                <a:solidFill>
                  <a:schemeClr val="tx1"/>
                </a:solidFill>
              </a:rPr>
              <a:t> (TD, </a:t>
            </a:r>
            <a:r>
              <a:rPr lang="en-US" sz="1500" i="1" dirty="0">
                <a:solidFill>
                  <a:schemeClr val="tx1"/>
                </a:solidFill>
              </a:rPr>
              <a:t>to deliver</a:t>
            </a:r>
            <a:r>
              <a:rPr lang="en-US" sz="1500" dirty="0">
                <a:solidFill>
                  <a:schemeClr val="tx1"/>
                </a:solidFill>
              </a:rPr>
              <a:t>): eroga il volume nominale — pipette, burette.</a:t>
            </a:r>
            <a:endParaRPr lang="en-US" sz="15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Classe A/AS</a:t>
            </a:r>
            <a:r>
              <a:rPr lang="en-US" sz="1500" dirty="0">
                <a:solidFill>
                  <a:schemeClr val="tx1"/>
                </a:solidFill>
              </a:rPr>
              <a:t>: tolleranze ristrette; </a:t>
            </a:r>
            <a:r>
              <a:rPr lang="en-US" sz="1500" b="1" dirty="0">
                <a:solidFill>
                  <a:schemeClr val="tx1"/>
                </a:solidFill>
              </a:rPr>
              <a:t>classe B</a:t>
            </a:r>
            <a:r>
              <a:rPr lang="en-US" sz="1500" dirty="0">
                <a:solidFill>
                  <a:schemeClr val="tx1"/>
                </a:solidFill>
              </a:rPr>
              <a:t>: tolleranze circa doppie.</a:t>
            </a:r>
            <a:endParaRPr lang="en-US" sz="1500" dirty="0"/>
          </a:p>
        </p:txBody>
      </p:sp>
      <p:sp>
        <p:nvSpPr>
          <p:cNvPr id="13" name="Riquadro iscrizioni"/>
          <p:cNvSpPr/>
          <p:nvPr/>
        </p:nvSpPr>
        <p:spPr>
          <a:xfrm>
            <a:off x="457200" y="4023360"/>
            <a:ext cx="11274552" cy="2212848"/>
          </a:xfrm>
          <a:prstGeom prst="roundRect">
            <a:avLst>
              <a:gd name="adj" fmla="val 2893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10"/>
          <p:cNvSpPr txBox="1"/>
          <p:nvPr/>
        </p:nvSpPr>
        <p:spPr>
          <a:xfrm>
            <a:off x="658368" y="4114800"/>
            <a:ext cx="7315200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Iscrizioni riportate sulla vetreria tarata</a:t>
            </a:r>
            <a:endParaRPr lang="en-US" sz="1500" dirty="0"/>
          </a:p>
        </p:txBody>
      </p:sp>
      <p:sp>
        <p:nvSpPr>
          <p:cNvPr id="15" name="Esempio marcatura"/>
          <p:cNvSpPr/>
          <p:nvPr/>
        </p:nvSpPr>
        <p:spPr>
          <a:xfrm>
            <a:off x="685800" y="4617720"/>
            <a:ext cx="3566160" cy="1417320"/>
          </a:xfrm>
          <a:prstGeom prst="roundRect">
            <a:avLst>
              <a:gd name="adj" fmla="val 516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2"/>
          <p:cNvSpPr txBox="1"/>
          <p:nvPr/>
        </p:nvSpPr>
        <p:spPr>
          <a:xfrm>
            <a:off x="822960" y="4681728"/>
            <a:ext cx="3291840" cy="10058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A    100 mL ± 0,10 mL</a:t>
            </a:r>
            <a:endParaRPr lang="en-US" sz="14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In   20 °C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ISO 1042   Lotto 24.05</a:t>
            </a:r>
            <a:endParaRPr lang="en-US" sz="1400" dirty="0"/>
          </a:p>
        </p:txBody>
      </p:sp>
      <p:sp>
        <p:nvSpPr>
          <p:cNvPr id="17" name="Text 13"/>
          <p:cNvSpPr txBox="1"/>
          <p:nvPr/>
        </p:nvSpPr>
        <p:spPr>
          <a:xfrm>
            <a:off x="822960" y="5669280"/>
            <a:ext cx="3291840" cy="2926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chemeClr val="accent5"/>
                </a:solidFill>
              </a:rPr>
              <a:t>Esempio di marcatura di un matraccio</a:t>
            </a:r>
            <a:endParaRPr lang="en-US" sz="1050" dirty="0"/>
          </a:p>
        </p:txBody>
      </p:sp>
      <p:sp>
        <p:nvSpPr>
          <p:cNvPr id="18" name="Text 14"/>
          <p:cNvSpPr txBox="1"/>
          <p:nvPr/>
        </p:nvSpPr>
        <p:spPr>
          <a:xfrm>
            <a:off x="4526280" y="4645152"/>
            <a:ext cx="3566160" cy="1508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Capacità nominale e unità di misura</a:t>
            </a:r>
            <a:endParaRPr lang="en-US" sz="1400" dirty="0"/>
          </a:p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Tolleranza (± mL) e classe di precisione</a:t>
            </a:r>
            <a:endParaRPr lang="en-US" sz="14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Temperatura di riferimento (20 °C)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8092440" y="4645152"/>
            <a:ext cx="3566160" cy="1508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Tipo di taratura: In oppure Ex</a:t>
            </a:r>
            <a:endParaRPr lang="en-US" sz="1400" dirty="0"/>
          </a:p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Tempo di attesa per la vetreria Ex (es. «Ex + 5 s»)</a:t>
            </a:r>
            <a:endParaRPr lang="en-US" sz="14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Norma di riferimento, produttore, lotto o certificato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Beuta (matraccio di Erlenmeyer)</a:t>
            </a:r>
            <a:endParaRPr lang="en-US" sz="3000" dirty="0"/>
          </a:p>
        </p:txBody>
      </p:sp>
      <p:sp>
        <p:nvSpPr>
          <p:cNvPr id="3" name="Cornice Beuta di Erlenmeyer"/>
          <p:cNvSpPr/>
          <p:nvPr/>
        </p:nvSpPr>
        <p:spPr>
          <a:xfrm>
            <a:off x="457200" y="1188720"/>
            <a:ext cx="2331720" cy="3611880"/>
          </a:xfrm>
          <a:prstGeom prst="roundRect">
            <a:avLst>
              <a:gd name="adj" fmla="val 274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Beuta di Erlenmeyer" descr="Beuta di Erlenmey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607788"/>
            <a:ext cx="2112264" cy="238969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30352" y="4361688"/>
            <a:ext cx="218541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Beuta di Erlenmeyer</a:t>
            </a:r>
            <a:endParaRPr lang="en-US" sz="1100" dirty="0"/>
          </a:p>
        </p:txBody>
      </p:sp>
      <p:sp>
        <p:nvSpPr>
          <p:cNvPr id="6" name="Cornice Beuta da vuoto Kitasato"/>
          <p:cNvSpPr/>
          <p:nvPr/>
        </p:nvSpPr>
        <p:spPr>
          <a:xfrm>
            <a:off x="2971800" y="1188720"/>
            <a:ext cx="2331720" cy="3611880"/>
          </a:xfrm>
          <a:prstGeom prst="roundRect">
            <a:avLst>
              <a:gd name="adj" fmla="val 274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7" name="Beuta da vuoto Kitasato" descr="Beuta da vuoto Kitasat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1528" y="1387690"/>
            <a:ext cx="2112264" cy="282989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044952" y="4361688"/>
            <a:ext cx="218541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Beuta da vuoto (Kitasato)</a:t>
            </a:r>
            <a:endParaRPr lang="en-US" sz="1100" dirty="0"/>
          </a:p>
        </p:txBody>
      </p:sp>
      <p:sp>
        <p:nvSpPr>
          <p:cNvPr id="9" name="Box Attenzione"/>
          <p:cNvSpPr/>
          <p:nvPr/>
        </p:nvSpPr>
        <p:spPr>
          <a:xfrm>
            <a:off x="457200" y="5010912"/>
            <a:ext cx="4846320" cy="1234440"/>
          </a:xfrm>
          <a:prstGeom prst="roundRect">
            <a:avLst>
              <a:gd name="adj" fmla="val 518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inta Attenzione"/>
          <p:cNvSpPr/>
          <p:nvPr/>
        </p:nvSpPr>
        <p:spPr>
          <a:xfrm>
            <a:off x="457200" y="5010912"/>
            <a:ext cx="4846320" cy="1234440"/>
          </a:xfrm>
          <a:prstGeom prst="roundRect">
            <a:avLst>
              <a:gd name="adj" fmla="val 5185"/>
            </a:avLst>
          </a:prstGeom>
          <a:solidFill>
            <a:schemeClr val="accent3">
              <a:alpha val="11000"/>
            </a:schemeClr>
          </a:solidFill>
          <a:ln w="9525">
            <a:solidFill>
              <a:schemeClr val="accent3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Icona Attenzione"/>
          <p:cNvSpPr/>
          <p:nvPr/>
        </p:nvSpPr>
        <p:spPr>
          <a:xfrm>
            <a:off x="603504" y="5454396"/>
            <a:ext cx="347472" cy="347472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2" name="Image 2" descr="Attenzio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8" y="5530840"/>
            <a:ext cx="194584" cy="19458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024128" y="5102352"/>
            <a:ext cx="4160520" cy="10698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accent3"/>
                </a:solidFill>
              </a:rPr>
              <a:t>Attenzione</a:t>
            </a:r>
            <a:endParaRPr lang="en-US" sz="14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Le graduazioni della beuta sono indicative: la beuta non è uno strumento di misura del volume.</a:t>
            </a:r>
            <a:endParaRPr lang="en-US" sz="1450" dirty="0"/>
          </a:p>
        </p:txBody>
      </p:sp>
      <p:sp>
        <p:nvSpPr>
          <p:cNvPr id="14" name="Riquadro testo"/>
          <p:cNvSpPr/>
          <p:nvPr/>
        </p:nvSpPr>
        <p:spPr>
          <a:xfrm>
            <a:off x="5577840" y="1188720"/>
            <a:ext cx="6153912" cy="5056632"/>
          </a:xfrm>
          <a:prstGeom prst="roundRect">
            <a:avLst>
              <a:gd name="adj" fmla="val 126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Text 10"/>
          <p:cNvSpPr txBox="1"/>
          <p:nvPr/>
        </p:nvSpPr>
        <p:spPr>
          <a:xfrm>
            <a:off x="5806440" y="1371600"/>
            <a:ext cx="5742432" cy="47548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1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Recipiente a </a:t>
            </a:r>
            <a:r>
              <a:rPr lang="en-US" sz="1800" b="1" dirty="0">
                <a:solidFill>
                  <a:schemeClr val="tx1"/>
                </a:solidFill>
              </a:rPr>
              <a:t>corpo conico e collo stretto</a:t>
            </a:r>
            <a:r>
              <a:rPr lang="en-US" sz="1800" dirty="0">
                <a:solidFill>
                  <a:schemeClr val="tx1"/>
                </a:solidFill>
              </a:rPr>
              <a:t>: la geometria consente di agitare il contenuto per rotazione senza perdite e limita spruzzi ed evaporazione.</a:t>
            </a:r>
            <a:endParaRPr lang="en-US" sz="1800" dirty="0"/>
          </a:p>
          <a:p>
            <a:pPr marL="165100" indent="-165100">
              <a:spcAft>
                <a:spcPts val="1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Impieghi tipici: </a:t>
            </a:r>
            <a:r>
              <a:rPr lang="en-US" sz="1800" b="1" dirty="0">
                <a:solidFill>
                  <a:schemeClr val="tx1"/>
                </a:solidFill>
              </a:rPr>
              <a:t>titolazioni</a:t>
            </a:r>
            <a:r>
              <a:rPr lang="en-US" sz="1800" dirty="0">
                <a:solidFill>
                  <a:schemeClr val="tx1"/>
                </a:solidFill>
              </a:rPr>
              <a:t> (raccolta della soluzione da titolare), dissoluzioni, riscaldamenti prolungati, conservazione temporanea di soluzioni.</a:t>
            </a:r>
            <a:endParaRPr lang="en-US" sz="1800" dirty="0"/>
          </a:p>
          <a:p>
            <a:pPr marL="165100" indent="-165100">
              <a:spcAft>
                <a:spcPts val="1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Il collo può terminare con un </a:t>
            </a:r>
            <a:r>
              <a:rPr lang="en-US" sz="1800" b="1" dirty="0">
                <a:solidFill>
                  <a:schemeClr val="tx1"/>
                </a:solidFill>
              </a:rPr>
              <a:t>giunto smerigliato normalizzato</a:t>
            </a:r>
            <a:r>
              <a:rPr lang="en-US" sz="1800" dirty="0">
                <a:solidFill>
                  <a:schemeClr val="tx1"/>
                </a:solidFill>
              </a:rPr>
              <a:t> (NS) per la chiusura con tappo in vetro.</a:t>
            </a:r>
            <a:endParaRPr lang="en-US" sz="18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800" b="1" dirty="0">
                <a:solidFill>
                  <a:schemeClr val="tx1"/>
                </a:solidFill>
              </a:rPr>
              <a:t>Beuta da vuoto (Kitasato)</a:t>
            </a:r>
            <a:r>
              <a:rPr lang="en-US" sz="1800" dirty="0">
                <a:solidFill>
                  <a:schemeClr val="tx1"/>
                </a:solidFill>
              </a:rPr>
              <a:t>: pareti spesse e attacco laterale per il collegamento alla linea del vuoto; si impiega con l'imbuto Büchner nella filtrazione sotto aspirazione.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Becher</a:t>
            </a:r>
            <a:endParaRPr lang="en-US" sz="3000" dirty="0"/>
          </a:p>
        </p:txBody>
      </p:sp>
      <p:sp>
        <p:nvSpPr>
          <p:cNvPr id="3" name="Riquadro testo"/>
          <p:cNvSpPr/>
          <p:nvPr/>
        </p:nvSpPr>
        <p:spPr>
          <a:xfrm>
            <a:off x="457200" y="1188720"/>
            <a:ext cx="6153912" cy="3657600"/>
          </a:xfrm>
          <a:prstGeom prst="roundRect">
            <a:avLst>
              <a:gd name="adj" fmla="val 175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 txBox="1"/>
          <p:nvPr/>
        </p:nvSpPr>
        <p:spPr>
          <a:xfrm>
            <a:off x="685800" y="1371600"/>
            <a:ext cx="5742432" cy="3383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Recipiente cilindrico con beccuccio, in </a:t>
            </a:r>
            <a:r>
              <a:rPr lang="en-US" sz="1800" b="1" dirty="0">
                <a:solidFill>
                  <a:schemeClr val="tx1"/>
                </a:solidFill>
              </a:rPr>
              <a:t>forma bassa</a:t>
            </a:r>
            <a:r>
              <a:rPr lang="en-US" sz="1800" dirty="0">
                <a:solidFill>
                  <a:schemeClr val="tx1"/>
                </a:solidFill>
              </a:rPr>
              <a:t> (Griffin) e </a:t>
            </a:r>
            <a:r>
              <a:rPr lang="en-US" sz="1800" b="1" dirty="0">
                <a:solidFill>
                  <a:schemeClr val="tx1"/>
                </a:solidFill>
              </a:rPr>
              <a:t>forma alta</a:t>
            </a:r>
            <a:r>
              <a:rPr lang="en-US" sz="1800" dirty="0">
                <a:solidFill>
                  <a:schemeClr val="tx1"/>
                </a:solidFill>
              </a:rPr>
              <a:t> (Berzelius), con capacità da pochi mL a diversi litri.</a:t>
            </a:r>
            <a:endParaRPr lang="en-US" sz="1800" dirty="0"/>
          </a:p>
          <a:p>
            <a:pPr marL="165100" indent="-1651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Impieghi: dissoluzione di solidi, preparazioni preliminari, riscaldamento su piastra, raccolta di liquidi, pesate grossolane.</a:t>
            </a:r>
            <a:endParaRPr lang="en-US" sz="18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Chiusura con </a:t>
            </a:r>
            <a:r>
              <a:rPr lang="en-US" sz="1800" b="1" dirty="0">
                <a:solidFill>
                  <a:schemeClr val="tx1"/>
                </a:solidFill>
              </a:rPr>
              <a:t>vetrino da orologio</a:t>
            </a:r>
            <a:r>
              <a:rPr lang="en-US" sz="1800" dirty="0">
                <a:solidFill>
                  <a:schemeClr val="tx1"/>
                </a:solidFill>
              </a:rPr>
              <a:t> durante il riscaldamento; con </a:t>
            </a:r>
            <a:r>
              <a:rPr lang="en-US" sz="1800" b="1" dirty="0">
                <a:solidFill>
                  <a:schemeClr val="tx1"/>
                </a:solidFill>
              </a:rPr>
              <a:t>film termoplastico</a:t>
            </a:r>
            <a:r>
              <a:rPr lang="en-US" sz="1800" dirty="0">
                <a:solidFill>
                  <a:schemeClr val="tx1"/>
                </a:solidFill>
              </a:rPr>
              <a:t> (Parafilm®) solo a freddo e in assenza di solventi organici, che lo degradano.</a:t>
            </a:r>
            <a:endParaRPr lang="en-US" sz="1800" dirty="0"/>
          </a:p>
        </p:txBody>
      </p:sp>
      <p:sp>
        <p:nvSpPr>
          <p:cNvPr id="5" name="Box Attenzione"/>
          <p:cNvSpPr/>
          <p:nvPr/>
        </p:nvSpPr>
        <p:spPr>
          <a:xfrm>
            <a:off x="457200" y="5074920"/>
            <a:ext cx="6153912" cy="1170432"/>
          </a:xfrm>
          <a:prstGeom prst="roundRect">
            <a:avLst>
              <a:gd name="adj" fmla="val 5469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Tinta Attenzione"/>
          <p:cNvSpPr/>
          <p:nvPr/>
        </p:nvSpPr>
        <p:spPr>
          <a:xfrm>
            <a:off x="457200" y="5074920"/>
            <a:ext cx="6153912" cy="1170432"/>
          </a:xfrm>
          <a:prstGeom prst="roundRect">
            <a:avLst>
              <a:gd name="adj" fmla="val 5469"/>
            </a:avLst>
          </a:prstGeom>
          <a:solidFill>
            <a:schemeClr val="accent3">
              <a:alpha val="11000"/>
            </a:schemeClr>
          </a:solidFill>
          <a:ln w="9525">
            <a:solidFill>
              <a:schemeClr val="accent3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Icona Attenzione"/>
          <p:cNvSpPr/>
          <p:nvPr/>
        </p:nvSpPr>
        <p:spPr>
          <a:xfrm>
            <a:off x="603504" y="5486400"/>
            <a:ext cx="347472" cy="347472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8" name="Image 0" descr="Attenzio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48" y="5562844"/>
            <a:ext cx="194584" cy="19458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24128" y="5166360"/>
            <a:ext cx="5468112" cy="10058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accent3"/>
                </a:solidFill>
              </a:rPr>
              <a:t>Attenzione</a:t>
            </a:r>
            <a:endParaRPr lang="en-US" sz="14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Graduazioni indicative (ordine del ±5 %): il becher non va mai impiegato per misurare volumi in procedure quantitative.</a:t>
            </a:r>
            <a:endParaRPr lang="en-US" sz="1450" dirty="0"/>
          </a:p>
        </p:txBody>
      </p:sp>
      <p:sp>
        <p:nvSpPr>
          <p:cNvPr id="10" name="Cornice Becher forma bassa"/>
          <p:cNvSpPr/>
          <p:nvPr/>
        </p:nvSpPr>
        <p:spPr>
          <a:xfrm>
            <a:off x="6903720" y="1188720"/>
            <a:ext cx="2331720" cy="5056632"/>
          </a:xfrm>
          <a:prstGeom prst="roundRect">
            <a:avLst>
              <a:gd name="adj" fmla="val 274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1" name="Becher forma bassa" descr="Becher forma bass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3448" y="2054266"/>
            <a:ext cx="2112264" cy="294149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976872" y="5806440"/>
            <a:ext cx="218541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Forma bassa (Griffin)</a:t>
            </a:r>
            <a:endParaRPr lang="en-US" sz="1100" dirty="0"/>
          </a:p>
        </p:txBody>
      </p:sp>
      <p:sp>
        <p:nvSpPr>
          <p:cNvPr id="13" name="Cornice Becher forma alta"/>
          <p:cNvSpPr/>
          <p:nvPr/>
        </p:nvSpPr>
        <p:spPr>
          <a:xfrm>
            <a:off x="9400032" y="1188720"/>
            <a:ext cx="2331720" cy="5056632"/>
          </a:xfrm>
          <a:prstGeom prst="roundRect">
            <a:avLst>
              <a:gd name="adj" fmla="val 274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4" name="Becher forma alta" descr="Becher forma alt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9760" y="1551216"/>
            <a:ext cx="2112264" cy="394759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9473184" y="5806440"/>
            <a:ext cx="218541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Forma alta (Berzelius)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Matraccio tarato</a:t>
            </a:r>
            <a:endParaRPr lang="en-US" sz="3000" dirty="0"/>
          </a:p>
        </p:txBody>
      </p:sp>
      <p:sp>
        <p:nvSpPr>
          <p:cNvPr id="3" name="Cornice Matraccio tarato"/>
          <p:cNvSpPr/>
          <p:nvPr/>
        </p:nvSpPr>
        <p:spPr>
          <a:xfrm>
            <a:off x="457200" y="1188720"/>
            <a:ext cx="2240280" cy="5056632"/>
          </a:xfrm>
          <a:prstGeom prst="roundRect">
            <a:avLst>
              <a:gd name="adj" fmla="val 285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Matraccio tarato" descr="Matraccio tara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2009394"/>
            <a:ext cx="2020824" cy="30312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30352" y="5806440"/>
            <a:ext cx="209397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Matraccio, classe A</a:t>
            </a:r>
            <a:endParaRPr lang="en-US" sz="1100" dirty="0"/>
          </a:p>
        </p:txBody>
      </p:sp>
      <p:sp>
        <p:nvSpPr>
          <p:cNvPr id="6" name="Riquadro testo"/>
          <p:cNvSpPr/>
          <p:nvPr/>
        </p:nvSpPr>
        <p:spPr>
          <a:xfrm>
            <a:off x="2926080" y="1188720"/>
            <a:ext cx="4663440" cy="3154680"/>
          </a:xfrm>
          <a:prstGeom prst="roundRect">
            <a:avLst>
              <a:gd name="adj" fmla="val 2029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 txBox="1"/>
          <p:nvPr/>
        </p:nvSpPr>
        <p:spPr>
          <a:xfrm>
            <a:off x="3108960" y="1325880"/>
            <a:ext cx="4343400" cy="2971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chemeClr val="tx1"/>
                </a:solidFill>
              </a:rPr>
              <a:t>Pallone a fondo piatto con collo lungo e stretto recante una </a:t>
            </a:r>
            <a:r>
              <a:rPr lang="en-US" sz="1450" b="1" dirty="0">
                <a:solidFill>
                  <a:schemeClr val="tx1"/>
                </a:solidFill>
              </a:rPr>
              <a:t>tacca circolare</a:t>
            </a:r>
            <a:r>
              <a:rPr lang="en-US" sz="1450" dirty="0">
                <a:solidFill>
                  <a:schemeClr val="tx1"/>
                </a:solidFill>
              </a:rPr>
              <a:t>; tarato </a:t>
            </a:r>
            <a:r>
              <a:rPr lang="en-US" sz="1450" b="1" dirty="0">
                <a:solidFill>
                  <a:schemeClr val="tx1"/>
                </a:solidFill>
              </a:rPr>
              <a:t>«In»</a:t>
            </a:r>
            <a:r>
              <a:rPr lang="en-US" sz="1450" dirty="0">
                <a:solidFill>
                  <a:schemeClr val="tx1"/>
                </a:solidFill>
              </a:rPr>
              <a:t> a 20 °C: contiene il volume nominale quando il menisco è tangente alla tacca.</a:t>
            </a:r>
            <a:endParaRPr lang="en-US" sz="14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chemeClr val="tx1"/>
                </a:solidFill>
              </a:rPr>
              <a:t>Strumento di misura per la </a:t>
            </a:r>
            <a:r>
              <a:rPr lang="en-US" sz="1450" b="1" dirty="0">
                <a:solidFill>
                  <a:schemeClr val="tx1"/>
                </a:solidFill>
              </a:rPr>
              <a:t>preparazione di soluzioni a titolo noto</a:t>
            </a:r>
            <a:r>
              <a:rPr lang="en-US" sz="1450" dirty="0">
                <a:solidFill>
                  <a:schemeClr val="tx1"/>
                </a:solidFill>
              </a:rPr>
              <a:t> e la </a:t>
            </a:r>
            <a:r>
              <a:rPr lang="en-US" sz="1450" b="1" dirty="0">
                <a:solidFill>
                  <a:schemeClr val="tx1"/>
                </a:solidFill>
              </a:rPr>
              <a:t>diluzione a volume esatto</a:t>
            </a:r>
            <a:r>
              <a:rPr lang="en-US" sz="1450" dirty="0">
                <a:solidFill>
                  <a:schemeClr val="tx1"/>
                </a:solidFill>
              </a:rPr>
              <a:t> di campioni e standard.</a:t>
            </a:r>
            <a:endParaRPr lang="en-US" sz="14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chemeClr val="tx1"/>
                </a:solidFill>
              </a:rPr>
              <a:t>La sezione ridotta del collo minimizza l'errore di volume dovuto al posizionamento del menisco. Chiusura con tappo in vetro smerigliato o in PE/PTFE.</a:t>
            </a:r>
            <a:endParaRPr lang="en-US" sz="1450" dirty="0"/>
          </a:p>
        </p:txBody>
      </p:sp>
      <p:sp>
        <p:nvSpPr>
          <p:cNvPr id="8" name="Box Buona pratica"/>
          <p:cNvSpPr/>
          <p:nvPr/>
        </p:nvSpPr>
        <p:spPr>
          <a:xfrm>
            <a:off x="2926080" y="4553712"/>
            <a:ext cx="4663440" cy="1691640"/>
          </a:xfrm>
          <a:prstGeom prst="roundRect">
            <a:avLst>
              <a:gd name="adj" fmla="val 378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Tinta Buona pratica"/>
          <p:cNvSpPr/>
          <p:nvPr/>
        </p:nvSpPr>
        <p:spPr>
          <a:xfrm>
            <a:off x="2926080" y="4553712"/>
            <a:ext cx="4663440" cy="1691640"/>
          </a:xfrm>
          <a:prstGeom prst="roundRect">
            <a:avLst>
              <a:gd name="adj" fmla="val 3784"/>
            </a:avLst>
          </a:prstGeom>
          <a:solidFill>
            <a:schemeClr val="accent2">
              <a:alpha val="11000"/>
            </a:schemeClr>
          </a:solidFill>
          <a:ln w="9525">
            <a:solidFill>
              <a:schemeClr val="accent2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Icona Buona pratica"/>
          <p:cNvSpPr/>
          <p:nvPr/>
        </p:nvSpPr>
        <p:spPr>
          <a:xfrm>
            <a:off x="3072384" y="4700016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 descr="Buona pratic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8828" y="4776460"/>
            <a:ext cx="194584" cy="19458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93008" y="4645152"/>
            <a:ext cx="3977640" cy="1527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Buona pratica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Non riscaldare; non conservarvi le soluzioni (le soluzioni alcaline attaccano il vetro); portare a 20 °C prima di portare a volume; omogeneizzare per ripetute inversioni.</a:t>
            </a:r>
            <a:endParaRPr lang="en-US" sz="1400" dirty="0"/>
          </a:p>
        </p:txBody>
      </p:sp>
      <p:sp>
        <p:nvSpPr>
          <p:cNvPr id="13" name="Riquadro tolleranze"/>
          <p:cNvSpPr/>
          <p:nvPr/>
        </p:nvSpPr>
        <p:spPr>
          <a:xfrm>
            <a:off x="7818120" y="1188720"/>
            <a:ext cx="3913632" cy="5056632"/>
          </a:xfrm>
          <a:prstGeom prst="roundRect">
            <a:avLst>
              <a:gd name="adj" fmla="val 163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10"/>
          <p:cNvSpPr txBox="1"/>
          <p:nvPr/>
        </p:nvSpPr>
        <p:spPr>
          <a:xfrm>
            <a:off x="7973568" y="1280160"/>
            <a:ext cx="3657600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Tolleranze, classe A (ISO 1042)</a:t>
            </a:r>
            <a:endParaRPr lang="en-US" sz="1400" dirty="0"/>
          </a:p>
        </p:txBody>
      </p:sp>
      <p:graphicFrame>
        <p:nvGraphicFramePr>
          <p:cNvPr id="15" name="Tabel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01000" y="1783080"/>
          <a:ext cx="3547872" cy="2304288"/>
        </p:xfrm>
        <a:graphic>
          <a:graphicData uri="http://schemas.openxmlformats.org/drawingml/2006/table">
            <a:tbl>
              <a:tblPr/>
              <a:tblGrid>
                <a:gridCol w="1353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V nominale (mL)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Toll. (± mL)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Toll. rel.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0,025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0,25 %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0,04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0,16 %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0,06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0,12 %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0,10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0,10 %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250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0,15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0,06 %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1000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0,40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0,04 %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Text 11"/>
          <p:cNvSpPr txBox="1"/>
          <p:nvPr/>
        </p:nvSpPr>
        <p:spPr>
          <a:xfrm>
            <a:off x="7973568" y="4206240"/>
            <a:ext cx="3639312" cy="1965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Classe B: tolleranze doppie.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La tolleranza </a:t>
            </a:r>
            <a:r>
              <a:rPr lang="en-US" sz="1300" b="1" dirty="0">
                <a:solidFill>
                  <a:schemeClr val="tx1"/>
                </a:solidFill>
              </a:rPr>
              <a:t>relativa</a:t>
            </a:r>
            <a:r>
              <a:rPr lang="en-US" sz="1300" dirty="0">
                <a:solidFill>
                  <a:schemeClr val="tx1"/>
                </a:solidFill>
              </a:rPr>
              <a:t> diminuisce al crescere del volume nominale: a parità di classe, un matraccio più grande fornisce un volume relativamente più accurato.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Pallone</a:t>
            </a:r>
            <a:endParaRPr lang="en-US" sz="3000" dirty="0"/>
          </a:p>
        </p:txBody>
      </p:sp>
      <p:sp>
        <p:nvSpPr>
          <p:cNvPr id="3" name="Riquadro testo"/>
          <p:cNvSpPr/>
          <p:nvPr/>
        </p:nvSpPr>
        <p:spPr>
          <a:xfrm>
            <a:off x="457200" y="1188720"/>
            <a:ext cx="6537960" cy="5056632"/>
          </a:xfrm>
          <a:prstGeom prst="roundRect">
            <a:avLst>
              <a:gd name="adj" fmla="val 126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 txBox="1"/>
          <p:nvPr/>
        </p:nvSpPr>
        <p:spPr>
          <a:xfrm>
            <a:off x="685800" y="1371600"/>
            <a:ext cx="6126480" cy="47548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1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Recipiente a </a:t>
            </a:r>
            <a:r>
              <a:rPr lang="en-US" sz="1800" b="1" dirty="0">
                <a:solidFill>
                  <a:schemeClr val="tx1"/>
                </a:solidFill>
              </a:rPr>
              <a:t>corpo sferico e collo cilindrico</a:t>
            </a:r>
            <a:r>
              <a:rPr lang="en-US" sz="1800" dirty="0">
                <a:solidFill>
                  <a:schemeClr val="tx1"/>
                </a:solidFill>
              </a:rPr>
              <a:t>: la geometria distribuisce uniformemente le sollecitazioni meccaniche e termiche (riscaldamento, vuoto).</a:t>
            </a:r>
            <a:endParaRPr lang="en-US" sz="1800" dirty="0"/>
          </a:p>
          <a:p>
            <a:pPr marL="165100" indent="-165100">
              <a:spcAft>
                <a:spcPts val="1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Varianti a </a:t>
            </a:r>
            <a:r>
              <a:rPr lang="en-US" sz="1800" b="1" dirty="0">
                <a:solidFill>
                  <a:schemeClr val="tx1"/>
                </a:solidFill>
              </a:rPr>
              <a:t>fondo tondo</a:t>
            </a:r>
            <a:r>
              <a:rPr lang="en-US" sz="1800" dirty="0">
                <a:solidFill>
                  <a:schemeClr val="tx1"/>
                </a:solidFill>
              </a:rPr>
              <a:t> (riscaldamento, distillazione, evaporazione con evaporatore rotante) e a </a:t>
            </a:r>
            <a:r>
              <a:rPr lang="en-US" sz="1800" b="1" dirty="0">
                <a:solidFill>
                  <a:schemeClr val="tx1"/>
                </a:solidFill>
              </a:rPr>
              <a:t>fondo piatto</a:t>
            </a:r>
            <a:r>
              <a:rPr lang="en-US" sz="1800" dirty="0">
                <a:solidFill>
                  <a:schemeClr val="tx1"/>
                </a:solidFill>
              </a:rPr>
              <a:t> (appoggio stabile); a uno o più colli.</a:t>
            </a:r>
            <a:endParaRPr lang="en-US" sz="1800" dirty="0"/>
          </a:p>
          <a:p>
            <a:pPr marL="165100" indent="-165100">
              <a:spcAft>
                <a:spcPts val="16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Il collo termina con un </a:t>
            </a:r>
            <a:r>
              <a:rPr lang="en-US" sz="1800" b="1" dirty="0">
                <a:solidFill>
                  <a:schemeClr val="tx1"/>
                </a:solidFill>
              </a:rPr>
              <a:t>giunto smerigliato normalizzato</a:t>
            </a:r>
            <a:r>
              <a:rPr lang="en-US" sz="1800" dirty="0">
                <a:solidFill>
                  <a:schemeClr val="tx1"/>
                </a:solidFill>
              </a:rPr>
              <a:t> (es. NS 29/32) che consente il raccordo a tenuta con refrigeranti, teste di distillazione e altra vetreria di conicità corrispondente.</a:t>
            </a:r>
            <a:endParaRPr lang="en-US" sz="18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Riscaldamento mediante </a:t>
            </a:r>
            <a:r>
              <a:rPr lang="en-US" sz="1800" b="1" dirty="0">
                <a:solidFill>
                  <a:schemeClr val="tx1"/>
                </a:solidFill>
              </a:rPr>
              <a:t>mantello riscaldante</a:t>
            </a:r>
            <a:r>
              <a:rPr lang="en-US" sz="1800" dirty="0">
                <a:solidFill>
                  <a:schemeClr val="tx1"/>
                </a:solidFill>
              </a:rPr>
              <a:t> (resistenza elettrica annegata in tessuto di fibra di vetro) o bagno termostatico, evitando la fiamma diretta.</a:t>
            </a:r>
            <a:endParaRPr lang="en-US" sz="1800" dirty="0"/>
          </a:p>
        </p:txBody>
      </p:sp>
      <p:sp>
        <p:nvSpPr>
          <p:cNvPr id="5" name="Cornice Pallone"/>
          <p:cNvSpPr/>
          <p:nvPr/>
        </p:nvSpPr>
        <p:spPr>
          <a:xfrm>
            <a:off x="7269480" y="1188720"/>
            <a:ext cx="2148840" cy="5056632"/>
          </a:xfrm>
          <a:prstGeom prst="roundRect">
            <a:avLst>
              <a:gd name="adj" fmla="val 2979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6" name="Pallone" descr="Pallo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208" y="2160938"/>
            <a:ext cx="1929384" cy="2728149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342632" y="5806440"/>
            <a:ext cx="200253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Pallone</a:t>
            </a:r>
            <a:endParaRPr lang="en-US" sz="1100" dirty="0"/>
          </a:p>
        </p:txBody>
      </p:sp>
      <p:sp>
        <p:nvSpPr>
          <p:cNvPr id="8" name="Cornice Mantello riscaldante"/>
          <p:cNvSpPr/>
          <p:nvPr/>
        </p:nvSpPr>
        <p:spPr>
          <a:xfrm>
            <a:off x="9582912" y="1188720"/>
            <a:ext cx="2148840" cy="5056632"/>
          </a:xfrm>
          <a:prstGeom prst="roundRect">
            <a:avLst>
              <a:gd name="adj" fmla="val 2979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9" name="Mantello riscaldante" descr="Mantello riscaldant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1913902"/>
            <a:ext cx="1929384" cy="310334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9656064" y="5687568"/>
            <a:ext cx="2002536" cy="50292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Mantello riscaldante con pallone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Imbuti</a:t>
            </a:r>
            <a:endParaRPr lang="en-US" sz="3000" dirty="0"/>
          </a:p>
        </p:txBody>
      </p:sp>
      <p:sp>
        <p:nvSpPr>
          <p:cNvPr id="3" name="Riquadro Imbuto conico"/>
          <p:cNvSpPr/>
          <p:nvPr/>
        </p:nvSpPr>
        <p:spPr>
          <a:xfrm>
            <a:off x="457200" y="1188720"/>
            <a:ext cx="3246120" cy="5056632"/>
          </a:xfrm>
          <a:prstGeom prst="roundRect">
            <a:avLst>
              <a:gd name="adj" fmla="val 19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Imbuto conico in vetro" descr="Imbuto conico in vetr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856" y="1325880"/>
            <a:ext cx="1312808" cy="22402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3703320"/>
            <a:ext cx="2880360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Imbuto conico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4160520"/>
            <a:ext cx="2880360" cy="20116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Travaso di liquidi e </a:t>
            </a:r>
            <a:r>
              <a:rPr lang="en-US" sz="1550" b="1" dirty="0">
                <a:solidFill>
                  <a:schemeClr val="tx1"/>
                </a:solidFill>
              </a:rPr>
              <a:t>filtrazione per gravità</a:t>
            </a:r>
            <a:r>
              <a:rPr lang="en-US" sz="1550" dirty="0">
                <a:solidFill>
                  <a:schemeClr val="tx1"/>
                </a:solidFill>
              </a:rPr>
              <a:t> con filtro di carta a pieghe; il gambo lungo e sottile accelera il deflusso.</a:t>
            </a:r>
            <a:endParaRPr lang="en-US" sz="1550" dirty="0"/>
          </a:p>
        </p:txBody>
      </p:sp>
      <p:sp>
        <p:nvSpPr>
          <p:cNvPr id="7" name="Riquadro Imbuto per polveri"/>
          <p:cNvSpPr/>
          <p:nvPr/>
        </p:nvSpPr>
        <p:spPr>
          <a:xfrm>
            <a:off x="3931920" y="1188720"/>
            <a:ext cx="3246120" cy="5056632"/>
          </a:xfrm>
          <a:prstGeom prst="roundRect">
            <a:avLst>
              <a:gd name="adj" fmla="val 19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8" name="Imbuto per polveri" descr="Imbuto per polver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906" y="1325880"/>
            <a:ext cx="2202148" cy="22402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114800" y="3703320"/>
            <a:ext cx="2880360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Imbuto per polveri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4114800" y="4160520"/>
            <a:ext cx="2880360" cy="20116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Gambo corto e largo: </a:t>
            </a:r>
            <a:r>
              <a:rPr lang="en-US" sz="1550" b="1" dirty="0">
                <a:solidFill>
                  <a:schemeClr val="tx1"/>
                </a:solidFill>
              </a:rPr>
              <a:t>trasferimento quantitativo di solidi</a:t>
            </a:r>
            <a:r>
              <a:rPr lang="en-US" sz="1550" dirty="0">
                <a:solidFill>
                  <a:schemeClr val="tx1"/>
                </a:solidFill>
              </a:rPr>
              <a:t> in matracci e palloni, seguito dal lavaggio con il solvente.</a:t>
            </a:r>
            <a:endParaRPr lang="en-US" sz="1550" dirty="0"/>
          </a:p>
        </p:txBody>
      </p:sp>
      <p:sp>
        <p:nvSpPr>
          <p:cNvPr id="11" name="Riquadro Imbuto Büchner"/>
          <p:cNvSpPr/>
          <p:nvPr/>
        </p:nvSpPr>
        <p:spPr>
          <a:xfrm>
            <a:off x="7406640" y="1188720"/>
            <a:ext cx="4325112" cy="5056632"/>
          </a:xfrm>
          <a:prstGeom prst="roundRect">
            <a:avLst>
              <a:gd name="adj" fmla="val 148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2" name="Imbuto Büchner" descr="Imbuto Büchne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2103" y="1325880"/>
            <a:ext cx="1680210" cy="2240280"/>
          </a:xfrm>
          <a:prstGeom prst="rect">
            <a:avLst/>
          </a:prstGeom>
        </p:spPr>
      </p:pic>
      <p:pic>
        <p:nvPicPr>
          <p:cNvPr id="13" name="Filtrazione sotto vuoto" descr="Filtrazione sotto vuot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7776" y="1757221"/>
            <a:ext cx="1956816" cy="1377598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7589520" y="3703320"/>
            <a:ext cx="3959352" cy="4114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Imbuto Büchner</a:t>
            </a:r>
            <a:endParaRPr lang="en-US" sz="1700" dirty="0"/>
          </a:p>
        </p:txBody>
      </p:sp>
      <p:sp>
        <p:nvSpPr>
          <p:cNvPr id="15" name="Text 9"/>
          <p:cNvSpPr txBox="1"/>
          <p:nvPr/>
        </p:nvSpPr>
        <p:spPr>
          <a:xfrm>
            <a:off x="7589520" y="4160520"/>
            <a:ext cx="3959352" cy="20116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Setto forato in porcellana su cui si dispone il filtro; con la beuta da vuoto consente la </a:t>
            </a:r>
            <a:r>
              <a:rPr lang="en-US" sz="1550" b="1" dirty="0">
                <a:solidFill>
                  <a:schemeClr val="tx1"/>
                </a:solidFill>
              </a:rPr>
              <a:t>filtrazione sotto aspirazione</a:t>
            </a:r>
            <a:r>
              <a:rPr lang="en-US" sz="1550" dirty="0">
                <a:solidFill>
                  <a:schemeClr val="tx1"/>
                </a:solidFill>
              </a:rPr>
              <a:t>. Alternativa: imbuti in vetro sinterizzato a porosità definita.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Pipette</a:t>
            </a:r>
            <a:endParaRPr lang="en-US" sz="3000" dirty="0"/>
          </a:p>
        </p:txBody>
      </p:sp>
      <p:sp>
        <p:nvSpPr>
          <p:cNvPr id="3" name="Cornice Pipette tarate e graduate"/>
          <p:cNvSpPr/>
          <p:nvPr/>
        </p:nvSpPr>
        <p:spPr>
          <a:xfrm>
            <a:off x="457200" y="1188720"/>
            <a:ext cx="3429000" cy="3246120"/>
          </a:xfrm>
          <a:prstGeom prst="roundRect">
            <a:avLst>
              <a:gd name="adj" fmla="val 19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Pipette tarate e graduate" descr="Pipette tarate e gradua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49" y="1298448"/>
            <a:ext cx="3118901" cy="26426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30352" y="3995928"/>
            <a:ext cx="328269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Pipette tarate (a bulbo) e graduate</a:t>
            </a:r>
            <a:endParaRPr lang="en-US" sz="1100" dirty="0"/>
          </a:p>
        </p:txBody>
      </p:sp>
      <p:sp>
        <p:nvSpPr>
          <p:cNvPr id="6" name="Cornice Pipetta graduata"/>
          <p:cNvSpPr/>
          <p:nvPr/>
        </p:nvSpPr>
        <p:spPr>
          <a:xfrm>
            <a:off x="457200" y="4617720"/>
            <a:ext cx="3429000" cy="1627632"/>
          </a:xfrm>
          <a:prstGeom prst="roundRect">
            <a:avLst>
              <a:gd name="adj" fmla="val 3933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7" name="Pipetta graduata" descr="Pipetta graduat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5056282"/>
            <a:ext cx="3209544" cy="3664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30352" y="5806440"/>
            <a:ext cx="328269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Pipetta graduata</a:t>
            </a:r>
            <a:endParaRPr lang="en-US" sz="1100" dirty="0"/>
          </a:p>
        </p:txBody>
      </p:sp>
      <p:sp>
        <p:nvSpPr>
          <p:cNvPr id="9" name="Riquadro tipologie"/>
          <p:cNvSpPr/>
          <p:nvPr/>
        </p:nvSpPr>
        <p:spPr>
          <a:xfrm>
            <a:off x="4114800" y="1188720"/>
            <a:ext cx="3749040" cy="5056632"/>
          </a:xfrm>
          <a:prstGeom prst="roundRect">
            <a:avLst>
              <a:gd name="adj" fmla="val 170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6"/>
          <p:cNvSpPr txBox="1"/>
          <p:nvPr/>
        </p:nvSpPr>
        <p:spPr>
          <a:xfrm>
            <a:off x="4279392" y="1298448"/>
            <a:ext cx="3456432" cy="1828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Pipetta tarata</a:t>
            </a:r>
            <a:r>
              <a:rPr lang="en-US" sz="1400" dirty="0">
                <a:solidFill>
                  <a:schemeClr val="tx1"/>
                </a:solidFill>
              </a:rPr>
              <a:t> (a bulbo, a una o due tacche): eroga un </a:t>
            </a:r>
            <a:r>
              <a:rPr lang="en-US" sz="1400" b="1" dirty="0">
                <a:solidFill>
                  <a:schemeClr val="tx1"/>
                </a:solidFill>
              </a:rPr>
              <a:t>unico volume nominale</a:t>
            </a:r>
            <a:r>
              <a:rPr lang="en-US" sz="1400" dirty="0">
                <a:solidFill>
                  <a:schemeClr val="tx1"/>
                </a:solidFill>
              </a:rPr>
              <a:t> con la massima accuratezza; taratura Ex.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Pipetta graduata</a:t>
            </a:r>
            <a:r>
              <a:rPr lang="en-US" sz="1400" dirty="0">
                <a:solidFill>
                  <a:schemeClr val="tx1"/>
                </a:solidFill>
              </a:rPr>
              <a:t> (di Mohr): eroga volumi variabili, con accuratezza inferiore.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4279392" y="3154680"/>
            <a:ext cx="347472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2"/>
                </a:solidFill>
              </a:rPr>
              <a:t>Pipette tarate, classe A (ISO 648)</a:t>
            </a:r>
            <a:endParaRPr lang="en-US" sz="1300" dirty="0"/>
          </a:p>
        </p:txBody>
      </p:sp>
      <p:graphicFrame>
        <p:nvGraphicFramePr>
          <p:cNvPr id="12" name="Tabel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97680" y="3566160"/>
          <a:ext cx="3383280" cy="2304288"/>
        </p:xfrm>
        <a:graphic>
          <a:graphicData uri="http://schemas.openxmlformats.org/drawingml/2006/table">
            <a:tbl>
              <a:tblPr/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V nominale (mL)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Tolleranza (± mL)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0,008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0,015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0,020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0,030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0,050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Riquadro procedura"/>
          <p:cNvSpPr/>
          <p:nvPr/>
        </p:nvSpPr>
        <p:spPr>
          <a:xfrm>
            <a:off x="8092440" y="1188720"/>
            <a:ext cx="3639312" cy="5056632"/>
          </a:xfrm>
          <a:prstGeom prst="roundRect">
            <a:avLst>
              <a:gd name="adj" fmla="val 1759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4" name="Uso della propipetta" descr="Uso della propipett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717" y="1280160"/>
            <a:ext cx="3156758" cy="141732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247888" y="2743200"/>
            <a:ext cx="3383280" cy="3474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Procedura di prelievo</a:t>
            </a:r>
            <a:endParaRPr lang="en-US" sz="1350" dirty="0"/>
          </a:p>
        </p:txBody>
      </p:sp>
      <p:sp>
        <p:nvSpPr>
          <p:cNvPr id="16" name="Text 10"/>
          <p:cNvSpPr txBox="1"/>
          <p:nvPr/>
        </p:nvSpPr>
        <p:spPr>
          <a:xfrm>
            <a:off x="8229600" y="3090672"/>
            <a:ext cx="3401568" cy="3108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215900" indent="-215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​Aspirare con </a:t>
            </a:r>
            <a:r>
              <a:rPr lang="en-US" sz="1200" b="1" dirty="0">
                <a:solidFill>
                  <a:schemeClr val="tx1"/>
                </a:solidFill>
              </a:rPr>
              <a:t>propipetta</a:t>
            </a:r>
            <a:r>
              <a:rPr lang="en-US" sz="1200" dirty="0">
                <a:solidFill>
                  <a:schemeClr val="tx1"/>
                </a:solidFill>
              </a:rPr>
              <a:t> o pipettatore, </a:t>
            </a:r>
            <a:r>
              <a:rPr lang="en-US" sz="1200" b="1" dirty="0">
                <a:solidFill>
                  <a:schemeClr val="tx1"/>
                </a:solidFill>
              </a:rPr>
              <a:t>mai a bocca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US" sz="1200" dirty="0"/>
          </a:p>
          <a:p>
            <a:pPr marL="215900" indent="-215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​</a:t>
            </a:r>
            <a:r>
              <a:rPr lang="en-US" sz="1200" b="1" dirty="0">
                <a:solidFill>
                  <a:schemeClr val="tx1"/>
                </a:solidFill>
              </a:rPr>
              <a:t>Avvinare</a:t>
            </a:r>
            <a:r>
              <a:rPr lang="en-US" sz="1200" dirty="0">
                <a:solidFill>
                  <a:schemeClr val="tx1"/>
                </a:solidFill>
              </a:rPr>
              <a:t> 2–3 volte con piccole aliquote della soluzione.</a:t>
            </a:r>
            <a:endParaRPr lang="en-US" sz="1200" dirty="0"/>
          </a:p>
          <a:p>
            <a:pPr marL="215900" indent="-215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​Aspirare oltre la tacca, asciugare la punta, portare il menisco alla tacca con l'occhio alla sua altezza.</a:t>
            </a:r>
            <a:endParaRPr lang="en-US" sz="1200" dirty="0"/>
          </a:p>
          <a:p>
            <a:pPr marL="215900" indent="-215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​Erogare con pipetta verticale e punta a contatto con la parete; rispettare il </a:t>
            </a:r>
            <a:r>
              <a:rPr lang="en-US" sz="1200" b="1" dirty="0">
                <a:solidFill>
                  <a:schemeClr val="tx1"/>
                </a:solidFill>
              </a:rPr>
              <a:t>tempo di attesa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US" sz="1200" dirty="0"/>
          </a:p>
          <a:p>
            <a:pPr marL="215900" indent="-215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chemeClr val="tx1"/>
                </a:solidFill>
              </a:rPr>
              <a:t>​</a:t>
            </a:r>
            <a:r>
              <a:rPr lang="en-US" sz="1200" b="1" dirty="0">
                <a:solidFill>
                  <a:schemeClr val="tx1"/>
                </a:solidFill>
              </a:rPr>
              <a:t>Non soffiare</a:t>
            </a:r>
            <a:r>
              <a:rPr lang="en-US" sz="1200" dirty="0">
                <a:solidFill>
                  <a:schemeClr val="tx1"/>
                </a:solidFill>
              </a:rPr>
              <a:t> la goccia residua, già considerata nella taratura (salvo pipette «blow-out»).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Micropipette a spostamento d'aria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15568"/>
            <a:ext cx="11274552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Erogano volumi da frazioni di µL ad alcuni mL. Nei modelli </a:t>
            </a:r>
            <a:r>
              <a:rPr lang="en-US" sz="1400" b="1" dirty="0">
                <a:solidFill>
                  <a:schemeClr val="tx1"/>
                </a:solidFill>
              </a:rPr>
              <a:t>a spostamento d'aria</a:t>
            </a:r>
            <a:r>
              <a:rPr lang="en-US" sz="1400" dirty="0">
                <a:solidFill>
                  <a:schemeClr val="tx1"/>
                </a:solidFill>
              </a:rPr>
              <a:t> il pistone non è a contatto con il liquido, separato da un cuscino d'aria; per liquidi viscosi, volatili o densi si impiegano micropipette </a:t>
            </a:r>
            <a:r>
              <a:rPr lang="en-US" sz="1400" b="1" dirty="0">
                <a:solidFill>
                  <a:schemeClr val="tx1"/>
                </a:solidFill>
              </a:rPr>
              <a:t>a spostamento positivo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96596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Pipettaggio diretto</a:t>
            </a:r>
            <a:r>
              <a:rPr lang="en-US" sz="1400" dirty="0">
                <a:solidFill>
                  <a:schemeClr val="tx2"/>
                </a:solidFill>
              </a:rPr>
              <a:t> (</a:t>
            </a:r>
            <a:r>
              <a:rPr lang="en-US" sz="1400" i="1" dirty="0">
                <a:solidFill>
                  <a:schemeClr val="tx2"/>
                </a:solidFill>
              </a:rPr>
              <a:t>forward pipetting</a:t>
            </a:r>
            <a:r>
              <a:rPr lang="en-US" sz="1400" dirty="0">
                <a:solidFill>
                  <a:schemeClr val="tx2"/>
                </a:solidFill>
              </a:rPr>
              <a:t>)</a:t>
            </a:r>
            <a:endParaRPr lang="en-US" sz="1400" dirty="0"/>
          </a:p>
        </p:txBody>
      </p:sp>
      <p:sp>
        <p:nvSpPr>
          <p:cNvPr id="5" name="Passo 1"/>
          <p:cNvSpPr/>
          <p:nvPr/>
        </p:nvSpPr>
        <p:spPr>
          <a:xfrm>
            <a:off x="457200" y="2377440"/>
            <a:ext cx="2057400" cy="2788920"/>
          </a:xfrm>
          <a:prstGeom prst="roundRect">
            <a:avLst>
              <a:gd name="adj" fmla="val 3111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Numero 1"/>
          <p:cNvSpPr/>
          <p:nvPr/>
        </p:nvSpPr>
        <p:spPr>
          <a:xfrm>
            <a:off x="594360" y="251460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2514600"/>
            <a:ext cx="137160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Preparazione</a:t>
            </a:r>
            <a:endParaRPr lang="en-US" sz="1350" dirty="0"/>
          </a:p>
        </p:txBody>
      </p:sp>
      <p:sp>
        <p:nvSpPr>
          <p:cNvPr id="8" name="Corsa pistone"/>
          <p:cNvSpPr/>
          <p:nvPr/>
        </p:nvSpPr>
        <p:spPr>
          <a:xfrm>
            <a:off x="777240" y="3063240"/>
            <a:ext cx="128016" cy="914400"/>
          </a:xfrm>
          <a:prstGeom prst="roundRect">
            <a:avLst>
              <a:gd name="adj" fmla="val 35714"/>
            </a:avLst>
          </a:prstGeom>
          <a:solidFill>
            <a:schemeClr val="bg2"/>
          </a:solidFill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acca"/>
          <p:cNvSpPr/>
          <p:nvPr/>
        </p:nvSpPr>
        <p:spPr>
          <a:xfrm>
            <a:off x="932688" y="3136392"/>
            <a:ext cx="109728" cy="0"/>
          </a:xfrm>
          <a:prstGeom prst="line">
            <a:avLst/>
          </a:prstGeom>
          <a:noFill/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 txBox="1"/>
          <p:nvPr/>
        </p:nvSpPr>
        <p:spPr>
          <a:xfrm>
            <a:off x="1078992" y="3026664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4"/>
                </a:solidFill>
              </a:rPr>
              <a:t>riposo</a:t>
            </a:r>
            <a:endParaRPr lang="en-US" sz="1000" dirty="0"/>
          </a:p>
        </p:txBody>
      </p:sp>
      <p:sp>
        <p:nvSpPr>
          <p:cNvPr id="11" name="Tacca"/>
          <p:cNvSpPr/>
          <p:nvPr/>
        </p:nvSpPr>
        <p:spPr>
          <a:xfrm>
            <a:off x="932688" y="3566160"/>
            <a:ext cx="109728" cy="0"/>
          </a:xfrm>
          <a:prstGeom prst="line">
            <a:avLst/>
          </a:prstGeom>
          <a:noFill/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 txBox="1"/>
          <p:nvPr/>
        </p:nvSpPr>
        <p:spPr>
          <a:xfrm>
            <a:off x="1078992" y="345643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tx2"/>
                </a:solidFill>
              </a:rPr>
              <a:t>1° arresto</a:t>
            </a:r>
            <a:endParaRPr lang="en-US" sz="1000" dirty="0"/>
          </a:p>
        </p:txBody>
      </p:sp>
      <p:sp>
        <p:nvSpPr>
          <p:cNvPr id="13" name="Tacca"/>
          <p:cNvSpPr/>
          <p:nvPr/>
        </p:nvSpPr>
        <p:spPr>
          <a:xfrm>
            <a:off x="932688" y="3904488"/>
            <a:ext cx="109728" cy="0"/>
          </a:xfrm>
          <a:prstGeom prst="line">
            <a:avLst/>
          </a:prstGeom>
          <a:noFill/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 txBox="1"/>
          <p:nvPr/>
        </p:nvSpPr>
        <p:spPr>
          <a:xfrm>
            <a:off x="1078992" y="3794760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4"/>
                </a:solidFill>
              </a:rPr>
              <a:t>2° arresto</a:t>
            </a:r>
            <a:endParaRPr lang="en-US" sz="1000" dirty="0"/>
          </a:p>
        </p:txBody>
      </p:sp>
      <p:sp>
        <p:nvSpPr>
          <p:cNvPr id="15" name="Posizione pistone"/>
          <p:cNvSpPr/>
          <p:nvPr/>
        </p:nvSpPr>
        <p:spPr>
          <a:xfrm>
            <a:off x="722376" y="344728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 txBox="1"/>
          <p:nvPr/>
        </p:nvSpPr>
        <p:spPr>
          <a:xfrm>
            <a:off x="566928" y="4069080"/>
            <a:ext cx="1856232" cy="10515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Premere il pistone fino al </a:t>
            </a:r>
            <a:r>
              <a:rPr lang="en-US" sz="1250" b="1" dirty="0">
                <a:solidFill>
                  <a:schemeClr val="tx1"/>
                </a:solidFill>
              </a:rPr>
              <a:t>1° arresto</a:t>
            </a:r>
            <a:r>
              <a:rPr lang="en-US" sz="1250" dirty="0">
                <a:solidFill>
                  <a:schemeClr val="tx1"/>
                </a:solidFill>
              </a:rPr>
              <a:t>, con la micropipetta in verticale.</a:t>
            </a:r>
            <a:endParaRPr lang="en-US" sz="1250" dirty="0"/>
          </a:p>
        </p:txBody>
      </p:sp>
      <p:sp>
        <p:nvSpPr>
          <p:cNvPr id="17" name="Passo 2"/>
          <p:cNvSpPr/>
          <p:nvPr/>
        </p:nvSpPr>
        <p:spPr>
          <a:xfrm>
            <a:off x="2679192" y="2377440"/>
            <a:ext cx="2057400" cy="2788920"/>
          </a:xfrm>
          <a:prstGeom prst="roundRect">
            <a:avLst>
              <a:gd name="adj" fmla="val 3111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8" name="Numero 2"/>
          <p:cNvSpPr/>
          <p:nvPr/>
        </p:nvSpPr>
        <p:spPr>
          <a:xfrm>
            <a:off x="2816352" y="251460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273552" y="2514600"/>
            <a:ext cx="137160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Aspirazione</a:t>
            </a:r>
            <a:endParaRPr lang="en-US" sz="1350" dirty="0"/>
          </a:p>
        </p:txBody>
      </p:sp>
      <p:sp>
        <p:nvSpPr>
          <p:cNvPr id="20" name="Corsa pistone"/>
          <p:cNvSpPr/>
          <p:nvPr/>
        </p:nvSpPr>
        <p:spPr>
          <a:xfrm>
            <a:off x="2999232" y="3063240"/>
            <a:ext cx="128016" cy="914400"/>
          </a:xfrm>
          <a:prstGeom prst="roundRect">
            <a:avLst>
              <a:gd name="adj" fmla="val 35714"/>
            </a:avLst>
          </a:prstGeom>
          <a:solidFill>
            <a:schemeClr val="bg2"/>
          </a:solidFill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acca"/>
          <p:cNvSpPr/>
          <p:nvPr/>
        </p:nvSpPr>
        <p:spPr>
          <a:xfrm>
            <a:off x="3154680" y="3136392"/>
            <a:ext cx="109728" cy="0"/>
          </a:xfrm>
          <a:prstGeom prst="line">
            <a:avLst/>
          </a:prstGeom>
          <a:noFill/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 txBox="1"/>
          <p:nvPr/>
        </p:nvSpPr>
        <p:spPr>
          <a:xfrm>
            <a:off x="3300984" y="3026664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tx2"/>
                </a:solidFill>
              </a:rPr>
              <a:t>riposo</a:t>
            </a:r>
            <a:endParaRPr lang="en-US" sz="1000" dirty="0"/>
          </a:p>
        </p:txBody>
      </p:sp>
      <p:sp>
        <p:nvSpPr>
          <p:cNvPr id="23" name="Tacca"/>
          <p:cNvSpPr/>
          <p:nvPr/>
        </p:nvSpPr>
        <p:spPr>
          <a:xfrm>
            <a:off x="3154680" y="3566160"/>
            <a:ext cx="109728" cy="0"/>
          </a:xfrm>
          <a:prstGeom prst="line">
            <a:avLst/>
          </a:prstGeom>
          <a:noFill/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 txBox="1"/>
          <p:nvPr/>
        </p:nvSpPr>
        <p:spPr>
          <a:xfrm>
            <a:off x="3300984" y="345643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4"/>
                </a:solidFill>
              </a:rPr>
              <a:t>1° arresto</a:t>
            </a:r>
            <a:endParaRPr lang="en-US" sz="1000" dirty="0"/>
          </a:p>
        </p:txBody>
      </p:sp>
      <p:sp>
        <p:nvSpPr>
          <p:cNvPr id="25" name="Tacca"/>
          <p:cNvSpPr/>
          <p:nvPr/>
        </p:nvSpPr>
        <p:spPr>
          <a:xfrm>
            <a:off x="3154680" y="3904488"/>
            <a:ext cx="109728" cy="0"/>
          </a:xfrm>
          <a:prstGeom prst="line">
            <a:avLst/>
          </a:prstGeom>
          <a:noFill/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 txBox="1"/>
          <p:nvPr/>
        </p:nvSpPr>
        <p:spPr>
          <a:xfrm>
            <a:off x="3300984" y="3794760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4"/>
                </a:solidFill>
              </a:rPr>
              <a:t>2° arresto</a:t>
            </a:r>
            <a:endParaRPr lang="en-US" sz="1000" dirty="0"/>
          </a:p>
        </p:txBody>
      </p:sp>
      <p:sp>
        <p:nvSpPr>
          <p:cNvPr id="27" name="Posizione pistone"/>
          <p:cNvSpPr/>
          <p:nvPr/>
        </p:nvSpPr>
        <p:spPr>
          <a:xfrm>
            <a:off x="2944368" y="3017520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Text 26"/>
          <p:cNvSpPr txBox="1"/>
          <p:nvPr/>
        </p:nvSpPr>
        <p:spPr>
          <a:xfrm>
            <a:off x="2788920" y="4069080"/>
            <a:ext cx="1856232" cy="10515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Immergere la punta per 2–3 mm e </a:t>
            </a:r>
            <a:r>
              <a:rPr lang="en-US" sz="1250" b="1" dirty="0">
                <a:solidFill>
                  <a:schemeClr val="tx1"/>
                </a:solidFill>
              </a:rPr>
              <a:t>rilasciare lentamente</a:t>
            </a:r>
            <a:r>
              <a:rPr lang="en-US" sz="1250" dirty="0">
                <a:solidFill>
                  <a:schemeClr val="tx1"/>
                </a:solidFill>
              </a:rPr>
              <a:t> il pistone: aspirazione del volume impostato.</a:t>
            </a:r>
            <a:endParaRPr lang="en-US" sz="1250" dirty="0"/>
          </a:p>
        </p:txBody>
      </p:sp>
      <p:sp>
        <p:nvSpPr>
          <p:cNvPr id="29" name="Passo 3"/>
          <p:cNvSpPr/>
          <p:nvPr/>
        </p:nvSpPr>
        <p:spPr>
          <a:xfrm>
            <a:off x="4901184" y="2377440"/>
            <a:ext cx="2057400" cy="2788920"/>
          </a:xfrm>
          <a:prstGeom prst="roundRect">
            <a:avLst>
              <a:gd name="adj" fmla="val 3111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30" name="Numero 3"/>
          <p:cNvSpPr/>
          <p:nvPr/>
        </p:nvSpPr>
        <p:spPr>
          <a:xfrm>
            <a:off x="5038344" y="251460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95544" y="2514600"/>
            <a:ext cx="137160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Erogazione</a:t>
            </a:r>
            <a:endParaRPr lang="en-US" sz="1350" dirty="0"/>
          </a:p>
        </p:txBody>
      </p:sp>
      <p:sp>
        <p:nvSpPr>
          <p:cNvPr id="32" name="Corsa pistone"/>
          <p:cNvSpPr/>
          <p:nvPr/>
        </p:nvSpPr>
        <p:spPr>
          <a:xfrm>
            <a:off x="5221224" y="3063240"/>
            <a:ext cx="128016" cy="914400"/>
          </a:xfrm>
          <a:prstGeom prst="roundRect">
            <a:avLst>
              <a:gd name="adj" fmla="val 35714"/>
            </a:avLst>
          </a:prstGeom>
          <a:solidFill>
            <a:schemeClr val="bg2"/>
          </a:solidFill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Tacca"/>
          <p:cNvSpPr/>
          <p:nvPr/>
        </p:nvSpPr>
        <p:spPr>
          <a:xfrm>
            <a:off x="5376672" y="3136392"/>
            <a:ext cx="109728" cy="0"/>
          </a:xfrm>
          <a:prstGeom prst="line">
            <a:avLst/>
          </a:prstGeom>
          <a:noFill/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4" name="Text 32"/>
          <p:cNvSpPr txBox="1"/>
          <p:nvPr/>
        </p:nvSpPr>
        <p:spPr>
          <a:xfrm>
            <a:off x="5522976" y="3026664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4"/>
                </a:solidFill>
              </a:rPr>
              <a:t>riposo</a:t>
            </a:r>
            <a:endParaRPr lang="en-US" sz="1000" dirty="0"/>
          </a:p>
        </p:txBody>
      </p:sp>
      <p:sp>
        <p:nvSpPr>
          <p:cNvPr id="35" name="Tacca"/>
          <p:cNvSpPr/>
          <p:nvPr/>
        </p:nvSpPr>
        <p:spPr>
          <a:xfrm>
            <a:off x="5376672" y="3566160"/>
            <a:ext cx="109728" cy="0"/>
          </a:xfrm>
          <a:prstGeom prst="line">
            <a:avLst/>
          </a:prstGeom>
          <a:noFill/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Text 34"/>
          <p:cNvSpPr txBox="1"/>
          <p:nvPr/>
        </p:nvSpPr>
        <p:spPr>
          <a:xfrm>
            <a:off x="5522976" y="3456432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4"/>
                </a:solidFill>
              </a:rPr>
              <a:t>1° arresto</a:t>
            </a:r>
            <a:endParaRPr lang="en-US" sz="1000" dirty="0"/>
          </a:p>
        </p:txBody>
      </p:sp>
      <p:sp>
        <p:nvSpPr>
          <p:cNvPr id="37" name="Tacca"/>
          <p:cNvSpPr/>
          <p:nvPr/>
        </p:nvSpPr>
        <p:spPr>
          <a:xfrm>
            <a:off x="5376672" y="3904488"/>
            <a:ext cx="109728" cy="0"/>
          </a:xfrm>
          <a:prstGeom prst="line">
            <a:avLst/>
          </a:prstGeom>
          <a:noFill/>
          <a:ln w="9525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8" name="Text 36"/>
          <p:cNvSpPr txBox="1"/>
          <p:nvPr/>
        </p:nvSpPr>
        <p:spPr>
          <a:xfrm>
            <a:off x="5522976" y="3794760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chemeClr val="tx2"/>
                </a:solidFill>
              </a:rPr>
              <a:t>2° arresto</a:t>
            </a:r>
            <a:endParaRPr lang="en-US" sz="1000" dirty="0"/>
          </a:p>
        </p:txBody>
      </p:sp>
      <p:sp>
        <p:nvSpPr>
          <p:cNvPr id="39" name="Posizione pistone"/>
          <p:cNvSpPr/>
          <p:nvPr/>
        </p:nvSpPr>
        <p:spPr>
          <a:xfrm>
            <a:off x="5166360" y="3785616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0" name="Text 38"/>
          <p:cNvSpPr txBox="1"/>
          <p:nvPr/>
        </p:nvSpPr>
        <p:spPr>
          <a:xfrm>
            <a:off x="5010912" y="4069080"/>
            <a:ext cx="1856232" cy="10515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Con la punta contro la parete premere fino al 1° arresto, poi fino al </a:t>
            </a:r>
            <a:r>
              <a:rPr lang="en-US" sz="1250" b="1" dirty="0">
                <a:solidFill>
                  <a:schemeClr val="tx1"/>
                </a:solidFill>
              </a:rPr>
              <a:t>2° arresto</a:t>
            </a:r>
            <a:r>
              <a:rPr lang="en-US" sz="1250" dirty="0">
                <a:solidFill>
                  <a:schemeClr val="tx1"/>
                </a:solidFill>
              </a:rPr>
              <a:t> (espulsione completa).</a:t>
            </a:r>
            <a:endParaRPr lang="en-US" sz="1250" dirty="0"/>
          </a:p>
        </p:txBody>
      </p:sp>
      <p:sp>
        <p:nvSpPr>
          <p:cNvPr id="41" name="Riquadro regole"/>
          <p:cNvSpPr/>
          <p:nvPr/>
        </p:nvSpPr>
        <p:spPr>
          <a:xfrm>
            <a:off x="7178040" y="1965960"/>
            <a:ext cx="4553712" cy="3200400"/>
          </a:xfrm>
          <a:prstGeom prst="roundRect">
            <a:avLst>
              <a:gd name="adj" fmla="val 200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2" name="Text 40"/>
          <p:cNvSpPr txBox="1"/>
          <p:nvPr/>
        </p:nvSpPr>
        <p:spPr>
          <a:xfrm>
            <a:off x="7360920" y="2057400"/>
            <a:ext cx="420624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Regole di buona pratica</a:t>
            </a:r>
            <a:endParaRPr lang="en-US" sz="1400" dirty="0"/>
          </a:p>
        </p:txBody>
      </p:sp>
      <p:sp>
        <p:nvSpPr>
          <p:cNvPr id="43" name="Text 41"/>
          <p:cNvSpPr txBox="1"/>
          <p:nvPr/>
        </p:nvSpPr>
        <p:spPr>
          <a:xfrm>
            <a:off x="7360920" y="2468880"/>
            <a:ext cx="4251960" cy="2651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Evitare la parte bassa del campo nominale, dove l'errore relativo aumenta.</a:t>
            </a:r>
            <a:endParaRPr lang="en-US" sz="12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b="1" dirty="0">
                <a:solidFill>
                  <a:schemeClr val="tx1"/>
                </a:solidFill>
              </a:rPr>
              <a:t>Pre-avvinare</a:t>
            </a:r>
            <a:r>
              <a:rPr lang="en-US" sz="1250" dirty="0">
                <a:solidFill>
                  <a:schemeClr val="tx1"/>
                </a:solidFill>
              </a:rPr>
              <a:t> la punta (2–3 cicli); cambiare punta a ogni soluzione.</a:t>
            </a:r>
            <a:endParaRPr lang="en-US" sz="12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Aspirare in verticale, a velocità costante; non capovolgere né appoggiare la micropipetta con liquido nella punta.</a:t>
            </a:r>
            <a:endParaRPr lang="en-US" sz="12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Per liquidi viscosi o schiumogeni: </a:t>
            </a:r>
            <a:r>
              <a:rPr lang="en-US" sz="1250" b="1" dirty="0">
                <a:solidFill>
                  <a:schemeClr val="tx1"/>
                </a:solidFill>
              </a:rPr>
              <a:t>pipettaggio inverso</a:t>
            </a:r>
            <a:r>
              <a:rPr lang="en-US" sz="1250" dirty="0">
                <a:solidFill>
                  <a:schemeClr val="tx1"/>
                </a:solidFill>
              </a:rPr>
              <a:t>.</a:t>
            </a:r>
            <a:endParaRPr lang="en-US" sz="12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Lavorare con micropipetta, punte e liquido in equilibrio termico.</a:t>
            </a:r>
            <a:endParaRPr lang="en-US" sz="1250" dirty="0"/>
          </a:p>
        </p:txBody>
      </p:sp>
      <p:sp>
        <p:nvSpPr>
          <p:cNvPr id="44" name="Box Nota"/>
          <p:cNvSpPr/>
          <p:nvPr/>
        </p:nvSpPr>
        <p:spPr>
          <a:xfrm>
            <a:off x="457200" y="5376672"/>
            <a:ext cx="11274552" cy="868680"/>
          </a:xfrm>
          <a:prstGeom prst="roundRect">
            <a:avLst>
              <a:gd name="adj" fmla="val 7368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5" name="Tinta Nota"/>
          <p:cNvSpPr/>
          <p:nvPr/>
        </p:nvSpPr>
        <p:spPr>
          <a:xfrm>
            <a:off x="457200" y="5376672"/>
            <a:ext cx="11274552" cy="868680"/>
          </a:xfrm>
          <a:prstGeom prst="roundRect">
            <a:avLst>
              <a:gd name="adj" fmla="val 7368"/>
            </a:avLst>
          </a:prstGeom>
          <a:solidFill>
            <a:schemeClr val="tx2">
              <a:alpha val="11000"/>
            </a:schemeClr>
          </a:solidFill>
          <a:ln w="9525">
            <a:solidFill>
              <a:schemeClr val="tx2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6" name="Icona Nota"/>
          <p:cNvSpPr/>
          <p:nvPr/>
        </p:nvSpPr>
        <p:spPr>
          <a:xfrm>
            <a:off x="603504" y="5637276"/>
            <a:ext cx="347472" cy="347472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7" name="Image 0" descr="Not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48" y="5713720"/>
            <a:ext cx="194584" cy="194584"/>
          </a:xfrm>
          <a:prstGeom prst="rect">
            <a:avLst/>
          </a:prstGeom>
        </p:spPr>
      </p:pic>
      <p:sp>
        <p:nvSpPr>
          <p:cNvPr id="48" name="Text 45"/>
          <p:cNvSpPr txBox="1"/>
          <p:nvPr/>
        </p:nvSpPr>
        <p:spPr>
          <a:xfrm>
            <a:off x="1024128" y="5468112"/>
            <a:ext cx="10588752" cy="7040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Specifica tipica</a:t>
            </a:r>
            <a:r>
              <a:rPr lang="en-US" sz="1250" dirty="0">
                <a:solidFill>
                  <a:schemeClr val="tx1"/>
                </a:solidFill>
              </a:rPr>
              <a:t> (ISO 8655): micropipetta da 1000 µL → errore sistematico massimo ±8 µL (0,8 %), errore casuale massimo 3 µL (0,3 %). </a:t>
            </a:r>
            <a:r>
              <a:rPr lang="en-US" sz="1250" b="1" dirty="0">
                <a:solidFill>
                  <a:schemeClr val="tx1"/>
                </a:solidFill>
              </a:rPr>
              <a:t>Verifica gravimetrica</a:t>
            </a:r>
            <a:r>
              <a:rPr lang="en-US" sz="1250" dirty="0">
                <a:solidFill>
                  <a:schemeClr val="tx1"/>
                </a:solidFill>
              </a:rPr>
              <a:t>: V = m(acqua erogata) / ρ(acqua alla T di lavoro).</a:t>
            </a:r>
            <a:endParaRPr lang="en-US" sz="1250" dirty="0"/>
          </a:p>
        </p:txBody>
      </p:sp>
      <p:sp>
        <p:nvSpPr>
          <p:cNvPr id="4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Buretta</a:t>
            </a:r>
            <a:endParaRPr lang="en-US" sz="3000" dirty="0"/>
          </a:p>
        </p:txBody>
      </p:sp>
      <p:sp>
        <p:nvSpPr>
          <p:cNvPr id="3" name="Cornice Buretta con rubinetto"/>
          <p:cNvSpPr/>
          <p:nvPr/>
        </p:nvSpPr>
        <p:spPr>
          <a:xfrm>
            <a:off x="457200" y="1188720"/>
            <a:ext cx="1325880" cy="5056632"/>
          </a:xfrm>
          <a:prstGeom prst="roundRect">
            <a:avLst>
              <a:gd name="adj" fmla="val 4828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Buretta con rubinetto" descr="Buretta con rubinet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346208"/>
            <a:ext cx="1106424" cy="435760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30352" y="5806440"/>
            <a:ext cx="117957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Rubinetto</a:t>
            </a:r>
            <a:endParaRPr lang="en-US" sz="1100" dirty="0"/>
          </a:p>
        </p:txBody>
      </p:sp>
      <p:sp>
        <p:nvSpPr>
          <p:cNvPr id="6" name="Cornice Buretta su stativo"/>
          <p:cNvSpPr/>
          <p:nvPr/>
        </p:nvSpPr>
        <p:spPr>
          <a:xfrm>
            <a:off x="1920240" y="1188720"/>
            <a:ext cx="2103120" cy="5056632"/>
          </a:xfrm>
          <a:prstGeom prst="roundRect">
            <a:avLst>
              <a:gd name="adj" fmla="val 3043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7" name="Buretta su stativo" descr="Buretta su stativ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9968" y="1875476"/>
            <a:ext cx="1883664" cy="3299073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993392" y="5806440"/>
            <a:ext cx="195681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Buretta su stativo</a:t>
            </a:r>
            <a:endParaRPr lang="en-US" sz="1100" dirty="0"/>
          </a:p>
        </p:txBody>
      </p:sp>
      <p:sp>
        <p:nvSpPr>
          <p:cNvPr id="9" name="Riquadro descrizione"/>
          <p:cNvSpPr/>
          <p:nvPr/>
        </p:nvSpPr>
        <p:spPr>
          <a:xfrm>
            <a:off x="4251960" y="1188720"/>
            <a:ext cx="3657600" cy="2560320"/>
          </a:xfrm>
          <a:prstGeom prst="roundRect">
            <a:avLst>
              <a:gd name="adj" fmla="val 250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6"/>
          <p:cNvSpPr txBox="1"/>
          <p:nvPr/>
        </p:nvSpPr>
        <p:spPr>
          <a:xfrm>
            <a:off x="4416552" y="1280160"/>
            <a:ext cx="3364992" cy="24231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Tubo graduato tarato </a:t>
            </a:r>
            <a:r>
              <a:rPr lang="en-US" sz="1350" b="1" dirty="0">
                <a:solidFill>
                  <a:schemeClr val="tx1"/>
                </a:solidFill>
              </a:rPr>
              <a:t>«Ex»</a:t>
            </a:r>
            <a:r>
              <a:rPr lang="en-US" sz="1350" dirty="0">
                <a:solidFill>
                  <a:schemeClr val="tx1"/>
                </a:solidFill>
              </a:rPr>
              <a:t>, con rubinetto in vetro o PTFE: eroga </a:t>
            </a:r>
            <a:r>
              <a:rPr lang="en-US" sz="1350" b="1" dirty="0">
                <a:solidFill>
                  <a:schemeClr val="tx1"/>
                </a:solidFill>
              </a:rPr>
              <a:t>volumi variabili</a:t>
            </a:r>
            <a:r>
              <a:rPr lang="en-US" sz="1350" dirty="0">
                <a:solidFill>
                  <a:schemeClr val="tx1"/>
                </a:solidFill>
              </a:rPr>
              <a:t> con elevata accuratezza; è lo strumento d'elezione per le </a:t>
            </a:r>
            <a:r>
              <a:rPr lang="en-US" sz="1350" b="1" dirty="0">
                <a:solidFill>
                  <a:schemeClr val="tx1"/>
                </a:solidFill>
              </a:rPr>
              <a:t>titolazioni</a:t>
            </a: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Buretta da 50 mL, </a:t>
            </a:r>
            <a:r>
              <a:rPr lang="en-US" sz="1350" b="1" dirty="0">
                <a:solidFill>
                  <a:schemeClr val="tx1"/>
                </a:solidFill>
              </a:rPr>
              <a:t>classe A</a:t>
            </a:r>
            <a:r>
              <a:rPr lang="en-US" sz="1350" dirty="0">
                <a:solidFill>
                  <a:schemeClr val="tx1"/>
                </a:solidFill>
              </a:rPr>
              <a:t> (ISO 385): graduazione </a:t>
            </a:r>
            <a:r>
              <a:rPr lang="en-US" sz="1350" b="1" dirty="0">
                <a:solidFill>
                  <a:schemeClr val="tx1"/>
                </a:solidFill>
              </a:rPr>
              <a:t>0,1 mL</a:t>
            </a:r>
            <a:r>
              <a:rPr lang="en-US" sz="1350" dirty="0">
                <a:solidFill>
                  <a:schemeClr val="tx1"/>
                </a:solidFill>
              </a:rPr>
              <a:t>, lettura per interpolazione a </a:t>
            </a:r>
            <a:r>
              <a:rPr lang="en-US" sz="1350" b="1" dirty="0">
                <a:solidFill>
                  <a:schemeClr val="tx1"/>
                </a:solidFill>
              </a:rPr>
              <a:t>0,01 mL</a:t>
            </a:r>
            <a:r>
              <a:rPr lang="en-US" sz="1350" dirty="0">
                <a:solidFill>
                  <a:schemeClr val="tx1"/>
                </a:solidFill>
              </a:rPr>
              <a:t>, tolleranza </a:t>
            </a:r>
            <a:r>
              <a:rPr lang="en-US" sz="1350" b="1" dirty="0">
                <a:solidFill>
                  <a:schemeClr val="tx1"/>
                </a:solidFill>
              </a:rPr>
              <a:t>±0,05 mL</a:t>
            </a: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Si fissa in verticale allo stativo con apposita pinza.</a:t>
            </a:r>
            <a:endParaRPr lang="en-US" sz="1350" dirty="0"/>
          </a:p>
        </p:txBody>
      </p:sp>
      <p:sp>
        <p:nvSpPr>
          <p:cNvPr id="11" name="Riquadro procedura"/>
          <p:cNvSpPr/>
          <p:nvPr/>
        </p:nvSpPr>
        <p:spPr>
          <a:xfrm>
            <a:off x="8138160" y="1188720"/>
            <a:ext cx="3593592" cy="2560320"/>
          </a:xfrm>
          <a:prstGeom prst="roundRect">
            <a:avLst>
              <a:gd name="adj" fmla="val 250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Text 8"/>
          <p:cNvSpPr txBox="1"/>
          <p:nvPr/>
        </p:nvSpPr>
        <p:spPr>
          <a:xfrm>
            <a:off x="8302752" y="1243584"/>
            <a:ext cx="329184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Procedura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8284464" y="1609344"/>
            <a:ext cx="3337560" cy="2103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215900" indent="-215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chemeClr val="tx1"/>
                </a:solidFill>
              </a:rPr>
              <a:t>​</a:t>
            </a:r>
            <a:r>
              <a:rPr lang="en-US" sz="1250" b="1" dirty="0">
                <a:solidFill>
                  <a:schemeClr val="tx1"/>
                </a:solidFill>
              </a:rPr>
              <a:t>Avvinare</a:t>
            </a:r>
            <a:r>
              <a:rPr lang="en-US" sz="1250" dirty="0">
                <a:solidFill>
                  <a:schemeClr val="tx1"/>
                </a:solidFill>
              </a:rPr>
              <a:t> con il titolante (2–3 volte) e riempire oltre lo zero.</a:t>
            </a:r>
            <a:endParaRPr lang="en-US" sz="1250" dirty="0"/>
          </a:p>
          <a:p>
            <a:pPr marL="215900" indent="-215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chemeClr val="tx1"/>
                </a:solidFill>
              </a:rPr>
              <a:t>​Eliminare le </a:t>
            </a:r>
            <a:r>
              <a:rPr lang="en-US" sz="1250" b="1" dirty="0">
                <a:solidFill>
                  <a:schemeClr val="tx1"/>
                </a:solidFill>
              </a:rPr>
              <a:t>bolle d'aria</a:t>
            </a:r>
            <a:r>
              <a:rPr lang="en-US" sz="1250" dirty="0">
                <a:solidFill>
                  <a:schemeClr val="tx1"/>
                </a:solidFill>
              </a:rPr>
              <a:t> dal puntale aprendo completamente il rubinetto.</a:t>
            </a:r>
            <a:endParaRPr lang="en-US" sz="1250" dirty="0"/>
          </a:p>
          <a:p>
            <a:pPr marL="215900" indent="-215900">
              <a:spcAft>
                <a:spcPts val="3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chemeClr val="tx1"/>
                </a:solidFill>
              </a:rPr>
              <a:t>​Registrare la </a:t>
            </a:r>
            <a:r>
              <a:rPr lang="en-US" sz="1250" b="1" dirty="0">
                <a:solidFill>
                  <a:schemeClr val="tx1"/>
                </a:solidFill>
              </a:rPr>
              <a:t>lettura iniziale</a:t>
            </a:r>
            <a:r>
              <a:rPr lang="en-US" sz="1250" dirty="0">
                <a:solidFill>
                  <a:schemeClr val="tx1"/>
                </a:solidFill>
              </a:rPr>
              <a:t> (non occorre partire da 0,00 mL).</a:t>
            </a:r>
            <a:endParaRPr lang="en-US" sz="1250" dirty="0"/>
          </a:p>
          <a:p>
            <a:pPr marL="215900" indent="-215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chemeClr val="tx1"/>
                </a:solidFill>
              </a:rPr>
              <a:t>​In prossimità del punto finale erogare goccia a goccia (o frazioni di goccia).</a:t>
            </a:r>
            <a:endParaRPr lang="en-US" sz="1250" dirty="0"/>
          </a:p>
        </p:txBody>
      </p:sp>
      <p:sp>
        <p:nvSpPr>
          <p:cNvPr id="14" name="Riquadro lettura e tolleranza"/>
          <p:cNvSpPr/>
          <p:nvPr/>
        </p:nvSpPr>
        <p:spPr>
          <a:xfrm>
            <a:off x="4251960" y="3931920"/>
            <a:ext cx="7479792" cy="2313432"/>
          </a:xfrm>
          <a:prstGeom prst="roundRect">
            <a:avLst>
              <a:gd name="adj" fmla="val 276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Text 11"/>
          <p:cNvSpPr txBox="1"/>
          <p:nvPr/>
        </p:nvSpPr>
        <p:spPr>
          <a:xfrm>
            <a:off x="4416552" y="3986784"/>
            <a:ext cx="72237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Perché si legge a 0,01 mL se la tolleranza è ±0,05 mL?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416552" y="4389120"/>
            <a:ext cx="3566160" cy="12984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Lettura → 0,01 mL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È la </a:t>
            </a:r>
            <a:r>
              <a:rPr lang="en-US" sz="1200" b="1" dirty="0">
                <a:solidFill>
                  <a:schemeClr val="tx1"/>
                </a:solidFill>
              </a:rPr>
              <a:t>risoluzione</a:t>
            </a:r>
            <a:r>
              <a:rPr lang="en-US" sz="1200" dirty="0">
                <a:solidFill>
                  <a:schemeClr val="tx1"/>
                </a:solidFill>
              </a:rPr>
              <a:t> della misura: la seconda decimale, stimata tra due tacche, è la </a:t>
            </a:r>
            <a:r>
              <a:rPr lang="en-US" sz="1200" b="1" dirty="0">
                <a:solidFill>
                  <a:schemeClr val="tx1"/>
                </a:solidFill>
              </a:rPr>
              <a:t>prima cifra incerta</a:t>
            </a:r>
            <a:r>
              <a:rPr lang="en-US" sz="1200" dirty="0">
                <a:solidFill>
                  <a:schemeClr val="tx1"/>
                </a:solidFill>
              </a:rPr>
              <a:t> e quindi è significativa. Errore </a:t>
            </a:r>
            <a:r>
              <a:rPr lang="en-US" sz="1200" b="1" dirty="0">
                <a:solidFill>
                  <a:schemeClr val="tx1"/>
                </a:solidFill>
              </a:rPr>
              <a:t>casuale</a:t>
            </a:r>
            <a:r>
              <a:rPr lang="en-US" sz="1200" dirty="0">
                <a:solidFill>
                  <a:schemeClr val="tx1"/>
                </a:solidFill>
              </a:rPr>
              <a:t> (≈ ±0,01–0,02 mL per lettura): determina la </a:t>
            </a:r>
            <a:r>
              <a:rPr lang="en-US" sz="1200" b="1" dirty="0">
                <a:solidFill>
                  <a:schemeClr val="tx1"/>
                </a:solidFill>
              </a:rPr>
              <a:t>precisione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US" sz="1300" dirty="0"/>
          </a:p>
        </p:txBody>
      </p:sp>
      <p:sp>
        <p:nvSpPr>
          <p:cNvPr id="17" name="Separatore"/>
          <p:cNvSpPr/>
          <p:nvPr/>
        </p:nvSpPr>
        <p:spPr>
          <a:xfrm>
            <a:off x="8028432" y="4434840"/>
            <a:ext cx="0" cy="118872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4"/>
          <p:cNvSpPr txBox="1"/>
          <p:nvPr/>
        </p:nvSpPr>
        <p:spPr>
          <a:xfrm>
            <a:off x="8119872" y="4389120"/>
            <a:ext cx="3520440" cy="12984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accent3"/>
                </a:solidFill>
              </a:rPr>
              <a:t>Tolleranza → ±0,05 mL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È l'errore massimo ammesso della </a:t>
            </a:r>
            <a:r>
              <a:rPr lang="en-US" sz="1200" b="1" dirty="0">
                <a:solidFill>
                  <a:schemeClr val="tx1"/>
                </a:solidFill>
              </a:rPr>
              <a:t>taratura</a:t>
            </a:r>
            <a:r>
              <a:rPr lang="en-US" sz="1200" dirty="0">
                <a:solidFill>
                  <a:schemeClr val="tx1"/>
                </a:solidFill>
              </a:rPr>
              <a:t> della scala: errore </a:t>
            </a:r>
            <a:r>
              <a:rPr lang="en-US" sz="1200" b="1" dirty="0">
                <a:solidFill>
                  <a:schemeClr val="tx1"/>
                </a:solidFill>
              </a:rPr>
              <a:t>sistematico</a:t>
            </a:r>
            <a:r>
              <a:rPr lang="en-US" sz="1200" dirty="0">
                <a:solidFill>
                  <a:schemeClr val="tx1"/>
                </a:solidFill>
              </a:rPr>
              <a:t>, fisso ma ignoto per la singola buretta; determina l'</a:t>
            </a:r>
            <a:r>
              <a:rPr lang="en-US" sz="1200" b="1" dirty="0">
                <a:solidFill>
                  <a:schemeClr val="tx1"/>
                </a:solidFill>
              </a:rPr>
              <a:t>accuratezza</a:t>
            </a:r>
            <a:r>
              <a:rPr lang="en-US" sz="1200" dirty="0">
                <a:solidFill>
                  <a:schemeClr val="tx1"/>
                </a:solidFill>
              </a:rPr>
              <a:t>. Vale in ogni punto e per la differenza tra due punti; si corregge con la taratura gravimetrica.</a:t>
            </a:r>
            <a:endParaRPr lang="en-US" sz="1300" dirty="0"/>
          </a:p>
        </p:txBody>
      </p:sp>
      <p:sp>
        <p:nvSpPr>
          <p:cNvPr id="19" name="Esempio buretta"/>
          <p:cNvSpPr/>
          <p:nvPr/>
        </p:nvSpPr>
        <p:spPr>
          <a:xfrm>
            <a:off x="4389120" y="5715000"/>
            <a:ext cx="7205472" cy="438912"/>
          </a:xfrm>
          <a:prstGeom prst="roundRect">
            <a:avLst>
              <a:gd name="adj" fmla="val 12500"/>
            </a:avLst>
          </a:prstGeom>
          <a:solidFill>
            <a:schemeClr val="accent6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0" name="Text 16"/>
          <p:cNvSpPr txBox="1"/>
          <p:nvPr/>
        </p:nvSpPr>
        <p:spPr>
          <a:xfrm>
            <a:off x="4498848" y="5715000"/>
            <a:ext cx="7040880" cy="43891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24,72 mL − 0,35 mL = </a:t>
            </a:r>
            <a:r>
              <a:rPr lang="en-US" sz="1250" b="1" dirty="0">
                <a:solidFill>
                  <a:schemeClr val="tx1"/>
                </a:solidFill>
              </a:rPr>
              <a:t>24,37 mL</a:t>
            </a:r>
            <a:r>
              <a:rPr lang="en-US" sz="1250" dirty="0">
                <a:solidFill>
                  <a:schemeClr val="tx1"/>
                </a:solidFill>
              </a:rPr>
              <a:t>: si registrano due decimali; dato completo </a:t>
            </a:r>
            <a:r>
              <a:rPr lang="en-US" sz="1250" b="1" dirty="0">
                <a:solidFill>
                  <a:schemeClr val="tx1"/>
                </a:solidFill>
              </a:rPr>
              <a:t>(24,37 ± 0,05) mL</a:t>
            </a:r>
            <a:r>
              <a:rPr lang="en-US" sz="1250" dirty="0">
                <a:solidFill>
                  <a:schemeClr val="tx1"/>
                </a:solidFill>
              </a:rPr>
              <a:t>, pari a ± 0,2 %.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Cilindro graduato e lettura del menisco</a:t>
            </a:r>
            <a:endParaRPr lang="en-US" sz="3000" dirty="0"/>
          </a:p>
        </p:txBody>
      </p:sp>
      <p:sp>
        <p:nvSpPr>
          <p:cNvPr id="3" name="Cornice Cilindro graduato"/>
          <p:cNvSpPr/>
          <p:nvPr/>
        </p:nvSpPr>
        <p:spPr>
          <a:xfrm>
            <a:off x="457200" y="1188720"/>
            <a:ext cx="1463040" cy="5056632"/>
          </a:xfrm>
          <a:prstGeom prst="roundRect">
            <a:avLst>
              <a:gd name="adj" fmla="val 437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Cilindro graduato" descr="Cilindro gradua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321308"/>
            <a:ext cx="1243584" cy="42885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30352" y="5687568"/>
            <a:ext cx="1316736" cy="50292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Cilindro graduato</a:t>
            </a:r>
            <a:endParaRPr lang="en-US" sz="1100" dirty="0"/>
          </a:p>
        </p:txBody>
      </p:sp>
      <p:sp>
        <p:nvSpPr>
          <p:cNvPr id="6" name="Riquadro menisco"/>
          <p:cNvSpPr/>
          <p:nvPr/>
        </p:nvSpPr>
        <p:spPr>
          <a:xfrm>
            <a:off x="2148840" y="1188720"/>
            <a:ext cx="5989320" cy="5056632"/>
          </a:xfrm>
          <a:prstGeom prst="roundRect">
            <a:avLst>
              <a:gd name="adj" fmla="val 126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7" name="Lettura del menisco: casi A, B, C" descr="Lettura del menisco: casi A, B, 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1381200"/>
            <a:ext cx="5715000" cy="1260961"/>
          </a:xfrm>
          <a:prstGeom prst="rect">
            <a:avLst/>
          </a:prstGeom>
        </p:spPr>
      </p:pic>
      <p:sp>
        <p:nvSpPr>
          <p:cNvPr id="8" name="Numero A"/>
          <p:cNvSpPr/>
          <p:nvPr/>
        </p:nvSpPr>
        <p:spPr>
          <a:xfrm>
            <a:off x="3064764" y="2751888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A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2313432" y="3172512"/>
            <a:ext cx="1813560" cy="2743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Menisco concavo</a:t>
            </a:r>
            <a:r>
              <a:rPr lang="en-US" sz="1350" dirty="0">
                <a:solidFill>
                  <a:schemeClr val="tx1"/>
                </a:solidFill>
              </a:rPr>
              <a:t> (liquidi che bagnano il vetro): il punto più basso del menisco deve essere tangente al bordo superiore della linea di graduazione.</a:t>
            </a:r>
            <a:endParaRPr lang="en-US" sz="1350" dirty="0"/>
          </a:p>
        </p:txBody>
      </p:sp>
      <p:sp>
        <p:nvSpPr>
          <p:cNvPr id="10" name="Numero B"/>
          <p:cNvSpPr/>
          <p:nvPr/>
        </p:nvSpPr>
        <p:spPr>
          <a:xfrm>
            <a:off x="4969764" y="2751888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B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218432" y="3172512"/>
            <a:ext cx="1813560" cy="2743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Liquidi opachi o intensamente colorati</a:t>
            </a:r>
            <a:r>
              <a:rPr lang="en-US" sz="1350" dirty="0">
                <a:solidFill>
                  <a:schemeClr val="tx1"/>
                </a:solidFill>
              </a:rPr>
              <a:t> (es. KMnO</a:t>
            </a:r>
            <a:r>
              <a:rPr lang="en-US" sz="1350" baseline="-40000" dirty="0">
                <a:solidFill>
                  <a:schemeClr val="tx1"/>
                </a:solidFill>
              </a:rPr>
              <a:t>4</a:t>
            </a:r>
            <a:r>
              <a:rPr lang="en-US" sz="1350" dirty="0">
                <a:solidFill>
                  <a:schemeClr val="tx1"/>
                </a:solidFill>
              </a:rPr>
              <a:t>) e </a:t>
            </a:r>
            <a:r>
              <a:rPr lang="en-US" sz="1350" b="1" dirty="0">
                <a:solidFill>
                  <a:schemeClr val="tx1"/>
                </a:solidFill>
              </a:rPr>
              <a:t>menisco convesso</a:t>
            </a:r>
            <a:r>
              <a:rPr lang="en-US" sz="1350" dirty="0">
                <a:solidFill>
                  <a:schemeClr val="tx1"/>
                </a:solidFill>
              </a:rPr>
              <a:t>: si legge in corrispondenza del bordo superiore.</a:t>
            </a:r>
            <a:endParaRPr lang="en-US" sz="1350" dirty="0"/>
          </a:p>
        </p:txBody>
      </p:sp>
      <p:sp>
        <p:nvSpPr>
          <p:cNvPr id="12" name="Numero C"/>
          <p:cNvSpPr/>
          <p:nvPr/>
        </p:nvSpPr>
        <p:spPr>
          <a:xfrm>
            <a:off x="6874764" y="2751888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C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6123432" y="3172512"/>
            <a:ext cx="1813560" cy="27432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Striscia di Schellbach</a:t>
            </a:r>
            <a:r>
              <a:rPr lang="en-US" sz="1350" dirty="0">
                <a:solidFill>
                  <a:schemeClr val="tx1"/>
                </a:solidFill>
              </a:rPr>
              <a:t>: banda blu su fondo bianco; il menisco appare come due punte di freccia: si legge dove le punte si toccano.</a:t>
            </a:r>
            <a:endParaRPr lang="en-US" sz="1350" dirty="0"/>
          </a:p>
        </p:txBody>
      </p:sp>
      <p:sp>
        <p:nvSpPr>
          <p:cNvPr id="14" name="Riquadro cilindro"/>
          <p:cNvSpPr/>
          <p:nvPr/>
        </p:nvSpPr>
        <p:spPr>
          <a:xfrm>
            <a:off x="8366760" y="1188720"/>
            <a:ext cx="3364992" cy="3154680"/>
          </a:xfrm>
          <a:prstGeom prst="roundRect">
            <a:avLst>
              <a:gd name="adj" fmla="val 2029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Text 11"/>
          <p:cNvSpPr txBox="1"/>
          <p:nvPr/>
        </p:nvSpPr>
        <p:spPr>
          <a:xfrm>
            <a:off x="8503920" y="1298448"/>
            <a:ext cx="3108960" cy="2971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Cilindro graduato</a:t>
            </a:r>
            <a:endParaRPr lang="en-US" sz="14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Misura rapida di volumi con accuratezza moderata: da 100 mL, </a:t>
            </a:r>
            <a:r>
              <a:rPr lang="en-US" sz="1350" b="1" dirty="0">
                <a:solidFill>
                  <a:schemeClr val="tx1"/>
                </a:solidFill>
              </a:rPr>
              <a:t>classe A ±0,5 mL</a:t>
            </a:r>
            <a:r>
              <a:rPr lang="en-US" sz="1350" dirty="0">
                <a:solidFill>
                  <a:schemeClr val="tx1"/>
                </a:solidFill>
              </a:rPr>
              <a:t>, classe B ±1,0 mL (ISO 4788).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Idoneo per reagenti ausiliari e solventi, </a:t>
            </a:r>
            <a:r>
              <a:rPr lang="en-US" sz="1350" b="1" dirty="0">
                <a:solidFill>
                  <a:schemeClr val="tx1"/>
                </a:solidFill>
              </a:rPr>
              <a:t>non</a:t>
            </a:r>
            <a:r>
              <a:rPr lang="en-US" sz="1350" dirty="0">
                <a:solidFill>
                  <a:schemeClr val="tx1"/>
                </a:solidFill>
              </a:rPr>
              <a:t> per la preparazione di standard.</a:t>
            </a:r>
            <a:endParaRPr lang="en-US" sz="1400" dirty="0"/>
          </a:p>
        </p:txBody>
      </p:sp>
      <p:sp>
        <p:nvSpPr>
          <p:cNvPr id="16" name="Box Attenzione"/>
          <p:cNvSpPr/>
          <p:nvPr/>
        </p:nvSpPr>
        <p:spPr>
          <a:xfrm>
            <a:off x="8366760" y="4553712"/>
            <a:ext cx="3364992" cy="1691640"/>
          </a:xfrm>
          <a:prstGeom prst="roundRect">
            <a:avLst>
              <a:gd name="adj" fmla="val 378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Tinta Attenzione"/>
          <p:cNvSpPr/>
          <p:nvPr/>
        </p:nvSpPr>
        <p:spPr>
          <a:xfrm>
            <a:off x="8366760" y="4553712"/>
            <a:ext cx="3364992" cy="1691640"/>
          </a:xfrm>
          <a:prstGeom prst="roundRect">
            <a:avLst>
              <a:gd name="adj" fmla="val 3784"/>
            </a:avLst>
          </a:prstGeom>
          <a:solidFill>
            <a:schemeClr val="accent3">
              <a:alpha val="11000"/>
            </a:schemeClr>
          </a:solidFill>
          <a:ln w="9525">
            <a:solidFill>
              <a:schemeClr val="accent3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Icona Attenzione"/>
          <p:cNvSpPr/>
          <p:nvPr/>
        </p:nvSpPr>
        <p:spPr>
          <a:xfrm>
            <a:off x="8513064" y="4700016"/>
            <a:ext cx="347472" cy="347472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9" name="Image 2" descr="Attenzio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508" y="4776460"/>
            <a:ext cx="194584" cy="19458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933688" y="4645152"/>
            <a:ext cx="2679192" cy="1527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accent3"/>
                </a:solidFill>
              </a:rPr>
              <a:t>Attenzione</a:t>
            </a:r>
            <a:endParaRPr lang="en-US" sz="14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Errore di parallasse</a:t>
            </a:r>
            <a:r>
              <a:rPr lang="en-US" sz="1400" dirty="0">
                <a:solidFill>
                  <a:schemeClr val="tx1"/>
                </a:solidFill>
              </a:rPr>
              <a:t>: l'occhio deve trovarsi sul piano orizzontale del menisco.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Spatole e pinzette</a:t>
            </a:r>
            <a:endParaRPr lang="en-US" sz="3000" dirty="0"/>
          </a:p>
        </p:txBody>
      </p:sp>
      <p:sp>
        <p:nvSpPr>
          <p:cNvPr id="3" name="Cornice Spatola a cucchiaio"/>
          <p:cNvSpPr/>
          <p:nvPr/>
        </p:nvSpPr>
        <p:spPr>
          <a:xfrm>
            <a:off x="457200" y="1188720"/>
            <a:ext cx="3611880" cy="2331720"/>
          </a:xfrm>
          <a:prstGeom prst="roundRect">
            <a:avLst>
              <a:gd name="adj" fmla="val 274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Spatola a cucchiaio" descr="Spatola a cucchiai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153" y="1298448"/>
            <a:ext cx="2995973" cy="17282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30352" y="3081528"/>
            <a:ext cx="346557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Spatola a cucchiaio</a:t>
            </a:r>
            <a:endParaRPr lang="en-US" sz="1100" dirty="0"/>
          </a:p>
        </p:txBody>
      </p:sp>
      <p:sp>
        <p:nvSpPr>
          <p:cNvPr id="6" name="Cornice Microspatola"/>
          <p:cNvSpPr/>
          <p:nvPr/>
        </p:nvSpPr>
        <p:spPr>
          <a:xfrm>
            <a:off x="4288536" y="1188720"/>
            <a:ext cx="3611880" cy="2331720"/>
          </a:xfrm>
          <a:prstGeom prst="roundRect">
            <a:avLst>
              <a:gd name="adj" fmla="val 274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7" name="Microspatola" descr="Microspatol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965" y="1298448"/>
            <a:ext cx="3257022" cy="172821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361688" y="3081528"/>
            <a:ext cx="346557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Spatola piatta (microspatola)</a:t>
            </a:r>
            <a:endParaRPr lang="en-US" sz="1100" dirty="0"/>
          </a:p>
        </p:txBody>
      </p:sp>
      <p:sp>
        <p:nvSpPr>
          <p:cNvPr id="9" name="Cornice Pinzetta"/>
          <p:cNvSpPr/>
          <p:nvPr/>
        </p:nvSpPr>
        <p:spPr>
          <a:xfrm>
            <a:off x="8119872" y="1188720"/>
            <a:ext cx="3611880" cy="2331720"/>
          </a:xfrm>
          <a:prstGeom prst="roundRect">
            <a:avLst>
              <a:gd name="adj" fmla="val 274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0" name="Pinzetta" descr="Pinzett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0" y="1327702"/>
            <a:ext cx="3392424" cy="1669709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193024" y="3081528"/>
            <a:ext cx="346557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Pinzetta</a:t>
            </a:r>
            <a:endParaRPr lang="en-US" sz="1100" dirty="0"/>
          </a:p>
        </p:txBody>
      </p:sp>
      <p:sp>
        <p:nvSpPr>
          <p:cNvPr id="12" name="Riquadro Spatole"/>
          <p:cNvSpPr/>
          <p:nvPr/>
        </p:nvSpPr>
        <p:spPr>
          <a:xfrm>
            <a:off x="457200" y="3749040"/>
            <a:ext cx="4526280" cy="2496312"/>
          </a:xfrm>
          <a:prstGeom prst="roundRect">
            <a:avLst>
              <a:gd name="adj" fmla="val 256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" name="Text 8"/>
          <p:cNvSpPr txBox="1"/>
          <p:nvPr/>
        </p:nvSpPr>
        <p:spPr>
          <a:xfrm>
            <a:off x="640080" y="3858768"/>
            <a:ext cx="4233672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Spatole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621792" y="4434840"/>
            <a:ext cx="4233672" cy="17190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 </a:t>
            </a:r>
            <a:r>
              <a:rPr lang="en-US" sz="1500" b="1" dirty="0">
                <a:solidFill>
                  <a:schemeClr val="tx1"/>
                </a:solidFill>
              </a:rPr>
              <a:t>acciaio inox</a:t>
            </a:r>
            <a:r>
              <a:rPr lang="en-US" sz="1500" dirty="0">
                <a:solidFill>
                  <a:schemeClr val="tx1"/>
                </a:solidFill>
              </a:rPr>
              <a:t> per prelevare e dosare solidi durante la pesata; in </a:t>
            </a:r>
            <a:r>
              <a:rPr lang="en-US" sz="1500" b="1" dirty="0">
                <a:solidFill>
                  <a:schemeClr val="tx1"/>
                </a:solidFill>
              </a:rPr>
              <a:t>PTFE, PP o porcellana</a:t>
            </a:r>
            <a:r>
              <a:rPr lang="en-US" sz="1500" dirty="0">
                <a:solidFill>
                  <a:schemeClr val="tx1"/>
                </a:solidFill>
              </a:rPr>
              <a:t> quando occorre evitare contaminazioni metalliche (analisi in tracce) o con reagenti corrosivi.</a:t>
            </a:r>
            <a:endParaRPr lang="en-US" sz="1500" dirty="0"/>
          </a:p>
        </p:txBody>
      </p:sp>
      <p:sp>
        <p:nvSpPr>
          <p:cNvPr id="15" name="Riquadro Pinzette"/>
          <p:cNvSpPr/>
          <p:nvPr/>
        </p:nvSpPr>
        <p:spPr>
          <a:xfrm>
            <a:off x="5166360" y="3749040"/>
            <a:ext cx="3657600" cy="2496312"/>
          </a:xfrm>
          <a:prstGeom prst="roundRect">
            <a:avLst>
              <a:gd name="adj" fmla="val 256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Text 11"/>
          <p:cNvSpPr txBox="1"/>
          <p:nvPr/>
        </p:nvSpPr>
        <p:spPr>
          <a:xfrm>
            <a:off x="5349240" y="3858768"/>
            <a:ext cx="3364992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Pinzette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5330952" y="4434840"/>
            <a:ext cx="3364992" cy="17190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Per manipolare pesafiltri, navicelle, crogioli e masse campione: le dita trasferiscono </a:t>
            </a:r>
            <a:r>
              <a:rPr lang="en-US" sz="1500" b="1" dirty="0">
                <a:solidFill>
                  <a:schemeClr val="tx1"/>
                </a:solidFill>
              </a:rPr>
              <a:t>umidità e residui grassi</a:t>
            </a:r>
            <a:r>
              <a:rPr lang="en-US" sz="1500" dirty="0">
                <a:solidFill>
                  <a:schemeClr val="tx1"/>
                </a:solidFill>
              </a:rPr>
              <a:t> (errori dell'ordine delle decine di µg).</a:t>
            </a:r>
            <a:endParaRPr lang="en-US" sz="1500" dirty="0"/>
          </a:p>
        </p:txBody>
      </p:sp>
      <p:sp>
        <p:nvSpPr>
          <p:cNvPr id="18" name="Box Buona pratica"/>
          <p:cNvSpPr/>
          <p:nvPr/>
        </p:nvSpPr>
        <p:spPr>
          <a:xfrm>
            <a:off x="9006840" y="3749040"/>
            <a:ext cx="2724912" cy="2496312"/>
          </a:xfrm>
          <a:prstGeom prst="roundRect">
            <a:avLst>
              <a:gd name="adj" fmla="val 256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9" name="Tinta Buona pratica"/>
          <p:cNvSpPr/>
          <p:nvPr/>
        </p:nvSpPr>
        <p:spPr>
          <a:xfrm>
            <a:off x="9006840" y="3749040"/>
            <a:ext cx="2724912" cy="2496312"/>
          </a:xfrm>
          <a:prstGeom prst="roundRect">
            <a:avLst>
              <a:gd name="adj" fmla="val 2564"/>
            </a:avLst>
          </a:prstGeom>
          <a:solidFill>
            <a:schemeClr val="accent2">
              <a:alpha val="11000"/>
            </a:schemeClr>
          </a:solidFill>
          <a:ln w="9525">
            <a:solidFill>
              <a:schemeClr val="accent2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Icona Buona pratica"/>
          <p:cNvSpPr/>
          <p:nvPr/>
        </p:nvSpPr>
        <p:spPr>
          <a:xfrm>
            <a:off x="9153144" y="389534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1" name="Image 3" descr="Buona pratic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588" y="3971788"/>
            <a:ext cx="194584" cy="19458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573768" y="3840480"/>
            <a:ext cx="2039112" cy="23317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accent2"/>
                </a:solidFill>
              </a:rPr>
              <a:t>Buona pratica</a:t>
            </a:r>
            <a:endParaRPr lang="en-US" sz="14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Una spatola pulita e asciutta per ogni reagente; mai reintrodurre l'eccesso nel contenitore originale.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Imbuto separatore</a:t>
            </a:r>
            <a:endParaRPr lang="en-US" sz="3000" dirty="0"/>
          </a:p>
        </p:txBody>
      </p:sp>
      <p:sp>
        <p:nvSpPr>
          <p:cNvPr id="3" name="Cornice Imbuto separatore"/>
          <p:cNvSpPr/>
          <p:nvPr/>
        </p:nvSpPr>
        <p:spPr>
          <a:xfrm>
            <a:off x="457200" y="1188720"/>
            <a:ext cx="1737360" cy="5056632"/>
          </a:xfrm>
          <a:prstGeom prst="roundRect">
            <a:avLst>
              <a:gd name="adj" fmla="val 368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Imbuto separatore" descr="Imbuto separator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83" y="1298448"/>
            <a:ext cx="1140594" cy="433425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30352" y="5687568"/>
            <a:ext cx="1591056" cy="502920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Imbuto separatore</a:t>
            </a:r>
            <a:endParaRPr lang="en-US" sz="1100" dirty="0"/>
          </a:p>
        </p:txBody>
      </p:sp>
      <p:sp>
        <p:nvSpPr>
          <p:cNvPr id="6" name="Riquadro principio"/>
          <p:cNvSpPr/>
          <p:nvPr/>
        </p:nvSpPr>
        <p:spPr>
          <a:xfrm>
            <a:off x="2423160" y="1188720"/>
            <a:ext cx="9308592" cy="1463040"/>
          </a:xfrm>
          <a:prstGeom prst="roundRect">
            <a:avLst>
              <a:gd name="adj" fmla="val 437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 txBox="1"/>
          <p:nvPr/>
        </p:nvSpPr>
        <p:spPr>
          <a:xfrm>
            <a:off x="2606040" y="1261872"/>
            <a:ext cx="8961120" cy="13258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Recipiente conico o a pera con tappo smerigliato e rubinetto sul gambo, impiegato per l'</a:t>
            </a:r>
            <a:r>
              <a:rPr lang="en-US" sz="1450" b="1" dirty="0">
                <a:solidFill>
                  <a:schemeClr val="tx1"/>
                </a:solidFill>
              </a:rPr>
              <a:t>estrazione liquido-liquido</a:t>
            </a:r>
            <a:r>
              <a:rPr lang="en-US" sz="1450" dirty="0">
                <a:solidFill>
                  <a:schemeClr val="tx1"/>
                </a:solidFill>
              </a:rPr>
              <a:t> e per la separazione di due fasi </a:t>
            </a:r>
            <a:r>
              <a:rPr lang="en-US" sz="1450" b="1" dirty="0">
                <a:solidFill>
                  <a:schemeClr val="tx1"/>
                </a:solidFill>
              </a:rPr>
              <a:t>non miscibili</a:t>
            </a:r>
            <a:r>
              <a:rPr lang="en-US" sz="1450" dirty="0">
                <a:solidFill>
                  <a:schemeClr val="tx1"/>
                </a:solidFill>
              </a:rPr>
              <a:t> (es. acqua/esano, acqua/etere dietilico). La ripartizione del soluto A tra le fasi è descritta dal coefficiente di distribuzione </a:t>
            </a:r>
            <a:r>
              <a:rPr lang="en-US" sz="1450" b="1" dirty="0">
                <a:solidFill>
                  <a:schemeClr val="tx1"/>
                </a:solidFill>
              </a:rPr>
              <a:t>K</a:t>
            </a:r>
            <a:r>
              <a:rPr lang="en-US" sz="1450" b="1" baseline="-40000" dirty="0">
                <a:solidFill>
                  <a:schemeClr val="tx1"/>
                </a:solidFill>
              </a:rPr>
              <a:t>D</a:t>
            </a:r>
            <a:r>
              <a:rPr lang="en-US" sz="1450" b="1" dirty="0">
                <a:solidFill>
                  <a:schemeClr val="tx1"/>
                </a:solidFill>
              </a:rPr>
              <a:t> = [A]</a:t>
            </a:r>
            <a:r>
              <a:rPr lang="en-US" sz="1450" b="1" baseline="-40000" dirty="0">
                <a:solidFill>
                  <a:schemeClr val="tx1"/>
                </a:solidFill>
              </a:rPr>
              <a:t>org</a:t>
            </a:r>
            <a:r>
              <a:rPr lang="en-US" sz="1450" b="1" dirty="0">
                <a:solidFill>
                  <a:schemeClr val="tx1"/>
                </a:solidFill>
              </a:rPr>
              <a:t> / [A]</a:t>
            </a:r>
            <a:r>
              <a:rPr lang="en-US" sz="1450" b="1" baseline="-40000" dirty="0">
                <a:solidFill>
                  <a:schemeClr val="tx1"/>
                </a:solidFill>
              </a:rPr>
              <a:t>aq</a:t>
            </a:r>
            <a:r>
              <a:rPr lang="en-US" sz="1450" dirty="0">
                <a:solidFill>
                  <a:schemeClr val="tx1"/>
                </a:solidFill>
              </a:rPr>
              <a:t>.</a:t>
            </a:r>
            <a:endParaRPr lang="en-US" sz="1450" dirty="0"/>
          </a:p>
        </p:txBody>
      </p:sp>
      <p:sp>
        <p:nvSpPr>
          <p:cNvPr id="8" name="Riquadro procedura"/>
          <p:cNvSpPr/>
          <p:nvPr/>
        </p:nvSpPr>
        <p:spPr>
          <a:xfrm>
            <a:off x="2423160" y="2852928"/>
            <a:ext cx="5852160" cy="3392424"/>
          </a:xfrm>
          <a:prstGeom prst="roundRect">
            <a:avLst>
              <a:gd name="adj" fmla="val 188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 txBox="1"/>
          <p:nvPr/>
        </p:nvSpPr>
        <p:spPr>
          <a:xfrm>
            <a:off x="2606040" y="2926080"/>
            <a:ext cx="548640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Procedura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2606040" y="3310128"/>
            <a:ext cx="5532120" cy="2880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215900" indent="-215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chemeClr val="tx1"/>
                </a:solidFill>
              </a:rPr>
              <a:t>​A rubinetto chiuso introdurre le due fasi senza superare i ¾ del volume.</a:t>
            </a:r>
            <a:endParaRPr lang="en-US" sz="1450" dirty="0"/>
          </a:p>
          <a:p>
            <a:pPr marL="215900" indent="-215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chemeClr val="tx1"/>
                </a:solidFill>
              </a:rPr>
              <a:t>​Tappare, capovolgere e agitare; </a:t>
            </a:r>
            <a:r>
              <a:rPr lang="en-US" sz="1450" b="1" dirty="0">
                <a:solidFill>
                  <a:schemeClr val="tx1"/>
                </a:solidFill>
              </a:rPr>
              <a:t>sfiatare</a:t>
            </a:r>
            <a:r>
              <a:rPr lang="en-US" sz="1450" dirty="0">
                <a:solidFill>
                  <a:schemeClr val="tx1"/>
                </a:solidFill>
              </a:rPr>
              <a:t> spesso aprendo il rubinetto con il gambo verso l'alto, sotto cappa.</a:t>
            </a:r>
            <a:endParaRPr lang="en-US" sz="1450" dirty="0"/>
          </a:p>
          <a:p>
            <a:pPr marL="215900" indent="-215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chemeClr val="tx1"/>
                </a:solidFill>
              </a:rPr>
              <a:t>​Lasciare separare le fasi dopo aver rimosso il tappo.</a:t>
            </a:r>
            <a:endParaRPr lang="en-US" sz="1450" dirty="0"/>
          </a:p>
          <a:p>
            <a:pPr marL="215900" indent="-215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chemeClr val="tx1"/>
                </a:solidFill>
              </a:rPr>
              <a:t>​Scaricare la </a:t>
            </a:r>
            <a:r>
              <a:rPr lang="en-US" sz="1450" b="1" dirty="0">
                <a:solidFill>
                  <a:schemeClr val="tx1"/>
                </a:solidFill>
              </a:rPr>
              <a:t>fase inferiore</a:t>
            </a:r>
            <a:r>
              <a:rPr lang="en-US" sz="1450" dirty="0">
                <a:solidFill>
                  <a:schemeClr val="tx1"/>
                </a:solidFill>
              </a:rPr>
              <a:t> (più densa) dal rubinetto; travasare la </a:t>
            </a:r>
            <a:r>
              <a:rPr lang="en-US" sz="1450" b="1" dirty="0">
                <a:solidFill>
                  <a:schemeClr val="tx1"/>
                </a:solidFill>
              </a:rPr>
              <a:t>fase superiore</a:t>
            </a:r>
            <a:r>
              <a:rPr lang="en-US" sz="1450" dirty="0">
                <a:solidFill>
                  <a:schemeClr val="tx1"/>
                </a:solidFill>
              </a:rPr>
              <a:t> dall'apertura in alto, per non contaminarla con il residuo del gambo.</a:t>
            </a:r>
            <a:endParaRPr lang="en-US" sz="1450" dirty="0"/>
          </a:p>
        </p:txBody>
      </p:sp>
      <p:sp>
        <p:nvSpPr>
          <p:cNvPr id="11" name="Box Attenzione"/>
          <p:cNvSpPr/>
          <p:nvPr/>
        </p:nvSpPr>
        <p:spPr>
          <a:xfrm>
            <a:off x="8503920" y="2852928"/>
            <a:ext cx="3227832" cy="3392424"/>
          </a:xfrm>
          <a:prstGeom prst="roundRect">
            <a:avLst>
              <a:gd name="adj" fmla="val 1983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Tinta Attenzione"/>
          <p:cNvSpPr/>
          <p:nvPr/>
        </p:nvSpPr>
        <p:spPr>
          <a:xfrm>
            <a:off x="8503920" y="2852928"/>
            <a:ext cx="3227832" cy="3392424"/>
          </a:xfrm>
          <a:prstGeom prst="roundRect">
            <a:avLst>
              <a:gd name="adj" fmla="val 1983"/>
            </a:avLst>
          </a:prstGeom>
          <a:solidFill>
            <a:schemeClr val="accent3">
              <a:alpha val="11000"/>
            </a:schemeClr>
          </a:solidFill>
          <a:ln w="9525">
            <a:solidFill>
              <a:schemeClr val="accent3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Icona Attenzione"/>
          <p:cNvSpPr/>
          <p:nvPr/>
        </p:nvSpPr>
        <p:spPr>
          <a:xfrm>
            <a:off x="8650224" y="2999232"/>
            <a:ext cx="347472" cy="347472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age 1" descr="Attenzio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6668" y="3075676"/>
            <a:ext cx="194584" cy="19458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9070848" y="2944368"/>
            <a:ext cx="2542032" cy="32278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accent3"/>
                </a:solidFill>
              </a:rPr>
              <a:t>Attenzione</a:t>
            </a:r>
            <a:endParaRPr lang="en-US" sz="14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La posizione delle fasi dipende dalla </a:t>
            </a:r>
            <a:r>
              <a:rPr lang="en-US" sz="1400" b="1" dirty="0">
                <a:solidFill>
                  <a:schemeClr val="tx1"/>
                </a:solidFill>
              </a:rPr>
              <a:t>densità</a:t>
            </a:r>
            <a:r>
              <a:rPr lang="en-US" sz="1400" dirty="0">
                <a:solidFill>
                  <a:schemeClr val="tx1"/>
                </a:solidFill>
              </a:rPr>
              <a:t>: CH</a:t>
            </a:r>
            <a:r>
              <a:rPr lang="en-US" sz="1400" baseline="-40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Cl</a:t>
            </a:r>
            <a:r>
              <a:rPr lang="en-US" sz="1400" baseline="-40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 e CHCl</a:t>
            </a:r>
            <a:r>
              <a:rPr lang="en-US" sz="1400" baseline="-40000" dirty="0">
                <a:solidFill>
                  <a:schemeClr val="tx1"/>
                </a:solidFill>
              </a:rPr>
              <a:t>3</a:t>
            </a:r>
            <a:r>
              <a:rPr lang="en-US" sz="1400" dirty="0">
                <a:solidFill>
                  <a:schemeClr val="tx1"/>
                </a:solidFill>
              </a:rPr>
              <a:t> (ρ &gt; 1 g cm</a:t>
            </a:r>
            <a:r>
              <a:rPr lang="en-US" sz="1400" baseline="30000" dirty="0">
                <a:solidFill>
                  <a:schemeClr val="tx1"/>
                </a:solidFill>
              </a:rPr>
              <a:t>−3</a:t>
            </a:r>
            <a:r>
              <a:rPr lang="en-US" sz="1400" dirty="0">
                <a:solidFill>
                  <a:schemeClr val="tx1"/>
                </a:solidFill>
              </a:rPr>
              <a:t>) formano la fase inferiore; esano ed etere dietilico quella superiore.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Essiccatore</a:t>
            </a:r>
            <a:endParaRPr lang="en-US" sz="3000" dirty="0"/>
          </a:p>
        </p:txBody>
      </p:sp>
      <p:sp>
        <p:nvSpPr>
          <p:cNvPr id="3" name="Cornice Essiccatori"/>
          <p:cNvSpPr/>
          <p:nvPr/>
        </p:nvSpPr>
        <p:spPr>
          <a:xfrm>
            <a:off x="457200" y="1188720"/>
            <a:ext cx="5486400" cy="3017520"/>
          </a:xfrm>
          <a:prstGeom prst="roundRect">
            <a:avLst>
              <a:gd name="adj" fmla="val 2121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Essiccatori" descr="Essiccator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" y="1298448"/>
            <a:ext cx="4828032" cy="24140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30352" y="3767328"/>
            <a:ext cx="534009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Essiccatore ordinario (sinistra) e da vuoto (destra)</a:t>
            </a:r>
            <a:endParaRPr lang="en-US" sz="1100" dirty="0"/>
          </a:p>
        </p:txBody>
      </p:sp>
      <p:sp>
        <p:nvSpPr>
          <p:cNvPr id="6" name="Box Nota"/>
          <p:cNvSpPr/>
          <p:nvPr/>
        </p:nvSpPr>
        <p:spPr>
          <a:xfrm>
            <a:off x="457200" y="4434840"/>
            <a:ext cx="5486400" cy="1810512"/>
          </a:xfrm>
          <a:prstGeom prst="roundRect">
            <a:avLst>
              <a:gd name="adj" fmla="val 353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Tinta Nota"/>
          <p:cNvSpPr/>
          <p:nvPr/>
        </p:nvSpPr>
        <p:spPr>
          <a:xfrm>
            <a:off x="457200" y="4434840"/>
            <a:ext cx="5486400" cy="1810512"/>
          </a:xfrm>
          <a:prstGeom prst="roundRect">
            <a:avLst>
              <a:gd name="adj" fmla="val 3535"/>
            </a:avLst>
          </a:prstGeom>
          <a:solidFill>
            <a:schemeClr val="tx2">
              <a:alpha val="11000"/>
            </a:schemeClr>
          </a:solidFill>
          <a:ln w="9525">
            <a:solidFill>
              <a:schemeClr val="tx2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Icona Nota"/>
          <p:cNvSpPr/>
          <p:nvPr/>
        </p:nvSpPr>
        <p:spPr>
          <a:xfrm>
            <a:off x="603504" y="4581144"/>
            <a:ext cx="347472" cy="347472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9" name="Image 1" descr="Not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948" y="4657588"/>
            <a:ext cx="194584" cy="19458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024128" y="4526280"/>
            <a:ext cx="4800600" cy="1645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tx2"/>
                </a:solidFill>
              </a:rPr>
              <a:t>Rilevanza per la pesata</a:t>
            </a:r>
            <a:endParaRPr lang="en-US" sz="14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Crogioli, pesafiltri e campioni essiccati in stufa vanno raffreddati in essiccatore fino a temperatura ambiente </a:t>
            </a:r>
            <a:r>
              <a:rPr lang="en-US" sz="1400" b="1" dirty="0">
                <a:solidFill>
                  <a:schemeClr val="tx1"/>
                </a:solidFill>
              </a:rPr>
              <a:t>prima della pesata</a:t>
            </a:r>
            <a:r>
              <a:rPr lang="en-US" sz="1400" dirty="0">
                <a:solidFill>
                  <a:schemeClr val="tx1"/>
                </a:solidFill>
              </a:rPr>
              <a:t>: un oggetto caldo genera moti convettivi che ne riducono la massa apparente.</a:t>
            </a:r>
            <a:endParaRPr lang="en-US" sz="1450" dirty="0"/>
          </a:p>
        </p:txBody>
      </p:sp>
      <p:sp>
        <p:nvSpPr>
          <p:cNvPr id="11" name="Riquadro testo"/>
          <p:cNvSpPr/>
          <p:nvPr/>
        </p:nvSpPr>
        <p:spPr>
          <a:xfrm>
            <a:off x="6217920" y="1188720"/>
            <a:ext cx="5513832" cy="5056632"/>
          </a:xfrm>
          <a:prstGeom prst="roundRect">
            <a:avLst>
              <a:gd name="adj" fmla="val 126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Text 8"/>
          <p:cNvSpPr txBox="1"/>
          <p:nvPr/>
        </p:nvSpPr>
        <p:spPr>
          <a:xfrm>
            <a:off x="6446520" y="1371600"/>
            <a:ext cx="5120640" cy="47548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Recipiente in vetro a pareti spesse per conservare sostanze e recipienti in </a:t>
            </a:r>
            <a:r>
              <a:rPr lang="en-US" sz="1600" b="1" dirty="0">
                <a:solidFill>
                  <a:schemeClr val="tx1"/>
                </a:solidFill>
              </a:rPr>
              <a:t>atmosfera anidra</a:t>
            </a:r>
            <a:r>
              <a:rPr lang="en-US" sz="1600" dirty="0">
                <a:solidFill>
                  <a:schemeClr val="tx1"/>
                </a:solidFill>
              </a:rPr>
              <a:t>; l'essiccante è posto sul fondo, sotto una piastra forata in porcellana.</a:t>
            </a:r>
            <a:endParaRPr lang="en-US" sz="1600" dirty="0"/>
          </a:p>
          <a:p>
            <a:pPr marL="165100" indent="-1651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Essiccanti comuni: </a:t>
            </a:r>
            <a:r>
              <a:rPr lang="en-US" sz="1600" b="1" dirty="0">
                <a:solidFill>
                  <a:schemeClr val="tx1"/>
                </a:solidFill>
              </a:rPr>
              <a:t>gel di silice</a:t>
            </a:r>
            <a:r>
              <a:rPr lang="en-US" sz="1600" dirty="0">
                <a:solidFill>
                  <a:schemeClr val="tx1"/>
                </a:solidFill>
              </a:rPr>
              <a:t> con indicatore di umidità, </a:t>
            </a:r>
            <a:r>
              <a:rPr lang="en-US" sz="1600" b="1" dirty="0">
                <a:solidFill>
                  <a:schemeClr val="tx1"/>
                </a:solidFill>
              </a:rPr>
              <a:t>CaCl</a:t>
            </a:r>
            <a:r>
              <a:rPr lang="en-US" sz="1600" b="1" baseline="-40000" dirty="0">
                <a:solidFill>
                  <a:schemeClr val="tx1"/>
                </a:solidFill>
              </a:rPr>
              <a:t>2</a:t>
            </a:r>
            <a:r>
              <a:rPr lang="en-US" sz="1600" dirty="0">
                <a:solidFill>
                  <a:schemeClr val="tx1"/>
                </a:solidFill>
              </a:rPr>
              <a:t> anidro, </a:t>
            </a:r>
            <a:r>
              <a:rPr lang="en-US" sz="1600" b="1" dirty="0">
                <a:solidFill>
                  <a:schemeClr val="tx1"/>
                </a:solidFill>
              </a:rPr>
              <a:t>CaSO</a:t>
            </a:r>
            <a:r>
              <a:rPr lang="en-US" sz="1600" b="1" baseline="-40000" dirty="0">
                <a:solidFill>
                  <a:schemeClr val="tx1"/>
                </a:solidFill>
              </a:rPr>
              <a:t>4</a:t>
            </a:r>
            <a:r>
              <a:rPr lang="en-US" sz="1600" dirty="0">
                <a:solidFill>
                  <a:schemeClr val="tx1"/>
                </a:solidFill>
              </a:rPr>
              <a:t> anidro, </a:t>
            </a:r>
            <a:r>
              <a:rPr lang="en-US" sz="1600" b="1" dirty="0">
                <a:solidFill>
                  <a:schemeClr val="tx1"/>
                </a:solidFill>
              </a:rPr>
              <a:t>P</a:t>
            </a:r>
            <a:r>
              <a:rPr lang="en-US" sz="1600" b="1" baseline="-40000" dirty="0">
                <a:solidFill>
                  <a:schemeClr val="tx1"/>
                </a:solidFill>
              </a:rPr>
              <a:t>4</a:t>
            </a:r>
            <a:r>
              <a:rPr lang="en-US" sz="1600" b="1" dirty="0">
                <a:solidFill>
                  <a:schemeClr val="tx1"/>
                </a:solidFill>
              </a:rPr>
              <a:t>O</a:t>
            </a:r>
            <a:r>
              <a:rPr lang="en-US" sz="1600" b="1" baseline="-40000" dirty="0">
                <a:solidFill>
                  <a:schemeClr val="tx1"/>
                </a:solidFill>
              </a:rPr>
              <a:t>10</a:t>
            </a:r>
            <a:r>
              <a:rPr lang="en-US" sz="1600" dirty="0">
                <a:solidFill>
                  <a:schemeClr val="tx1"/>
                </a:solidFill>
              </a:rPr>
              <a:t> (molto efficiente).</a:t>
            </a:r>
            <a:endParaRPr lang="en-US" sz="1600" dirty="0"/>
          </a:p>
          <a:p>
            <a:pPr marL="165100" indent="-1651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La flangia smerigliata, leggermente ingrassata, assicura la tenuta; il coperchio si apre facendolo </a:t>
            </a:r>
            <a:r>
              <a:rPr lang="en-US" sz="1600" b="1" dirty="0">
                <a:solidFill>
                  <a:schemeClr val="tx1"/>
                </a:solidFill>
              </a:rPr>
              <a:t>scorrere orizzontalmente</a:t>
            </a:r>
            <a:r>
              <a:rPr lang="en-US" sz="1600" dirty="0">
                <a:solidFill>
                  <a:schemeClr val="tx1"/>
                </a:solidFill>
              </a:rPr>
              <a:t>.</a:t>
            </a:r>
            <a:endParaRPr lang="en-US" sz="16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Nel modello </a:t>
            </a:r>
            <a:r>
              <a:rPr lang="en-US" sz="1600" b="1" dirty="0">
                <a:solidFill>
                  <a:schemeClr val="tx1"/>
                </a:solidFill>
              </a:rPr>
              <a:t>da vuoto</a:t>
            </a:r>
            <a:r>
              <a:rPr lang="en-US" sz="1600" dirty="0">
                <a:solidFill>
                  <a:schemeClr val="tx1"/>
                </a:solidFill>
              </a:rPr>
              <a:t> il rubinetto sul coperchio consente di evacuare il recipiente.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Altri accessori di laboratorio</a:t>
            </a:r>
            <a:endParaRPr lang="en-US" sz="3000" dirty="0"/>
          </a:p>
        </p:txBody>
      </p:sp>
      <p:sp>
        <p:nvSpPr>
          <p:cNvPr id="3" name="Riquadro Parafilm®"/>
          <p:cNvSpPr/>
          <p:nvPr/>
        </p:nvSpPr>
        <p:spPr>
          <a:xfrm>
            <a:off x="457200" y="1188720"/>
            <a:ext cx="3575304" cy="2395728"/>
          </a:xfrm>
          <a:prstGeom prst="roundRect">
            <a:avLst>
              <a:gd name="adj" fmla="val 26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Parafilm®" descr="Parafilm®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856181"/>
            <a:ext cx="1600200" cy="1060807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31720" y="1371600"/>
            <a:ext cx="1581912" cy="202996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Parafilm®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Film termoplastico per chiusure temporanee, a freddo</a:t>
            </a:r>
            <a:endParaRPr lang="en-US" sz="1600" dirty="0"/>
          </a:p>
        </p:txBody>
      </p:sp>
      <p:sp>
        <p:nvSpPr>
          <p:cNvPr id="6" name="Riquadro Stativo"/>
          <p:cNvSpPr/>
          <p:nvPr/>
        </p:nvSpPr>
        <p:spPr>
          <a:xfrm>
            <a:off x="4306824" y="1188720"/>
            <a:ext cx="3575304" cy="2395728"/>
          </a:xfrm>
          <a:prstGeom prst="roundRect">
            <a:avLst>
              <a:gd name="adj" fmla="val 26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7" name="Stativo" descr="Stativ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125" y="1325880"/>
            <a:ext cx="1141918" cy="212140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181344" y="1371600"/>
            <a:ext cx="1581912" cy="202996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Stativo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Con pinze, morsetti e anelli per il sostegno della vetreria</a:t>
            </a:r>
            <a:endParaRPr lang="en-US" sz="1600" dirty="0"/>
          </a:p>
        </p:txBody>
      </p:sp>
      <p:sp>
        <p:nvSpPr>
          <p:cNvPr id="9" name="Riquadro Tappo in vetro smerigliato"/>
          <p:cNvSpPr/>
          <p:nvPr/>
        </p:nvSpPr>
        <p:spPr>
          <a:xfrm>
            <a:off x="8156448" y="1188720"/>
            <a:ext cx="3575304" cy="2395728"/>
          </a:xfrm>
          <a:prstGeom prst="roundRect">
            <a:avLst>
              <a:gd name="adj" fmla="val 26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0" name="Tappo in vetro smerigliato" descr="Tappo in vetro smerigliat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3608" y="1387332"/>
            <a:ext cx="1600200" cy="19985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0030968" y="1371600"/>
            <a:ext cx="1581912" cy="202996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Tappo in vetro smerigliato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Giunto normalizzato NS, chiusura a tenuta</a:t>
            </a:r>
            <a:endParaRPr lang="en-US" sz="1600" dirty="0"/>
          </a:p>
        </p:txBody>
      </p:sp>
      <p:sp>
        <p:nvSpPr>
          <p:cNvPr id="12" name="Riquadro Tappo in sughero"/>
          <p:cNvSpPr/>
          <p:nvPr/>
        </p:nvSpPr>
        <p:spPr>
          <a:xfrm>
            <a:off x="457200" y="3840480"/>
            <a:ext cx="3575304" cy="2395728"/>
          </a:xfrm>
          <a:prstGeom prst="roundRect">
            <a:avLst>
              <a:gd name="adj" fmla="val 26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3" name="Tappo in sughero" descr="Tappo in sugher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" y="4143378"/>
            <a:ext cx="1600200" cy="1789933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2331720" y="4023360"/>
            <a:ext cx="1581912" cy="202996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Tappo in sughero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Chiusure non critiche; poroso, non inerte</a:t>
            </a:r>
            <a:endParaRPr lang="en-US" sz="1600" dirty="0"/>
          </a:p>
        </p:txBody>
      </p:sp>
      <p:sp>
        <p:nvSpPr>
          <p:cNvPr id="15" name="Riquadro Tappi in gomma"/>
          <p:cNvSpPr/>
          <p:nvPr/>
        </p:nvSpPr>
        <p:spPr>
          <a:xfrm>
            <a:off x="4306824" y="3840480"/>
            <a:ext cx="3575304" cy="2395728"/>
          </a:xfrm>
          <a:prstGeom prst="roundRect">
            <a:avLst>
              <a:gd name="adj" fmla="val 26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6" name="Tappi in gomma" descr="Tappi in gomma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3984" y="4599379"/>
            <a:ext cx="1600200" cy="87793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6181344" y="4023360"/>
            <a:ext cx="1581912" cy="202996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Tappi in gomma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Chiusure elastiche; attaccati da solventi organici</a:t>
            </a:r>
            <a:endParaRPr lang="en-US" sz="1600" dirty="0"/>
          </a:p>
        </p:txBody>
      </p:sp>
      <p:sp>
        <p:nvSpPr>
          <p:cNvPr id="18" name="Riquadro Mortaio e pestello"/>
          <p:cNvSpPr/>
          <p:nvPr/>
        </p:nvSpPr>
        <p:spPr>
          <a:xfrm>
            <a:off x="8156448" y="3840480"/>
            <a:ext cx="3575304" cy="2395728"/>
          </a:xfrm>
          <a:prstGeom prst="roundRect">
            <a:avLst>
              <a:gd name="adj" fmla="val 26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9" name="Mortaio e pestello" descr="Mortaio e pestell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3608" y="4293717"/>
            <a:ext cx="1600200" cy="1489255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10030968" y="4023360"/>
            <a:ext cx="1581912" cy="202996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5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Mortaio e pestello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Macinazione e omogeneizzazione di solidi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Pulizia della vetreria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15568"/>
            <a:ext cx="11274552" cy="65836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La pulizia della vetreria è un </a:t>
            </a:r>
            <a:r>
              <a:rPr lang="en-US" sz="1400" b="1" dirty="0">
                <a:solidFill>
                  <a:schemeClr val="tx1"/>
                </a:solidFill>
              </a:rPr>
              <a:t>prerequisito dell'affidabilità del dato</a:t>
            </a:r>
            <a:r>
              <a:rPr lang="en-US" sz="1400" dirty="0">
                <a:solidFill>
                  <a:schemeClr val="tx1"/>
                </a:solidFill>
              </a:rPr>
              <a:t>: residui e contaminazioni introducono errori sistematici. La vetreria va lavata subito dopo l'uso; quella scheggiata o incrinata va dismessa.</a:t>
            </a:r>
            <a:endParaRPr lang="en-US" sz="1400" dirty="0"/>
          </a:p>
        </p:txBody>
      </p:sp>
      <p:sp>
        <p:nvSpPr>
          <p:cNvPr id="4" name="Fase 1"/>
          <p:cNvSpPr/>
          <p:nvPr/>
        </p:nvSpPr>
        <p:spPr>
          <a:xfrm>
            <a:off x="457200" y="1874520"/>
            <a:ext cx="2606040" cy="1691640"/>
          </a:xfrm>
          <a:prstGeom prst="roundRect">
            <a:avLst>
              <a:gd name="adj" fmla="val 378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Numero 1"/>
          <p:cNvSpPr/>
          <p:nvPr/>
        </p:nvSpPr>
        <p:spPr>
          <a:xfrm>
            <a:off x="594360" y="201168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011680"/>
            <a:ext cx="19202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Lavaggio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441448"/>
            <a:ext cx="2377440" cy="1097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Detergente da laboratorio (preferibilmente alcalino), con scovolino o in bagno a ultrasuoni.</a:t>
            </a:r>
            <a:endParaRPr lang="en-US" sz="1350" dirty="0"/>
          </a:p>
        </p:txBody>
      </p:sp>
      <p:sp>
        <p:nvSpPr>
          <p:cNvPr id="8" name="Freccia"/>
          <p:cNvSpPr/>
          <p:nvPr/>
        </p:nvSpPr>
        <p:spPr>
          <a:xfrm>
            <a:off x="3099816" y="2715768"/>
            <a:ext cx="210312" cy="914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9" name="Fase 2"/>
          <p:cNvSpPr/>
          <p:nvPr/>
        </p:nvSpPr>
        <p:spPr>
          <a:xfrm>
            <a:off x="3346704" y="1874520"/>
            <a:ext cx="2606040" cy="1691640"/>
          </a:xfrm>
          <a:prstGeom prst="roundRect">
            <a:avLst>
              <a:gd name="adj" fmla="val 378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Numero 2"/>
          <p:cNvSpPr/>
          <p:nvPr/>
        </p:nvSpPr>
        <p:spPr>
          <a:xfrm>
            <a:off x="3483864" y="201168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941064" y="2011680"/>
            <a:ext cx="19202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Risciacquo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483864" y="2441448"/>
            <a:ext cx="2377440" cy="1097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Abbondante, con acqua di rete, fino a completa rimozione del detergente.</a:t>
            </a:r>
            <a:endParaRPr lang="en-US" sz="1350" dirty="0"/>
          </a:p>
        </p:txBody>
      </p:sp>
      <p:sp>
        <p:nvSpPr>
          <p:cNvPr id="13" name="Freccia"/>
          <p:cNvSpPr/>
          <p:nvPr/>
        </p:nvSpPr>
        <p:spPr>
          <a:xfrm>
            <a:off x="5989320" y="2715768"/>
            <a:ext cx="210312" cy="914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4" name="Fase 3"/>
          <p:cNvSpPr/>
          <p:nvPr/>
        </p:nvSpPr>
        <p:spPr>
          <a:xfrm>
            <a:off x="6236208" y="1874520"/>
            <a:ext cx="2606040" cy="1691640"/>
          </a:xfrm>
          <a:prstGeom prst="roundRect">
            <a:avLst>
              <a:gd name="adj" fmla="val 378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Numero 3"/>
          <p:cNvSpPr/>
          <p:nvPr/>
        </p:nvSpPr>
        <p:spPr>
          <a:xfrm>
            <a:off x="6373368" y="201168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6830568" y="2011680"/>
            <a:ext cx="19202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Risciacquo finale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373368" y="2441448"/>
            <a:ext cx="2377440" cy="1097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Almeno 3 volte con acqua deionizzata.</a:t>
            </a:r>
            <a:endParaRPr lang="en-US" sz="1350" dirty="0"/>
          </a:p>
        </p:txBody>
      </p:sp>
      <p:sp>
        <p:nvSpPr>
          <p:cNvPr id="18" name="Freccia"/>
          <p:cNvSpPr/>
          <p:nvPr/>
        </p:nvSpPr>
        <p:spPr>
          <a:xfrm>
            <a:off x="8878824" y="2715768"/>
            <a:ext cx="210312" cy="914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9" name="Fase 4"/>
          <p:cNvSpPr/>
          <p:nvPr/>
        </p:nvSpPr>
        <p:spPr>
          <a:xfrm>
            <a:off x="9125712" y="1874520"/>
            <a:ext cx="2606040" cy="1691640"/>
          </a:xfrm>
          <a:prstGeom prst="roundRect">
            <a:avLst>
              <a:gd name="adj" fmla="val 378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Numero 4"/>
          <p:cNvSpPr/>
          <p:nvPr/>
        </p:nvSpPr>
        <p:spPr>
          <a:xfrm>
            <a:off x="9262872" y="201168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9720072" y="2011680"/>
            <a:ext cx="19202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Asciugatura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262872" y="2441448"/>
            <a:ext cx="2377440" cy="1097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temperatura ambiente su rastrelliera, obbligatoria per la vetreria tarata; non usare carta.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3639312"/>
            <a:ext cx="11274552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accent2"/>
                </a:solidFill>
              </a:rPr>
              <a:t>Criterio di pulizia:</a:t>
            </a:r>
            <a:r>
              <a:rPr lang="en-US" sz="1350" dirty="0">
                <a:solidFill>
                  <a:schemeClr val="accent2"/>
                </a:solidFill>
              </a:rPr>
              <a:t> l'acqua defluisce formando un film uniforme, senza gocce aderenti alle pareti.</a:t>
            </a:r>
            <a:endParaRPr lang="en-US" sz="1350" dirty="0"/>
          </a:p>
        </p:txBody>
      </p:sp>
      <p:sp>
        <p:nvSpPr>
          <p:cNvPr id="24" name="Cornice Scovolini"/>
          <p:cNvSpPr/>
          <p:nvPr/>
        </p:nvSpPr>
        <p:spPr>
          <a:xfrm>
            <a:off x="457200" y="4114800"/>
            <a:ext cx="2377440" cy="2130552"/>
          </a:xfrm>
          <a:prstGeom prst="roundRect">
            <a:avLst>
              <a:gd name="adj" fmla="val 300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25" name="Scovolini" descr="Scovolin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06" y="4224528"/>
            <a:ext cx="1755228" cy="1527048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530352" y="5806440"/>
            <a:ext cx="2231136" cy="384048"/>
          </a:xfrm>
          <a:prstGeom prst="rect">
            <a:avLst/>
          </a:prstGeom>
          <a:noFill/>
          <a:ln/>
        </p:spPr>
        <p:txBody>
          <a:bodyPr wrap="square" lIns="12700" tIns="12700" rIns="12700" bIns="127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Scovolini</a:t>
            </a:r>
            <a:endParaRPr lang="en-US" sz="1100" dirty="0"/>
          </a:p>
        </p:txBody>
      </p:sp>
      <p:sp>
        <p:nvSpPr>
          <p:cNvPr id="27" name="Riquadro trattamenti chimici"/>
          <p:cNvSpPr/>
          <p:nvPr/>
        </p:nvSpPr>
        <p:spPr>
          <a:xfrm>
            <a:off x="3063240" y="4114800"/>
            <a:ext cx="8668512" cy="2130552"/>
          </a:xfrm>
          <a:prstGeom prst="roundRect">
            <a:avLst>
              <a:gd name="adj" fmla="val 300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8" name="Text 25"/>
          <p:cNvSpPr txBox="1"/>
          <p:nvPr/>
        </p:nvSpPr>
        <p:spPr>
          <a:xfrm>
            <a:off x="3246120" y="4169664"/>
            <a:ext cx="8229600" cy="34747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accent3"/>
                </a:solidFill>
              </a:rPr>
              <a:t>Trattamenti chimici</a:t>
            </a:r>
            <a:r>
              <a:rPr lang="en-US" sz="1350" dirty="0">
                <a:solidFill>
                  <a:schemeClr val="accent3"/>
                </a:solidFill>
              </a:rPr>
              <a:t> — sotto cappa, con DPI</a:t>
            </a:r>
            <a:endParaRPr lang="en-US" sz="1350" dirty="0"/>
          </a:p>
        </p:txBody>
      </p:sp>
      <p:sp>
        <p:nvSpPr>
          <p:cNvPr id="29" name="Text 26"/>
          <p:cNvSpPr txBox="1"/>
          <p:nvPr/>
        </p:nvSpPr>
        <p:spPr>
          <a:xfrm>
            <a:off x="3246120" y="4526280"/>
            <a:ext cx="8366760" cy="1691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200"/>
              </a:spcAft>
              <a:buSzPct val="100000"/>
              <a:buChar char="•"/>
            </a:pPr>
            <a:r>
              <a:rPr lang="en-US" sz="1350" b="1" dirty="0">
                <a:solidFill>
                  <a:schemeClr val="tx1"/>
                </a:solidFill>
              </a:rPr>
              <a:t>HNO</a:t>
            </a:r>
            <a:r>
              <a:rPr lang="en-US" sz="1350" b="1" baseline="-40000" dirty="0">
                <a:solidFill>
                  <a:schemeClr val="tx1"/>
                </a:solidFill>
              </a:rPr>
              <a:t>3</a:t>
            </a:r>
            <a:r>
              <a:rPr lang="en-US" sz="1350" b="1" dirty="0">
                <a:solidFill>
                  <a:schemeClr val="tx1"/>
                </a:solidFill>
              </a:rPr>
              <a:t> diluito</a:t>
            </a:r>
            <a:r>
              <a:rPr lang="en-US" sz="1350" dirty="0">
                <a:solidFill>
                  <a:schemeClr val="tx1"/>
                </a:solidFill>
              </a:rPr>
              <a:t> (10–20 % v/v): residui metallici; vetreria per analisi in tracce.</a:t>
            </a:r>
            <a:endParaRPr lang="en-US" sz="1350" dirty="0"/>
          </a:p>
          <a:p>
            <a:pPr marL="165100" indent="-165100">
              <a:spcAft>
                <a:spcPts val="200"/>
              </a:spcAft>
              <a:buSzPct val="100000"/>
              <a:buChar char="•"/>
            </a:pPr>
            <a:r>
              <a:rPr lang="en-US" sz="1350" b="1" dirty="0">
                <a:solidFill>
                  <a:schemeClr val="tx1"/>
                </a:solidFill>
              </a:rPr>
              <a:t>Acqua regia</a:t>
            </a:r>
            <a:r>
              <a:rPr lang="en-US" sz="1350" dirty="0">
                <a:solidFill>
                  <a:schemeClr val="tx1"/>
                </a:solidFill>
              </a:rPr>
              <a:t> (HCl:HNO</a:t>
            </a:r>
            <a:r>
              <a:rPr lang="en-US" sz="1350" baseline="-40000" dirty="0">
                <a:solidFill>
                  <a:schemeClr val="tx1"/>
                </a:solidFill>
              </a:rPr>
              <a:t>3</a:t>
            </a:r>
            <a:r>
              <a:rPr lang="en-US" sz="1350" dirty="0">
                <a:solidFill>
                  <a:schemeClr val="tx1"/>
                </a:solidFill>
              </a:rPr>
              <a:t> 3:1 v/v): metalli nobili; preparare al momento, non conservare in recipienti chiusi (sviluppo di Cl</a:t>
            </a:r>
            <a:r>
              <a:rPr lang="en-US" sz="1350" baseline="-40000" dirty="0">
                <a:solidFill>
                  <a:schemeClr val="tx1"/>
                </a:solidFill>
              </a:rPr>
              <a:t>2</a:t>
            </a:r>
            <a:r>
              <a:rPr lang="en-US" sz="1350" dirty="0">
                <a:solidFill>
                  <a:schemeClr val="tx1"/>
                </a:solidFill>
              </a:rPr>
              <a:t> e NOCl).</a:t>
            </a:r>
            <a:endParaRPr lang="en-US" sz="1350" dirty="0"/>
          </a:p>
          <a:p>
            <a:pPr marL="165100" indent="-165100">
              <a:spcAft>
                <a:spcPts val="200"/>
              </a:spcAft>
              <a:buSzPct val="100000"/>
              <a:buChar char="•"/>
            </a:pPr>
            <a:r>
              <a:rPr lang="en-US" sz="1350" b="1" dirty="0">
                <a:solidFill>
                  <a:schemeClr val="tx1"/>
                </a:solidFill>
              </a:rPr>
              <a:t>Miscela cromica</a:t>
            </a:r>
            <a:r>
              <a:rPr lang="en-US" sz="1350" dirty="0">
                <a:solidFill>
                  <a:schemeClr val="tx1"/>
                </a:solidFill>
              </a:rPr>
              <a:t> (K</a:t>
            </a:r>
            <a:r>
              <a:rPr lang="en-US" sz="1350" baseline="-40000" dirty="0">
                <a:solidFill>
                  <a:schemeClr val="tx1"/>
                </a:solidFill>
              </a:rPr>
              <a:t>2</a:t>
            </a:r>
            <a:r>
              <a:rPr lang="en-US" sz="1350" dirty="0">
                <a:solidFill>
                  <a:schemeClr val="tx1"/>
                </a:solidFill>
              </a:rPr>
              <a:t>Cr</a:t>
            </a:r>
            <a:r>
              <a:rPr lang="en-US" sz="1350" baseline="-40000" dirty="0">
                <a:solidFill>
                  <a:schemeClr val="tx1"/>
                </a:solidFill>
              </a:rPr>
              <a:t>2</a:t>
            </a:r>
            <a:r>
              <a:rPr lang="en-US" sz="1350" dirty="0">
                <a:solidFill>
                  <a:schemeClr val="tx1"/>
                </a:solidFill>
              </a:rPr>
              <a:t>O</a:t>
            </a:r>
            <a:r>
              <a:rPr lang="en-US" sz="1350" baseline="-40000" dirty="0">
                <a:solidFill>
                  <a:schemeClr val="tx1"/>
                </a:solidFill>
              </a:rPr>
              <a:t>7</a:t>
            </a:r>
            <a:r>
              <a:rPr lang="en-US" sz="1350" dirty="0">
                <a:solidFill>
                  <a:schemeClr val="tx1"/>
                </a:solidFill>
              </a:rPr>
              <a:t> in H</a:t>
            </a:r>
            <a:r>
              <a:rPr lang="en-US" sz="1350" baseline="-40000" dirty="0">
                <a:solidFill>
                  <a:schemeClr val="tx1"/>
                </a:solidFill>
              </a:rPr>
              <a:t>2</a:t>
            </a:r>
            <a:r>
              <a:rPr lang="en-US" sz="1350" dirty="0">
                <a:solidFill>
                  <a:schemeClr val="tx1"/>
                </a:solidFill>
              </a:rPr>
              <a:t>SO</a:t>
            </a:r>
            <a:r>
              <a:rPr lang="en-US" sz="1350" baseline="-40000" dirty="0">
                <a:solidFill>
                  <a:schemeClr val="tx1"/>
                </a:solidFill>
              </a:rPr>
              <a:t>4</a:t>
            </a:r>
            <a:r>
              <a:rPr lang="en-US" sz="1350" dirty="0">
                <a:solidFill>
                  <a:schemeClr val="tx1"/>
                </a:solidFill>
              </a:rPr>
              <a:t>): storicamente diffusa, oggi da evitare (Cr(VI) cancerogeno, smaltimento oneroso).</a:t>
            </a:r>
            <a:endParaRPr lang="en-US" sz="13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350" b="1" dirty="0">
                <a:solidFill>
                  <a:schemeClr val="tx1"/>
                </a:solidFill>
              </a:rPr>
              <a:t>Solventi organici</a:t>
            </a:r>
            <a:r>
              <a:rPr lang="en-US" sz="1350" dirty="0">
                <a:solidFill>
                  <a:schemeClr val="tx1"/>
                </a:solidFill>
              </a:rPr>
              <a:t> (acetone, etanolo) per residui organici.</a:t>
            </a:r>
            <a:endParaRPr lang="en-US" sz="135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La pesata: procedura generale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15568"/>
            <a:ext cx="11274552" cy="65836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La bilancia misura una </a:t>
            </a:r>
            <a:r>
              <a:rPr lang="en-US" sz="1400" b="1" dirty="0">
                <a:solidFill>
                  <a:schemeClr val="tx1"/>
                </a:solidFill>
              </a:rPr>
              <a:t>forza</a:t>
            </a:r>
            <a:r>
              <a:rPr lang="en-US" sz="1400" dirty="0">
                <a:solidFill>
                  <a:schemeClr val="tx1"/>
                </a:solidFill>
              </a:rPr>
              <a:t> (il peso del carico) e, tramite la regolazione con masse note, la esprime come </a:t>
            </a:r>
            <a:r>
              <a:rPr lang="en-US" sz="1400" b="1" dirty="0">
                <a:solidFill>
                  <a:schemeClr val="tx1"/>
                </a:solidFill>
              </a:rPr>
              <a:t>massa</a:t>
            </a:r>
            <a:r>
              <a:rPr lang="en-US" sz="1400" dirty="0">
                <a:solidFill>
                  <a:schemeClr val="tx1"/>
                </a:solidFill>
              </a:rPr>
              <a:t>. Una pesata corretta richiede il controllo dello strumento, dell'ambiente e dell'operatore.</a:t>
            </a:r>
            <a:endParaRPr lang="en-US" sz="1400" dirty="0"/>
          </a:p>
        </p:txBody>
      </p:sp>
      <p:sp>
        <p:nvSpPr>
          <p:cNvPr id="4" name="Riquadro Verifiche preliminari"/>
          <p:cNvSpPr/>
          <p:nvPr/>
        </p:nvSpPr>
        <p:spPr>
          <a:xfrm>
            <a:off x="457200" y="1874520"/>
            <a:ext cx="3575304" cy="4370832"/>
          </a:xfrm>
          <a:prstGeom prst="roundRect">
            <a:avLst>
              <a:gd name="adj" fmla="val 179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Cerchio icona Verifiche preliminari"/>
          <p:cNvSpPr/>
          <p:nvPr/>
        </p:nvSpPr>
        <p:spPr>
          <a:xfrm>
            <a:off x="621792" y="2020824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Verifiche preliminar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42" y="2121774"/>
            <a:ext cx="218724" cy="21872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70432" y="1984248"/>
            <a:ext cx="2752344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2"/>
                </a:solidFill>
              </a:rPr>
              <a:t>Verifiche preliminari</a:t>
            </a:r>
            <a:endParaRPr lang="en-US" sz="1550" dirty="0"/>
          </a:p>
        </p:txBody>
      </p:sp>
      <p:sp>
        <p:nvSpPr>
          <p:cNvPr id="8" name="Text 5"/>
          <p:cNvSpPr txBox="1"/>
          <p:nvPr/>
        </p:nvSpPr>
        <p:spPr>
          <a:xfrm>
            <a:off x="621792" y="2560320"/>
            <a:ext cx="3282696" cy="35935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Banco rigido e antivibrante, lontano da correnti d'aria, porte, finestre, fonti di calore e irraggiamento solare.</a:t>
            </a:r>
            <a:endParaRPr lang="en-US" sz="1400" dirty="0"/>
          </a:p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Messa in bolla</a:t>
            </a:r>
            <a:r>
              <a:rPr lang="en-US" sz="1400" dirty="0">
                <a:solidFill>
                  <a:schemeClr val="tx1"/>
                </a:solidFill>
              </a:rPr>
              <a:t>: bolla della livella centrata.</a:t>
            </a:r>
            <a:endParaRPr lang="en-US" sz="1400" dirty="0"/>
          </a:p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Stabilizzazione termica</a:t>
            </a:r>
            <a:r>
              <a:rPr lang="en-US" sz="1400" dirty="0">
                <a:solidFill>
                  <a:schemeClr val="tx1"/>
                </a:solidFill>
              </a:rPr>
              <a:t>: bilancia accesa da almeno 30 min (più a lungo per le analitiche).</a:t>
            </a:r>
            <a:endParaRPr lang="en-US" sz="14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Regolazione</a:t>
            </a:r>
            <a:r>
              <a:rPr lang="en-US" sz="1400" dirty="0">
                <a:solidFill>
                  <a:schemeClr val="tx1"/>
                </a:solidFill>
              </a:rPr>
              <a:t> con massa interna o esterna e </a:t>
            </a:r>
            <a:r>
              <a:rPr lang="en-US" sz="1400" b="1" dirty="0">
                <a:solidFill>
                  <a:schemeClr val="tx1"/>
                </a:solidFill>
              </a:rPr>
              <a:t>verifica</a:t>
            </a:r>
            <a:r>
              <a:rPr lang="en-US" sz="1400" dirty="0">
                <a:solidFill>
                  <a:schemeClr val="tx1"/>
                </a:solidFill>
              </a:rPr>
              <a:t> periodica con masse campione certificate.</a:t>
            </a:r>
            <a:endParaRPr lang="en-US" sz="1400" dirty="0"/>
          </a:p>
        </p:txBody>
      </p:sp>
      <p:sp>
        <p:nvSpPr>
          <p:cNvPr id="9" name="Riquadro Esecuzione"/>
          <p:cNvSpPr/>
          <p:nvPr/>
        </p:nvSpPr>
        <p:spPr>
          <a:xfrm>
            <a:off x="4306824" y="1874520"/>
            <a:ext cx="3575304" cy="4370832"/>
          </a:xfrm>
          <a:prstGeom prst="roundRect">
            <a:avLst>
              <a:gd name="adj" fmla="val 179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Cerchio icona Esecuzione"/>
          <p:cNvSpPr/>
          <p:nvPr/>
        </p:nvSpPr>
        <p:spPr>
          <a:xfrm>
            <a:off x="4471416" y="2020824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 descr="Esecuzio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366" y="2121774"/>
            <a:ext cx="218724" cy="21872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020056" y="1984248"/>
            <a:ext cx="2752344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2"/>
                </a:solidFill>
              </a:rPr>
              <a:t>Esecuzione</a:t>
            </a:r>
            <a:endParaRPr lang="en-US" sz="1550" dirty="0"/>
          </a:p>
        </p:txBody>
      </p:sp>
      <p:sp>
        <p:nvSpPr>
          <p:cNvPr id="13" name="Text 9"/>
          <p:cNvSpPr txBox="1"/>
          <p:nvPr/>
        </p:nvSpPr>
        <p:spPr>
          <a:xfrm>
            <a:off x="4471416" y="2560320"/>
            <a:ext cx="3282696" cy="35935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Pesare sempre in un </a:t>
            </a:r>
            <a:r>
              <a:rPr lang="en-US" sz="1400" b="1" dirty="0">
                <a:solidFill>
                  <a:schemeClr val="tx1"/>
                </a:solidFill>
              </a:rPr>
              <a:t>recipiente</a:t>
            </a:r>
            <a:r>
              <a:rPr lang="en-US" sz="1400" dirty="0">
                <a:solidFill>
                  <a:schemeClr val="tx1"/>
                </a:solidFill>
              </a:rPr>
              <a:t> (navicella, pesafiltri, vetrino da orologio), mai sul piatto.</a:t>
            </a:r>
            <a:endParaRPr lang="en-US" sz="1400" dirty="0"/>
          </a:p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Carico al </a:t>
            </a:r>
            <a:r>
              <a:rPr lang="en-US" sz="1400" b="1" dirty="0">
                <a:solidFill>
                  <a:schemeClr val="tx1"/>
                </a:solidFill>
              </a:rPr>
              <a:t>centro del piatto</a:t>
            </a:r>
            <a:r>
              <a:rPr lang="en-US" sz="1400" dirty="0">
                <a:solidFill>
                  <a:schemeClr val="tx1"/>
                </a:solidFill>
              </a:rPr>
              <a:t> (errore di eccentricità).</a:t>
            </a:r>
            <a:endParaRPr lang="en-US" sz="1400" dirty="0"/>
          </a:p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TARA</a:t>
            </a:r>
            <a:r>
              <a:rPr lang="en-US" sz="1400" dirty="0">
                <a:solidFill>
                  <a:schemeClr val="tx1"/>
                </a:solidFill>
              </a:rPr>
              <a:t> a recipiente inserito; aggiungere la sostanza con la spatola.</a:t>
            </a:r>
            <a:endParaRPr lang="en-US" sz="1400" dirty="0"/>
          </a:p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Chiudere gli sportelli, attendere l'</a:t>
            </a:r>
            <a:r>
              <a:rPr lang="en-US" sz="1400" b="1" dirty="0">
                <a:solidFill>
                  <a:schemeClr val="tx1"/>
                </a:solidFill>
              </a:rPr>
              <a:t>indicatore di stabilità</a:t>
            </a:r>
            <a:r>
              <a:rPr lang="en-US" sz="1400" dirty="0">
                <a:solidFill>
                  <a:schemeClr val="tx1"/>
                </a:solidFill>
              </a:rPr>
              <a:t>, registrare subito il valore con </a:t>
            </a:r>
            <a:r>
              <a:rPr lang="en-US" sz="1400" b="1" dirty="0">
                <a:solidFill>
                  <a:schemeClr val="tx1"/>
                </a:solidFill>
              </a:rPr>
              <a:t>tutte le cifre</a:t>
            </a:r>
            <a:r>
              <a:rPr lang="en-US" sz="1400" dirty="0">
                <a:solidFill>
                  <a:schemeClr val="tx1"/>
                </a:solidFill>
              </a:rPr>
              <a:t> visualizzate.</a:t>
            </a:r>
            <a:endParaRPr lang="en-US" sz="14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Al termine pulire piatto e camera di pesata.</a:t>
            </a:r>
            <a:endParaRPr lang="en-US" sz="1400" dirty="0"/>
          </a:p>
        </p:txBody>
      </p:sp>
      <p:sp>
        <p:nvSpPr>
          <p:cNvPr id="14" name="Riquadro Principali fonti di errore"/>
          <p:cNvSpPr/>
          <p:nvPr/>
        </p:nvSpPr>
        <p:spPr>
          <a:xfrm>
            <a:off x="8156448" y="1874520"/>
            <a:ext cx="3575304" cy="4370832"/>
          </a:xfrm>
          <a:prstGeom prst="roundRect">
            <a:avLst>
              <a:gd name="adj" fmla="val 179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5" name="Cerchio icona Principali fonti di errore"/>
          <p:cNvSpPr/>
          <p:nvPr/>
        </p:nvSpPr>
        <p:spPr>
          <a:xfrm>
            <a:off x="8321040" y="2020824"/>
            <a:ext cx="420624" cy="420624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2" descr="Principali fonti di error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1990" y="2121774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869680" y="1984248"/>
            <a:ext cx="2752344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2"/>
                </a:solidFill>
              </a:rPr>
              <a:t>Principali fonti di errore</a:t>
            </a:r>
            <a:endParaRPr lang="en-US" sz="1550" dirty="0"/>
          </a:p>
        </p:txBody>
      </p:sp>
      <p:sp>
        <p:nvSpPr>
          <p:cNvPr id="18" name="Text 13"/>
          <p:cNvSpPr txBox="1"/>
          <p:nvPr/>
        </p:nvSpPr>
        <p:spPr>
          <a:xfrm>
            <a:off x="8321040" y="2560320"/>
            <a:ext cx="3282696" cy="35935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Differenza di </a:t>
            </a:r>
            <a:r>
              <a:rPr lang="en-US" sz="1400" b="1" dirty="0">
                <a:solidFill>
                  <a:schemeClr val="tx1"/>
                </a:solidFill>
              </a:rPr>
              <a:t>temperatura</a:t>
            </a:r>
            <a:r>
              <a:rPr lang="en-US" sz="1400" dirty="0">
                <a:solidFill>
                  <a:schemeClr val="tx1"/>
                </a:solidFill>
              </a:rPr>
              <a:t> tra oggetto e ambiente (moti convettivi).</a:t>
            </a:r>
            <a:endParaRPr lang="en-US" sz="1400" dirty="0"/>
          </a:p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Assorbimento di </a:t>
            </a:r>
            <a:r>
              <a:rPr lang="en-US" sz="1400" b="1" dirty="0">
                <a:solidFill>
                  <a:schemeClr val="tx1"/>
                </a:solidFill>
              </a:rPr>
              <a:t>umidità</a:t>
            </a:r>
            <a:r>
              <a:rPr lang="en-US" sz="1400" dirty="0">
                <a:solidFill>
                  <a:schemeClr val="tx1"/>
                </a:solidFill>
              </a:rPr>
              <a:t> (sostanze igroscopiche) o perdita di sostanze </a:t>
            </a:r>
            <a:r>
              <a:rPr lang="en-US" sz="1400" b="1" dirty="0">
                <a:solidFill>
                  <a:schemeClr val="tx1"/>
                </a:solidFill>
              </a:rPr>
              <a:t>volatili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Cariche elettrostatiche</a:t>
            </a:r>
            <a:r>
              <a:rPr lang="en-US" sz="1400" dirty="0">
                <a:solidFill>
                  <a:schemeClr val="tx1"/>
                </a:solidFill>
              </a:rPr>
              <a:t> (plastica, aria secca): usare ionizzatori o recipienti in vetro/metallo.</a:t>
            </a:r>
            <a:endParaRPr lang="en-US" sz="1400" dirty="0"/>
          </a:p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Contaminazione per </a:t>
            </a:r>
            <a:r>
              <a:rPr lang="en-US" sz="1400" b="1" dirty="0">
                <a:solidFill>
                  <a:schemeClr val="tx1"/>
                </a:solidFill>
              </a:rPr>
              <a:t>contatto con le dita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Spinta aerostatica</a:t>
            </a:r>
            <a:r>
              <a:rPr lang="en-US" sz="1400" dirty="0">
                <a:solidFill>
                  <a:schemeClr val="tx1"/>
                </a:solidFill>
              </a:rPr>
              <a:t>: per la massima accuratezza si corregge (≈ +0,1 % per sostanze con ρ ≈ 1 g cm</a:t>
            </a:r>
            <a:r>
              <a:rPr lang="en-US" sz="1400" baseline="30000" dirty="0">
                <a:solidFill>
                  <a:schemeClr val="tx1"/>
                </a:solidFill>
              </a:rPr>
              <a:t>−3</a:t>
            </a:r>
            <a:r>
              <a:rPr lang="en-US" sz="1400" dirty="0">
                <a:solidFill>
                  <a:schemeClr val="tx1"/>
                </a:solidFill>
              </a:rPr>
              <a:t>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La bilancia tecnica</a:t>
            </a:r>
            <a:endParaRPr lang="en-US" sz="3000" dirty="0"/>
          </a:p>
        </p:txBody>
      </p:sp>
      <p:sp>
        <p:nvSpPr>
          <p:cNvPr id="3" name="Cornice Bilancia tecnica"/>
          <p:cNvSpPr/>
          <p:nvPr/>
        </p:nvSpPr>
        <p:spPr>
          <a:xfrm>
            <a:off x="457200" y="1188720"/>
            <a:ext cx="3703320" cy="3154680"/>
          </a:xfrm>
          <a:prstGeom prst="roundRect">
            <a:avLst>
              <a:gd name="adj" fmla="val 2029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Bilancia tecnica" descr="Bilancia tecnic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82" y="1298448"/>
            <a:ext cx="2977156" cy="2935224"/>
          </a:xfrm>
          <a:prstGeom prst="rect">
            <a:avLst/>
          </a:prstGeom>
        </p:spPr>
      </p:pic>
      <p:sp>
        <p:nvSpPr>
          <p:cNvPr id="5" name="Dato divisione di lettura d"/>
          <p:cNvSpPr/>
          <p:nvPr/>
        </p:nvSpPr>
        <p:spPr>
          <a:xfrm>
            <a:off x="457200" y="4553712"/>
            <a:ext cx="1783080" cy="1691640"/>
          </a:xfrm>
          <a:prstGeom prst="roundRect">
            <a:avLst>
              <a:gd name="adj" fmla="val 3784"/>
            </a:avLst>
          </a:prstGeom>
          <a:solidFill>
            <a:schemeClr val="accent5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 txBox="1"/>
          <p:nvPr/>
        </p:nvSpPr>
        <p:spPr>
          <a:xfrm>
            <a:off x="530352" y="4663440"/>
            <a:ext cx="1636776" cy="685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0,1 – 0,01 g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5349240"/>
            <a:ext cx="160020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dirty="0">
                <a:solidFill>
                  <a:schemeClr val="accent4"/>
                </a:solidFill>
              </a:rPr>
              <a:t>divisione di lettura d</a:t>
            </a:r>
            <a:endParaRPr lang="en-US" sz="1150" dirty="0"/>
          </a:p>
        </p:txBody>
      </p:sp>
      <p:sp>
        <p:nvSpPr>
          <p:cNvPr id="8" name="Dato portata (Max), secondo il modello"/>
          <p:cNvSpPr/>
          <p:nvPr/>
        </p:nvSpPr>
        <p:spPr>
          <a:xfrm>
            <a:off x="2377440" y="4553712"/>
            <a:ext cx="1783080" cy="1691640"/>
          </a:xfrm>
          <a:prstGeom prst="roundRect">
            <a:avLst>
              <a:gd name="adj" fmla="val 3784"/>
            </a:avLst>
          </a:prstGeom>
          <a:solidFill>
            <a:schemeClr val="accent5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 txBox="1"/>
          <p:nvPr/>
        </p:nvSpPr>
        <p:spPr>
          <a:xfrm>
            <a:off x="2450592" y="4663440"/>
            <a:ext cx="1636776" cy="6858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100 g – 10 kg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2468880" y="5349240"/>
            <a:ext cx="160020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50" dirty="0">
                <a:solidFill>
                  <a:schemeClr val="accent4"/>
                </a:solidFill>
              </a:rPr>
              <a:t>portata (Max), secondo il modello</a:t>
            </a:r>
            <a:endParaRPr lang="en-US" sz="1150" dirty="0"/>
          </a:p>
        </p:txBody>
      </p:sp>
      <p:sp>
        <p:nvSpPr>
          <p:cNvPr id="11" name="Riquadro impieghi"/>
          <p:cNvSpPr/>
          <p:nvPr/>
        </p:nvSpPr>
        <p:spPr>
          <a:xfrm>
            <a:off x="4434840" y="1188720"/>
            <a:ext cx="7296912" cy="2514600"/>
          </a:xfrm>
          <a:prstGeom prst="roundRect">
            <a:avLst>
              <a:gd name="adj" fmla="val 254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 txBox="1"/>
          <p:nvPr/>
        </p:nvSpPr>
        <p:spPr>
          <a:xfrm>
            <a:off x="4617720" y="1298448"/>
            <a:ext cx="6949440" cy="23317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Impiegata per masse dell'ordine dei </a:t>
            </a:r>
            <a:r>
              <a:rPr lang="en-US" sz="1500" b="1" dirty="0">
                <a:solidFill>
                  <a:schemeClr val="tx1"/>
                </a:solidFill>
              </a:rPr>
              <a:t>grammi–centinaia di grammi</a:t>
            </a:r>
            <a:r>
              <a:rPr lang="en-US" sz="1500" dirty="0">
                <a:solidFill>
                  <a:schemeClr val="tx1"/>
                </a:solidFill>
              </a:rPr>
              <a:t>, quando è accettabile un'incertezza relativa dell'ordine dello 0,1–1 %: reagenti per soluzioni tampone, soluzioni saline concentrate, fasi mobili, terreni di coltura.</a:t>
            </a:r>
            <a:endParaRPr lang="en-US" sz="150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Trasduttore tipico: </a:t>
            </a:r>
            <a:r>
              <a:rPr lang="en-US" sz="1500" b="1" dirty="0">
                <a:solidFill>
                  <a:schemeClr val="tx1"/>
                </a:solidFill>
              </a:rPr>
              <a:t>cella di carico estensimetrica</a:t>
            </a:r>
            <a:r>
              <a:rPr lang="en-US" sz="1500" dirty="0">
                <a:solidFill>
                  <a:schemeClr val="tx1"/>
                </a:solidFill>
              </a:rPr>
              <a:t>; i modelli di precisione adottano la compensazione elettromagnetica della forza.</a:t>
            </a:r>
            <a:endParaRPr lang="en-US" sz="15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Valgono le indicazioni generali sulla pesata.</a:t>
            </a:r>
            <a:endParaRPr lang="en-US" sz="1500" dirty="0"/>
          </a:p>
        </p:txBody>
      </p:sp>
      <p:sp>
        <p:nvSpPr>
          <p:cNvPr id="13" name="Riquadro terminologia"/>
          <p:cNvSpPr/>
          <p:nvPr/>
        </p:nvSpPr>
        <p:spPr>
          <a:xfrm>
            <a:off x="4434840" y="3913632"/>
            <a:ext cx="7296912" cy="1481328"/>
          </a:xfrm>
          <a:prstGeom prst="roundRect">
            <a:avLst>
              <a:gd name="adj" fmla="val 4321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 txBox="1"/>
          <p:nvPr/>
        </p:nvSpPr>
        <p:spPr>
          <a:xfrm>
            <a:off x="4617720" y="3959352"/>
            <a:ext cx="6949440" cy="138988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Terminologia.</a:t>
            </a:r>
            <a:r>
              <a:rPr lang="en-US" sz="1350" dirty="0">
                <a:solidFill>
                  <a:schemeClr val="tx1"/>
                </a:solidFill>
              </a:rPr>
              <a:t> </a:t>
            </a:r>
            <a:r>
              <a:rPr lang="en-US" sz="1350" b="1" dirty="0">
                <a:solidFill>
                  <a:schemeClr val="tx1"/>
                </a:solidFill>
              </a:rPr>
              <a:t>Portata (Max)</a:t>
            </a:r>
            <a:r>
              <a:rPr lang="en-US" sz="1350" dirty="0">
                <a:solidFill>
                  <a:schemeClr val="tx1"/>
                </a:solidFill>
              </a:rPr>
              <a:t>: carico massimo misurabile. </a:t>
            </a:r>
            <a:r>
              <a:rPr lang="en-US" sz="1350" b="1" dirty="0">
                <a:solidFill>
                  <a:schemeClr val="tx1"/>
                </a:solidFill>
              </a:rPr>
              <a:t>Divisione di lettura (d)</a:t>
            </a:r>
            <a:r>
              <a:rPr lang="en-US" sz="1350" dirty="0">
                <a:solidFill>
                  <a:schemeClr val="tx1"/>
                </a:solidFill>
              </a:rPr>
              <a:t>: minima differenza di massa indicata dal display, spesso impropriamente detta «sensibilità». </a:t>
            </a:r>
            <a:r>
              <a:rPr lang="en-US" sz="1350" b="1" dirty="0">
                <a:solidFill>
                  <a:schemeClr val="tx1"/>
                </a:solidFill>
              </a:rPr>
              <a:t>Ripetibilità (s)</a:t>
            </a:r>
            <a:r>
              <a:rPr lang="en-US" sz="1350" dirty="0">
                <a:solidFill>
                  <a:schemeClr val="tx1"/>
                </a:solidFill>
              </a:rPr>
              <a:t>: deviazione standard di pesate ripetute dello stesso carico.</a:t>
            </a:r>
            <a:endParaRPr lang="en-US" sz="1350" dirty="0"/>
          </a:p>
        </p:txBody>
      </p:sp>
      <p:sp>
        <p:nvSpPr>
          <p:cNvPr id="15" name="Box Attenzione"/>
          <p:cNvSpPr/>
          <p:nvPr/>
        </p:nvSpPr>
        <p:spPr>
          <a:xfrm>
            <a:off x="4434840" y="5559552"/>
            <a:ext cx="7296912" cy="685800"/>
          </a:xfrm>
          <a:prstGeom prst="roundRect">
            <a:avLst>
              <a:gd name="adj" fmla="val 9333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Tinta Attenzione"/>
          <p:cNvSpPr/>
          <p:nvPr/>
        </p:nvSpPr>
        <p:spPr>
          <a:xfrm>
            <a:off x="4434840" y="5559552"/>
            <a:ext cx="7296912" cy="685800"/>
          </a:xfrm>
          <a:prstGeom prst="roundRect">
            <a:avLst>
              <a:gd name="adj" fmla="val 9333"/>
            </a:avLst>
          </a:prstGeom>
          <a:solidFill>
            <a:schemeClr val="accent3">
              <a:alpha val="11000"/>
            </a:schemeClr>
          </a:solidFill>
          <a:ln w="9525">
            <a:solidFill>
              <a:schemeClr val="accent3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Icona Attenzione"/>
          <p:cNvSpPr/>
          <p:nvPr/>
        </p:nvSpPr>
        <p:spPr>
          <a:xfrm>
            <a:off x="4581144" y="5728716"/>
            <a:ext cx="347472" cy="347472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8" name="Image 1" descr="Attenzio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588" y="5805160"/>
            <a:ext cx="194584" cy="194584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5001768" y="5650992"/>
            <a:ext cx="6611112" cy="52120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Non idonea</a:t>
            </a:r>
            <a:r>
              <a:rPr lang="en-US" sz="1300" dirty="0">
                <a:solidFill>
                  <a:schemeClr val="tx1"/>
                </a:solidFill>
              </a:rPr>
              <a:t> alla pesata di standard primari e di calibranti.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La bilancia analitica</a:t>
            </a:r>
            <a:endParaRPr lang="en-US" sz="3000" dirty="0"/>
          </a:p>
        </p:txBody>
      </p:sp>
      <p:sp>
        <p:nvSpPr>
          <p:cNvPr id="3" name="Cornice Bilancia analitica"/>
          <p:cNvSpPr/>
          <p:nvPr/>
        </p:nvSpPr>
        <p:spPr>
          <a:xfrm>
            <a:off x="457200" y="1188720"/>
            <a:ext cx="2971800" cy="2971800"/>
          </a:xfrm>
          <a:prstGeom prst="roundRect">
            <a:avLst>
              <a:gd name="adj" fmla="val 2154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4" name="Bilancia analitica" descr="Bilancia analitic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298448"/>
            <a:ext cx="2752344" cy="2752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3657600" y="1143000"/>
            <a:ext cx="8074152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Bilancia ad elevata risoluzione (</a:t>
            </a:r>
            <a:r>
              <a:rPr lang="en-US" sz="1450" b="1" dirty="0">
                <a:solidFill>
                  <a:schemeClr val="tx1"/>
                </a:solidFill>
              </a:rPr>
              <a:t>d ≤ 0,1 mg</a:t>
            </a:r>
            <a:r>
              <a:rPr lang="en-US" sz="1450" dirty="0">
                <a:solidFill>
                  <a:schemeClr val="tx1"/>
                </a:solidFill>
              </a:rPr>
              <a:t>), con </a:t>
            </a:r>
            <a:r>
              <a:rPr lang="en-US" sz="1450" b="1" dirty="0">
                <a:solidFill>
                  <a:schemeClr val="tx1"/>
                </a:solidFill>
              </a:rPr>
              <a:t>camera di pesata</a:t>
            </a:r>
            <a:r>
              <a:rPr lang="en-US" sz="1450" dirty="0">
                <a:solidFill>
                  <a:schemeClr val="tx1"/>
                </a:solidFill>
              </a:rPr>
              <a:t> chiusa da sportelli scorrevoli (schermo antivento). I modelli macroanalitici hanno portata tipica di 100–300 g.</a:t>
            </a:r>
            <a:endParaRPr lang="en-US" sz="1450" dirty="0"/>
          </a:p>
        </p:txBody>
      </p:sp>
      <p:sp>
        <p:nvSpPr>
          <p:cNvPr id="6" name="Text 3"/>
          <p:cNvSpPr txBox="1"/>
          <p:nvPr/>
        </p:nvSpPr>
        <p:spPr>
          <a:xfrm>
            <a:off x="3657600" y="1938528"/>
            <a:ext cx="8046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Principio: compensazione elettromagnetica della forza (EMFC)</a:t>
            </a:r>
            <a:endParaRPr lang="en-US" sz="1350" dirty="0"/>
          </a:p>
        </p:txBody>
      </p:sp>
      <p:sp>
        <p:nvSpPr>
          <p:cNvPr id="7" name="EMFC 1"/>
          <p:cNvSpPr/>
          <p:nvPr/>
        </p:nvSpPr>
        <p:spPr>
          <a:xfrm>
            <a:off x="3657600" y="2331720"/>
            <a:ext cx="1828800" cy="1874520"/>
          </a:xfrm>
          <a:prstGeom prst="roundRect">
            <a:avLst>
              <a:gd name="adj" fmla="val 350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Numero 1"/>
          <p:cNvSpPr/>
          <p:nvPr/>
        </p:nvSpPr>
        <p:spPr>
          <a:xfrm>
            <a:off x="3767328" y="2441448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3749040" y="2807208"/>
            <a:ext cx="1664208" cy="13716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Il carico sul piatto sposta l'equipaggio mobile verso il basso</a:t>
            </a:r>
            <a:endParaRPr lang="en-US" sz="1200" dirty="0"/>
          </a:p>
        </p:txBody>
      </p:sp>
      <p:sp>
        <p:nvSpPr>
          <p:cNvPr id="10" name="Freccia"/>
          <p:cNvSpPr/>
          <p:nvPr/>
        </p:nvSpPr>
        <p:spPr>
          <a:xfrm>
            <a:off x="5504688" y="3236976"/>
            <a:ext cx="216408" cy="914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1" name="EMFC 2"/>
          <p:cNvSpPr/>
          <p:nvPr/>
        </p:nvSpPr>
        <p:spPr>
          <a:xfrm>
            <a:off x="5739384" y="2331720"/>
            <a:ext cx="1828800" cy="1874520"/>
          </a:xfrm>
          <a:prstGeom prst="roundRect">
            <a:avLst>
              <a:gd name="adj" fmla="val 350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Numero 2"/>
          <p:cNvSpPr/>
          <p:nvPr/>
        </p:nvSpPr>
        <p:spPr>
          <a:xfrm>
            <a:off x="5849112" y="2441448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5830824" y="2807208"/>
            <a:ext cx="1664208" cy="13716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Un sensore di posizione ottico rileva lo spostamento</a:t>
            </a:r>
            <a:endParaRPr lang="en-US" sz="1200" dirty="0"/>
          </a:p>
        </p:txBody>
      </p:sp>
      <p:sp>
        <p:nvSpPr>
          <p:cNvPr id="14" name="Freccia"/>
          <p:cNvSpPr/>
          <p:nvPr/>
        </p:nvSpPr>
        <p:spPr>
          <a:xfrm>
            <a:off x="7586472" y="3236976"/>
            <a:ext cx="216408" cy="914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5" name="EMFC 3"/>
          <p:cNvSpPr/>
          <p:nvPr/>
        </p:nvSpPr>
        <p:spPr>
          <a:xfrm>
            <a:off x="7821168" y="2331720"/>
            <a:ext cx="1828800" cy="1874520"/>
          </a:xfrm>
          <a:prstGeom prst="roundRect">
            <a:avLst>
              <a:gd name="adj" fmla="val 350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Numero 3"/>
          <p:cNvSpPr/>
          <p:nvPr/>
        </p:nvSpPr>
        <p:spPr>
          <a:xfrm>
            <a:off x="7930896" y="2441448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7912608" y="2807208"/>
            <a:ext cx="1664208" cy="13716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Un regolatore varia la corrente in una bobina immersa nel campo di un magnete permanente, fino a riportare il piatto in posizione di zero</a:t>
            </a:r>
            <a:endParaRPr lang="en-US" sz="1200" dirty="0"/>
          </a:p>
        </p:txBody>
      </p:sp>
      <p:sp>
        <p:nvSpPr>
          <p:cNvPr id="18" name="Freccia"/>
          <p:cNvSpPr/>
          <p:nvPr/>
        </p:nvSpPr>
        <p:spPr>
          <a:xfrm>
            <a:off x="9668256" y="3236976"/>
            <a:ext cx="216408" cy="914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9" name="EMFC 4"/>
          <p:cNvSpPr/>
          <p:nvPr/>
        </p:nvSpPr>
        <p:spPr>
          <a:xfrm>
            <a:off x="9902952" y="2331720"/>
            <a:ext cx="1828800" cy="1874520"/>
          </a:xfrm>
          <a:prstGeom prst="roundRect">
            <a:avLst>
              <a:gd name="adj" fmla="val 3500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Numero 4"/>
          <p:cNvSpPr/>
          <p:nvPr/>
        </p:nvSpPr>
        <p:spPr>
          <a:xfrm>
            <a:off x="10012680" y="2441448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9994392" y="2807208"/>
            <a:ext cx="1664208" cy="13716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La corrente di compensazione, proporzionale alla massa, è digitalizzata e visualizzata</a:t>
            </a:r>
            <a:endParaRPr lang="en-US" sz="1200" dirty="0"/>
          </a:p>
        </p:txBody>
      </p:sp>
      <p:sp>
        <p:nvSpPr>
          <p:cNvPr id="22" name="Riquadro classi"/>
          <p:cNvSpPr/>
          <p:nvPr/>
        </p:nvSpPr>
        <p:spPr>
          <a:xfrm>
            <a:off x="457200" y="4389120"/>
            <a:ext cx="5852160" cy="1856232"/>
          </a:xfrm>
          <a:prstGeom prst="roundRect">
            <a:avLst>
              <a:gd name="adj" fmla="val 3448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graphicFrame>
        <p:nvGraphicFramePr>
          <p:cNvPr id="23" name="Tabel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4480560"/>
          <a:ext cx="5632704" cy="164592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3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Tipo di bilancia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d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Cifre decimali (g)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Macroanalitica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0,1 mg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 (0,0001 g)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Semimicroanalitica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0,01 mg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 (0,00001 g)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Microbilancia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0,001 mg = 1 µg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Ultramicrobilancia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0,1 µg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" name="Box Buona pratica"/>
          <p:cNvSpPr/>
          <p:nvPr/>
        </p:nvSpPr>
        <p:spPr>
          <a:xfrm>
            <a:off x="6537960" y="4389120"/>
            <a:ext cx="5193792" cy="1856232"/>
          </a:xfrm>
          <a:prstGeom prst="roundRect">
            <a:avLst>
              <a:gd name="adj" fmla="val 3448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5" name="Tinta Buona pratica"/>
          <p:cNvSpPr/>
          <p:nvPr/>
        </p:nvSpPr>
        <p:spPr>
          <a:xfrm>
            <a:off x="6537960" y="4389120"/>
            <a:ext cx="5193792" cy="1856232"/>
          </a:xfrm>
          <a:prstGeom prst="roundRect">
            <a:avLst>
              <a:gd name="adj" fmla="val 3448"/>
            </a:avLst>
          </a:prstGeom>
          <a:solidFill>
            <a:schemeClr val="accent2">
              <a:alpha val="11000"/>
            </a:schemeClr>
          </a:solidFill>
          <a:ln w="9525">
            <a:solidFill>
              <a:schemeClr val="accent2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Icona Buona pratica"/>
          <p:cNvSpPr/>
          <p:nvPr/>
        </p:nvSpPr>
        <p:spPr>
          <a:xfrm>
            <a:off x="6684264" y="453542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7" name="Image 1" descr="Buona pratic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708" y="4611868"/>
            <a:ext cx="194584" cy="194584"/>
          </a:xfrm>
          <a:prstGeom prst="rect">
            <a:avLst/>
          </a:prstGeom>
        </p:spPr>
      </p:pic>
      <p:sp>
        <p:nvSpPr>
          <p:cNvPr id="28" name="Text 23"/>
          <p:cNvSpPr txBox="1"/>
          <p:nvPr/>
        </p:nvSpPr>
        <p:spPr>
          <a:xfrm>
            <a:off x="7104888" y="4480560"/>
            <a:ext cx="4507992" cy="16916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Regolazione e verifica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Regolazione interna automatica con masse incorporate (attivata anche da variazioni di temperatura); </a:t>
            </a:r>
            <a:r>
              <a:rPr lang="en-US" sz="1350" b="1" dirty="0">
                <a:solidFill>
                  <a:schemeClr val="tx1"/>
                </a:solidFill>
              </a:rPr>
              <a:t>verifica periodica</a:t>
            </a:r>
            <a:r>
              <a:rPr lang="en-US" sz="1350" dirty="0">
                <a:solidFill>
                  <a:schemeClr val="tx1"/>
                </a:solidFill>
              </a:rPr>
              <a:t> con masse campione di classe OIML E2/F1; registrazione dei controlli.</a:t>
            </a:r>
            <a:endParaRPr lang="en-US" sz="14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Cifre significative: definizione e regole</a:t>
            </a:r>
            <a:endParaRPr lang="en-US" sz="3000" dirty="0"/>
          </a:p>
        </p:txBody>
      </p:sp>
      <p:sp>
        <p:nvSpPr>
          <p:cNvPr id="3" name="Riquadro definizione"/>
          <p:cNvSpPr/>
          <p:nvPr/>
        </p:nvSpPr>
        <p:spPr>
          <a:xfrm>
            <a:off x="457200" y="1188720"/>
            <a:ext cx="11274552" cy="1024128"/>
          </a:xfrm>
          <a:prstGeom prst="roundRect">
            <a:avLst>
              <a:gd name="adj" fmla="val 6250"/>
            </a:avLst>
          </a:prstGeom>
          <a:solidFill>
            <a:schemeClr val="accent5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Cerchio icona Definizione"/>
          <p:cNvSpPr/>
          <p:nvPr/>
        </p:nvSpPr>
        <p:spPr>
          <a:xfrm>
            <a:off x="658368" y="137160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5" name="Image 0" descr="Definizio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987" y="152521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225296"/>
            <a:ext cx="10149840" cy="960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Le </a:t>
            </a:r>
            <a:r>
              <a:rPr lang="en-US" sz="1350" b="1" dirty="0">
                <a:solidFill>
                  <a:schemeClr val="tx1"/>
                </a:solidFill>
              </a:rPr>
              <a:t>cifre significative</a:t>
            </a:r>
            <a:r>
              <a:rPr lang="en-US" sz="1350" dirty="0">
                <a:solidFill>
                  <a:schemeClr val="tx1"/>
                </a:solidFill>
              </a:rPr>
              <a:t> di un dato sperimentale sono tutte le cifre </a:t>
            </a:r>
            <a:r>
              <a:rPr lang="en-US" sz="1350" b="1" dirty="0">
                <a:solidFill>
                  <a:schemeClr val="tx1"/>
                </a:solidFill>
              </a:rPr>
              <a:t>note con certezza</a:t>
            </a:r>
            <a:r>
              <a:rPr lang="en-US" sz="1350" dirty="0">
                <a:solidFill>
                  <a:schemeClr val="tx1"/>
                </a:solidFill>
              </a:rPr>
              <a:t> più la </a:t>
            </a:r>
            <a:r>
              <a:rPr lang="en-US" sz="1350" b="1" dirty="0">
                <a:solidFill>
                  <a:schemeClr val="tx1"/>
                </a:solidFill>
              </a:rPr>
              <a:t>prima cifra incerta</a:t>
            </a:r>
            <a:r>
              <a:rPr lang="en-US" sz="1350" dirty="0">
                <a:solidFill>
                  <a:schemeClr val="tx1"/>
                </a:solidFill>
              </a:rPr>
              <a:t>. Il loro numero comunica la precisione della misura: riportarne in eccesso dichiara una precisione inesistente; riportarne in difetto comporta una perdita di informazione.</a:t>
            </a:r>
            <a:endParaRPr lang="en-US" sz="1350" dirty="0"/>
          </a:p>
        </p:txBody>
      </p:sp>
      <p:sp>
        <p:nvSpPr>
          <p:cNvPr id="7" name="Anatomia di un numero"/>
          <p:cNvSpPr/>
          <p:nvPr/>
        </p:nvSpPr>
        <p:spPr>
          <a:xfrm>
            <a:off x="457200" y="2423160"/>
            <a:ext cx="4343400" cy="3822192"/>
          </a:xfrm>
          <a:prstGeom prst="roundRect">
            <a:avLst>
              <a:gd name="adj" fmla="val 167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 txBox="1"/>
          <p:nvPr/>
        </p:nvSpPr>
        <p:spPr>
          <a:xfrm>
            <a:off x="640080" y="2487168"/>
            <a:ext cx="393192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Anatomia di un dato</a:t>
            </a:r>
            <a:endParaRPr lang="en-US" sz="1400" dirty="0"/>
          </a:p>
        </p:txBody>
      </p:sp>
      <p:sp>
        <p:nvSpPr>
          <p:cNvPr id="9" name="Numero esempio"/>
          <p:cNvSpPr txBox="1"/>
          <p:nvPr/>
        </p:nvSpPr>
        <p:spPr>
          <a:xfrm>
            <a:off x="548640" y="2880360"/>
            <a:ext cx="4160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accent4"/>
                </a:solidFill>
              </a:rPr>
              <a:t>0,0</a:t>
            </a:r>
            <a:r>
              <a:rPr lang="en-US" sz="4800" b="1" dirty="0">
                <a:solidFill>
                  <a:schemeClr val="tx2"/>
                </a:solidFill>
              </a:rPr>
              <a:t>457</a:t>
            </a:r>
            <a:r>
              <a:rPr lang="en-US" sz="4800" b="1" dirty="0">
                <a:solidFill>
                  <a:schemeClr val="accent1"/>
                </a:solidFill>
              </a:rPr>
              <a:t>0</a:t>
            </a:r>
            <a:r>
              <a:rPr lang="en-US" sz="2800" b="1" dirty="0">
                <a:solidFill>
                  <a:schemeClr val="tx1"/>
                </a:solidFill>
              </a:rPr>
              <a:t> g</a:t>
            </a:r>
            <a:endParaRPr lang="en-US" sz="4800" dirty="0"/>
          </a:p>
        </p:txBody>
      </p:sp>
      <p:sp>
        <p:nvSpPr>
          <p:cNvPr id="10" name="Legenda"/>
          <p:cNvSpPr/>
          <p:nvPr/>
        </p:nvSpPr>
        <p:spPr>
          <a:xfrm>
            <a:off x="713232" y="4041648"/>
            <a:ext cx="182880" cy="1828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 txBox="1"/>
          <p:nvPr/>
        </p:nvSpPr>
        <p:spPr>
          <a:xfrm>
            <a:off x="987552" y="3950208"/>
            <a:ext cx="365760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0,0</a:t>
            </a:r>
            <a:r>
              <a:rPr lang="en-US" sz="1250" dirty="0">
                <a:solidFill>
                  <a:schemeClr val="tx1"/>
                </a:solidFill>
              </a:rPr>
              <a:t> — zeri di posizione: non significativi</a:t>
            </a:r>
            <a:endParaRPr lang="en-US" sz="1250" dirty="0"/>
          </a:p>
        </p:txBody>
      </p:sp>
      <p:sp>
        <p:nvSpPr>
          <p:cNvPr id="12" name="Legenda"/>
          <p:cNvSpPr/>
          <p:nvPr/>
        </p:nvSpPr>
        <p:spPr>
          <a:xfrm>
            <a:off x="713232" y="4443984"/>
            <a:ext cx="182880" cy="1828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 txBox="1"/>
          <p:nvPr/>
        </p:nvSpPr>
        <p:spPr>
          <a:xfrm>
            <a:off x="987552" y="4352544"/>
            <a:ext cx="365760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4 5 7</a:t>
            </a:r>
            <a:r>
              <a:rPr lang="en-US" sz="1250" dirty="0">
                <a:solidFill>
                  <a:schemeClr val="tx1"/>
                </a:solidFill>
              </a:rPr>
              <a:t> — cifre note con certezza</a:t>
            </a:r>
            <a:endParaRPr lang="en-US" sz="1250" dirty="0"/>
          </a:p>
        </p:txBody>
      </p:sp>
      <p:sp>
        <p:nvSpPr>
          <p:cNvPr id="14" name="Legenda"/>
          <p:cNvSpPr/>
          <p:nvPr/>
        </p:nvSpPr>
        <p:spPr>
          <a:xfrm>
            <a:off x="713232" y="4846320"/>
            <a:ext cx="182880" cy="1828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2"/>
          <p:cNvSpPr txBox="1"/>
          <p:nvPr/>
        </p:nvSpPr>
        <p:spPr>
          <a:xfrm>
            <a:off x="987552" y="4754880"/>
            <a:ext cx="365760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0</a:t>
            </a:r>
            <a:r>
              <a:rPr lang="en-US" sz="1250" dirty="0">
                <a:solidFill>
                  <a:schemeClr val="tx1"/>
                </a:solidFill>
              </a:rPr>
              <a:t> finale — prima cifra incerta: significativa</a:t>
            </a:r>
            <a:endParaRPr lang="en-US" sz="1250" dirty="0"/>
          </a:p>
        </p:txBody>
      </p:sp>
      <p:sp>
        <p:nvSpPr>
          <p:cNvPr id="16" name="Text 13"/>
          <p:cNvSpPr txBox="1"/>
          <p:nvPr/>
        </p:nvSpPr>
        <p:spPr>
          <a:xfrm>
            <a:off x="658368" y="5193792"/>
            <a:ext cx="4005072" cy="960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→ </a:t>
            </a:r>
            <a:r>
              <a:rPr lang="en-US" sz="1200" b="1" dirty="0">
                <a:solidFill>
                  <a:schemeClr val="tx1"/>
                </a:solidFill>
              </a:rPr>
              <a:t>4 cifre significative</a:t>
            </a:r>
            <a:r>
              <a:rPr lang="en-US" sz="1200" dirty="0">
                <a:solidFill>
                  <a:schemeClr val="tx1"/>
                </a:solidFill>
              </a:rPr>
              <a:t>. Il cambio di unità non le altera: 0,04570 g = 45,70 mg = 4,570 · 10</a:t>
            </a:r>
            <a:r>
              <a:rPr lang="en-US" sz="1200" baseline="30000" dirty="0">
                <a:solidFill>
                  <a:schemeClr val="tx1"/>
                </a:solidFill>
              </a:rPr>
              <a:t>4</a:t>
            </a:r>
            <a:r>
              <a:rPr lang="en-US" sz="1200" dirty="0">
                <a:solidFill>
                  <a:schemeClr val="tx1"/>
                </a:solidFill>
              </a:rPr>
              <a:t> µg.</a:t>
            </a:r>
            <a:endParaRPr lang="en-US" sz="1200" dirty="0"/>
          </a:p>
        </p:txBody>
      </p:sp>
      <p:graphicFrame>
        <p:nvGraphicFramePr>
          <p:cNvPr id="23" name="Tabel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0" y="2423160"/>
          <a:ext cx="6702552" cy="3813048"/>
        </p:xfrm>
        <a:graphic>
          <a:graphicData uri="http://schemas.openxmlformats.org/drawingml/2006/table">
            <a:tbl>
              <a:tblPr/>
              <a:tblGrid>
                <a:gridCol w="4069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Regola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Esempio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c.s.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Le cifre diverse da zero sono sempre significative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4,57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Gli zeri compresi tra cifre non nulle sono significativi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4,07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Gli zeri a sinistra della prima cifra non nulla non sono significativi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0,0457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Gli zeri finali a destra della virgola sono significativi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4,570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Gli zeri finali di un intero sono ambigui: usare la notazione scientifica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4,5 · 10</a:t>
                      </a:r>
                      <a:r>
                        <a:rPr lang="en-US" sz="1250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 / 4,50 · 10</a:t>
                      </a:r>
                      <a:r>
                        <a:rPr lang="en-US" sz="1250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2 / 3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I numeri esatti (conteggi, coefficienti stechiometrici, fattori definiti come 1 L = 1000 mL) hanno infinite c.s.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n = 3 repliche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∞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Cifre significative nei calcoli e nella misura dei volumi</a:t>
            </a:r>
            <a:endParaRPr lang="en-US" sz="3000" dirty="0"/>
          </a:p>
        </p:txBody>
      </p:sp>
      <p:sp>
        <p:nvSpPr>
          <p:cNvPr id="3" name="Regola Somma e sottrazione"/>
          <p:cNvSpPr/>
          <p:nvPr/>
        </p:nvSpPr>
        <p:spPr>
          <a:xfrm>
            <a:off x="457200" y="1188720"/>
            <a:ext cx="5897880" cy="1161288"/>
          </a:xfrm>
          <a:prstGeom prst="roundRect">
            <a:avLst>
              <a:gd name="adj" fmla="val 551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Numero 1"/>
          <p:cNvSpPr/>
          <p:nvPr/>
        </p:nvSpPr>
        <p:spPr>
          <a:xfrm>
            <a:off x="594360" y="1316736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024128" y="1243584"/>
            <a:ext cx="5257800" cy="10698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Somma e sottrazione.</a:t>
            </a:r>
            <a:r>
              <a:rPr lang="en-US" sz="1350" dirty="0">
                <a:solidFill>
                  <a:schemeClr val="tx1"/>
                </a:solidFill>
              </a:rPr>
              <a:t> Il risultato conserva tante </a:t>
            </a:r>
            <a:r>
              <a:rPr lang="en-US" sz="1350" b="1" dirty="0">
                <a:solidFill>
                  <a:schemeClr val="tx1"/>
                </a:solidFill>
              </a:rPr>
              <a:t>cifre decimali</a:t>
            </a:r>
            <a:r>
              <a:rPr lang="en-US" sz="1350" dirty="0">
                <a:solidFill>
                  <a:schemeClr val="tx1"/>
                </a:solidFill>
              </a:rPr>
              <a:t> quante il termine che ne ha meno.</a:t>
            </a:r>
            <a:endParaRPr lang="en-US" sz="13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2"/>
                </a:solidFill>
              </a:rPr>
              <a:t>15,27 + 0,1243 = 15,3943 → </a:t>
            </a:r>
            <a:r>
              <a:rPr lang="en-US" sz="1350" b="1" dirty="0">
                <a:solidFill>
                  <a:schemeClr val="tx2"/>
                </a:solidFill>
              </a:rPr>
              <a:t>15,39</a:t>
            </a:r>
            <a:endParaRPr lang="en-US" sz="1350" dirty="0"/>
          </a:p>
        </p:txBody>
      </p:sp>
      <p:sp>
        <p:nvSpPr>
          <p:cNvPr id="6" name="Regola Moltiplicazione e divisione"/>
          <p:cNvSpPr/>
          <p:nvPr/>
        </p:nvSpPr>
        <p:spPr>
          <a:xfrm>
            <a:off x="457200" y="2487168"/>
            <a:ext cx="5897880" cy="1161288"/>
          </a:xfrm>
          <a:prstGeom prst="roundRect">
            <a:avLst>
              <a:gd name="adj" fmla="val 551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Numero 2"/>
          <p:cNvSpPr/>
          <p:nvPr/>
        </p:nvSpPr>
        <p:spPr>
          <a:xfrm>
            <a:off x="594360" y="2615184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24128" y="2542032"/>
            <a:ext cx="5257800" cy="10698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Moltiplicazione e divisione.</a:t>
            </a:r>
            <a:r>
              <a:rPr lang="en-US" sz="1350" dirty="0">
                <a:solidFill>
                  <a:schemeClr val="tx1"/>
                </a:solidFill>
              </a:rPr>
              <a:t> Il risultato conserva tante </a:t>
            </a:r>
            <a:r>
              <a:rPr lang="en-US" sz="1350" b="1" dirty="0">
                <a:solidFill>
                  <a:schemeClr val="tx1"/>
                </a:solidFill>
              </a:rPr>
              <a:t>cifre significative</a:t>
            </a:r>
            <a:r>
              <a:rPr lang="en-US" sz="1350" dirty="0">
                <a:solidFill>
                  <a:schemeClr val="tx1"/>
                </a:solidFill>
              </a:rPr>
              <a:t> quante il fattore che ne ha meno.</a:t>
            </a:r>
            <a:endParaRPr lang="en-US" sz="13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2"/>
                </a:solidFill>
              </a:rPr>
              <a:t>0,1023 g / 0,1000 L = </a:t>
            </a:r>
            <a:r>
              <a:rPr lang="en-US" sz="1350" b="1" dirty="0">
                <a:solidFill>
                  <a:schemeClr val="tx2"/>
                </a:solidFill>
              </a:rPr>
              <a:t>1,023 g L</a:t>
            </a:r>
            <a:r>
              <a:rPr lang="en-US" sz="1350" b="1" baseline="30000" dirty="0">
                <a:solidFill>
                  <a:schemeClr val="tx2"/>
                </a:solidFill>
              </a:rPr>
              <a:t>−1</a:t>
            </a:r>
            <a:endParaRPr lang="en-US" sz="1350" dirty="0"/>
          </a:p>
        </p:txBody>
      </p:sp>
      <p:sp>
        <p:nvSpPr>
          <p:cNvPr id="9" name="Regola Logaritmi"/>
          <p:cNvSpPr/>
          <p:nvPr/>
        </p:nvSpPr>
        <p:spPr>
          <a:xfrm>
            <a:off x="457200" y="3785616"/>
            <a:ext cx="5897880" cy="1161288"/>
          </a:xfrm>
          <a:prstGeom prst="roundRect">
            <a:avLst>
              <a:gd name="adj" fmla="val 551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Numero 3"/>
          <p:cNvSpPr/>
          <p:nvPr/>
        </p:nvSpPr>
        <p:spPr>
          <a:xfrm>
            <a:off x="594360" y="3913632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24128" y="3840480"/>
            <a:ext cx="5257800" cy="10698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Logaritmi.</a:t>
            </a:r>
            <a:r>
              <a:rPr lang="en-US" sz="1350" dirty="0">
                <a:solidFill>
                  <a:schemeClr val="tx1"/>
                </a:solidFill>
              </a:rPr>
              <a:t> Le cifre decimali del logaritmo sono tante quante le cifre significative dell'argomento.</a:t>
            </a:r>
            <a:endParaRPr lang="en-US" sz="13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2"/>
                </a:solidFill>
              </a:rPr>
              <a:t>pH = −log(2,3 · 10</a:t>
            </a:r>
            <a:r>
              <a:rPr lang="en-US" sz="1350" baseline="30000" dirty="0">
                <a:solidFill>
                  <a:schemeClr val="tx2"/>
                </a:solidFill>
              </a:rPr>
              <a:t>−4</a:t>
            </a:r>
            <a:r>
              <a:rPr lang="en-US" sz="1350" dirty="0">
                <a:solidFill>
                  <a:schemeClr val="tx2"/>
                </a:solidFill>
              </a:rPr>
              <a:t>) = 3,638 → </a:t>
            </a:r>
            <a:r>
              <a:rPr lang="en-US" sz="1350" b="1" dirty="0">
                <a:solidFill>
                  <a:schemeClr val="tx2"/>
                </a:solidFill>
              </a:rPr>
              <a:t>3,64</a:t>
            </a:r>
            <a:endParaRPr lang="en-US" sz="1350" dirty="0"/>
          </a:p>
        </p:txBody>
      </p:sp>
      <p:sp>
        <p:nvSpPr>
          <p:cNvPr id="12" name="Regola Arrotondamento"/>
          <p:cNvSpPr/>
          <p:nvPr/>
        </p:nvSpPr>
        <p:spPr>
          <a:xfrm>
            <a:off x="457200" y="5084064"/>
            <a:ext cx="5897880" cy="1161288"/>
          </a:xfrm>
          <a:prstGeom prst="roundRect">
            <a:avLst>
              <a:gd name="adj" fmla="val 551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" name="Numero 4"/>
          <p:cNvSpPr/>
          <p:nvPr/>
        </p:nvSpPr>
        <p:spPr>
          <a:xfrm>
            <a:off x="594360" y="5212080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024128" y="5138928"/>
            <a:ext cx="5257800" cy="10698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Arrotondamento.</a:t>
            </a:r>
            <a:r>
              <a:rPr lang="en-US" sz="1350" dirty="0">
                <a:solidFill>
                  <a:schemeClr val="tx1"/>
                </a:solidFill>
              </a:rPr>
              <a:t> Solo sul </a:t>
            </a:r>
            <a:r>
              <a:rPr lang="en-US" sz="1350" b="1" dirty="0">
                <a:solidFill>
                  <a:schemeClr val="tx1"/>
                </a:solidFill>
              </a:rPr>
              <a:t>risultato finale</a:t>
            </a:r>
            <a:r>
              <a:rPr lang="en-US" sz="1350" dirty="0">
                <a:solidFill>
                  <a:schemeClr val="tx1"/>
                </a:solidFill>
              </a:rPr>
              <a:t>, conservando 1–2 cifre di guardia nei passaggi intermedi; se la cifra eliminata è esattamente 5 si arrotonda al </a:t>
            </a:r>
            <a:r>
              <a:rPr lang="en-US" sz="1350" b="1" dirty="0">
                <a:solidFill>
                  <a:schemeClr val="tx1"/>
                </a:solidFill>
              </a:rPr>
              <a:t>pari</a:t>
            </a: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2"/>
                </a:solidFill>
              </a:rPr>
              <a:t>4,235 → </a:t>
            </a:r>
            <a:r>
              <a:rPr lang="en-US" sz="1350" b="1" dirty="0">
                <a:solidFill>
                  <a:schemeClr val="tx2"/>
                </a:solidFill>
              </a:rPr>
              <a:t>4,24</a:t>
            </a:r>
            <a:r>
              <a:rPr lang="en-US" sz="1350" dirty="0">
                <a:solidFill>
                  <a:schemeClr val="tx2"/>
                </a:solidFill>
              </a:rPr>
              <a:t>;  4,245 → </a:t>
            </a:r>
            <a:r>
              <a:rPr lang="en-US" sz="1350" b="1" dirty="0">
                <a:solidFill>
                  <a:schemeClr val="tx2"/>
                </a:solidFill>
              </a:rPr>
              <a:t>4,24</a:t>
            </a:r>
            <a:endParaRPr lang="en-US" sz="1350" dirty="0"/>
          </a:p>
        </p:txBody>
      </p:sp>
      <p:sp>
        <p:nvSpPr>
          <p:cNvPr id="15" name="Riquadro strumenti"/>
          <p:cNvSpPr/>
          <p:nvPr/>
        </p:nvSpPr>
        <p:spPr>
          <a:xfrm>
            <a:off x="6583680" y="1188720"/>
            <a:ext cx="5148072" cy="5056632"/>
          </a:xfrm>
          <a:prstGeom prst="roundRect">
            <a:avLst>
              <a:gd name="adj" fmla="val 126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 txBox="1"/>
          <p:nvPr/>
        </p:nvSpPr>
        <p:spPr>
          <a:xfrm>
            <a:off x="6748272" y="1261872"/>
            <a:ext cx="484632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Quante cifre fornisce lo strumento?</a:t>
            </a:r>
            <a:endParaRPr lang="en-US" sz="1400" dirty="0"/>
          </a:p>
        </p:txBody>
      </p:sp>
      <p:graphicFrame>
        <p:nvGraphicFramePr>
          <p:cNvPr id="24" name="Tabel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748272" y="1691640"/>
          <a:ext cx="4818888" cy="2944368"/>
        </p:xfrm>
        <a:graphic>
          <a:graphicData uri="http://schemas.openxmlformats.org/drawingml/2006/table">
            <a:tbl>
              <a:tblPr/>
              <a:tblGrid>
                <a:gridCol w="2167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Strumento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Tolleranza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Si registra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Matraccio 100 mL, cl. 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± 0,10 mL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100,0 mL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Pipetta tarata 10 mL, cl. 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± 0,020 mL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10,00 mL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Buretta 50 mL, cl. 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± 0,05 mL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24,37 mL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Micropipetta 1000 µL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± 8 µL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1,000 mL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Cilindro 100 mL, cl. 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± 0,5 mL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73,5 mL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Becher, beuta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≈ ± 5 %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non idonei</a:t>
                      </a:r>
                      <a:endParaRPr lang="en-US" sz="1200" dirty="0"/>
                    </a:p>
                  </a:txBody>
                  <a:tcPr marL="63500" marR="63500" marT="38100" marB="38100" anchor="ctr">
                    <a:lnL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" name="Text 15"/>
          <p:cNvSpPr txBox="1"/>
          <p:nvPr/>
        </p:nvSpPr>
        <p:spPr>
          <a:xfrm>
            <a:off x="6748272" y="4800600"/>
            <a:ext cx="4846320" cy="14173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L'ultima cifra registrata è quella affetta dall'incertezza dello strumento.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Il numero di cifre significative è un </a:t>
            </a:r>
            <a:r>
              <a:rPr lang="en-US" sz="1300" b="1" dirty="0">
                <a:solidFill>
                  <a:schemeClr val="tx1"/>
                </a:solidFill>
              </a:rPr>
              <a:t>indicatore approssimato</a:t>
            </a:r>
            <a:r>
              <a:rPr lang="en-US" sz="1300" dirty="0">
                <a:solidFill>
                  <a:schemeClr val="tx1"/>
                </a:solidFill>
              </a:rPr>
              <a:t>: l'espressione rigorosa del dato è </a:t>
            </a:r>
            <a:r>
              <a:rPr lang="en-US" sz="1300" b="1" dirty="0">
                <a:solidFill>
                  <a:schemeClr val="tx1"/>
                </a:solidFill>
              </a:rPr>
              <a:t>valore ± incertezza</a:t>
            </a:r>
            <a:r>
              <a:rPr lang="en-US" sz="1300" dirty="0">
                <a:solidFill>
                  <a:schemeClr val="tx1"/>
                </a:solidFill>
              </a:rPr>
              <a:t> (UD1).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Cifre significative nelle pesate</a:t>
            </a:r>
            <a:endParaRPr lang="en-US" sz="3000" dirty="0"/>
          </a:p>
        </p:txBody>
      </p:sp>
      <p:sp>
        <p:nvSpPr>
          <p:cNvPr id="3" name="Riquadro confronto bilance"/>
          <p:cNvSpPr/>
          <p:nvPr/>
        </p:nvSpPr>
        <p:spPr>
          <a:xfrm>
            <a:off x="457200" y="1188720"/>
            <a:ext cx="3657600" cy="3611880"/>
          </a:xfrm>
          <a:prstGeom prst="roundRect">
            <a:avLst>
              <a:gd name="adj" fmla="val 17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 txBox="1"/>
          <p:nvPr/>
        </p:nvSpPr>
        <p:spPr>
          <a:xfrm>
            <a:off x="621792" y="1261872"/>
            <a:ext cx="338328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Stessa massa, due bilance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69164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accent4"/>
                </a:solidFill>
              </a:rPr>
              <a:t>Bilancia tecnica · d = 0,01 g</a:t>
            </a:r>
            <a:endParaRPr lang="en-US" sz="1150" dirty="0"/>
          </a:p>
        </p:txBody>
      </p:sp>
      <p:sp>
        <p:nvSpPr>
          <p:cNvPr id="6" name="Display 1"/>
          <p:cNvSpPr/>
          <p:nvPr/>
        </p:nvSpPr>
        <p:spPr>
          <a:xfrm>
            <a:off x="640080" y="1984248"/>
            <a:ext cx="3291840" cy="566928"/>
          </a:xfrm>
          <a:prstGeom prst="roundRect">
            <a:avLst>
              <a:gd name="adj" fmla="val 9677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Lettura 1"/>
          <p:cNvSpPr txBox="1"/>
          <p:nvPr/>
        </p:nvSpPr>
        <p:spPr>
          <a:xfrm>
            <a:off x="731520" y="1984248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chemeClr val="accent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0,25 g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621792" y="2587752"/>
            <a:ext cx="3383280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2 c.s.</a:t>
            </a:r>
            <a:r>
              <a:rPr lang="en-US" sz="1150" dirty="0">
                <a:solidFill>
                  <a:schemeClr val="tx1"/>
                </a:solidFill>
              </a:rPr>
              <a:t> · incertezza relativa ≈ 0,01/0,25 = 4 %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621792" y="32461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accent4"/>
                </a:solidFill>
              </a:rPr>
              <a:t>Bilancia analitica · d = 0,1 mg</a:t>
            </a:r>
            <a:endParaRPr lang="en-US" sz="1150" dirty="0"/>
          </a:p>
        </p:txBody>
      </p:sp>
      <p:sp>
        <p:nvSpPr>
          <p:cNvPr id="10" name="Display 2"/>
          <p:cNvSpPr/>
          <p:nvPr/>
        </p:nvSpPr>
        <p:spPr>
          <a:xfrm>
            <a:off x="640080" y="3538728"/>
            <a:ext cx="3291840" cy="566928"/>
          </a:xfrm>
          <a:prstGeom prst="roundRect">
            <a:avLst>
              <a:gd name="adj" fmla="val 9677"/>
            </a:avLst>
          </a:prstGeom>
          <a:solidFill>
            <a:schemeClr val="tx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Lettura 2"/>
          <p:cNvSpPr txBox="1"/>
          <p:nvPr/>
        </p:nvSpPr>
        <p:spPr>
          <a:xfrm>
            <a:off x="731520" y="3538728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 dirty="0">
                <a:solidFill>
                  <a:schemeClr val="accent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0,2513 g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621792" y="4142232"/>
            <a:ext cx="3383280" cy="5029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4 c.s.</a:t>
            </a:r>
            <a:r>
              <a:rPr lang="en-US" sz="1150" dirty="0">
                <a:solidFill>
                  <a:schemeClr val="tx1"/>
                </a:solidFill>
              </a:rPr>
              <a:t> · incertezza relativa ≈ 0,0001/0,2513 ≈ 0,04 %</a:t>
            </a:r>
            <a:endParaRPr lang="en-US" sz="1150" dirty="0"/>
          </a:p>
        </p:txBody>
      </p:sp>
      <p:sp>
        <p:nvSpPr>
          <p:cNvPr id="13" name="Riquadro regole registrazione"/>
          <p:cNvSpPr/>
          <p:nvPr/>
        </p:nvSpPr>
        <p:spPr>
          <a:xfrm>
            <a:off x="4315968" y="1188720"/>
            <a:ext cx="3657600" cy="3611880"/>
          </a:xfrm>
          <a:prstGeom prst="roundRect">
            <a:avLst>
              <a:gd name="adj" fmla="val 17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 txBox="1"/>
          <p:nvPr/>
        </p:nvSpPr>
        <p:spPr>
          <a:xfrm>
            <a:off x="4480560" y="1261872"/>
            <a:ext cx="338328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Regole di registrazione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462272" y="1664208"/>
            <a:ext cx="3401568" cy="3063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Annotare </a:t>
            </a:r>
            <a:r>
              <a:rPr lang="en-US" sz="1250" b="1" dirty="0">
                <a:solidFill>
                  <a:schemeClr val="tx1"/>
                </a:solidFill>
              </a:rPr>
              <a:t>tutte le cifre</a:t>
            </a:r>
            <a:r>
              <a:rPr lang="en-US" sz="1250" dirty="0">
                <a:solidFill>
                  <a:schemeClr val="tx1"/>
                </a:solidFill>
              </a:rPr>
              <a:t> visualizzate a lettura stabile, </a:t>
            </a:r>
            <a:r>
              <a:rPr lang="en-US" sz="1250" b="1" dirty="0">
                <a:solidFill>
                  <a:schemeClr val="tx1"/>
                </a:solidFill>
              </a:rPr>
              <a:t>compresi gli zeri finali</a:t>
            </a:r>
            <a:r>
              <a:rPr lang="en-US" sz="1250" dirty="0">
                <a:solidFill>
                  <a:schemeClr val="tx1"/>
                </a:solidFill>
              </a:rPr>
              <a:t>: «0,2500 g» documenta la risoluzione di 0,1 mg, «0,25 g» no.</a:t>
            </a:r>
            <a:endParaRPr lang="en-US" sz="1250" dirty="0"/>
          </a:p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Nelle conversioni conservare le cifre: 0,2500 g = </a:t>
            </a:r>
            <a:r>
              <a:rPr lang="en-US" sz="1250" b="1" dirty="0">
                <a:solidFill>
                  <a:schemeClr val="tx1"/>
                </a:solidFill>
              </a:rPr>
              <a:t>250,0 mg</a:t>
            </a:r>
            <a:r>
              <a:rPr lang="en-US" sz="1250" dirty="0">
                <a:solidFill>
                  <a:schemeClr val="tx1"/>
                </a:solidFill>
              </a:rPr>
              <a:t>, non «250 mg».</a:t>
            </a:r>
            <a:endParaRPr lang="en-US" sz="1250" dirty="0"/>
          </a:p>
          <a:p>
            <a:pPr marL="165100" indent="-1651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Non aggiungere zeri a una lettura meno risolta: 0,25 g (bilancia tecnica) </a:t>
            </a:r>
            <a:r>
              <a:rPr lang="en-US" sz="1250" b="1" dirty="0">
                <a:solidFill>
                  <a:schemeClr val="tx1"/>
                </a:solidFill>
              </a:rPr>
              <a:t>non</a:t>
            </a:r>
            <a:r>
              <a:rPr lang="en-US" sz="1250" dirty="0">
                <a:solidFill>
                  <a:schemeClr val="tx1"/>
                </a:solidFill>
              </a:rPr>
              <a:t> diventa 0,2500 g.</a:t>
            </a:r>
            <a:endParaRPr lang="en-US" sz="12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Con cifra instabile attendere l'indicatore di stabilità; non «mediare a occhio».</a:t>
            </a:r>
            <a:endParaRPr lang="en-US" sz="1250" dirty="0"/>
          </a:p>
        </p:txBody>
      </p:sp>
      <p:sp>
        <p:nvSpPr>
          <p:cNvPr id="16" name="Riquadro pesata per differenza"/>
          <p:cNvSpPr/>
          <p:nvPr/>
        </p:nvSpPr>
        <p:spPr>
          <a:xfrm>
            <a:off x="8174736" y="1188720"/>
            <a:ext cx="3557016" cy="3611880"/>
          </a:xfrm>
          <a:prstGeom prst="roundRect">
            <a:avLst>
              <a:gd name="adj" fmla="val 1799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 txBox="1"/>
          <p:nvPr/>
        </p:nvSpPr>
        <p:spPr>
          <a:xfrm>
            <a:off x="8339328" y="1261872"/>
            <a:ext cx="329184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Pesata per differenza</a:t>
            </a:r>
            <a:endParaRPr lang="en-US" sz="1400" dirty="0"/>
          </a:p>
        </p:txBody>
      </p:sp>
      <p:sp>
        <p:nvSpPr>
          <p:cNvPr id="18" name="Calcolo pesata"/>
          <p:cNvSpPr/>
          <p:nvPr/>
        </p:nvSpPr>
        <p:spPr>
          <a:xfrm>
            <a:off x="8321040" y="1691640"/>
            <a:ext cx="3264408" cy="1207008"/>
          </a:xfrm>
          <a:prstGeom prst="roundRect">
            <a:avLst>
              <a:gd name="adj" fmla="val 378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Valore 1"/>
          <p:cNvSpPr txBox="1"/>
          <p:nvPr/>
        </p:nvSpPr>
        <p:spPr>
          <a:xfrm>
            <a:off x="8366760" y="1792224"/>
            <a:ext cx="1600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25,4372 g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058400" y="179222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recipiente + campione</a:t>
            </a:r>
            <a:endParaRPr lang="en-US" sz="1100" dirty="0"/>
          </a:p>
        </p:txBody>
      </p:sp>
      <p:sp>
        <p:nvSpPr>
          <p:cNvPr id="21" name="Valore 2"/>
          <p:cNvSpPr txBox="1"/>
          <p:nvPr/>
        </p:nvSpPr>
        <p:spPr>
          <a:xfrm>
            <a:off x="8366760" y="2139696"/>
            <a:ext cx="1600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− 25,3121 g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0058400" y="213969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recipiente (tara)</a:t>
            </a:r>
            <a:endParaRPr lang="en-US" sz="1100" dirty="0"/>
          </a:p>
        </p:txBody>
      </p:sp>
      <p:sp>
        <p:nvSpPr>
          <p:cNvPr id="23" name="Valore 3"/>
          <p:cNvSpPr txBox="1"/>
          <p:nvPr/>
        </p:nvSpPr>
        <p:spPr>
          <a:xfrm>
            <a:off x="8366760" y="2487168"/>
            <a:ext cx="1600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chemeClr val="tx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0,1251 g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058400" y="248716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tx2"/>
                </a:solidFill>
              </a:rPr>
              <a:t>campione</a:t>
            </a:r>
            <a:endParaRPr lang="en-US" sz="1100" dirty="0"/>
          </a:p>
        </p:txBody>
      </p:sp>
      <p:sp>
        <p:nvSpPr>
          <p:cNvPr id="25" name="Linea somma"/>
          <p:cNvSpPr/>
          <p:nvPr/>
        </p:nvSpPr>
        <p:spPr>
          <a:xfrm>
            <a:off x="8595360" y="2478024"/>
            <a:ext cx="1371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 txBox="1"/>
          <p:nvPr/>
        </p:nvSpPr>
        <p:spPr>
          <a:xfrm>
            <a:off x="8321040" y="2971800"/>
            <a:ext cx="3291840" cy="1783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6 c.s. − 6 c.s. → </a:t>
            </a:r>
            <a:r>
              <a:rPr lang="en-US" sz="1250" b="1" dirty="0">
                <a:solidFill>
                  <a:schemeClr val="tx1"/>
                </a:solidFill>
              </a:rPr>
              <a:t>4 c.s.</a:t>
            </a:r>
            <a:r>
              <a:rPr lang="en-US" sz="1250" dirty="0">
                <a:solidFill>
                  <a:schemeClr val="tx1"/>
                </a:solidFill>
              </a:rPr>
              <a:t>: nella sottrazione si conservano le </a:t>
            </a:r>
            <a:r>
              <a:rPr lang="en-US" sz="1250" b="1" dirty="0">
                <a:solidFill>
                  <a:schemeClr val="tx1"/>
                </a:solidFill>
              </a:rPr>
              <a:t>cifre decimali</a:t>
            </a:r>
            <a:r>
              <a:rPr lang="en-US" sz="1250" dirty="0">
                <a:solidFill>
                  <a:schemeClr val="tx1"/>
                </a:solidFill>
              </a:rPr>
              <a:t>, non le cifre significative.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L'incertezza assoluta resta dell'ordine di d e combina </a:t>
            </a:r>
            <a:r>
              <a:rPr lang="en-US" sz="1250" b="1" dirty="0">
                <a:solidFill>
                  <a:schemeClr val="tx1"/>
                </a:solidFill>
              </a:rPr>
              <a:t>due letture</a:t>
            </a:r>
            <a:r>
              <a:rPr lang="en-US" sz="1250" dirty="0">
                <a:solidFill>
                  <a:schemeClr val="tx1"/>
                </a:solidFill>
              </a:rPr>
              <a:t>: l'incertezza relativa cresce al diminuire della massa netta.</a:t>
            </a:r>
            <a:endParaRPr lang="en-US" sz="1250" dirty="0"/>
          </a:p>
        </p:txBody>
      </p:sp>
      <p:sp>
        <p:nvSpPr>
          <p:cNvPr id="27" name="Box Esempio"/>
          <p:cNvSpPr/>
          <p:nvPr/>
        </p:nvSpPr>
        <p:spPr>
          <a:xfrm>
            <a:off x="457200" y="4983480"/>
            <a:ext cx="11274552" cy="1261872"/>
          </a:xfrm>
          <a:prstGeom prst="roundRect">
            <a:avLst>
              <a:gd name="adj" fmla="val 50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8" name="Tinta Esempio"/>
          <p:cNvSpPr/>
          <p:nvPr/>
        </p:nvSpPr>
        <p:spPr>
          <a:xfrm>
            <a:off x="457200" y="4983480"/>
            <a:ext cx="11274552" cy="1261872"/>
          </a:xfrm>
          <a:prstGeom prst="roundRect">
            <a:avLst>
              <a:gd name="adj" fmla="val 5072"/>
            </a:avLst>
          </a:prstGeom>
          <a:solidFill>
            <a:schemeClr val="accent1">
              <a:alpha val="11000"/>
            </a:schemeClr>
          </a:solidFill>
          <a:ln w="9525">
            <a:solidFill>
              <a:schemeClr val="accent1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Icona Esempio"/>
          <p:cNvSpPr/>
          <p:nvPr/>
        </p:nvSpPr>
        <p:spPr>
          <a:xfrm>
            <a:off x="603504" y="5129784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0" name="Image 0" descr="Esempi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48" y="5206228"/>
            <a:ext cx="194584" cy="194584"/>
          </a:xfrm>
          <a:prstGeom prst="rect">
            <a:avLst/>
          </a:prstGeom>
        </p:spPr>
      </p:pic>
      <p:sp>
        <p:nvSpPr>
          <p:cNvPr id="31" name="Text 28"/>
          <p:cNvSpPr txBox="1"/>
          <p:nvPr/>
        </p:nvSpPr>
        <p:spPr>
          <a:xfrm>
            <a:off x="1024128" y="5074920"/>
            <a:ext cx="10588752" cy="1097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Pesata minima (USP ‹41›)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</a:t>
            </a:r>
            <a:r>
              <a:rPr lang="en-US" sz="1250" b="1" baseline="-40000" dirty="0">
                <a:solidFill>
                  <a:schemeClr val="tx1"/>
                </a:solidFill>
              </a:rPr>
              <a:t>min</a:t>
            </a:r>
            <a:r>
              <a:rPr lang="en-US" sz="1250" b="1" dirty="0">
                <a:solidFill>
                  <a:schemeClr val="tx1"/>
                </a:solidFill>
              </a:rPr>
              <a:t> = 2000 · s</a:t>
            </a:r>
            <a:r>
              <a:rPr lang="en-US" sz="1250" dirty="0">
                <a:solidFill>
                  <a:schemeClr val="tx1"/>
                </a:solidFill>
              </a:rPr>
              <a:t> (s = ripetibilità; se s &lt; 0,41 d si pone s = 0,41 d): al di sotto non è garantita un'incertezza relativa ≤ 0,10 %. Per </a:t>
            </a:r>
            <a:r>
              <a:rPr lang="en-US" sz="1250" b="1" dirty="0">
                <a:solidFill>
                  <a:schemeClr val="tx1"/>
                </a:solidFill>
              </a:rPr>
              <a:t>d = 0,1 mg → m</a:t>
            </a:r>
            <a:r>
              <a:rPr lang="en-US" sz="1250" b="1" baseline="-40000" dirty="0">
                <a:solidFill>
                  <a:schemeClr val="tx1"/>
                </a:solidFill>
              </a:rPr>
              <a:t>min</a:t>
            </a:r>
            <a:r>
              <a:rPr lang="en-US" sz="1250" b="1" dirty="0">
                <a:solidFill>
                  <a:schemeClr val="tx1"/>
                </a:solidFill>
              </a:rPr>
              <a:t> ≈ 82 mg</a:t>
            </a:r>
            <a:r>
              <a:rPr lang="en-US" sz="1250" dirty="0">
                <a:solidFill>
                  <a:schemeClr val="tx1"/>
                </a:solidFill>
              </a:rPr>
              <a:t>; per d = 0,01 g → m</a:t>
            </a:r>
            <a:r>
              <a:rPr lang="en-US" sz="1250" baseline="-40000" dirty="0">
                <a:solidFill>
                  <a:schemeClr val="tx1"/>
                </a:solidFill>
              </a:rPr>
              <a:t>min</a:t>
            </a:r>
            <a:r>
              <a:rPr lang="en-US" sz="1250" dirty="0">
                <a:solidFill>
                  <a:schemeClr val="tx1"/>
                </a:solidFill>
              </a:rPr>
              <a:t> ≈ 8,2 g. Scegliere bilancia e massa da pesare in funzione dell'incertezza richiesta: per un calibrante servono ≥ 4 c.s.</a:t>
            </a:r>
            <a:endParaRPr lang="en-US" sz="130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Preparazione di una soluzione a concentrazione nota</a:t>
            </a:r>
            <a:endParaRPr lang="en-US" sz="3000" dirty="0"/>
          </a:p>
        </p:txBody>
      </p:sp>
      <p:sp>
        <p:nvSpPr>
          <p:cNvPr id="3" name="Fase 1"/>
          <p:cNvSpPr/>
          <p:nvPr/>
        </p:nvSpPr>
        <p:spPr>
          <a:xfrm>
            <a:off x="457200" y="1188720"/>
            <a:ext cx="3520440" cy="1536192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Numero 1"/>
          <p:cNvSpPr/>
          <p:nvPr/>
        </p:nvSpPr>
        <p:spPr>
          <a:xfrm>
            <a:off x="585216" y="131673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024128" y="1298448"/>
            <a:ext cx="2862072" cy="40233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Calcolo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585216" y="1719072"/>
            <a:ext cx="3300984" cy="969264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Massa da pesare in funzione di concentrazione, volume, massa molare e purezza del reagente.</a:t>
            </a:r>
            <a:endParaRPr lang="en-US" sz="1300" dirty="0"/>
          </a:p>
        </p:txBody>
      </p:sp>
      <p:sp>
        <p:nvSpPr>
          <p:cNvPr id="7" name="Fase 2"/>
          <p:cNvSpPr/>
          <p:nvPr/>
        </p:nvSpPr>
        <p:spPr>
          <a:xfrm>
            <a:off x="4206240" y="1188720"/>
            <a:ext cx="3520440" cy="1536192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Numero 2"/>
          <p:cNvSpPr/>
          <p:nvPr/>
        </p:nvSpPr>
        <p:spPr>
          <a:xfrm>
            <a:off x="4334256" y="131673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773168" y="1298448"/>
            <a:ext cx="2862072" cy="40233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Pesata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4334256" y="1719072"/>
            <a:ext cx="3300984" cy="969264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Su bilancia analitica, in navicella o pesafiltri; registrare la </a:t>
            </a:r>
            <a:r>
              <a:rPr lang="en-US" sz="1300" b="1" dirty="0">
                <a:solidFill>
                  <a:schemeClr val="tx1"/>
                </a:solidFill>
              </a:rPr>
              <a:t>massa effettiva</a:t>
            </a:r>
            <a:r>
              <a:rPr lang="en-US" sz="1300" dirty="0">
                <a:solidFill>
                  <a:schemeClr val="tx1"/>
                </a:solidFill>
              </a:rPr>
              <a:t>, non necessariamente uguale alla teorica.</a:t>
            </a:r>
            <a:endParaRPr lang="en-US" sz="1300" dirty="0"/>
          </a:p>
        </p:txBody>
      </p:sp>
      <p:sp>
        <p:nvSpPr>
          <p:cNvPr id="11" name="Fase 3"/>
          <p:cNvSpPr/>
          <p:nvPr/>
        </p:nvSpPr>
        <p:spPr>
          <a:xfrm>
            <a:off x="457200" y="2948940"/>
            <a:ext cx="3520440" cy="1536192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Numero 3"/>
          <p:cNvSpPr/>
          <p:nvPr/>
        </p:nvSpPr>
        <p:spPr>
          <a:xfrm>
            <a:off x="585216" y="307695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024128" y="3058668"/>
            <a:ext cx="2862072" cy="40233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Trasferimento quantitativo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585216" y="3479292"/>
            <a:ext cx="3300984" cy="969264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Nel matraccio con imbuto per polveri; lavare navicella e imbuto con piccole aliquote di solvente.</a:t>
            </a:r>
            <a:endParaRPr lang="en-US" sz="1300" dirty="0"/>
          </a:p>
        </p:txBody>
      </p:sp>
      <p:sp>
        <p:nvSpPr>
          <p:cNvPr id="15" name="Fase 4"/>
          <p:cNvSpPr/>
          <p:nvPr/>
        </p:nvSpPr>
        <p:spPr>
          <a:xfrm>
            <a:off x="4206240" y="2948940"/>
            <a:ext cx="3520440" cy="1536192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Numero 4"/>
          <p:cNvSpPr/>
          <p:nvPr/>
        </p:nvSpPr>
        <p:spPr>
          <a:xfrm>
            <a:off x="4334256" y="307695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773168" y="3058668"/>
            <a:ext cx="2862072" cy="40233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Solubilizzazione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334256" y="3479292"/>
            <a:ext cx="3300984" cy="969264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Riempire per circa ⅔ e agitare fino a completa dissoluzione; attendere il ritorno a 20 °C.</a:t>
            </a:r>
            <a:endParaRPr lang="en-US" sz="1300" dirty="0"/>
          </a:p>
        </p:txBody>
      </p:sp>
      <p:sp>
        <p:nvSpPr>
          <p:cNvPr id="19" name="Fase 5"/>
          <p:cNvSpPr/>
          <p:nvPr/>
        </p:nvSpPr>
        <p:spPr>
          <a:xfrm>
            <a:off x="457200" y="4709160"/>
            <a:ext cx="3520440" cy="1536192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Numero 5"/>
          <p:cNvSpPr/>
          <p:nvPr/>
        </p:nvSpPr>
        <p:spPr>
          <a:xfrm>
            <a:off x="585216" y="483717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024128" y="4818888"/>
            <a:ext cx="2862072" cy="40233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Portata a volume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585216" y="5239512"/>
            <a:ext cx="3300984" cy="969264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Completare fino alla tacca con pipetta Pasteur: menisco tangente, occhio alla sua altezza.</a:t>
            </a:r>
            <a:endParaRPr lang="en-US" sz="1300" dirty="0"/>
          </a:p>
        </p:txBody>
      </p:sp>
      <p:sp>
        <p:nvSpPr>
          <p:cNvPr id="23" name="Fase 6"/>
          <p:cNvSpPr/>
          <p:nvPr/>
        </p:nvSpPr>
        <p:spPr>
          <a:xfrm>
            <a:off x="4206240" y="4709160"/>
            <a:ext cx="3520440" cy="1536192"/>
          </a:xfrm>
          <a:prstGeom prst="roundRect">
            <a:avLst>
              <a:gd name="adj" fmla="val 416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4" name="Numero 6"/>
          <p:cNvSpPr/>
          <p:nvPr/>
        </p:nvSpPr>
        <p:spPr>
          <a:xfrm>
            <a:off x="4334256" y="483717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6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4773168" y="4818888"/>
            <a:ext cx="2862072" cy="40233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2"/>
                </a:solidFill>
              </a:rPr>
              <a:t>Omogeneizzazione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4334256" y="5239512"/>
            <a:ext cx="3300984" cy="969264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Capovolgere il matraccio tappato 10–15 volte; travasare ed etichettare (analita, c, solvente, data, operatore).</a:t>
            </a:r>
            <a:endParaRPr lang="en-US" sz="1300" dirty="0"/>
          </a:p>
        </p:txBody>
      </p:sp>
      <p:sp>
        <p:nvSpPr>
          <p:cNvPr id="27" name="Riquadro formule"/>
          <p:cNvSpPr/>
          <p:nvPr/>
        </p:nvSpPr>
        <p:spPr>
          <a:xfrm>
            <a:off x="7863840" y="1188720"/>
            <a:ext cx="3867912" cy="2377440"/>
          </a:xfrm>
          <a:prstGeom prst="roundRect">
            <a:avLst>
              <a:gd name="adj" fmla="val 2692"/>
            </a:avLst>
          </a:prstGeom>
          <a:solidFill>
            <a:schemeClr val="accent5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8" name="Text 26"/>
          <p:cNvSpPr txBox="1"/>
          <p:nvPr/>
        </p:nvSpPr>
        <p:spPr>
          <a:xfrm>
            <a:off x="7993124" y="1244474"/>
            <a:ext cx="3566160" cy="2240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solidFill>
                  <a:schemeClr val="tx2"/>
                </a:solidFill>
              </a:rPr>
              <a:t>Massa da pesare</a:t>
            </a:r>
            <a:endParaRPr lang="en-US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m = c · V · M / w</a:t>
            </a:r>
            <a:r>
              <a:rPr lang="en-US" sz="1600" dirty="0">
                <a:solidFill>
                  <a:schemeClr val="tx1"/>
                </a:solidFill>
              </a:rPr>
              <a:t>   (c in mol L</a:t>
            </a:r>
            <a:r>
              <a:rPr lang="en-US" sz="1600" baseline="30000" dirty="0">
                <a:solidFill>
                  <a:schemeClr val="tx1"/>
                </a:solidFill>
              </a:rPr>
              <a:t>−1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m = ρ</a:t>
            </a:r>
            <a:r>
              <a:rPr lang="en-US" sz="1600" b="1" baseline="-40000" dirty="0">
                <a:solidFill>
                  <a:schemeClr val="tx1"/>
                </a:solidFill>
              </a:rPr>
              <a:t>B</a:t>
            </a:r>
            <a:r>
              <a:rPr lang="en-US" sz="1600" b="1" dirty="0">
                <a:solidFill>
                  <a:schemeClr val="tx1"/>
                </a:solidFill>
              </a:rPr>
              <a:t> · V / w</a:t>
            </a:r>
            <a:r>
              <a:rPr lang="en-US" sz="1600" dirty="0">
                <a:solidFill>
                  <a:schemeClr val="tx1"/>
                </a:solidFill>
              </a:rPr>
              <a:t>   (ρ</a:t>
            </a:r>
            <a:r>
              <a:rPr lang="en-US" sz="1600" baseline="-40000" dirty="0">
                <a:solidFill>
                  <a:schemeClr val="tx1"/>
                </a:solidFill>
              </a:rPr>
              <a:t>B</a:t>
            </a:r>
            <a:r>
              <a:rPr lang="en-US" sz="1600" dirty="0">
                <a:solidFill>
                  <a:schemeClr val="tx1"/>
                </a:solidFill>
              </a:rPr>
              <a:t> in g L</a:t>
            </a:r>
            <a:r>
              <a:rPr lang="en-US" sz="1600" baseline="30000" dirty="0">
                <a:solidFill>
                  <a:schemeClr val="tx1"/>
                </a:solidFill>
              </a:rPr>
              <a:t>−1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w = purezza (frazione in massa, dal certificato di analisi); per una forma idrata si considera la massa molare della forma pesata.</a:t>
            </a:r>
            <a:endParaRPr lang="en-US" sz="1600" dirty="0"/>
          </a:p>
        </p:txBody>
      </p:sp>
      <p:sp>
        <p:nvSpPr>
          <p:cNvPr id="29" name="Box Esempio"/>
          <p:cNvSpPr/>
          <p:nvPr/>
        </p:nvSpPr>
        <p:spPr>
          <a:xfrm>
            <a:off x="7863840" y="3767328"/>
            <a:ext cx="3867912" cy="2478024"/>
          </a:xfrm>
          <a:prstGeom prst="roundRect">
            <a:avLst>
              <a:gd name="adj" fmla="val 2583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30" name="Tinta Esempio"/>
          <p:cNvSpPr/>
          <p:nvPr/>
        </p:nvSpPr>
        <p:spPr>
          <a:xfrm>
            <a:off x="7840090" y="3767328"/>
            <a:ext cx="3867912" cy="2478024"/>
          </a:xfrm>
          <a:prstGeom prst="roundRect">
            <a:avLst>
              <a:gd name="adj" fmla="val 2583"/>
            </a:avLst>
          </a:prstGeom>
          <a:solidFill>
            <a:schemeClr val="accent1">
              <a:alpha val="11000"/>
            </a:schemeClr>
          </a:solidFill>
          <a:ln w="9525">
            <a:solidFill>
              <a:schemeClr val="accent1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Text 30"/>
          <p:cNvSpPr txBox="1"/>
          <p:nvPr/>
        </p:nvSpPr>
        <p:spPr>
          <a:xfrm>
            <a:off x="7840090" y="3858768"/>
            <a:ext cx="3891662" cy="23134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b="1" dirty="0">
                <a:solidFill>
                  <a:schemeClr val="accent1"/>
                </a:solidFill>
              </a:rPr>
              <a:t>Esempio</a:t>
            </a:r>
            <a:endParaRPr lang="en-US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Soluzione madre di acido gallico ≈ 1000 mg L</a:t>
            </a:r>
            <a:r>
              <a:rPr lang="en-US" sz="1500" baseline="30000" dirty="0">
                <a:solidFill>
                  <a:schemeClr val="tx1"/>
                </a:solidFill>
              </a:rPr>
              <a:t>−1</a:t>
            </a:r>
            <a:r>
              <a:rPr lang="en-US" sz="1500" dirty="0">
                <a:solidFill>
                  <a:schemeClr val="tx1"/>
                </a:solidFill>
              </a:rPr>
              <a:t> in matraccio da </a:t>
            </a:r>
            <a:r>
              <a:rPr lang="en-US" sz="1500" b="1" dirty="0">
                <a:solidFill>
                  <a:schemeClr val="tx1"/>
                </a:solidFill>
              </a:rPr>
              <a:t>100,0 mL</a:t>
            </a:r>
            <a:r>
              <a:rPr lang="en-US" sz="1500" dirty="0">
                <a:solidFill>
                  <a:schemeClr val="tx1"/>
                </a:solidFill>
              </a:rPr>
              <a:t> (w = 1).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Massa teorica: 0,1000 g; massa pesata: </a:t>
            </a:r>
            <a:r>
              <a:rPr lang="en-US" sz="1500" b="1" dirty="0">
                <a:solidFill>
                  <a:schemeClr val="tx1"/>
                </a:solidFill>
              </a:rPr>
              <a:t>0,1023 g</a:t>
            </a: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ρ = 0,1023 g / 0,1000 L = </a:t>
            </a:r>
            <a:r>
              <a:rPr lang="en-US" sz="1500" b="1" dirty="0">
                <a:solidFill>
                  <a:schemeClr val="tx1"/>
                </a:solidFill>
              </a:rPr>
              <a:t>1,023 g L</a:t>
            </a:r>
            <a:r>
              <a:rPr lang="en-US" sz="1500" b="1" baseline="30000" dirty="0">
                <a:solidFill>
                  <a:schemeClr val="tx1"/>
                </a:solidFill>
              </a:rPr>
              <a:t>−1</a:t>
            </a:r>
            <a:r>
              <a:rPr lang="en-US" sz="1500" dirty="0">
                <a:solidFill>
                  <a:schemeClr val="tx1"/>
                </a:solidFill>
              </a:rPr>
              <a:t> = 1023 mg L</a:t>
            </a:r>
            <a:r>
              <a:rPr lang="en-US" sz="1500" baseline="30000" dirty="0">
                <a:solidFill>
                  <a:schemeClr val="tx1"/>
                </a:solidFill>
              </a:rPr>
              <a:t>−1</a:t>
            </a:r>
            <a:r>
              <a:rPr lang="en-US" sz="1500" dirty="0">
                <a:solidFill>
                  <a:schemeClr val="tx1"/>
                </a:solidFill>
              </a:rPr>
              <a:t> (4 c.s.).</a:t>
            </a:r>
            <a:endParaRPr lang="en-US" sz="15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4695577-556D-695D-6FE8-6D5CFFFAF3F9}"/>
              </a:ext>
            </a:extLst>
          </p:cNvPr>
          <p:cNvSpPr txBox="1"/>
          <p:nvPr/>
        </p:nvSpPr>
        <p:spPr>
          <a:xfrm>
            <a:off x="4089581" y="552666"/>
            <a:ext cx="8047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buNone/>
            </a:pPr>
            <a:r>
              <a:rPr lang="it-IT" sz="2000" b="0" i="0" dirty="0">
                <a:solidFill>
                  <a:schemeClr val="tx1"/>
                </a:solidFill>
                <a:effectLst/>
              </a:rPr>
              <a:t>Il ragionamento procede per passi. Il prodotto c · V (mol L⁻¹ × L) dà le moli di sostanza che devono trovarsi nel matraccio. Moltiplicando per la massa molare M (g mol⁻¹) si ottengono i grammi di sostanza </a:t>
            </a:r>
            <a:r>
              <a:rPr lang="it-IT" sz="2000" b="0" i="1" dirty="0">
                <a:solidFill>
                  <a:schemeClr val="tx1"/>
                </a:solidFill>
                <a:effectLst/>
              </a:rPr>
              <a:t>pura</a:t>
            </a:r>
            <a:r>
              <a:rPr lang="it-IT" sz="2000" b="0" i="0" dirty="0">
                <a:solidFill>
                  <a:schemeClr val="tx1"/>
                </a:solidFill>
                <a:effectLst/>
              </a:rPr>
              <a:t> necessari. Dividendo per </a:t>
            </a:r>
            <a:r>
              <a:rPr lang="it-IT" sz="2000" b="0" i="0" dirty="0" err="1">
                <a:solidFill>
                  <a:schemeClr val="tx1"/>
                </a:solidFill>
                <a:effectLst/>
              </a:rPr>
              <a:t>w</a:t>
            </a:r>
            <a:r>
              <a:rPr lang="it-IT" sz="2000" b="0" i="0" dirty="0">
                <a:solidFill>
                  <a:schemeClr val="tx1"/>
                </a:solidFill>
                <a:effectLst/>
              </a:rPr>
              <a:t> si passa alla massa di reagente </a:t>
            </a:r>
            <a:r>
              <a:rPr lang="it-IT" sz="2000" b="0" i="1" dirty="0">
                <a:solidFill>
                  <a:schemeClr val="tx1"/>
                </a:solidFill>
                <a:effectLst/>
              </a:rPr>
              <a:t>commerciale</a:t>
            </a:r>
            <a:r>
              <a:rPr lang="it-IT" sz="2000" b="0" i="0" dirty="0">
                <a:solidFill>
                  <a:schemeClr val="tx1"/>
                </a:solidFill>
                <a:effectLst/>
              </a:rPr>
              <a:t> da pesare: se il certificato riporta </a:t>
            </a:r>
            <a:r>
              <a:rPr lang="it-IT" sz="2000" b="0" i="0" dirty="0" err="1">
                <a:solidFill>
                  <a:schemeClr val="tx1"/>
                </a:solidFill>
                <a:effectLst/>
              </a:rPr>
              <a:t>w</a:t>
            </a:r>
            <a:r>
              <a:rPr lang="it-IT" sz="2000" b="0" i="0" dirty="0">
                <a:solidFill>
                  <a:schemeClr val="tx1"/>
                </a:solidFill>
                <a:effectLst/>
              </a:rPr>
              <a:t> = 0,995, solo il 99,5% di ciò che metto sulla bilancia è la sostanza di interesse, quindi devo pesarne un po' di più. Per esempio, per avere 1,000 g di sostanza pura ne servono 1,000/0,995 = 1,005 g. Attenzione alle unità: V va in litri e </a:t>
            </a:r>
            <a:r>
              <a:rPr lang="it-IT" sz="2000" b="0" i="0" dirty="0" err="1">
                <a:solidFill>
                  <a:schemeClr val="tx1"/>
                </a:solidFill>
                <a:effectLst/>
              </a:rPr>
              <a:t>w</a:t>
            </a:r>
            <a:r>
              <a:rPr lang="it-IT" sz="2000" b="0" i="0" dirty="0">
                <a:solidFill>
                  <a:schemeClr val="tx1"/>
                </a:solidFill>
                <a:effectLst/>
              </a:rPr>
              <a:t> come frazione (0,995, non 99,5).</a:t>
            </a:r>
          </a:p>
        </p:txBody>
      </p:sp>
      <p:sp>
        <p:nvSpPr>
          <p:cNvPr id="5" name="Riquadro formule">
            <a:extLst>
              <a:ext uri="{FF2B5EF4-FFF2-40B4-BE49-F238E27FC236}">
                <a16:creationId xmlns:a16="http://schemas.microsoft.com/office/drawing/2014/main" id="{7019BC85-602A-5D1B-2D8F-F00538C8A305}"/>
              </a:ext>
            </a:extLst>
          </p:cNvPr>
          <p:cNvSpPr/>
          <p:nvPr/>
        </p:nvSpPr>
        <p:spPr>
          <a:xfrm>
            <a:off x="138544" y="637809"/>
            <a:ext cx="3867912" cy="2377440"/>
          </a:xfrm>
          <a:prstGeom prst="roundRect">
            <a:avLst>
              <a:gd name="adj" fmla="val 2692"/>
            </a:avLst>
          </a:prstGeom>
          <a:solidFill>
            <a:schemeClr val="accent5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Text 26">
            <a:extLst>
              <a:ext uri="{FF2B5EF4-FFF2-40B4-BE49-F238E27FC236}">
                <a16:creationId xmlns:a16="http://schemas.microsoft.com/office/drawing/2014/main" id="{EAAD1121-EB21-A8C3-B494-15F929EEA894}"/>
              </a:ext>
            </a:extLst>
          </p:cNvPr>
          <p:cNvSpPr txBox="1"/>
          <p:nvPr/>
        </p:nvSpPr>
        <p:spPr>
          <a:xfrm>
            <a:off x="267828" y="693563"/>
            <a:ext cx="3566160" cy="2240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solidFill>
                  <a:schemeClr val="tx2"/>
                </a:solidFill>
              </a:rPr>
              <a:t>Massa da pesare</a:t>
            </a:r>
            <a:endParaRPr lang="en-US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m = c · V · M / w</a:t>
            </a:r>
            <a:r>
              <a:rPr lang="en-US" sz="1600" dirty="0">
                <a:solidFill>
                  <a:schemeClr val="tx1"/>
                </a:solidFill>
              </a:rPr>
              <a:t>   (c in mol L</a:t>
            </a:r>
            <a:r>
              <a:rPr lang="en-US" sz="1600" baseline="30000" dirty="0">
                <a:solidFill>
                  <a:schemeClr val="tx1"/>
                </a:solidFill>
              </a:rPr>
              <a:t>−1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m = ρ</a:t>
            </a:r>
            <a:r>
              <a:rPr lang="en-US" sz="1600" b="1" baseline="-40000" dirty="0">
                <a:solidFill>
                  <a:schemeClr val="tx1"/>
                </a:solidFill>
              </a:rPr>
              <a:t>B</a:t>
            </a:r>
            <a:r>
              <a:rPr lang="en-US" sz="1600" b="1" dirty="0">
                <a:solidFill>
                  <a:schemeClr val="tx1"/>
                </a:solidFill>
              </a:rPr>
              <a:t> · V / w</a:t>
            </a:r>
            <a:r>
              <a:rPr lang="en-US" sz="1600" dirty="0">
                <a:solidFill>
                  <a:schemeClr val="tx1"/>
                </a:solidFill>
              </a:rPr>
              <a:t>   (ρ</a:t>
            </a:r>
            <a:r>
              <a:rPr lang="en-US" sz="1600" baseline="-40000" dirty="0">
                <a:solidFill>
                  <a:schemeClr val="tx1"/>
                </a:solidFill>
              </a:rPr>
              <a:t>B</a:t>
            </a:r>
            <a:r>
              <a:rPr lang="en-US" sz="1600" dirty="0">
                <a:solidFill>
                  <a:schemeClr val="tx1"/>
                </a:solidFill>
              </a:rPr>
              <a:t> in g L</a:t>
            </a:r>
            <a:r>
              <a:rPr lang="en-US" sz="1600" baseline="30000" dirty="0">
                <a:solidFill>
                  <a:schemeClr val="tx1"/>
                </a:solidFill>
              </a:rPr>
              <a:t>−1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w = purezza (frazione in massa, dal certificato di analisi); per una forma idrata si considera la massa molare della forma pesata.</a:t>
            </a:r>
            <a:endParaRPr lang="en-US" sz="1600" dirty="0"/>
          </a:p>
        </p:txBody>
      </p:sp>
      <p:sp>
        <p:nvSpPr>
          <p:cNvPr id="7" name="Tinta Esempio">
            <a:extLst>
              <a:ext uri="{FF2B5EF4-FFF2-40B4-BE49-F238E27FC236}">
                <a16:creationId xmlns:a16="http://schemas.microsoft.com/office/drawing/2014/main" id="{F900ED23-8683-7D54-A3C3-42423BC8EC9D}"/>
              </a:ext>
            </a:extLst>
          </p:cNvPr>
          <p:cNvSpPr/>
          <p:nvPr/>
        </p:nvSpPr>
        <p:spPr>
          <a:xfrm>
            <a:off x="7840090" y="3767328"/>
            <a:ext cx="3867912" cy="2478024"/>
          </a:xfrm>
          <a:prstGeom prst="roundRect">
            <a:avLst>
              <a:gd name="adj" fmla="val 2583"/>
            </a:avLst>
          </a:prstGeom>
          <a:solidFill>
            <a:schemeClr val="accent1">
              <a:alpha val="11000"/>
            </a:schemeClr>
          </a:solidFill>
          <a:ln w="9525">
            <a:solidFill>
              <a:schemeClr val="accent1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30">
            <a:extLst>
              <a:ext uri="{FF2B5EF4-FFF2-40B4-BE49-F238E27FC236}">
                <a16:creationId xmlns:a16="http://schemas.microsoft.com/office/drawing/2014/main" id="{53826F64-1ABD-9DA4-6086-DBC9E2D31D9A}"/>
              </a:ext>
            </a:extLst>
          </p:cNvPr>
          <p:cNvSpPr txBox="1"/>
          <p:nvPr/>
        </p:nvSpPr>
        <p:spPr>
          <a:xfrm>
            <a:off x="7840090" y="3858768"/>
            <a:ext cx="3891662" cy="23134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b="1" dirty="0">
                <a:solidFill>
                  <a:schemeClr val="accent1"/>
                </a:solidFill>
              </a:rPr>
              <a:t>Esempio</a:t>
            </a:r>
            <a:endParaRPr lang="en-US" dirty="0"/>
          </a:p>
          <a:p>
            <a:pPr marL="0" indent="0">
              <a:spcAft>
                <a:spcPts val="40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Soluzione madre di acido gallico ≈ 1000 mg L</a:t>
            </a:r>
            <a:r>
              <a:rPr lang="en-US" baseline="30000" dirty="0">
                <a:solidFill>
                  <a:schemeClr val="tx1"/>
                </a:solidFill>
              </a:rPr>
              <a:t>−1</a:t>
            </a:r>
            <a:r>
              <a:rPr lang="en-US" dirty="0">
                <a:solidFill>
                  <a:schemeClr val="tx1"/>
                </a:solidFill>
              </a:rPr>
              <a:t> in matraccio da </a:t>
            </a:r>
            <a:r>
              <a:rPr lang="en-US" b="1" dirty="0">
                <a:solidFill>
                  <a:schemeClr val="tx1"/>
                </a:solidFill>
              </a:rPr>
              <a:t>100,0 mL</a:t>
            </a:r>
            <a:r>
              <a:rPr lang="en-US" dirty="0">
                <a:solidFill>
                  <a:schemeClr val="tx1"/>
                </a:solidFill>
              </a:rPr>
              <a:t> (w = 1).</a:t>
            </a:r>
            <a:endParaRPr lang="en-US" dirty="0"/>
          </a:p>
          <a:p>
            <a:pPr marL="0" indent="0">
              <a:spcAft>
                <a:spcPts val="40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Massa teorica: 0,1000 g; massa pesata: </a:t>
            </a:r>
            <a:r>
              <a:rPr lang="en-US" b="1" dirty="0">
                <a:solidFill>
                  <a:schemeClr val="tx1"/>
                </a:solidFill>
              </a:rPr>
              <a:t>0,1023 g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US" dirty="0"/>
          </a:p>
          <a:p>
            <a:pPr marL="0" indent="0">
              <a:spcAft>
                <a:spcPts val="40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ρ = 0,1023 g / 0,1000 L = </a:t>
            </a:r>
            <a:r>
              <a:rPr lang="en-US" b="1" dirty="0">
                <a:solidFill>
                  <a:schemeClr val="tx1"/>
                </a:solidFill>
              </a:rPr>
              <a:t>1,023 g L</a:t>
            </a:r>
            <a:r>
              <a:rPr lang="en-US" b="1" baseline="30000" dirty="0">
                <a:solidFill>
                  <a:schemeClr val="tx1"/>
                </a:solidFill>
              </a:rPr>
              <a:t>−1</a:t>
            </a:r>
            <a:r>
              <a:rPr lang="en-US" dirty="0">
                <a:solidFill>
                  <a:schemeClr val="tx1"/>
                </a:solidFill>
              </a:rPr>
              <a:t> = 1023 mg L</a:t>
            </a:r>
            <a:r>
              <a:rPr lang="en-US" baseline="30000" dirty="0">
                <a:solidFill>
                  <a:schemeClr val="tx1"/>
                </a:solidFill>
              </a:rPr>
              <a:t>−1</a:t>
            </a:r>
            <a:r>
              <a:rPr lang="en-US" dirty="0">
                <a:solidFill>
                  <a:schemeClr val="tx1"/>
                </a:solidFill>
              </a:rPr>
              <a:t> (4 c.s.).</a:t>
            </a:r>
            <a:endParaRPr lang="en-US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BEF5109-4BD8-DB65-10B6-59399B6034BD}"/>
              </a:ext>
            </a:extLst>
          </p:cNvPr>
          <p:cNvSpPr txBox="1"/>
          <p:nvPr/>
        </p:nvSpPr>
        <p:spPr>
          <a:xfrm>
            <a:off x="138544" y="3785658"/>
            <a:ext cx="733103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buNone/>
            </a:pPr>
            <a:r>
              <a:rPr lang="it-IT" sz="2200" b="1" i="0" dirty="0">
                <a:solidFill>
                  <a:schemeClr val="tx1"/>
                </a:solidFill>
                <a:effectLst/>
              </a:rPr>
              <a:t>Seconda forma, con concentrazione in massa: m = </a:t>
            </a:r>
            <a:r>
              <a:rPr lang="it-IT" sz="2200" b="1" i="0" dirty="0" err="1">
                <a:solidFill>
                  <a:schemeClr val="tx1"/>
                </a:solidFill>
                <a:effectLst/>
              </a:rPr>
              <a:t>ρ_B</a:t>
            </a:r>
            <a:r>
              <a:rPr lang="it-IT" sz="2200" b="1" i="0" dirty="0">
                <a:solidFill>
                  <a:schemeClr val="tx1"/>
                </a:solidFill>
                <a:effectLst/>
              </a:rPr>
              <a:t> · V / </a:t>
            </a:r>
            <a:r>
              <a:rPr lang="it-IT" sz="2200" b="1" i="0" dirty="0" err="1">
                <a:solidFill>
                  <a:schemeClr val="tx1"/>
                </a:solidFill>
                <a:effectLst/>
              </a:rPr>
              <a:t>w</a:t>
            </a:r>
            <a:endParaRPr lang="it-IT" sz="2200" b="0" i="0" dirty="0">
              <a:solidFill>
                <a:schemeClr val="tx1"/>
              </a:solidFill>
              <a:effectLst/>
            </a:endParaRPr>
          </a:p>
          <a:p>
            <a:pPr indent="0" algn="just">
              <a:buNone/>
            </a:pPr>
            <a:endParaRPr lang="it-IT" sz="2200" b="0" i="0" dirty="0">
              <a:solidFill>
                <a:schemeClr val="tx1"/>
              </a:solidFill>
              <a:effectLst/>
            </a:endParaRPr>
          </a:p>
          <a:p>
            <a:pPr indent="0" algn="just">
              <a:buNone/>
            </a:pPr>
            <a:r>
              <a:rPr lang="it-IT" sz="2200" b="0" i="0" dirty="0">
                <a:solidFill>
                  <a:schemeClr val="tx1"/>
                </a:solidFill>
                <a:effectLst/>
              </a:rPr>
              <a:t>È la stessa logica, ma la concentrazione è già in g L⁻¹, quindi </a:t>
            </a:r>
            <a:r>
              <a:rPr lang="it-IT" sz="2200" b="0" i="0" dirty="0" err="1">
                <a:solidFill>
                  <a:schemeClr val="tx1"/>
                </a:solidFill>
                <a:effectLst/>
              </a:rPr>
              <a:t>ρ_B</a:t>
            </a:r>
            <a:r>
              <a:rPr lang="it-IT" sz="2200" b="0" i="0" dirty="0">
                <a:solidFill>
                  <a:schemeClr val="tx1"/>
                </a:solidFill>
                <a:effectLst/>
              </a:rPr>
              <a:t> · V dà direttamente i grammi di sostanza pura e non serve M. Si divide poi per </a:t>
            </a:r>
            <a:r>
              <a:rPr lang="it-IT" sz="2200" b="0" i="0" dirty="0" err="1">
                <a:solidFill>
                  <a:schemeClr val="tx1"/>
                </a:solidFill>
                <a:effectLst/>
              </a:rPr>
              <a:t>w</a:t>
            </a:r>
            <a:r>
              <a:rPr lang="it-IT" sz="2200" b="0" i="0" dirty="0">
                <a:solidFill>
                  <a:schemeClr val="tx1"/>
                </a:solidFill>
                <a:effectLst/>
              </a:rPr>
              <a:t> come prima.</a:t>
            </a:r>
          </a:p>
        </p:txBody>
      </p:sp>
    </p:spTree>
    <p:extLst>
      <p:ext uri="{BB962C8B-B14F-4D97-AF65-F5344CB8AC3E}">
        <p14:creationId xmlns:p14="http://schemas.microsoft.com/office/powerpoint/2010/main" val="110075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Diluizioni: principi e notazione</a:t>
            </a:r>
            <a:endParaRPr lang="en-US" sz="3000" dirty="0"/>
          </a:p>
        </p:txBody>
      </p:sp>
      <p:sp>
        <p:nvSpPr>
          <p:cNvPr id="3" name="Riquadro principi"/>
          <p:cNvSpPr/>
          <p:nvPr/>
        </p:nvSpPr>
        <p:spPr>
          <a:xfrm>
            <a:off x="457200" y="1188720"/>
            <a:ext cx="5669280" cy="5056632"/>
          </a:xfrm>
          <a:prstGeom prst="roundRect">
            <a:avLst>
              <a:gd name="adj" fmla="val 1266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 txBox="1"/>
          <p:nvPr/>
        </p:nvSpPr>
        <p:spPr>
          <a:xfrm>
            <a:off x="658368" y="1325880"/>
            <a:ext cx="5303520" cy="35204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Una diluizione riduce la concentrazione conservando la quantità di analita (bilancio di materia):</a:t>
            </a:r>
            <a:endParaRPr lang="en-US" sz="1500" dirty="0"/>
          </a:p>
          <a:p>
            <a:pPr marL="0" indent="0">
              <a:spcAft>
                <a:spcPts val="9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c</a:t>
            </a:r>
            <a:r>
              <a:rPr lang="en-US" sz="1700" b="1" baseline="-40000" dirty="0">
                <a:solidFill>
                  <a:schemeClr val="tx2"/>
                </a:solidFill>
              </a:rPr>
              <a:t>1</a:t>
            </a:r>
            <a:r>
              <a:rPr lang="en-US" sz="1700" b="1" dirty="0">
                <a:solidFill>
                  <a:schemeClr val="tx2"/>
                </a:solidFill>
              </a:rPr>
              <a:t> · V</a:t>
            </a:r>
            <a:r>
              <a:rPr lang="en-US" sz="1700" b="1" baseline="-40000" dirty="0">
                <a:solidFill>
                  <a:schemeClr val="tx2"/>
                </a:solidFill>
              </a:rPr>
              <a:t>1</a:t>
            </a:r>
            <a:r>
              <a:rPr lang="en-US" sz="1700" b="1" dirty="0">
                <a:solidFill>
                  <a:schemeClr val="tx2"/>
                </a:solidFill>
              </a:rPr>
              <a:t> = c</a:t>
            </a:r>
            <a:r>
              <a:rPr lang="en-US" sz="1700" b="1" baseline="-40000" dirty="0">
                <a:solidFill>
                  <a:schemeClr val="tx2"/>
                </a:solidFill>
              </a:rPr>
              <a:t>2</a:t>
            </a:r>
            <a:r>
              <a:rPr lang="en-US" sz="1700" b="1" dirty="0">
                <a:solidFill>
                  <a:schemeClr val="tx2"/>
                </a:solidFill>
              </a:rPr>
              <a:t> · V</a:t>
            </a:r>
            <a:r>
              <a:rPr lang="en-US" sz="1700" b="1" baseline="-40000" dirty="0">
                <a:solidFill>
                  <a:schemeClr val="tx2"/>
                </a:solidFill>
              </a:rPr>
              <a:t>2</a:t>
            </a:r>
            <a:endParaRPr lang="en-US" sz="1500" dirty="0"/>
          </a:p>
          <a:p>
            <a:pPr marL="0" indent="0">
              <a:spcAft>
                <a:spcPts val="9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Fattore di diluizione</a:t>
            </a:r>
            <a:r>
              <a:rPr lang="en-US" sz="1500" dirty="0">
                <a:solidFill>
                  <a:schemeClr val="tx1"/>
                </a:solidFill>
              </a:rPr>
              <a:t>:  FD = V</a:t>
            </a:r>
            <a:r>
              <a:rPr lang="en-US" sz="1500" baseline="-40000" dirty="0">
                <a:solidFill>
                  <a:schemeClr val="tx1"/>
                </a:solidFill>
              </a:rPr>
              <a:t>finale</a:t>
            </a:r>
            <a:r>
              <a:rPr lang="en-US" sz="1500" dirty="0">
                <a:solidFill>
                  <a:schemeClr val="tx1"/>
                </a:solidFill>
              </a:rPr>
              <a:t> / V</a:t>
            </a:r>
            <a:r>
              <a:rPr lang="en-US" sz="1500" baseline="-40000" dirty="0">
                <a:solidFill>
                  <a:schemeClr val="tx1"/>
                </a:solidFill>
              </a:rPr>
              <a:t>aliquota</a:t>
            </a:r>
            <a:r>
              <a:rPr lang="en-US" sz="1500" dirty="0">
                <a:solidFill>
                  <a:schemeClr val="tx1"/>
                </a:solidFill>
              </a:rPr>
              <a:t> = c</a:t>
            </a:r>
            <a:r>
              <a:rPr lang="en-US" sz="1500" baseline="-40000" dirty="0">
                <a:solidFill>
                  <a:schemeClr val="tx1"/>
                </a:solidFill>
              </a:rPr>
              <a:t>iniziale</a:t>
            </a:r>
            <a:r>
              <a:rPr lang="en-US" sz="1500" dirty="0">
                <a:solidFill>
                  <a:schemeClr val="tx1"/>
                </a:solidFill>
              </a:rPr>
              <a:t> / c</a:t>
            </a:r>
            <a:r>
              <a:rPr lang="en-US" sz="1500" baseline="-40000" dirty="0">
                <a:solidFill>
                  <a:schemeClr val="tx1"/>
                </a:solidFill>
              </a:rPr>
              <a:t>finale</a:t>
            </a:r>
            <a:endParaRPr lang="en-US" sz="1500" dirty="0"/>
          </a:p>
          <a:p>
            <a:pPr marL="0" indent="0">
              <a:spcAft>
                <a:spcPts val="9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Notazione.</a:t>
            </a:r>
            <a:r>
              <a:rPr lang="en-US" sz="1500" dirty="0">
                <a:solidFill>
                  <a:schemeClr val="tx1"/>
                </a:solidFill>
              </a:rPr>
              <a:t> «1:10» indica 1 volume di soluzione portato a 10 volumi finali (FD = 10). In alcuni testi indica 1 parte + 10 parti di solvente (FD = 11): dichiarare sempre FD o scrivere «1 + 9».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Unità.</a:t>
            </a:r>
            <a:r>
              <a:rPr lang="en-US" sz="1500" dirty="0">
                <a:solidFill>
                  <a:schemeClr val="tx1"/>
                </a:solidFill>
              </a:rPr>
              <a:t> «ppm» è ambiguo (m/m o m/V): per soluzioni acquose diluite si usa </a:t>
            </a:r>
            <a:r>
              <a:rPr lang="en-US" sz="1500" b="1" dirty="0">
                <a:solidFill>
                  <a:schemeClr val="tx1"/>
                </a:solidFill>
              </a:rPr>
              <a:t>mg L</a:t>
            </a:r>
            <a:r>
              <a:rPr lang="en-US" sz="1500" b="1" baseline="30000" dirty="0">
                <a:solidFill>
                  <a:schemeClr val="tx1"/>
                </a:solidFill>
              </a:rPr>
              <a:t>−1</a:t>
            </a: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5" name="Box Buona pratica"/>
          <p:cNvSpPr/>
          <p:nvPr/>
        </p:nvSpPr>
        <p:spPr>
          <a:xfrm>
            <a:off x="640080" y="4846320"/>
            <a:ext cx="5303520" cy="1261872"/>
          </a:xfrm>
          <a:prstGeom prst="roundRect">
            <a:avLst>
              <a:gd name="adj" fmla="val 5072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Tinta Buona pratica"/>
          <p:cNvSpPr/>
          <p:nvPr/>
        </p:nvSpPr>
        <p:spPr>
          <a:xfrm>
            <a:off x="640080" y="4846320"/>
            <a:ext cx="5303520" cy="1261872"/>
          </a:xfrm>
          <a:prstGeom prst="roundRect">
            <a:avLst>
              <a:gd name="adj" fmla="val 5072"/>
            </a:avLst>
          </a:prstGeom>
          <a:solidFill>
            <a:schemeClr val="accent2">
              <a:alpha val="11000"/>
            </a:schemeClr>
          </a:solidFill>
          <a:ln w="9525">
            <a:solidFill>
              <a:schemeClr val="accent2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Icona Buona pratica"/>
          <p:cNvSpPr/>
          <p:nvPr/>
        </p:nvSpPr>
        <p:spPr>
          <a:xfrm>
            <a:off x="786384" y="5303520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8" name="Image 0" descr="Buona pratic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28" y="5379964"/>
            <a:ext cx="194584" cy="19458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207008" y="4937760"/>
            <a:ext cx="4617720" cy="1097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Per gli standard di calibrazione preferire </a:t>
            </a:r>
            <a:r>
              <a:rPr lang="en-US" sz="1300" b="1" dirty="0">
                <a:solidFill>
                  <a:schemeClr val="tx1"/>
                </a:solidFill>
              </a:rPr>
              <a:t>vetreria tarata di classe A</a:t>
            </a:r>
            <a:r>
              <a:rPr lang="en-US" sz="1300" dirty="0">
                <a:solidFill>
                  <a:schemeClr val="tx1"/>
                </a:solidFill>
              </a:rPr>
              <a:t> o la preparazione gravimetrica; provette e micropipette solo se l'incertezza richiesta lo consente.</a:t>
            </a:r>
            <a:endParaRPr lang="en-US" sz="1300" dirty="0"/>
          </a:p>
        </p:txBody>
      </p:sp>
      <p:sp>
        <p:nvSpPr>
          <p:cNvPr id="10" name="Riquadro Diluizioni seriali"/>
          <p:cNvSpPr/>
          <p:nvPr/>
        </p:nvSpPr>
        <p:spPr>
          <a:xfrm>
            <a:off x="6355080" y="1188720"/>
            <a:ext cx="5376672" cy="2478024"/>
          </a:xfrm>
          <a:prstGeom prst="roundRect">
            <a:avLst>
              <a:gd name="adj" fmla="val 2583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 txBox="1"/>
          <p:nvPr/>
        </p:nvSpPr>
        <p:spPr>
          <a:xfrm>
            <a:off x="6510528" y="1261872"/>
            <a:ext cx="502920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50" b="1" dirty="0">
                <a:solidFill>
                  <a:schemeClr val="tx2"/>
                </a:solidFill>
              </a:rPr>
              <a:t>Diluizioni seriali</a:t>
            </a:r>
            <a:endParaRPr lang="en-US" sz="1450" dirty="0"/>
          </a:p>
        </p:txBody>
      </p:sp>
      <p:sp>
        <p:nvSpPr>
          <p:cNvPr id="12" name="Nodo M"/>
          <p:cNvSpPr/>
          <p:nvPr/>
        </p:nvSpPr>
        <p:spPr>
          <a:xfrm>
            <a:off x="6629400" y="1755648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M</a:t>
            </a:r>
            <a:endParaRPr lang="en-US" sz="1000" dirty="0"/>
          </a:p>
        </p:txBody>
      </p:sp>
      <p:sp>
        <p:nvSpPr>
          <p:cNvPr id="13" name="Nodo S1"/>
          <p:cNvSpPr/>
          <p:nvPr/>
        </p:nvSpPr>
        <p:spPr>
          <a:xfrm>
            <a:off x="7132320" y="216712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S1</a:t>
            </a:r>
            <a:endParaRPr lang="en-US" sz="1000" dirty="0"/>
          </a:p>
        </p:txBody>
      </p:sp>
      <p:sp>
        <p:nvSpPr>
          <p:cNvPr id="14" name="Freccia"/>
          <p:cNvSpPr/>
          <p:nvPr/>
        </p:nvSpPr>
        <p:spPr>
          <a:xfrm>
            <a:off x="6995160" y="2121408"/>
            <a:ext cx="201168" cy="109728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5" name="Nodo S2"/>
          <p:cNvSpPr/>
          <p:nvPr/>
        </p:nvSpPr>
        <p:spPr>
          <a:xfrm>
            <a:off x="7635240" y="262432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S2</a:t>
            </a:r>
            <a:endParaRPr lang="en-US" sz="1000" dirty="0"/>
          </a:p>
        </p:txBody>
      </p:sp>
      <p:sp>
        <p:nvSpPr>
          <p:cNvPr id="16" name="Freccia"/>
          <p:cNvSpPr/>
          <p:nvPr/>
        </p:nvSpPr>
        <p:spPr>
          <a:xfrm>
            <a:off x="7498080" y="2532888"/>
            <a:ext cx="201168" cy="155448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7" name="Nodo S3"/>
          <p:cNvSpPr/>
          <p:nvPr/>
        </p:nvSpPr>
        <p:spPr>
          <a:xfrm>
            <a:off x="8138160" y="308152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S3</a:t>
            </a:r>
            <a:endParaRPr lang="en-US" sz="1000" dirty="0"/>
          </a:p>
        </p:txBody>
      </p:sp>
      <p:sp>
        <p:nvSpPr>
          <p:cNvPr id="18" name="Freccia"/>
          <p:cNvSpPr/>
          <p:nvPr/>
        </p:nvSpPr>
        <p:spPr>
          <a:xfrm>
            <a:off x="8001000" y="2990088"/>
            <a:ext cx="201168" cy="155448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6"/>
          <p:cNvSpPr txBox="1"/>
          <p:nvPr/>
        </p:nvSpPr>
        <p:spPr>
          <a:xfrm>
            <a:off x="8229600" y="1691640"/>
            <a:ext cx="3401568" cy="1920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Ogni soluzione si prepara dalla precedente con FD costante (es. 1:2, 1:10).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Pro</a:t>
            </a:r>
            <a:r>
              <a:rPr lang="en-US" sz="1300" dirty="0">
                <a:solidFill>
                  <a:schemeClr val="tx1"/>
                </a:solidFill>
              </a:rPr>
              <a:t>: rapide, poco materiale, ampio intervallo in pochi passaggi.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Contro</a:t>
            </a:r>
            <a:r>
              <a:rPr lang="en-US" sz="1300" dirty="0">
                <a:solidFill>
                  <a:schemeClr val="tx1"/>
                </a:solidFill>
              </a:rPr>
              <a:t>: gli errori si </a:t>
            </a:r>
            <a:r>
              <a:rPr lang="en-US" sz="1300" b="1" dirty="0">
                <a:solidFill>
                  <a:schemeClr val="tx1"/>
                </a:solidFill>
              </a:rPr>
              <a:t>propagano e si accumulano</a:t>
            </a:r>
            <a:r>
              <a:rPr lang="en-US" sz="1300" dirty="0">
                <a:solidFill>
                  <a:schemeClr val="tx1"/>
                </a:solidFill>
              </a:rPr>
              <a:t> lungo la serie.</a:t>
            </a:r>
            <a:endParaRPr lang="en-US" sz="1300" dirty="0"/>
          </a:p>
        </p:txBody>
      </p:sp>
      <p:sp>
        <p:nvSpPr>
          <p:cNvPr id="20" name="Riquadro Diluizioni indipendenti"/>
          <p:cNvSpPr/>
          <p:nvPr/>
        </p:nvSpPr>
        <p:spPr>
          <a:xfrm>
            <a:off x="6355080" y="3767328"/>
            <a:ext cx="5376672" cy="2478024"/>
          </a:xfrm>
          <a:prstGeom prst="roundRect">
            <a:avLst>
              <a:gd name="adj" fmla="val 2583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" name="Text 18"/>
          <p:cNvSpPr txBox="1"/>
          <p:nvPr/>
        </p:nvSpPr>
        <p:spPr>
          <a:xfrm>
            <a:off x="6510528" y="3840480"/>
            <a:ext cx="502920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50" b="1" dirty="0">
                <a:solidFill>
                  <a:schemeClr val="tx2"/>
                </a:solidFill>
              </a:rPr>
              <a:t>Diluizioni indipendenti</a:t>
            </a:r>
            <a:endParaRPr lang="en-US" sz="1450" dirty="0"/>
          </a:p>
        </p:txBody>
      </p:sp>
      <p:sp>
        <p:nvSpPr>
          <p:cNvPr id="22" name="Nodo M"/>
          <p:cNvSpPr/>
          <p:nvPr/>
        </p:nvSpPr>
        <p:spPr>
          <a:xfrm>
            <a:off x="6629400" y="4882896"/>
            <a:ext cx="420624" cy="420624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M</a:t>
            </a:r>
            <a:endParaRPr lang="en-US" sz="1000" dirty="0"/>
          </a:p>
        </p:txBody>
      </p:sp>
      <p:sp>
        <p:nvSpPr>
          <p:cNvPr id="23" name="Nodo S1"/>
          <p:cNvSpPr/>
          <p:nvPr/>
        </p:nvSpPr>
        <p:spPr>
          <a:xfrm>
            <a:off x="7680960" y="43342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S1</a:t>
            </a:r>
            <a:endParaRPr lang="en-US" sz="1000" dirty="0"/>
          </a:p>
        </p:txBody>
      </p:sp>
      <p:sp>
        <p:nvSpPr>
          <p:cNvPr id="24" name="Freccia"/>
          <p:cNvSpPr/>
          <p:nvPr/>
        </p:nvSpPr>
        <p:spPr>
          <a:xfrm flipV="1">
            <a:off x="7050024" y="4544568"/>
            <a:ext cx="630936" cy="54864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5" name="Nodo S2"/>
          <p:cNvSpPr/>
          <p:nvPr/>
        </p:nvSpPr>
        <p:spPr>
          <a:xfrm>
            <a:off x="7680960" y="488289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S2</a:t>
            </a:r>
            <a:endParaRPr lang="en-US" sz="1000" dirty="0"/>
          </a:p>
        </p:txBody>
      </p:sp>
      <p:sp>
        <p:nvSpPr>
          <p:cNvPr id="26" name="Freccia"/>
          <p:cNvSpPr/>
          <p:nvPr/>
        </p:nvSpPr>
        <p:spPr>
          <a:xfrm>
            <a:off x="7050024" y="5093208"/>
            <a:ext cx="630936" cy="914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7" name="Nodo S3"/>
          <p:cNvSpPr/>
          <p:nvPr/>
        </p:nvSpPr>
        <p:spPr>
          <a:xfrm>
            <a:off x="7680960" y="543153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S3</a:t>
            </a:r>
            <a:endParaRPr lang="en-US" sz="1000" dirty="0"/>
          </a:p>
        </p:txBody>
      </p:sp>
      <p:sp>
        <p:nvSpPr>
          <p:cNvPr id="28" name="Freccia"/>
          <p:cNvSpPr/>
          <p:nvPr/>
        </p:nvSpPr>
        <p:spPr>
          <a:xfrm>
            <a:off x="7050024" y="5093208"/>
            <a:ext cx="630936" cy="54864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9" name="Text 26"/>
          <p:cNvSpPr txBox="1"/>
          <p:nvPr/>
        </p:nvSpPr>
        <p:spPr>
          <a:xfrm>
            <a:off x="8229600" y="4270248"/>
            <a:ext cx="3401568" cy="1920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Ogni standard si prepara direttamente dalla soluzione madre (o da un'intermedia).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Pro</a:t>
            </a:r>
            <a:r>
              <a:rPr lang="en-US" sz="1300" dirty="0">
                <a:solidFill>
                  <a:schemeClr val="tx1"/>
                </a:solidFill>
              </a:rPr>
              <a:t>: errori non correlati tra i livelli.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Contro</a:t>
            </a:r>
            <a:r>
              <a:rPr lang="en-US" sz="1300" dirty="0">
                <a:solidFill>
                  <a:schemeClr val="tx1"/>
                </a:solidFill>
              </a:rPr>
              <a:t>: più vetreria tarata e volumi di prelievo diversi.</a:t>
            </a:r>
            <a:endParaRPr lang="en-US" sz="13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Diluizioni seriali: esempio applicativo</a:t>
            </a:r>
            <a:endParaRPr lang="en-US" sz="3000" dirty="0"/>
          </a:p>
        </p:txBody>
      </p:sp>
      <p:sp>
        <p:nvSpPr>
          <p:cNvPr id="3" name="Box Nota"/>
          <p:cNvSpPr/>
          <p:nvPr/>
        </p:nvSpPr>
        <p:spPr>
          <a:xfrm>
            <a:off x="457200" y="1188720"/>
            <a:ext cx="11274552" cy="804672"/>
          </a:xfrm>
          <a:prstGeom prst="roundRect">
            <a:avLst>
              <a:gd name="adj" fmla="val 7955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inta Nota"/>
          <p:cNvSpPr/>
          <p:nvPr/>
        </p:nvSpPr>
        <p:spPr>
          <a:xfrm>
            <a:off x="457200" y="1188720"/>
            <a:ext cx="11274552" cy="804672"/>
          </a:xfrm>
          <a:prstGeom prst="roundRect">
            <a:avLst>
              <a:gd name="adj" fmla="val 7955"/>
            </a:avLst>
          </a:prstGeom>
          <a:solidFill>
            <a:schemeClr val="tx2">
              <a:alpha val="11000"/>
            </a:schemeClr>
          </a:solidFill>
          <a:ln w="9525">
            <a:solidFill>
              <a:schemeClr val="tx2">
                <a:alpha val="45000"/>
              </a:scheme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Icona Nota"/>
          <p:cNvSpPr/>
          <p:nvPr/>
        </p:nvSpPr>
        <p:spPr>
          <a:xfrm>
            <a:off x="603504" y="1417320"/>
            <a:ext cx="347472" cy="347472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 descr="Not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48" y="1493764"/>
            <a:ext cx="194584" cy="1945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24128" y="1280160"/>
            <a:ext cx="10588752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Problema.</a:t>
            </a:r>
            <a:r>
              <a:rPr lang="en-US" sz="1300" dirty="0">
                <a:solidFill>
                  <a:schemeClr val="tx1"/>
                </a:solidFill>
              </a:rPr>
              <a:t> Preparare 5 calibranti (1,00 mL ciascuno) nell'intervallo 5–80 mg L</a:t>
            </a:r>
            <a:r>
              <a:rPr lang="en-US" sz="1300" baseline="30000" dirty="0">
                <a:solidFill>
                  <a:schemeClr val="tx1"/>
                </a:solidFill>
              </a:rPr>
              <a:t>−1</a:t>
            </a:r>
            <a:r>
              <a:rPr lang="en-US" sz="1300" dirty="0">
                <a:solidFill>
                  <a:schemeClr val="tx1"/>
                </a:solidFill>
              </a:rPr>
              <a:t>, a partire da una soluzione madre a 500 mg L</a:t>
            </a:r>
            <a:r>
              <a:rPr lang="en-US" sz="1300" baseline="30000" dirty="0">
                <a:solidFill>
                  <a:schemeClr val="tx1"/>
                </a:solidFill>
              </a:rPr>
              <a:t>−1</a:t>
            </a:r>
            <a:r>
              <a:rPr lang="en-US" sz="1300" dirty="0">
                <a:solidFill>
                  <a:schemeClr val="tx1"/>
                </a:solidFill>
              </a:rPr>
              <a:t>, con diluizioni seriali a FD = 2.</a:t>
            </a:r>
            <a:endParaRPr lang="en-US" sz="1300" dirty="0"/>
          </a:p>
        </p:txBody>
      </p:sp>
      <p:sp>
        <p:nvSpPr>
          <p:cNvPr id="8" name="Riquadro passo 1"/>
          <p:cNvSpPr/>
          <p:nvPr/>
        </p:nvSpPr>
        <p:spPr>
          <a:xfrm>
            <a:off x="457200" y="2212848"/>
            <a:ext cx="3749040" cy="4032504"/>
          </a:xfrm>
          <a:prstGeom prst="roundRect">
            <a:avLst>
              <a:gd name="adj" fmla="val 170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Numero 1"/>
          <p:cNvSpPr/>
          <p:nvPr/>
        </p:nvSpPr>
        <p:spPr>
          <a:xfrm>
            <a:off x="594360" y="233172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051560" y="2331720"/>
            <a:ext cx="306324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Soluzione a 80 mg L</a:t>
            </a:r>
            <a:r>
              <a:rPr lang="en-US" sz="1400" b="1" baseline="30000" dirty="0">
                <a:solidFill>
                  <a:schemeClr val="tx2"/>
                </a:solidFill>
              </a:rPr>
              <a:t>−1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21792" y="2834640"/>
            <a:ext cx="3474720" cy="32918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FD = 500 / 80 = 6,25</a:t>
            </a:r>
            <a:endParaRPr lang="en-US" sz="14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V</a:t>
            </a:r>
            <a:r>
              <a:rPr lang="en-US" sz="1450" baseline="-40000" dirty="0">
                <a:solidFill>
                  <a:schemeClr val="tx1"/>
                </a:solidFill>
              </a:rPr>
              <a:t>aliquota</a:t>
            </a:r>
            <a:r>
              <a:rPr lang="en-US" sz="1450" dirty="0">
                <a:solidFill>
                  <a:schemeClr val="tx1"/>
                </a:solidFill>
              </a:rPr>
              <a:t> = 10,00 mL / 6,25 = 1,60 mL</a:t>
            </a:r>
            <a:endParaRPr lang="en-US" sz="14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Prelevare </a:t>
            </a:r>
            <a:r>
              <a:rPr lang="en-US" sz="1450" b="1" dirty="0">
                <a:solidFill>
                  <a:schemeClr val="tx1"/>
                </a:solidFill>
              </a:rPr>
              <a:t>1,60 mL</a:t>
            </a:r>
            <a:r>
              <a:rPr lang="en-US" sz="1450" dirty="0">
                <a:solidFill>
                  <a:schemeClr val="tx1"/>
                </a:solidFill>
              </a:rPr>
              <a:t> di soluzione madre e portare a </a:t>
            </a:r>
            <a:r>
              <a:rPr lang="en-US" sz="1450" b="1" dirty="0">
                <a:solidFill>
                  <a:schemeClr val="tx1"/>
                </a:solidFill>
              </a:rPr>
              <a:t>10,00 mL</a:t>
            </a:r>
            <a:r>
              <a:rPr lang="en-US" sz="1450" dirty="0">
                <a:solidFill>
                  <a:schemeClr val="tx1"/>
                </a:solidFill>
              </a:rPr>
              <a:t> in matraccio.</a:t>
            </a:r>
            <a:endParaRPr lang="en-US" sz="14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50" dirty="0">
                <a:solidFill>
                  <a:schemeClr val="tx2"/>
                </a:solidFill>
              </a:rPr>
              <a:t>Verifica: 500 × 1,60 / 10,00 = </a:t>
            </a:r>
            <a:r>
              <a:rPr lang="en-US" sz="1450" b="1" dirty="0">
                <a:solidFill>
                  <a:schemeClr val="tx2"/>
                </a:solidFill>
              </a:rPr>
              <a:t>80,0 mg L</a:t>
            </a:r>
            <a:r>
              <a:rPr lang="en-US" sz="1450" b="1" baseline="30000" dirty="0">
                <a:solidFill>
                  <a:schemeClr val="tx2"/>
                </a:solidFill>
              </a:rPr>
              <a:t>−1</a:t>
            </a:r>
            <a:endParaRPr lang="en-US" sz="1450" dirty="0"/>
          </a:p>
        </p:txBody>
      </p:sp>
      <p:sp>
        <p:nvSpPr>
          <p:cNvPr id="12" name="Riquadro passo 2"/>
          <p:cNvSpPr/>
          <p:nvPr/>
        </p:nvSpPr>
        <p:spPr>
          <a:xfrm>
            <a:off x="4434840" y="2212848"/>
            <a:ext cx="7296912" cy="4032504"/>
          </a:xfrm>
          <a:prstGeom prst="roundRect">
            <a:avLst>
              <a:gd name="adj" fmla="val 158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" name="Numero 2"/>
          <p:cNvSpPr/>
          <p:nvPr/>
        </p:nvSpPr>
        <p:spPr>
          <a:xfrm>
            <a:off x="4572000" y="2331720"/>
            <a:ext cx="384048" cy="384048"/>
          </a:xfrm>
          <a:prstGeom prst="ellipse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5029200" y="2331720"/>
            <a:ext cx="201168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Serie a FD = 2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6949440" y="2331720"/>
            <a:ext cx="4572000" cy="38404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r">
              <a:spcAft>
                <a:spcPts val="400"/>
              </a:spcAft>
              <a:buNone/>
            </a:pPr>
            <a:r>
              <a:rPr lang="en-US" sz="1200" dirty="0">
                <a:solidFill>
                  <a:schemeClr val="accent4"/>
                </a:solidFill>
              </a:rPr>
              <a:t>concentrazioni in mg L</a:t>
            </a:r>
            <a:r>
              <a:rPr lang="en-US" sz="1200" baseline="30000" dirty="0">
                <a:solidFill>
                  <a:schemeClr val="accent4"/>
                </a:solidFill>
              </a:rPr>
              <a:t>−1</a:t>
            </a:r>
            <a:endParaRPr lang="en-US" sz="1200" dirty="0"/>
          </a:p>
        </p:txBody>
      </p:sp>
      <p:sp>
        <p:nvSpPr>
          <p:cNvPr id="16" name="Provetta 1"/>
          <p:cNvSpPr/>
          <p:nvPr/>
        </p:nvSpPr>
        <p:spPr>
          <a:xfrm>
            <a:off x="4709160" y="2852928"/>
            <a:ext cx="566928" cy="1417320"/>
          </a:xfrm>
          <a:prstGeom prst="roundRect">
            <a:avLst>
              <a:gd name="adj" fmla="val 4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Liquido 1"/>
          <p:cNvSpPr/>
          <p:nvPr/>
        </p:nvSpPr>
        <p:spPr>
          <a:xfrm>
            <a:off x="4754880" y="3355848"/>
            <a:ext cx="475488" cy="868680"/>
          </a:xfrm>
          <a:prstGeom prst="roundRect">
            <a:avLst>
              <a:gd name="adj" fmla="val 46154"/>
            </a:avLst>
          </a:prstGeom>
          <a:solidFill>
            <a:schemeClr val="accent1">
              <a:alpha val="80000"/>
            </a:scheme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Text 15"/>
          <p:cNvSpPr txBox="1"/>
          <p:nvPr/>
        </p:nvSpPr>
        <p:spPr>
          <a:xfrm>
            <a:off x="4434840" y="4315968"/>
            <a:ext cx="11155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80</a:t>
            </a:r>
            <a:endParaRPr lang="en-US" sz="1400" dirty="0"/>
          </a:p>
        </p:txBody>
      </p:sp>
      <p:sp>
        <p:nvSpPr>
          <p:cNvPr id="19" name="Provetta 2"/>
          <p:cNvSpPr/>
          <p:nvPr/>
        </p:nvSpPr>
        <p:spPr>
          <a:xfrm>
            <a:off x="6259068" y="2852928"/>
            <a:ext cx="566928" cy="1417320"/>
          </a:xfrm>
          <a:prstGeom prst="roundRect">
            <a:avLst>
              <a:gd name="adj" fmla="val 4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Liquido 2"/>
          <p:cNvSpPr/>
          <p:nvPr/>
        </p:nvSpPr>
        <p:spPr>
          <a:xfrm>
            <a:off x="6304788" y="3355848"/>
            <a:ext cx="475488" cy="868680"/>
          </a:xfrm>
          <a:prstGeom prst="roundRect">
            <a:avLst>
              <a:gd name="adj" fmla="val 46154"/>
            </a:avLst>
          </a:prstGeom>
          <a:solidFill>
            <a:schemeClr val="accent1">
              <a:alpha val="60000"/>
            </a:scheme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Text 18"/>
          <p:cNvSpPr txBox="1"/>
          <p:nvPr/>
        </p:nvSpPr>
        <p:spPr>
          <a:xfrm>
            <a:off x="5984748" y="4315968"/>
            <a:ext cx="11155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40</a:t>
            </a:r>
            <a:endParaRPr lang="en-US" sz="1400" dirty="0"/>
          </a:p>
        </p:txBody>
      </p:sp>
      <p:sp>
        <p:nvSpPr>
          <p:cNvPr id="22" name="Freccia"/>
          <p:cNvSpPr/>
          <p:nvPr/>
        </p:nvSpPr>
        <p:spPr>
          <a:xfrm>
            <a:off x="5321808" y="3172968"/>
            <a:ext cx="891540" cy="914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3" name="Text 20"/>
          <p:cNvSpPr txBox="1"/>
          <p:nvPr/>
        </p:nvSpPr>
        <p:spPr>
          <a:xfrm>
            <a:off x="5276088" y="2871216"/>
            <a:ext cx="9829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tx2"/>
                </a:solidFill>
              </a:rPr>
              <a:t>1,00 mL</a:t>
            </a:r>
            <a:endParaRPr lang="en-US" sz="1000" dirty="0"/>
          </a:p>
        </p:txBody>
      </p:sp>
      <p:sp>
        <p:nvSpPr>
          <p:cNvPr id="24" name="Provetta 3"/>
          <p:cNvSpPr/>
          <p:nvPr/>
        </p:nvSpPr>
        <p:spPr>
          <a:xfrm>
            <a:off x="7808976" y="2852928"/>
            <a:ext cx="566928" cy="1417320"/>
          </a:xfrm>
          <a:prstGeom prst="roundRect">
            <a:avLst>
              <a:gd name="adj" fmla="val 4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Liquido 3"/>
          <p:cNvSpPr/>
          <p:nvPr/>
        </p:nvSpPr>
        <p:spPr>
          <a:xfrm>
            <a:off x="7854696" y="3355848"/>
            <a:ext cx="475488" cy="868680"/>
          </a:xfrm>
          <a:prstGeom prst="roundRect">
            <a:avLst>
              <a:gd name="adj" fmla="val 46154"/>
            </a:avLst>
          </a:prstGeom>
          <a:solidFill>
            <a:schemeClr val="accent1">
              <a:alpha val="42000"/>
            </a:scheme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6" name="Text 23"/>
          <p:cNvSpPr txBox="1"/>
          <p:nvPr/>
        </p:nvSpPr>
        <p:spPr>
          <a:xfrm>
            <a:off x="7534656" y="4315968"/>
            <a:ext cx="11155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20</a:t>
            </a:r>
            <a:endParaRPr lang="en-US" sz="1400" dirty="0"/>
          </a:p>
        </p:txBody>
      </p:sp>
      <p:sp>
        <p:nvSpPr>
          <p:cNvPr id="27" name="Freccia"/>
          <p:cNvSpPr/>
          <p:nvPr/>
        </p:nvSpPr>
        <p:spPr>
          <a:xfrm>
            <a:off x="6871716" y="3172968"/>
            <a:ext cx="891540" cy="914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28" name="Text 25"/>
          <p:cNvSpPr txBox="1"/>
          <p:nvPr/>
        </p:nvSpPr>
        <p:spPr>
          <a:xfrm>
            <a:off x="6825996" y="2871216"/>
            <a:ext cx="9829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tx2"/>
                </a:solidFill>
              </a:rPr>
              <a:t>1,00 mL</a:t>
            </a:r>
            <a:endParaRPr lang="en-US" sz="1000" dirty="0"/>
          </a:p>
        </p:txBody>
      </p:sp>
      <p:sp>
        <p:nvSpPr>
          <p:cNvPr id="29" name="Provetta 4"/>
          <p:cNvSpPr/>
          <p:nvPr/>
        </p:nvSpPr>
        <p:spPr>
          <a:xfrm>
            <a:off x="9358884" y="2852928"/>
            <a:ext cx="566928" cy="1417320"/>
          </a:xfrm>
          <a:prstGeom prst="roundRect">
            <a:avLst>
              <a:gd name="adj" fmla="val 4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Liquido 4"/>
          <p:cNvSpPr/>
          <p:nvPr/>
        </p:nvSpPr>
        <p:spPr>
          <a:xfrm>
            <a:off x="9404604" y="3355848"/>
            <a:ext cx="475488" cy="868680"/>
          </a:xfrm>
          <a:prstGeom prst="roundRect">
            <a:avLst>
              <a:gd name="adj" fmla="val 46154"/>
            </a:avLst>
          </a:prstGeom>
          <a:solidFill>
            <a:schemeClr val="accent1">
              <a:alpha val="26000"/>
            </a:scheme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1" name="Text 28"/>
          <p:cNvSpPr txBox="1"/>
          <p:nvPr/>
        </p:nvSpPr>
        <p:spPr>
          <a:xfrm>
            <a:off x="9084564" y="4315968"/>
            <a:ext cx="11155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10</a:t>
            </a:r>
            <a:endParaRPr lang="en-US" sz="1400" dirty="0"/>
          </a:p>
        </p:txBody>
      </p:sp>
      <p:sp>
        <p:nvSpPr>
          <p:cNvPr id="32" name="Freccia"/>
          <p:cNvSpPr/>
          <p:nvPr/>
        </p:nvSpPr>
        <p:spPr>
          <a:xfrm>
            <a:off x="8421624" y="3172968"/>
            <a:ext cx="891540" cy="914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33" name="Text 30"/>
          <p:cNvSpPr txBox="1"/>
          <p:nvPr/>
        </p:nvSpPr>
        <p:spPr>
          <a:xfrm>
            <a:off x="8375904" y="2871216"/>
            <a:ext cx="9829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tx2"/>
                </a:solidFill>
              </a:rPr>
              <a:t>1,00 mL</a:t>
            </a:r>
            <a:endParaRPr lang="en-US" sz="1000" dirty="0"/>
          </a:p>
        </p:txBody>
      </p:sp>
      <p:sp>
        <p:nvSpPr>
          <p:cNvPr id="34" name="Provetta 5"/>
          <p:cNvSpPr/>
          <p:nvPr/>
        </p:nvSpPr>
        <p:spPr>
          <a:xfrm>
            <a:off x="10908792" y="2852928"/>
            <a:ext cx="566928" cy="1417320"/>
          </a:xfrm>
          <a:prstGeom prst="roundRect">
            <a:avLst>
              <a:gd name="adj" fmla="val 4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5" name="Liquido 5"/>
          <p:cNvSpPr/>
          <p:nvPr/>
        </p:nvSpPr>
        <p:spPr>
          <a:xfrm>
            <a:off x="10954512" y="3355848"/>
            <a:ext cx="475488" cy="868680"/>
          </a:xfrm>
          <a:prstGeom prst="roundRect">
            <a:avLst>
              <a:gd name="adj" fmla="val 46154"/>
            </a:avLst>
          </a:prstGeom>
          <a:solidFill>
            <a:schemeClr val="accent1">
              <a:alpha val="13000"/>
            </a:scheme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6" name="Text 33"/>
          <p:cNvSpPr txBox="1"/>
          <p:nvPr/>
        </p:nvSpPr>
        <p:spPr>
          <a:xfrm>
            <a:off x="10634472" y="4315968"/>
            <a:ext cx="11155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5</a:t>
            </a:r>
            <a:endParaRPr lang="en-US" sz="1400" dirty="0"/>
          </a:p>
        </p:txBody>
      </p:sp>
      <p:sp>
        <p:nvSpPr>
          <p:cNvPr id="37" name="Freccia"/>
          <p:cNvSpPr/>
          <p:nvPr/>
        </p:nvSpPr>
        <p:spPr>
          <a:xfrm>
            <a:off x="9971532" y="3172968"/>
            <a:ext cx="891540" cy="914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38" name="Text 35"/>
          <p:cNvSpPr txBox="1"/>
          <p:nvPr/>
        </p:nvSpPr>
        <p:spPr>
          <a:xfrm>
            <a:off x="9925812" y="2871216"/>
            <a:ext cx="9829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tx2"/>
                </a:solidFill>
              </a:rPr>
              <a:t>1,00 mL</a:t>
            </a:r>
            <a:endParaRPr lang="en-US" sz="10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681728"/>
            <a:ext cx="7040880" cy="15361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Porre 1,00 mL di solvente nelle provette 2–5; nella provetta 1 porre 1,00 mL della soluzione a 80 mg L</a:t>
            </a:r>
            <a:r>
              <a:rPr lang="en-US" sz="1250" baseline="30000" dirty="0">
                <a:solidFill>
                  <a:schemeClr val="tx1"/>
                </a:solidFill>
              </a:rPr>
              <a:t>−1</a:t>
            </a:r>
            <a:r>
              <a:rPr lang="en-US" sz="1250" dirty="0">
                <a:solidFill>
                  <a:schemeClr val="tx1"/>
                </a:solidFill>
              </a:rPr>
              <a:t>.</a:t>
            </a:r>
            <a:endParaRPr lang="en-US" sz="1250" dirty="0"/>
          </a:p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Trasferire 1,00 mL della soluzione a 80 mg L</a:t>
            </a:r>
            <a:r>
              <a:rPr lang="en-US" sz="1250" baseline="30000" dirty="0">
                <a:solidFill>
                  <a:schemeClr val="tx1"/>
                </a:solidFill>
              </a:rPr>
              <a:t>−1</a:t>
            </a:r>
            <a:r>
              <a:rPr lang="en-US" sz="1250" dirty="0">
                <a:solidFill>
                  <a:schemeClr val="tx1"/>
                </a:solidFill>
              </a:rPr>
              <a:t> nella provetta 2, omogeneizzare (vortex), trasferire 1,00 mL nella provetta successiva e così via.</a:t>
            </a:r>
            <a:endParaRPr lang="en-US" sz="12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Dall'ultima provetta eliminare 1,00 mL: tutti i calibranti hanno lo stesso volume. c</a:t>
            </a:r>
            <a:r>
              <a:rPr lang="en-US" sz="1250" baseline="-40000" dirty="0">
                <a:solidFill>
                  <a:schemeClr val="tx1"/>
                </a:solidFill>
              </a:rPr>
              <a:t>n</a:t>
            </a:r>
            <a:r>
              <a:rPr lang="en-US" sz="1250" dirty="0">
                <a:solidFill>
                  <a:schemeClr val="tx1"/>
                </a:solidFill>
              </a:rPr>
              <a:t> = 80 / 2</a:t>
            </a:r>
            <a:r>
              <a:rPr lang="en-US" sz="1250" baseline="30000" dirty="0">
                <a:solidFill>
                  <a:schemeClr val="tx1"/>
                </a:solidFill>
              </a:rPr>
              <a:t>n−1</a:t>
            </a:r>
            <a:r>
              <a:rPr lang="en-US" sz="1250" dirty="0">
                <a:solidFill>
                  <a:schemeClr val="tx1"/>
                </a:solidFill>
              </a:rPr>
              <a:t> mg L</a:t>
            </a:r>
            <a:r>
              <a:rPr lang="en-US" sz="1250" baseline="30000" dirty="0">
                <a:solidFill>
                  <a:schemeClr val="tx1"/>
                </a:solidFill>
              </a:rPr>
              <a:t>−1</a:t>
            </a:r>
            <a:r>
              <a:rPr lang="en-US" sz="1250" dirty="0">
                <a:solidFill>
                  <a:schemeClr val="tx1"/>
                </a:solidFill>
              </a:rPr>
              <a:t>.</a:t>
            </a:r>
            <a:endParaRPr lang="en-US" sz="1250" dirty="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292608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Esercitazione: polifenoli totali nel vino a 280 nm</a:t>
            </a:r>
            <a:endParaRPr lang="en-US" sz="3000" dirty="0"/>
          </a:p>
        </p:txBody>
      </p:sp>
      <p:sp>
        <p:nvSpPr>
          <p:cNvPr id="3" name="Riquadro principio"/>
          <p:cNvSpPr/>
          <p:nvPr/>
        </p:nvSpPr>
        <p:spPr>
          <a:xfrm>
            <a:off x="457200" y="1188720"/>
            <a:ext cx="3429000" cy="5056632"/>
          </a:xfrm>
          <a:prstGeom prst="roundRect">
            <a:avLst>
              <a:gd name="adj" fmla="val 186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 txBox="1"/>
          <p:nvPr/>
        </p:nvSpPr>
        <p:spPr>
          <a:xfrm>
            <a:off x="621792" y="1261872"/>
            <a:ext cx="3108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Principio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21792" y="1645920"/>
            <a:ext cx="3127248" cy="22402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 composti fenolici assorbono nell'UV per le transizioni π→π* dell'anello aromatico. L'assorbanza del vino diluito a 280 nm si converte in concentrazione con una curva di calibrazione in </a:t>
            </a:r>
            <a:r>
              <a:rPr lang="en-US" sz="1350" b="1" dirty="0">
                <a:solidFill>
                  <a:schemeClr val="tx1"/>
                </a:solidFill>
              </a:rPr>
              <a:t>equivalenti di acido gallico</a:t>
            </a:r>
            <a:r>
              <a:rPr lang="en-US" sz="1350" dirty="0">
                <a:solidFill>
                  <a:schemeClr val="tx1"/>
                </a:solidFill>
              </a:rPr>
              <a:t> (o di catechina).</a:t>
            </a:r>
            <a:endParaRPr lang="en-US" sz="1350" dirty="0"/>
          </a:p>
        </p:txBody>
      </p:sp>
      <p:pic>
        <p:nvPicPr>
          <p:cNvPr id="6" name="Acido gallico" descr="Acido galli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4036379"/>
            <a:ext cx="1463040" cy="1482722"/>
          </a:xfrm>
          <a:prstGeom prst="rect">
            <a:avLst/>
          </a:prstGeom>
        </p:spPr>
      </p:pic>
      <p:pic>
        <p:nvPicPr>
          <p:cNvPr id="7" name="Catechina" descr="Catechin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3120" y="4305654"/>
            <a:ext cx="1691640" cy="944171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56692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Acido gallico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2103120" y="5669280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100" dirty="0">
                <a:solidFill>
                  <a:schemeClr val="accent4"/>
                </a:solidFill>
              </a:rPr>
              <a:t>(+)-Catechina</a:t>
            </a:r>
            <a:endParaRPr lang="en-US" sz="1100" dirty="0"/>
          </a:p>
        </p:txBody>
      </p:sp>
      <p:sp>
        <p:nvSpPr>
          <p:cNvPr id="10" name="Riquadro protocollo"/>
          <p:cNvSpPr/>
          <p:nvPr/>
        </p:nvSpPr>
        <p:spPr>
          <a:xfrm>
            <a:off x="4114800" y="1188720"/>
            <a:ext cx="3886200" cy="5056632"/>
          </a:xfrm>
          <a:prstGeom prst="roundRect">
            <a:avLst>
              <a:gd name="adj" fmla="val 1647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Text 7"/>
          <p:cNvSpPr txBox="1"/>
          <p:nvPr/>
        </p:nvSpPr>
        <p:spPr>
          <a:xfrm>
            <a:off x="4279392" y="1261872"/>
            <a:ext cx="35661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Protocollo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4261104" y="1664208"/>
            <a:ext cx="3611880" cy="44805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215900" indent="-215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chemeClr val="tx1"/>
                </a:solidFill>
              </a:rPr>
              <a:t>​</a:t>
            </a:r>
            <a:r>
              <a:rPr lang="en-US" sz="1350" b="1" dirty="0">
                <a:solidFill>
                  <a:schemeClr val="tx1"/>
                </a:solidFill>
              </a:rPr>
              <a:t>Soluzione madre</a:t>
            </a:r>
            <a:r>
              <a:rPr lang="en-US" sz="1350" dirty="0">
                <a:solidFill>
                  <a:schemeClr val="tx1"/>
                </a:solidFill>
              </a:rPr>
              <a:t>: pesata su bilancia analitica e dissoluzione in acqua:etanolo 90:10 (v/v) in matraccio tarato.</a:t>
            </a:r>
            <a:endParaRPr lang="en-US" sz="1350" dirty="0"/>
          </a:p>
          <a:p>
            <a:pPr marL="215900" indent="-215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chemeClr val="tx1"/>
                </a:solidFill>
              </a:rPr>
              <a:t>​</a:t>
            </a:r>
            <a:r>
              <a:rPr lang="en-US" sz="1350" b="1" dirty="0">
                <a:solidFill>
                  <a:schemeClr val="tx1"/>
                </a:solidFill>
              </a:rPr>
              <a:t>Standard</a:t>
            </a:r>
            <a:r>
              <a:rPr lang="en-US" sz="1350" dirty="0">
                <a:solidFill>
                  <a:schemeClr val="tx1"/>
                </a:solidFill>
              </a:rPr>
              <a:t>: almeno 5 livelli nell'intervallo 1–10 mg L</a:t>
            </a:r>
            <a:r>
              <a:rPr lang="en-US" sz="1350" baseline="30000" dirty="0">
                <a:solidFill>
                  <a:schemeClr val="tx1"/>
                </a:solidFill>
              </a:rPr>
              <a:t>−1</a:t>
            </a:r>
            <a:r>
              <a:rPr lang="en-US" sz="1350" dirty="0">
                <a:solidFill>
                  <a:schemeClr val="tx1"/>
                </a:solidFill>
              </a:rPr>
              <a:t>, per diluizione.</a:t>
            </a:r>
            <a:endParaRPr lang="en-US" sz="1350" dirty="0"/>
          </a:p>
          <a:p>
            <a:pPr marL="215900" indent="-215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chemeClr val="tx1"/>
                </a:solidFill>
              </a:rPr>
              <a:t>​</a:t>
            </a:r>
            <a:r>
              <a:rPr lang="en-US" sz="1350" b="1" dirty="0">
                <a:solidFill>
                  <a:schemeClr val="tx1"/>
                </a:solidFill>
              </a:rPr>
              <a:t>Misura</a:t>
            </a:r>
            <a:r>
              <a:rPr lang="en-US" sz="1350" dirty="0">
                <a:solidFill>
                  <a:schemeClr val="tx1"/>
                </a:solidFill>
              </a:rPr>
              <a:t> dell'assorbanza a 280 nm in cuvette di </a:t>
            </a:r>
            <a:r>
              <a:rPr lang="en-US" sz="1350" b="1" dirty="0">
                <a:solidFill>
                  <a:schemeClr val="tx1"/>
                </a:solidFill>
              </a:rPr>
              <a:t>quarzo</a:t>
            </a:r>
            <a:r>
              <a:rPr lang="en-US" sz="1350" dirty="0">
                <a:solidFill>
                  <a:schemeClr val="tx1"/>
                </a:solidFill>
              </a:rPr>
              <a:t> (cammino ottico 1 cm), contro il bianco di solvente.</a:t>
            </a:r>
            <a:endParaRPr lang="en-US" sz="1350" dirty="0"/>
          </a:p>
          <a:p>
            <a:pPr marL="215900" indent="-215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chemeClr val="tx1"/>
                </a:solidFill>
              </a:rPr>
              <a:t>​</a:t>
            </a:r>
            <a:r>
              <a:rPr lang="en-US" sz="1350" b="1" dirty="0">
                <a:solidFill>
                  <a:schemeClr val="tx1"/>
                </a:solidFill>
              </a:rPr>
              <a:t>Campione</a:t>
            </a:r>
            <a:r>
              <a:rPr lang="en-US" sz="1350" dirty="0">
                <a:solidFill>
                  <a:schemeClr val="tx1"/>
                </a:solidFill>
              </a:rPr>
              <a:t>: diluire il vino in modo che l'assorbanza ricada nell'intervallo di calibrazione.</a:t>
            </a:r>
            <a:endParaRPr lang="en-US" sz="1350" dirty="0"/>
          </a:p>
        </p:txBody>
      </p:sp>
      <p:sp>
        <p:nvSpPr>
          <p:cNvPr id="13" name="Riquadro elaborazione"/>
          <p:cNvSpPr/>
          <p:nvPr/>
        </p:nvSpPr>
        <p:spPr>
          <a:xfrm>
            <a:off x="8229600" y="1188720"/>
            <a:ext cx="3502152" cy="5056632"/>
          </a:xfrm>
          <a:prstGeom prst="roundRect">
            <a:avLst>
              <a:gd name="adj" fmla="val 1828"/>
            </a:avLst>
          </a:prstGeom>
          <a:solidFill>
            <a:schemeClr val="bg1"/>
          </a:solidFill>
          <a:ln w="9525">
            <a:solidFill>
              <a:schemeClr val="bg2"/>
            </a:solidFill>
            <a:prstDash val="solid"/>
          </a:ln>
          <a:effectLst>
            <a:outerShdw blurRad="63500" dist="19050" dir="54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Cerchio icona Foglio di calcolo"/>
          <p:cNvSpPr/>
          <p:nvPr/>
        </p:nvSpPr>
        <p:spPr>
          <a:xfrm>
            <a:off x="8366760" y="128016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5" name="Image 2" descr="Foglio di calcol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3321" y="1376721"/>
            <a:ext cx="209215" cy="20921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851392" y="1280160"/>
            <a:ext cx="2834640" cy="40233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</a:rPr>
              <a:t>Elaborazione dei dati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8375904" y="1783080"/>
            <a:ext cx="324612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/>
          <a:lstStyle/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Grafico a dispersione A vs c; regressione lineare ai minimi quadrati </a:t>
            </a:r>
            <a:r>
              <a:rPr lang="en-US" sz="1300" b="1" dirty="0">
                <a:solidFill>
                  <a:schemeClr val="tx1"/>
                </a:solidFill>
              </a:rPr>
              <a:t>y = a·x + b</a:t>
            </a:r>
            <a:r>
              <a:rPr lang="en-US" sz="1300" dirty="0">
                <a:solidFill>
                  <a:schemeClr val="tx1"/>
                </a:solidFill>
              </a:rPr>
              <a:t>.</a:t>
            </a:r>
            <a:endParaRPr lang="en-US" sz="130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Funzioni: </a:t>
            </a:r>
            <a:r>
              <a:rPr lang="en-US" sz="1300" b="1" dirty="0">
                <a:solidFill>
                  <a:schemeClr val="tx1"/>
                </a:solidFill>
              </a:rPr>
              <a:t>PENDENZA</a:t>
            </a:r>
            <a:r>
              <a:rPr lang="en-US" sz="1300" dirty="0">
                <a:solidFill>
                  <a:schemeClr val="tx1"/>
                </a:solidFill>
              </a:rPr>
              <a:t>, </a:t>
            </a:r>
            <a:r>
              <a:rPr lang="en-US" sz="1300" b="1" dirty="0">
                <a:solidFill>
                  <a:schemeClr val="tx1"/>
                </a:solidFill>
              </a:rPr>
              <a:t>INTERCETTA</a:t>
            </a:r>
            <a:r>
              <a:rPr lang="en-US" sz="1300" dirty="0">
                <a:solidFill>
                  <a:schemeClr val="tx1"/>
                </a:solidFill>
              </a:rPr>
              <a:t>, </a:t>
            </a:r>
            <a:r>
              <a:rPr lang="en-US" sz="1300" b="1" dirty="0">
                <a:solidFill>
                  <a:schemeClr val="tx1"/>
                </a:solidFill>
              </a:rPr>
              <a:t>RQ</a:t>
            </a:r>
            <a:r>
              <a:rPr lang="en-US" sz="1300" dirty="0">
                <a:solidFill>
                  <a:schemeClr val="tx1"/>
                </a:solidFill>
              </a:rPr>
              <a:t>; </a:t>
            </a:r>
            <a:r>
              <a:rPr lang="en-US" sz="1300" b="1" dirty="0">
                <a:solidFill>
                  <a:schemeClr val="tx1"/>
                </a:solidFill>
              </a:rPr>
              <a:t>REGR.LIN</a:t>
            </a:r>
            <a:r>
              <a:rPr lang="en-US" sz="1300" dirty="0">
                <a:solidFill>
                  <a:schemeClr val="tx1"/>
                </a:solidFill>
              </a:rPr>
              <a:t> per gli errori standard dei parametri.</a:t>
            </a:r>
            <a:endParaRPr lang="en-US" sz="130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Verifica della linearità con il </a:t>
            </a:r>
            <a:r>
              <a:rPr lang="en-US" sz="1300" b="1" dirty="0">
                <a:solidFill>
                  <a:schemeClr val="tx1"/>
                </a:solidFill>
              </a:rPr>
              <a:t>grafico dei residui</a:t>
            </a:r>
            <a:r>
              <a:rPr lang="en-US" sz="1300" dirty="0">
                <a:solidFill>
                  <a:schemeClr val="tx1"/>
                </a:solidFill>
              </a:rPr>
              <a:t>.</a:t>
            </a:r>
            <a:endParaRPr lang="en-US" sz="13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c = (A − b) / a × FD, in mg L</a:t>
            </a:r>
            <a:r>
              <a:rPr lang="en-US" sz="1300" baseline="30000" dirty="0">
                <a:solidFill>
                  <a:schemeClr val="tx1"/>
                </a:solidFill>
              </a:rPr>
              <a:t>−1</a:t>
            </a:r>
            <a:r>
              <a:rPr lang="en-US" sz="1300" dirty="0">
                <a:solidFill>
                  <a:schemeClr val="tx1"/>
                </a:solidFill>
              </a:rPr>
              <a:t> di acido gallico equivalente (GAE), con il corretto numero di cifre significative.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3737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ECA Laboratorio">
  <a:themeElements>
    <a:clrScheme name="TeECA Laboratorio">
      <a:dk1>
        <a:srgbClr val="1B262C"/>
      </a:dk1>
      <a:lt1>
        <a:srgbClr val="FFFFFF"/>
      </a:lt1>
      <a:dk2>
        <a:srgbClr val="1F4E5F"/>
      </a:dk2>
      <a:lt2>
        <a:srgbClr val="EEF3F5"/>
      </a:lt2>
      <a:accent1>
        <a:srgbClr val="A8742A"/>
      </a:accent1>
      <a:accent2>
        <a:srgbClr val="2E7D6B"/>
      </a:accent2>
      <a:accent3>
        <a:srgbClr val="B23A2E"/>
      </a:accent3>
      <a:accent4>
        <a:srgbClr val="5B6C77"/>
      </a:accent4>
      <a:accent5>
        <a:srgbClr val="DCE9EE"/>
      </a:accent5>
      <a:accent6>
        <a:srgbClr val="F3E6CF"/>
      </a:accent6>
      <a:hlink>
        <a:srgbClr val="1F4E5F"/>
      </a:hlink>
      <a:folHlink>
        <a:srgbClr val="5B6C77"/>
      </a:folHlink>
    </a:clrScheme>
    <a:fontScheme name="TeECA Laborator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5172</Words>
  <Application>Microsoft Macintosh PowerPoint</Application>
  <PresentationFormat>Widescreen</PresentationFormat>
  <Paragraphs>553</Paragraphs>
  <Slides>29</Slides>
  <Notes>28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3" baseType="lpstr">
      <vt:lpstr>Arial</vt:lpstr>
      <vt:lpstr>Calibri</vt:lpstr>
      <vt:lpstr>Courier New</vt:lpstr>
      <vt:lpstr>TeECA Laboratorio</vt:lpstr>
      <vt:lpstr>Esercitazione 1 Lezione di preparazione</vt:lpstr>
      <vt:lpstr>Obiettivi e articolazione dell'esercitazione</vt:lpstr>
      <vt:lpstr>La vetreria e la misura dei volumi</vt:lpstr>
      <vt:lpstr>Classificazione della vetreria</vt:lpstr>
      <vt:lpstr>Beuta (matraccio di Erlenmeyer)</vt:lpstr>
      <vt:lpstr>Becher</vt:lpstr>
      <vt:lpstr>Matraccio tarato</vt:lpstr>
      <vt:lpstr>Pallone</vt:lpstr>
      <vt:lpstr>Imbuti</vt:lpstr>
      <vt:lpstr>Pipette</vt:lpstr>
      <vt:lpstr>Micropipette a spostamento d'aria</vt:lpstr>
      <vt:lpstr>Buretta</vt:lpstr>
      <vt:lpstr>Cilindro graduato e lettura del menisco</vt:lpstr>
      <vt:lpstr>Spatole e pinzette</vt:lpstr>
      <vt:lpstr>Imbuto separatore</vt:lpstr>
      <vt:lpstr>Essiccatore</vt:lpstr>
      <vt:lpstr>Altri accessori di laboratorio</vt:lpstr>
      <vt:lpstr>Pulizia della vetreria</vt:lpstr>
      <vt:lpstr>La pesata: procedura generale</vt:lpstr>
      <vt:lpstr>La bilancia tecnica</vt:lpstr>
      <vt:lpstr>La bilancia analitica</vt:lpstr>
      <vt:lpstr>Cifre significative: definizione e regole</vt:lpstr>
      <vt:lpstr>Cifre significative nei calcoli e nella misura dei volumi</vt:lpstr>
      <vt:lpstr>Cifre significative nelle pesate</vt:lpstr>
      <vt:lpstr>Preparazione di una soluzione a concentrazione nota</vt:lpstr>
      <vt:lpstr>Presentazione standard di PowerPoint</vt:lpstr>
      <vt:lpstr>Diluizioni: principi e notazione</vt:lpstr>
      <vt:lpstr>Diluizioni seriali: esempio applicativo</vt:lpstr>
      <vt:lpstr>Esercitazione: polifenoli totali nel vino a 280 nm</vt:lpstr>
    </vt:vector>
  </TitlesOfParts>
  <Company>Università degli Studi di Teramo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TeECA — Esercitazione 1: lezione di preparazione</dc:title>
  <dc:subject>Vetreria, pesata, cifre significative, soluzioni e diluizioni</dc:subject>
  <dc:creator>Prof. Michele Del Carlo</dc:creator>
  <cp:lastModifiedBy>michele del carlo</cp:lastModifiedBy>
  <cp:revision>2</cp:revision>
  <dcterms:created xsi:type="dcterms:W3CDTF">2026-10-02T06:46:21Z</dcterms:created>
  <dcterms:modified xsi:type="dcterms:W3CDTF">2026-10-05T06:26:24Z</dcterms:modified>
</cp:coreProperties>
</file>