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267" r:id="rId2"/>
    <p:sldId id="256" r:id="rId3"/>
    <p:sldId id="257" r:id="rId4"/>
    <p:sldId id="271" r:id="rId5"/>
    <p:sldId id="258" r:id="rId6"/>
    <p:sldId id="268" r:id="rId7"/>
    <p:sldId id="270" r:id="rId8"/>
  </p:sldIdLst>
  <p:sldSz cx="6858000" cy="9144000" type="screen4x3"/>
  <p:notesSz cx="6888163" cy="96234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99CCFF"/>
    <a:srgbClr val="FF9933"/>
    <a:srgbClr val="FF6699"/>
    <a:srgbClr val="FFFF00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912" y="1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23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fld id="{6649557D-F1ED-4F74-A325-69A144C33A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090738" y="722313"/>
            <a:ext cx="2706687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70413"/>
            <a:ext cx="55102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fld id="{EEA0F9C2-89EC-4090-8AA9-E30794FDA5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6858000" cy="92456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1" cy="2267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3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5" y="3431"/>
              <a:ext cx="3181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2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3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sp>
        <p:nvSpPr>
          <p:cNvPr id="1845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514350" y="2438400"/>
            <a:ext cx="5829300" cy="2316163"/>
          </a:xfrm>
        </p:spPr>
        <p:txBody>
          <a:bodyPr/>
          <a:lstStyle>
            <a:lvl1pPr>
              <a:defRPr sz="5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1845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50FA77-68FC-4C38-AF79-5F7683611DE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92CD7-1ED4-47C0-A956-AD72A07E8B1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E666C-D8A6-497B-B32A-6C8E9AF47C6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40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40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920E1-3F7C-46D3-97B8-1DC538B1B00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5127C-F28A-4FF3-AC55-415218E8A88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17E6A-5B49-40D4-AF12-A7D0CC3BCE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17A16-50F5-45D2-8A74-35A2F70A764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17218-6BA8-48EA-9DDA-C2A4A47F164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F4475-1633-43E5-AA35-376A2C7814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CA8DF-44F3-4961-AE35-5A0294B4CF3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9888"/>
            <a:ext cx="1543050" cy="78041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9888"/>
            <a:ext cx="4476750" cy="78041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AB340-7052-4EAE-9F0F-AC96936C55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6858000" cy="9245600"/>
            <a:chOff x="0" y="0"/>
            <a:chExt cx="5760" cy="4368"/>
          </a:xfrm>
        </p:grpSpPr>
        <p:sp>
          <p:nvSpPr>
            <p:cNvPr id="1741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5" name="Freeform 7"/>
            <p:cNvSpPr>
              <a:spLocks/>
            </p:cNvSpPr>
            <p:nvPr/>
          </p:nvSpPr>
          <p:spPr bwMode="hidden">
            <a:xfrm>
              <a:off x="3188" y="1"/>
              <a:ext cx="2571" cy="2267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8" name="Freeform 10"/>
            <p:cNvSpPr>
              <a:spLocks/>
            </p:cNvSpPr>
            <p:nvPr/>
          </p:nvSpPr>
          <p:spPr bwMode="hidden">
            <a:xfrm>
              <a:off x="0" y="1545"/>
              <a:ext cx="763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9" name="Freeform 11"/>
            <p:cNvSpPr>
              <a:spLocks/>
            </p:cNvSpPr>
            <p:nvPr/>
          </p:nvSpPr>
          <p:spPr bwMode="hidden">
            <a:xfrm>
              <a:off x="2315" y="3431"/>
              <a:ext cx="3181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2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8" name="Freeform 20"/>
            <p:cNvSpPr>
              <a:spLocks/>
            </p:cNvSpPr>
            <p:nvPr/>
          </p:nvSpPr>
          <p:spPr bwMode="hidden">
            <a:xfrm>
              <a:off x="3160" y="1860"/>
              <a:ext cx="2163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sp>
        <p:nvSpPr>
          <p:cNvPr id="1742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9888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743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4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743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3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3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2E9AA54-3702-41A4-9169-2D71B7AE2EE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371600" y="3048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t-IT" sz="2400" b="1" dirty="0">
                <a:solidFill>
                  <a:schemeClr val="tx1">
                    <a:lumMod val="85000"/>
                  </a:schemeClr>
                </a:solidFill>
                <a:latin typeface="Tahoma" pitchFamily="34" charset="0"/>
              </a:rPr>
              <a:t>Il mal dell’esca della vite</a:t>
            </a:r>
            <a:endParaRPr lang="it-IT" sz="2400" dirty="0">
              <a:solidFill>
                <a:schemeClr val="tx1">
                  <a:lumMod val="85000"/>
                </a:schemeClr>
              </a:solidFill>
              <a:latin typeface="Tahoma" pitchFamily="34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600200" y="11430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Cenni storici e generalità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989138" y="19796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  <a:sym typeface="Monotype Sorts" pitchFamily="2" charset="2"/>
              </a:rPr>
              <a:t>d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iffusione attuale</a:t>
            </a:r>
            <a:endParaRPr lang="it-IT" sz="2400">
              <a:solidFill>
                <a:srgbClr val="FFFF00"/>
              </a:solidFill>
              <a:latin typeface="Tahoma" pitchFamily="34" charset="0"/>
              <a:sym typeface="Monotype Sorts" pitchFamily="2" charset="2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060575" y="2700338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  <a:sym typeface="Monotype Sorts" pitchFamily="2" charset="2"/>
              </a:rPr>
              <a:t>etimologia</a:t>
            </a:r>
          </a:p>
        </p:txBody>
      </p:sp>
      <p:sp>
        <p:nvSpPr>
          <p:cNvPr id="3078" name="Text Box 11"/>
          <p:cNvSpPr txBox="1">
            <a:spLocks noChangeArrowheads="1"/>
          </p:cNvSpPr>
          <p:nvPr/>
        </p:nvSpPr>
        <p:spPr bwMode="auto">
          <a:xfrm>
            <a:off x="0" y="86868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it-IT" sz="2400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773238" y="3132138"/>
            <a:ext cx="3352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0" y="3635375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/>
              <a:t>in Latino “esca” = cibo, alimento</a:t>
            </a: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0" y="4284663"/>
            <a:ext cx="685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/>
              <a:t>Antica Grecia:                                                                            “eskè” o “eskara” = materia per accendere il fuoco</a:t>
            </a:r>
          </a:p>
        </p:txBody>
      </p:sp>
      <p:sp>
        <p:nvSpPr>
          <p:cNvPr id="21520" name="AutoShape 16"/>
          <p:cNvSpPr>
            <a:spLocks noChangeArrowheads="1"/>
          </p:cNvSpPr>
          <p:nvPr/>
        </p:nvSpPr>
        <p:spPr bwMode="auto">
          <a:xfrm>
            <a:off x="1052513" y="5148263"/>
            <a:ext cx="576262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188913" y="5580063"/>
            <a:ext cx="609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corpi fruttiferi di funghi basidiomiceti del genere </a:t>
            </a:r>
            <a:r>
              <a:rPr lang="it-IT" sz="2000" i="1"/>
              <a:t>Fomes</a:t>
            </a:r>
          </a:p>
        </p:txBody>
      </p:sp>
      <p:sp>
        <p:nvSpPr>
          <p:cNvPr id="21522" name="AutoShape 18"/>
          <p:cNvSpPr>
            <a:spLocks noChangeArrowheads="1"/>
          </p:cNvSpPr>
          <p:nvPr/>
        </p:nvSpPr>
        <p:spPr bwMode="auto">
          <a:xfrm>
            <a:off x="5300663" y="6011863"/>
            <a:ext cx="576262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4508500" y="6443663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agente della malattia</a:t>
            </a:r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 flipH="1">
            <a:off x="1773238" y="6877050"/>
            <a:ext cx="316865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0" y="7885113"/>
            <a:ext cx="685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i="1"/>
              <a:t>Fomes ignarius</a:t>
            </a:r>
            <a:r>
              <a:rPr lang="it-IT" sz="2000"/>
              <a:t> </a:t>
            </a:r>
            <a:r>
              <a:rPr lang="it-IT" sz="2000">
                <a:sym typeface="Wingdings" pitchFamily="2" charset="2"/>
              </a:rPr>
              <a:t> </a:t>
            </a:r>
            <a:r>
              <a:rPr lang="it-IT" sz="2000" i="1">
                <a:sym typeface="Wingdings" pitchFamily="2" charset="2"/>
              </a:rPr>
              <a:t>Phellinus ignarius</a:t>
            </a:r>
            <a:r>
              <a:rPr lang="it-IT" sz="2000">
                <a:sym typeface="Wingdings" pitchFamily="2" charset="2"/>
              </a:rPr>
              <a:t>  </a:t>
            </a:r>
            <a:r>
              <a:rPr lang="it-IT" sz="2000" i="1">
                <a:sym typeface="Wingdings" pitchFamily="2" charset="2"/>
              </a:rPr>
              <a:t>Fomitiporia punctata</a:t>
            </a:r>
            <a:endParaRPr lang="it-IT" sz="20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  <p:bldP spid="21508" grpId="0" autoUpdateAnimBg="0"/>
      <p:bldP spid="21510" grpId="0" autoUpdateAnimBg="0"/>
      <p:bldP spid="21516" grpId="0" animBg="1"/>
      <p:bldP spid="21518" grpId="0"/>
      <p:bldP spid="21519" grpId="0"/>
      <p:bldP spid="21520" grpId="0" animBg="1"/>
      <p:bldP spid="21521" grpId="0"/>
      <p:bldP spid="21522" grpId="0" animBg="1"/>
      <p:bldP spid="21523" grpId="0"/>
      <p:bldP spid="21524" grpId="0" animBg="1"/>
      <p:bldP spid="215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6"/>
          <p:cNvSpPr txBox="1">
            <a:spLocks noChangeArrowheads="1"/>
          </p:cNvSpPr>
          <p:nvPr/>
        </p:nvSpPr>
        <p:spPr bwMode="auto">
          <a:xfrm>
            <a:off x="1196975" y="2843213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it-IT" sz="2400">
              <a:solidFill>
                <a:srgbClr val="FFFF00"/>
              </a:solidFill>
              <a:sym typeface="Monotype Sorts" pitchFamily="2" charset="2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0" y="900113"/>
            <a:ext cx="6858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Plinio il Vecchio                                                “Historia naturalis” I° secolo d.C.</a:t>
            </a:r>
          </a:p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Ibn-al-Awan                                                        “Kitab al-Felahah” 1100</a:t>
            </a:r>
          </a:p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Pier de’Crescenzi                                               “Opus Ruralium Commodorum” 1200</a:t>
            </a:r>
            <a:endParaRPr lang="it-IT" sz="2400">
              <a:latin typeface="Tahoma" pitchFamily="34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5724525"/>
            <a:ext cx="685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interesse recente della ricerca per il carattere endemico e la scarsa importanza economica   che assumeva la malattia nel passato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0" y="7451725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mancata attuazione</a:t>
            </a:r>
            <a:r>
              <a:rPr lang="it-IT" sz="2400"/>
              <a:t> 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di norme profilattiche e particolari decorsi stagionali</a:t>
            </a:r>
            <a:endParaRPr lang="it-IT" sz="2400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0" y="86868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attuale ingente diffusione</a:t>
            </a:r>
            <a:endParaRPr lang="it-IT" sz="2400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1773238" y="7019925"/>
            <a:ext cx="3352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>
            <a:off x="1752600" y="8305800"/>
            <a:ext cx="33528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260350" y="250825"/>
            <a:ext cx="6335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Testimonianze</a:t>
            </a:r>
            <a:r>
              <a:rPr lang="it-IT" sz="2400" b="1">
                <a:latin typeface="Tahoma" pitchFamily="34" charset="0"/>
              </a:rPr>
              <a:t> </a:t>
            </a: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storiche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0" y="4211638"/>
            <a:ext cx="685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latin typeface="Tahoma" pitchFamily="34" charset="0"/>
              </a:rPr>
              <a:t>la malattia è stata decritta in passato come                   malattia dei vecchi vigneti ed accomunata                            a disordini di tipo fisiologico (Viala, 1887)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 autoUpdateAnimBg="0"/>
      <p:bldP spid="3083" grpId="0" autoUpdateAnimBg="0"/>
      <p:bldP spid="3084" grpId="0" autoUpdateAnimBg="0"/>
      <p:bldP spid="3085" grpId="0" autoUpdateAnimBg="0"/>
      <p:bldP spid="3086" grpId="0" animBg="1"/>
      <p:bldP spid="3087" grpId="0" animBg="1"/>
      <p:bldP spid="3088" grpId="0"/>
      <p:bldP spid="30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990600" y="2286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b="1">
                <a:solidFill>
                  <a:srgbClr val="FFFF00"/>
                </a:solidFill>
                <a:latin typeface="Tahoma" pitchFamily="34" charset="0"/>
              </a:rPr>
              <a:t>sintomi</a:t>
            </a:r>
            <a:endParaRPr lang="it-IT" sz="28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62000" y="16002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Decorso acuto o apoplessia</a:t>
            </a:r>
            <a:endParaRPr lang="it-IT" sz="2400">
              <a:latin typeface="Tahoma" pitchFamily="34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33400" y="2743200"/>
            <a:ext cx="5867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coinvolgimento dell’intero               apparato aereo delle viti</a:t>
            </a:r>
            <a:endParaRPr lang="it-IT" sz="2400">
              <a:latin typeface="Tahoma" pitchFamily="34" charset="0"/>
            </a:endParaRP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2133600" y="2133600"/>
            <a:ext cx="27432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it-IT" sz="2400">
              <a:solidFill>
                <a:srgbClr val="FF9933"/>
              </a:solidFill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4191000"/>
            <a:ext cx="68580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Si manifesta</a:t>
            </a:r>
            <a:r>
              <a:rPr lang="it-IT" sz="2400">
                <a:latin typeface="Tahoma" pitchFamily="34" charset="0"/>
              </a:rPr>
              <a:t> 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nei mesi estivi, nei periodi più caldi e porta le piante incontro ad una morte repentina dopo un breve periodo caratterizzato da manifestazioni clorotiche e filloptosi</a:t>
            </a:r>
          </a:p>
          <a:p>
            <a:pPr eaLnBrk="0" hangingPunct="0">
              <a:spcBef>
                <a:spcPct val="50000"/>
              </a:spcBef>
            </a:pPr>
            <a:endParaRPr lang="it-IT" sz="24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0" y="609600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La progressione dei sintomi                               ha andamento basipeto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0" y="762000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La comparsa dei colpi apoplettici                                     è favorita da estati calde e asciutte</a:t>
            </a:r>
            <a:endParaRPr lang="it-IT" sz="2400"/>
          </a:p>
        </p:txBody>
      </p:sp>
      <p:pic>
        <p:nvPicPr>
          <p:cNvPr id="4106" name="Picture 10" descr="apoplessia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81400"/>
            <a:ext cx="6894513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  <p:bldP spid="4100" grpId="0" autoUpdateAnimBg="0"/>
      <p:bldP spid="4101" grpId="0" animBg="1" autoUpdateAnimBg="0"/>
      <p:bldP spid="4102" grpId="0" autoUpdateAnimBg="0"/>
      <p:bldP spid="4104" grpId="0" autoUpdateAnimBg="0"/>
      <p:bldP spid="410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Mal dell'Esca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43713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143000" y="5334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Decorso cronico</a:t>
            </a:r>
            <a:endParaRPr lang="it-IT" sz="240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deperimento lento e progressivo</a:t>
            </a:r>
            <a:endParaRPr lang="it-IT" sz="240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2339975"/>
            <a:ext cx="685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La presenza dei patogeni determina                attraverso meccanismi non ancora noti l’insorgenza di sintomi tipici</a:t>
            </a:r>
            <a:endParaRPr lang="it-IT" sz="2400">
              <a:solidFill>
                <a:srgbClr val="FFFF00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600200" y="42672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“foglie tigrate”</a:t>
            </a:r>
            <a:endParaRPr lang="it-IT" sz="2400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1989138" y="3635375"/>
            <a:ext cx="3048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0" y="4953000"/>
            <a:ext cx="685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si manifesta sulle foglie nei mesi estivi raggiungendo la massima espressione                  nel mese di settembre</a:t>
            </a:r>
            <a:endParaRPr lang="it-IT" sz="240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0" y="6248400"/>
            <a:ext cx="6629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progressione dei sintomi dalla base                 verso la parte distale dei tralci</a:t>
            </a:r>
            <a:endParaRPr lang="it-IT" sz="2400">
              <a:latin typeface="Tahoma" pitchFamily="34" charset="0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0" y="723900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possibile ritardo nel germogliamento e formazione di “isole verdi”</a:t>
            </a:r>
            <a:endParaRPr lang="it-IT" sz="2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autoUpdateAnimBg="0"/>
      <p:bldP spid="5124" grpId="0" autoUpdateAnimBg="0"/>
      <p:bldP spid="5125" grpId="0" autoUpdateAnimBg="0"/>
      <p:bldP spid="5126" grpId="0" animBg="1"/>
      <p:bldP spid="5127" grpId="0" autoUpdateAnimBg="0"/>
      <p:bldP spid="5128" grpId="0" autoUpdateAnimBg="0"/>
      <p:bldP spid="512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13325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6100" y="3348038"/>
            <a:ext cx="5041900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 descr="0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867400"/>
            <a:ext cx="4608513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foglietigrate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0075" cy="1008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86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ero">
  <a:themeElements>
    <a:clrScheme name="Acero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Ace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cero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ro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750</TotalTime>
  <Words>259</Words>
  <Application>Microsoft PowerPoint</Application>
  <PresentationFormat>Presentazione su schermo (4:3)</PresentationFormat>
  <Paragraphs>30</Paragraphs>
  <Slides>7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Times New Roman</vt:lpstr>
      <vt:lpstr>Arial</vt:lpstr>
      <vt:lpstr>Wingdings</vt:lpstr>
      <vt:lpstr>Tahoma</vt:lpstr>
      <vt:lpstr>Monotype Sorts</vt:lpstr>
      <vt:lpstr>Acero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patrizia gabrieli</dc:creator>
  <cp:lastModifiedBy>Francesco</cp:lastModifiedBy>
  <cp:revision>17</cp:revision>
  <dcterms:created xsi:type="dcterms:W3CDTF">2003-03-19T09:25:27Z</dcterms:created>
  <dcterms:modified xsi:type="dcterms:W3CDTF">2016-05-06T11:19:56Z</dcterms:modified>
</cp:coreProperties>
</file>