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notesMasterIdLst>
    <p:notesMasterId r:id="rId7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1554480"/>
            <a:ext cx="11091672" cy="1371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3800" dirty="0">
                <a:solidFill>
                  <a:srgbClr val="161616"/>
                </a:solidFill>
                <a:latin typeface="Arial"/>
                <a:cs typeface="Arial"/>
              </a:rPr>
              <a:t>Analisi dei contaminanti chimici degli alimenti</a:t>
            </a:r>
            <a:endParaRPr lang="it-IT" sz="3800"/>
          </a:p>
        </p:txBody>
      </p:sp>
      <p:sp>
        <p:nvSpPr>
          <p:cNvPr id="4" name="Shape 4"/>
          <p:cNvSpPr txBox="1"/>
          <p:nvPr/>
        </p:nvSpPr>
        <p:spPr>
          <a:xfrm>
            <a:off x="548640" y="3108960"/>
            <a:ext cx="11091672" cy="12801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350" dirty="0">
                <a:solidFill>
                  <a:srgbClr val="7A1F2B"/>
                </a:solidFill>
                <a:latin typeface="Arial"/>
                <a:cs typeface="Arial"/>
              </a:rPr>
              <a:t>Pesticidi · Antibiotici nelle carni · Micotossine · IPA · PCB · Diossine · Ftalati · PFAS · Microplastiche</a:t>
            </a:r>
            <a:endParaRPr lang="it-IT" sz="2350"/>
          </a:p>
        </p:txBody>
      </p:sp>
      <p:sp>
        <p:nvSpPr>
          <p:cNvPr id="5" name="Shape 5"/>
          <p:cNvSpPr txBox="1"/>
          <p:nvPr/>
        </p:nvSpPr>
        <p:spPr>
          <a:xfrm>
            <a:off x="548640" y="60350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Analisi chimiche · UD 2</a:t>
            </a:r>
            <a:endParaRPr lang="it-IT" sz="1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INTRODUZIONE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Contaminanti e residui: definizioni e quadro normativo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371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Contaminante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: sostanza non aggiunta intenzionalmente, presente nell’alimento come risultato di produzione, trasformazione, imballaggio, trasporto o contaminazione ambientale (Reg. CEE 315/93).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Residuo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: ciò che resta di una sostanza usata deliberatamente (fitofarmaco, farmaco veterinario).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788920"/>
            <a:ext cx="3544824" cy="342900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Contaminanti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tenori massimi: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(UE) 2023/915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(ha sostituito il Reg. 1881/2006)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principio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ALARA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livelli più bassi ragionevolmente ottenibili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campionamento e metodi: regolamenti specifici per famiglia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4322064" y="2788920"/>
            <a:ext cx="3544824" cy="342900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Residui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fitofarmaci: LMR del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(CE) 396/2005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farmaci veterinari: LMR del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(UE) 37/2010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sostanze vietate: punti di riferimento per l’intervento (RPA)</a:t>
            </a:r>
            <a:endParaRPr lang="it-IT" sz="1800"/>
          </a:p>
        </p:txBody>
      </p:sp>
      <p:sp>
        <p:nvSpPr>
          <p:cNvPr id="8" name="Shape 8"/>
          <p:cNvSpPr/>
          <p:nvPr/>
        </p:nvSpPr>
        <p:spPr>
          <a:xfrm>
            <a:off x="8095488" y="2788920"/>
            <a:ext cx="3544824" cy="342900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Controllo ufficiale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(UE) 2017/625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controlli lungo la filiera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rete dei laboratori di riferimento UE e nazionali (EURL/LNR)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piani nazionali: residui (PNR), contaminanti, fitosanitari</a:t>
            </a:r>
            <a:endParaRPr lang="it-IT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INTRODUZIONE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Famiglie di contaminanti, origine e matrici coinvolte</a:t>
            </a:r>
            <a:endParaRPr lang="it-IT" sz="26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548640" y="1280160"/>
          <a:ext cx="11091672" cy="4279392"/>
        </p:xfrm>
        <a:graphic>
          <a:graphicData uri="http://schemas.openxmlformats.org/drawingml/2006/table">
            <a:tbl>
              <a:tblPr firstRow="1" bandRow="1"/>
              <a:tblGrid>
                <a:gridCol w="2377440"/>
                <a:gridCol w="4206240"/>
                <a:gridCol w="4507992"/>
              </a:tblGrid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Famiglia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Origine principale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Matrici più coinvolte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Pesticidi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trattamenti agricoli, persistenza ambientale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frutta, ortaggi, cereali, tè, spezie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Antibiotici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trattamenti veterinari, uso improprio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carne, fegato, rene, latte, uova, miele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Micotossine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muffe in campo e in magazzino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cereali, frutta secca, spezie, caffè, latte (AFM1)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IPA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combustione, affumicatura, essiccamento diretto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oli, prodotti affumicati, carni alla griglia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PCB e diossine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inquinamento industriale e da combustione; bioaccumulo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pesce, uova, latte, carni, grassi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Ftalati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migrazione da plastiche e guarnizioni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oli, alimenti grassi, formaggi, bevande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PFAS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industria, schiume antincendio, imballaggi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pesce, uova, frattaglie, acqua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Microplastiche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frammentazione di plastiche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molluschi, sale, acqua, bevande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INTRODUZIONE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Il percorso analitico comune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70104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Campionamento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701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rappresentativo del lotto; per analiti distribuiti in modo eterogeneo (micotossine) molti campioni elementari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198120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118360"/>
            <a:ext cx="2743200" cy="70104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Preparazione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118360"/>
            <a:ext cx="8074152" cy="701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omogeneizzazione, porzione analitica, aggiunta di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standard interni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(spesso marcati isotopicamente)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281940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2956560"/>
            <a:ext cx="2743200" cy="70104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Estrazione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2956560"/>
            <a:ext cx="8074152" cy="701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solvente scelto per polarità e interazioni analita–matrice: QuEChERS, PLE, Soxhlet, SPE, LLE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365760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3794760"/>
            <a:ext cx="2743200" cy="70104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Purificazione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3794760"/>
            <a:ext cx="8074152" cy="701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rimozione di grassi, pigmenti, proteine: d-SPE, SPE, immunoaffinità, GPC, colonne multistrato</a:t>
            </a:r>
            <a:endParaRPr lang="it-IT" sz="1850"/>
          </a:p>
        </p:txBody>
      </p:sp>
      <p:cxnSp>
        <p:nvCxnSpPr>
          <p:cNvPr id="16" name="Connettore 16"/>
          <p:cNvCxnSpPr/>
          <p:nvPr/>
        </p:nvCxnSpPr>
        <p:spPr>
          <a:xfrm>
            <a:off x="1920240" y="449580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7" name="Shape 17"/>
          <p:cNvSpPr/>
          <p:nvPr/>
        </p:nvSpPr>
        <p:spPr>
          <a:xfrm>
            <a:off x="548640" y="4632960"/>
            <a:ext cx="2743200" cy="70104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Determinazione</a:t>
            </a:r>
            <a:endParaRPr lang="it-IT" sz="1800"/>
          </a:p>
        </p:txBody>
      </p:sp>
      <p:sp>
        <p:nvSpPr>
          <p:cNvPr id="18" name="Shape 18"/>
          <p:cNvSpPr txBox="1"/>
          <p:nvPr/>
        </p:nvSpPr>
        <p:spPr>
          <a:xfrm>
            <a:off x="3566160" y="4632960"/>
            <a:ext cx="8074152" cy="701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GC o LC accoppiate a spettrometria di massa (MS/MS, HRMS); FLD o ECD per famiglie specifiche</a:t>
            </a:r>
            <a:endParaRPr lang="it-IT" sz="1850"/>
          </a:p>
        </p:txBody>
      </p:sp>
      <p:cxnSp>
        <p:nvCxnSpPr>
          <p:cNvPr id="19" name="Connettore 19"/>
          <p:cNvCxnSpPr/>
          <p:nvPr/>
        </p:nvCxnSpPr>
        <p:spPr>
          <a:xfrm>
            <a:off x="1920240" y="533400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20" name="Shape 20"/>
          <p:cNvSpPr/>
          <p:nvPr/>
        </p:nvSpPr>
        <p:spPr>
          <a:xfrm>
            <a:off x="548640" y="5471160"/>
            <a:ext cx="2743200" cy="70104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Conferma e qualità</a:t>
            </a:r>
            <a:endParaRPr lang="it-IT" sz="1800"/>
          </a:p>
        </p:txBody>
      </p:sp>
      <p:sp>
        <p:nvSpPr>
          <p:cNvPr id="21" name="Shape 21"/>
          <p:cNvSpPr txBox="1"/>
          <p:nvPr/>
        </p:nvSpPr>
        <p:spPr>
          <a:xfrm>
            <a:off x="3566160" y="5471160"/>
            <a:ext cx="8074152" cy="701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criteri di identificazione, recupero, incertezza, prove interlaboratorio, materiali di riferimento</a:t>
            </a:r>
            <a:endParaRPr lang="it-IT" sz="18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Pesticidi: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I prodotti fitosanitari (insetticidi, fungicidi, erbicidi) proteggono le colture, ma possono lasciare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residui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negli alimenti. Molte centinaia di sostanze attive, con proprietà chimiche molto diverse.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Rischi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tossicità acuta (organofosfati, carbammati: inibizione dell’acetilcolinesterasi)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effetti cronici, interferenza endocrina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persistenza e bioaccumulo degli organoclorurati (DDT, lindano: vietati)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Sfida analitica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analisi multiresiduo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centinaia di analiti in una sola corsa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concentrazioni dell’ordine di 0,01 mg/kg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matrici molto diverse (acquose, secche, grasse, ricche di pigmenti)</a:t>
            </a:r>
            <a:endParaRPr lang="it-IT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Pesticidi: classi, matrici e LMR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Reg. (CE) 396/2005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limiti massimi di residuo (LMR) per coppia sostanza/prodotto; limite di default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0,01 mg/kg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in assenza di un LMR specifico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residuo può comprendere metaboliti e prodotti di degradazione (definizione del residuo)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Matrici più critiche: frutta e ortaggi freschi, cereali, tè, spezie, alimenti per l’infanzia (limite generale 0,01 mg/kg)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42671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Classi chimiche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organofosfati, carbammati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piretroidi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neonicotinoidi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triazoli e strobilurine (fungicidi)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erbicidi polari (glifosato, glufosinato)</a:t>
            </a:r>
            <a:endParaRPr lang="it-IT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Pesticidi: campionamento e preparazione del campione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Campionamento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Direttiva 2002/63/CE: numero di unità e massa del campione di laboratorio in funzione del prodotto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Parte da analizzare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definita per legge (es. frutto intero senza picciolo, agrumi con buccia)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Omogeneizzazione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triturazione spinta, spesso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criogenica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(ghiaccio secco) per evitare perdite di analiti labili e migliorare l’omogeneità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Porzione analitica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10–15 g (alimenti ricchi d’acqua); per matrici secche si aggiunge acqua per reidratare</a:t>
            </a:r>
            <a:endParaRPr lang="it-IT" sz="1850"/>
          </a:p>
        </p:txBody>
      </p:sp>
      <p:cxnSp>
        <p:nvCxnSpPr>
          <p:cNvPr id="16" name="Connettore 16"/>
          <p:cNvCxnSpPr/>
          <p:nvPr/>
        </p:nvCxnSpPr>
        <p:spPr>
          <a:xfrm>
            <a:off x="1920240" y="498348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7" name="Shape 17"/>
          <p:cNvSpPr/>
          <p:nvPr/>
        </p:nvSpPr>
        <p:spPr>
          <a:xfrm>
            <a:off x="548640" y="512064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Standard interni</a:t>
            </a:r>
            <a:endParaRPr lang="it-IT" sz="1800"/>
          </a:p>
        </p:txBody>
      </p:sp>
      <p:sp>
        <p:nvSpPr>
          <p:cNvPr id="18" name="Shape 18"/>
          <p:cNvSpPr txBox="1"/>
          <p:nvPr/>
        </p:nvSpPr>
        <p:spPr>
          <a:xfrm>
            <a:off x="3566160" y="512064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aggiunti prima dell’estrazione per controllare recupero e volumi</a:t>
            </a:r>
            <a:endParaRPr lang="it-IT" sz="185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QuEChERS: il principio chimico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Quick, Easy, Cheap, Effective, Rugged, Safe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(Anastassiades et al., 2003; EN 15662)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Estrazione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acetonitrile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miscibile con l’acqua del campione, estrae pesticidi di polarità molto diversa e poco i lipidi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Aggiunta di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MgSO₄ e NaCl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(“salting-out”): l’idratazione del MgSO₄ è esotermica e sottrae acqua, il sale riduce la solubilità dell’acetonitrile nell’acqua →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separazione di fase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Tamponi citrato o acetato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pH 5–5,5 per stabilizzare pesticidi sensibili a basi (captan, folpet) o ad acidi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335274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Procedura in sintesi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10 g campione + 10 mL acetonitrile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agitazione, aggiunta di sali tampone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centrifugazione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aliquota dell’estratto a purificazione d-SPE</a:t>
            </a:r>
            <a:endParaRPr lang="it-IT"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Purificazione d-SPE: quale sorbente per quale interferente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Nella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SPE dispersiva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il sorbente si disperde direttamente nell’estratto, si agita e si centrifuga: gli interferenti restano sul sorbente.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PSA (ammina primaria-secondaria)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scambio anionico debole e legami a idrogeno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trattiene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acidi grassi, acidi organici, zuccheri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attenzione ai pesticidi acidi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4322064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C18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interazioni idrofobiche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trattiene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lipidi e steroli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matrici grasse (olio, avocado, latte)</a:t>
            </a:r>
            <a:endParaRPr lang="it-IT" sz="1800"/>
          </a:p>
        </p:txBody>
      </p:sp>
      <p:sp>
        <p:nvSpPr>
          <p:cNvPr id="8" name="Shape 8"/>
          <p:cNvSpPr/>
          <p:nvPr/>
        </p:nvSpPr>
        <p:spPr>
          <a:xfrm>
            <a:off x="8095488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GCB (carbone grafitato)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interazioni π–π con strutture planari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trattiene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clorofille e carotenoidi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può trattenere anche pesticidi planari (es. clorotalonil)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50" dirty="0">
                <a:solidFill>
                  <a:srgbClr val="404040"/>
                </a:solidFill>
                <a:latin typeface="Arial"/>
                <a:cs typeface="Arial"/>
              </a:rPr>
              <a:t>Il MgSO₄ aggiunto insieme ai sorbenti elimina l’acqua residua.</a:t>
            </a:r>
            <a:endParaRPr lang="it-IT" sz="17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Pesticidi: determinazione strumentale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Due tecniche complementari coprono l’intero spettro di polarità e volatilità.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3544824" cy="37033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LC-MS/MS (ESI)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pesticidi polari, termolabili, ionizzabili (neonicotinoidi, carbammati, triazoli)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triplo quadrupolo in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MRM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due transizioni per analita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per glifosato e polari estremi: metodi dedicati (QuPPe) con colonne specifiche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4322064" y="2514600"/>
            <a:ext cx="3544824" cy="37033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GC-MS/MS (EI)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pesticidi volatili e apolari (organoclorurati, piretroidi, molti organofosfati)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iniezione PTV o splitless; protettori dei siti attivi ("analyte protectants")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MRM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su triplo quadrupolo</a:t>
            </a:r>
            <a:endParaRPr lang="it-IT" sz="1800"/>
          </a:p>
        </p:txBody>
      </p:sp>
      <p:sp>
        <p:nvSpPr>
          <p:cNvPr id="8" name="Shape 8"/>
          <p:cNvSpPr/>
          <p:nvPr/>
        </p:nvSpPr>
        <p:spPr>
          <a:xfrm>
            <a:off x="8095488" y="2514600"/>
            <a:ext cx="3544824" cy="370332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HRMS (Orbitrap, Q-TOF)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screening di centinaia di composti per massa accurata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ricerca retrospettiva di analiti non previsti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conferma con frammenti e pattern isotopico</a:t>
            </a:r>
            <a:endParaRPr lang="it-IT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Pesticidi molto polari: glifosato e il metodo QuPPe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Glifosato, AMPA, glufosinato, fosetil, clorato, perclorato: molto polari, ionici,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non si estraggono con acetonitrile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QuPPe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(Quick Polar Pesticides, EURL-SRM): estrazione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metanolo acidificato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(acido formico), senza ripartizione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Separazione in LC con colonne 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scambio ionico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HILIC o carbone grafitato poroso; oppure cromatografia ionica accoppiata a MS/MS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 alternativa: derivatizzazione del glifosato con FMOC-Cl per renderlo ritenuto in fase inversa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Perché servono metodi dedicati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gruppi fosfonici e amminici: zwitterioni a qualsiasi pH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nessuna ritenzione su C18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chelano i metalli del sistema LC (si aggiunge EDTA)</a:t>
            </a:r>
            <a:endParaRPr lang="it-IT" sz="1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Pesticidi: identificazione e criteri di qualità (SANTE)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Tempo di ritenzione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±0,1 min rispetto allo standard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Due transizioni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MRM (o ioni) con rapporto tra le intensità entro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±30 %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di quello dello standard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Recupero medio 70–120 %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con RSD ≤ 20 % in validazione e nei controlli di routine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LOQ ≤ LMR; rispetto di 0,01 mg/kg per il default e l’infanzia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Incertezza estesa di default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50 %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un campione è non conforme se il risultato meno l’incertezza supera l’LMR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80987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Documento di riferimento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SANTE/11312/2021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(e revisioni): controllo qualità analitico e validazione per i residui di pesticidi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prove valutative EURL obbligatorie per i laboratori ufficiali</a:t>
            </a:r>
            <a:endParaRPr lang="it-IT" sz="1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PESTICIDI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Effetto matrice e strategie di calibrazione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3891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 ESI i coestratti competono per la carica nella goccia: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soppressione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(o esaltazione) del segnale dell’analita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 GC i coestratti “proteggono” i siti attivi dell’iniettore: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esaltazione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del segnale rispetto allo standard in solvente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L’effetto matrice si calcola come: EM % = (pendenza in matrice / pendenza in solvente − 1) × 100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677793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Come si compensa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calibrazione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in matrice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(matrice bianca)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standard interni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marcati isotopicamente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diluizione dell’estratto (“dilute and shoot”)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metodo delle aggiunte standard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50" dirty="0">
                <a:solidFill>
                  <a:srgbClr val="404040"/>
                </a:solidFill>
                <a:latin typeface="Arial"/>
                <a:cs typeface="Arial"/>
              </a:rPr>
              <a:t>Collegamento con la lezione sulla qualità del dato: calibrazione esterna, in matrice, aggiunte standard e standard interno.</a:t>
            </a:r>
            <a:endParaRPr lang="it-IT" sz="175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Antibiotici nelle carni: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I farmaci veterinari (antibiotici, antiparassitari, antinfiammatori) possono lasciare residui negli alimenti di origine animale se non si rispettano dosi e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tempi di sospensione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Perché preoccupano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selezione di batteri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antibiotico-resistenti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(approccio One Health)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reazioni allergiche (β-lattamici)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tossicità specifica di sostanze vietate (cloramfenicolo, nitrofurani)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Anche un problema tecnologico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nel latte inibiscono le colture starter di yogurt e formaggi</a:t>
            </a:r>
            <a:endParaRPr lang="it-IT"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Antibiotici: classi, matrici e limiti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LMR del </a:t>
            </a:r>
            <a:r>
              <a:rPr lang="it-IT" b="1" sz="1600" dirty="0">
                <a:solidFill>
                  <a:srgbClr val="161616"/>
                </a:solidFill>
                <a:latin typeface="Arial"/>
                <a:cs typeface="Arial"/>
              </a:rPr>
              <a:t>Reg. (UE) 37/2010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 per specie e tessuto (muscolo, grasso, fegato, rene, latte, uova, miele); per le sostanze vietate </a:t>
            </a:r>
            <a:r>
              <a:rPr lang="it-IT" b="1" sz="1600" dirty="0">
                <a:solidFill>
                  <a:srgbClr val="161616"/>
                </a:solidFill>
                <a:latin typeface="Arial"/>
                <a:cs typeface="Arial"/>
              </a:rPr>
              <a:t>punti di riferimento per l’intervento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 (Reg. UE 2019/1871).</a:t>
            </a:r>
            <a:endParaRPr lang="it-IT" sz="1600"/>
          </a:p>
        </p:txBody>
      </p:sp>
      <p:graphicFrame>
        <p:nvGraphicFramePr>
          <p:cNvPr id="6" name="Tabella 6"/>
          <p:cNvGraphicFramePr>
            <a:graphicFrameLocks noGrp="1"/>
          </p:cNvGraphicFramePr>
          <p:nvPr/>
        </p:nvGraphicFramePr>
        <p:xfrm>
          <a:off x="548640" y="2194560"/>
          <a:ext cx="11091672" cy="3657600"/>
        </p:xfrm>
        <a:graphic>
          <a:graphicData uri="http://schemas.openxmlformats.org/drawingml/2006/table">
            <a:tbl>
              <a:tblPr firstRow="1" bandRow="1"/>
              <a:tblGrid>
                <a:gridCol w="2194560"/>
                <a:gridCol w="3840480"/>
                <a:gridCol w="5056632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Classe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Esempi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Note analitiche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β-lattamici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penicilline, cefalosporine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instabili: anello β-lattamico idrolizzabile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Tetracicline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ossitetraciclina, doxiciclina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chelano i metalli, epimerizzano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Sulfamidici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sulfadiazina, sulfametazina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anfoteri; spesso con trimetoprim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Chinoloni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enrofloxacina, ciprofloxacina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il metabolita va sommato al parent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Macrolidi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tilosina, eritromicina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basici, instabili in acido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Aminoglicosidi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gentamicina, streptomicina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molto polari: HILIC o coppia ionica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Vietati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cloramfenicolo, nitrofurani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residui legati ai tessuti (nitrofurani)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Il sistema dei controlli: screening e conferma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Piano nazionale residui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campionamento mirato e casuale in allevamento e al macello (Reg. UE 2017/625, Reg. UE 2022/1644 e 2022/1646)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Screening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metodi rapidi con pochi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falsi negativi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: test microbiologici di inibizione, immunoenzimatici, biosensori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Conferma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LC-MS/MS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con criteri di identificazione; quantificazione con standard interno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Prestazioni dei metodi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Reg. di esecuzione (UE) 2021/808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(sostituisce la Decisione 2002/657/CE): validazione, CCα, CCβ, punti di identificazione</a:t>
            </a:r>
            <a:endParaRPr lang="it-IT" sz="185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Metodi di screening: principio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3544824" cy="4271391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Inibizione microbica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una spora batterica (es. Geobacillus stearothermophilus) cresce in un terreno con indicatore di pH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 l’antibiotico è presente la crescita e l’acidificazione sono inibite: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il colore non vira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ampio spettro, economico, non identifica la sostanza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22064" y="1280160"/>
            <a:ext cx="3544824" cy="4271391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Immunoenzimatici (ELISA)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anticorpi specifici per una classe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formato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competitivo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più analita, meno segnale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semiquantitativo, elevata sensibilità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95488" y="1280160"/>
            <a:ext cx="3544824" cy="4271391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Recettori e biosensori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recettori β-lattamici o tetraciclinici (kit rapidi sul latte)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biosensori a risonanza plasmonica di superficie</a:t>
            </a:r>
            <a:endParaRPr lang="it-IT" sz="1800"/>
          </a:p>
        </p:txBody>
      </p:sp>
      <p:sp>
        <p:nvSpPr>
          <p:cNvPr id="8" name="Shape 8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50" dirty="0">
                <a:solidFill>
                  <a:srgbClr val="404040"/>
                </a:solidFill>
                <a:latin typeface="Arial"/>
                <a:cs typeface="Arial"/>
              </a:rPr>
              <a:t>Un risultato positivo (“sospetto”) va sempre confermato con un metodo di conferma.</a:t>
            </a:r>
            <a:endParaRPr lang="it-IT" sz="175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Preparazione del campione: la chimica dell’estrazione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Omogeneizzazione del tessuto (muscolo, rene) e aggiunta di standard interni deuterati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Precipitazione delle proteine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con acetonitrile o acido tricloroacetico: libera i residui legati alle proteine plasmatiche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Tetracicline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tampone McIlvaine–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EDTA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a pH 4; l’EDTA sequestra Ca²⁺ e Mg²⁺ che altrimenti chelano le tetracicline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β-lattamici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estrazione rapida a freddo, pH vicino alla neutralità, evitando acidi e metanolo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Purificazione su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SPE polimerica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(HLB) o d-SPE C18 per rimuovere lipidi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Metodi multiclasse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estrazione unica con acetonitrile/acqua acidificati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compromesso tra classi con pKa e stabilità diversi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recuperi corretti con standard marcati</a:t>
            </a:r>
            <a:endParaRPr lang="it-IT"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Sostanze vietate: nitrofurani e cloramfenicolo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nitrofurani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si metabolizzano rapidamente: si cercano 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metaboliti legati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alle proteine (AOZ, AMOZ, AHD, SEM)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Idrolisi acida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(HCl, 37 °C, una notte) che libera la catena laterale e contemporanea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derivatizzazione con 2-nitrobenzaldeide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si formano nitrofenil-derivati (imine) più adatti all’LC-MS/MS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Estrazione con acetato di etile e determinazione in LC-MS/MS con standard marcati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Cloramfenicolo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LC-MS/MS in ESI negativa, pattern isotopico del cloro (³⁵Cl/³⁷Cl) a conferma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55879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Punti di riferimento (RPA)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metaboliti dei nitrofurani: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0,5 µg/kg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cloramfenicolo: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0,15 µg/kg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Reg. (UE) 2019/1871</a:t>
            </a:r>
            <a:endParaRPr lang="it-IT"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Conferma in LC-MS/MS: identificazione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Separazione in fase inversa (C18) con acqua/acetonitrile acidificati (acido formico): favorisce la protonazione [M+H]⁺ in ESI positiva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Triplo quadrupolo in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MRM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un precursore e almeno due ioni prodotto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Punti di identificazione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ogni ione precursore e prodotto contribuisce; per le sostanze vietate servono più punti che per quelle con LMR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Tolleranze sul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rapporto ionico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e sul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tempo di ritenzione relativo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rispetto allo standard interno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Perché gli standard marcati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coeluiscono con l’analita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compensano effetto matrice e perdite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quantificazione per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diluizione isotopica</a:t>
            </a:r>
            <a:endParaRPr lang="it-IT"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ANTIBIOTICI NELLE CARNI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Limiti decisionali: CCα e CCβ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CCα (limite decisionale)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concentrazione sopra la quale si conclude con probabilità di errore α che il campione è non conforme (α = 1 % per sostanze vietate; per sostanze con LMR si confronta con l’LMR)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CCβ (capacità di rilevazione)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la più piccola concentrazione rilevata con probabilità di falso negativo β ≤ 5 %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Per le sostanze con LMR: CCα &gt; LMR; per le vietate: CCα il più basso possibile e comunque sotto l’RPA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Si stimano da curve di calibrazione in matrice o da bianchi fortificati (Reg. UE 2021/808)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In pratica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screening: basta il CCβ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conferma: il risultato si confronta con il CCα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collegamento con LOD e LOQ della lezione sulla qualità del dato</a:t>
            </a:r>
            <a:endParaRPr lang="it-IT"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MICOTOSSINE (CONTAMINANTI BIOTICI)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Micotossine: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Metaboliti secondari tossici prodotti da muffe (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Aspergillus, Penicillium, Fusarium, Alternaria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) in campo o durante la conservazione. Sono stabili al calore: la cottura non le elimina.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Effetti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aflatossina B1: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cancerogena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(IARC gruppo 1), epatotossica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ocratossina A: nefrotossica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fumonisine, tricoteceni (DON, T-2/HT-2), zearalenone (estrogenica)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Fattori di rischio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clima caldo-umido, stress idrico, insetti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cattiva essiccazione e conservazione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cambiamento climatico: nuove aree a rischio</a:t>
            </a:r>
            <a:endParaRPr lang="it-IT"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MICOTOSSINE (CONTAMINANTI BIOTICI)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Micotossine: principali tossine e matrici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Tenori massimi nel </a:t>
            </a:r>
            <a:r>
              <a:rPr lang="it-IT" b="1" sz="1600" dirty="0">
                <a:solidFill>
                  <a:srgbClr val="161616"/>
                </a:solidFill>
                <a:latin typeface="Arial"/>
                <a:cs typeface="Arial"/>
              </a:rPr>
              <a:t>Reg. (UE) 2023/915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; es. AFB1 2 µg/kg e aflatossine totali 4 µg/kg in cereali e frutta secca per consumo diretto; AFM1 0,050 µg/kg nel latte.</a:t>
            </a:r>
            <a:endParaRPr lang="it-IT" sz="1600"/>
          </a:p>
        </p:txBody>
      </p:sp>
      <p:graphicFrame>
        <p:nvGraphicFramePr>
          <p:cNvPr id="6" name="Tabella 6"/>
          <p:cNvGraphicFramePr>
            <a:graphicFrameLocks noGrp="1"/>
          </p:cNvGraphicFramePr>
          <p:nvPr/>
        </p:nvGraphicFramePr>
        <p:xfrm>
          <a:off x="548640" y="2194560"/>
          <a:ext cx="11091672" cy="3657600"/>
        </p:xfrm>
        <a:graphic>
          <a:graphicData uri="http://schemas.openxmlformats.org/drawingml/2006/table">
            <a:tbl>
              <a:tblPr firstRow="1" bandRow="1"/>
              <a:tblGrid>
                <a:gridCol w="3108960"/>
                <a:gridCol w="3291840"/>
                <a:gridCol w="4690872"/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Micotossina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Muffe produttrici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Matrici principali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Aflatossine B1, B2, G1, G2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Aspergillus flavus, A. parasiticus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arachidi, frutta secca, mais, spezie, fichi secchi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Aflatossina M1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metabolita di AFB1 nell’animale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latte e derivati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Ocratossina 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Aspergillus, Penicillium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cereali, caffè, cacao, vino, uva passa, spezie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Deossinivalenolo, zearalenone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Fusarium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frumento, mais, derivati dei cereali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Fumonisine B1, B2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Fusarium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mais e derivati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Patulina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Penicillium expansum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succhi e prodotti a base di mele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Alcaloidi dell’ergot, tossine di Alternaria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Claviceps; Alternaria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segale; pomodoro, semi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MICOTOSSINE (CONTAMINANTI BIOTICI)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Campionamento: il punto critico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Le micotossine sono distribuite “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 macchia di leopardo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”: pochi semi molto contaminati in un lotto sano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L’errore di campionamento può superare di molto quello analitico: servono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molti campioni elementari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e campioni aggregati di massa elevata (fino a decine di kg per arachidi e frutta secca)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Macinazione dell’intero campione aggregato, spesso a umido (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slurry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con acqua), per ottenere una porzione analitica rappresentativa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37591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Riferimento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di esecuzione (UE) 2023/2782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campionamento e criteri di prestazione dei metodi per le micotossine (ha sostituito il Reg. CE 401/2006)</a:t>
            </a:r>
            <a:endParaRPr lang="it-IT" sz="1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MICOTOSSINE (CONTAMINANTI BIOTICI)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Estrazione e purificazione su immunoaffinità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Estrazione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con metanolo/acqua o acetonitrile/acqua (es. 80:20): le micotossine sono mediamente polari; l’acqua rigonfia la matrice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Colonne a immunoaffinità (IAC)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anticorpi monoclonali legati a un gel; l’estratto diluito (tenore di solvente organico basso per non denaturare gli anticorpi) passa sulla colonna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Lavaggio con acqua,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eluizione con metanolo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che denatura l’anticorpo e rilascia la tossina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Estratti molto puliti e concentrati: basi dei metodi ufficiali per aflatossine e OTA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558796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Alternative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SPE multifunzionali (MycoSep)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QuEChERS per metodi multitossina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"dilute and shoot" con LC-MS/MS e standard ¹³C</a:t>
            </a:r>
            <a:endParaRPr lang="it-IT" sz="1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MICOTOSSINE (CONTAMINANTI BIOTICI)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Aflatossine in HPLC-FLD: perché si derivatizza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Le aflatossine sono naturalmente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fluorescenti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(ecc. ~365 nm, em. ~440 nm)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 fase inversa acquosa la fluorescenza di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AFB1 e AFG1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è debole (spegnimento da parte del solvente), mentre AFB2 e AFG2 fluorescono bene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Derivatizzazione post-colonna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bromurazione (cella elettrochimica KOBRA o piridinio bromuro perbromuro) o reazione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fotochimica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(UV, PHRED): si addiziona un gruppo al doppio legame del furano terminale e si ottengono derivati molto fluorescenti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Quantificazione con calibrazione esterna; recupero verificato con materiali di riferimento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Prestazioni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LOQ di frazioni di µg/kg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buona selettività grazie a IAC + fluorescenza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un analita alla volta (o piccoli gruppi)</a:t>
            </a:r>
            <a:endParaRPr lang="it-IT"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MICOTOSSINE (CONTAMINANTI BIOTICI)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Metodi multi-micotossina in LC-MS/MS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Estrazione unica con acetonitrile/acqua acidificati, spesso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senza purificazione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(dilute and shoot)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Determinazione in LC-MS/MS di decine–centinaia di metaboliti fungini in una corsa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L’effetto matrice è forte: si compensa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standard interni ¹³C uniformemente marcati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per ogni tossina regolamentata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Consente di misurare anche le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forme modificate (“mascherate”)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DON-3-glucoside, zearalenone-glucosidi, prodotti del metabolismo della pianta che possono liberare la tossina nell’intestino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Vantaggi e limiti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visione complessiva della contaminazione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strumenti costosi, standard numerosi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sensibilità per AFB1/AFM1 talvolta inferiore a IAC-FLD</a:t>
            </a:r>
            <a:endParaRPr lang="it-IT" sz="1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MICOTOSSINE (CONTAMINANTI BIOTICI)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Metodi rapidi di screening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In accettazione delle materie prime serve una risposta in minuti.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ELISA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anticorpi specifici in formato competitivo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colorazione inversamente proporzionale alla tossina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semiquantitativo, molti campioni in piastra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4322064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Test a flusso laterale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strisce immunocromatografiche con anticorpi coniugati a nanoparticelle d’oro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lettura visiva o con lettore portatile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 pochi minuti sul posto</a:t>
            </a:r>
            <a:endParaRPr lang="it-IT" sz="1800"/>
          </a:p>
        </p:txBody>
      </p:sp>
      <p:sp>
        <p:nvSpPr>
          <p:cNvPr id="8" name="Shape 8"/>
          <p:cNvSpPr/>
          <p:nvPr/>
        </p:nvSpPr>
        <p:spPr>
          <a:xfrm>
            <a:off x="8095488" y="2514600"/>
            <a:ext cx="3544824" cy="315468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Spettroscopici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NIR e fluorescenza per selezionare lotti o singoli semi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sorting ottico dei semi contaminati (arachidi, mais)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50" dirty="0">
                <a:solidFill>
                  <a:srgbClr val="404040"/>
                </a:solidFill>
                <a:latin typeface="Arial"/>
                <a:cs typeface="Arial"/>
              </a:rPr>
              <a:t>I metodi di screening devono essere validati per falsi negativi; la conformità si stabilisce con un metodo di conferma.</a:t>
            </a:r>
            <a:endParaRPr lang="it-IT" sz="175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IPA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Idrocarburi policiclici aromatici (IPA):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Composti con due o più anelli benzenici condensati, formati per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combustione incompleta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della materia organica. Alcuni sono genotossici e cancerogeni: il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benzo[a]pirene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(BaP) è in gruppo 1 IARC.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55879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Origine negli alimenti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affumicatura tradizionale, cottura alla griglia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essiccamento diretto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con gas di combustione (semi oleosi, sanse)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deposizione atmosferica su ortaggi a foglia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558796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Perché l’analisi è complessa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decine di isomeri con la stessa massa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concentrazioni di µg/kg in matrici grasse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contaminazione di laboratorio da fonti ambientali</a:t>
            </a:r>
            <a:endParaRPr lang="it-IT"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IPA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IPA: matrici e limiti di legge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Indicatori: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BaP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PAH4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(somma di benzo[a]pirene, benz[a]antracene, benzo[b]fluorantene, crisene)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Oli e grassi: BaP 2,0 µg/kg; PAH4 10,0 µg/kg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Carni e pesci affumicati: BaP 2,0 µg/kg; PAH4 12,0 µg/kg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Limiti più bassi per alimenti per lattanti; limiti anche per fave di cacao, oli di cocco, integratori, spezie essiccate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Riferimenti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tenori massimi: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(UE) 2023/915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campionamento e criteri di prestazione: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(UE) 333/2007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(modificato dal Reg. UE 836/2011)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criteri: LOQ ≤ 0,9 µg/kg, recupero 50–120 %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I valori di limite riportati sono indicativi: verificare le categorie specifiche nel Reg. (UE) 2023/915.</a:t>
            </a:r>
            <a:endParaRPr lang="it-IT" sz="11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IPA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IPA: preparazione del campione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Standard interni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IPA deuterati o ¹³C aggiunti al campione all’inizio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Estrazione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matrici solide: PLE o Soxhlet con esano/acetone; oli: dissoluzione in solvente; spesso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saponificazione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con KOH etanolico che distrugge i trigliceridi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Estrazione L-L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dopo saponificazione gli IPA (apolari, non saponificabili) si ripartiscono in cicloesano o esano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Purificazione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SPE su gel di silice o Florisil;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GPC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per separare i lipidi per dimensione;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DACC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(cromatografia a trasferimento di carica donatore-accettore) specifica per gli aromatici</a:t>
            </a:r>
            <a:endParaRPr lang="it-IT" sz="1850"/>
          </a:p>
        </p:txBody>
      </p:sp>
      <p:cxnSp>
        <p:nvCxnSpPr>
          <p:cNvPr id="16" name="Connettore 16"/>
          <p:cNvCxnSpPr/>
          <p:nvPr/>
        </p:nvCxnSpPr>
        <p:spPr>
          <a:xfrm>
            <a:off x="1920240" y="498348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7" name="Shape 17"/>
          <p:cNvSpPr/>
          <p:nvPr/>
        </p:nvSpPr>
        <p:spPr>
          <a:xfrm>
            <a:off x="548640" y="512064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Concentrazione</a:t>
            </a:r>
            <a:endParaRPr lang="it-IT" sz="1800"/>
          </a:p>
        </p:txBody>
      </p:sp>
      <p:sp>
        <p:nvSpPr>
          <p:cNvPr id="18" name="Shape 18"/>
          <p:cNvSpPr txBox="1"/>
          <p:nvPr/>
        </p:nvSpPr>
        <p:spPr>
          <a:xfrm>
            <a:off x="3566160" y="512064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evaporazione sotto azoto, cambio di solvente (acetonitrile per HPLC, isoottano per GC)</a:t>
            </a:r>
            <a:endParaRPr lang="it-IT" sz="185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IPA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HPLC con rivelatore a fluorescenza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Colonne C18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specifiche per IPA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(fasi polimeriche con selettività di forma): separano isomeri planari con la stessa massa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Gli IPA sono fortemente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fluorescenti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grazie al sistema π esteso e rigido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Programma di lunghezze d’onda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eccitazione ed emissione cambiano durante la corsa per ottimizzare ogni IPA (es. BaP ecc. ~290 nm, em. ~410 nm)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ciclopenta[c,d]pirene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non fluoresce: richiede UV o GC-MS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Pregi e limiti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sensibile e selettiva, economica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identificazione solo per tempo di ritenzione e spettro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interferenze in matrici complesse → conferma in GC-MS</a:t>
            </a:r>
            <a:endParaRPr lang="it-IT" sz="1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IPA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IPA in GC-MS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Colonne capillari a media polarità specifiche per IPA (es. 50 % fenil) per separare 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benzofluoranteni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(b, j, k) e crisene/trifenilene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Ionizzazione a impatto elettronico: ione molecolare intenso e poco frammentato (m/z 228, 252, 276, 278)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Acquisizione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SIM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o MS/MS; quantificazione per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diluizione isotopica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con IPA marcati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Iniezione a temperatura elevata e liner puliti per gli IPA pesanti (5–6 anelli)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243834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Isomeri critici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benzo[b]- / benzo[j]- / benzo[k]fluorantene (m/z 252)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crisene / trifenilene / benz[a]antracene (m/z 228)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servono colonne e condizioni dedicate</a:t>
            </a:r>
            <a:endParaRPr lang="it-IT" sz="1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IPA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IPA: qualità del dato e casi pratici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3544824" cy="3928872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Controlli di qualità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bianchi di procedura (solventi, vetreria, aria del laboratorio)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materiali di riferimento certificati (es. olio d’oliva, pesce affumicato)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recupero dagli standard marcati; incertezza di misura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22064" y="1280160"/>
            <a:ext cx="3544824" cy="3928872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Oli di sansa e di semi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essiccamento della sansa con gas di combustione → IPA elevati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raffinazione con carbone attivo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li riduce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controllo sistematico prima della commercializzazione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95488" y="1280160"/>
            <a:ext cx="3544824" cy="3928872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Prodotti affumicati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fumo liquido depurato riduce gli IPA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distanza dalla fonte, temperatura e tipo di legno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rimozione della parte superficiale</a:t>
            </a:r>
            <a:endParaRPr lang="it-IT" sz="1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IPA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Dall’analisi alla prevenzione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rapporto tra IPA leggeri e pesanti aiuta a riconoscere l’origine (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pirolitica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o petrogenica)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Le linee guida e i codici di buona pratica (Codex, CAC/RCP 68-2009) indicano come ridurre la formazione in affumicatura ed essiccazione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monitoraggio si concentra su PAH4 perché il solo BaP non basta come indicatore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Messaggio chiave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gli IPA si formano nel processo: la prevenzione è tecnologica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l’analisi serve a verificare l’efficacia delle misure</a:t>
            </a:r>
            <a:endParaRPr lang="it-IT"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PCB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PCB: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Policlorobifenili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: 209 congeneri con 1–10 atomi di cloro sul bifenile. Usati in trasformatori, condensatori, vernici; vietati in UE dagli anni ’80 ma ancora presenti nell’ambiente.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Proprietà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molto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lipofili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e persistenti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si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bioaccumulano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e biomagnificano lungo la catena alimentare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inquinanti organici persistenti (Convenzione di Stoccolma)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Due gruppi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PCB diossina-simili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(DL-PCB, 12 congeneri non-orto e mono-orto, planari): stesso meccanismo delle diossine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PCB non diossina-simili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(NDL-PCB): indicatori 28, 52, 101, 138, 153, 180</a:t>
            </a:r>
            <a:endParaRPr lang="it-IT" sz="1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PCB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PCB: matrici e limiti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Oltre il 90 % dell’esposizione umana deriva dagli alimenti di origine animale ricchi di grassi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Matrici principali: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pesce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(anguilla, pesci grassi), fegato di pesce,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uova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(soprattutto di galline all’aperto), latte, carni, oli di pesce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Tenori massimi (Reg. UE 2023/915):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somma dei 6 NDL-PCB indicatori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; i DL-PCB entrano nel TEQ insieme alle diossine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 risultati si esprimono spesso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sul grasso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(ng/g di grasso)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Episodi noti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contaminazione di mangimi con olio di trasformatori (Belgio, 1999)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uova e carni di aree industriali inquinate</a:t>
            </a:r>
            <a:endParaRPr lang="it-IT" sz="1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PCB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PCB: estrazione e purificazione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Standard interni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PCB marcati ¹³C₁₂ aggiunti prima dell’estrazione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Estrazione dei lipidi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Soxhlet 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PLE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con esano/diclorometano; si determina il contenuto di grasso per gravimetria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Eliminazione dei grassi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acido solforico concentrato (su silice acida): i trigliceridi si ossidano e si solfonano, i PCB sono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stabili agli acidi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Purificazione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colonne multistrato (silice acida, basica, argentata), Florisil o GPC</a:t>
            </a:r>
            <a:endParaRPr lang="it-IT" sz="1850"/>
          </a:p>
        </p:txBody>
      </p:sp>
      <p:cxnSp>
        <p:nvCxnSpPr>
          <p:cNvPr id="16" name="Connettore 16"/>
          <p:cNvCxnSpPr/>
          <p:nvPr/>
        </p:nvCxnSpPr>
        <p:spPr>
          <a:xfrm>
            <a:off x="1920240" y="498348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7" name="Shape 17"/>
          <p:cNvSpPr/>
          <p:nvPr/>
        </p:nvSpPr>
        <p:spPr>
          <a:xfrm>
            <a:off x="548640" y="512064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Frazionamento</a:t>
            </a:r>
            <a:endParaRPr lang="it-IT" sz="1800"/>
          </a:p>
        </p:txBody>
      </p:sp>
      <p:sp>
        <p:nvSpPr>
          <p:cNvPr id="18" name="Shape 18"/>
          <p:cNvSpPr txBox="1"/>
          <p:nvPr/>
        </p:nvSpPr>
        <p:spPr>
          <a:xfrm>
            <a:off x="3566160" y="512064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colonna di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carbone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o allumina per separare i PCB planari (DL) dai non planari</a:t>
            </a:r>
            <a:endParaRPr lang="it-IT" sz="185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PCB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PCB: determinazione strumentale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GC-ECD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il rivelatore a cattura di elettroni è molto sensibile agli alogenati; storico per i 6 indicatori ma poco specifico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GC-MS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(EI, SIM) 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GC-MS/MS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identificazione dei congeneri per ioni molecolari 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cluster isotopici del cloro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(³⁵Cl/³⁷Cl)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Colonne capillari lunghe (es. 60 m, 5 % fenil) per separare le coppie critiche di congeneri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Quantificazione per diluizione isotopica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Pattern isotopico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ogni atomo di Cl dà una distribuzione M, M+2, M+4…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rapporto tra gli ioni conferma il numero di atomi di cloro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criterio di identificazione</a:t>
            </a:r>
            <a:endParaRPr lang="it-IT" sz="18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PCB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PCB: qualità e interpretazione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Qualità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bianchi di procedura: i PCB sono ubiquitari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materiali di riferimento certificati (pesce, latte in polvere)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upper bound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i congeneri sotto LOQ si contano uguali al LOQ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6208776" y="128016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Interpretazione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profilo dei congeneri → possibile fonte (miscele Aroclor)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confronto sul grasso tra matrici diverse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collegamento con il TEQ delle diossine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50" dirty="0">
                <a:solidFill>
                  <a:srgbClr val="404040"/>
                </a:solidFill>
                <a:latin typeface="Arial"/>
                <a:cs typeface="Arial"/>
              </a:rPr>
              <a:t>Il Reg. (UE) 2017/644 stabilisce campionamento e criteri analitici comuni per diossine, DL-PCB e NDL-PCB.</a:t>
            </a:r>
            <a:endParaRPr lang="it-IT" sz="175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PCB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PCB e dieta: perché si controllano i grassi animali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 PCB si concentrano nei tessuti adiposi: la dose per l’uomo dipende dal consumo di grassi animali e di pesce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 biomagnificazione aumenta le concentrazioni lungo la catena trofica (plancton → pesci → predatori)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controllo dei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mangimi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(Dir. 2002/32/CE) è la prima barriera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In sintesi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analiti persistenti, lipofili, alogenati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estrazione dei grassi + purificazione acida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GC-MS con diluizione isotopica</a:t>
            </a:r>
            <a:endParaRPr lang="it-IT" sz="18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DIOSSINE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Diossine: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Policlorodibenzo-p-diossine (PCDD)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e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policlorodibenzofurani (PCDF)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: 210 congeneri, di cui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17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(sostituiti in 2,3,7,8) sono tossicologicamente rilevanti. Sottoprodotti non voluti di combustioni e processi chimici.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Tossicità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2,3,7,8-TCDD: cancerogeno (IARC gruppo 1)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si legano al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recettore AhR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effetti su sistema immunitario, sviluppo, riproduzione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dose settimanale tollerabile EFSA (2018): 2 pg TEQ/kg p.c.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Fonti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incenerimento, incendi, metallurgia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processi chimici con cloro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contaminazione di mangimi (es. Belgio 1999, Germania 2011)</a:t>
            </a:r>
            <a:endParaRPr lang="it-IT"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DIOSSINE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Il concetto di TEQ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Ogni congenere ha un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fattore di tossicità equivalente (TEF)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rispetto alla 2,3,7,8-TCDD (TEF = 1)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 tossicità della miscela si esprime come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TEQ = Σ (Cᵢ × TEFᵢ)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su 17 PCDD/F e 12 DL-PCB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Si usano i TEF dell’OMS (WHO-2005 nel quadro UE vigente; aggiornati dall’OMS nel 2022)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Risultato in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pg TEQ/g di grasso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(o per peso fresco nel pesce)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3335274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Esempio di calcolo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1,2,3,7,8-PeCDD (TEF 1): 0,4 pg/g → 0,4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2,3,4,7,8-PeCDF (TEF 0,3): 1,0 pg/g → 0,3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PCB 126 (TEF 0,1): 2,0 pg/g → 0,2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TEQ parziale = 0,9 pg/g</a:t>
            </a:r>
            <a:endParaRPr lang="it-IT" sz="1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DIOSSINE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Diossine: matrici, limiti e soglie di intervento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Matrici: latte e derivati, uova, carni (bovino, ovino, suino, pollame), pesce, oli e grassi, fegato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Tenori massimi (Reg. UE 2023/915) per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PCDD/F-TEQ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e per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somma PCDD/F + DL-PCB-TEQ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Livelli di azione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(Raccomandazione 2014/663/UE e s.m.): sotto i tenori massimi ma segnalano una fonte da individuare ed eliminare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124837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Campionamento e metodi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Reg. (UE) 2017/644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campionamento, screening e conferma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prove valutative EURL POPs</a:t>
            </a:r>
            <a:endParaRPr lang="it-IT" sz="18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DIOSSINE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Diossine: preparazione del campione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Standard marcati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tutti i 17 PCDD/F e i 12 DL-PCB come analoghi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¹³C₁₂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aggiunti all’inizio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Estrazione del grasso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Soxhlet, PLE o LLE (latte); pesata del grasso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Colonna multistrato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silice acida (H₂SO₄), basica (KOH), argentata (AgNO₃ per composti solforati): distrugge o trattiene i lipidi e gli interferenti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Allumina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separa i PCB non diossina-simili dalle frazioni PCDD/F</a:t>
            </a:r>
            <a:endParaRPr lang="it-IT" sz="1850"/>
          </a:p>
        </p:txBody>
      </p:sp>
      <p:cxnSp>
        <p:nvCxnSpPr>
          <p:cNvPr id="16" name="Connettore 16"/>
          <p:cNvCxnSpPr/>
          <p:nvPr/>
        </p:nvCxnSpPr>
        <p:spPr>
          <a:xfrm>
            <a:off x="1920240" y="498348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7" name="Shape 17"/>
          <p:cNvSpPr/>
          <p:nvPr/>
        </p:nvSpPr>
        <p:spPr>
          <a:xfrm>
            <a:off x="548640" y="512064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Carbone attivo</a:t>
            </a:r>
            <a:endParaRPr lang="it-IT" sz="1800"/>
          </a:p>
        </p:txBody>
      </p:sp>
      <p:sp>
        <p:nvSpPr>
          <p:cNvPr id="18" name="Shape 18"/>
          <p:cNvSpPr txBox="1"/>
          <p:nvPr/>
        </p:nvSpPr>
        <p:spPr>
          <a:xfrm>
            <a:off x="3566160" y="512064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trattiene le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molecole planari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; eluizione in controcorrente con toluene per recuperare PCDD/F e PCB non-orto</a:t>
            </a:r>
            <a:endParaRPr lang="it-IT" sz="185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DIOSSINE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Conferma in GC-HRMS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Colonna capillare 60 m (5 % fenil) e, se necessario, una seconda colonna per separare la 2,3,7,8-TCDF dagli isomeri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Spettrometria di massa ad alta risoluzione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(settore magnetico, risoluzione ≥ 10 000): separa gli ioni delle diossine da interferenti con la stessa massa nominale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Due ioni del cluster molecolare per ogni congenere; rapporto isotopico entro ±15 %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GC-MS/MS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(triplo quadrupolo) è ammesso come metodo di conferma se soddisfa i criteri del Reg. UE 2017/644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Diluizione isotopica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ogni congenere ha il suo analogo ¹³C₁₂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corregge perdite in tutti i passaggi di purificazione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recuperi degli standard 60–120 %</a:t>
            </a:r>
            <a:endParaRPr lang="it-IT" sz="18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DIOSSINE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Screening con saggi biologici (CALUX)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DR CALUX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cellule che contengono il gene della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luciferasi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sotto il controllo di elementi che rispondono all’AhR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Le diossine e i DL-PCB attivano il recettore → produzione di luciferasi → emissione di luce proporzionale all’attività “diossina-simile”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Risultato in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BEQ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(equivalenti bioanalitici), confrontato con una soglia (cut-off) sotto il tenore massimo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Molti campioni a costo ridotto; i sospetti vanno confermati in GC-HRMS/MS-MS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Perché funziona come screening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misura l’effetto complessivo della miscela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poche false negatività se il cut-off è ben scelto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collegamento con il concetto di TEQ</a:t>
            </a:r>
            <a:endParaRPr lang="it-IT" sz="18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DIOSSINE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Diossine e PCB: sintesi del metodo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3544824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Preparazione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estrazione dei grassi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distruzione dei lipidi con acido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frazionamento su allumina e carbone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22064" y="1280160"/>
            <a:ext cx="3544824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Determinazione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GC-HRMS o GC-MS/MS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diluizione isotopica con standard ¹³C₁₂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criteri su rapporti isotopici e recuperi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95488" y="1280160"/>
            <a:ext cx="3544824" cy="2901315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Espressione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TEQ (WHO-TEF) upper bound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pg/g di grasso o peso fresco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confronto con tenori massimi e livelli di azione</a:t>
            </a:r>
            <a:endParaRPr lang="it-IT" sz="18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FTALATI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Ftalati: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Esteri dell’acido ftalico usati come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plastificanti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del PVC e in inchiostri, guarnizioni, tubi. Non sono legati chimicamente al polimero: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migrano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negli alimenti, soprattutto grassi.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46735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Composti principali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DEHP (di-2-etilesil ftalato), DBP, BBP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DINP, DIDP (miscele di isomeri)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sostituti: DEHT, DINCH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467356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Effetti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interferenti endocrini con azione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antiandrogenica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(DEHP, DBP, BBP)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EFSA 2019: dose giornaliera tollerabile di gruppo 50 µg/kg p.c. (DEHP-equivalenti)</a:t>
            </a:r>
            <a:endParaRPr lang="it-IT" sz="18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FTALATI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Ftalati: matrici e norme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Materiali plastici a contatto con alimenti: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Reg. (UE) 10/2011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con limiti di migrazione specifica (es. DEHP 0,6 mg/kg; DBP 0,3 mg/kg) e restrizioni d’uso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Matrici più esposte: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oli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alimenti grassi in vasetti con guarnizione (sughi, pesce sott’olio), formaggi, alimenti trasformati in impianti con tubi in PVC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 migrazione aumenta con temperatura, tempo di contatto e contenuto di grasso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216277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Fonti di contaminazione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guarnizioni dei coperchi metallici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nastri trasportatori e tubazioni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guanti in PVC nella lavorazione</a:t>
            </a:r>
            <a:endParaRPr lang="it-IT" sz="18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FTALATI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Ftalati: il vero problema è il bianco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Gli ftalati sono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ubiquitari in laboratorio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tubi, puntali, tappi, solventi, polvere, aria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Vetreria trattata in muffola (400 °C) o risciacquata con solventi; niente plastica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Solventi di grado per residui, controllati; tappi in PTFE o alluminio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Bianchi di procedura in ogni serie; il bianco va sottratto e deve essere stabile e basso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033397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Conseguenza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limite di quantificazione è spesso fissato dal bianco, non dallo strumento</a:t>
            </a:r>
            <a:endParaRPr lang="it-IT" sz="18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FTALATI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Ftalati: estrazione e purificazione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Alimenti acquosi: LLE con esano o SPE (C18)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Alimenti grassi e oli: estrazione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acetonitrile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(gli ftalati si ripartiscono, i trigliceridi poco), poi raffreddamento per precipitare i lipidi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Purificazione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GPC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o SPE su silice/Florisil; QuEChERS con d-SPE C18 per matrici complesse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Standard interni deuterati (es. DEHP-d4) aggiunti all’inizio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124837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Chimica utile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esteri poco polari (log Kow 4–10)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idrolizzabili in ambiente basico: evitare saponificazioni</a:t>
            </a:r>
            <a:endParaRPr lang="it-IT" sz="18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FTALATI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Ftalati in GC-MS e LC-MS/MS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GC-MS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(EI): molti ftalati danno lo ione caratteristico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m/z 149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(anidride ftalica protonata); si usano ioni di conferma specifici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DINP e DIDP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sono miscele di isomeri: danno gruppi di picchi non risolti (“hump”), quantificati come somma su ioni specifici (m/z 293, 307)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LC-MS/MS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(ESI o APCI) come alternativa per miscele isomeriche e per i monoesteri (metaboliti)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Calibrazione con standard interno deuterato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Collegamenti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stessa logica dei pesticidi apolari in GC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bianco e la contaminazione incrociata restano il punto critico</a:t>
            </a:r>
            <a:endParaRPr lang="it-IT" sz="18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FTALATI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Ftalati: sintesi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3544824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Origine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migrazione da materiali plastici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dipende da grasso, temperatura, tempo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22064" y="1280160"/>
            <a:ext cx="3544824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Analisi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controllo rigoroso della contaminazione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estrazione con acetonitrile o esano, GPC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GC-MS (m/z 149) o LC-MS/MS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95488" y="1280160"/>
            <a:ext cx="3544824" cy="2901315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Tendenze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sostituzione con plastificanti alternativi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nuovi analiti da includere nei metodi</a:t>
            </a:r>
            <a:endParaRPr lang="it-IT" sz="18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PFAS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PFAS: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Sostanze per- e polifluoroalchiliche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: migliaia di composti con catene alchiliche fluorurate. Il legame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C–F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, il più forte della chimica organica, li rende estremamente persistenti (“forever chemicals”).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Usi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rivestimenti antiaderenti e impermeabilizzanti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imballaggi per alimenti in carta e cartone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schiume antincendio, industria chimica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Effetti ed esposizione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EFSA 2020: dose settimanale tollerabile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4,4 ng/kg p.c.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per la somma di PFOS, PFOA, PFNA, PFHxS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effetti sul sistema immunitario (risposta ai vaccini)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 Italia: contaminazione delle falde in Veneto</a:t>
            </a:r>
            <a:endParaRPr lang="it-IT" sz="18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PFAS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PFAS: matrici e limiti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Reg. (UE) 2022/2388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(ora nel Reg. UE 2023/915): tenori massimi per PFOS, PFOA, PFNA, PFHxS e loro somma, dal 1° gennaio 2023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Matrici regolamentate: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uova, pesce, crostacei, molluschi bivalvi, carni e frattaglie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(le frattaglie hanno i valori più alti)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limite si applica alla somma di isomeri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lineari e ramificati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Raccomandazione (UE) 2022/1431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monitoraggio in altri alimenti e LOQ raccomandati (fino a 0,001 µg/kg)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Acqua potabile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Dir. (UE) 2020/2184: 0,1 µg/L per la somma di 20 PFAS; 0,5 µg/L per i PFAS totali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 applicazione dal 2026</a:t>
            </a:r>
            <a:endParaRPr lang="it-IT" sz="18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PFAS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PFAS: la chimica che guida l’analisi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Molecole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anfifiliche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coda perfluorurata idrofoba e oleofoba + testa ionica (carbossilato o solfonato)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A pH alimentare gli acidi perfluoroalchilici sono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anioni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(pKa molto bassi): si legano alle proteine (albumina), non ai grassi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Si accumulano quindi nel sangue e negli organi molto irrorati (fegato, rene), da qui i valori alti nelle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frattaglie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Per questo si estraggono con solventi polari e si purificano con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scambio anionico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Conseguenze pratiche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ESI in modalità 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negativa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[M−H]⁻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formazione di aggregati e adsorbimento sulle superfici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isomeri ramificati con risposta diversa</a:t>
            </a:r>
            <a:endParaRPr lang="it-IT" sz="18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PFAS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PFAS: preparazione del campione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Standard marcati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analoghi ¹³C per ogni PFAS regolamentato, aggiunti all’inizio (diluizione isotopica)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Estrazione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acetonitrile o metanolo, talvolta alcalinizzati (NaOH/KOH) per liberare i PFAS legati alle proteine; ultrasuoni, centrifugazione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SPE a scambio anionico debole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cartucce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WAX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: trattengono i PFAS anionici; eluizione con metanolo ammoniacale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Carbone grafitato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ENVI-Carb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o d-SPE per rimuovere pigmenti e acidi biliari (interferenti del PFOS nelle uova)</a:t>
            </a:r>
            <a:endParaRPr lang="it-IT" sz="1850"/>
          </a:p>
        </p:txBody>
      </p:sp>
      <p:cxnSp>
        <p:nvCxnSpPr>
          <p:cNvPr id="16" name="Connettore 16"/>
          <p:cNvCxnSpPr/>
          <p:nvPr/>
        </p:nvCxnSpPr>
        <p:spPr>
          <a:xfrm>
            <a:off x="1920240" y="498348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7" name="Shape 17"/>
          <p:cNvSpPr/>
          <p:nvPr/>
        </p:nvSpPr>
        <p:spPr>
          <a:xfrm>
            <a:off x="548640" y="512064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Concentrazione</a:t>
            </a:r>
            <a:endParaRPr lang="it-IT" sz="1800"/>
          </a:p>
        </p:txBody>
      </p:sp>
      <p:sp>
        <p:nvSpPr>
          <p:cNvPr id="18" name="Shape 18"/>
          <p:cNvSpPr txBox="1"/>
          <p:nvPr/>
        </p:nvSpPr>
        <p:spPr>
          <a:xfrm>
            <a:off x="3566160" y="512064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sotto azoto, ripresa in metanolo/acqua, evitando la perdita dei PFAS a catena corta</a:t>
            </a:r>
            <a:endParaRPr lang="it-IT" sz="185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PFAS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PFAS: LC-MS/MS e controllo del fondo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UHPLC in fase inversa (C18) con acqua/metanolo tamponati (acetato di ammonio); ESI negativa, MRM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sistema LC contiene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componenti in PTFE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che rilasciano PFAS: si installa una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delay column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tra pompa e iniettore, che ritarda il fondo strumentale rispetto al picco del campione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Tubi in PEEK, niente vetreria (i PFAS aderiscono al vetro) o solo contenitori in polipropilene controllati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LOQ richiesti dell’ordine di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0,001–0,01 µg/kg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servono strumenti ad alta sensibilità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46735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Interferenze note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acido taurodesossicolico nelle uova: stessa transizione del PFOS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si separano cromatograficamente o si usa una transizione diversa</a:t>
            </a:r>
            <a:endParaRPr lang="it-IT" sz="18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PFAS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PFAS: identificazione e nuovi approcci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Isomeri lineari e ramificati: si sommano (come richiede il regolamento)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Conferma con due transizioni, rapporto ionico e tempo di ritenzione relativo allo standard marcato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HRMS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per lo screening di PFAS non target (difetto di massa negativo tipico del fluoro)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TOP assay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(ossidazione totale dei precursori) e fluoro organico estraibile (EOF, per combustione e cromatografia ionica) per stimare la frazione non misurata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124837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Riferimenti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EURL POPs: guida sulle prestazioni analitiche per PFAS negli alimenti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Rac. (UE) 2022/1431</a:t>
            </a:r>
            <a:endParaRPr lang="it-IT" sz="18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PFAS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PFAS: sintesi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3544824" cy="246735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Chimica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legame C–F, anioni persistenti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legame alle proteine, non ai grassi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22064" y="1280160"/>
            <a:ext cx="3544824" cy="2467356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Preparazione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estrazione polare, SPE WAX + carbone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standard ¹³C, controllo del fondo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95488" y="1280160"/>
            <a:ext cx="3544824" cy="2467356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Determinazione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LC-MS/MS ESI(−) con delay column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LOQ di ng/kg; HRMS per non target</a:t>
            </a:r>
            <a:endParaRPr lang="it-IT" sz="18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MICROPLASTICHE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Microplastiche: il problema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Particelle solide di polimeri sintetici </a:t>
            </a:r>
            <a:r>
              <a:rPr lang="it-IT" b="1" sz="2050" dirty="0">
                <a:solidFill>
                  <a:srgbClr val="161616"/>
                </a:solidFill>
                <a:latin typeface="Arial"/>
                <a:cs typeface="Arial"/>
              </a:rPr>
              <a:t>≤ 5 mm</a:t>
            </a:r>
            <a:r>
              <a:rPr lang="it-IT" sz="2050" dirty="0">
                <a:solidFill>
                  <a:srgbClr val="404040"/>
                </a:solidFill>
                <a:latin typeface="Arial"/>
                <a:cs typeface="Arial"/>
              </a:rPr>
              <a:t> (nanoplastiche &lt; 1 µm), primarie (microsfere) o secondarie (frammentazione di rifiuti, fibre tessili, usura degli pneumatici).</a:t>
            </a:r>
            <a:endParaRPr lang="it-IT" sz="2050"/>
          </a:p>
        </p:txBody>
      </p:sp>
      <p:sp>
        <p:nvSpPr>
          <p:cNvPr id="6" name="Shape 6"/>
          <p:cNvSpPr/>
          <p:nvPr/>
        </p:nvSpPr>
        <p:spPr>
          <a:xfrm>
            <a:off x="548640" y="2514600"/>
            <a:ext cx="5431536" cy="3586353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Perché preoccupano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ubiquitarie nell’ambiente e nella catena alimentare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veicolo di additivi (ftalati, bisfenoli) e contaminanti adsorbiti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effetti sulla salute ancora poco noti; nanoplastiche possono attraversare le barriere biologiche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6208776" y="2514600"/>
            <a:ext cx="5431536" cy="3586353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Stato normativo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nessun limite negli alimenti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acqua potabile: metodo armonizzato per il monitoraggio (</a:t>
            </a: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Decisione delegata UE 2024/1441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)</a:t>
            </a:r>
            <a:endParaRPr lang="it-IT" sz="18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MICROPLASTICHE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Microplastiche: matrici e definizioni operative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Matrici studiate: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molluschi bivalvi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(consumati interi), pesci (tratto digerente), sale marino, acqua in bottiglia e di rete, birra, miele, zucchero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Polimeri più frequenti: PE, PP, PS, PET, PVC, poliammidi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risultato dipende dal metodo: numero di particelle per unità di massa o di volume, oppure massa di polimero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Dimensioni, forma (frammenti, fibre, sfere) e tipo di polimero vanno sempre riportati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901315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Definizioni (Dec. UE 2024/1441)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particella: ≤ 5 mm e rapporto lunghezza/larghezza ≤ 3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fibra: ≤ 15 mm e rapporto &gt; 3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acqua potabile: particelle da 20 µm a 5 mm</a:t>
            </a:r>
            <a:endParaRPr lang="it-IT" sz="18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MICROPLASTICHE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Microplastiche: isolamento dalla matrice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Digestione della matrice organica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3566160" y="128016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KOH 10 %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(40–60 °C),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H₂O₂ 30 %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o reagente di Fenton, oppure digestione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enzimatica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(proteasi, cellulasi): si distrugge il tessuto senza danneggiare i polimeri</a:t>
            </a:r>
            <a:endParaRPr lang="it-IT" sz="1850"/>
          </a:p>
        </p:txBody>
      </p:sp>
      <p:cxnSp>
        <p:nvCxnSpPr>
          <p:cNvPr id="7" name="Connettore 7"/>
          <p:cNvCxnSpPr/>
          <p:nvPr/>
        </p:nvCxnSpPr>
        <p:spPr>
          <a:xfrm>
            <a:off x="1920240" y="210312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548640" y="224028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Separazione per densità</a:t>
            </a:r>
            <a:endParaRPr lang="it-IT" sz="1800"/>
          </a:p>
        </p:txBody>
      </p:sp>
      <p:sp>
        <p:nvSpPr>
          <p:cNvPr id="9" name="Shape 9"/>
          <p:cNvSpPr txBox="1"/>
          <p:nvPr/>
        </p:nvSpPr>
        <p:spPr>
          <a:xfrm>
            <a:off x="3566160" y="224028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soluzioni saline dense (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NaCl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1,2 g/mL, </a:t>
            </a: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ZnCl₂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 o NaI fino a 1,8 g/mL): le plastiche galleggiano, sabbia e minerali sedimentano</a:t>
            </a:r>
            <a:endParaRPr lang="it-IT" sz="1850"/>
          </a:p>
        </p:txBody>
      </p:sp>
      <p:cxnSp>
        <p:nvCxnSpPr>
          <p:cNvPr id="10" name="Connettore 10"/>
          <p:cNvCxnSpPr/>
          <p:nvPr/>
        </p:nvCxnSpPr>
        <p:spPr>
          <a:xfrm>
            <a:off x="1920240" y="306324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1" name="Shape 11"/>
          <p:cNvSpPr/>
          <p:nvPr/>
        </p:nvSpPr>
        <p:spPr>
          <a:xfrm>
            <a:off x="548640" y="320040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Filtrazione</a:t>
            </a:r>
            <a:endParaRPr lang="it-IT" sz="1800"/>
          </a:p>
        </p:txBody>
      </p:sp>
      <p:sp>
        <p:nvSpPr>
          <p:cNvPr id="12" name="Shape 12"/>
          <p:cNvSpPr txBox="1"/>
          <p:nvPr/>
        </p:nvSpPr>
        <p:spPr>
          <a:xfrm>
            <a:off x="3566160" y="320040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su filtri di ossido di alluminio, silicio o metallo compatibili con la spettroscopia</a:t>
            </a:r>
            <a:endParaRPr lang="it-IT" sz="1850"/>
          </a:p>
        </p:txBody>
      </p:sp>
      <p:cxnSp>
        <p:nvCxnSpPr>
          <p:cNvPr id="13" name="Connettore 13"/>
          <p:cNvCxnSpPr/>
          <p:nvPr/>
        </p:nvCxnSpPr>
        <p:spPr>
          <a:xfrm>
            <a:off x="1920240" y="4023360"/>
            <a:ext cx="0" cy="13716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548640" y="4160520"/>
            <a:ext cx="2743200" cy="82296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Colorazione (opzionale)</a:t>
            </a:r>
            <a:endParaRPr lang="it-IT" sz="1800"/>
          </a:p>
        </p:txBody>
      </p:sp>
      <p:sp>
        <p:nvSpPr>
          <p:cNvPr id="15" name="Shape 15"/>
          <p:cNvSpPr txBox="1"/>
          <p:nvPr/>
        </p:nvSpPr>
        <p:spPr>
          <a:xfrm>
            <a:off x="3566160" y="4160520"/>
            <a:ext cx="807415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50" dirty="0">
                <a:solidFill>
                  <a:srgbClr val="161616"/>
                </a:solidFill>
                <a:latin typeface="Arial"/>
                <a:cs typeface="Arial"/>
              </a:rPr>
              <a:t>rosso Nilo</a:t>
            </a:r>
            <a:r>
              <a:rPr lang="it-IT" sz="1850" dirty="0">
                <a:solidFill>
                  <a:srgbClr val="404040"/>
                </a:solidFill>
                <a:latin typeface="Arial"/>
                <a:cs typeface="Arial"/>
              </a:rPr>
              <a:t>: colorante lipofilo che rende fluorescenti le particelle polimeriche</a:t>
            </a:r>
            <a:endParaRPr lang="it-IT" sz="185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MICROPLASTICHE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Identificazione: spettroscopia vibrazionale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µ-FTIR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spettro di assorbimento IR della singola particella, confrontato con librerie di polimeri; limite pratico ~10–20 µm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µ-Raman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diffusione anelastica della luce laser; arriva a ~1 µm ma soffre della fluorescenza di pigmenti e residui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Imaging chimico automatizzato (FPA-FTIR, LDIR) per contare migliaia di particelle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Risultato: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numero, dimensione, forma e polimero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di ogni particella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80987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Principio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ogni polimero ha bande caratteristiche (es. C–H alifatici del PE, C=O estere del PET)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identificazione per somiglianza spettrale (indice di corrispondenza)</a:t>
            </a:r>
            <a:endParaRPr lang="it-IT" sz="18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MICROPLASTICHE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Metodi termoanalitici: la massa dei polimeri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Py-GC/MS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la pirolisi (500–700 °C) rompe i polimeri in prodotti caratteristici (es. stirene dal PS, 2,4-dimetil-1-eptene dal PP), separati e identificati in GC-MS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TED-GC/MS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: decomposizione termica e raccolta dei prodotti su un adsorbente, poi desorbimento in GC-MS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Forniscono la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massa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di ciascun polimero, non numero e forma delle particelle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Adatti anche a particelle piccole e nanoplastiche aggregate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558796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Confronto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spettroscopia: conta e identifica le particelle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termoanalisi: quantifica la massa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approcci complementari</a:t>
            </a:r>
            <a:endParaRPr lang="it-IT" sz="18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MICROPLASTICHE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Microplastiche: controllo della contaminazione e qualità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3544824" cy="3586353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Contaminazione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fibre dall’aria e dagli indumenti: camici di cotone, cappe a flusso laminare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vetreria e metallo, reagenti filtrati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bianchi di procedura in ogni serie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22064" y="1280160"/>
            <a:ext cx="3544824" cy="3586353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Qualità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recupero con particelle di riferimento aggiunte (dimensioni e polimeri noti)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verifica che la digestione non alteri i polimeri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prove interlaboratorio ancora limitate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95488" y="1280160"/>
            <a:ext cx="3544824" cy="3586353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Limiti attuali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assenza di metodi normati per gli alimenti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risultati poco confrontabili tra studi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nanoplastiche difficili da misurare</a:t>
            </a:r>
            <a:endParaRPr lang="it-IT" sz="18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CONTAMINANTI EMERGENTI · MICROPLASTICHE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Microplastiche: prospettive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128016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 </a:t>
            </a:r>
            <a:r>
              <a:rPr lang="it-IT" b="1" sz="2000" dirty="0">
                <a:solidFill>
                  <a:srgbClr val="161616"/>
                </a:solidFill>
                <a:latin typeface="Arial"/>
                <a:cs typeface="Arial"/>
              </a:rPr>
              <a:t>Dec. delegata (UE) 2024/1441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è il primo metodo armonizzato UE (acqua potabile): filtrazione, identificazione con spettroscopia IR o Raman, particelle ≥ 20 µm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Per gli alimenti si stanno sviluppando norme ISO/CEN e materiali di riferimento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La ricerca si concentra su nanoplastiche, additivi rilasciati e contaminanti adsorbiti</a:t>
            </a:r>
            <a:endParaRPr lang="it-IT" sz="2000"/>
          </a:p>
        </p:txBody>
      </p:sp>
      <p:sp>
        <p:nvSpPr>
          <p:cNvPr id="6" name="Shape 6"/>
          <p:cNvSpPr/>
          <p:nvPr/>
        </p:nvSpPr>
        <p:spPr>
          <a:xfrm>
            <a:off x="7589520" y="1280160"/>
            <a:ext cx="4050792" cy="2809875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Messaggio chiave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l’analisi delle microplastiche è una misura di particelle, non di molecole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servono insieme numero, dimensione, forma e polimero</a:t>
            </a:r>
            <a:endParaRPr lang="it-IT" sz="18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CONCLUSIONI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Quadro riassuntivo: preparazione e tecniche</a:t>
            </a:r>
            <a:endParaRPr lang="it-IT" sz="26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548640" y="1280160"/>
          <a:ext cx="11091672" cy="4526280"/>
        </p:xfrm>
        <a:graphic>
          <a:graphicData uri="http://schemas.openxmlformats.org/drawingml/2006/table">
            <a:tbl>
              <a:tblPr firstRow="1" bandRow="1"/>
              <a:tblGrid>
                <a:gridCol w="1920240"/>
                <a:gridCol w="3657600"/>
                <a:gridCol w="3291840"/>
                <a:gridCol w="2221992"/>
              </a:tblGrid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Contaminante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Estrazione / purificazione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Determinazione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3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Standardizzazione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Pesticidi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QuEChERS, d-SPE (PSA, C18, GCB)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LC-MS/MS, GC-MS/MS, HRMS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calibrazione in matrice, SI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Antibiotici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ACN / tampone-EDTA, SPE HLB; derivatizzazione (nitrofurani)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screening + LC-MS/MS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SI deuterati, CCα/CCβ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Micotossine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MeOH o ACN/acqua, immunoaffinità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HPLC-FLD (derivatizzazione), LC-MS/MS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standard ¹³C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IPA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saponificazione, SPE, GPC, DACC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HPLC-FLD, GC-MS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IPA deuterati o ¹³C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PCB e diossine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estrazione dei grassi, silice acida, allumina, carbone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GC-HRMS, GC-MS/MS; CALUX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diluizione isotopica ¹³C₁₂, TEQ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Ftalati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ACN o esano, GPC; controllo dei bianchi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GC-MS (m/z 149), LC-MS/MS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SI deuterati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PFAS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estrazione polare, SPE WAX + carbone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LC-MS/MS ESI(−), delay column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diluizione isotopica ¹³C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Microplastiche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digestione, separazione per densità, filtrazione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µ-FTIR, µ-Raman, Py-GC/MS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particelle di riferimento</a:t>
                      </a:r>
                      <a:endParaRPr lang="it-IT" sz="13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2860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100" dirty="0">
                <a:solidFill>
                  <a:srgbClr val="7A1F2B"/>
                </a:solidFill>
                <a:latin typeface="Arial"/>
                <a:cs typeface="Arial"/>
              </a:rPr>
              <a:t>CONCLUSIONI</a:t>
            </a:r>
            <a:endParaRPr lang="it-IT" sz="1100"/>
          </a:p>
        </p:txBody>
      </p:sp>
      <p:sp>
        <p:nvSpPr>
          <p:cNvPr id="4" name="Shape 4"/>
          <p:cNvSpPr txBox="1"/>
          <p:nvPr/>
        </p:nvSpPr>
        <p:spPr>
          <a:xfrm>
            <a:off x="548640" y="41148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Messaggi chiave</a:t>
            </a:r>
            <a:endParaRPr lang="it-IT" sz="2600"/>
          </a:p>
        </p:txBody>
      </p:sp>
      <p:sp>
        <p:nvSpPr>
          <p:cNvPr id="5" name="Shape 5"/>
          <p:cNvSpPr/>
          <p:nvPr/>
        </p:nvSpPr>
        <p:spPr>
          <a:xfrm>
            <a:off x="548640" y="1280160"/>
            <a:ext cx="3544824" cy="3152394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B8860B"/>
                </a:solidFill>
                <a:latin typeface="Arial"/>
                <a:cs typeface="Arial"/>
              </a:rPr>
              <a:t>Preparazione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è spesso la fase che decide la qualità del risultato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va scelta sulla chimica dell’analita (polarità, carica, stabilità) e della matrice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22064" y="1280160"/>
            <a:ext cx="3544824" cy="3152394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7A1F2B"/>
                </a:solidFill>
                <a:latin typeface="Arial"/>
                <a:cs typeface="Arial"/>
              </a:rPr>
              <a:t>Determinazione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spettrometria di massa è la tecnica di riferimento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gli standard marcati isotopicamente sono la chiave dell’accuratezza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95488" y="1280160"/>
            <a:ext cx="3544824" cy="3152394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00" dirty="0">
                <a:solidFill>
                  <a:srgbClr val="404040"/>
                </a:solidFill>
                <a:latin typeface="Arial"/>
                <a:cs typeface="Arial"/>
              </a:rPr>
              <a:t>Qualità</a:t>
            </a:r>
            <a:endParaRPr lang="it-IT" sz="20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bianchi, recuperi, materiali di riferimento, prove interlaboratorio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risultato si confronta con il limite tenendo conto dell’incertezza</a:t>
            </a:r>
            <a:endParaRPr lang="it-IT" sz="1800"/>
          </a:p>
        </p:txBody>
      </p:sp>
      <p:sp>
        <p:nvSpPr>
          <p:cNvPr id="8" name="Shape 8"/>
          <p:cNvSpPr txBox="1"/>
          <p:nvPr/>
        </p:nvSpPr>
        <p:spPr>
          <a:xfrm>
            <a:off x="548640" y="5806440"/>
            <a:ext cx="11091672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50" dirty="0">
                <a:solidFill>
                  <a:srgbClr val="404040"/>
                </a:solidFill>
                <a:latin typeface="Arial"/>
                <a:cs typeface="Arial"/>
              </a:rPr>
              <a:t>Collegamenti: tecniche di estrazione (UD 1), qualità del dato, esercitazioni di laboratorio.</a:t>
            </a:r>
            <a:endParaRPr lang="it-IT" sz="17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Contaminanti</dc:title>
  <dc:subject>PptxGenJS Presentation</dc:subject>
  <dc:creator>PptxGenJS</dc:creator>
  <cp:lastModifiedBy>PptxGenJS</cp:lastModifiedBy>
  <cp:revision>1</cp:revision>
  <dcterms:created xsi:type="dcterms:W3CDTF">2026-09-25T09:24:46Z</dcterms:created>
  <dcterms:modified xsi:type="dcterms:W3CDTF">2026-09-25T09:24:46Z</dcterms:modified>
</cp:coreProperties>
</file>