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87" r:id="rId3"/>
    <p:sldId id="266" r:id="rId4"/>
    <p:sldId id="267" r:id="rId5"/>
    <p:sldId id="268" r:id="rId6"/>
    <p:sldId id="257" r:id="rId7"/>
    <p:sldId id="269" r:id="rId8"/>
    <p:sldId id="270" r:id="rId9"/>
    <p:sldId id="260" r:id="rId10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3300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370" y="-1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07BFE06-A59F-441C-B3E7-69D07477324C}" type="datetimeFigureOut">
              <a:rPr lang="it-IT"/>
              <a:pPr>
                <a:defRPr/>
              </a:pPr>
              <a:t>06/05/2016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2A93116-0020-48DD-9C9C-2BA1482E646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A19FC6C-FDAD-4DDD-8A58-A9B22BC9AA10}" type="datetimeFigureOut">
              <a:rPr lang="it-IT"/>
              <a:pPr>
                <a:defRPr/>
              </a:pPr>
              <a:t>06/05/2016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C13C0B1-69DB-40CF-BFBC-AAE900B3965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B223EF-9B49-4F35-9C25-FAA09046328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43B3AC-B9C4-43ED-BAB1-BC40AA6A60E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D06887-3527-4D39-8789-A167824A28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0E0AE-D308-4B65-88C0-6726A8B73F2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ABB5F0-9989-46A0-BB58-E2BDDBE1052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DEA238-19AC-4240-9DEA-27980116D01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60330-A527-4815-8664-B8730201C80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B39982-95F1-43F9-8661-0F0312664E4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2DD9B-3391-4DFC-97CD-B5B4523ED0A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F47EF-B52A-41F1-B929-94AFB7D8181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91EA8-7CA8-4055-A101-DEA0131F954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33AB4C6-A7E9-4643-B46D-ACBC52E81D0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2438400" y="381000"/>
            <a:ext cx="42672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800" b="1">
                <a:latin typeface="Tahoma" pitchFamily="34" charset="0"/>
              </a:rPr>
              <a:t>Peronospora della vite </a:t>
            </a:r>
            <a:r>
              <a:rPr lang="it-IT" sz="2800" b="1" i="1">
                <a:latin typeface="Tahoma" pitchFamily="34" charset="0"/>
              </a:rPr>
              <a:t>Plasmopara viticola</a:t>
            </a:r>
            <a:endParaRPr lang="it-IT">
              <a:latin typeface="Tahoma" pitchFamily="34" charset="0"/>
            </a:endParaRPr>
          </a:p>
        </p:txBody>
      </p:sp>
      <p:pic>
        <p:nvPicPr>
          <p:cNvPr id="2051" name="Picture 3" descr="peronosporaciclobiol00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432050"/>
            <a:ext cx="7316788" cy="442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peronosporaciclobiol00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91013" y="1905000"/>
            <a:ext cx="4852987" cy="342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Line 5"/>
          <p:cNvSpPr>
            <a:spLocks noChangeShapeType="1"/>
          </p:cNvSpPr>
          <p:nvPr/>
        </p:nvSpPr>
        <p:spPr bwMode="auto">
          <a:xfrm flipV="1">
            <a:off x="2362200" y="6705600"/>
            <a:ext cx="54864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7772400" y="6340475"/>
            <a:ext cx="12192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400" b="1">
                <a:latin typeface="Tahoma" pitchFamily="34" charset="0"/>
              </a:rPr>
              <a:t>Regola dei “tre 10”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utoUpdateAnimBg="0"/>
      <p:bldP spid="2053" grpId="0" animBg="1"/>
      <p:bldP spid="2054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110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00338" y="4724400"/>
            <a:ext cx="1789112" cy="197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5" descr="603473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765175"/>
            <a:ext cx="2844800" cy="185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6" descr="603473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3800" y="404813"/>
            <a:ext cx="389255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7" descr="msotw9_temp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32138" y="1196975"/>
            <a:ext cx="1600200" cy="1289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078" name="Picture 8" descr="msotw9_temp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8313" y="3357563"/>
            <a:ext cx="1600200" cy="14366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079" name="Text Box 10"/>
          <p:cNvSpPr txBox="1">
            <a:spLocks noChangeArrowheads="1"/>
          </p:cNvSpPr>
          <p:nvPr/>
        </p:nvSpPr>
        <p:spPr bwMode="auto">
          <a:xfrm>
            <a:off x="1835150" y="260350"/>
            <a:ext cx="1873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/>
              <a:t>oospore</a:t>
            </a:r>
          </a:p>
        </p:txBody>
      </p:sp>
      <p:sp>
        <p:nvSpPr>
          <p:cNvPr id="3080" name="Text Box 11"/>
          <p:cNvSpPr txBox="1">
            <a:spLocks noChangeArrowheads="1"/>
          </p:cNvSpPr>
          <p:nvPr/>
        </p:nvSpPr>
        <p:spPr bwMode="auto">
          <a:xfrm>
            <a:off x="395288" y="2924175"/>
            <a:ext cx="18716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/>
              <a:t>macroconidio</a:t>
            </a:r>
          </a:p>
        </p:txBody>
      </p:sp>
      <p:sp>
        <p:nvSpPr>
          <p:cNvPr id="3081" name="Text Box 12"/>
          <p:cNvSpPr txBox="1">
            <a:spLocks noChangeArrowheads="1"/>
          </p:cNvSpPr>
          <p:nvPr/>
        </p:nvSpPr>
        <p:spPr bwMode="auto">
          <a:xfrm>
            <a:off x="2771775" y="3644900"/>
            <a:ext cx="1944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/>
              <a:t>sporangiofori</a:t>
            </a:r>
          </a:p>
        </p:txBody>
      </p:sp>
      <p:sp>
        <p:nvSpPr>
          <p:cNvPr id="3082" name="Line 13"/>
          <p:cNvSpPr>
            <a:spLocks noChangeShapeType="1"/>
          </p:cNvSpPr>
          <p:nvPr/>
        </p:nvSpPr>
        <p:spPr bwMode="auto">
          <a:xfrm>
            <a:off x="3635375" y="4076700"/>
            <a:ext cx="0" cy="503238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3083" name="Line 14"/>
          <p:cNvSpPr>
            <a:spLocks noChangeShapeType="1"/>
          </p:cNvSpPr>
          <p:nvPr/>
        </p:nvSpPr>
        <p:spPr bwMode="auto">
          <a:xfrm>
            <a:off x="4716463" y="3933825"/>
            <a:ext cx="2159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tabprevisperonosp0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1371600"/>
            <a:ext cx="5638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905000" y="914400"/>
            <a:ext cx="4038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800" b="1">
                <a:latin typeface="Tahoma" pitchFamily="34" charset="0"/>
              </a:rPr>
              <a:t>Indice di Blaser</a:t>
            </a:r>
            <a:endParaRPr lang="it-IT" b="1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piplasmopar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9975" y="333375"/>
            <a:ext cx="6137275" cy="633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323850" y="765175"/>
            <a:ext cx="1800225" cy="822325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/>
              <a:t>periodo di incubazione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0" y="260350"/>
            <a:ext cx="9144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/>
              <a:t>la fine del periodo di incubazione coincide con la manifestazione                   dei sintomi della malattia e può essere seguita                                         dall’evasione del micelio fungino</a:t>
            </a:r>
          </a:p>
        </p:txBody>
      </p:sp>
      <p:sp>
        <p:nvSpPr>
          <p:cNvPr id="15365" name="AutoShape 5"/>
          <p:cNvSpPr>
            <a:spLocks noChangeArrowheads="1"/>
          </p:cNvSpPr>
          <p:nvPr/>
        </p:nvSpPr>
        <p:spPr bwMode="auto">
          <a:xfrm>
            <a:off x="3203575" y="1412875"/>
            <a:ext cx="792163" cy="35877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2627313" y="1773238"/>
            <a:ext cx="2016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/>
              <a:t>UR &gt; 95-98%</a:t>
            </a: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2484438" y="2276475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/>
              <a:t>4 ore di buio</a:t>
            </a: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2484438" y="2781300"/>
            <a:ext cx="2305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/>
              <a:t>T tra 13 e 29 °C</a:t>
            </a:r>
          </a:p>
        </p:txBody>
      </p:sp>
      <p:sp>
        <p:nvSpPr>
          <p:cNvPr id="15371" name="Line 11"/>
          <p:cNvSpPr>
            <a:spLocks noChangeShapeType="1"/>
          </p:cNvSpPr>
          <p:nvPr/>
        </p:nvSpPr>
        <p:spPr bwMode="auto">
          <a:xfrm flipH="1">
            <a:off x="827088" y="1412875"/>
            <a:ext cx="2305050" cy="1728788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5372" name="Line 12"/>
          <p:cNvSpPr>
            <a:spLocks noChangeShapeType="1"/>
          </p:cNvSpPr>
          <p:nvPr/>
        </p:nvSpPr>
        <p:spPr bwMode="auto">
          <a:xfrm>
            <a:off x="827088" y="3141663"/>
            <a:ext cx="792162" cy="6477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5373" name="Text Box 13"/>
          <p:cNvSpPr txBox="1">
            <a:spLocks noChangeArrowheads="1"/>
          </p:cNvSpPr>
          <p:nvPr/>
        </p:nvSpPr>
        <p:spPr bwMode="auto">
          <a:xfrm>
            <a:off x="1403350" y="3573463"/>
            <a:ext cx="64087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/>
              <a:t>sporulazione: fuoriuscita degli zoosporangiofori portanti gli zoosporangi</a:t>
            </a:r>
          </a:p>
        </p:txBody>
      </p:sp>
      <p:sp>
        <p:nvSpPr>
          <p:cNvPr id="15374" name="Line 14"/>
          <p:cNvSpPr>
            <a:spLocks noChangeShapeType="1"/>
          </p:cNvSpPr>
          <p:nvPr/>
        </p:nvSpPr>
        <p:spPr bwMode="auto">
          <a:xfrm flipH="1">
            <a:off x="2771775" y="4365625"/>
            <a:ext cx="1873250" cy="503238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6155" name="Text Box 15"/>
          <p:cNvSpPr txBox="1">
            <a:spLocks noChangeArrowheads="1"/>
          </p:cNvSpPr>
          <p:nvPr/>
        </p:nvSpPr>
        <p:spPr bwMode="auto">
          <a:xfrm>
            <a:off x="3132138" y="5373688"/>
            <a:ext cx="3816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t-IT"/>
          </a:p>
        </p:txBody>
      </p:sp>
      <p:sp>
        <p:nvSpPr>
          <p:cNvPr id="6156" name="Text Box 16"/>
          <p:cNvSpPr txBox="1">
            <a:spLocks noChangeArrowheads="1"/>
          </p:cNvSpPr>
          <p:nvPr/>
        </p:nvSpPr>
        <p:spPr bwMode="auto">
          <a:xfrm>
            <a:off x="684213" y="5373688"/>
            <a:ext cx="6696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t-IT"/>
          </a:p>
        </p:txBody>
      </p:sp>
      <p:sp>
        <p:nvSpPr>
          <p:cNvPr id="15377" name="Text Box 17"/>
          <p:cNvSpPr txBox="1">
            <a:spLocks noChangeArrowheads="1"/>
          </p:cNvSpPr>
          <p:nvPr/>
        </p:nvSpPr>
        <p:spPr bwMode="auto">
          <a:xfrm>
            <a:off x="5364163" y="4581525"/>
            <a:ext cx="3611562" cy="2100263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/>
              <a:t>leggera pioggia</a:t>
            </a:r>
          </a:p>
          <a:p>
            <a:pPr algn="ctr">
              <a:spcBef>
                <a:spcPct val="50000"/>
              </a:spcBef>
            </a:pPr>
            <a:r>
              <a:rPr lang="it-IT"/>
              <a:t>rugiada</a:t>
            </a:r>
          </a:p>
          <a:p>
            <a:pPr algn="ctr">
              <a:spcBef>
                <a:spcPct val="50000"/>
              </a:spcBef>
            </a:pPr>
            <a:r>
              <a:rPr lang="it-IT"/>
              <a:t>nebbia fitta</a:t>
            </a:r>
          </a:p>
          <a:p>
            <a:pPr algn="ctr">
              <a:spcBef>
                <a:spcPct val="50000"/>
              </a:spcBef>
            </a:pPr>
            <a:r>
              <a:rPr lang="it-IT"/>
              <a:t>velo d’acqua per 1 o 2  ore</a:t>
            </a:r>
          </a:p>
        </p:txBody>
      </p:sp>
      <p:sp>
        <p:nvSpPr>
          <p:cNvPr id="15378" name="Text Box 18"/>
          <p:cNvSpPr txBox="1">
            <a:spLocks noChangeArrowheads="1"/>
          </p:cNvSpPr>
          <p:nvPr/>
        </p:nvSpPr>
        <p:spPr bwMode="auto">
          <a:xfrm>
            <a:off x="1331913" y="4797425"/>
            <a:ext cx="33845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/>
              <a:t>germinano producendo zoospore che avviano le infezioni secondarie</a:t>
            </a:r>
          </a:p>
        </p:txBody>
      </p:sp>
      <p:sp>
        <p:nvSpPr>
          <p:cNvPr id="15380" name="Line 20"/>
          <p:cNvSpPr>
            <a:spLocks noChangeShapeType="1"/>
          </p:cNvSpPr>
          <p:nvPr/>
        </p:nvSpPr>
        <p:spPr bwMode="auto">
          <a:xfrm flipV="1">
            <a:off x="2843213" y="4652963"/>
            <a:ext cx="1657350" cy="288925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5381" name="Line 21"/>
          <p:cNvSpPr>
            <a:spLocks noChangeShapeType="1"/>
          </p:cNvSpPr>
          <p:nvPr/>
        </p:nvSpPr>
        <p:spPr bwMode="auto">
          <a:xfrm>
            <a:off x="4500563" y="4652963"/>
            <a:ext cx="792162" cy="576262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5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15365" grpId="0" animBg="1"/>
      <p:bldP spid="15366" grpId="0"/>
      <p:bldP spid="15367" grpId="0"/>
      <p:bldP spid="15368" grpId="0"/>
      <p:bldP spid="15371" grpId="0" animBg="1"/>
      <p:bldP spid="15372" grpId="0" animBg="1"/>
      <p:bldP spid="15373" grpId="0"/>
      <p:bldP spid="15374" grpId="0" animBg="1"/>
      <p:bldP spid="15377" grpId="0" animBg="1" autoUpdateAnimBg="0"/>
      <p:bldP spid="15378" grpId="0"/>
      <p:bldP spid="15380" grpId="0" animBg="1"/>
      <p:bldP spid="1538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acchiaolio00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33375"/>
            <a:ext cx="9144000" cy="627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5" descr="macchiaolioparticolare0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6250"/>
            <a:ext cx="9144000" cy="599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macchiaolioparticolare0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27075"/>
            <a:ext cx="9144000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eronospmosaico00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66750"/>
            <a:ext cx="9144000" cy="552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0" y="0"/>
            <a:ext cx="6019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>
                <a:latin typeface="Tahoma" pitchFamily="34" charset="0"/>
              </a:rPr>
              <a:t>Peronospora “a mosaico”</a:t>
            </a: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utoUpdateAnimBg="0"/>
    </p:bld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</TotalTime>
  <Words>90</Words>
  <Application>Microsoft PowerPoint</Application>
  <PresentationFormat>Presentazione su schermo (4:3)</PresentationFormat>
  <Paragraphs>18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Struttura predefinita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Nessun titolo diapositiva</dc:title>
  <dc:creator>patrizia gabrieli</dc:creator>
  <cp:lastModifiedBy>Francesco</cp:lastModifiedBy>
  <cp:revision>32</cp:revision>
  <dcterms:created xsi:type="dcterms:W3CDTF">2003-04-02T19:40:54Z</dcterms:created>
  <dcterms:modified xsi:type="dcterms:W3CDTF">2016-05-06T10:47:53Z</dcterms:modified>
</cp:coreProperties>
</file>