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4" r:id="rId6"/>
    <p:sldId id="269" r:id="rId7"/>
    <p:sldId id="261" r:id="rId8"/>
    <p:sldId id="272" r:id="rId9"/>
    <p:sldId id="273" r:id="rId10"/>
    <p:sldId id="274" r:id="rId11"/>
    <p:sldId id="276" r:id="rId12"/>
    <p:sldId id="277" r:id="rId13"/>
    <p:sldId id="268" r:id="rId14"/>
    <p:sldId id="262" r:id="rId15"/>
    <p:sldId id="263" r:id="rId16"/>
    <p:sldId id="275" r:id="rId17"/>
    <p:sldId id="270" r:id="rId18"/>
    <p:sldId id="265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376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192" y="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KuwanQyGKHw?si=gNflJWGuJgLWKhuZ" TargetMode="Externa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XjFsZj1aHow?si=Oymj4zgpMFNOOuHJ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76D6FF"/>
                </a:solidFill>
              </a:rPr>
              <a:t>Lezione 1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Periodizzare il Novecento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 dirty="0"/>
              <a:t>.1.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76D6FF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Periodizzare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Le interpretazioni del Novecento</a:t>
            </a:r>
          </a:p>
          <a:p>
            <a:pPr>
              <a:buClr>
                <a:srgbClr val="0070C0"/>
              </a:buClr>
            </a:pPr>
            <a:r>
              <a:rPr lang="it-IT" i="1" dirty="0"/>
              <a:t>Wind of change</a:t>
            </a:r>
            <a:r>
              <a:rPr lang="it-IT" dirty="0"/>
              <a:t>?</a:t>
            </a:r>
            <a:endParaRPr lang="it-IT" i="1" dirty="0"/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76D6FF"/>
                </a:solidFill>
              </a:rPr>
              <a:t>Periodizzare</a:t>
            </a:r>
            <a:endParaRPr dirty="0">
              <a:solidFill>
                <a:srgbClr val="76D6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2060"/>
              </a:buClr>
            </a:pPr>
            <a:endParaRPr lang="it-IT" dirty="0"/>
          </a:p>
          <a:p>
            <a:pPr>
              <a:buClr>
                <a:srgbClr val="0070C0"/>
              </a:buClr>
            </a:pPr>
            <a:r>
              <a:rPr lang="it-IT" dirty="0"/>
              <a:t>senso </a:t>
            </a:r>
            <a:r>
              <a:rPr lang="it-IT" i="1" dirty="0"/>
              <a:t>convenzionale </a:t>
            </a:r>
            <a:r>
              <a:rPr lang="it-IT" dirty="0"/>
              <a:t>delle periodizzazioni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valenza </a:t>
            </a:r>
            <a:r>
              <a:rPr lang="it-IT" i="1" dirty="0"/>
              <a:t>interpretativa </a:t>
            </a:r>
            <a:r>
              <a:rPr lang="it-IT" dirty="0"/>
              <a:t>delle periodizzazioni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i="1" dirty="0"/>
              <a:t>ante </a:t>
            </a:r>
            <a:r>
              <a:rPr lang="it-IT" dirty="0"/>
              <a:t>e </a:t>
            </a:r>
            <a:r>
              <a:rPr lang="it-IT" i="1" dirty="0"/>
              <a:t>post </a:t>
            </a:r>
            <a:r>
              <a:rPr lang="it-IT" i="1" dirty="0" err="1"/>
              <a:t>quem</a:t>
            </a:r>
            <a:br>
              <a:rPr lang="it-IT" i="1" dirty="0"/>
            </a:br>
            <a:r>
              <a:rPr lang="it-IT" i="1" dirty="0"/>
              <a:t>- </a:t>
            </a:r>
            <a:r>
              <a:rPr lang="it-IT" dirty="0"/>
              <a:t>le relazioni tra Ottocento e Novecento</a:t>
            </a:r>
            <a:br>
              <a:rPr lang="it-IT" dirty="0"/>
            </a:br>
            <a:r>
              <a:rPr lang="it-IT" dirty="0"/>
              <a:t>- le relazioni tra Ventesimo e Ventunesimo secolo </a:t>
            </a:r>
          </a:p>
          <a:p>
            <a:pPr marL="0" indent="0">
              <a:buClr>
                <a:srgbClr val="002060"/>
              </a:buClr>
              <a:buNone/>
            </a:pPr>
            <a:endParaRPr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Questioni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it-IT" sz="2000" dirty="0"/>
              <a:t>Secolo «lungo» o secolo «breve»?</a:t>
            </a:r>
          </a:p>
          <a:p>
            <a:endParaRPr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>
            <a:noAutofit/>
          </a:bodyPr>
          <a:lstStyle/>
          <a:p>
            <a:r>
              <a:rPr lang="it-IT" sz="2000" dirty="0"/>
              <a:t>Il Ventesimo secolo è stato «peggiore» degli altri?</a:t>
            </a:r>
            <a:endParaRPr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la violenza e i diritti</a:t>
            </a:r>
            <a:endParaRPr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5"/>
          </p:nvPr>
        </p:nvSpPr>
        <p:spPr/>
        <p:txBody>
          <a:bodyPr>
            <a:normAutofit/>
          </a:bodyPr>
          <a:lstStyle/>
          <a:p>
            <a:r>
              <a:rPr lang="it-IT" sz="2000" dirty="0"/>
              <a:t>«Provincializzare» l’Europa?</a:t>
            </a:r>
          </a:p>
          <a:p>
            <a:endParaRPr sz="2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L’Europa e i mondi post-coloniali</a:t>
            </a:r>
          </a:p>
          <a:p>
            <a:endParaRPr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58ED89B6-21B6-B169-CAC7-A652B582E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00206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quando comincia e quando finisce il Novecento?</a:t>
            </a:r>
          </a:p>
          <a:p>
            <a:pPr marL="285750" indent="-285750">
              <a:buClr>
                <a:srgbClr val="00206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che senso dare al 1945?</a:t>
            </a:r>
          </a:p>
          <a:p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C93F851-31C1-D37A-3BB0-0772D6F094E8}"/>
              </a:ext>
            </a:extLst>
          </p:cNvPr>
          <p:cNvSpPr txBox="1"/>
          <p:nvPr/>
        </p:nvSpPr>
        <p:spPr>
          <a:xfrm>
            <a:off x="1600200" y="32330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CED39-1F9E-8459-D446-0282E6936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257F9-4F2C-6A9A-2A63-E4B7E2742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76D6FF"/>
                </a:solidFill>
              </a:rPr>
              <a:t>Le interpretazioni del Novecento</a:t>
            </a:r>
            <a:endParaRPr dirty="0">
              <a:solidFill>
                <a:srgbClr val="76D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49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Eric </a:t>
            </a:r>
            <a:r>
              <a:rPr lang="it-IT" dirty="0" err="1"/>
              <a:t>J</a:t>
            </a:r>
            <a:r>
              <a:rPr lang="it-IT" dirty="0"/>
              <a:t>. Hobsbawm, </a:t>
            </a:r>
            <a:r>
              <a:rPr lang="it-IT" i="1" dirty="0"/>
              <a:t>Age of Extremes. The Short Twentieth Century 1914-1991</a:t>
            </a:r>
            <a:r>
              <a:rPr lang="it-IT" dirty="0"/>
              <a:t> (1994)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L’età della catastrofe (1914-1945)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L’età dell’oro (1946-1973)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La frana (1973-1991)</a:t>
            </a:r>
            <a:endParaRPr dirty="0"/>
          </a:p>
        </p:txBody>
      </p:sp>
      <p:pic>
        <p:nvPicPr>
          <p:cNvPr id="4" name="Picture Placeholder 3" descr="elearning.jpg"/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Immagine 6" descr="Age of Extremes The Short Twentieth Century 1914-1991 : Hobsbawm,Eric:  Amazon.it: Libri">
            <a:extLst>
              <a:ext uri="{FF2B5EF4-FFF2-40B4-BE49-F238E27FC236}">
                <a16:creationId xmlns:a16="http://schemas.microsoft.com/office/drawing/2014/main" id="{77E80501-FF27-F271-7D57-EE36F48D61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808" y="2034000"/>
            <a:ext cx="3174192" cy="482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B721394-0EE3-5868-6363-ED021BC92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7B1B-0535-2896-3A0C-F1C313AA2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it-IT" dirty="0">
                <a:cs typeface="Times New Roman" panose="02020603050405020304" pitchFamily="18" charset="0"/>
              </a:rPr>
              <a:t>Charles S. Maier, </a:t>
            </a:r>
            <a:r>
              <a:rPr lang="it-IT" i="1" dirty="0">
                <a:cs typeface="Times New Roman" panose="02020603050405020304" pitchFamily="18" charset="0"/>
              </a:rPr>
              <a:t>The Project-State and </a:t>
            </a:r>
            <a:r>
              <a:rPr lang="it-IT" i="1" dirty="0" err="1">
                <a:cs typeface="Times New Roman" panose="02020603050405020304" pitchFamily="18" charset="0"/>
              </a:rPr>
              <a:t>Its</a:t>
            </a:r>
            <a:r>
              <a:rPr lang="it-IT" i="1" dirty="0">
                <a:cs typeface="Times New Roman" panose="02020603050405020304" pitchFamily="18" charset="0"/>
              </a:rPr>
              <a:t> Rivals. A New History of the Twentieth and Twenty-First </a:t>
            </a:r>
            <a:r>
              <a:rPr lang="it-IT" i="1" dirty="0" err="1">
                <a:cs typeface="Times New Roman" panose="02020603050405020304" pitchFamily="18" charset="0"/>
              </a:rPr>
              <a:t>Centuries</a:t>
            </a:r>
            <a:r>
              <a:rPr lang="it-IT" dirty="0">
                <a:cs typeface="Times New Roman" panose="02020603050405020304" pitchFamily="18" charset="0"/>
              </a:rPr>
              <a:t> (2023)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053BA-9574-0344-029A-FEFC45A64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Novecento secolo della «fiducia nella territorialità» [Stato-nazione]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Fine del Novecento/nuovo millennio: lo spazio della decisione economica diventa sovranazionale (globalizzazione) e si separa dallo spazio della decisione politica</a:t>
            </a:r>
            <a:endParaRPr dirty="0"/>
          </a:p>
          <a:p>
            <a:pPr marL="0" indent="0">
              <a:buClr>
                <a:srgbClr val="0070C0"/>
              </a:buClr>
              <a:buNone/>
            </a:pPr>
            <a:endParaRPr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8CEEFC7A-6A14-F1EA-8FB7-346999377F6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CAF21B6-8D1B-6AE0-5A3E-51240C1D0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800" y="2362200"/>
            <a:ext cx="29972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84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4A8BD5E-00DE-C63B-3ACE-0F0B31B78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CE071-90B1-04A8-4E09-8D2F83DD1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it-IT" dirty="0">
                <a:cs typeface="Times New Roman" panose="02020603050405020304" pitchFamily="18" charset="0"/>
              </a:rPr>
              <a:t>Mark Mazower, </a:t>
            </a:r>
            <a:r>
              <a:rPr lang="it-IT" i="1" dirty="0">
                <a:cs typeface="Times New Roman" panose="02020603050405020304" pitchFamily="18" charset="0"/>
              </a:rPr>
              <a:t>Dark </a:t>
            </a:r>
            <a:r>
              <a:rPr lang="it-IT" i="1" dirty="0" err="1">
                <a:cs typeface="Times New Roman" panose="02020603050405020304" pitchFamily="18" charset="0"/>
              </a:rPr>
              <a:t>Continent</a:t>
            </a:r>
            <a:r>
              <a:rPr lang="it-IT" i="1" dirty="0">
                <a:cs typeface="Times New Roman" panose="02020603050405020304" pitchFamily="18" charset="0"/>
              </a:rPr>
              <a:t>. </a:t>
            </a:r>
            <a:r>
              <a:rPr lang="it-IT" i="1" dirty="0" err="1">
                <a:cs typeface="Times New Roman" panose="02020603050405020304" pitchFamily="18" charset="0"/>
              </a:rPr>
              <a:t>Europe’s</a:t>
            </a:r>
            <a:r>
              <a:rPr lang="it-IT" i="1" dirty="0">
                <a:cs typeface="Times New Roman" panose="02020603050405020304" pitchFamily="18" charset="0"/>
              </a:rPr>
              <a:t> Twentieth Century</a:t>
            </a:r>
            <a:r>
              <a:rPr lang="it-IT" dirty="0">
                <a:cs typeface="Times New Roman" panose="02020603050405020304" pitchFamily="18" charset="0"/>
              </a:rPr>
              <a:t> (1999)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AE138-3B63-0276-6DD7-3C4FF8A926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gli Stati totalitari e le democrazie</a:t>
            </a:r>
          </a:p>
          <a:p>
            <a:pPr>
              <a:buClr>
                <a:srgbClr val="0070C0"/>
              </a:buClr>
            </a:pPr>
            <a:endParaRPr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2AB1E98A-5395-2F59-1DE9-D8A4C7D55D5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2E433A3-CB0C-CF7E-469F-9E355610D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6336" y="1926000"/>
            <a:ext cx="3215664" cy="4932000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353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7C75002-6B5C-0479-056B-AF2E1D747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C5E24-FB24-4DFD-EC2F-2035AB52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it-IT" dirty="0">
                <a:cs typeface="Times New Roman" panose="02020603050405020304" pitchFamily="18" charset="0"/>
              </a:rPr>
              <a:t>Dan Diner, </a:t>
            </a:r>
            <a:r>
              <a:rPr lang="it-IT" i="1" dirty="0">
                <a:cs typeface="Times New Roman" panose="02020603050405020304" pitchFamily="18" charset="0"/>
              </a:rPr>
              <a:t>Raccontare il Novecento. Una storia politica</a:t>
            </a:r>
            <a:r>
              <a:rPr lang="it-IT" dirty="0">
                <a:cs typeface="Times New Roman" panose="02020603050405020304" pitchFamily="18" charset="0"/>
              </a:rPr>
              <a:t> (1999)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867A5-AD52-7CD7-2DB1-E950B3DDE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Dal «centro» alla «periferia»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Centralità della «questione orientale»</a:t>
            </a:r>
            <a:endParaRPr dirty="0"/>
          </a:p>
          <a:p>
            <a:pPr marL="0" indent="0">
              <a:buClr>
                <a:srgbClr val="0070C0"/>
              </a:buClr>
              <a:buNone/>
            </a:pPr>
            <a:endParaRPr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944405FE-1342-F822-C671-54F9EE85D18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Segnaposto contenuto 4">
            <a:extLst>
              <a:ext uri="{FF2B5EF4-FFF2-40B4-BE49-F238E27FC236}">
                <a16:creationId xmlns:a16="http://schemas.microsoft.com/office/drawing/2014/main" id="{C2797F07-1C98-9417-E961-F797378B6C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8481" y="1591056"/>
            <a:ext cx="3443519" cy="529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3067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285A91C-551C-879A-CD7D-21EA125E0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706" y="857992"/>
            <a:ext cx="7212545" cy="514795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588613F-ACA4-8E7E-BDB3-1C815F22D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402" y="0"/>
            <a:ext cx="9583195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18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955BCA-D3D5-D1D9-7C2E-0613BCC9F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rise and </a:t>
            </a:r>
            <a:r>
              <a:rPr lang="it-IT" dirty="0" err="1"/>
              <a:t>fall</a:t>
            </a:r>
            <a:r>
              <a:rPr lang="it-IT" dirty="0"/>
              <a:t> of the </a:t>
            </a:r>
            <a:r>
              <a:rPr lang="it-IT" dirty="0" err="1"/>
              <a:t>ottoman</a:t>
            </a:r>
            <a:r>
              <a:rPr lang="it-IT" dirty="0"/>
              <a:t> empire 1300-1923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415658-6234-9D51-6F86-D4A355E58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https://youtu.be/KuwanQyGKHw?si=gNflJWGuJgLWKhuZ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98243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9A7E0-0C17-3384-269B-B3B8CA439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0ED26-C826-CD12-4332-0010E943C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i="1" dirty="0" err="1"/>
              <a:t>Latinska</a:t>
            </a:r>
            <a:r>
              <a:rPr lang="it-IT" i="1" dirty="0"/>
              <a:t> </a:t>
            </a:r>
            <a:r>
              <a:rPr lang="it-IT" i="1" dirty="0" err="1"/>
              <a:t>ćuprija</a:t>
            </a:r>
            <a:r>
              <a:rPr lang="it-IT" i="1" dirty="0"/>
              <a:t>, </a:t>
            </a:r>
            <a:r>
              <a:rPr lang="it-IT" dirty="0"/>
              <a:t>Sarajevo</a:t>
            </a:r>
            <a:endParaRPr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A1B2DB53-6400-A16D-73FA-7EDF857313B1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CBE470A-E092-227C-B119-0C236B125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72" y="1280160"/>
            <a:ext cx="67200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17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err="1"/>
              <a:t>Muzej</a:t>
            </a:r>
            <a:r>
              <a:rPr lang="it-IT" i="1" dirty="0"/>
              <a:t> Sarajevo 1878–1918</a:t>
            </a:r>
            <a:r>
              <a:rPr lang="it-IT" dirty="0"/>
              <a:t>,</a:t>
            </a:r>
            <a:r>
              <a:rPr lang="it-IT" i="1" dirty="0"/>
              <a:t> </a:t>
            </a:r>
            <a:r>
              <a:rPr lang="it-IT" dirty="0"/>
              <a:t>Sarajevo</a:t>
            </a:r>
            <a:endParaRPr dirty="0"/>
          </a:p>
        </p:txBody>
      </p:sp>
      <p:pic>
        <p:nvPicPr>
          <p:cNvPr id="4" name="Picture Placeholder 3" descr="cmp_a.jpg"/>
          <p:cNvPicPr>
            <a:picLocks noGrp="1" noChangeAspect="1"/>
          </p:cNvPicPr>
          <p:nvPr>
            <p:ph type="pic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Placeholder 6" descr="cmp_b.jpg"/>
          <p:cNvPicPr>
            <a:picLocks noGrp="1" noChangeAspect="1"/>
          </p:cNvPicPr>
          <p:nvPr>
            <p:ph type="pic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6573FFE-7264-5191-E88D-4950CF300B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976" y="1420200"/>
            <a:ext cx="3915000" cy="52200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DC67B35-CB20-B287-A2F9-8FBAE19CC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2243" y="1600200"/>
            <a:ext cx="6720000" cy="504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>
            <a:extLst>
              <a:ext uri="{FF2B5EF4-FFF2-40B4-BE49-F238E27FC236}">
                <a16:creationId xmlns:a16="http://schemas.microsoft.com/office/drawing/2014/main" id="{1FB5879B-0031-0708-1BBE-7CDF2B27B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C402B342-30DC-64C8-01F5-384AAFD9EDC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Picture Placeholder 3" descr="banti1.jpg"/>
          <p:cNvPicPr>
            <a:picLocks noGrp="1" noChangeAspect="1"/>
          </p:cNvPicPr>
          <p:nvPr>
            <p:ph type="pic" idx="1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1F0934C1-91FE-930F-B1D1-519129DFC29A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" name="Picture Placeholder 5" descr="banti2.jpg"/>
          <p:cNvPicPr>
            <a:picLocks noGrp="1" noChangeAspect="1"/>
          </p:cNvPicPr>
          <p:nvPr>
            <p:ph type="pic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ECF43E51-A4CF-7ACB-59F1-B0372ABBDCE3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0" y="6105703"/>
            <a:ext cx="4754880" cy="685800"/>
          </a:xfrm>
        </p:spPr>
        <p:txBody>
          <a:bodyPr>
            <a:normAutofit/>
          </a:bodyPr>
          <a:lstStyle/>
          <a:p>
            <a:r>
              <a:rPr lang="it-IT" sz="2400" b="1" i="1" dirty="0" err="1">
                <a:solidFill>
                  <a:schemeClr val="tx1"/>
                </a:solidFill>
                <a:latin typeface="Cambria" panose="02040503050406030204" pitchFamily="18" charset="0"/>
              </a:rPr>
              <a:t>Sarajevske</a:t>
            </a:r>
            <a:r>
              <a:rPr lang="it-IT" sz="2400" b="1" i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it-IT" sz="2400" b="1" i="1" dirty="0" err="1">
                <a:solidFill>
                  <a:schemeClr val="tx1"/>
                </a:solidFill>
                <a:latin typeface="Cambria" panose="02040503050406030204" pitchFamily="18" charset="0"/>
              </a:rPr>
              <a:t>ruže</a:t>
            </a:r>
            <a:endParaRPr lang="it-IT" sz="2400" b="1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2A0839D-80C9-AD1F-AEF6-6CECACD192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" y="10"/>
            <a:ext cx="4158000" cy="55440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BCB8C960-E605-3A31-5FAF-3CCFAEA0EB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990" y="0"/>
            <a:ext cx="4158000" cy="5544000"/>
          </a:xfrm>
          <a:prstGeom prst="rect">
            <a:avLst/>
          </a:prstGeom>
        </p:spPr>
      </p:pic>
      <p:sp>
        <p:nvSpPr>
          <p:cNvPr id="25" name="Segnaposto testo 23">
            <a:extLst>
              <a:ext uri="{FF2B5EF4-FFF2-40B4-BE49-F238E27FC236}">
                <a16:creationId xmlns:a16="http://schemas.microsoft.com/office/drawing/2014/main" id="{9C842E7D-26BE-B668-F4F6-A7A3572CDC59}"/>
              </a:ext>
            </a:extLst>
          </p:cNvPr>
          <p:cNvSpPr txBox="1">
            <a:spLocks/>
          </p:cNvSpPr>
          <p:nvPr/>
        </p:nvSpPr>
        <p:spPr>
          <a:xfrm>
            <a:off x="8033990" y="6057900"/>
            <a:ext cx="3806911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1400" b="0" i="0" kern="120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r>
              <a:rPr lang="it-IT" sz="2400" b="1" i="1" dirty="0" err="1">
                <a:solidFill>
                  <a:schemeClr val="tx1"/>
                </a:solidFill>
                <a:latin typeface="Cambria" panose="02040503050406030204" pitchFamily="18" charset="0"/>
              </a:rPr>
              <a:t>Remembering</a:t>
            </a:r>
            <a:r>
              <a:rPr lang="it-IT" sz="2400" b="1" i="1" dirty="0">
                <a:solidFill>
                  <a:schemeClr val="tx1"/>
                </a:solidFill>
                <a:latin typeface="Cambria" panose="02040503050406030204" pitchFamily="18" charset="0"/>
              </a:rPr>
              <a:t> Srebrenica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BF6D4D8-0EA2-85A5-1503-F71DF7378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7217-033B-2E22-31C3-1E35EF979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it-IT" dirty="0">
                <a:cs typeface="Times New Roman" panose="02020603050405020304" pitchFamily="18" charset="0"/>
              </a:rPr>
              <a:t>Tony Judt, </a:t>
            </a:r>
            <a:r>
              <a:rPr lang="it-IT" i="1" dirty="0" err="1">
                <a:cs typeface="Times New Roman" panose="02020603050405020304" pitchFamily="18" charset="0"/>
              </a:rPr>
              <a:t>Postwar</a:t>
            </a:r>
            <a:r>
              <a:rPr lang="it-IT" i="1" dirty="0">
                <a:cs typeface="Times New Roman" panose="02020603050405020304" pitchFamily="18" charset="0"/>
              </a:rPr>
              <a:t>. A History of Europe </a:t>
            </a:r>
            <a:r>
              <a:rPr lang="it-IT" i="1" dirty="0" err="1">
                <a:cs typeface="Times New Roman" panose="02020603050405020304" pitchFamily="18" charset="0"/>
              </a:rPr>
              <a:t>since</a:t>
            </a:r>
            <a:r>
              <a:rPr lang="it-IT" i="1" dirty="0">
                <a:cs typeface="Times New Roman" panose="02020603050405020304" pitchFamily="18" charset="0"/>
              </a:rPr>
              <a:t> 1945 </a:t>
            </a:r>
            <a:r>
              <a:rPr lang="it-IT" dirty="0">
                <a:cs typeface="Times New Roman" panose="02020603050405020304" pitchFamily="18" charset="0"/>
              </a:rPr>
              <a:t>(2005)</a:t>
            </a:r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F6189FFF-68E6-68CD-5E8B-315977F718F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01F8AF6-5BEE-BDE7-D9CB-A283EC6A28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1961" y="1386000"/>
            <a:ext cx="3510039" cy="5472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0689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7A55A-DE39-4B6A-EE65-B8D37365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9B5E1-0F15-A453-AE27-4603D3967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76D6FF"/>
                </a:solidFill>
              </a:rPr>
              <a:t>Wind of change?</a:t>
            </a:r>
            <a:endParaRPr dirty="0">
              <a:solidFill>
                <a:srgbClr val="76D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859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Scorpions, </a:t>
            </a:r>
            <a:r>
              <a:rPr lang="it-IT" i="1" dirty="0"/>
              <a:t>Wind of change </a:t>
            </a:r>
            <a:r>
              <a:rPr lang="it-IT" dirty="0"/>
              <a:t>(1991)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https://youtu.be/XjFsZj1aHow?si=Oymj4zgpMFNOOuHJ</a:t>
            </a:r>
            <a:endParaRPr lang="it-IT" dirty="0"/>
          </a:p>
          <a:p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Scorpions, </a:t>
            </a:r>
            <a:r>
              <a:rPr lang="it-IT" i="1" dirty="0"/>
              <a:t>Wind of change (World Event Version)</a:t>
            </a:r>
            <a:r>
              <a:rPr lang="it-IT" dirty="0"/>
              <a:t>, 1991 The Island Def Jam Music Group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341</Words>
  <Application>Microsoft Macintosh PowerPoint</Application>
  <PresentationFormat>Widescreen</PresentationFormat>
  <Paragraphs>49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</vt:lpstr>
      <vt:lpstr>Times New Roman</vt:lpstr>
      <vt:lpstr>Storia contemporanea</vt:lpstr>
      <vt:lpstr>Periodizzare il Novecento</vt:lpstr>
      <vt:lpstr>L’apocalisse della modernità</vt:lpstr>
      <vt:lpstr>Periodizzare</vt:lpstr>
      <vt:lpstr>Presentazione standard di PowerPoint</vt:lpstr>
      <vt:lpstr>Questioni</vt:lpstr>
      <vt:lpstr>Le interpretazioni del Novecento</vt:lpstr>
      <vt:lpstr>Eric J. Hobsbawm, Age of Extremes. The Short Twentieth Century 1914-1991 (1994)</vt:lpstr>
      <vt:lpstr>Charles S. Maier, The Project-State and Its Rivals. A New History of the Twentieth and Twenty-First Centuries (2023)</vt:lpstr>
      <vt:lpstr>Mark Mazower, Dark Continent. Europe’s Twentieth Century (1999)</vt:lpstr>
      <vt:lpstr>Dan Diner, Raccontare il Novecento. Una storia politica (1999)</vt:lpstr>
      <vt:lpstr>Presentazione standard di PowerPoint</vt:lpstr>
      <vt:lpstr>rise and fall of the ottoman empire 1300-1923</vt:lpstr>
      <vt:lpstr>Latinska ćuprija, Sarajevo</vt:lpstr>
      <vt:lpstr>Muzej Sarajevo 1878–1918, Sarajevo</vt:lpstr>
      <vt:lpstr>Presentazione standard di PowerPoint</vt:lpstr>
      <vt:lpstr>Tony Judt, Postwar. A History of Europe since 1945 (2005)</vt:lpstr>
      <vt:lpstr>Wind of change?</vt:lpstr>
      <vt:lpstr>Scorpions, Wind of change (1991)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14</cp:revision>
  <dcterms:created xsi:type="dcterms:W3CDTF">2026-09-21T05:41:18Z</dcterms:created>
  <dcterms:modified xsi:type="dcterms:W3CDTF">2026-09-25T10:02:52Z</dcterms:modified>
</cp:coreProperties>
</file>