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66" r:id="rId3"/>
    <p:sldId id="281" r:id="rId4"/>
    <p:sldId id="258" r:id="rId5"/>
    <p:sldId id="295" r:id="rId6"/>
    <p:sldId id="297" r:id="rId7"/>
    <p:sldId id="296" r:id="rId8"/>
    <p:sldId id="279" r:id="rId9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A81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309"/>
    <p:restoredTop sz="94610"/>
  </p:normalViewPr>
  <p:slideViewPr>
    <p:cSldViewPr snapToGrid="0" snapToObjects="1">
      <p:cViewPr varScale="1">
        <p:scale>
          <a:sx n="109" d="100"/>
          <a:sy n="109" d="100"/>
        </p:scale>
        <p:origin x="192" y="4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064813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06C464-80BA-21DA-8B18-D8CC85198A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5C05658-3FEE-A3B1-7218-DD1D0D5F03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06921FA-53A5-1944-346E-5E00C96361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79F9D4-C0CE-AF30-BDB5-483C7427A02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27506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D740CD-6F24-ABC8-515F-15DEAE4B9D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DBE9C59-6582-A807-E1EE-FDB12C1613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4DB2C2E-BF5E-1553-425E-D162385399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6A39BD-D1A2-EBF7-F4BC-CCDE0D59C5D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69052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24FE6E-533F-287B-A6F7-6D79F6501B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156CEB2-6CBE-3A4F-E6B6-EEA88958BCB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C731236-5F9D-2AB4-1E6D-B33FC575B2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D042CC-65EB-EFE1-AD1D-AE63746F4BE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4335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pertina corso">
    <p:bg>
      <p:bgPr>
        <a:solidFill>
          <a:srgbClr val="1E2B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548640" y="548640"/>
            <a:ext cx="10515600" cy="3200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200" b="1" kern="0" spc="300" dirty="0">
                <a:solidFill>
                  <a:srgbClr val="DACC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200" b="1" kern="0" spc="300" dirty="0">
                <a:solidFill>
                  <a:srgbClr val="DACC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UNIVERSITÀ DEGLI STUDI DI TERAMO</a:t>
            </a:r>
            <a:endParaRPr lang="en-US" sz="1200" dirty="0"/>
          </a:p>
        </p:txBody>
      </p:sp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548640" y="1463040"/>
            <a:ext cx="10515600" cy="24688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6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marL="0" indent="0" algn="l">
              <a:buNone/>
            </a:pPr>
            <a:r>
              <a:rPr lang="en-US" sz="6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Titolo del corso</a:t>
            </a:r>
            <a:endParaRPr lang="en-US" sz="6000" dirty="0"/>
          </a:p>
        </p:txBody>
      </p:sp>
      <p:sp>
        <p:nvSpPr>
          <p:cNvPr id="4" name="Text 0"/>
          <p:cNvSpPr>
            <a:spLocks noGrp="1"/>
          </p:cNvSpPr>
          <p:nvPr>
            <p:ph type="body" idx="102" hasCustomPrompt="1"/>
          </p:nvPr>
        </p:nvSpPr>
        <p:spPr>
          <a:xfrm>
            <a:off x="548640" y="4069080"/>
            <a:ext cx="10515600" cy="5486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2200" i="1" dirty="0">
                <a:solidFill>
                  <a:srgbClr val="DACCF3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marL="0" indent="0" algn="l">
              <a:buNone/>
            </a:pPr>
            <a:r>
              <a:rPr lang="en-US" sz="2200" i="1" dirty="0">
                <a:solidFill>
                  <a:srgbClr val="DACCF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Anno accademico</a:t>
            </a:r>
            <a:endParaRPr lang="en-US" sz="2200" dirty="0"/>
          </a:p>
        </p:txBody>
      </p:sp>
      <p:sp>
        <p:nvSpPr>
          <p:cNvPr id="5" name="Text 0"/>
          <p:cNvSpPr>
            <a:spLocks noGrp="1"/>
          </p:cNvSpPr>
          <p:nvPr>
            <p:ph type="body" idx="103" hasCustomPrompt="1"/>
          </p:nvPr>
        </p:nvSpPr>
        <p:spPr>
          <a:xfrm>
            <a:off x="548640" y="4846320"/>
            <a:ext cx="1051560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400" dirty="0">
                <a:solidFill>
                  <a:srgbClr val="D3D8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400" dirty="0">
                <a:solidFill>
                  <a:srgbClr val="D3D8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Prof.ssa Nome Cognome</a:t>
            </a:r>
            <a:endParaRPr lang="en-US" sz="1400" dirty="0"/>
          </a:p>
        </p:txBody>
      </p:sp>
      <p:pic>
        <p:nvPicPr>
          <p:cNvPr id="6" name="Image 0" descr="/home/claude/stp/img/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5806440"/>
            <a:ext cx="548640" cy="5486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pertina lezione">
    <p:bg>
      <p:bgPr>
        <a:solidFill>
          <a:srgbClr val="1E2B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548640"/>
            <a:ext cx="10515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DACC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STORIA DEL TEMPO PRESENTE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body" idx="101" hasCustomPrompt="1"/>
          </p:nvPr>
        </p:nvSpPr>
        <p:spPr>
          <a:xfrm>
            <a:off x="548640" y="1280160"/>
            <a:ext cx="1051560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6600" dirty="0">
                <a:solidFill>
                  <a:srgbClr val="DACCF3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marL="0" indent="0" algn="l">
              <a:buNone/>
            </a:pPr>
            <a:r>
              <a:rPr lang="en-US" sz="6600" dirty="0">
                <a:solidFill>
                  <a:srgbClr val="DACCF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1.1</a:t>
            </a:r>
            <a:endParaRPr lang="en-US" sz="6600" dirty="0"/>
          </a:p>
        </p:txBody>
      </p:sp>
      <p:sp>
        <p:nvSpPr>
          <p:cNvPr id="4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2606040"/>
            <a:ext cx="10789920" cy="20116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4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marL="0" indent="0" algn="l">
              <a:buNone/>
            </a:pPr>
            <a:r>
              <a:rPr lang="en-US" sz="4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Titolo della lezione</a:t>
            </a:r>
            <a:endParaRPr lang="en-US" sz="4000" dirty="0"/>
          </a:p>
        </p:txBody>
      </p:sp>
      <p:sp>
        <p:nvSpPr>
          <p:cNvPr id="5" name="Text 1"/>
          <p:cNvSpPr>
            <a:spLocks noGrp="1"/>
          </p:cNvSpPr>
          <p:nvPr>
            <p:ph type="body" idx="103" hasCustomPrompt="1"/>
          </p:nvPr>
        </p:nvSpPr>
        <p:spPr>
          <a:xfrm>
            <a:off x="548640" y="4846320"/>
            <a:ext cx="1051560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400" dirty="0">
                <a:solidFill>
                  <a:srgbClr val="D3D8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400" dirty="0">
                <a:solidFill>
                  <a:srgbClr val="D3D8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Prof.ssa Nome Cognome · a.a. 2026/2027</a:t>
            </a:r>
            <a:endParaRPr lang="en-US" sz="1400" dirty="0"/>
          </a:p>
        </p:txBody>
      </p:sp>
      <p:pic>
        <p:nvPicPr>
          <p:cNvPr id="6" name="Image 0" descr="/home/claude/stp/img/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5806440"/>
            <a:ext cx="548640" cy="5486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zione">
    <p:bg>
      <p:bgPr>
        <a:solidFill>
          <a:srgbClr val="BFA9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822960" y="1828800"/>
            <a:ext cx="10058400" cy="4572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600" b="1" kern="0" spc="300" dirty="0">
                <a:solidFill>
                  <a:srgbClr val="3A3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600" b="1" kern="0" spc="300" dirty="0">
                <a:solidFill>
                  <a:srgbClr val="3A3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PARTE</a:t>
            </a:r>
            <a:endParaRPr lang="en-US" sz="1600" dirty="0"/>
          </a:p>
        </p:txBody>
      </p:sp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822960" y="2377440"/>
            <a:ext cx="10515600" cy="15544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5000" dirty="0">
                <a:solidFill>
                  <a:srgbClr val="1E2B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marL="0" indent="0" algn="l">
              <a:buNone/>
            </a:pPr>
            <a:r>
              <a:rPr lang="en-US" sz="5000" dirty="0">
                <a:solidFill>
                  <a:srgbClr val="1E2B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Titolo della sezione</a:t>
            </a:r>
            <a:endParaRPr lang="en-US" sz="5000" dirty="0"/>
          </a:p>
        </p:txBody>
      </p:sp>
      <p:sp>
        <p:nvSpPr>
          <p:cNvPr id="4" name="Text 0"/>
          <p:cNvSpPr>
            <a:spLocks noGrp="1"/>
          </p:cNvSpPr>
          <p:nvPr>
            <p:ph type="body" idx="102" hasCustomPrompt="1"/>
          </p:nvPr>
        </p:nvSpPr>
        <p:spPr>
          <a:xfrm>
            <a:off x="822960" y="4069080"/>
            <a:ext cx="10058400" cy="10058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2000" dirty="0">
                <a:solidFill>
                  <a:srgbClr val="3A3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marL="0" indent="0" algn="l">
              <a:buNone/>
            </a:pPr>
            <a:r>
              <a:rPr lang="en-US" sz="2000" dirty="0">
                <a:solidFill>
                  <a:srgbClr val="3A3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Sottotitolo facoltativo</a:t>
            </a:r>
            <a:endParaRPr lang="en-US" sz="2000" dirty="0"/>
          </a:p>
        </p:txBody>
      </p:sp>
      <p:sp>
        <p:nvSpPr>
          <p:cNvPr id="5" name="Shape 0"/>
          <p:cNvSpPr/>
          <p:nvPr/>
        </p:nvSpPr>
        <p:spPr>
          <a:xfrm>
            <a:off x="548640" y="6400800"/>
            <a:ext cx="100584" cy="100584"/>
          </a:xfrm>
          <a:prstGeom prst="rect">
            <a:avLst/>
          </a:prstGeom>
          <a:solidFill>
            <a:srgbClr val="1E2B4D"/>
          </a:solidFill>
          <a:ln w="12700">
            <a:solidFill>
              <a:srgbClr val="1E2B4D"/>
            </a:solidFill>
            <a:prstDash val="solid"/>
          </a:ln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ue colonn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6400800"/>
            <a:ext cx="100584" cy="100584"/>
          </a:xfrm>
          <a:prstGeom prst="rect">
            <a:avLst/>
          </a:prstGeom>
          <a:solidFill>
            <a:srgbClr val="8466BA"/>
          </a:solidFill>
          <a:ln w="12700">
            <a:solidFill>
              <a:srgbClr val="8466B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49808" y="630936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200" dirty="0">
                <a:solidFill>
                  <a:srgbClr val="5F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STORIA DEL TEMPO PRESENTE</a:t>
            </a:r>
            <a:endParaRPr lang="en-US" sz="900" dirty="0"/>
          </a:p>
        </p:txBody>
      </p:sp>
      <p:sp>
        <p:nvSpPr>
          <p:cNvPr id="4" name="Text 2"/>
          <p:cNvSpPr>
            <a:spLocks noGrp="1"/>
          </p:cNvSpPr>
          <p:nvPr>
            <p:ph type="body" idx="102" hasCustomPrompt="1"/>
          </p:nvPr>
        </p:nvSpPr>
        <p:spPr>
          <a:xfrm>
            <a:off x="548640" y="411480"/>
            <a:ext cx="8229600" cy="3200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200" b="1" kern="0" spc="200" dirty="0">
                <a:solidFill>
                  <a:srgbClr val="8466BA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200" b="1" kern="0" spc="200" dirty="0">
                <a:solidFill>
                  <a:srgbClr val="8466B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OCCHIELLO / SEZIONE</a:t>
            </a:r>
            <a:endParaRPr lang="en-US" sz="1200" dirty="0"/>
          </a:p>
        </p:txBody>
      </p:sp>
      <p:sp>
        <p:nvSpPr>
          <p:cNvPr id="5" name="Text 2"/>
          <p:cNvSpPr>
            <a:spLocks noGrp="1"/>
          </p:cNvSpPr>
          <p:nvPr>
            <p:ph type="title" idx="103" hasCustomPrompt="1"/>
          </p:nvPr>
        </p:nvSpPr>
        <p:spPr>
          <a:xfrm>
            <a:off x="548640" y="749808"/>
            <a:ext cx="11064240" cy="8686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400" dirty="0">
                <a:solidFill>
                  <a:srgbClr val="1E2B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marL="0" indent="0" algn="l">
              <a:buNone/>
            </a:pPr>
            <a:r>
              <a:rPr lang="en-US" sz="3400" dirty="0">
                <a:solidFill>
                  <a:srgbClr val="1E2B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Titolo della slide</a:t>
            </a:r>
            <a:endParaRPr lang="en-US" sz="3400" dirty="0"/>
          </a:p>
        </p:txBody>
      </p:sp>
      <p:sp>
        <p:nvSpPr>
          <p:cNvPr id="6" name="Shape 2"/>
          <p:cNvSpPr/>
          <p:nvPr/>
        </p:nvSpPr>
        <p:spPr>
          <a:xfrm>
            <a:off x="548640" y="1828800"/>
            <a:ext cx="5394960" cy="4206240"/>
          </a:xfrm>
          <a:prstGeom prst="rect">
            <a:avLst/>
          </a:prstGeom>
          <a:solidFill>
            <a:srgbClr val="F6F2FC"/>
          </a:solidFill>
          <a:ln w="12700">
            <a:solidFill>
              <a:srgbClr val="F6F2FC"/>
            </a:solidFill>
            <a:prstDash val="solid"/>
          </a:ln>
        </p:spPr>
      </p:sp>
      <p:sp>
        <p:nvSpPr>
          <p:cNvPr id="7" name="Shape 3"/>
          <p:cNvSpPr/>
          <p:nvPr/>
        </p:nvSpPr>
        <p:spPr>
          <a:xfrm>
            <a:off x="6245352" y="1828800"/>
            <a:ext cx="5394960" cy="4206240"/>
          </a:xfrm>
          <a:prstGeom prst="rect">
            <a:avLst/>
          </a:prstGeom>
          <a:solidFill>
            <a:srgbClr val="F6F2FC"/>
          </a:solidFill>
          <a:ln w="12700">
            <a:solidFill>
              <a:srgbClr val="F6F2FC"/>
            </a:solidFill>
            <a:prstDash val="solid"/>
          </a:ln>
        </p:spPr>
      </p:sp>
      <p:sp>
        <p:nvSpPr>
          <p:cNvPr id="8" name="Text 4"/>
          <p:cNvSpPr>
            <a:spLocks noGrp="1"/>
          </p:cNvSpPr>
          <p:nvPr>
            <p:ph type="body" idx="106" hasCustomPrompt="1"/>
          </p:nvPr>
        </p:nvSpPr>
        <p:spPr>
          <a:xfrm>
            <a:off x="822960" y="2057400"/>
            <a:ext cx="4846320" cy="6858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900" b="1" dirty="0">
                <a:solidFill>
                  <a:srgbClr val="8466BA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900" b="1" dirty="0">
                <a:solidFill>
                  <a:srgbClr val="8466B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Intestazione colonna</a:t>
            </a:r>
            <a:endParaRPr lang="en-US" sz="1900" dirty="0"/>
          </a:p>
        </p:txBody>
      </p:sp>
      <p:sp>
        <p:nvSpPr>
          <p:cNvPr id="9" name="Text 4"/>
          <p:cNvSpPr>
            <a:spLocks noGrp="1"/>
          </p:cNvSpPr>
          <p:nvPr>
            <p:ph type="body" idx="107" hasCustomPrompt="1"/>
          </p:nvPr>
        </p:nvSpPr>
        <p:spPr>
          <a:xfrm>
            <a:off x="822960" y="2834640"/>
            <a:ext cx="4846320" cy="30175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500" dirty="0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500" dirty="0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Testo della colonna</a:t>
            </a:r>
            <a:endParaRPr lang="en-US" sz="1500" dirty="0"/>
          </a:p>
        </p:txBody>
      </p:sp>
      <p:sp>
        <p:nvSpPr>
          <p:cNvPr id="10" name="Text 4"/>
          <p:cNvSpPr>
            <a:spLocks noGrp="1"/>
          </p:cNvSpPr>
          <p:nvPr>
            <p:ph type="body" idx="108" hasCustomPrompt="1"/>
          </p:nvPr>
        </p:nvSpPr>
        <p:spPr>
          <a:xfrm>
            <a:off x="6519672" y="2057400"/>
            <a:ext cx="4846320" cy="6858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900" b="1" dirty="0">
                <a:solidFill>
                  <a:srgbClr val="8466BA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900" b="1" dirty="0">
                <a:solidFill>
                  <a:srgbClr val="8466B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Intestazione colonna</a:t>
            </a:r>
            <a:endParaRPr lang="en-US" sz="1900" dirty="0"/>
          </a:p>
        </p:txBody>
      </p:sp>
      <p:sp>
        <p:nvSpPr>
          <p:cNvPr id="11" name="Text 4"/>
          <p:cNvSpPr>
            <a:spLocks noGrp="1"/>
          </p:cNvSpPr>
          <p:nvPr>
            <p:ph type="body" idx="109" hasCustomPrompt="1"/>
          </p:nvPr>
        </p:nvSpPr>
        <p:spPr>
          <a:xfrm>
            <a:off x="6519672" y="2834640"/>
            <a:ext cx="4846320" cy="30175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500" dirty="0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500" dirty="0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Testo della colonna</a:t>
            </a:r>
            <a:endParaRPr lang="en-US" sz="1500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testo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6400800"/>
            <a:ext cx="100584" cy="100584"/>
          </a:xfrm>
          <a:prstGeom prst="rect">
            <a:avLst/>
          </a:prstGeom>
          <a:solidFill>
            <a:srgbClr val="8466BA"/>
          </a:solidFill>
          <a:ln w="12700">
            <a:solidFill>
              <a:srgbClr val="8466B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49808" y="630936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200" dirty="0">
                <a:solidFill>
                  <a:srgbClr val="5F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STORIA DEL TEMPO PRESENTE</a:t>
            </a:r>
            <a:endParaRPr lang="en-US" sz="900" dirty="0"/>
          </a:p>
        </p:txBody>
      </p:sp>
      <p:sp>
        <p:nvSpPr>
          <p:cNvPr id="4" name="Text 2"/>
          <p:cNvSpPr>
            <a:spLocks noGrp="1"/>
          </p:cNvSpPr>
          <p:nvPr>
            <p:ph type="body" idx="102" hasCustomPrompt="1"/>
          </p:nvPr>
        </p:nvSpPr>
        <p:spPr>
          <a:xfrm>
            <a:off x="548640" y="411480"/>
            <a:ext cx="8229600" cy="3200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200" b="1" kern="0" spc="200" dirty="0">
                <a:solidFill>
                  <a:srgbClr val="8466BA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200" b="1" kern="0" spc="200" dirty="0">
                <a:solidFill>
                  <a:srgbClr val="8466B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OCCHIELLO / SEZIONE</a:t>
            </a:r>
            <a:endParaRPr lang="en-US" sz="1200" dirty="0"/>
          </a:p>
        </p:txBody>
      </p:sp>
      <p:sp>
        <p:nvSpPr>
          <p:cNvPr id="5" name="Text 2"/>
          <p:cNvSpPr>
            <a:spLocks noGrp="1"/>
          </p:cNvSpPr>
          <p:nvPr>
            <p:ph type="title" idx="103" hasCustomPrompt="1"/>
          </p:nvPr>
        </p:nvSpPr>
        <p:spPr>
          <a:xfrm>
            <a:off x="548640" y="749808"/>
            <a:ext cx="11064240" cy="8686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400" dirty="0">
                <a:solidFill>
                  <a:srgbClr val="1E2B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marL="0" indent="0" algn="l">
              <a:buNone/>
            </a:pPr>
            <a:r>
              <a:rPr lang="en-US" sz="3400" dirty="0">
                <a:solidFill>
                  <a:srgbClr val="1E2B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Titolo della slide</a:t>
            </a:r>
            <a:endParaRPr lang="en-US" sz="3400" dirty="0"/>
          </a:p>
        </p:txBody>
      </p:sp>
      <p:sp>
        <p:nvSpPr>
          <p:cNvPr id="6" name="Text 2"/>
          <p:cNvSpPr>
            <a:spLocks noGrp="1"/>
          </p:cNvSpPr>
          <p:nvPr>
            <p:ph type="body" idx="104" hasCustomPrompt="1"/>
          </p:nvPr>
        </p:nvSpPr>
        <p:spPr>
          <a:xfrm>
            <a:off x="548640" y="1874520"/>
            <a:ext cx="11064240" cy="42062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800" dirty="0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800" dirty="0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Testo</a:t>
            </a:r>
            <a:endParaRPr lang="en-US" sz="1800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sto e immagin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6400800"/>
            <a:ext cx="100584" cy="100584"/>
          </a:xfrm>
          <a:prstGeom prst="rect">
            <a:avLst/>
          </a:prstGeom>
          <a:solidFill>
            <a:srgbClr val="8466BA"/>
          </a:solidFill>
          <a:ln w="12700">
            <a:solidFill>
              <a:srgbClr val="8466B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49808" y="630936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200" dirty="0">
                <a:solidFill>
                  <a:srgbClr val="5F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STORIA DEL TEMPO PRESENTE</a:t>
            </a:r>
            <a:endParaRPr lang="en-US" sz="900" dirty="0"/>
          </a:p>
        </p:txBody>
      </p:sp>
      <p:sp>
        <p:nvSpPr>
          <p:cNvPr id="4" name="Text 2"/>
          <p:cNvSpPr>
            <a:spLocks noGrp="1"/>
          </p:cNvSpPr>
          <p:nvPr>
            <p:ph type="body" idx="102" hasCustomPrompt="1"/>
          </p:nvPr>
        </p:nvSpPr>
        <p:spPr>
          <a:xfrm>
            <a:off x="548640" y="411480"/>
            <a:ext cx="5852160" cy="3200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200" b="1" kern="0" spc="200" dirty="0">
                <a:solidFill>
                  <a:srgbClr val="8466BA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200" b="1" kern="0" spc="200" dirty="0">
                <a:solidFill>
                  <a:srgbClr val="8466B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OCCHIELLO / SEZIONE</a:t>
            </a:r>
            <a:endParaRPr lang="en-US" sz="1200" dirty="0"/>
          </a:p>
        </p:txBody>
      </p:sp>
      <p:sp>
        <p:nvSpPr>
          <p:cNvPr id="5" name="Text 2"/>
          <p:cNvSpPr>
            <a:spLocks noGrp="1"/>
          </p:cNvSpPr>
          <p:nvPr>
            <p:ph type="title" idx="103" hasCustomPrompt="1"/>
          </p:nvPr>
        </p:nvSpPr>
        <p:spPr>
          <a:xfrm>
            <a:off x="548640" y="749808"/>
            <a:ext cx="5852160" cy="12801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400" dirty="0">
                <a:solidFill>
                  <a:srgbClr val="1E2B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marL="0" indent="0" algn="l">
              <a:buNone/>
            </a:pPr>
            <a:r>
              <a:rPr lang="en-US" sz="3400" dirty="0">
                <a:solidFill>
                  <a:srgbClr val="1E2B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Titolo della slide</a:t>
            </a:r>
            <a:endParaRPr lang="en-US" sz="3400" dirty="0"/>
          </a:p>
        </p:txBody>
      </p:sp>
      <p:sp>
        <p:nvSpPr>
          <p:cNvPr id="6" name="Text 2"/>
          <p:cNvSpPr>
            <a:spLocks noGrp="1"/>
          </p:cNvSpPr>
          <p:nvPr>
            <p:ph type="body" idx="104" hasCustomPrompt="1"/>
          </p:nvPr>
        </p:nvSpPr>
        <p:spPr>
          <a:xfrm>
            <a:off x="548640" y="2286000"/>
            <a:ext cx="5852160" cy="37490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700" dirty="0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700" dirty="0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Testo</a:t>
            </a:r>
            <a:endParaRPr lang="en-US" sz="1700" dirty="0"/>
          </a:p>
        </p:txBody>
      </p:sp>
      <p:sp>
        <p:nvSpPr>
          <p:cNvPr id="7" name="Text 2"/>
          <p:cNvSpPr>
            <a:spLocks noGrp="1"/>
          </p:cNvSpPr>
          <p:nvPr>
            <p:ph type="pic" idx="105" hasCustomPrompt="1"/>
          </p:nvPr>
        </p:nvSpPr>
        <p:spPr>
          <a:xfrm>
            <a:off x="6949440" y="0"/>
            <a:ext cx="5242255" cy="68580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600" dirty="0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600" dirty="0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Fare clic sull’icona per inserire un’immagine</a:t>
            </a:r>
            <a:endParaRPr lang="en-US" sz="1600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etti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6400800"/>
            <a:ext cx="100584" cy="100584"/>
          </a:xfrm>
          <a:prstGeom prst="rect">
            <a:avLst/>
          </a:prstGeom>
          <a:solidFill>
            <a:srgbClr val="8466BA"/>
          </a:solidFill>
          <a:ln w="12700">
            <a:solidFill>
              <a:srgbClr val="8466B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49808" y="630936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200" dirty="0">
                <a:solidFill>
                  <a:srgbClr val="5F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STORIA DEL TEMPO PRESENTE</a:t>
            </a:r>
            <a:endParaRPr lang="en-US" sz="900" dirty="0"/>
          </a:p>
        </p:txBody>
      </p:sp>
      <p:sp>
        <p:nvSpPr>
          <p:cNvPr id="4" name="Text 2"/>
          <p:cNvSpPr>
            <a:spLocks noGrp="1"/>
          </p:cNvSpPr>
          <p:nvPr>
            <p:ph type="body" idx="102" hasCustomPrompt="1"/>
          </p:nvPr>
        </p:nvSpPr>
        <p:spPr>
          <a:xfrm>
            <a:off x="548640" y="411480"/>
            <a:ext cx="8229600" cy="3200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200" b="1" kern="0" spc="200" dirty="0">
                <a:solidFill>
                  <a:srgbClr val="8466BA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200" b="1" kern="0" spc="200" dirty="0">
                <a:solidFill>
                  <a:srgbClr val="8466B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OCCHIELLO / SEZIONE</a:t>
            </a:r>
            <a:endParaRPr lang="en-US" sz="1200" dirty="0"/>
          </a:p>
        </p:txBody>
      </p:sp>
      <p:sp>
        <p:nvSpPr>
          <p:cNvPr id="5" name="Text 2"/>
          <p:cNvSpPr>
            <a:spLocks noGrp="1"/>
          </p:cNvSpPr>
          <p:nvPr>
            <p:ph type="title" idx="103" hasCustomPrompt="1"/>
          </p:nvPr>
        </p:nvSpPr>
        <p:spPr>
          <a:xfrm>
            <a:off x="548640" y="749808"/>
            <a:ext cx="11064240" cy="8686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400" dirty="0">
                <a:solidFill>
                  <a:srgbClr val="1E2B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marL="0" indent="0" algn="l">
              <a:buNone/>
            </a:pPr>
            <a:r>
              <a:rPr lang="en-US" sz="3400" dirty="0">
                <a:solidFill>
                  <a:srgbClr val="1E2B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Titolo della slide</a:t>
            </a:r>
            <a:endParaRPr lang="en-US" sz="3400" dirty="0"/>
          </a:p>
        </p:txBody>
      </p:sp>
      <p:sp>
        <p:nvSpPr>
          <p:cNvPr id="6" name="Text 2"/>
          <p:cNvSpPr>
            <a:spLocks noGrp="1"/>
          </p:cNvSpPr>
          <p:nvPr>
            <p:ph type="body" idx="104" hasCustomPrompt="1"/>
          </p:nvPr>
        </p:nvSpPr>
        <p:spPr>
          <a:xfrm>
            <a:off x="548640" y="2057400"/>
            <a:ext cx="521208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000" i="1" dirty="0">
                <a:solidFill>
                  <a:srgbClr val="8466BA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marL="0" indent="0" algn="l">
              <a:buNone/>
            </a:pPr>
            <a:r>
              <a:rPr lang="en-US" sz="3000" i="1" dirty="0">
                <a:solidFill>
                  <a:srgbClr val="8466B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concetto</a:t>
            </a:r>
            <a:endParaRPr lang="en-US" sz="3000" dirty="0"/>
          </a:p>
        </p:txBody>
      </p:sp>
      <p:sp>
        <p:nvSpPr>
          <p:cNvPr id="7" name="Text 2"/>
          <p:cNvSpPr>
            <a:spLocks noGrp="1"/>
          </p:cNvSpPr>
          <p:nvPr>
            <p:ph type="body" idx="105" hasCustomPrompt="1"/>
          </p:nvPr>
        </p:nvSpPr>
        <p:spPr>
          <a:xfrm>
            <a:off x="548640" y="2926080"/>
            <a:ext cx="5212080" cy="29260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700" dirty="0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700" dirty="0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Spiegazione</a:t>
            </a:r>
            <a:endParaRPr lang="en-US" sz="1700" dirty="0"/>
          </a:p>
        </p:txBody>
      </p:sp>
      <p:sp>
        <p:nvSpPr>
          <p:cNvPr id="8" name="Shape 2"/>
          <p:cNvSpPr/>
          <p:nvPr/>
        </p:nvSpPr>
        <p:spPr>
          <a:xfrm>
            <a:off x="6099048" y="2148840"/>
            <a:ext cx="0" cy="3566160"/>
          </a:xfrm>
          <a:prstGeom prst="line">
            <a:avLst/>
          </a:prstGeom>
          <a:noFill/>
          <a:ln w="15875">
            <a:solidFill>
              <a:srgbClr val="E6DDF5"/>
            </a:solidFill>
            <a:prstDash val="solid"/>
          </a:ln>
        </p:spPr>
      </p:sp>
      <p:sp>
        <p:nvSpPr>
          <p:cNvPr id="9" name="Text 3"/>
          <p:cNvSpPr>
            <a:spLocks noGrp="1"/>
          </p:cNvSpPr>
          <p:nvPr>
            <p:ph type="body" idx="107" hasCustomPrompt="1"/>
          </p:nvPr>
        </p:nvSpPr>
        <p:spPr>
          <a:xfrm>
            <a:off x="6428232" y="2057400"/>
            <a:ext cx="521208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000" i="1" dirty="0">
                <a:solidFill>
                  <a:srgbClr val="8466BA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marL="0" indent="0" algn="l">
              <a:buNone/>
            </a:pPr>
            <a:r>
              <a:rPr lang="en-US" sz="3000" i="1" dirty="0">
                <a:solidFill>
                  <a:srgbClr val="8466B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concetto</a:t>
            </a:r>
            <a:endParaRPr lang="en-US" sz="3000" dirty="0"/>
          </a:p>
        </p:txBody>
      </p:sp>
      <p:sp>
        <p:nvSpPr>
          <p:cNvPr id="10" name="Text 3"/>
          <p:cNvSpPr>
            <a:spLocks noGrp="1"/>
          </p:cNvSpPr>
          <p:nvPr>
            <p:ph type="body" idx="108" hasCustomPrompt="1"/>
          </p:nvPr>
        </p:nvSpPr>
        <p:spPr>
          <a:xfrm>
            <a:off x="6428232" y="2926080"/>
            <a:ext cx="5212080" cy="29260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700" dirty="0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700" dirty="0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Spiegazione</a:t>
            </a:r>
            <a:endParaRPr lang="en-US" sz="1700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inizion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6400800"/>
            <a:ext cx="100584" cy="100584"/>
          </a:xfrm>
          <a:prstGeom prst="rect">
            <a:avLst/>
          </a:prstGeom>
          <a:solidFill>
            <a:srgbClr val="8466BA"/>
          </a:solidFill>
          <a:ln w="12700">
            <a:solidFill>
              <a:srgbClr val="8466B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49808" y="630936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200" dirty="0">
                <a:solidFill>
                  <a:srgbClr val="5F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STORIA DEL TEMPO PRESENTE</a:t>
            </a:r>
            <a:endParaRPr lang="en-US" sz="900" dirty="0"/>
          </a:p>
        </p:txBody>
      </p:sp>
      <p:sp>
        <p:nvSpPr>
          <p:cNvPr id="4" name="Text 2"/>
          <p:cNvSpPr>
            <a:spLocks noGrp="1"/>
          </p:cNvSpPr>
          <p:nvPr>
            <p:ph type="body" idx="102" hasCustomPrompt="1"/>
          </p:nvPr>
        </p:nvSpPr>
        <p:spPr>
          <a:xfrm>
            <a:off x="548640" y="411480"/>
            <a:ext cx="8229600" cy="3200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200" b="1" kern="0" spc="200" dirty="0">
                <a:solidFill>
                  <a:srgbClr val="8466BA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200" b="1" kern="0" spc="200" dirty="0">
                <a:solidFill>
                  <a:srgbClr val="8466B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OCCHIELLO / SEZIONE</a:t>
            </a:r>
            <a:endParaRPr lang="en-US" sz="1200" dirty="0"/>
          </a:p>
        </p:txBody>
      </p:sp>
      <p:sp>
        <p:nvSpPr>
          <p:cNvPr id="5" name="Text 2"/>
          <p:cNvSpPr>
            <a:spLocks noGrp="1"/>
          </p:cNvSpPr>
          <p:nvPr>
            <p:ph type="title" idx="103" hasCustomPrompt="1"/>
          </p:nvPr>
        </p:nvSpPr>
        <p:spPr>
          <a:xfrm>
            <a:off x="548640" y="749808"/>
            <a:ext cx="11064240" cy="8686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400" dirty="0">
                <a:solidFill>
                  <a:srgbClr val="1E2B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marL="0" indent="0" algn="l">
              <a:buNone/>
            </a:pPr>
            <a:r>
              <a:rPr lang="en-US" sz="3400" dirty="0">
                <a:solidFill>
                  <a:srgbClr val="1E2B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Titolo della slide</a:t>
            </a:r>
            <a:endParaRPr lang="en-US" sz="3400" dirty="0"/>
          </a:p>
        </p:txBody>
      </p:sp>
      <p:sp>
        <p:nvSpPr>
          <p:cNvPr id="6" name="Text 2"/>
          <p:cNvSpPr/>
          <p:nvPr/>
        </p:nvSpPr>
        <p:spPr>
          <a:xfrm>
            <a:off x="411480" y="1600200"/>
            <a:ext cx="9144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0" dirty="0">
                <a:solidFill>
                  <a:srgbClr val="E6DDF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</a:t>
            </a:r>
            <a:endParaRPr lang="en-US" sz="11000" dirty="0"/>
          </a:p>
        </p:txBody>
      </p:sp>
      <p:sp>
        <p:nvSpPr>
          <p:cNvPr id="7" name="Text 3"/>
          <p:cNvSpPr>
            <a:spLocks noGrp="1"/>
          </p:cNvSpPr>
          <p:nvPr>
            <p:ph type="body" idx="105" hasCustomPrompt="1"/>
          </p:nvPr>
        </p:nvSpPr>
        <p:spPr>
          <a:xfrm>
            <a:off x="1371600" y="1920240"/>
            <a:ext cx="9601200" cy="3657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300" b="1" kern="0" spc="100" dirty="0">
                <a:solidFill>
                  <a:srgbClr val="5F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300" b="1" kern="0" spc="100" dirty="0">
                <a:solidFill>
                  <a:srgbClr val="5F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FONTE</a:t>
            </a:r>
            <a:endParaRPr lang="en-US" sz="1300" dirty="0"/>
          </a:p>
        </p:txBody>
      </p:sp>
      <p:sp>
        <p:nvSpPr>
          <p:cNvPr id="8" name="Text 3"/>
          <p:cNvSpPr>
            <a:spLocks noGrp="1"/>
          </p:cNvSpPr>
          <p:nvPr>
            <p:ph type="body" idx="106" hasCustomPrompt="1"/>
          </p:nvPr>
        </p:nvSpPr>
        <p:spPr>
          <a:xfrm>
            <a:off x="1371600" y="2423160"/>
            <a:ext cx="10149840" cy="35661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2000" dirty="0">
                <a:solidFill>
                  <a:srgbClr val="222226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marL="0" indent="0" algn="l">
              <a:buNone/>
            </a:pPr>
            <a:r>
              <a:rPr lang="en-US" sz="2000" dirty="0">
                <a:solidFill>
                  <a:srgbClr val="22222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Testo della definizione o citazione</a:t>
            </a:r>
            <a:endParaRPr lang="en-US" sz="2000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bliografia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6400800"/>
            <a:ext cx="100584" cy="100584"/>
          </a:xfrm>
          <a:prstGeom prst="rect">
            <a:avLst/>
          </a:prstGeom>
          <a:solidFill>
            <a:srgbClr val="8466BA"/>
          </a:solidFill>
          <a:ln w="12700">
            <a:solidFill>
              <a:srgbClr val="8466B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49808" y="630936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200" dirty="0">
                <a:solidFill>
                  <a:srgbClr val="5F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STORIA DEL TEMPO PRESENTE</a:t>
            </a:r>
            <a:endParaRPr lang="en-US" sz="900" dirty="0"/>
          </a:p>
        </p:txBody>
      </p:sp>
      <p:sp>
        <p:nvSpPr>
          <p:cNvPr id="4" name="Text 2"/>
          <p:cNvSpPr>
            <a:spLocks noGrp="1"/>
          </p:cNvSpPr>
          <p:nvPr>
            <p:ph type="body" idx="102" hasCustomPrompt="1"/>
          </p:nvPr>
        </p:nvSpPr>
        <p:spPr>
          <a:xfrm>
            <a:off x="548640" y="411480"/>
            <a:ext cx="8229600" cy="3200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200" b="1" kern="0" spc="200" dirty="0">
                <a:solidFill>
                  <a:srgbClr val="8466BA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200" b="1" kern="0" spc="200" dirty="0">
                <a:solidFill>
                  <a:srgbClr val="8466B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OCCHIELLO / SEZIONE</a:t>
            </a:r>
            <a:endParaRPr lang="en-US" sz="1200" dirty="0"/>
          </a:p>
        </p:txBody>
      </p:sp>
      <p:sp>
        <p:nvSpPr>
          <p:cNvPr id="5" name="Text 2"/>
          <p:cNvSpPr>
            <a:spLocks noGrp="1"/>
          </p:cNvSpPr>
          <p:nvPr>
            <p:ph type="title" idx="103" hasCustomPrompt="1"/>
          </p:nvPr>
        </p:nvSpPr>
        <p:spPr>
          <a:xfrm>
            <a:off x="548640" y="749808"/>
            <a:ext cx="11064240" cy="8686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400" dirty="0">
                <a:solidFill>
                  <a:srgbClr val="1E2B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marL="0" indent="0" algn="l">
              <a:buNone/>
            </a:pPr>
            <a:r>
              <a:rPr lang="en-US" sz="3400" dirty="0">
                <a:solidFill>
                  <a:srgbClr val="1E2B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Titolo della slide</a:t>
            </a:r>
            <a:endParaRPr lang="en-US" sz="3400" dirty="0"/>
          </a:p>
        </p:txBody>
      </p:sp>
      <p:sp>
        <p:nvSpPr>
          <p:cNvPr id="6" name="Text 2"/>
          <p:cNvSpPr>
            <a:spLocks noGrp="1"/>
          </p:cNvSpPr>
          <p:nvPr>
            <p:ph type="pic" idx="104" hasCustomPrompt="1"/>
          </p:nvPr>
        </p:nvSpPr>
        <p:spPr>
          <a:xfrm>
            <a:off x="548640" y="1874520"/>
            <a:ext cx="2194560" cy="32918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600" dirty="0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600" dirty="0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Fare clic sull’icona per inserire un’immagine</a:t>
            </a:r>
            <a:endParaRPr lang="en-US" sz="1600" dirty="0"/>
          </a:p>
        </p:txBody>
      </p:sp>
      <p:sp>
        <p:nvSpPr>
          <p:cNvPr id="7" name="Text 2"/>
          <p:cNvSpPr>
            <a:spLocks noGrp="1"/>
          </p:cNvSpPr>
          <p:nvPr>
            <p:ph type="body" idx="105" hasCustomPrompt="1"/>
          </p:nvPr>
        </p:nvSpPr>
        <p:spPr>
          <a:xfrm>
            <a:off x="3017520" y="1874520"/>
            <a:ext cx="2834640" cy="41148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500" dirty="0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500" dirty="0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Autore, Titolo, Luogo, Editore, anno</a:t>
            </a:r>
            <a:endParaRPr lang="en-US" sz="1500" dirty="0"/>
          </a:p>
        </p:txBody>
      </p:sp>
      <p:sp>
        <p:nvSpPr>
          <p:cNvPr id="8" name="Text 2"/>
          <p:cNvSpPr>
            <a:spLocks noGrp="1"/>
          </p:cNvSpPr>
          <p:nvPr>
            <p:ph type="pic" idx="106" hasCustomPrompt="1"/>
          </p:nvPr>
        </p:nvSpPr>
        <p:spPr>
          <a:xfrm>
            <a:off x="6245352" y="1874520"/>
            <a:ext cx="2194560" cy="32918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600" dirty="0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600" dirty="0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Fare clic sull’icona per inserire un’immagine</a:t>
            </a:r>
            <a:endParaRPr lang="en-US" sz="1600" dirty="0"/>
          </a:p>
        </p:txBody>
      </p:sp>
      <p:sp>
        <p:nvSpPr>
          <p:cNvPr id="9" name="Text 2"/>
          <p:cNvSpPr>
            <a:spLocks noGrp="1"/>
          </p:cNvSpPr>
          <p:nvPr>
            <p:ph type="body" idx="107" hasCustomPrompt="1"/>
          </p:nvPr>
        </p:nvSpPr>
        <p:spPr>
          <a:xfrm>
            <a:off x="8714232" y="1874520"/>
            <a:ext cx="2926080" cy="41148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500" dirty="0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500" dirty="0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Autore, Titolo, Luogo, Editore, anno</a:t>
            </a:r>
            <a:endParaRPr lang="en-US" sz="1500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ronologia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6400800"/>
            <a:ext cx="100584" cy="100584"/>
          </a:xfrm>
          <a:prstGeom prst="rect">
            <a:avLst/>
          </a:prstGeom>
          <a:solidFill>
            <a:srgbClr val="8466BA"/>
          </a:solidFill>
          <a:ln w="12700">
            <a:solidFill>
              <a:srgbClr val="8466B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49808" y="630936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200" dirty="0">
                <a:solidFill>
                  <a:srgbClr val="5F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STORIA DEL TEMPO PRESENTE</a:t>
            </a:r>
            <a:endParaRPr lang="en-US" sz="900" dirty="0"/>
          </a:p>
        </p:txBody>
      </p:sp>
      <p:sp>
        <p:nvSpPr>
          <p:cNvPr id="4" name="Text 2"/>
          <p:cNvSpPr>
            <a:spLocks noGrp="1"/>
          </p:cNvSpPr>
          <p:nvPr>
            <p:ph type="body" idx="102" hasCustomPrompt="1"/>
          </p:nvPr>
        </p:nvSpPr>
        <p:spPr>
          <a:xfrm>
            <a:off x="548640" y="411480"/>
            <a:ext cx="8229600" cy="3200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200" b="1" kern="0" spc="200" dirty="0">
                <a:solidFill>
                  <a:srgbClr val="8466BA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200" b="1" kern="0" spc="200" dirty="0">
                <a:solidFill>
                  <a:srgbClr val="8466B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OCCHIELLO / SEZIONE</a:t>
            </a:r>
            <a:endParaRPr lang="en-US" sz="1200" dirty="0"/>
          </a:p>
        </p:txBody>
      </p:sp>
      <p:sp>
        <p:nvSpPr>
          <p:cNvPr id="5" name="Text 2"/>
          <p:cNvSpPr>
            <a:spLocks noGrp="1"/>
          </p:cNvSpPr>
          <p:nvPr>
            <p:ph type="title" idx="103" hasCustomPrompt="1"/>
          </p:nvPr>
        </p:nvSpPr>
        <p:spPr>
          <a:xfrm>
            <a:off x="548640" y="749808"/>
            <a:ext cx="11064240" cy="8686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400" dirty="0">
                <a:solidFill>
                  <a:srgbClr val="1E2B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marL="0" indent="0" algn="l">
              <a:buNone/>
            </a:pPr>
            <a:r>
              <a:rPr lang="en-US" sz="3400" dirty="0">
                <a:solidFill>
                  <a:srgbClr val="1E2B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Titolo della slide</a:t>
            </a:r>
            <a:endParaRPr lang="en-US" sz="3400" dirty="0"/>
          </a:p>
        </p:txBody>
      </p:sp>
      <p:sp>
        <p:nvSpPr>
          <p:cNvPr id="6" name="Shape 2"/>
          <p:cNvSpPr/>
          <p:nvPr/>
        </p:nvSpPr>
        <p:spPr>
          <a:xfrm>
            <a:off x="548640" y="2331720"/>
            <a:ext cx="11091672" cy="0"/>
          </a:xfrm>
          <a:prstGeom prst="line">
            <a:avLst/>
          </a:prstGeom>
          <a:noFill/>
          <a:ln w="25400">
            <a:solidFill>
              <a:srgbClr val="E6DDF5"/>
            </a:solidFill>
            <a:prstDash val="solid"/>
          </a:ln>
        </p:spPr>
      </p:sp>
      <p:sp>
        <p:nvSpPr>
          <p:cNvPr id="7" name="Shape 3"/>
          <p:cNvSpPr/>
          <p:nvPr/>
        </p:nvSpPr>
        <p:spPr>
          <a:xfrm>
            <a:off x="548640" y="2221992"/>
            <a:ext cx="219456" cy="219456"/>
          </a:xfrm>
          <a:prstGeom prst="rect">
            <a:avLst/>
          </a:prstGeom>
          <a:solidFill>
            <a:srgbClr val="8466BA"/>
          </a:solidFill>
          <a:ln w="12700">
            <a:solidFill>
              <a:srgbClr val="8466BA"/>
            </a:solidFill>
            <a:prstDash val="solid"/>
          </a:ln>
        </p:spPr>
      </p:sp>
      <p:sp>
        <p:nvSpPr>
          <p:cNvPr id="8" name="Text 4"/>
          <p:cNvSpPr>
            <a:spLocks noGrp="1"/>
          </p:cNvSpPr>
          <p:nvPr>
            <p:ph type="body" idx="106" hasCustomPrompt="1"/>
          </p:nvPr>
        </p:nvSpPr>
        <p:spPr>
          <a:xfrm>
            <a:off x="548640" y="2697480"/>
            <a:ext cx="260604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2100" i="1" dirty="0">
                <a:solidFill>
                  <a:srgbClr val="8466BA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marL="0" indent="0" algn="l">
              <a:buNone/>
            </a:pPr>
            <a:r>
              <a:rPr lang="en-US" sz="2100" i="1" dirty="0">
                <a:solidFill>
                  <a:srgbClr val="8466B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tappa</a:t>
            </a:r>
            <a:endParaRPr lang="en-US" sz="2100" dirty="0"/>
          </a:p>
        </p:txBody>
      </p:sp>
      <p:sp>
        <p:nvSpPr>
          <p:cNvPr id="9" name="Text 4"/>
          <p:cNvSpPr>
            <a:spLocks noGrp="1"/>
          </p:cNvSpPr>
          <p:nvPr>
            <p:ph type="body" idx="107" hasCustomPrompt="1"/>
          </p:nvPr>
        </p:nvSpPr>
        <p:spPr>
          <a:xfrm>
            <a:off x="548640" y="3566160"/>
            <a:ext cx="2606040" cy="23774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500" dirty="0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500" dirty="0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Descrizione</a:t>
            </a:r>
            <a:endParaRPr lang="en-US" sz="1500" dirty="0"/>
          </a:p>
        </p:txBody>
      </p:sp>
      <p:sp>
        <p:nvSpPr>
          <p:cNvPr id="10" name="Shape 4"/>
          <p:cNvSpPr/>
          <p:nvPr/>
        </p:nvSpPr>
        <p:spPr>
          <a:xfrm>
            <a:off x="3383280" y="2221992"/>
            <a:ext cx="219456" cy="219456"/>
          </a:xfrm>
          <a:prstGeom prst="rect">
            <a:avLst/>
          </a:prstGeom>
          <a:solidFill>
            <a:srgbClr val="8466BA"/>
          </a:solidFill>
          <a:ln w="12700">
            <a:solidFill>
              <a:srgbClr val="8466BA"/>
            </a:solidFill>
            <a:prstDash val="solid"/>
          </a:ln>
        </p:spPr>
      </p:sp>
      <p:sp>
        <p:nvSpPr>
          <p:cNvPr id="11" name="Text 5"/>
          <p:cNvSpPr>
            <a:spLocks noGrp="1"/>
          </p:cNvSpPr>
          <p:nvPr>
            <p:ph type="body" idx="109" hasCustomPrompt="1"/>
          </p:nvPr>
        </p:nvSpPr>
        <p:spPr>
          <a:xfrm>
            <a:off x="3383280" y="2697480"/>
            <a:ext cx="260604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2100" i="1" dirty="0">
                <a:solidFill>
                  <a:srgbClr val="8466BA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marL="0" indent="0" algn="l">
              <a:buNone/>
            </a:pPr>
            <a:r>
              <a:rPr lang="en-US" sz="2100" i="1" dirty="0">
                <a:solidFill>
                  <a:srgbClr val="8466B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tappa</a:t>
            </a:r>
            <a:endParaRPr lang="en-US" sz="2100" dirty="0"/>
          </a:p>
        </p:txBody>
      </p:sp>
      <p:sp>
        <p:nvSpPr>
          <p:cNvPr id="12" name="Text 5"/>
          <p:cNvSpPr>
            <a:spLocks noGrp="1"/>
          </p:cNvSpPr>
          <p:nvPr>
            <p:ph type="body" idx="110" hasCustomPrompt="1"/>
          </p:nvPr>
        </p:nvSpPr>
        <p:spPr>
          <a:xfrm>
            <a:off x="3383280" y="3566160"/>
            <a:ext cx="2606040" cy="23774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500" dirty="0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500" dirty="0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Descrizione</a:t>
            </a:r>
            <a:endParaRPr lang="en-US" sz="1500" dirty="0"/>
          </a:p>
        </p:txBody>
      </p:sp>
      <p:sp>
        <p:nvSpPr>
          <p:cNvPr id="13" name="Shape 5"/>
          <p:cNvSpPr/>
          <p:nvPr/>
        </p:nvSpPr>
        <p:spPr>
          <a:xfrm>
            <a:off x="6217920" y="2221992"/>
            <a:ext cx="219456" cy="219456"/>
          </a:xfrm>
          <a:prstGeom prst="rect">
            <a:avLst/>
          </a:prstGeom>
          <a:solidFill>
            <a:srgbClr val="8466BA"/>
          </a:solidFill>
          <a:ln w="12700">
            <a:solidFill>
              <a:srgbClr val="8466BA"/>
            </a:solidFill>
            <a:prstDash val="solid"/>
          </a:ln>
        </p:spPr>
      </p:sp>
      <p:sp>
        <p:nvSpPr>
          <p:cNvPr id="14" name="Text 6"/>
          <p:cNvSpPr>
            <a:spLocks noGrp="1"/>
          </p:cNvSpPr>
          <p:nvPr>
            <p:ph type="body" idx="112" hasCustomPrompt="1"/>
          </p:nvPr>
        </p:nvSpPr>
        <p:spPr>
          <a:xfrm>
            <a:off x="6217920" y="2697480"/>
            <a:ext cx="260604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2100" i="1" dirty="0">
                <a:solidFill>
                  <a:srgbClr val="8466BA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marL="0" indent="0" algn="l">
              <a:buNone/>
            </a:pPr>
            <a:r>
              <a:rPr lang="en-US" sz="2100" i="1" dirty="0">
                <a:solidFill>
                  <a:srgbClr val="8466B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tappa</a:t>
            </a:r>
            <a:endParaRPr lang="en-US" sz="2100" dirty="0"/>
          </a:p>
        </p:txBody>
      </p:sp>
      <p:sp>
        <p:nvSpPr>
          <p:cNvPr id="15" name="Text 6"/>
          <p:cNvSpPr>
            <a:spLocks noGrp="1"/>
          </p:cNvSpPr>
          <p:nvPr>
            <p:ph type="body" idx="113" hasCustomPrompt="1"/>
          </p:nvPr>
        </p:nvSpPr>
        <p:spPr>
          <a:xfrm>
            <a:off x="6217920" y="3566160"/>
            <a:ext cx="2606040" cy="23774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500" dirty="0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500" dirty="0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Descrizione</a:t>
            </a:r>
            <a:endParaRPr lang="en-US" sz="1500" dirty="0"/>
          </a:p>
        </p:txBody>
      </p:sp>
      <p:sp>
        <p:nvSpPr>
          <p:cNvPr id="16" name="Shape 6"/>
          <p:cNvSpPr/>
          <p:nvPr/>
        </p:nvSpPr>
        <p:spPr>
          <a:xfrm>
            <a:off x="9052560" y="2221992"/>
            <a:ext cx="219456" cy="219456"/>
          </a:xfrm>
          <a:prstGeom prst="rect">
            <a:avLst/>
          </a:prstGeom>
          <a:solidFill>
            <a:srgbClr val="8466BA"/>
          </a:solidFill>
          <a:ln w="12700">
            <a:solidFill>
              <a:srgbClr val="8466BA"/>
            </a:solidFill>
            <a:prstDash val="solid"/>
          </a:ln>
        </p:spPr>
      </p:sp>
      <p:sp>
        <p:nvSpPr>
          <p:cNvPr id="17" name="Text 7"/>
          <p:cNvSpPr>
            <a:spLocks noGrp="1"/>
          </p:cNvSpPr>
          <p:nvPr>
            <p:ph type="body" idx="115" hasCustomPrompt="1"/>
          </p:nvPr>
        </p:nvSpPr>
        <p:spPr>
          <a:xfrm>
            <a:off x="9052560" y="2697480"/>
            <a:ext cx="260604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2100" i="1" dirty="0">
                <a:solidFill>
                  <a:srgbClr val="8466BA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marL="0" indent="0" algn="l">
              <a:buNone/>
            </a:pPr>
            <a:r>
              <a:rPr lang="en-US" sz="2100" i="1" dirty="0">
                <a:solidFill>
                  <a:srgbClr val="8466B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tappa</a:t>
            </a:r>
            <a:endParaRPr lang="en-US" sz="2100" dirty="0"/>
          </a:p>
        </p:txBody>
      </p:sp>
      <p:sp>
        <p:nvSpPr>
          <p:cNvPr id="18" name="Text 7"/>
          <p:cNvSpPr>
            <a:spLocks noGrp="1"/>
          </p:cNvSpPr>
          <p:nvPr>
            <p:ph type="body" idx="116" hasCustomPrompt="1"/>
          </p:nvPr>
        </p:nvSpPr>
        <p:spPr>
          <a:xfrm>
            <a:off x="9052560" y="3566160"/>
            <a:ext cx="2606040" cy="23774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500" dirty="0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500" dirty="0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Descrizione</a:t>
            </a:r>
            <a:endParaRPr lang="en-US" sz="1500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magine e scheda">
    <p:bg>
      <p:bgPr>
        <a:solidFill>
          <a:srgbClr val="1E2B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6400800"/>
            <a:ext cx="100584" cy="100584"/>
          </a:xfrm>
          <a:prstGeom prst="rect">
            <a:avLst/>
          </a:prstGeom>
          <a:solidFill>
            <a:srgbClr val="DACCF3"/>
          </a:solidFill>
          <a:ln w="12700">
            <a:solidFill>
              <a:srgbClr val="DACCF3"/>
            </a:solidFill>
            <a:prstDash val="solid"/>
          </a:ln>
        </p:spPr>
      </p:sp>
      <p:sp>
        <p:nvSpPr>
          <p:cNvPr id="3" name="Text 1"/>
          <p:cNvSpPr>
            <a:spLocks noGrp="1"/>
          </p:cNvSpPr>
          <p:nvPr>
            <p:ph type="pic" idx="101" hasCustomPrompt="1"/>
          </p:nvPr>
        </p:nvSpPr>
        <p:spPr>
          <a:xfrm>
            <a:off x="457200" y="457200"/>
            <a:ext cx="7269480" cy="56692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600" dirty="0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600" dirty="0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Fare clic sull’icona per inserire un’immagine</a:t>
            </a:r>
            <a:endParaRPr lang="en-US" sz="1600" dirty="0"/>
          </a:p>
        </p:txBody>
      </p:sp>
      <p:sp>
        <p:nvSpPr>
          <p:cNvPr id="4" name="Text 1"/>
          <p:cNvSpPr>
            <a:spLocks noGrp="1"/>
          </p:cNvSpPr>
          <p:nvPr>
            <p:ph type="body" idx="102" hasCustomPrompt="1"/>
          </p:nvPr>
        </p:nvSpPr>
        <p:spPr>
          <a:xfrm>
            <a:off x="8183880" y="457200"/>
            <a:ext cx="3474720" cy="3657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200" b="1" kern="0" spc="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200" b="1" kern="0" spc="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SCHEDA</a:t>
            </a:r>
            <a:endParaRPr lang="en-US" sz="1200" dirty="0"/>
          </a:p>
        </p:txBody>
      </p:sp>
      <p:sp>
        <p:nvSpPr>
          <p:cNvPr id="5" name="Text 1"/>
          <p:cNvSpPr/>
          <p:nvPr/>
        </p:nvSpPr>
        <p:spPr>
          <a:xfrm>
            <a:off x="8183880" y="1097280"/>
            <a:ext cx="3474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kern="0" spc="200" dirty="0">
                <a:solidFill>
                  <a:srgbClr val="DACC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AUTORE</a:t>
            </a:r>
            <a:endParaRPr lang="en-US" sz="950" dirty="0"/>
          </a:p>
        </p:txBody>
      </p:sp>
      <p:sp>
        <p:nvSpPr>
          <p:cNvPr id="6" name="Text 2"/>
          <p:cNvSpPr>
            <a:spLocks noGrp="1"/>
          </p:cNvSpPr>
          <p:nvPr>
            <p:ph type="body" idx="104" hasCustomPrompt="1"/>
          </p:nvPr>
        </p:nvSpPr>
        <p:spPr>
          <a:xfrm>
            <a:off x="8183880" y="1353312"/>
            <a:ext cx="3474720" cy="5029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</a:t>
            </a:r>
            <a:endParaRPr lang="en-US" sz="1300" dirty="0"/>
          </a:p>
        </p:txBody>
      </p:sp>
      <p:sp>
        <p:nvSpPr>
          <p:cNvPr id="7" name="Text 2"/>
          <p:cNvSpPr/>
          <p:nvPr/>
        </p:nvSpPr>
        <p:spPr>
          <a:xfrm>
            <a:off x="8183880" y="1920240"/>
            <a:ext cx="3474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kern="0" spc="200" dirty="0">
                <a:solidFill>
                  <a:srgbClr val="DACC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TITOLO</a:t>
            </a:r>
            <a:endParaRPr lang="en-US" sz="950" dirty="0"/>
          </a:p>
        </p:txBody>
      </p:sp>
      <p:sp>
        <p:nvSpPr>
          <p:cNvPr id="8" name="Text 3"/>
          <p:cNvSpPr>
            <a:spLocks noGrp="1"/>
          </p:cNvSpPr>
          <p:nvPr>
            <p:ph type="body" idx="106" hasCustomPrompt="1"/>
          </p:nvPr>
        </p:nvSpPr>
        <p:spPr>
          <a:xfrm>
            <a:off x="8183880" y="2176272"/>
            <a:ext cx="3474720" cy="5029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</a:t>
            </a:r>
            <a:endParaRPr lang="en-US" sz="1300" dirty="0"/>
          </a:p>
        </p:txBody>
      </p:sp>
      <p:sp>
        <p:nvSpPr>
          <p:cNvPr id="9" name="Text 3"/>
          <p:cNvSpPr/>
          <p:nvPr/>
        </p:nvSpPr>
        <p:spPr>
          <a:xfrm>
            <a:off x="8183880" y="2743200"/>
            <a:ext cx="3474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kern="0" spc="200" dirty="0">
                <a:solidFill>
                  <a:srgbClr val="DACC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LUOGO</a:t>
            </a:r>
            <a:endParaRPr lang="en-US" sz="950" dirty="0"/>
          </a:p>
        </p:txBody>
      </p:sp>
      <p:sp>
        <p:nvSpPr>
          <p:cNvPr id="10" name="Text 4"/>
          <p:cNvSpPr>
            <a:spLocks noGrp="1"/>
          </p:cNvSpPr>
          <p:nvPr>
            <p:ph type="body" idx="108" hasCustomPrompt="1"/>
          </p:nvPr>
        </p:nvSpPr>
        <p:spPr>
          <a:xfrm>
            <a:off x="8183880" y="2999232"/>
            <a:ext cx="3474720" cy="5029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</a:t>
            </a:r>
            <a:endParaRPr lang="en-US" sz="1300" dirty="0"/>
          </a:p>
        </p:txBody>
      </p:sp>
      <p:sp>
        <p:nvSpPr>
          <p:cNvPr id="11" name="Text 4"/>
          <p:cNvSpPr/>
          <p:nvPr/>
        </p:nvSpPr>
        <p:spPr>
          <a:xfrm>
            <a:off x="8183880" y="3566160"/>
            <a:ext cx="3474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kern="0" spc="200" dirty="0">
                <a:solidFill>
                  <a:srgbClr val="DACC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</a:t>
            </a:r>
            <a:endParaRPr lang="en-US" sz="950" dirty="0"/>
          </a:p>
        </p:txBody>
      </p:sp>
      <p:sp>
        <p:nvSpPr>
          <p:cNvPr id="12" name="Text 5"/>
          <p:cNvSpPr>
            <a:spLocks noGrp="1"/>
          </p:cNvSpPr>
          <p:nvPr>
            <p:ph type="body" idx="110" hasCustomPrompt="1"/>
          </p:nvPr>
        </p:nvSpPr>
        <p:spPr>
          <a:xfrm>
            <a:off x="8183880" y="3822192"/>
            <a:ext cx="3474720" cy="5029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</a:t>
            </a:r>
            <a:endParaRPr lang="en-US" sz="1300" dirty="0"/>
          </a:p>
        </p:txBody>
      </p:sp>
      <p:sp>
        <p:nvSpPr>
          <p:cNvPr id="13" name="Text 5"/>
          <p:cNvSpPr/>
          <p:nvPr/>
        </p:nvSpPr>
        <p:spPr>
          <a:xfrm>
            <a:off x="8183880" y="4389120"/>
            <a:ext cx="3474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kern="0" spc="200" dirty="0">
                <a:solidFill>
                  <a:srgbClr val="DACC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DESCRIZIONE</a:t>
            </a:r>
            <a:endParaRPr lang="en-US" sz="950" dirty="0"/>
          </a:p>
        </p:txBody>
      </p:sp>
      <p:sp>
        <p:nvSpPr>
          <p:cNvPr id="14" name="Text 6"/>
          <p:cNvSpPr>
            <a:spLocks noGrp="1"/>
          </p:cNvSpPr>
          <p:nvPr>
            <p:ph type="body" idx="112" hasCustomPrompt="1"/>
          </p:nvPr>
        </p:nvSpPr>
        <p:spPr>
          <a:xfrm>
            <a:off x="8183880" y="4645152"/>
            <a:ext cx="3474720" cy="5029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</a:t>
            </a:r>
            <a:endParaRPr lang="en-US" sz="1300" dirty="0"/>
          </a:p>
        </p:txBody>
      </p:sp>
      <p:sp>
        <p:nvSpPr>
          <p:cNvPr id="15" name="Text 6"/>
          <p:cNvSpPr/>
          <p:nvPr/>
        </p:nvSpPr>
        <p:spPr>
          <a:xfrm>
            <a:off x="8183880" y="5212080"/>
            <a:ext cx="3474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kern="0" spc="200" dirty="0">
                <a:solidFill>
                  <a:srgbClr val="DACC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CONSERVAZIONE</a:t>
            </a:r>
            <a:endParaRPr lang="en-US" sz="950" dirty="0"/>
          </a:p>
        </p:txBody>
      </p:sp>
      <p:sp>
        <p:nvSpPr>
          <p:cNvPr id="16" name="Text 7"/>
          <p:cNvSpPr>
            <a:spLocks noGrp="1"/>
          </p:cNvSpPr>
          <p:nvPr>
            <p:ph type="body" idx="114" hasCustomPrompt="1"/>
          </p:nvPr>
        </p:nvSpPr>
        <p:spPr>
          <a:xfrm>
            <a:off x="8183880" y="5468112"/>
            <a:ext cx="3474720" cy="5029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</a:t>
            </a:r>
            <a:endParaRPr lang="en-US" sz="1300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fronto">
    <p:bg>
      <p:bgPr>
        <a:solidFill>
          <a:srgbClr val="1E2B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6400800"/>
            <a:ext cx="100584" cy="100584"/>
          </a:xfrm>
          <a:prstGeom prst="rect">
            <a:avLst/>
          </a:prstGeom>
          <a:solidFill>
            <a:srgbClr val="DACCF3"/>
          </a:solidFill>
          <a:ln w="12700">
            <a:solidFill>
              <a:srgbClr val="DACCF3"/>
            </a:solidFill>
            <a:prstDash val="solid"/>
          </a:ln>
        </p:spPr>
      </p:sp>
      <p:sp>
        <p:nvSpPr>
          <p:cNvPr id="3" name="Text 1"/>
          <p:cNvSpPr>
            <a:spLocks noGrp="1"/>
          </p:cNvSpPr>
          <p:nvPr>
            <p:ph type="body" idx="101" hasCustomPrompt="1"/>
          </p:nvPr>
        </p:nvSpPr>
        <p:spPr>
          <a:xfrm>
            <a:off x="548640" y="320040"/>
            <a:ext cx="9144000" cy="3657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200" b="1" kern="0" spc="200" dirty="0">
                <a:solidFill>
                  <a:srgbClr val="DACC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200" b="1" kern="0" spc="200" dirty="0">
                <a:solidFill>
                  <a:srgbClr val="DACC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CONFRONTO</a:t>
            </a:r>
            <a:endParaRPr lang="en-US" sz="1200" dirty="0"/>
          </a:p>
        </p:txBody>
      </p:sp>
      <p:sp>
        <p:nvSpPr>
          <p:cNvPr id="4" name="Text 1"/>
          <p:cNvSpPr>
            <a:spLocks noGrp="1"/>
          </p:cNvSpPr>
          <p:nvPr>
            <p:ph type="pic" idx="102" hasCustomPrompt="1"/>
          </p:nvPr>
        </p:nvSpPr>
        <p:spPr>
          <a:xfrm>
            <a:off x="548640" y="868680"/>
            <a:ext cx="5394960" cy="45720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600" dirty="0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600" dirty="0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Fare clic sull’icona per inserire un’immagine</a:t>
            </a:r>
            <a:endParaRPr lang="en-US" sz="1600" dirty="0"/>
          </a:p>
        </p:txBody>
      </p:sp>
      <p:sp>
        <p:nvSpPr>
          <p:cNvPr id="5" name="Text 1"/>
          <p:cNvSpPr>
            <a:spLocks noGrp="1"/>
          </p:cNvSpPr>
          <p:nvPr>
            <p:ph type="pic" idx="103" hasCustomPrompt="1"/>
          </p:nvPr>
        </p:nvSpPr>
        <p:spPr>
          <a:xfrm>
            <a:off x="6245352" y="868680"/>
            <a:ext cx="5394960" cy="45720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600" dirty="0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600" dirty="0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Fare clic sull’icona per inserire un’immagine</a:t>
            </a:r>
            <a:endParaRPr lang="en-US" sz="1600" dirty="0"/>
          </a:p>
        </p:txBody>
      </p:sp>
      <p:sp>
        <p:nvSpPr>
          <p:cNvPr id="6" name="Text 1"/>
          <p:cNvSpPr>
            <a:spLocks noGrp="1"/>
          </p:cNvSpPr>
          <p:nvPr>
            <p:ph type="body" idx="104" hasCustomPrompt="1"/>
          </p:nvPr>
        </p:nvSpPr>
        <p:spPr>
          <a:xfrm>
            <a:off x="548640" y="5532120"/>
            <a:ext cx="5394960" cy="6400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200" dirty="0">
                <a:solidFill>
                  <a:srgbClr val="D3D8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200" dirty="0">
                <a:solidFill>
                  <a:srgbClr val="D3D8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Didascalia</a:t>
            </a:r>
            <a:endParaRPr lang="en-US" sz="1200" dirty="0"/>
          </a:p>
        </p:txBody>
      </p:sp>
      <p:sp>
        <p:nvSpPr>
          <p:cNvPr id="7" name="Text 1"/>
          <p:cNvSpPr>
            <a:spLocks noGrp="1"/>
          </p:cNvSpPr>
          <p:nvPr>
            <p:ph type="body" idx="105" hasCustomPrompt="1"/>
          </p:nvPr>
        </p:nvSpPr>
        <p:spPr>
          <a:xfrm>
            <a:off x="6245352" y="5532120"/>
            <a:ext cx="5394960" cy="6400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200" dirty="0">
                <a:solidFill>
                  <a:srgbClr val="D3D8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200" dirty="0">
                <a:solidFill>
                  <a:srgbClr val="D3D8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Didascalia</a:t>
            </a:r>
            <a:endParaRPr lang="en-US" sz="1200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alleria">
    <p:bg>
      <p:bgPr>
        <a:solidFill>
          <a:srgbClr val="1E2B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6400800"/>
            <a:ext cx="100584" cy="100584"/>
          </a:xfrm>
          <a:prstGeom prst="rect">
            <a:avLst/>
          </a:prstGeom>
          <a:solidFill>
            <a:srgbClr val="DACCF3"/>
          </a:solidFill>
          <a:ln w="12700">
            <a:solidFill>
              <a:srgbClr val="DACCF3"/>
            </a:solidFill>
            <a:prstDash val="solid"/>
          </a:ln>
        </p:spPr>
      </p:sp>
      <p:sp>
        <p:nvSpPr>
          <p:cNvPr id="3" name="Text 1"/>
          <p:cNvSpPr>
            <a:spLocks noGrp="1"/>
          </p:cNvSpPr>
          <p:nvPr>
            <p:ph type="pic" idx="101" hasCustomPrompt="1"/>
          </p:nvPr>
        </p:nvSpPr>
        <p:spPr>
          <a:xfrm>
            <a:off x="457200" y="411480"/>
            <a:ext cx="3657600" cy="27889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600" dirty="0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600" dirty="0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Fare clic sull’icona per inserire un’immagine</a:t>
            </a:r>
            <a:endParaRPr lang="en-US" sz="1600" dirty="0"/>
          </a:p>
        </p:txBody>
      </p:sp>
      <p:sp>
        <p:nvSpPr>
          <p:cNvPr id="4" name="Text 1"/>
          <p:cNvSpPr>
            <a:spLocks noGrp="1"/>
          </p:cNvSpPr>
          <p:nvPr>
            <p:ph type="pic" idx="102" hasCustomPrompt="1"/>
          </p:nvPr>
        </p:nvSpPr>
        <p:spPr>
          <a:xfrm>
            <a:off x="4261104" y="411480"/>
            <a:ext cx="3657600" cy="27889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600" dirty="0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600" dirty="0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Fare clic sull’icona per inserire un’immagine</a:t>
            </a:r>
            <a:endParaRPr lang="en-US" sz="1600" dirty="0"/>
          </a:p>
        </p:txBody>
      </p:sp>
      <p:sp>
        <p:nvSpPr>
          <p:cNvPr id="5" name="Text 1"/>
          <p:cNvSpPr>
            <a:spLocks noGrp="1"/>
          </p:cNvSpPr>
          <p:nvPr>
            <p:ph type="pic" idx="103" hasCustomPrompt="1"/>
          </p:nvPr>
        </p:nvSpPr>
        <p:spPr>
          <a:xfrm>
            <a:off x="8065008" y="411480"/>
            <a:ext cx="3657600" cy="27889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600" dirty="0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600" dirty="0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Fare clic sull’icona per inserire un’immagine</a:t>
            </a:r>
            <a:endParaRPr lang="en-US" sz="1600" dirty="0"/>
          </a:p>
        </p:txBody>
      </p:sp>
      <p:sp>
        <p:nvSpPr>
          <p:cNvPr id="6" name="Text 1"/>
          <p:cNvSpPr>
            <a:spLocks noGrp="1"/>
          </p:cNvSpPr>
          <p:nvPr>
            <p:ph type="pic" idx="104" hasCustomPrompt="1"/>
          </p:nvPr>
        </p:nvSpPr>
        <p:spPr>
          <a:xfrm>
            <a:off x="457200" y="3337560"/>
            <a:ext cx="3657600" cy="27889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600" dirty="0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600" dirty="0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Fare clic sull’icona per inserire un’immagine</a:t>
            </a:r>
            <a:endParaRPr lang="en-US" sz="1600" dirty="0"/>
          </a:p>
        </p:txBody>
      </p:sp>
      <p:sp>
        <p:nvSpPr>
          <p:cNvPr id="7" name="Text 1"/>
          <p:cNvSpPr>
            <a:spLocks noGrp="1"/>
          </p:cNvSpPr>
          <p:nvPr>
            <p:ph type="pic" idx="105" hasCustomPrompt="1"/>
          </p:nvPr>
        </p:nvSpPr>
        <p:spPr>
          <a:xfrm>
            <a:off x="4261104" y="3337560"/>
            <a:ext cx="3657600" cy="27889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600" dirty="0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600" dirty="0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Fare clic sull’icona per inserire un’immagine</a:t>
            </a:r>
            <a:endParaRPr lang="en-US" sz="1600" dirty="0"/>
          </a:p>
        </p:txBody>
      </p:sp>
      <p:sp>
        <p:nvSpPr>
          <p:cNvPr id="8" name="Text 1"/>
          <p:cNvSpPr>
            <a:spLocks noGrp="1"/>
          </p:cNvSpPr>
          <p:nvPr>
            <p:ph type="pic" idx="106" hasCustomPrompt="1"/>
          </p:nvPr>
        </p:nvSpPr>
        <p:spPr>
          <a:xfrm>
            <a:off x="8065008" y="3337560"/>
            <a:ext cx="3657600" cy="27889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600" dirty="0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600" dirty="0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Fare clic sull’icona per inserire un’immagine</a:t>
            </a:r>
            <a:endParaRPr lang="en-US" sz="1600" dirty="0"/>
          </a:p>
        </p:txBody>
      </p:sp>
      <p:sp>
        <p:nvSpPr>
          <p:cNvPr id="9" name="Text 1"/>
          <p:cNvSpPr>
            <a:spLocks noGrp="1"/>
          </p:cNvSpPr>
          <p:nvPr>
            <p:ph type="body" idx="107" hasCustomPrompt="1"/>
          </p:nvPr>
        </p:nvSpPr>
        <p:spPr>
          <a:xfrm>
            <a:off x="749808" y="6309360"/>
            <a:ext cx="960120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000" dirty="0">
                <a:solidFill>
                  <a:srgbClr val="A9B1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000" dirty="0">
                <a:solidFill>
                  <a:srgbClr val="A9B1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Didascalia facoltativa</a:t>
            </a:r>
            <a:endParaRPr lang="en-US" sz="1000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isorsa web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6400800"/>
            <a:ext cx="100584" cy="100584"/>
          </a:xfrm>
          <a:prstGeom prst="rect">
            <a:avLst/>
          </a:prstGeom>
          <a:solidFill>
            <a:srgbClr val="8466BA"/>
          </a:solidFill>
          <a:ln w="12700">
            <a:solidFill>
              <a:srgbClr val="8466B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49808" y="630936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200" dirty="0">
                <a:solidFill>
                  <a:srgbClr val="5F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STORIA DEL TEMPO PRESENTE</a:t>
            </a:r>
            <a:endParaRPr lang="en-US" sz="900" dirty="0"/>
          </a:p>
        </p:txBody>
      </p:sp>
      <p:sp>
        <p:nvSpPr>
          <p:cNvPr id="4" name="Text 2"/>
          <p:cNvSpPr>
            <a:spLocks noGrp="1"/>
          </p:cNvSpPr>
          <p:nvPr>
            <p:ph type="body" idx="102" hasCustomPrompt="1"/>
          </p:nvPr>
        </p:nvSpPr>
        <p:spPr>
          <a:xfrm>
            <a:off x="548640" y="411480"/>
            <a:ext cx="8229600" cy="3200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200" b="1" kern="0" spc="200" dirty="0">
                <a:solidFill>
                  <a:srgbClr val="8466BA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200" b="1" kern="0" spc="200" dirty="0">
                <a:solidFill>
                  <a:srgbClr val="8466B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OCCHIELLO / SEZIONE</a:t>
            </a:r>
            <a:endParaRPr lang="en-US" sz="1200" dirty="0"/>
          </a:p>
        </p:txBody>
      </p:sp>
      <p:sp>
        <p:nvSpPr>
          <p:cNvPr id="5" name="Text 2"/>
          <p:cNvSpPr>
            <a:spLocks noGrp="1"/>
          </p:cNvSpPr>
          <p:nvPr>
            <p:ph type="title" idx="103" hasCustomPrompt="1"/>
          </p:nvPr>
        </p:nvSpPr>
        <p:spPr>
          <a:xfrm>
            <a:off x="548640" y="749808"/>
            <a:ext cx="1106424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400" dirty="0">
                <a:solidFill>
                  <a:srgbClr val="1E2B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marL="0" indent="0" algn="l">
              <a:buNone/>
            </a:pPr>
            <a:r>
              <a:rPr lang="en-US" sz="3400" dirty="0">
                <a:solidFill>
                  <a:srgbClr val="1E2B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Titolo della slide</a:t>
            </a:r>
            <a:endParaRPr lang="en-US" sz="3400" dirty="0"/>
          </a:p>
        </p:txBody>
      </p:sp>
      <p:sp>
        <p:nvSpPr>
          <p:cNvPr id="6" name="Text 2"/>
          <p:cNvSpPr>
            <a:spLocks noGrp="1"/>
          </p:cNvSpPr>
          <p:nvPr>
            <p:ph type="body" idx="104" hasCustomPrompt="1"/>
          </p:nvPr>
        </p:nvSpPr>
        <p:spPr>
          <a:xfrm>
            <a:off x="548640" y="1554480"/>
            <a:ext cx="11064240" cy="3657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400" dirty="0">
                <a:solidFill>
                  <a:srgbClr val="8466BA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400" dirty="0">
                <a:solidFill>
                  <a:srgbClr val="8466B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https://www.indirizzo.it</a:t>
            </a:r>
            <a:endParaRPr lang="en-US" sz="1400" dirty="0"/>
          </a:p>
        </p:txBody>
      </p:sp>
      <p:sp>
        <p:nvSpPr>
          <p:cNvPr id="7" name="Text 2"/>
          <p:cNvSpPr>
            <a:spLocks noGrp="1"/>
          </p:cNvSpPr>
          <p:nvPr>
            <p:ph type="pic" idx="105" hasCustomPrompt="1"/>
          </p:nvPr>
        </p:nvSpPr>
        <p:spPr>
          <a:xfrm>
            <a:off x="548640" y="2240280"/>
            <a:ext cx="5440680" cy="3401568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600" dirty="0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600" dirty="0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Fare clic sull’icona per inserire un’immagine</a:t>
            </a:r>
            <a:endParaRPr lang="en-US" sz="1600" dirty="0"/>
          </a:p>
        </p:txBody>
      </p:sp>
      <p:sp>
        <p:nvSpPr>
          <p:cNvPr id="8" name="Text 2"/>
          <p:cNvSpPr>
            <a:spLocks noGrp="1"/>
          </p:cNvSpPr>
          <p:nvPr>
            <p:ph type="pic" idx="106" hasCustomPrompt="1"/>
          </p:nvPr>
        </p:nvSpPr>
        <p:spPr>
          <a:xfrm>
            <a:off x="6199632" y="2240280"/>
            <a:ext cx="5440680" cy="3401568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600" dirty="0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600" dirty="0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Fare clic sull’icona per inserire un’immagine</a:t>
            </a:r>
            <a:endParaRPr lang="en-US" sz="1600" dirty="0"/>
          </a:p>
        </p:txBody>
      </p:sp>
      <p:sp>
        <p:nvSpPr>
          <p:cNvPr id="9" name="Text 2"/>
          <p:cNvSpPr>
            <a:spLocks noGrp="1"/>
          </p:cNvSpPr>
          <p:nvPr>
            <p:ph type="body" idx="107" hasCustomPrompt="1"/>
          </p:nvPr>
        </p:nvSpPr>
        <p:spPr>
          <a:xfrm>
            <a:off x="548640" y="5760720"/>
            <a:ext cx="11064240" cy="4114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200" i="1" dirty="0">
                <a:solidFill>
                  <a:srgbClr val="5F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200" i="1" dirty="0">
                <a:solidFill>
                  <a:srgbClr val="5F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Nota facoltativa</a:t>
            </a:r>
            <a:endParaRPr lang="en-US" sz="1200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omanda">
    <p:bg>
      <p:bgPr>
        <a:solidFill>
          <a:srgbClr val="F6F2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6400800"/>
            <a:ext cx="100584" cy="100584"/>
          </a:xfrm>
          <a:prstGeom prst="rect">
            <a:avLst/>
          </a:prstGeom>
          <a:solidFill>
            <a:srgbClr val="8466BA"/>
          </a:solidFill>
          <a:ln w="12700">
            <a:solidFill>
              <a:srgbClr val="8466B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49808" y="630936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200" dirty="0">
                <a:solidFill>
                  <a:srgbClr val="5F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STORIA DEL TEMPO PRESENTE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8138160" y="182880"/>
            <a:ext cx="3840480" cy="64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8000" dirty="0">
                <a:solidFill>
                  <a:srgbClr val="E6DDF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?</a:t>
            </a:r>
            <a:endParaRPr lang="en-US" sz="38000" dirty="0"/>
          </a:p>
        </p:txBody>
      </p:sp>
      <p:sp>
        <p:nvSpPr>
          <p:cNvPr id="5" name="Text 3"/>
          <p:cNvSpPr>
            <a:spLocks noGrp="1"/>
          </p:cNvSpPr>
          <p:nvPr>
            <p:ph type="body" idx="103" hasCustomPrompt="1"/>
          </p:nvPr>
        </p:nvSpPr>
        <p:spPr>
          <a:xfrm>
            <a:off x="548640" y="411480"/>
            <a:ext cx="6858000" cy="3200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200" b="1" kern="0" spc="200" dirty="0">
                <a:solidFill>
                  <a:srgbClr val="8466BA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200" b="1" kern="0" spc="200" dirty="0">
                <a:solidFill>
                  <a:srgbClr val="8466B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OCCHIELLO / SEZIONE</a:t>
            </a:r>
            <a:endParaRPr lang="en-US" sz="1200" dirty="0"/>
          </a:p>
        </p:txBody>
      </p:sp>
      <p:sp>
        <p:nvSpPr>
          <p:cNvPr id="6" name="Text 3"/>
          <p:cNvSpPr>
            <a:spLocks noGrp="1"/>
          </p:cNvSpPr>
          <p:nvPr>
            <p:ph type="title" idx="104" hasCustomPrompt="1"/>
          </p:nvPr>
        </p:nvSpPr>
        <p:spPr>
          <a:xfrm>
            <a:off x="548640" y="1188720"/>
            <a:ext cx="7498080" cy="14630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4400" dirty="0">
                <a:solidFill>
                  <a:srgbClr val="1E2B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marL="0" indent="0" algn="l">
              <a:buNone/>
            </a:pPr>
            <a:r>
              <a:rPr lang="en-US" sz="4400" dirty="0">
                <a:solidFill>
                  <a:srgbClr val="1E2B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Domanda</a:t>
            </a:r>
            <a:endParaRPr lang="en-US" sz="4400" dirty="0"/>
          </a:p>
        </p:txBody>
      </p:sp>
      <p:sp>
        <p:nvSpPr>
          <p:cNvPr id="7" name="Text 3"/>
          <p:cNvSpPr>
            <a:spLocks noGrp="1"/>
          </p:cNvSpPr>
          <p:nvPr>
            <p:ph type="body" idx="105" hasCustomPrompt="1"/>
          </p:nvPr>
        </p:nvSpPr>
        <p:spPr>
          <a:xfrm>
            <a:off x="548640" y="2926080"/>
            <a:ext cx="7132320" cy="30175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2000" dirty="0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marL="0" indent="0" algn="l">
              <a:buNone/>
            </a:pPr>
            <a:r>
              <a:rPr lang="en-US" sz="2000" dirty="0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Spunti per la discussione</a:t>
            </a:r>
            <a:endParaRPr lang="en-US" sz="2000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lo titolo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6400800"/>
            <a:ext cx="100584" cy="100584"/>
          </a:xfrm>
          <a:prstGeom prst="rect">
            <a:avLst/>
          </a:prstGeom>
          <a:solidFill>
            <a:srgbClr val="8466BA"/>
          </a:solidFill>
          <a:ln w="12700">
            <a:solidFill>
              <a:srgbClr val="8466B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49808" y="630936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200" dirty="0">
                <a:solidFill>
                  <a:srgbClr val="5F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STORIA DEL TEMPO PRESENTE</a:t>
            </a:r>
            <a:endParaRPr lang="en-US" sz="900" dirty="0"/>
          </a:p>
        </p:txBody>
      </p:sp>
      <p:sp>
        <p:nvSpPr>
          <p:cNvPr id="4" name="Text 2"/>
          <p:cNvSpPr>
            <a:spLocks noGrp="1"/>
          </p:cNvSpPr>
          <p:nvPr>
            <p:ph type="body" idx="102" hasCustomPrompt="1"/>
          </p:nvPr>
        </p:nvSpPr>
        <p:spPr>
          <a:xfrm>
            <a:off x="548640" y="411480"/>
            <a:ext cx="8229600" cy="3200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200" b="1" kern="0" spc="200" dirty="0">
                <a:solidFill>
                  <a:srgbClr val="8466BA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200" b="1" kern="0" spc="200" dirty="0">
                <a:solidFill>
                  <a:srgbClr val="8466B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OCCHIELLO / SEZIONE</a:t>
            </a:r>
            <a:endParaRPr lang="en-US" sz="1200" dirty="0"/>
          </a:p>
        </p:txBody>
      </p:sp>
      <p:sp>
        <p:nvSpPr>
          <p:cNvPr id="5" name="Text 2"/>
          <p:cNvSpPr>
            <a:spLocks noGrp="1"/>
          </p:cNvSpPr>
          <p:nvPr>
            <p:ph type="title" idx="103" hasCustomPrompt="1"/>
          </p:nvPr>
        </p:nvSpPr>
        <p:spPr>
          <a:xfrm>
            <a:off x="548640" y="749808"/>
            <a:ext cx="11064240" cy="8686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400" dirty="0">
                <a:solidFill>
                  <a:srgbClr val="1E2B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marL="0" indent="0" algn="l">
              <a:buNone/>
            </a:pPr>
            <a:r>
              <a:rPr lang="en-US" sz="3400" dirty="0">
                <a:solidFill>
                  <a:srgbClr val="1E2B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Titolo della slide</a:t>
            </a:r>
            <a:endParaRPr lang="en-US" sz="34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548640" y="1463040"/>
            <a:ext cx="10515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6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Storia del tempo presente</a:t>
            </a:r>
            <a:endParaRPr lang="en-US" sz="6000" dirty="0"/>
          </a:p>
        </p:txBody>
      </p:sp>
      <p:sp>
        <p:nvSpPr>
          <p:cNvPr id="4" name="Text 0"/>
          <p:cNvSpPr>
            <a:spLocks noGrp="1"/>
          </p:cNvSpPr>
          <p:nvPr>
            <p:ph type="body" idx="102" hasCustomPrompt="1"/>
          </p:nvPr>
        </p:nvSpPr>
        <p:spPr>
          <a:xfrm>
            <a:off x="548640" y="406908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200" i="1" dirty="0">
                <a:solidFill>
                  <a:srgbClr val="DACCF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a.a. 2026/2027</a:t>
            </a:r>
            <a:endParaRPr lang="en-US" sz="2200" dirty="0"/>
          </a:p>
        </p:txBody>
      </p:sp>
      <p:sp>
        <p:nvSpPr>
          <p:cNvPr id="5" name="Text 0"/>
          <p:cNvSpPr>
            <a:spLocks noGrp="1"/>
          </p:cNvSpPr>
          <p:nvPr>
            <p:ph type="body" idx="103" hasCustomPrompt="1"/>
          </p:nvPr>
        </p:nvSpPr>
        <p:spPr>
          <a:xfrm>
            <a:off x="548640" y="4846320"/>
            <a:ext cx="1051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400" dirty="0">
                <a:solidFill>
                  <a:srgbClr val="D3D8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Prof.ssa Maddalena Carli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body" idx="101" hasCustomPrompt="1"/>
          </p:nvPr>
        </p:nvSpPr>
        <p:spPr>
          <a:xfrm>
            <a:off x="548640" y="12801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6600" dirty="0">
                <a:solidFill>
                  <a:srgbClr val="DACCF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1.2</a:t>
            </a:r>
            <a:endParaRPr lang="en-US" sz="6600" dirty="0"/>
          </a:p>
        </p:txBody>
      </p:sp>
      <p:sp>
        <p:nvSpPr>
          <p:cNvPr id="3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2606040"/>
            <a:ext cx="107899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4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Pensare il tempo presente</a:t>
            </a:r>
            <a:endParaRPr lang="en-US" sz="4000" dirty="0"/>
          </a:p>
        </p:txBody>
      </p:sp>
      <p:sp>
        <p:nvSpPr>
          <p:cNvPr id="4" name="Text 1"/>
          <p:cNvSpPr>
            <a:spLocks noGrp="1"/>
          </p:cNvSpPr>
          <p:nvPr>
            <p:ph type="body" idx="103" hasCustomPrompt="1"/>
          </p:nvPr>
        </p:nvSpPr>
        <p:spPr>
          <a:xfrm>
            <a:off x="548640" y="4846320"/>
            <a:ext cx="1051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400" dirty="0">
                <a:solidFill>
                  <a:srgbClr val="D3D8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Prof.ssa Maddalena Carli</a:t>
            </a:r>
            <a:endParaRPr lang="en-US" sz="1400" dirty="0"/>
          </a:p>
          <a:p>
            <a:pPr marL="0" indent="0" algn="l">
              <a:buNone/>
            </a:pPr>
            <a:r>
              <a:rPr lang="en-US" sz="1400" dirty="0">
                <a:solidFill>
                  <a:srgbClr val="D3D8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Università degli Studi di Teramo · a.a. 2026/2027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2"/>
          <p:cNvSpPr>
            <a:spLocks noGrp="1"/>
          </p:cNvSpPr>
          <p:nvPr>
            <p:ph type="title" idx="103" hasCustomPrompt="1"/>
          </p:nvPr>
        </p:nvSpPr>
        <p:spPr>
          <a:xfrm>
            <a:off x="548640" y="749808"/>
            <a:ext cx="11064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400" dirty="0">
                <a:solidFill>
                  <a:srgbClr val="7030A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tempo </a:t>
            </a:r>
            <a:r>
              <a:rPr lang="en-US" sz="3400" dirty="0" err="1">
                <a:solidFill>
                  <a:srgbClr val="7030A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presente</a:t>
            </a:r>
            <a:endParaRPr lang="en-US" sz="3400" dirty="0">
              <a:solidFill>
                <a:srgbClr val="7030A0"/>
              </a:solidFill>
            </a:endParaRPr>
          </a:p>
        </p:txBody>
      </p:sp>
      <p:sp>
        <p:nvSpPr>
          <p:cNvPr id="5" name="Text 4"/>
          <p:cNvSpPr>
            <a:spLocks noGrp="1"/>
          </p:cNvSpPr>
          <p:nvPr>
            <p:ph type="body" idx="107" hasCustomPrompt="1"/>
          </p:nvPr>
        </p:nvSpPr>
        <p:spPr>
          <a:xfrm>
            <a:off x="822960" y="2834640"/>
            <a:ext cx="484632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85750" indent="-285750" algn="l">
              <a:spcAft>
                <a:spcPts val="600"/>
              </a:spcAft>
              <a:buSzPct val="100000"/>
              <a:buFont typeface="Wingdings" pitchFamily="2" charset="2"/>
              <a:buChar char="q"/>
            </a:pPr>
            <a:r>
              <a:rPr lang="en-US" sz="3200" dirty="0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1945?</a:t>
            </a:r>
            <a:endParaRPr lang="en-US" sz="3200" dirty="0"/>
          </a:p>
          <a:p>
            <a:pPr marL="285750" indent="-285750" algn="l">
              <a:spcAft>
                <a:spcPts val="600"/>
              </a:spcAft>
              <a:buSzPct val="100000"/>
              <a:buFont typeface="Wingdings" pitchFamily="2" charset="2"/>
              <a:buChar char="q"/>
            </a:pPr>
            <a:r>
              <a:rPr lang="en-US" sz="3200" dirty="0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1989?</a:t>
            </a:r>
            <a:endParaRPr lang="en-US" sz="3200" dirty="0"/>
          </a:p>
        </p:txBody>
      </p:sp>
      <p:sp>
        <p:nvSpPr>
          <p:cNvPr id="7" name="Text 4"/>
          <p:cNvSpPr>
            <a:spLocks noGrp="1"/>
          </p:cNvSpPr>
          <p:nvPr>
            <p:ph type="body" idx="109" hasCustomPrompt="1"/>
          </p:nvPr>
        </p:nvSpPr>
        <p:spPr>
          <a:xfrm>
            <a:off x="6519672" y="2834640"/>
            <a:ext cx="484632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spcAft>
                <a:spcPts val="600"/>
              </a:spcAft>
              <a:buSzPct val="100000"/>
            </a:pPr>
            <a:r>
              <a:rPr lang="en-US" sz="3600" dirty="0"/>
              <a:t>PRESENTISMO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2"/>
          <p:cNvSpPr>
            <a:spLocks noGrp="1"/>
          </p:cNvSpPr>
          <p:nvPr>
            <p:ph type="title" idx="103" hasCustomPrompt="1"/>
          </p:nvPr>
        </p:nvSpPr>
        <p:spPr>
          <a:xfrm>
            <a:off x="548640" y="749808"/>
            <a:ext cx="11064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400" i="1" dirty="0" err="1">
                <a:solidFill>
                  <a:srgbClr val="7030A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Regimi</a:t>
            </a:r>
            <a:r>
              <a:rPr lang="en-US" sz="3400" i="1" dirty="0">
                <a:solidFill>
                  <a:srgbClr val="7030A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di </a:t>
            </a:r>
            <a:r>
              <a:rPr lang="en-US" sz="3400" i="1" dirty="0" err="1">
                <a:solidFill>
                  <a:srgbClr val="7030A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storicità</a:t>
            </a:r>
            <a:endParaRPr lang="en-US" sz="3400" i="1" dirty="0">
              <a:solidFill>
                <a:srgbClr val="7030A0"/>
              </a:solidFill>
            </a:endParaRPr>
          </a:p>
        </p:txBody>
      </p:sp>
      <p:sp>
        <p:nvSpPr>
          <p:cNvPr id="4" name="Text 2"/>
          <p:cNvSpPr>
            <a:spLocks noGrp="1"/>
          </p:cNvSpPr>
          <p:nvPr>
            <p:ph type="body" idx="104" hasCustomPrompt="1"/>
          </p:nvPr>
        </p:nvSpPr>
        <p:spPr>
          <a:xfrm>
            <a:off x="548640" y="2057400"/>
            <a:ext cx="5212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400" i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come ogni </a:t>
            </a:r>
            <a:r>
              <a:rPr lang="en-US" sz="2400" i="1" dirty="0" err="1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presente</a:t>
            </a:r>
            <a:r>
              <a:rPr lang="en-US" sz="2400" i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2400" i="1" dirty="0" err="1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</a:t>
            </a:r>
            <a:r>
              <a:rPr lang="en-US" sz="2400" i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2400" i="1" dirty="0" err="1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relaziona</a:t>
            </a:r>
            <a:r>
              <a:rPr lang="en-US" sz="2400" i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al proprio </a:t>
            </a:r>
            <a:r>
              <a:rPr lang="en-US" sz="2400" i="1" dirty="0" err="1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passato</a:t>
            </a:r>
            <a:r>
              <a:rPr lang="en-US" sz="2400" i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e al proprio </a:t>
            </a:r>
            <a:r>
              <a:rPr lang="en-US" sz="2400" i="1" dirty="0" err="1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futuro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5" name="Text 2"/>
          <p:cNvSpPr>
            <a:spLocks noGrp="1"/>
          </p:cNvSpPr>
          <p:nvPr>
            <p:ph type="body" idx="105" hasCustomPrompt="1"/>
          </p:nvPr>
        </p:nvSpPr>
        <p:spPr>
          <a:xfrm>
            <a:off x="548640" y="2926080"/>
            <a:ext cx="521208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85750" indent="-285750" algn="l">
              <a:spcAft>
                <a:spcPts val="600"/>
              </a:spcAft>
              <a:buClr>
                <a:srgbClr val="7030A0"/>
              </a:buClr>
              <a:buSzPct val="100000"/>
              <a:buFont typeface="Wingdings" pitchFamily="2" charset="2"/>
              <a:buChar char="q"/>
            </a:pPr>
            <a:endParaRPr lang="en-US" sz="1700" dirty="0">
              <a:solidFill>
                <a:srgbClr val="222226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285750" indent="-285750" algn="l">
              <a:spcAft>
                <a:spcPts val="600"/>
              </a:spcAft>
              <a:buClr>
                <a:srgbClr val="7030A0"/>
              </a:buClr>
              <a:buSzPct val="100000"/>
              <a:buFont typeface="Wingdings" pitchFamily="2" charset="2"/>
              <a:buChar char="q"/>
            </a:pPr>
            <a:r>
              <a:rPr lang="en-US" sz="1800" b="1" dirty="0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campo di </a:t>
            </a:r>
            <a:r>
              <a:rPr lang="en-US" sz="1800" b="1" dirty="0" err="1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esperienza</a:t>
            </a:r>
            <a:endParaRPr lang="en-US" sz="1800" b="1" dirty="0">
              <a:solidFill>
                <a:srgbClr val="222226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285750" indent="-285750" algn="l">
              <a:spcAft>
                <a:spcPts val="600"/>
              </a:spcAft>
              <a:buClr>
                <a:srgbClr val="7030A0"/>
              </a:buClr>
              <a:buSzPct val="100000"/>
              <a:buFont typeface="Wingdings" pitchFamily="2" charset="2"/>
              <a:buChar char="q"/>
            </a:pPr>
            <a:r>
              <a:rPr lang="en-US" sz="1800" b="1" dirty="0" err="1"/>
              <a:t>orizzonte</a:t>
            </a:r>
            <a:r>
              <a:rPr lang="en-US" sz="1800" b="1" dirty="0"/>
              <a:t> di </a:t>
            </a:r>
            <a:r>
              <a:rPr lang="en-US" sz="1800" b="1" dirty="0" err="1"/>
              <a:t>attesa</a:t>
            </a:r>
            <a:endParaRPr lang="en-US" sz="1800" b="1" dirty="0"/>
          </a:p>
          <a:p>
            <a:pPr marL="203200" indent="-203200" algn="l">
              <a:spcAft>
                <a:spcPts val="600"/>
              </a:spcAft>
              <a:buSzPct val="100000"/>
              <a:buChar char="•"/>
            </a:pPr>
            <a:endParaRPr lang="en-US" sz="1800" dirty="0"/>
          </a:p>
          <a:p>
            <a:pPr marL="285750" indent="-285750" algn="l">
              <a:spcAft>
                <a:spcPts val="600"/>
              </a:spcAft>
              <a:buClr>
                <a:srgbClr val="7030A0"/>
              </a:buClr>
              <a:buSzPct val="100000"/>
              <a:buFont typeface="Wingdings" pitchFamily="2" charset="2"/>
              <a:buChar char="§"/>
            </a:pPr>
            <a:r>
              <a:rPr lang="en-US" sz="1800" dirty="0"/>
              <a:t>Lucien Febvre</a:t>
            </a:r>
          </a:p>
          <a:p>
            <a:pPr marL="285750" indent="-285750" algn="l">
              <a:spcAft>
                <a:spcPts val="600"/>
              </a:spcAft>
              <a:buClr>
                <a:srgbClr val="7030A0"/>
              </a:buClr>
              <a:buSzPct val="100000"/>
              <a:buFont typeface="Wingdings" pitchFamily="2" charset="2"/>
              <a:buChar char="§"/>
            </a:pPr>
            <a:r>
              <a:rPr lang="en-US" sz="1800" dirty="0"/>
              <a:t>Reinhardt </a:t>
            </a:r>
            <a:r>
              <a:rPr lang="en-US" sz="1800" dirty="0" err="1"/>
              <a:t>Koselleck</a:t>
            </a:r>
            <a:endParaRPr lang="en-US" sz="1800" dirty="0"/>
          </a:p>
          <a:p>
            <a:pPr marL="285750" indent="-285750" algn="l">
              <a:spcAft>
                <a:spcPts val="600"/>
              </a:spcAft>
              <a:buClr>
                <a:srgbClr val="7030A0"/>
              </a:buClr>
              <a:buSzPct val="100000"/>
              <a:buFont typeface="Wingdings" pitchFamily="2" charset="2"/>
              <a:buChar char="§"/>
            </a:pPr>
            <a:r>
              <a:rPr lang="en-US" sz="1800" dirty="0"/>
              <a:t>Marshall Sahlins</a:t>
            </a:r>
          </a:p>
        </p:txBody>
      </p:sp>
      <p:sp>
        <p:nvSpPr>
          <p:cNvPr id="7" name="Text 3"/>
          <p:cNvSpPr>
            <a:spLocks noGrp="1"/>
          </p:cNvSpPr>
          <p:nvPr>
            <p:ph type="body" idx="108" hasCustomPrompt="1"/>
          </p:nvPr>
        </p:nvSpPr>
        <p:spPr>
          <a:xfrm>
            <a:off x="6428232" y="2926080"/>
            <a:ext cx="521208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85750" indent="-285750" algn="l">
              <a:spcAft>
                <a:spcPts val="600"/>
              </a:spcAft>
              <a:buClr>
                <a:srgbClr val="7030A0"/>
              </a:buClr>
              <a:buSzPct val="100000"/>
              <a:buFont typeface="Courier New" panose="02070309020205020404" pitchFamily="49" charset="0"/>
              <a:buChar char="o"/>
            </a:pPr>
            <a:endParaRPr lang="en-US" sz="1700" dirty="0">
              <a:solidFill>
                <a:srgbClr val="222226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285750" indent="-285750" algn="l">
              <a:spcAft>
                <a:spcPts val="600"/>
              </a:spcAft>
              <a:buClr>
                <a:srgbClr val="7030A0"/>
              </a:buClr>
              <a:buSzPct val="100000"/>
              <a:buFont typeface="Courier New" panose="02070309020205020404" pitchFamily="49" charset="0"/>
              <a:buChar char="o"/>
            </a:pPr>
            <a:r>
              <a:rPr lang="en-US" sz="1800" i="1" dirty="0" err="1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percezione</a:t>
            </a:r>
            <a:r>
              <a:rPr lang="en-US" sz="1800" dirty="0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del tempo</a:t>
            </a:r>
            <a:endParaRPr lang="en-US" sz="1800" i="1" dirty="0"/>
          </a:p>
          <a:p>
            <a:pPr marL="285750" indent="-285750" algn="l">
              <a:spcAft>
                <a:spcPts val="600"/>
              </a:spcAft>
              <a:buClr>
                <a:srgbClr val="7030A0"/>
              </a:buClr>
              <a:buSzPct val="100000"/>
              <a:buFont typeface="Courier New" panose="02070309020205020404" pitchFamily="49" charset="0"/>
              <a:buChar char="o"/>
            </a:pPr>
            <a:r>
              <a:rPr lang="en-US" sz="1800" i="1" dirty="0" err="1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possibilità</a:t>
            </a:r>
            <a:r>
              <a:rPr lang="en-US" sz="1800" dirty="0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del tempo</a:t>
            </a:r>
          </a:p>
          <a:p>
            <a:pPr marL="285750" indent="-285750" algn="l">
              <a:spcAft>
                <a:spcPts val="600"/>
              </a:spcAft>
              <a:buClr>
                <a:srgbClr val="7030A0"/>
              </a:buClr>
              <a:buSzPct val="100000"/>
              <a:buFont typeface="Courier New" panose="02070309020205020404" pitchFamily="49" charset="0"/>
              <a:buChar char="o"/>
            </a:pPr>
            <a:r>
              <a:rPr lang="en-US" sz="1800" dirty="0" err="1"/>
              <a:t>modalità</a:t>
            </a:r>
            <a:r>
              <a:rPr lang="en-US" sz="1800" dirty="0"/>
              <a:t> di </a:t>
            </a:r>
            <a:r>
              <a:rPr lang="en-US" sz="1800" dirty="0" err="1"/>
              <a:t>relazione</a:t>
            </a:r>
            <a:r>
              <a:rPr lang="en-US" sz="1800" dirty="0"/>
              <a:t> con la storia (</a:t>
            </a:r>
            <a:r>
              <a:rPr lang="en-US" sz="1800" dirty="0" err="1"/>
              <a:t>che</a:t>
            </a:r>
            <a:r>
              <a:rPr lang="en-US" sz="1800" dirty="0"/>
              <a:t> </a:t>
            </a:r>
            <a:r>
              <a:rPr lang="en-US" sz="1800" dirty="0" err="1"/>
              <a:t>dialoga</a:t>
            </a:r>
            <a:r>
              <a:rPr lang="en-US" sz="1800" dirty="0"/>
              <a:t>, ma </a:t>
            </a:r>
            <a:r>
              <a:rPr lang="en-US" sz="1800" dirty="0" err="1"/>
              <a:t>anche</a:t>
            </a:r>
            <a:r>
              <a:rPr lang="en-US" sz="1800" dirty="0"/>
              <a:t> </a:t>
            </a:r>
            <a:r>
              <a:rPr lang="en-US" sz="1800" dirty="0" err="1"/>
              <a:t>confligge</a:t>
            </a:r>
            <a:r>
              <a:rPr lang="en-US" sz="1800" dirty="0"/>
              <a:t>, con la </a:t>
            </a:r>
            <a:r>
              <a:rPr lang="en-US" sz="1800" i="1" dirty="0" err="1"/>
              <a:t>cronosofia</a:t>
            </a:r>
            <a:r>
              <a:rPr lang="en-US" sz="1800" dirty="0"/>
              <a:t>) </a:t>
            </a:r>
            <a:endParaRPr lang="en-US" sz="1800" dirty="0">
              <a:solidFill>
                <a:srgbClr val="222226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203200" indent="-203200" algn="l">
              <a:spcAft>
                <a:spcPts val="600"/>
              </a:spcAft>
              <a:buSzPct val="100000"/>
              <a:buChar char="•"/>
            </a:pPr>
            <a:endParaRPr lang="en-US" sz="1700" i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3C1B2D-E765-2AF1-0829-118ED541EB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4">
            <a:extLst>
              <a:ext uri="{FF2B5EF4-FFF2-40B4-BE49-F238E27FC236}">
                <a16:creationId xmlns:a16="http://schemas.microsoft.com/office/drawing/2014/main" id="{C1D40C66-988D-CB06-4B4C-2C61DCFDD53E}"/>
              </a:ext>
            </a:extLst>
          </p:cNvPr>
          <p:cNvSpPr>
            <a:spLocks noGrp="1"/>
          </p:cNvSpPr>
          <p:nvPr>
            <p:ph type="body" idx="107" hasCustomPrompt="1"/>
          </p:nvPr>
        </p:nvSpPr>
        <p:spPr>
          <a:xfrm>
            <a:off x="822960" y="2834640"/>
            <a:ext cx="484632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Bef>
                <a:spcPts val="0"/>
              </a:spcBef>
              <a:buClr>
                <a:srgbClr val="7030A0"/>
              </a:buClr>
              <a:buFont typeface="Arial" panose="020B0604020202020204" pitchFamily="34" charset="0"/>
              <a:buAutoNum type="arabicPeriod"/>
            </a:pPr>
            <a:r>
              <a:rPr lang="it-IT" sz="1800" dirty="0">
                <a:cs typeface="Calibri" panose="020F0502020204030204" pitchFamily="34" charset="0"/>
              </a:rPr>
              <a:t>regime «passatista» (</a:t>
            </a:r>
            <a:r>
              <a:rPr lang="it-IT" sz="1800" i="1" dirty="0">
                <a:cs typeface="Calibri" panose="020F0502020204030204" pitchFamily="34" charset="0"/>
              </a:rPr>
              <a:t>historia magistra vitae</a:t>
            </a:r>
            <a:r>
              <a:rPr lang="it-IT" sz="1800" dirty="0">
                <a:cs typeface="Calibri" panose="020F0502020204030204" pitchFamily="34" charset="0"/>
              </a:rPr>
              <a:t>)</a:t>
            </a:r>
          </a:p>
          <a:p>
            <a:pPr>
              <a:spcBef>
                <a:spcPts val="0"/>
              </a:spcBef>
              <a:buClr>
                <a:srgbClr val="7030A0"/>
              </a:buClr>
            </a:pPr>
            <a:r>
              <a:rPr lang="it-IT" sz="1800" dirty="0">
                <a:cs typeface="Calibri" panose="020F0502020204030204" pitchFamily="34" charset="0"/>
              </a:rPr>
              <a:t>      * In </a:t>
            </a:r>
            <a:r>
              <a:rPr lang="it-IT" sz="1800" i="1" dirty="0">
                <a:cs typeface="Calibri" panose="020F0502020204030204" pitchFamily="34" charset="0"/>
              </a:rPr>
              <a:t>Chronos</a:t>
            </a:r>
            <a:r>
              <a:rPr lang="it-IT" sz="1800" dirty="0">
                <a:cs typeface="Calibri" panose="020F0502020204030204" pitchFamily="34" charset="0"/>
              </a:rPr>
              <a:t> il regime passatista viene suddiviso</a:t>
            </a:r>
          </a:p>
          <a:p>
            <a:pPr>
              <a:spcBef>
                <a:spcPts val="0"/>
              </a:spcBef>
              <a:buClr>
                <a:srgbClr val="7030A0"/>
              </a:buClr>
            </a:pPr>
            <a:r>
              <a:rPr lang="it-IT" sz="1800" dirty="0">
                <a:cs typeface="Calibri" panose="020F0502020204030204" pitchFamily="34" charset="0"/>
              </a:rPr>
              <a:t>         in: a. Antichità; b. Cristianesimo (</a:t>
            </a:r>
            <a:r>
              <a:rPr lang="it-IT" sz="1800" i="1" dirty="0">
                <a:cs typeface="Calibri" panose="020F0502020204030204" pitchFamily="34" charset="0"/>
              </a:rPr>
              <a:t>la salvezza</a:t>
            </a:r>
            <a:r>
              <a:rPr lang="it-IT" sz="1800" dirty="0">
                <a:cs typeface="Calibri" panose="020F0502020204030204" pitchFamily="34" charset="0"/>
              </a:rPr>
              <a:t>)</a:t>
            </a:r>
          </a:p>
          <a:p>
            <a:pPr marL="342900" indent="-342900">
              <a:spcBef>
                <a:spcPts val="0"/>
              </a:spcBef>
              <a:buClr>
                <a:srgbClr val="7030A0"/>
              </a:buClr>
              <a:buFont typeface="Arial" panose="020B0604020202020204" pitchFamily="34" charset="0"/>
              <a:buAutoNum type="arabicPeriod"/>
            </a:pPr>
            <a:endParaRPr lang="it-IT" sz="1800" dirty="0">
              <a:cs typeface="Calibri" panose="020F0502020204030204" pitchFamily="34" charset="0"/>
            </a:endParaRPr>
          </a:p>
          <a:p>
            <a:pPr marL="342900" indent="-342900">
              <a:spcBef>
                <a:spcPts val="0"/>
              </a:spcBef>
              <a:buClr>
                <a:srgbClr val="7030A0"/>
              </a:buClr>
              <a:buFont typeface="+mj-lt"/>
              <a:buAutoNum type="arabicPeriod" startAt="2"/>
            </a:pPr>
            <a:r>
              <a:rPr lang="it-IT" sz="1800" dirty="0">
                <a:cs typeface="Calibri" panose="020F0502020204030204" pitchFamily="34" charset="0"/>
              </a:rPr>
              <a:t>regime «futurista» (</a:t>
            </a:r>
            <a:r>
              <a:rPr lang="it-IT" sz="1800" i="1" dirty="0">
                <a:cs typeface="Calibri" panose="020F0502020204030204" pitchFamily="34" charset="0"/>
              </a:rPr>
              <a:t>le magnifiche sorti e progressive &gt; il tempo del progresso/progetto</a:t>
            </a:r>
            <a:r>
              <a:rPr lang="it-IT" sz="1800" dirty="0">
                <a:cs typeface="Calibri" panose="020F0502020204030204" pitchFamily="34" charset="0"/>
              </a:rPr>
              <a:t>)</a:t>
            </a:r>
          </a:p>
          <a:p>
            <a:pPr marL="342900" indent="-342900">
              <a:spcBef>
                <a:spcPts val="0"/>
              </a:spcBef>
              <a:buClr>
                <a:srgbClr val="7030A0"/>
              </a:buClr>
              <a:buFont typeface="Arial" panose="020B0604020202020204" pitchFamily="34" charset="0"/>
              <a:buAutoNum type="arabicPeriod" startAt="2"/>
            </a:pPr>
            <a:endParaRPr lang="it-IT" sz="1800" dirty="0">
              <a:cs typeface="Calibri" panose="020F0502020204030204" pitchFamily="34" charset="0"/>
            </a:endParaRPr>
          </a:p>
          <a:p>
            <a:pPr marL="342900" indent="-342900">
              <a:spcBef>
                <a:spcPts val="0"/>
              </a:spcBef>
              <a:buClr>
                <a:srgbClr val="7030A0"/>
              </a:buClr>
              <a:buFont typeface="Arial" panose="020B0604020202020204" pitchFamily="34" charset="0"/>
              <a:buAutoNum type="arabicPeriod" startAt="2"/>
            </a:pPr>
            <a:r>
              <a:rPr lang="it-IT" sz="1800" dirty="0">
                <a:cs typeface="Calibri" panose="020F0502020204030204" pitchFamily="34" charset="0"/>
              </a:rPr>
              <a:t>regime «presentista» </a:t>
            </a:r>
            <a:r>
              <a:rPr lang="it-IT" sz="1800" i="1" dirty="0">
                <a:cs typeface="Calibri" panose="020F0502020204030204" pitchFamily="34" charset="0"/>
              </a:rPr>
              <a:t>(crisi del futuro, dominio del presente)</a:t>
            </a:r>
            <a:endParaRPr lang="it-IT" sz="1800" dirty="0">
              <a:cs typeface="Calibri" panose="020F0502020204030204" pitchFamily="34" charset="0"/>
            </a:endParaRPr>
          </a:p>
        </p:txBody>
      </p:sp>
      <p:sp>
        <p:nvSpPr>
          <p:cNvPr id="7" name="Text 4">
            <a:extLst>
              <a:ext uri="{FF2B5EF4-FFF2-40B4-BE49-F238E27FC236}">
                <a16:creationId xmlns:a16="http://schemas.microsoft.com/office/drawing/2014/main" id="{D60B2CB6-E4CE-2108-B2F7-572A35383DFA}"/>
              </a:ext>
            </a:extLst>
          </p:cNvPr>
          <p:cNvSpPr>
            <a:spLocks noGrp="1"/>
          </p:cNvSpPr>
          <p:nvPr>
            <p:ph type="body" idx="109" hasCustomPrompt="1"/>
          </p:nvPr>
        </p:nvSpPr>
        <p:spPr>
          <a:xfrm>
            <a:off x="6519672" y="2834640"/>
            <a:ext cx="484632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514350" indent="-514350">
              <a:spcBef>
                <a:spcPts val="0"/>
              </a:spcBef>
              <a:buClr>
                <a:srgbClr val="7030A0"/>
              </a:buClr>
              <a:buFont typeface="Arial" panose="020B0604020202020204" pitchFamily="34" charset="0"/>
              <a:buAutoNum type="alphaLcPeriod"/>
            </a:pPr>
            <a:r>
              <a:rPr lang="it-IT" sz="1800" dirty="0">
                <a:latin typeface="+mn-lt"/>
                <a:cs typeface="Times New Roman" panose="02020603050405020304" pitchFamily="18" charset="0"/>
              </a:rPr>
              <a:t>la nascita di Chronos, Kairos, </a:t>
            </a:r>
            <a:r>
              <a:rPr lang="it-IT" sz="1800" dirty="0" err="1">
                <a:latin typeface="+mn-lt"/>
                <a:cs typeface="Times New Roman" panose="02020603050405020304" pitchFamily="18" charset="0"/>
              </a:rPr>
              <a:t>Krisis</a:t>
            </a:r>
            <a:endParaRPr lang="it-IT" sz="1800" dirty="0">
              <a:latin typeface="+mn-lt"/>
              <a:cs typeface="Times New Roman" panose="02020603050405020304" pitchFamily="18" charset="0"/>
            </a:endParaRPr>
          </a:p>
          <a:p>
            <a:pPr marL="514350" indent="-514350">
              <a:spcBef>
                <a:spcPts val="0"/>
              </a:spcBef>
              <a:buClr>
                <a:srgbClr val="7030A0"/>
              </a:buClr>
              <a:buFont typeface="Arial" panose="020B0604020202020204" pitchFamily="34" charset="0"/>
              <a:buAutoNum type="alphaLcPeriod"/>
            </a:pPr>
            <a:endParaRPr lang="it-IT" sz="1800" dirty="0">
              <a:latin typeface="+mn-lt"/>
              <a:cs typeface="Times New Roman" panose="02020603050405020304" pitchFamily="18" charset="0"/>
            </a:endParaRPr>
          </a:p>
          <a:p>
            <a:pPr marL="514350" indent="-514350">
              <a:spcBef>
                <a:spcPts val="0"/>
              </a:spcBef>
              <a:buClr>
                <a:srgbClr val="7030A0"/>
              </a:buClr>
              <a:buFont typeface="Arial" panose="020B0604020202020204" pitchFamily="34" charset="0"/>
              <a:buAutoNum type="alphaLcPeriod"/>
            </a:pPr>
            <a:r>
              <a:rPr lang="it-IT" sz="1800" dirty="0">
                <a:latin typeface="+mn-lt"/>
                <a:cs typeface="Times New Roman" panose="02020603050405020304" pitchFamily="18" charset="0"/>
              </a:rPr>
              <a:t>il funzionamento del regime di storicità</a:t>
            </a:r>
          </a:p>
          <a:p>
            <a:pPr marL="514350" indent="-514350">
              <a:spcBef>
                <a:spcPts val="0"/>
              </a:spcBef>
              <a:buClr>
                <a:srgbClr val="7030A0"/>
              </a:buClr>
              <a:buFont typeface="Arial" panose="020B0604020202020204" pitchFamily="34" charset="0"/>
              <a:buAutoNum type="alphaLcPeriod"/>
            </a:pPr>
            <a:endParaRPr lang="it-IT" sz="1800" dirty="0">
              <a:latin typeface="+mn-lt"/>
              <a:cs typeface="Times New Roman" panose="02020603050405020304" pitchFamily="18" charset="0"/>
            </a:endParaRPr>
          </a:p>
          <a:p>
            <a:pPr marL="514350" indent="-514350">
              <a:spcBef>
                <a:spcPts val="0"/>
              </a:spcBef>
              <a:buClr>
                <a:srgbClr val="7030A0"/>
              </a:buClr>
              <a:buFont typeface="Arial" panose="020B0604020202020204" pitchFamily="34" charset="0"/>
              <a:buAutoNum type="alphaLcPeriod"/>
            </a:pPr>
            <a:r>
              <a:rPr lang="it-IT" sz="1800" dirty="0">
                <a:latin typeface="+mn-lt"/>
                <a:cs typeface="Times New Roman" panose="02020603050405020304" pitchFamily="18" charset="0"/>
              </a:rPr>
              <a:t>il «tempo storico» (gli eventi) in cui «funziona»</a:t>
            </a:r>
          </a:p>
          <a:p>
            <a:pPr marL="514350" indent="-514350">
              <a:spcBef>
                <a:spcPts val="0"/>
              </a:spcBef>
              <a:buClr>
                <a:srgbClr val="7030A0"/>
              </a:buClr>
              <a:buFont typeface="Arial" panose="020B0604020202020204" pitchFamily="34" charset="0"/>
              <a:buAutoNum type="alphaLcPeriod"/>
            </a:pPr>
            <a:endParaRPr lang="it-IT" sz="1800" dirty="0">
              <a:latin typeface="+mn-lt"/>
              <a:cs typeface="Times New Roman" panose="02020603050405020304" pitchFamily="18" charset="0"/>
            </a:endParaRPr>
          </a:p>
          <a:p>
            <a:pPr marL="514350" indent="-514350">
              <a:spcBef>
                <a:spcPts val="0"/>
              </a:spcBef>
              <a:buClr>
                <a:srgbClr val="7030A0"/>
              </a:buClr>
              <a:buFont typeface="Arial" panose="020B0604020202020204" pitchFamily="34" charset="0"/>
              <a:buAutoNum type="alphaLcPeriod"/>
            </a:pPr>
            <a:r>
              <a:rPr lang="it-IT" sz="1800" dirty="0">
                <a:latin typeface="+mn-lt"/>
                <a:cs typeface="Times New Roman" panose="02020603050405020304" pitchFamily="18" charset="0"/>
              </a:rPr>
              <a:t>il passaggio tra i differenti regimi di storicità (</a:t>
            </a:r>
            <a:r>
              <a:rPr lang="it-IT" sz="1800" i="1" dirty="0">
                <a:latin typeface="+mn-lt"/>
                <a:cs typeface="Times New Roman" panose="02020603050405020304" pitchFamily="18" charset="0"/>
              </a:rPr>
              <a:t>le crisi/le brecce</a:t>
            </a:r>
            <a:r>
              <a:rPr lang="it-IT" sz="1800" dirty="0">
                <a:latin typeface="+mn-lt"/>
                <a:cs typeface="Times New Roman" panose="02020603050405020304" pitchFamily="18" charset="0"/>
              </a:rPr>
              <a:t> del tempo</a:t>
            </a:r>
            <a:endParaRPr lang="en-US" sz="1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931845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96E837-0EDE-D0DF-C7DC-9C654AC923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2">
            <a:extLst>
              <a:ext uri="{FF2B5EF4-FFF2-40B4-BE49-F238E27FC236}">
                <a16:creationId xmlns:a16="http://schemas.microsoft.com/office/drawing/2014/main" id="{64636ABC-F063-8513-724B-8F4EDF8B4988}"/>
              </a:ext>
            </a:extLst>
          </p:cNvPr>
          <p:cNvSpPr>
            <a:spLocks noGrp="1"/>
          </p:cNvSpPr>
          <p:nvPr>
            <p:ph type="title" idx="103" hasCustomPrompt="1"/>
          </p:nvPr>
        </p:nvSpPr>
        <p:spPr>
          <a:xfrm>
            <a:off x="548640" y="749808"/>
            <a:ext cx="11064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400" i="1" dirty="0">
                <a:solidFill>
                  <a:srgbClr val="7030A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Chronos, Kairos, </a:t>
            </a:r>
            <a:r>
              <a:rPr lang="en-US" sz="3400" i="1" dirty="0" err="1">
                <a:solidFill>
                  <a:srgbClr val="7030A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Krisis</a:t>
            </a:r>
            <a:endParaRPr lang="en-US" sz="3400" i="1" dirty="0">
              <a:solidFill>
                <a:srgbClr val="7030A0"/>
              </a:solidFill>
            </a:endParaRPr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50CC541D-EF4F-5E29-C802-6A4D881ED1C0}"/>
              </a:ext>
            </a:extLst>
          </p:cNvPr>
          <p:cNvSpPr>
            <a:spLocks noGrp="1"/>
          </p:cNvSpPr>
          <p:nvPr>
            <p:ph type="body" idx="104" hasCustomPrompt="1"/>
          </p:nvPr>
        </p:nvSpPr>
        <p:spPr>
          <a:xfrm>
            <a:off x="548640" y="2057400"/>
            <a:ext cx="5212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it-IT" sz="2400" i="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Tempo occidentale</a:t>
            </a:r>
            <a:r>
              <a:rPr lang="it-IT" sz="2400" b="1" i="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it-IT" sz="2400" i="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[nascita del]</a:t>
            </a:r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27CA8D51-1791-0801-97D0-9FA708E8BAB0}"/>
              </a:ext>
            </a:extLst>
          </p:cNvPr>
          <p:cNvSpPr>
            <a:spLocks noGrp="1"/>
          </p:cNvSpPr>
          <p:nvPr>
            <p:ph type="body" idx="105" hasCustomPrompt="1"/>
          </p:nvPr>
        </p:nvSpPr>
        <p:spPr>
          <a:xfrm>
            <a:off x="548640" y="2926079"/>
            <a:ext cx="5212080" cy="33105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spcBef>
                <a:spcPts val="0"/>
              </a:spcBef>
            </a:pPr>
            <a:r>
              <a:rPr lang="it-IT" sz="1800" b="1" dirty="0">
                <a:solidFill>
                  <a:srgbClr val="521B93"/>
                </a:solidFill>
                <a:cs typeface="Calibri" panose="020F0502020204030204" pitchFamily="34" charset="0"/>
              </a:rPr>
              <a:t>Chronos</a:t>
            </a:r>
            <a:r>
              <a:rPr lang="it-IT" sz="1800" b="1" i="1" dirty="0">
                <a:solidFill>
                  <a:srgbClr val="521B93"/>
                </a:solidFill>
                <a:cs typeface="Calibri" panose="020F0502020204030204" pitchFamily="34" charset="0"/>
              </a:rPr>
              <a:t> </a:t>
            </a:r>
            <a:endParaRPr lang="it-IT" sz="1800" b="1" i="1" dirty="0">
              <a:cs typeface="Calibri" panose="020F0502020204030204" pitchFamily="34" charset="0"/>
            </a:endParaRPr>
          </a:p>
          <a:p>
            <a:pPr>
              <a:spcBef>
                <a:spcPts val="0"/>
              </a:spcBef>
            </a:pPr>
            <a:r>
              <a:rPr lang="it-IT" sz="1800" dirty="0">
                <a:cs typeface="Calibri" panose="020F0502020204030204" pitchFamily="34" charset="0"/>
              </a:rPr>
              <a:t>il tempo quantitativo, misurabile, sequenziale</a:t>
            </a:r>
          </a:p>
          <a:p>
            <a:pPr marL="285750" indent="-285750">
              <a:spcBef>
                <a:spcPts val="0"/>
              </a:spcBef>
              <a:buClr>
                <a:srgbClr val="7030A0"/>
              </a:buClr>
              <a:buSzPct val="100000"/>
              <a:buFont typeface="Wingdings" pitchFamily="2" charset="2"/>
              <a:buChar char="q"/>
            </a:pPr>
            <a:r>
              <a:rPr lang="it-IT" sz="1800" dirty="0">
                <a:cs typeface="Calibri" panose="020F0502020204030204" pitchFamily="34" charset="0"/>
              </a:rPr>
              <a:t>ordine, durata, continuità</a:t>
            </a:r>
          </a:p>
          <a:p>
            <a:pPr marL="285750" indent="-285750">
              <a:spcBef>
                <a:spcPts val="0"/>
              </a:spcBef>
              <a:buClr>
                <a:srgbClr val="7030A0"/>
              </a:buClr>
              <a:buSzPct val="100000"/>
              <a:buFont typeface="Wingdings" pitchFamily="2" charset="2"/>
              <a:buChar char="q"/>
            </a:pPr>
            <a:endParaRPr lang="it-IT" sz="1800" dirty="0">
              <a:cs typeface="Calibri" panose="020F0502020204030204" pitchFamily="34" charset="0"/>
            </a:endParaRPr>
          </a:p>
          <a:p>
            <a:pPr>
              <a:spcBef>
                <a:spcPts val="0"/>
              </a:spcBef>
            </a:pPr>
            <a:r>
              <a:rPr lang="it-IT" sz="1800" b="1" dirty="0">
                <a:solidFill>
                  <a:srgbClr val="521B93"/>
                </a:solidFill>
                <a:cs typeface="Calibri" panose="020F0502020204030204" pitchFamily="34" charset="0"/>
              </a:rPr>
              <a:t>Kairos</a:t>
            </a:r>
          </a:p>
          <a:p>
            <a:pPr>
              <a:spcBef>
                <a:spcPts val="0"/>
              </a:spcBef>
            </a:pPr>
            <a:r>
              <a:rPr lang="it-IT" sz="1800" dirty="0">
                <a:cs typeface="Calibri" panose="020F0502020204030204" pitchFamily="34" charset="0"/>
              </a:rPr>
              <a:t>il tempo qualitativo, dell’«occasione» o dell’«evento»</a:t>
            </a:r>
          </a:p>
          <a:p>
            <a:pPr marL="285750" indent="-285750">
              <a:spcBef>
                <a:spcPts val="0"/>
              </a:spcBef>
              <a:buClr>
                <a:srgbClr val="7030A0"/>
              </a:buClr>
              <a:buSzPct val="100000"/>
              <a:buFont typeface="Wingdings" pitchFamily="2" charset="2"/>
              <a:buChar char="q"/>
            </a:pPr>
            <a:r>
              <a:rPr lang="it-IT" sz="1800" dirty="0">
                <a:cs typeface="Calibri" panose="020F0502020204030204" pitchFamily="34" charset="0"/>
              </a:rPr>
              <a:t>interruzione, momento, svolta</a:t>
            </a:r>
          </a:p>
          <a:p>
            <a:pPr marL="285750" indent="-285750">
              <a:spcBef>
                <a:spcPts val="0"/>
              </a:spcBef>
              <a:buClr>
                <a:srgbClr val="7030A0"/>
              </a:buClr>
              <a:buSzPct val="100000"/>
              <a:buFont typeface="Wingdings" pitchFamily="2" charset="2"/>
              <a:buChar char="q"/>
            </a:pPr>
            <a:endParaRPr lang="it-IT" sz="1800" dirty="0">
              <a:cs typeface="Calibri" panose="020F0502020204030204" pitchFamily="34" charset="0"/>
            </a:endParaRPr>
          </a:p>
          <a:p>
            <a:pPr>
              <a:spcBef>
                <a:spcPts val="0"/>
              </a:spcBef>
            </a:pPr>
            <a:r>
              <a:rPr lang="it-IT" sz="1800" b="1" dirty="0" err="1">
                <a:solidFill>
                  <a:srgbClr val="521B93"/>
                </a:solidFill>
                <a:cs typeface="Calibri" panose="020F0502020204030204" pitchFamily="34" charset="0"/>
              </a:rPr>
              <a:t>Krisis</a:t>
            </a:r>
            <a:endParaRPr lang="it-IT" sz="1800" b="1" dirty="0">
              <a:solidFill>
                <a:srgbClr val="521B93"/>
              </a:solidFill>
              <a:cs typeface="Calibri" panose="020F0502020204030204" pitchFamily="34" charset="0"/>
            </a:endParaRPr>
          </a:p>
          <a:p>
            <a:pPr>
              <a:spcBef>
                <a:spcPts val="0"/>
              </a:spcBef>
            </a:pPr>
            <a:r>
              <a:rPr lang="it-IT" sz="1800" dirty="0">
                <a:cs typeface="Calibri" panose="020F0502020204030204" pitchFamily="34" charset="0"/>
              </a:rPr>
              <a:t>il tempo del «giudizio» o della «decisione»</a:t>
            </a:r>
          </a:p>
          <a:p>
            <a:pPr marL="285750" indent="-285750">
              <a:spcBef>
                <a:spcPts val="0"/>
              </a:spcBef>
              <a:buClr>
                <a:srgbClr val="7030A0"/>
              </a:buClr>
              <a:buSzPct val="100000"/>
              <a:buFont typeface="Wingdings" pitchFamily="2" charset="2"/>
              <a:buChar char="q"/>
            </a:pPr>
            <a:r>
              <a:rPr lang="it-IT" sz="1800" dirty="0">
                <a:cs typeface="Calibri" panose="020F0502020204030204" pitchFamily="34" charset="0"/>
              </a:rPr>
              <a:t>soglia, mutamento, prima e dopo</a:t>
            </a:r>
          </a:p>
        </p:txBody>
      </p:sp>
      <p:sp>
        <p:nvSpPr>
          <p:cNvPr id="7" name="Text 3">
            <a:extLst>
              <a:ext uri="{FF2B5EF4-FFF2-40B4-BE49-F238E27FC236}">
                <a16:creationId xmlns:a16="http://schemas.microsoft.com/office/drawing/2014/main" id="{B54EA785-B7C3-387B-A259-22F7C28ACEB7}"/>
              </a:ext>
            </a:extLst>
          </p:cNvPr>
          <p:cNvSpPr>
            <a:spLocks noGrp="1"/>
          </p:cNvSpPr>
          <p:nvPr>
            <p:ph type="body" idx="108" hasCustomPrompt="1"/>
          </p:nvPr>
        </p:nvSpPr>
        <p:spPr>
          <a:xfrm>
            <a:off x="6428232" y="2926080"/>
            <a:ext cx="521208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spcBef>
                <a:spcPts val="0"/>
              </a:spcBef>
            </a:pPr>
            <a:r>
              <a:rPr lang="it-IT" sz="2000" dirty="0">
                <a:cs typeface="Calibri" panose="020F0502020204030204" pitchFamily="34" charset="0"/>
              </a:rPr>
              <a:t>Interazione (diversa) tra i tre tempi:</a:t>
            </a:r>
          </a:p>
          <a:p>
            <a:pPr>
              <a:spcBef>
                <a:spcPts val="0"/>
              </a:spcBef>
            </a:pPr>
            <a:endParaRPr lang="it-IT" sz="2000" dirty="0">
              <a:cs typeface="Calibri" panose="020F0502020204030204" pitchFamily="34" charset="0"/>
            </a:endParaRPr>
          </a:p>
          <a:p>
            <a:pPr marL="514350" indent="-514350">
              <a:spcBef>
                <a:spcPts val="0"/>
              </a:spcBef>
              <a:buFont typeface="Arial" panose="020B0604020202020204" pitchFamily="34" charset="0"/>
              <a:buAutoNum type="alphaLcPeriod"/>
            </a:pPr>
            <a:r>
              <a:rPr lang="it-IT" sz="2000" dirty="0">
                <a:cs typeface="Calibri" panose="020F0502020204030204" pitchFamily="34" charset="0"/>
              </a:rPr>
              <a:t>Chronos: ritmo «regolare» della vita e della storia</a:t>
            </a:r>
          </a:p>
          <a:p>
            <a:pPr marL="514350" indent="-514350">
              <a:spcBef>
                <a:spcPts val="0"/>
              </a:spcBef>
              <a:buFont typeface="Arial" panose="020B0604020202020204" pitchFamily="34" charset="0"/>
              <a:buAutoNum type="alphaLcPeriod"/>
            </a:pPr>
            <a:endParaRPr lang="it-IT" sz="2000" dirty="0">
              <a:cs typeface="Calibri" panose="020F0502020204030204" pitchFamily="34" charset="0"/>
            </a:endParaRPr>
          </a:p>
          <a:p>
            <a:pPr marL="514350" indent="-514350">
              <a:spcBef>
                <a:spcPts val="0"/>
              </a:spcBef>
              <a:buFont typeface="Arial" panose="020B0604020202020204" pitchFamily="34" charset="0"/>
              <a:buAutoNum type="alphaLcPeriod"/>
            </a:pPr>
            <a:r>
              <a:rPr lang="it-IT" sz="2000" dirty="0">
                <a:cs typeface="Calibri" panose="020F0502020204030204" pitchFamily="34" charset="0"/>
              </a:rPr>
              <a:t>Kairos: l’evento (rivelazione/rivoluzione)</a:t>
            </a:r>
          </a:p>
          <a:p>
            <a:pPr marL="514350" indent="-514350">
              <a:spcBef>
                <a:spcPts val="0"/>
              </a:spcBef>
              <a:buFont typeface="Arial" panose="020B0604020202020204" pitchFamily="34" charset="0"/>
              <a:buAutoNum type="alphaLcPeriod"/>
            </a:pPr>
            <a:endParaRPr lang="it-IT" sz="2000" dirty="0">
              <a:cs typeface="Calibri" panose="020F0502020204030204" pitchFamily="34" charset="0"/>
            </a:endParaRPr>
          </a:p>
          <a:p>
            <a:pPr marL="514350" indent="-514350">
              <a:spcBef>
                <a:spcPts val="0"/>
              </a:spcBef>
              <a:buFont typeface="Arial" panose="020B0604020202020204" pitchFamily="34" charset="0"/>
              <a:buAutoNum type="alphaLcPeriod"/>
            </a:pPr>
            <a:r>
              <a:rPr lang="it-IT" sz="2000" dirty="0" err="1">
                <a:cs typeface="Calibri" panose="020F0502020204030204" pitchFamily="34" charset="0"/>
              </a:rPr>
              <a:t>Krisis</a:t>
            </a:r>
            <a:r>
              <a:rPr lang="it-IT" sz="2000" dirty="0">
                <a:cs typeface="Calibri" panose="020F0502020204030204" pitchFamily="34" charset="0"/>
              </a:rPr>
              <a:t>: la storia cambia direzione</a:t>
            </a:r>
          </a:p>
          <a:p>
            <a:pPr marL="203200" indent="-203200" algn="l">
              <a:spcAft>
                <a:spcPts val="600"/>
              </a:spcAft>
              <a:buSzPct val="100000"/>
              <a:buChar char="•"/>
            </a:pPr>
            <a:endParaRPr lang="en-US" sz="1700" i="1" dirty="0"/>
          </a:p>
        </p:txBody>
      </p:sp>
    </p:spTree>
    <p:extLst>
      <p:ext uri="{BB962C8B-B14F-4D97-AF65-F5344CB8AC3E}">
        <p14:creationId xmlns:p14="http://schemas.microsoft.com/office/powerpoint/2010/main" val="28280037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F407D2-3154-CA0F-29BB-1F79BF39D5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2">
            <a:extLst>
              <a:ext uri="{FF2B5EF4-FFF2-40B4-BE49-F238E27FC236}">
                <a16:creationId xmlns:a16="http://schemas.microsoft.com/office/drawing/2014/main" id="{BD41465C-0423-D42F-EA90-0C78DE00810B}"/>
              </a:ext>
            </a:extLst>
          </p:cNvPr>
          <p:cNvSpPr>
            <a:spLocks noGrp="1"/>
          </p:cNvSpPr>
          <p:nvPr>
            <p:ph type="body" idx="105" hasCustomPrompt="1"/>
          </p:nvPr>
        </p:nvSpPr>
        <p:spPr>
          <a:xfrm>
            <a:off x="551688" y="1773701"/>
            <a:ext cx="5212080" cy="33105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spcBef>
                <a:spcPts val="0"/>
              </a:spcBef>
            </a:pPr>
            <a:r>
              <a:rPr lang="it-IT" sz="1800" b="1" dirty="0">
                <a:solidFill>
                  <a:srgbClr val="7030A0"/>
                </a:solidFill>
                <a:latin typeface="+mn-lt"/>
                <a:cs typeface="Times New Roman" panose="02020603050405020304" pitchFamily="18" charset="0"/>
              </a:rPr>
              <a:t>I. Passatismo</a:t>
            </a:r>
          </a:p>
          <a:p>
            <a:pPr>
              <a:spcBef>
                <a:spcPts val="0"/>
              </a:spcBef>
            </a:pPr>
            <a:r>
              <a:rPr lang="it-IT" sz="1800" dirty="0">
                <a:solidFill>
                  <a:srgbClr val="7A81FF"/>
                </a:solidFill>
                <a:latin typeface="+mn-lt"/>
                <a:cs typeface="Times New Roman" panose="02020603050405020304" pitchFamily="18" charset="0"/>
              </a:rPr>
              <a:t>- </a:t>
            </a:r>
            <a:r>
              <a:rPr lang="it-IT" sz="1800" dirty="0">
                <a:solidFill>
                  <a:srgbClr val="7030A0"/>
                </a:solidFill>
                <a:latin typeface="+mn-lt"/>
                <a:cs typeface="Times New Roman" panose="02020603050405020304" pitchFamily="18" charset="0"/>
              </a:rPr>
              <a:t>Antichità classica</a:t>
            </a:r>
            <a:r>
              <a:rPr lang="it-IT" sz="18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: </a:t>
            </a:r>
            <a:r>
              <a:rPr lang="it-IT" sz="1800" dirty="0">
                <a:latin typeface="+mn-lt"/>
                <a:cs typeface="Times New Roman" panose="02020603050405020304" pitchFamily="18" charset="0"/>
              </a:rPr>
              <a:t>equilibrio tra Kronos e Kairos</a:t>
            </a:r>
          </a:p>
          <a:p>
            <a:pPr>
              <a:spcBef>
                <a:spcPts val="0"/>
              </a:spcBef>
            </a:pPr>
            <a:r>
              <a:rPr lang="it-IT" sz="1800" dirty="0">
                <a:solidFill>
                  <a:srgbClr val="8089FF"/>
                </a:solidFill>
                <a:latin typeface="+mn-lt"/>
                <a:cs typeface="Times New Roman" panose="02020603050405020304" pitchFamily="18" charset="0"/>
              </a:rPr>
              <a:t>- </a:t>
            </a:r>
            <a:r>
              <a:rPr lang="it-IT" sz="1800" dirty="0">
                <a:solidFill>
                  <a:srgbClr val="7030A0"/>
                </a:solidFill>
                <a:latin typeface="+mn-lt"/>
                <a:cs typeface="Times New Roman" panose="02020603050405020304" pitchFamily="18" charset="0"/>
              </a:rPr>
              <a:t>Cristianesimo</a:t>
            </a:r>
            <a:r>
              <a:rPr lang="it-IT" sz="1800" dirty="0">
                <a:latin typeface="+mn-lt"/>
                <a:cs typeface="Times New Roman" panose="02020603050405020304" pitchFamily="18" charset="0"/>
              </a:rPr>
              <a:t>: Kairos (la salvezza) in posizione dominante e orientante Chronos</a:t>
            </a:r>
          </a:p>
          <a:p>
            <a:pPr>
              <a:spcBef>
                <a:spcPts val="0"/>
              </a:spcBef>
            </a:pPr>
            <a:endParaRPr lang="it-IT" sz="1800" dirty="0">
              <a:latin typeface="+mn-lt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r>
              <a:rPr lang="it-IT" sz="1800" b="1" dirty="0">
                <a:solidFill>
                  <a:srgbClr val="7030A0"/>
                </a:solidFill>
                <a:latin typeface="+mn-lt"/>
                <a:cs typeface="Times New Roman" panose="02020603050405020304" pitchFamily="18" charset="0"/>
              </a:rPr>
              <a:t>II. Modernismo</a:t>
            </a:r>
          </a:p>
          <a:p>
            <a:pPr>
              <a:spcBef>
                <a:spcPts val="0"/>
              </a:spcBef>
            </a:pPr>
            <a:r>
              <a:rPr lang="it-IT" sz="1800" dirty="0">
                <a:latin typeface="+mn-lt"/>
                <a:cs typeface="Times New Roman" panose="02020603050405020304" pitchFamily="18" charset="0"/>
              </a:rPr>
              <a:t>Chronos (il progresso) in posizione dominante e organizzante Kairos e </a:t>
            </a:r>
            <a:r>
              <a:rPr lang="it-IT" sz="1800" dirty="0" err="1">
                <a:latin typeface="+mn-lt"/>
                <a:cs typeface="Times New Roman" panose="02020603050405020304" pitchFamily="18" charset="0"/>
              </a:rPr>
              <a:t>Krisis</a:t>
            </a:r>
            <a:endParaRPr lang="it-IT" sz="1800" dirty="0">
              <a:latin typeface="+mn-lt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endParaRPr lang="it-IT" sz="1800" dirty="0">
              <a:latin typeface="+mn-lt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r>
              <a:rPr lang="it-IT" sz="1800" b="1" dirty="0">
                <a:solidFill>
                  <a:srgbClr val="7030A0"/>
                </a:solidFill>
                <a:latin typeface="+mn-lt"/>
                <a:cs typeface="Times New Roman" panose="02020603050405020304" pitchFamily="18" charset="0"/>
              </a:rPr>
              <a:t>III. Presentismo</a:t>
            </a:r>
          </a:p>
          <a:p>
            <a:pPr>
              <a:spcBef>
                <a:spcPts val="0"/>
              </a:spcBef>
            </a:pPr>
            <a:r>
              <a:rPr lang="it-IT" sz="1800" dirty="0">
                <a:latin typeface="+mn-lt"/>
                <a:cs typeface="Times New Roman" panose="02020603050405020304" pitchFamily="18" charset="0"/>
              </a:rPr>
              <a:t>Crisi di Chronos, prevalenza di Kairos (istantaneità) e di </a:t>
            </a:r>
            <a:r>
              <a:rPr lang="it-IT" sz="1800" dirty="0" err="1">
                <a:latin typeface="+mn-lt"/>
                <a:cs typeface="Times New Roman" panose="02020603050405020304" pitchFamily="18" charset="0"/>
              </a:rPr>
              <a:t>Krisis</a:t>
            </a:r>
            <a:r>
              <a:rPr lang="it-IT" sz="1800" dirty="0">
                <a:latin typeface="+mn-lt"/>
                <a:cs typeface="Times New Roman" panose="02020603050405020304" pitchFamily="18" charset="0"/>
              </a:rPr>
              <a:t> (perpetua)</a:t>
            </a:r>
          </a:p>
        </p:txBody>
      </p:sp>
      <p:sp>
        <p:nvSpPr>
          <p:cNvPr id="7" name="Text 3">
            <a:extLst>
              <a:ext uri="{FF2B5EF4-FFF2-40B4-BE49-F238E27FC236}">
                <a16:creationId xmlns:a16="http://schemas.microsoft.com/office/drawing/2014/main" id="{E9C88737-FC96-C98B-C05B-BD6F3A8E2A67}"/>
              </a:ext>
            </a:extLst>
          </p:cNvPr>
          <p:cNvSpPr>
            <a:spLocks noGrp="1"/>
          </p:cNvSpPr>
          <p:nvPr>
            <p:ph type="body" idx="108" hasCustomPrompt="1"/>
          </p:nvPr>
        </p:nvSpPr>
        <p:spPr>
          <a:xfrm>
            <a:off x="6428232" y="1773702"/>
            <a:ext cx="5212080" cy="33105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spcBef>
                <a:spcPts val="0"/>
              </a:spcBef>
            </a:pPr>
            <a:r>
              <a:rPr lang="it-IT" sz="1800" dirty="0">
                <a:latin typeface="+mn-lt"/>
                <a:cs typeface="Times New Roman" panose="02020603050405020304" pitchFamily="18" charset="0"/>
              </a:rPr>
              <a:t>«Viviamo in un tempo che non sappiamo più misurare»</a:t>
            </a:r>
          </a:p>
          <a:p>
            <a:pPr>
              <a:spcBef>
                <a:spcPts val="0"/>
              </a:spcBef>
            </a:pPr>
            <a:endParaRPr lang="it-IT" sz="1800" dirty="0">
              <a:latin typeface="+mn-lt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r>
              <a:rPr lang="it-IT" sz="1800" b="1" dirty="0">
                <a:solidFill>
                  <a:srgbClr val="7030A0"/>
                </a:solidFill>
                <a:latin typeface="+mn-lt"/>
                <a:cs typeface="Times New Roman" panose="02020603050405020304" pitchFamily="18" charset="0"/>
              </a:rPr>
              <a:t>IV. Antropocene</a:t>
            </a:r>
          </a:p>
          <a:p>
            <a:pPr>
              <a:spcBef>
                <a:spcPts val="0"/>
              </a:spcBef>
            </a:pPr>
            <a:r>
              <a:rPr lang="it-IT" sz="1800" dirty="0">
                <a:latin typeface="+mn-lt"/>
                <a:cs typeface="Times New Roman" panose="02020603050405020304" pitchFamily="18" charset="0"/>
              </a:rPr>
              <a:t>tempo planetario, «collettivo», che mette in crisi ogni misura </a:t>
            </a:r>
            <a:r>
              <a:rPr lang="it-IT" sz="1800" i="1" dirty="0">
                <a:latin typeface="+mn-lt"/>
                <a:cs typeface="Times New Roman" panose="02020603050405020304" pitchFamily="18" charset="0"/>
              </a:rPr>
              <a:t>(il tempo umano si intreccia col il tempo della terra)</a:t>
            </a:r>
            <a:endParaRPr lang="it-IT" sz="1800" dirty="0">
              <a:latin typeface="+mn-lt"/>
              <a:cs typeface="Times New Roman" panose="02020603050405020304" pitchFamily="18" charset="0"/>
            </a:endParaRPr>
          </a:p>
          <a:p>
            <a:pPr marL="285750" indent="-285750">
              <a:spcBef>
                <a:spcPts val="0"/>
              </a:spcBef>
              <a:buClr>
                <a:srgbClr val="8089FF"/>
              </a:buClr>
              <a:buFont typeface="Font di sistema normale"/>
              <a:buChar char="-"/>
            </a:pPr>
            <a:r>
              <a:rPr lang="it-IT" sz="1800" dirty="0">
                <a:latin typeface="+mn-lt"/>
                <a:cs typeface="Times New Roman" panose="02020603050405020304" pitchFamily="18" charset="0"/>
              </a:rPr>
              <a:t>accelerazione e simultaneità dissolvono la linearità del tempo</a:t>
            </a:r>
          </a:p>
          <a:p>
            <a:pPr marL="285750" indent="-285750">
              <a:spcBef>
                <a:spcPts val="0"/>
              </a:spcBef>
              <a:buClr>
                <a:srgbClr val="8089FF"/>
              </a:buClr>
              <a:buFont typeface="Font di sistema normale"/>
              <a:buChar char="-"/>
            </a:pPr>
            <a:r>
              <a:rPr lang="it-IT" sz="1800" dirty="0">
                <a:latin typeface="+mn-lt"/>
                <a:cs typeface="Times New Roman" panose="02020603050405020304" pitchFamily="18" charset="0"/>
              </a:rPr>
              <a:t>futuro inaccessibile (e/o minaccioso)</a:t>
            </a:r>
          </a:p>
          <a:p>
            <a:pPr marL="285750" indent="-285750">
              <a:spcBef>
                <a:spcPts val="0"/>
              </a:spcBef>
              <a:buClr>
                <a:srgbClr val="8089FF"/>
              </a:buClr>
              <a:buFont typeface="Font di sistema normale"/>
              <a:buChar char="-"/>
            </a:pPr>
            <a:r>
              <a:rPr lang="it-IT" sz="1800" dirty="0">
                <a:latin typeface="+mn-lt"/>
                <a:cs typeface="Times New Roman" panose="02020603050405020304" pitchFamily="18" charset="0"/>
              </a:rPr>
              <a:t>riduzione del passato a </a:t>
            </a:r>
            <a:r>
              <a:rPr lang="it-IT" sz="1800" b="1" dirty="0">
                <a:solidFill>
                  <a:srgbClr val="8089FF"/>
                </a:solidFill>
                <a:latin typeface="+mn-lt"/>
                <a:cs typeface="Times New Roman" panose="02020603050405020304" pitchFamily="18" charset="0"/>
              </a:rPr>
              <a:t>memoria</a:t>
            </a:r>
            <a:r>
              <a:rPr lang="it-IT" sz="1800" dirty="0">
                <a:latin typeface="+mn-lt"/>
                <a:cs typeface="Times New Roman" panose="02020603050405020304" pitchFamily="18" charset="0"/>
              </a:rPr>
              <a:t> e/o </a:t>
            </a:r>
            <a:r>
              <a:rPr lang="it-IT" sz="1800" b="1" dirty="0">
                <a:solidFill>
                  <a:srgbClr val="8089FF"/>
                </a:solidFill>
                <a:latin typeface="+mn-lt"/>
                <a:cs typeface="Times New Roman" panose="02020603050405020304" pitchFamily="18" charset="0"/>
              </a:rPr>
              <a:t>patrimonio</a:t>
            </a:r>
          </a:p>
          <a:p>
            <a:pPr marL="285750" indent="-285750">
              <a:spcBef>
                <a:spcPts val="0"/>
              </a:spcBef>
              <a:buClr>
                <a:srgbClr val="8089FF"/>
              </a:buClr>
              <a:buFont typeface="Font di sistema normale"/>
              <a:buChar char="-"/>
            </a:pPr>
            <a:r>
              <a:rPr lang="it-IT" sz="1800" dirty="0">
                <a:latin typeface="+mn-lt"/>
                <a:cs typeface="Times New Roman" panose="02020603050405020304" pitchFamily="18" charset="0"/>
              </a:rPr>
              <a:t>scala temporale geologica </a:t>
            </a:r>
          </a:p>
          <a:p>
            <a:pPr marL="203200" indent="-203200" algn="l">
              <a:spcAft>
                <a:spcPts val="600"/>
              </a:spcAft>
              <a:buSzPct val="100000"/>
              <a:buChar char="•"/>
            </a:pPr>
            <a:endParaRPr lang="en-US" sz="1700" i="1" dirty="0"/>
          </a:p>
        </p:txBody>
      </p:sp>
    </p:spTree>
    <p:extLst>
      <p:ext uri="{BB962C8B-B14F-4D97-AF65-F5344CB8AC3E}">
        <p14:creationId xmlns:p14="http://schemas.microsoft.com/office/powerpoint/2010/main" val="7436602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B55579EE-73A2-5B84-CD93-4A564CE9BC75}"/>
              </a:ext>
            </a:extLst>
          </p:cNvPr>
          <p:cNvSpPr txBox="1"/>
          <p:nvPr/>
        </p:nvSpPr>
        <p:spPr>
          <a:xfrm>
            <a:off x="152399" y="234462"/>
            <a:ext cx="11676186" cy="62478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it-IT" sz="2000" dirty="0">
                <a:cs typeface="Times New Roman" panose="02020603050405020304" pitchFamily="18" charset="0"/>
              </a:rPr>
              <a:t>Nei primi tre capitoli, abbiamo seguito </a:t>
            </a:r>
            <a:r>
              <a:rPr lang="it-IT" sz="2000" b="1" dirty="0">
                <a:cs typeface="Times New Roman" panose="02020603050405020304" pitchFamily="18" charset="0"/>
              </a:rPr>
              <a:t>la formazione, l’espansione e il trionfo del regime di storicità cristiano</a:t>
            </a:r>
            <a:r>
              <a:rPr lang="it-IT" sz="2000" dirty="0">
                <a:cs typeface="Times New Roman" panose="02020603050405020304" pitchFamily="18" charset="0"/>
              </a:rPr>
              <a:t>, vale a dire </a:t>
            </a:r>
            <a:r>
              <a:rPr lang="it-IT" sz="2000" b="1" dirty="0">
                <a:cs typeface="Times New Roman" panose="02020603050405020304" pitchFamily="18" charset="0"/>
              </a:rPr>
              <a:t>i modi in cui Kairos e </a:t>
            </a:r>
            <a:r>
              <a:rPr lang="it-IT" sz="2000" b="1" dirty="0" err="1">
                <a:cs typeface="Times New Roman" panose="02020603050405020304" pitchFamily="18" charset="0"/>
              </a:rPr>
              <a:t>Krisis</a:t>
            </a:r>
            <a:r>
              <a:rPr lang="it-IT" sz="2000" b="1" dirty="0">
                <a:cs typeface="Times New Roman" panose="02020603050405020304" pitchFamily="18" charset="0"/>
              </a:rPr>
              <a:t> hanno penetrato, identificato, governato e limitato Chronos</a:t>
            </a:r>
            <a:r>
              <a:rPr lang="it-IT" sz="2000" dirty="0">
                <a:cs typeface="Times New Roman" panose="02020603050405020304" pitchFamily="18" charset="0"/>
              </a:rPr>
              <a:t>. Con il quarto capitolo, abbiamo prestato attenzione alle </a:t>
            </a:r>
            <a:r>
              <a:rPr lang="it-IT" sz="2000" b="1" dirty="0">
                <a:cs typeface="Times New Roman" panose="02020603050405020304" pitchFamily="18" charset="0"/>
              </a:rPr>
              <a:t>dissonanze</a:t>
            </a:r>
            <a:r>
              <a:rPr lang="it-IT" sz="2000" dirty="0">
                <a:cs typeface="Times New Roman" panose="02020603050405020304" pitchFamily="18" charset="0"/>
              </a:rPr>
              <a:t> e alle </a:t>
            </a:r>
            <a:r>
              <a:rPr lang="it-IT" sz="2000" b="1" dirty="0">
                <a:cs typeface="Times New Roman" panose="02020603050405020304" pitchFamily="18" charset="0"/>
              </a:rPr>
              <a:t>fenditure</a:t>
            </a:r>
            <a:r>
              <a:rPr lang="it-IT" sz="2000" dirty="0">
                <a:cs typeface="Times New Roman" panose="02020603050405020304" pitchFamily="18" charset="0"/>
              </a:rPr>
              <a:t>, alcune delle quali potenzialmente rovinose, che sono apparse nell’ordine cristiano del tempo. Inizia un’oscillazione. Rendere conto di Chronos diventa </a:t>
            </a:r>
            <a:r>
              <a:rPr lang="it-IT" sz="2000" dirty="0" err="1">
                <a:cs typeface="Times New Roman" panose="02020603050405020304" pitchFamily="18" charset="0"/>
              </a:rPr>
              <a:t>piú</a:t>
            </a:r>
            <a:r>
              <a:rPr lang="it-IT" sz="2000" dirty="0">
                <a:cs typeface="Times New Roman" panose="02020603050405020304" pitchFamily="18" charset="0"/>
              </a:rPr>
              <a:t> difficile, proprio quando la conquista del tempo sembra compiersi, con </a:t>
            </a:r>
            <a:r>
              <a:rPr lang="it-IT" sz="2000" b="1" dirty="0">
                <a:cs typeface="Times New Roman" panose="02020603050405020304" pitchFamily="18" charset="0"/>
              </a:rPr>
              <a:t>la datazione per anni prima e dopo Cristo</a:t>
            </a:r>
            <a:r>
              <a:rPr lang="it-IT" sz="2000" dirty="0">
                <a:cs typeface="Times New Roman" panose="02020603050405020304" pitchFamily="18" charset="0"/>
              </a:rPr>
              <a:t>. L’Incarnazione è riconosciuta come il perno del tempo </a:t>
            </a:r>
            <a:r>
              <a:rPr lang="it-IT" sz="2000" dirty="0" err="1">
                <a:cs typeface="Times New Roman" panose="02020603050405020304" pitchFamily="18" charset="0"/>
              </a:rPr>
              <a:t>chronos</a:t>
            </a:r>
            <a:r>
              <a:rPr lang="it-IT" sz="2000" dirty="0">
                <a:cs typeface="Times New Roman" panose="02020603050405020304" pitchFamily="18" charset="0"/>
              </a:rPr>
              <a:t> e del tempo kairos o, piuttosto, lo è da sempre e per sempre. Contro i dubbi e le contestazioni, due sentinelle, una papista e l’altra fieramente anti-papista, hanno ancora difeso risolutamente il quadro biblico e l’orizzonte cristiano del tempo. Si poteva essere newtoniani e sostenere la veracità del Libro di Daniele, mentre </a:t>
            </a:r>
            <a:r>
              <a:rPr lang="it-IT" sz="2000" dirty="0" err="1">
                <a:cs typeface="Times New Roman" panose="02020603050405020304" pitchFamily="18" charset="0"/>
              </a:rPr>
              <a:t>Bossuet</a:t>
            </a:r>
            <a:r>
              <a:rPr lang="it-IT" sz="2000" dirty="0">
                <a:cs typeface="Times New Roman" panose="02020603050405020304" pitchFamily="18" charset="0"/>
              </a:rPr>
              <a:t> poteva storicizzare l’Apocalisse di Giovanni, pur conservandole la sua apertura profetica. “orizzonte cristiano del tempo. Si poteva essere newtoniani e sostenere la veracità del Libro di Daniele, mentre </a:t>
            </a:r>
            <a:r>
              <a:rPr lang="it-IT" sz="2000" dirty="0" err="1">
                <a:cs typeface="Times New Roman" panose="02020603050405020304" pitchFamily="18" charset="0"/>
              </a:rPr>
              <a:t>Bossuet</a:t>
            </a:r>
            <a:r>
              <a:rPr lang="it-IT" sz="2000" dirty="0">
                <a:cs typeface="Times New Roman" panose="02020603050405020304" pitchFamily="18" charset="0"/>
              </a:rPr>
              <a:t> poteva storicizzare l’Apocalisse di Giovanni, pur conservandole la sua apertura profetica.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it-IT" sz="2000" dirty="0">
                <a:cs typeface="Times New Roman" panose="02020603050405020304" pitchFamily="18" charset="0"/>
              </a:rPr>
              <a:t>(...)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it-IT" sz="2000" dirty="0">
                <a:cs typeface="Times New Roman" panose="02020603050405020304" pitchFamily="18" charset="0"/>
              </a:rPr>
              <a:t>Per quanto riguarda il tempo, la grande trasformazione che ha condotto all’emergere del tempo moderno presuppone </a:t>
            </a:r>
            <a:r>
              <a:rPr lang="it-IT" sz="2000" b="1" dirty="0">
                <a:cs typeface="Times New Roman" panose="02020603050405020304" pitchFamily="18" charset="0"/>
              </a:rPr>
              <a:t>lo smantellamento del regime di storicità cristiano</a:t>
            </a:r>
            <a:r>
              <a:rPr lang="it-IT" sz="2000" dirty="0">
                <a:cs typeface="Times New Roman" panose="02020603050405020304" pitchFamily="18" charset="0"/>
              </a:rPr>
              <a:t>. Questo non significa affatto la sua scomparsa. Al contrario. Le categorie di </a:t>
            </a:r>
            <a:r>
              <a:rPr lang="it-IT" sz="2000" b="1" dirty="0">
                <a:cs typeface="Times New Roman" panose="02020603050405020304" pitchFamily="18" charset="0"/>
              </a:rPr>
              <a:t>secolarizzazione</a:t>
            </a:r>
            <a:r>
              <a:rPr lang="it-IT" sz="2000" dirty="0">
                <a:cs typeface="Times New Roman" panose="02020603050405020304" pitchFamily="18" charset="0"/>
              </a:rPr>
              <a:t> o di </a:t>
            </a:r>
            <a:r>
              <a:rPr lang="it-IT" sz="2000" b="1" dirty="0">
                <a:cs typeface="Times New Roman" panose="02020603050405020304" pitchFamily="18" charset="0"/>
              </a:rPr>
              <a:t>laicizzazione</a:t>
            </a:r>
            <a:r>
              <a:rPr lang="it-IT" sz="2000" dirty="0">
                <a:cs typeface="Times New Roman" panose="02020603050405020304" pitchFamily="18" charset="0"/>
              </a:rPr>
              <a:t> di cui disponiamo, e che sono state diffusamente utilizzate, sono troppo ampie e vaghe per cogliere il passaggio da un regime all’altro; questo, infatti, non avviene in un solo giorno e, inoltre, richiede la convergenza di svariati fattori politici, sociali, economici, culturali. Ma il risultato netto è che </a:t>
            </a:r>
            <a:r>
              <a:rPr lang="it-IT" sz="2000" b="1" dirty="0">
                <a:cs typeface="Times New Roman" panose="02020603050405020304" pitchFamily="18" charset="0"/>
              </a:rPr>
              <a:t>al presentismo apocalittico delle origini si sostituisce impercettibilmente il futurismo del regime moderno di storicità</a:t>
            </a:r>
            <a:r>
              <a:rPr lang="it-IT" sz="2000" dirty="0">
                <a:cs typeface="Times New Roman" panose="02020603050405020304" pitchFamily="18" charset="0"/>
              </a:rPr>
              <a:t>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Tema di Office</Template>
  <TotalTime>31</TotalTime>
  <Words>767</Words>
  <Application>Microsoft Macintosh PowerPoint</Application>
  <PresentationFormat>Widescreen</PresentationFormat>
  <Paragraphs>86</Paragraphs>
  <Slides>8</Slides>
  <Notes>8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7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8</vt:i4>
      </vt:variant>
    </vt:vector>
  </HeadingPairs>
  <TitlesOfParts>
    <vt:vector size="16" baseType="lpstr">
      <vt:lpstr>Arial</vt:lpstr>
      <vt:lpstr>Calibri</vt:lpstr>
      <vt:lpstr>Cambria</vt:lpstr>
      <vt:lpstr>Courier New</vt:lpstr>
      <vt:lpstr>Font di sistema normale</vt:lpstr>
      <vt:lpstr>Times New Roman</vt:lpstr>
      <vt:lpstr>Wingdings</vt:lpstr>
      <vt:lpstr>Tema di Office</vt:lpstr>
      <vt:lpstr>Storia del tempo presente</vt:lpstr>
      <vt:lpstr>Pensare il tempo presente</vt:lpstr>
      <vt:lpstr>tempo presente</vt:lpstr>
      <vt:lpstr>Regimi di storicità</vt:lpstr>
      <vt:lpstr>Presentazione standard di PowerPoint</vt:lpstr>
      <vt:lpstr>Chronos, Kairos, Krisis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>PptxGenJS Presentation</dc:subject>
  <dc:creator>maddalena carli</dc:creator>
  <cp:lastModifiedBy>maddalena carli</cp:lastModifiedBy>
  <cp:revision>5</cp:revision>
  <dcterms:created xsi:type="dcterms:W3CDTF">2026-10-29T07:57:25Z</dcterms:created>
  <dcterms:modified xsi:type="dcterms:W3CDTF">2026-10-31T09:49:28Z</dcterms:modified>
</cp:coreProperties>
</file>