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cetti" id="{FC58DF2E-D20C-42CA-AE6E-9D212E2F66E4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Esempio" id="{BDF74360-7FCC-00CF-DA28-DCCCFAF5146A}">
          <p14:sldIdLst>
            <p14:sldId id="262"/>
            <p14:sldId id="263"/>
            <p14:sldId id="264"/>
            <p14:sldId id="265"/>
            <p14:sldId id="266"/>
          </p14:sldIdLst>
        </p14:section>
        <p14:section name="Tabella doppia" id="{9D3F3EBD-946E-F1A3-DA6D-48B91AF4BD70}">
          <p14:sldIdLst>
            <p14:sldId id="267"/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725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Obiettivo della lezione: imparare a sintetizzare i dati elementari in una distribuzione di frequenza e a leggerla.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Attenzione all'arrotondamento: con frequenze arrotondate la somma può risultare 0,99 o 1,01, ma il valore esatto è sempre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Controllo immediato: 3 + 7 + 5 + 3 + 2 = 20, il numero di turisti della tabella unitaria.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cumulate non si sommano: nella riga del totale non hanno significato.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frequenze cumulate rispondono a domande del tipo "quanti al massimo / almeno / tra". Verifica sulle frequenze semplici: al massimo 3 notti = 3 + 7 + 5 = 15; più di 3 notti = 3 + 2 = 5; da 2 a 4 notti = 7 + 5 + 3 = 15. In termini relativi: F_3 = 0,75; 1 − F_3 = 0,25; F_4 − F_1 = 0,90 − 0,15 = 0,75. Il vantaggio: con molte modalità basta leggere una o due cumulate invece di sommare tante frequenze.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simulati a scopo didattico. Il valore relativo (40%) è più alto, ma il collettivo di A è venti volte più piccolo di quello di B: in termini assoluti B ospita più di dieci volte gli stranieri di A. Confrontare percentuali va bene per confrontare la composizione dei collettivi; per confrontare quantità servono le frequenze assolute, oppure le percentuali accompagnate dai rispettivi N. Attenzione anche ai collettivi piccoli: su 20 ospiti basta un turista in più o in meno per spostare la percentuale di 5 punti.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numeratore è sempre lo stesso (5 turisti), cambia solo il denominatore. "Il 25% dei turisti è estero e sta in extra-alberghiero", "il 55,6% degli esteri sceglie l'extra-alberghiero" e "il 50% degli ospiti extra-alberghieri è estero" sono tre affermazioni diverse e tutte corrette. Confonderle è un errore frequente nella lettura delle statistiche.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b="1" dirty="0">
                <a:solidFill>
                  <a:schemeClr val="accent3"/>
                </a:solidFill>
              </a:defRPr>
            </a:lvl1pPr>
          </a:lstStyle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3108960"/>
            <a:ext cx="80467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300" dirty="0">
                <a:solidFill>
                  <a:schemeClr val="accent5"/>
                </a:solidFill>
              </a:defRPr>
            </a:lvl1pPr>
          </a:lstStyle>
          <a:p>
            <a:pPr marL="0" indent="0">
              <a:buNone/>
            </a:pPr>
            <a:endParaRPr lang="en-US" sz="13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Tabelle e distribuzioni di frequenza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Tabelle e distribuzioni di frequenza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STATISTICA DESCRITTIVA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Tabelle e distribuzioni di frequenza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31089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dirty="0">
                <a:solidFill>
                  <a:schemeClr val="accent5"/>
                </a:solidFill>
              </a:rPr>
              <a:t>Tabelle semplici e doppie · frequenze assolute, relative e cumulate</a:t>
            </a:r>
            <a:endParaRPr lang="en-US" sz="1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300" dirty="0">
                <a:solidFill>
                  <a:schemeClr val="accent5"/>
                </a:solidFill>
              </a:rPr>
              <a:t>Fabrizio Antolini · Università di Teramo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 dati elementari alla tabella di frequenza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3566160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5120640" y="1188720"/>
            <a:ext cx="3566160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731520" y="1417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Tabella unitaria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4028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Una riga per ogni </a:t>
            </a:r>
            <a:r>
              <a:rPr lang="en-US" sz="1500" b="1" dirty="0">
                <a:solidFill>
                  <a:schemeClr val="tx1"/>
                </a:solidFill>
              </a:rPr>
              <a:t>unità statistica</a:t>
            </a:r>
            <a:r>
              <a:rPr lang="en-US" sz="1500" dirty="0">
                <a:solidFill>
                  <a:schemeClr val="tx1"/>
                </a:solidFill>
              </a:rPr>
              <a:t>, una colonna per ogni </a:t>
            </a:r>
            <a:r>
              <a:rPr lang="en-US" sz="1500" b="1" dirty="0">
                <a:solidFill>
                  <a:schemeClr val="tx1"/>
                </a:solidFill>
              </a:rPr>
              <a:t>carattere</a:t>
            </a:r>
            <a:r>
              <a:rPr lang="en-US" sz="1500" dirty="0">
                <a:solidFill>
                  <a:schemeClr val="tx1"/>
                </a:solidFill>
              </a:rPr>
              <a:t> rilevato. Le stesse modalità compaiono più volte.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251960" y="2103120"/>
            <a:ext cx="640080" cy="457200"/>
          </a:xfrm>
          <a:prstGeom prst="rightArrow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 txBox="1"/>
          <p:nvPr/>
        </p:nvSpPr>
        <p:spPr>
          <a:xfrm>
            <a:off x="5394960" y="14173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Distribuzione di frequenza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394960" y="224028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Una riga per ogni </a:t>
            </a:r>
            <a:r>
              <a:rPr lang="en-US" sz="1500" b="1" dirty="0">
                <a:solidFill>
                  <a:schemeClr val="tx1"/>
                </a:solidFill>
              </a:rPr>
              <a:t>modalità distinta</a:t>
            </a:r>
            <a:r>
              <a:rPr lang="en-US" sz="1500" dirty="0">
                <a:solidFill>
                  <a:schemeClr val="tx1"/>
                </a:solidFill>
              </a:rPr>
              <a:t>, affiancata dal numero di unità che la presentano: la sua </a:t>
            </a:r>
            <a:r>
              <a:rPr lang="en-US" sz="1500" b="1" dirty="0">
                <a:solidFill>
                  <a:schemeClr val="tx1"/>
                </a:solidFill>
              </a:rPr>
              <a:t>frequenza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3794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Contare le ripetizioni riduce N righe a k righe (k = numero di modalità distinte) senza perdere informazione sul carattere.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Tabelle semplici e tabelle doppie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3977640" cy="3429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731520" y="13716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UN CARATTERE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916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Tabella semplice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94560"/>
            <a:ext cx="3474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Classifica le unità secondo un solo carattere X: per ogni modalità x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 riporta la frequenza n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9776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Es.: turisti per numero di notti di permanenza.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09160" y="1143000"/>
            <a:ext cx="3977640" cy="3429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 txBox="1"/>
          <p:nvPr/>
        </p:nvSpPr>
        <p:spPr>
          <a:xfrm>
            <a:off x="4983480" y="13716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DUE CARATTERI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16916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Tabella doppia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983480" y="2194560"/>
            <a:ext cx="3474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Detta anche a doppia entrata. Incrocia X (righe) e Y (colonne): ogni cella contiene n</a:t>
            </a:r>
            <a:r>
              <a:rPr lang="en-US" sz="1400" baseline="-40000" dirty="0">
                <a:solidFill>
                  <a:schemeClr val="tx1"/>
                </a:solidFill>
              </a:rPr>
              <a:t>ij</a:t>
            </a:r>
            <a:r>
              <a:rPr lang="en-US" sz="1400" dirty="0">
                <a:solidFill>
                  <a:schemeClr val="tx1"/>
                </a:solidFill>
              </a:rPr>
              <a:t>, le unità che presentano insieme x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 e y</a:t>
            </a:r>
            <a:r>
              <a:rPr lang="en-US" sz="1400" baseline="-40000" dirty="0">
                <a:solidFill>
                  <a:schemeClr val="tx1"/>
                </a:solidFill>
              </a:rPr>
              <a:t>j</a:t>
            </a:r>
            <a:r>
              <a:rPr lang="en-US" sz="1400" dirty="0">
                <a:solidFill>
                  <a:schemeClr val="tx1"/>
                </a:solidFill>
              </a:rPr>
              <a:t>. Totali di riga e di colonna danno le distribuzioni </a:t>
            </a:r>
            <a:r>
              <a:rPr lang="en-US" sz="1400" b="1" dirty="0">
                <a:solidFill>
                  <a:schemeClr val="tx1"/>
                </a:solidFill>
              </a:rPr>
              <a:t>marginali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983480" y="39776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Es.: turisti per provenienza e tipo di struttura.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Frequenze assolute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2377440" cy="2377440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2377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80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3566160" y="11887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Numero di unità statistiche che presentano la modalità x</a:t>
            </a:r>
            <a:r>
              <a:rPr lang="en-US" sz="2000" baseline="-40000" dirty="0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3566160" y="201168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Si ottengono </a:t>
            </a:r>
            <a:r>
              <a:rPr lang="en-US" sz="1500" b="1" dirty="0">
                <a:solidFill>
                  <a:schemeClr val="tx1"/>
                </a:solidFill>
              </a:rPr>
              <a:t>contando</a:t>
            </a:r>
            <a:r>
              <a:rPr lang="en-US" sz="1500" dirty="0">
                <a:solidFill>
                  <a:schemeClr val="tx1"/>
                </a:solidFill>
              </a:rPr>
              <a:t> quante volte ogni modalità si ripete nella tabella unitaria.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566160" y="2926080"/>
            <a:ext cx="51206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 txBox="1"/>
          <p:nvPr/>
        </p:nvSpPr>
        <p:spPr>
          <a:xfrm>
            <a:off x="3794760" y="3108960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Proprietà: n</a:t>
            </a:r>
            <a:r>
              <a:rPr lang="en-US" sz="1500" baseline="-40000" dirty="0">
                <a:solidFill>
                  <a:schemeClr val="tx1"/>
                </a:solidFill>
              </a:rPr>
              <a:t>1</a:t>
            </a:r>
            <a:r>
              <a:rPr lang="en-US" sz="1500" dirty="0">
                <a:solidFill>
                  <a:schemeClr val="tx1"/>
                </a:solidFill>
              </a:rPr>
              <a:t> + n</a:t>
            </a:r>
            <a:r>
              <a:rPr lang="en-US" sz="1500" baseline="-40000" dirty="0">
                <a:solidFill>
                  <a:schemeClr val="tx1"/>
                </a:solidFill>
              </a:rPr>
              <a:t>2</a:t>
            </a:r>
            <a:r>
              <a:rPr lang="en-US" sz="1500" dirty="0">
                <a:solidFill>
                  <a:schemeClr val="tx1"/>
                </a:solidFill>
              </a:rPr>
              <a:t> + … + n</a:t>
            </a:r>
            <a:r>
              <a:rPr lang="en-US" sz="1500" baseline="-40000" dirty="0">
                <a:solidFill>
                  <a:schemeClr val="tx1"/>
                </a:solidFill>
              </a:rPr>
              <a:t>k</a:t>
            </a:r>
            <a:r>
              <a:rPr lang="en-US" sz="1500" dirty="0">
                <a:solidFill>
                  <a:schemeClr val="tx1"/>
                </a:solidFill>
              </a:rPr>
              <a:t> = Σ n</a:t>
            </a:r>
            <a:r>
              <a:rPr lang="en-US" sz="1500" baseline="-40000" dirty="0">
                <a:solidFill>
                  <a:schemeClr val="tx1"/>
                </a:solidFill>
              </a:rPr>
              <a:t>i</a:t>
            </a:r>
            <a:r>
              <a:rPr lang="en-US" sz="1500" dirty="0">
                <a:solidFill>
                  <a:schemeClr val="tx1"/>
                </a:solidFill>
              </a:rPr>
              <a:t> = </a:t>
            </a:r>
            <a:r>
              <a:rPr lang="en-US" sz="1500" b="1" dirty="0">
                <a:solidFill>
                  <a:schemeClr val="tx1"/>
                </a:solidFill>
              </a:rPr>
              <a:t>N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la somma delle frequenze assolute è il numero totale di unità.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Frequenze relative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48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48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r>
              <a:rPr lang="en-US" sz="4800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48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N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4480560" y="114300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Quota di unità con modalità x</a:t>
            </a:r>
            <a:r>
              <a:rPr lang="en-US" sz="1600" baseline="-40000" dirty="0">
                <a:solidFill>
                  <a:schemeClr val="tx1"/>
                </a:solidFill>
              </a:rPr>
              <a:t>i</a:t>
            </a:r>
            <a:r>
              <a:rPr lang="en-US" sz="1600" dirty="0">
                <a:solidFill>
                  <a:schemeClr val="tx1"/>
                </a:solidFill>
              </a:rPr>
              <a:t> sul totale. Rendono confrontabili collettivi di numerosità diversa.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2423160"/>
            <a:ext cx="2615184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 txBox="1"/>
          <p:nvPr/>
        </p:nvSpPr>
        <p:spPr>
          <a:xfrm>
            <a:off x="685800" y="26517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≤ f</a:t>
            </a:r>
            <a:r>
              <a:rPr lang="en-US" sz="22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≤ 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2461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Ogni frequenza relativa è compresa tra zero e uno.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64408" y="2423160"/>
            <a:ext cx="2615184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 txBox="1"/>
          <p:nvPr/>
        </p:nvSpPr>
        <p:spPr>
          <a:xfrm>
            <a:off x="3493008" y="26517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 f</a:t>
            </a:r>
            <a:r>
              <a:rPr lang="en-US" sz="22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3493008" y="32461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La somma è </a:t>
            </a:r>
            <a:r>
              <a:rPr lang="en-US" sz="1400" b="1" dirty="0">
                <a:solidFill>
                  <a:schemeClr val="tx1"/>
                </a:solidFill>
              </a:rPr>
              <a:t>sempre esattamente uno</a:t>
            </a:r>
            <a:r>
              <a:rPr lang="en-US" sz="1400" dirty="0">
                <a:solidFill>
                  <a:schemeClr val="tx1"/>
                </a:solidFill>
              </a:rPr>
              <a:t>: né minore né maggiore.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071616" y="2423160"/>
            <a:ext cx="2615184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 txBox="1"/>
          <p:nvPr/>
        </p:nvSpPr>
        <p:spPr>
          <a:xfrm>
            <a:off x="6300216" y="26517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f</a:t>
            </a:r>
            <a:r>
              <a:rPr lang="en-US" sz="22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× 100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6300216" y="32461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In percentuale: le p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 sommano a 100.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Frequenze cumulate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397764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731520" y="1325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ASSOLUTE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n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+ n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Unità con modalità minore o uguale a x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. L'ultima vale 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09160" y="1143000"/>
            <a:ext cx="397764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 txBox="1"/>
          <p:nvPr/>
        </p:nvSpPr>
        <p:spPr>
          <a:xfrm>
            <a:off x="4983480" y="1325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RELATIVE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4983480" y="164592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N = f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+ f</a:t>
            </a:r>
            <a:r>
              <a:rPr lang="en-US" sz="1900" b="1" baseline="-40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Quota di unità con modalità minore o uguale a x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. L'ultima vale 1.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33756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Quando: </a:t>
            </a:r>
            <a:r>
              <a:rPr lang="en-US" sz="1500" dirty="0">
                <a:solidFill>
                  <a:schemeClr val="tx1"/>
                </a:solidFill>
              </a:rPr>
              <a:t>solo se le modalità sono </a:t>
            </a:r>
            <a:r>
              <a:rPr lang="en-US" sz="1500" b="1" dirty="0">
                <a:solidFill>
                  <a:schemeClr val="tx1"/>
                </a:solidFill>
              </a:rPr>
              <a:t>ordinabili</a:t>
            </a:r>
            <a:r>
              <a:rPr lang="en-US" sz="1500" dirty="0">
                <a:solidFill>
                  <a:schemeClr val="tx1"/>
                </a:solidFill>
              </a:rPr>
              <a:t> (caratteri qualitativi ordinali o quantitativi); non per sesso o regione di provenienza.</a:t>
            </a:r>
            <a:endParaRPr lang="en-US" sz="15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Proprietà: </a:t>
            </a:r>
            <a:r>
              <a:rPr lang="en-US" sz="1500" dirty="0">
                <a:solidFill>
                  <a:schemeClr val="tx1"/>
                </a:solidFill>
              </a:rPr>
              <a:t>sono non decrescenti, perché a ogni passo si aggiunge una frequenza non negativa.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Esempio: la tabella unitaria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20 turisti ospiti di una struttura ricettiva.</a:t>
            </a:r>
            <a:endParaRPr lang="en-US" sz="15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Carattere rilevato: </a:t>
            </a:r>
            <a:r>
              <a:rPr lang="en-US" sz="1500" b="1" dirty="0">
                <a:solidFill>
                  <a:schemeClr val="tx1"/>
                </a:solidFill>
              </a:rPr>
              <a:t>X = numero di notti</a:t>
            </a:r>
            <a:r>
              <a:rPr lang="en-US" sz="1500" dirty="0">
                <a:solidFill>
                  <a:schemeClr val="tx1"/>
                </a:solidFill>
              </a:rPr>
              <a:t> di permanenza (quantitativo discreto).</a:t>
            </a:r>
            <a:endParaRPr lang="en-US" sz="15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Le modalità 1, 2, 3, 4, 5 si ripetono più volte: la tabella è lunga e poco leggibile.</a:t>
            </a:r>
            <a:endParaRPr lang="en-US" sz="15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Legenda: </a:t>
            </a:r>
            <a:r>
              <a:rPr lang="en-US" sz="1500" dirty="0">
                <a:solidFill>
                  <a:schemeClr val="tx2"/>
                </a:solidFill>
              </a:rPr>
              <a:t>T1 indica il generico Turista 1, T2 il Turista 2, e così via fino a T20.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2062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Dati simulati a scopo didattico.</a:t>
            </a:r>
            <a:endParaRPr lang="en-US" sz="1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46320" y="1097280"/>
          <a:ext cx="1828800" cy="3419856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Turista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Notti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0" y="1097280"/>
          <a:ext cx="1828800" cy="3419856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Turista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Notti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passaggio: raggruppare e contare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Si ordinano le unità (T1 = Turista 1, …) per modalità e si conta quante volte ciascuna si ripete.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822960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731520" y="169164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1 notte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011680" y="171907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 txBox="1"/>
          <p:nvPr/>
        </p:nvSpPr>
        <p:spPr>
          <a:xfrm>
            <a:off x="2011680" y="171907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T3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697480" y="171907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 txBox="1"/>
          <p:nvPr/>
        </p:nvSpPr>
        <p:spPr>
          <a:xfrm>
            <a:off x="2697480" y="171907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T9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83280" y="171907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 txBox="1"/>
          <p:nvPr/>
        </p:nvSpPr>
        <p:spPr>
          <a:xfrm>
            <a:off x="3383280" y="171907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T14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223760" y="169164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 = 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22402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2 notti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011680" y="226771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 txBox="1"/>
          <p:nvPr/>
        </p:nvSpPr>
        <p:spPr>
          <a:xfrm>
            <a:off x="2011680" y="226771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697480" y="226771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 txBox="1"/>
          <p:nvPr/>
        </p:nvSpPr>
        <p:spPr>
          <a:xfrm>
            <a:off x="2697480" y="226771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T4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383280" y="226771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 txBox="1"/>
          <p:nvPr/>
        </p:nvSpPr>
        <p:spPr>
          <a:xfrm>
            <a:off x="3383280" y="226771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T7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069080" y="226771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 txBox="1"/>
          <p:nvPr/>
        </p:nvSpPr>
        <p:spPr>
          <a:xfrm>
            <a:off x="4069080" y="226771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T10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26771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 txBox="1"/>
          <p:nvPr/>
        </p:nvSpPr>
        <p:spPr>
          <a:xfrm>
            <a:off x="4754880" y="226771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T12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40680" y="226771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 txBox="1"/>
          <p:nvPr/>
        </p:nvSpPr>
        <p:spPr>
          <a:xfrm>
            <a:off x="5440680" y="226771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T16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26480" y="226771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Text 25"/>
          <p:cNvSpPr txBox="1"/>
          <p:nvPr/>
        </p:nvSpPr>
        <p:spPr>
          <a:xfrm>
            <a:off x="6126480" y="226771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T19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223760" y="22402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 = 7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731520" y="278892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3 notti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2011680" y="281635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Text 29"/>
          <p:cNvSpPr txBox="1"/>
          <p:nvPr/>
        </p:nvSpPr>
        <p:spPr>
          <a:xfrm>
            <a:off x="2011680" y="281635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T2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697480" y="281635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31"/>
          <p:cNvSpPr txBox="1"/>
          <p:nvPr/>
        </p:nvSpPr>
        <p:spPr>
          <a:xfrm>
            <a:off x="2697480" y="281635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T6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3383280" y="281635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5" name="Text 33"/>
          <p:cNvSpPr txBox="1"/>
          <p:nvPr/>
        </p:nvSpPr>
        <p:spPr>
          <a:xfrm>
            <a:off x="3383280" y="281635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T11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069080" y="281635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Text 35"/>
          <p:cNvSpPr txBox="1"/>
          <p:nvPr/>
        </p:nvSpPr>
        <p:spPr>
          <a:xfrm>
            <a:off x="4069080" y="281635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T15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4754880" y="281635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9" name="Text 37"/>
          <p:cNvSpPr txBox="1"/>
          <p:nvPr/>
        </p:nvSpPr>
        <p:spPr>
          <a:xfrm>
            <a:off x="4754880" y="281635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T18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7223760" y="278892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 = 5</a:t>
            </a:r>
            <a:endParaRPr lang="en-US" sz="1600" dirty="0"/>
          </a:p>
        </p:txBody>
      </p:sp>
      <p:sp>
        <p:nvSpPr>
          <p:cNvPr id="41" name="Text 39"/>
          <p:cNvSpPr txBox="1"/>
          <p:nvPr/>
        </p:nvSpPr>
        <p:spPr>
          <a:xfrm>
            <a:off x="731520" y="333756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4 notti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2011680" y="336499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3" name="Text 41"/>
          <p:cNvSpPr txBox="1"/>
          <p:nvPr/>
        </p:nvSpPr>
        <p:spPr>
          <a:xfrm>
            <a:off x="2011680" y="336499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T5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697480" y="336499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5" name="Text 43"/>
          <p:cNvSpPr txBox="1"/>
          <p:nvPr/>
        </p:nvSpPr>
        <p:spPr>
          <a:xfrm>
            <a:off x="2697480" y="336499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T13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3383280" y="336499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7" name="Text 45"/>
          <p:cNvSpPr txBox="1"/>
          <p:nvPr/>
        </p:nvSpPr>
        <p:spPr>
          <a:xfrm>
            <a:off x="3383280" y="336499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T20</a:t>
            </a:r>
            <a:endParaRPr lang="en-US" sz="1200" dirty="0"/>
          </a:p>
        </p:txBody>
      </p:sp>
      <p:sp>
        <p:nvSpPr>
          <p:cNvPr id="48" name="Text 46"/>
          <p:cNvSpPr txBox="1"/>
          <p:nvPr/>
        </p:nvSpPr>
        <p:spPr>
          <a:xfrm>
            <a:off x="7223760" y="333756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 = 3</a:t>
            </a:r>
            <a:endParaRPr lang="en-US" sz="1600" dirty="0"/>
          </a:p>
        </p:txBody>
      </p:sp>
      <p:sp>
        <p:nvSpPr>
          <p:cNvPr id="49" name="Text 47"/>
          <p:cNvSpPr txBox="1"/>
          <p:nvPr/>
        </p:nvSpPr>
        <p:spPr>
          <a:xfrm>
            <a:off x="731520" y="388620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5 notti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2011680" y="391363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1" name="Text 49"/>
          <p:cNvSpPr txBox="1"/>
          <p:nvPr/>
        </p:nvSpPr>
        <p:spPr>
          <a:xfrm>
            <a:off x="2011680" y="391363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T8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2697480" y="3913632"/>
            <a:ext cx="594360" cy="329184"/>
          </a:xfrm>
          <a:prstGeom prst="roundRect">
            <a:avLst>
              <a:gd name="adj" fmla="val 22222"/>
            </a:avLst>
          </a:prstGeom>
          <a:solidFill>
            <a:schemeClr val="bg1"/>
          </a:solidFill>
          <a:ln w="9525">
            <a:solidFill>
              <a:srgbClr val="D5D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3" name="Text 51"/>
          <p:cNvSpPr txBox="1"/>
          <p:nvPr/>
        </p:nvSpPr>
        <p:spPr>
          <a:xfrm>
            <a:off x="2697480" y="3913632"/>
            <a:ext cx="594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T17</a:t>
            </a:r>
            <a:endParaRPr lang="en-US" sz="1200" dirty="0"/>
          </a:p>
        </p:txBody>
      </p:sp>
      <p:sp>
        <p:nvSpPr>
          <p:cNvPr id="54" name="Text 52"/>
          <p:cNvSpPr txBox="1"/>
          <p:nvPr/>
        </p:nvSpPr>
        <p:spPr>
          <a:xfrm>
            <a:off x="7223760" y="388620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 = 2</a:t>
            </a:r>
            <a:endParaRPr lang="en-US" sz="1600" dirty="0"/>
          </a:p>
        </p:txBody>
      </p:sp>
      <p:sp>
        <p:nvSpPr>
          <p:cNvPr id="5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distribuzione di frequenza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688336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Notti x</a:t>
                      </a:r>
                      <a:r>
                        <a:rPr lang="en-US" sz="16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6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6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6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6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6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Controllo: Σ n</a:t>
            </a:r>
            <a:r>
              <a:rPr lang="en-US" sz="1500" baseline="-40000" dirty="0">
                <a:solidFill>
                  <a:schemeClr val="tx2"/>
                </a:solidFill>
              </a:rPr>
              <a:t>i</a:t>
            </a:r>
            <a:r>
              <a:rPr lang="en-US" sz="1500" dirty="0">
                <a:solidFill>
                  <a:schemeClr val="tx2"/>
                </a:solidFill>
              </a:rPr>
              <a:t> = 20 = N  ·  Σ f</a:t>
            </a:r>
            <a:r>
              <a:rPr lang="en-US" sz="1500" baseline="-40000" dirty="0">
                <a:solidFill>
                  <a:schemeClr val="tx2"/>
                </a:solidFill>
              </a:rPr>
              <a:t>i</a:t>
            </a:r>
            <a:r>
              <a:rPr lang="en-US" sz="1500" dirty="0">
                <a:solidFill>
                  <a:schemeClr val="tx2"/>
                </a:solidFill>
              </a:rPr>
              <a:t> = 1  ·  l'ultima cumulata è N (assoluta) e 1 (relativa).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si legge la distribuzione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15184" cy="3200400"/>
          </a:xfrm>
          <a:prstGeom prst="roundRect">
            <a:avLst>
              <a:gd name="adj" fmla="val 4196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685800" y="14173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35%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51460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f</a:t>
            </a:r>
            <a:r>
              <a:rPr lang="en-US" sz="1500" baseline="-40000" dirty="0">
                <a:solidFill>
                  <a:schemeClr val="bg1"/>
                </a:solidFill>
              </a:rPr>
              <a:t>2</a:t>
            </a:r>
            <a:r>
              <a:rPr lang="en-US" sz="1500" dirty="0">
                <a:solidFill>
                  <a:schemeClr val="bg1"/>
                </a:solidFill>
              </a:rPr>
              <a:t> = 0,35: la modalità più frequente (la </a:t>
            </a:r>
            <a:r>
              <a:rPr lang="en-US" sz="1500" b="1" dirty="0">
                <a:solidFill>
                  <a:schemeClr val="bg1"/>
                </a:solidFill>
              </a:rPr>
              <a:t>moda</a:t>
            </a:r>
            <a:r>
              <a:rPr lang="en-US" sz="1500" dirty="0">
                <a:solidFill>
                  <a:schemeClr val="bg1"/>
                </a:solidFill>
              </a:rPr>
              <a:t>) è 2 notti, 7 turisti su 20.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64408" y="1188720"/>
            <a:ext cx="2615184" cy="3200400"/>
          </a:xfrm>
          <a:prstGeom prst="roundRect">
            <a:avLst>
              <a:gd name="adj" fmla="val 4196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 txBox="1"/>
          <p:nvPr/>
        </p:nvSpPr>
        <p:spPr>
          <a:xfrm>
            <a:off x="3493008" y="14173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3493008" y="251460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F</a:t>
            </a:r>
            <a:r>
              <a:rPr lang="en-US" sz="1500" baseline="-40000" dirty="0">
                <a:solidFill>
                  <a:schemeClr val="bg1"/>
                </a:solidFill>
              </a:rPr>
              <a:t>2</a:t>
            </a:r>
            <a:r>
              <a:rPr lang="en-US" sz="1500" dirty="0">
                <a:solidFill>
                  <a:schemeClr val="bg1"/>
                </a:solidFill>
              </a:rPr>
              <a:t> = 0,50: metà dei turisti si ferma </a:t>
            </a:r>
            <a:r>
              <a:rPr lang="en-US" sz="1500" b="1" dirty="0">
                <a:solidFill>
                  <a:schemeClr val="bg1"/>
                </a:solidFill>
              </a:rPr>
              <a:t>al massimo</a:t>
            </a:r>
            <a:r>
              <a:rPr lang="en-US" sz="1500" dirty="0">
                <a:solidFill>
                  <a:schemeClr val="bg1"/>
                </a:solidFill>
              </a:rPr>
              <a:t> 2 notti.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071616" y="1188720"/>
            <a:ext cx="2615184" cy="3200400"/>
          </a:xfrm>
          <a:prstGeom prst="roundRect">
            <a:avLst>
              <a:gd name="adj" fmla="val 4196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 txBox="1"/>
          <p:nvPr/>
        </p:nvSpPr>
        <p:spPr>
          <a:xfrm>
            <a:off x="6300216" y="14173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5400" dirty="0"/>
          </a:p>
        </p:txBody>
      </p:sp>
      <p:sp>
        <p:nvSpPr>
          <p:cNvPr id="11" name="Text 9"/>
          <p:cNvSpPr txBox="1"/>
          <p:nvPr/>
        </p:nvSpPr>
        <p:spPr>
          <a:xfrm>
            <a:off x="6300216" y="251460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1 − F</a:t>
            </a:r>
            <a:r>
              <a:rPr lang="en-US" sz="1500" baseline="-40000" dirty="0">
                <a:solidFill>
                  <a:schemeClr val="bg1"/>
                </a:solidFill>
              </a:rPr>
              <a:t>3</a:t>
            </a:r>
            <a:r>
              <a:rPr lang="en-US" sz="1500" dirty="0">
                <a:solidFill>
                  <a:schemeClr val="bg1"/>
                </a:solidFill>
              </a:rPr>
              <a:t> = 0,25: un turista su quattro resta </a:t>
            </a:r>
            <a:r>
              <a:rPr lang="en-US" sz="1500" b="1" dirty="0">
                <a:solidFill>
                  <a:schemeClr val="bg1"/>
                </a:solidFill>
              </a:rPr>
              <a:t>4 notti o più</a:t>
            </a:r>
            <a:r>
              <a:rPr lang="en-US" sz="1500" dirty="0">
                <a:solidFill>
                  <a:schemeClr val="bg1"/>
                </a:solidFill>
              </a:rPr>
              <a:t>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Usare le frequenze cumulate: un esempio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2926080" cy="219456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Notti x</a:t>
                      </a: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57200" y="3429000"/>
            <a:ext cx="292608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 txBox="1"/>
          <p:nvPr/>
        </p:nvSpPr>
        <p:spPr>
          <a:xfrm>
            <a:off x="640080" y="352044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Regola pratica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«al massimo x</a:t>
            </a:r>
            <a:r>
              <a:rPr lang="en-US" sz="1200" baseline="-40000" dirty="0">
                <a:solidFill>
                  <a:schemeClr val="tx1"/>
                </a:solidFill>
              </a:rPr>
              <a:t>i</a:t>
            </a:r>
            <a:r>
              <a:rPr lang="en-US" sz="1200" dirty="0">
                <a:solidFill>
                  <a:schemeClr val="tx1"/>
                </a:solidFill>
              </a:rPr>
              <a:t>» → N</a:t>
            </a:r>
            <a:r>
              <a:rPr lang="en-US" sz="1200" baseline="-40000" dirty="0">
                <a:solidFill>
                  <a:schemeClr val="tx1"/>
                </a:solidFill>
              </a:rPr>
              <a:t>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«più di x</a:t>
            </a:r>
            <a:r>
              <a:rPr lang="en-US" sz="1200" baseline="-40000" dirty="0">
                <a:solidFill>
                  <a:schemeClr val="tx1"/>
                </a:solidFill>
              </a:rPr>
              <a:t>i</a:t>
            </a:r>
            <a:r>
              <a:rPr lang="en-US" sz="1200" dirty="0">
                <a:solidFill>
                  <a:schemeClr val="tx1"/>
                </a:solidFill>
              </a:rPr>
              <a:t>» → N − N</a:t>
            </a:r>
            <a:r>
              <a:rPr lang="en-US" sz="1200" baseline="-40000" dirty="0">
                <a:solidFill>
                  <a:schemeClr val="tx1"/>
                </a:solidFill>
              </a:rPr>
              <a:t>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«da x</a:t>
            </a:r>
            <a:r>
              <a:rPr lang="en-US" sz="1200" baseline="-40000" dirty="0">
                <a:solidFill>
                  <a:schemeClr val="tx1"/>
                </a:solidFill>
              </a:rPr>
              <a:t>a</a:t>
            </a:r>
            <a:r>
              <a:rPr lang="en-US" sz="1200" dirty="0">
                <a:solidFill>
                  <a:schemeClr val="tx1"/>
                </a:solidFill>
              </a:rPr>
              <a:t> a x</a:t>
            </a:r>
            <a:r>
              <a:rPr lang="en-US" sz="1200" baseline="-40000" dirty="0">
                <a:solidFill>
                  <a:schemeClr val="tx1"/>
                </a:solidFill>
              </a:rPr>
              <a:t>b</a:t>
            </a:r>
            <a:r>
              <a:rPr lang="en-US" sz="1200" dirty="0">
                <a:solidFill>
                  <a:schemeClr val="tx1"/>
                </a:solidFill>
              </a:rPr>
              <a:t>» → N</a:t>
            </a:r>
            <a:r>
              <a:rPr lang="en-US" sz="1200" baseline="-40000" dirty="0">
                <a:solidFill>
                  <a:schemeClr val="tx1"/>
                </a:solidFill>
              </a:rPr>
              <a:t>b</a:t>
            </a:r>
            <a:r>
              <a:rPr lang="en-US" sz="1200" dirty="0">
                <a:solidFill>
                  <a:schemeClr val="tx1"/>
                </a:solidFill>
              </a:rPr>
              <a:t> − N</a:t>
            </a:r>
            <a:r>
              <a:rPr lang="en-US" sz="1200" baseline="-40000" dirty="0">
                <a:solidFill>
                  <a:schemeClr val="tx1"/>
                </a:solidFill>
              </a:rPr>
              <a:t>a−1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3657600" y="1097280"/>
            <a:ext cx="5029200" cy="1024128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 txBox="1"/>
          <p:nvPr/>
        </p:nvSpPr>
        <p:spPr>
          <a:xfrm>
            <a:off x="3886200" y="12344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Quanti turisti si fermano al massimo 3 notti?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3886200" y="16459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4"/>
                </a:solidFill>
              </a:rPr>
              <a:t>Si legge direttamente la cumulata: N</a:t>
            </a:r>
            <a:r>
              <a:rPr lang="en-US" sz="1300" baseline="-40000" dirty="0">
                <a:solidFill>
                  <a:schemeClr val="accent4"/>
                </a:solidFill>
              </a:rPr>
              <a:t>3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223760" y="11887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6949440" y="173736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chemeClr val="accent4"/>
                </a:solidFill>
              </a:rPr>
              <a:t>75% dei turisti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657600" y="2258568"/>
            <a:ext cx="5029200" cy="1024128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9"/>
          <p:cNvSpPr txBox="1"/>
          <p:nvPr/>
        </p:nvSpPr>
        <p:spPr>
          <a:xfrm>
            <a:off x="3886200" y="239572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Quanti si fermano più di 3 notti?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3886200" y="280720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4"/>
                </a:solidFill>
              </a:rPr>
              <a:t>Complemento: N − N</a:t>
            </a:r>
            <a:r>
              <a:rPr lang="en-US" sz="1300" baseline="-40000" dirty="0">
                <a:solidFill>
                  <a:schemeClr val="accent4"/>
                </a:solidFill>
              </a:rPr>
              <a:t>3</a:t>
            </a:r>
            <a:r>
              <a:rPr lang="en-US" sz="1300" dirty="0">
                <a:solidFill>
                  <a:schemeClr val="accent4"/>
                </a:solidFill>
              </a:rPr>
              <a:t> = 20 − 15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223760" y="2350008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15" name="Text 12"/>
          <p:cNvSpPr txBox="1"/>
          <p:nvPr/>
        </p:nvSpPr>
        <p:spPr>
          <a:xfrm>
            <a:off x="6949440" y="28986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chemeClr val="accent4"/>
                </a:solidFill>
              </a:rPr>
              <a:t>25% dei turisti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657600" y="3419856"/>
            <a:ext cx="5029200" cy="1024128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 txBox="1"/>
          <p:nvPr/>
        </p:nvSpPr>
        <p:spPr>
          <a:xfrm>
            <a:off x="3886200" y="355701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Quanti si fermano da 2 a 4 notti?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3886200" y="3968496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4"/>
                </a:solidFill>
              </a:rPr>
              <a:t>Differenza: N</a:t>
            </a:r>
            <a:r>
              <a:rPr lang="en-US" sz="1300" baseline="-40000" dirty="0">
                <a:solidFill>
                  <a:schemeClr val="accent4"/>
                </a:solidFill>
              </a:rPr>
              <a:t>4</a:t>
            </a:r>
            <a:r>
              <a:rPr lang="en-US" sz="1300" dirty="0">
                <a:solidFill>
                  <a:schemeClr val="accent4"/>
                </a:solidFill>
              </a:rPr>
              <a:t> − N</a:t>
            </a:r>
            <a:r>
              <a:rPr lang="en-US" sz="1300" baseline="-40000" dirty="0">
                <a:solidFill>
                  <a:schemeClr val="accent4"/>
                </a:solidFill>
              </a:rPr>
              <a:t>1</a:t>
            </a:r>
            <a:r>
              <a:rPr lang="en-US" sz="1300" dirty="0">
                <a:solidFill>
                  <a:schemeClr val="accent4"/>
                </a:solidFill>
              </a:rPr>
              <a:t> = 18 − 3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7223760" y="3511296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4059936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chemeClr val="accent4"/>
                </a:solidFill>
              </a:rPr>
              <a:t>75% dei turisti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Tabella doppia: frequenze assolute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Gli stessi 20 turisti classificati per provenienza (X) e tipo di struttura (Y).</a:t>
            </a:r>
            <a:endParaRPr lang="en-US" sz="15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5486400" cy="18288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Provenienza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Alberghiera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Extra-alberghiera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Italia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Estero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263640" y="1764792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 txBox="1"/>
          <p:nvPr/>
        </p:nvSpPr>
        <p:spPr>
          <a:xfrm>
            <a:off x="6583680" y="16916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Celle interne: frequenze </a:t>
            </a:r>
            <a:r>
              <a:rPr lang="en-US" sz="1300" b="1" dirty="0">
                <a:solidFill>
                  <a:schemeClr val="tx1"/>
                </a:solidFill>
              </a:rPr>
              <a:t>congiunte</a:t>
            </a:r>
            <a:r>
              <a:rPr lang="en-US" sz="1300" dirty="0">
                <a:solidFill>
                  <a:schemeClr val="tx1"/>
                </a:solidFill>
              </a:rPr>
              <a:t> n</a:t>
            </a:r>
            <a:r>
              <a:rPr lang="en-US" sz="1300" baseline="-40000" dirty="0">
                <a:solidFill>
                  <a:schemeClr val="tx1"/>
                </a:solidFill>
              </a:rPr>
              <a:t>ij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263640" y="2331720"/>
            <a:ext cx="201168" cy="201168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 txBox="1"/>
          <p:nvPr/>
        </p:nvSpPr>
        <p:spPr>
          <a:xfrm>
            <a:off x="6583680" y="225856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Ultima colonna: marginale di X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2898648"/>
            <a:ext cx="201168" cy="201168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 txBox="1"/>
          <p:nvPr/>
        </p:nvSpPr>
        <p:spPr>
          <a:xfrm>
            <a:off x="6583680" y="282549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Ultima riga: marginale di Y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37947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Σ delle celle interne = Σ dei totali di riga = Σ dei totali di colonna = N = 20.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Tabella doppia: frequenze relative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Ogni cella si divide per il totale generale: f</a:t>
            </a:r>
            <a:r>
              <a:rPr lang="en-US" sz="1500" baseline="-40000" dirty="0">
                <a:solidFill>
                  <a:schemeClr val="tx1"/>
                </a:solidFill>
              </a:rPr>
              <a:t>ij</a:t>
            </a:r>
            <a:r>
              <a:rPr lang="en-US" sz="1500" dirty="0">
                <a:solidFill>
                  <a:schemeClr val="tx1"/>
                </a:solidFill>
              </a:rPr>
              <a:t> = n</a:t>
            </a:r>
            <a:r>
              <a:rPr lang="en-US" sz="1500" baseline="-40000" dirty="0">
                <a:solidFill>
                  <a:schemeClr val="tx1"/>
                </a:solidFill>
              </a:rPr>
              <a:t>ij</a:t>
            </a:r>
            <a:r>
              <a:rPr lang="en-US" sz="1500" dirty="0">
                <a:solidFill>
                  <a:schemeClr val="tx1"/>
                </a:solidFill>
              </a:rPr>
              <a:t> / N.</a:t>
            </a:r>
            <a:endParaRPr lang="en-US" sz="15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5486400" cy="18288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Provenienza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Alberghiera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Extra-alberghiera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Italia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Estero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263640" y="1764792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 txBox="1"/>
          <p:nvPr/>
        </p:nvSpPr>
        <p:spPr>
          <a:xfrm>
            <a:off x="6583680" y="16916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Le f</a:t>
            </a:r>
            <a:r>
              <a:rPr lang="en-US" sz="1300" baseline="-40000" dirty="0">
                <a:solidFill>
                  <a:schemeClr val="tx1"/>
                </a:solidFill>
              </a:rPr>
              <a:t>ij</a:t>
            </a:r>
            <a:r>
              <a:rPr lang="en-US" sz="1300" dirty="0">
                <a:solidFill>
                  <a:schemeClr val="tx1"/>
                </a:solidFill>
              </a:rPr>
              <a:t> interne sommano a 1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263640" y="2331720"/>
            <a:ext cx="201168" cy="201168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 txBox="1"/>
          <p:nvPr/>
        </p:nvSpPr>
        <p:spPr>
          <a:xfrm>
            <a:off x="6583680" y="225856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Anche ciascuna marginale somma a 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37947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Lettura: il 30% dei turisti è italiano </a:t>
            </a:r>
            <a:r>
              <a:rPr lang="en-US" sz="1500" b="1" dirty="0">
                <a:solidFill>
                  <a:schemeClr val="tx1"/>
                </a:solidFill>
              </a:rPr>
              <a:t>e</a:t>
            </a:r>
            <a:r>
              <a:rPr lang="en-US" sz="1500" dirty="0">
                <a:solidFill>
                  <a:schemeClr val="tx1"/>
                </a:solidFill>
              </a:rPr>
              <a:t> alloggia in una struttura alberghiera; il 55% è italiano.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trappola della percentuale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Una percentuale è un </a:t>
            </a:r>
            <a:r>
              <a:rPr lang="en-US" sz="1500" b="1" dirty="0">
                <a:solidFill>
                  <a:schemeClr val="tx1"/>
                </a:solidFill>
              </a:rPr>
              <a:t>rapporto</a:t>
            </a:r>
            <a:r>
              <a:rPr lang="en-US" sz="1500" dirty="0">
                <a:solidFill>
                  <a:schemeClr val="tx1"/>
                </a:solidFill>
              </a:rPr>
              <a:t>: senza il collettivo di riferimento (N) non dice quante unità ci sono. Leggerla come un valore assoluto porta a conclusioni sbagliate.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265176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68580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Struttura 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24028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834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stranieri su N = 20 ospiti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1546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= 8 turisti stranieri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291840" y="1783080"/>
            <a:ext cx="265176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 txBox="1"/>
          <p:nvPr/>
        </p:nvSpPr>
        <p:spPr>
          <a:xfrm>
            <a:off x="352044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Struttura B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224028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8346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stranieri su N = 400 ospiti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31546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= 100 turisti stranieri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126480" y="178308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 txBox="1"/>
          <p:nvPr/>
        </p:nvSpPr>
        <p:spPr>
          <a:xfrm>
            <a:off x="6355080" y="19659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accent3"/>
                </a:solidFill>
              </a:rPr>
              <a:t>40% &gt; 25%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bg1"/>
                </a:solidFill>
              </a:rPr>
              <a:t>ma 8 &lt; 100.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La struttura con la percentuale più alta ha meno stranieri.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37947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Regola: </a:t>
            </a:r>
            <a:r>
              <a:rPr lang="en-US" sz="1500" dirty="0">
                <a:solidFill>
                  <a:schemeClr val="tx2"/>
                </a:solidFill>
              </a:rPr>
              <a:t>una percentuale descrive la composizione di un collettivo, non la sua dimensione. Va sempre riportata con il suo N: «il 40% di 20 ospiti».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Percentuale di che cosa?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Gli stessi 5 turisti esteri in strutture extra-alberghiere (tabella doppia) danno tre percentuali diverse, a seconda del collettivo scelto.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2615184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685800" y="19202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6060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5 su 20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9260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di tutti i turisti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f</a:t>
            </a:r>
            <a:r>
              <a:rPr lang="en-US" sz="1200" baseline="-40000" dirty="0">
                <a:solidFill>
                  <a:schemeClr val="accent4"/>
                </a:solidFill>
              </a:rPr>
              <a:t>ij</a:t>
            </a:r>
            <a:r>
              <a:rPr lang="en-US" sz="1200" dirty="0">
                <a:solidFill>
                  <a:schemeClr val="accent4"/>
                </a:solidFill>
              </a:rPr>
              <a:t> = n</a:t>
            </a:r>
            <a:r>
              <a:rPr lang="en-US" sz="1200" baseline="-40000" dirty="0">
                <a:solidFill>
                  <a:schemeClr val="accent4"/>
                </a:solidFill>
              </a:rPr>
              <a:t>ij</a:t>
            </a:r>
            <a:r>
              <a:rPr lang="en-US" sz="1200" dirty="0">
                <a:solidFill>
                  <a:schemeClr val="accent4"/>
                </a:solidFill>
              </a:rPr>
              <a:t> / 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64408" y="1783080"/>
            <a:ext cx="2615184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 txBox="1"/>
          <p:nvPr/>
        </p:nvSpPr>
        <p:spPr>
          <a:xfrm>
            <a:off x="3493008" y="19202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55,6%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3493008" y="26060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5 su 9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493008" y="29260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dei turisti esteri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493008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rapporto al totale di riga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71616" y="1783080"/>
            <a:ext cx="2615184" cy="1965960"/>
          </a:xfrm>
          <a:prstGeom prst="roundRect">
            <a:avLst>
              <a:gd name="adj" fmla="val 558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 txBox="1"/>
          <p:nvPr/>
        </p:nvSpPr>
        <p:spPr>
          <a:xfrm>
            <a:off x="6300216" y="19202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00216" y="26060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5 su 10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300216" y="29260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degli ospiti extra-alberghieri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300216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rapporto al totale di colonna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931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Prima di leggere una percentuale chiedersi sempre: </a:t>
            </a:r>
            <a:r>
              <a:rPr lang="en-US" sz="1500" b="1" dirty="0">
                <a:solidFill>
                  <a:schemeClr val="tx2"/>
                </a:solidFill>
              </a:rPr>
              <a:t>qual è il collettivo al denominatore?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sintesi</a:t>
            </a:r>
            <a:endParaRPr lang="en-US" sz="3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46888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Frequenza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Simbolo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Calcolo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 o ultimo valore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Assoluta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conteggio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 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/ 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 f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Percentuale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× 100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 p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100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Cumulata assoluta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+ … + 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Cumulata relativa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/ 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r>
                        <a:rPr lang="en-US" sz="15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r>
                        <a:rPr lang="en-US" sz="15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794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2"/>
                </a:solidFill>
              </a:rPr>
              <a:t>Le cumulate richiedono modalità ordinabili; la tabella doppia aggiunge frequenze congiunte e marginali.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quenze">
  <a:themeElements>
    <a:clrScheme name="Frequenze">
      <a:dk1>
        <a:srgbClr val="1D2733"/>
      </a:dk1>
      <a:lt1>
        <a:srgbClr val="FFFFFF"/>
      </a:lt1>
      <a:dk2>
        <a:srgbClr val="2B5F82"/>
      </a:dk2>
      <a:lt2>
        <a:srgbClr val="EEF2F5"/>
      </a:lt2>
      <a:accent1>
        <a:srgbClr val="B4501A"/>
      </a:accent1>
      <a:accent2>
        <a:srgbClr val="2B5F82"/>
      </a:accent2>
      <a:accent3>
        <a:srgbClr val="E8955C"/>
      </a:accent3>
      <a:accent4>
        <a:srgbClr val="5D6873"/>
      </a:accent4>
      <a:accent5>
        <a:srgbClr val="C9D2DB"/>
      </a:accent5>
      <a:accent6>
        <a:srgbClr val="2A3644"/>
      </a:accent6>
      <a:hlink>
        <a:srgbClr val="2B5F82"/>
      </a:hlink>
      <a:folHlink>
        <a:srgbClr val="5D6873"/>
      </a:folHlink>
    </a:clrScheme>
    <a:fontScheme name="Frequenz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1654</Words>
  <Application>Microsoft Office PowerPoint</Application>
  <PresentationFormat>Presentazione su schermo (16:9)</PresentationFormat>
  <Paragraphs>347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Frequenze</vt:lpstr>
      <vt:lpstr>Tabelle e distribuzioni di frequenza</vt:lpstr>
      <vt:lpstr>Dai dati elementari alla tabella di frequenza</vt:lpstr>
      <vt:lpstr>Tabelle semplici e tabelle doppie</vt:lpstr>
      <vt:lpstr>Frequenze assolute</vt:lpstr>
      <vt:lpstr>Frequenze relative</vt:lpstr>
      <vt:lpstr>Frequenze cumulate</vt:lpstr>
      <vt:lpstr>Esempio: la tabella unitaria</vt:lpstr>
      <vt:lpstr>Il passaggio: raggruppare e contare</vt:lpstr>
      <vt:lpstr>La distribuzione di frequenza</vt:lpstr>
      <vt:lpstr>Come si legge la distribuzione</vt:lpstr>
      <vt:lpstr>Usare le frequenze cumulate: un esempio</vt:lpstr>
      <vt:lpstr>Tabella doppia: frequenze assolute</vt:lpstr>
      <vt:lpstr>Tabella doppia: frequenze relative</vt:lpstr>
      <vt:lpstr>La trappola della percentuale</vt:lpstr>
      <vt:lpstr>Percentuale di che cosa?</vt:lpstr>
      <vt:lpstr>In sintesi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Tabelle e distribuzioni di frequenza</dc:title>
  <dc:subject>PptxGenJS Presentation</dc:subject>
  <dc:creator>Fabrizio Antolini</dc:creator>
  <cp:lastModifiedBy>Fabrizio Antolini</cp:lastModifiedBy>
  <cp:revision>1</cp:revision>
  <dcterms:created xsi:type="dcterms:W3CDTF">2026-10-04T15:52:59Z</dcterms:created>
  <dcterms:modified xsi:type="dcterms:W3CDTF">2026-10-04T15:54:55Z</dcterms:modified>
</cp:coreProperties>
</file>